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112"/>
  </p:notesMasterIdLst>
  <p:handoutMasterIdLst>
    <p:handoutMasterId r:id="rId113"/>
  </p:handoutMasterIdLst>
  <p:sldIdLst>
    <p:sldId id="670" r:id="rId2"/>
    <p:sldId id="546" r:id="rId3"/>
    <p:sldId id="796" r:id="rId4"/>
    <p:sldId id="854" r:id="rId5"/>
    <p:sldId id="855" r:id="rId6"/>
    <p:sldId id="856" r:id="rId7"/>
    <p:sldId id="857" r:id="rId8"/>
    <p:sldId id="858" r:id="rId9"/>
    <p:sldId id="859" r:id="rId10"/>
    <p:sldId id="860" r:id="rId11"/>
    <p:sldId id="861" r:id="rId12"/>
    <p:sldId id="862" r:id="rId13"/>
    <p:sldId id="863" r:id="rId14"/>
    <p:sldId id="864" r:id="rId15"/>
    <p:sldId id="865" r:id="rId16"/>
    <p:sldId id="866" r:id="rId17"/>
    <p:sldId id="867" r:id="rId18"/>
    <p:sldId id="868" r:id="rId19"/>
    <p:sldId id="869" r:id="rId20"/>
    <p:sldId id="870" r:id="rId21"/>
    <p:sldId id="871" r:id="rId22"/>
    <p:sldId id="874" r:id="rId23"/>
    <p:sldId id="877" r:id="rId24"/>
    <p:sldId id="878" r:id="rId25"/>
    <p:sldId id="872" r:id="rId26"/>
    <p:sldId id="891" r:id="rId27"/>
    <p:sldId id="797" r:id="rId28"/>
    <p:sldId id="892" r:id="rId29"/>
    <p:sldId id="882" r:id="rId30"/>
    <p:sldId id="894" r:id="rId31"/>
    <p:sldId id="895" r:id="rId32"/>
    <p:sldId id="896" r:id="rId33"/>
    <p:sldId id="897" r:id="rId34"/>
    <p:sldId id="899" r:id="rId35"/>
    <p:sldId id="900" r:id="rId36"/>
    <p:sldId id="901" r:id="rId37"/>
    <p:sldId id="902" r:id="rId38"/>
    <p:sldId id="903" r:id="rId39"/>
    <p:sldId id="904" r:id="rId40"/>
    <p:sldId id="905" r:id="rId41"/>
    <p:sldId id="906" r:id="rId42"/>
    <p:sldId id="907" r:id="rId43"/>
    <p:sldId id="908" r:id="rId44"/>
    <p:sldId id="909" r:id="rId45"/>
    <p:sldId id="910" r:id="rId46"/>
    <p:sldId id="912" r:id="rId47"/>
    <p:sldId id="913" r:id="rId48"/>
    <p:sldId id="914" r:id="rId49"/>
    <p:sldId id="915" r:id="rId50"/>
    <p:sldId id="916" r:id="rId51"/>
    <p:sldId id="917" r:id="rId52"/>
    <p:sldId id="918" r:id="rId53"/>
    <p:sldId id="919" r:id="rId54"/>
    <p:sldId id="920" r:id="rId55"/>
    <p:sldId id="921" r:id="rId56"/>
    <p:sldId id="922" r:id="rId57"/>
    <p:sldId id="923" r:id="rId58"/>
    <p:sldId id="924" r:id="rId59"/>
    <p:sldId id="925" r:id="rId60"/>
    <p:sldId id="926" r:id="rId61"/>
    <p:sldId id="936" r:id="rId62"/>
    <p:sldId id="937" r:id="rId63"/>
    <p:sldId id="939" r:id="rId64"/>
    <p:sldId id="940" r:id="rId65"/>
    <p:sldId id="941" r:id="rId66"/>
    <p:sldId id="942" r:id="rId67"/>
    <p:sldId id="943" r:id="rId68"/>
    <p:sldId id="944" r:id="rId69"/>
    <p:sldId id="945" r:id="rId70"/>
    <p:sldId id="946" r:id="rId71"/>
    <p:sldId id="947" r:id="rId72"/>
    <p:sldId id="948" r:id="rId73"/>
    <p:sldId id="949" r:id="rId74"/>
    <p:sldId id="950" r:id="rId75"/>
    <p:sldId id="951" r:id="rId76"/>
    <p:sldId id="952" r:id="rId77"/>
    <p:sldId id="953" r:id="rId78"/>
    <p:sldId id="954" r:id="rId79"/>
    <p:sldId id="955" r:id="rId80"/>
    <p:sldId id="956" r:id="rId81"/>
    <p:sldId id="957" r:id="rId82"/>
    <p:sldId id="958" r:id="rId83"/>
    <p:sldId id="959" r:id="rId84"/>
    <p:sldId id="960" r:id="rId85"/>
    <p:sldId id="961" r:id="rId86"/>
    <p:sldId id="962" r:id="rId87"/>
    <p:sldId id="963" r:id="rId88"/>
    <p:sldId id="964" r:id="rId89"/>
    <p:sldId id="965" r:id="rId90"/>
    <p:sldId id="966" r:id="rId91"/>
    <p:sldId id="967" r:id="rId92"/>
    <p:sldId id="968" r:id="rId93"/>
    <p:sldId id="969" r:id="rId94"/>
    <p:sldId id="970" r:id="rId95"/>
    <p:sldId id="971" r:id="rId96"/>
    <p:sldId id="972" r:id="rId97"/>
    <p:sldId id="973" r:id="rId98"/>
    <p:sldId id="974" r:id="rId99"/>
    <p:sldId id="975" r:id="rId100"/>
    <p:sldId id="976" r:id="rId101"/>
    <p:sldId id="977" r:id="rId102"/>
    <p:sldId id="978" r:id="rId103"/>
    <p:sldId id="979" r:id="rId104"/>
    <p:sldId id="980" r:id="rId105"/>
    <p:sldId id="981" r:id="rId106"/>
    <p:sldId id="982" r:id="rId107"/>
    <p:sldId id="983" r:id="rId108"/>
    <p:sldId id="984" r:id="rId109"/>
    <p:sldId id="985" r:id="rId110"/>
    <p:sldId id="989" r:id="rId111"/>
  </p:sldIdLst>
  <p:sldSz cx="9144000" cy="6858000" type="screen4x3"/>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00FF"/>
    <a:srgbClr val="FF3399"/>
    <a:srgbClr val="0000FF"/>
    <a:srgbClr val="006600"/>
    <a:srgbClr val="339933"/>
    <a:srgbClr val="3333FF"/>
    <a:srgbClr val="6600CC"/>
    <a:srgbClr val="00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581" autoAdjust="0"/>
  </p:normalViewPr>
  <p:slideViewPr>
    <p:cSldViewPr>
      <p:cViewPr varScale="1">
        <p:scale>
          <a:sx n="60" d="100"/>
          <a:sy n="60" d="100"/>
        </p:scale>
        <p:origin x="1404"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2022-10-22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1E2EF4-146E-47B5-A412-FFD548A1AB6A}" type="slidenum">
              <a:rPr lang="en-US" altLang="zh-CN" smtClean="0"/>
              <a:pPr/>
              <a:t>1</a:t>
            </a:fld>
            <a:endParaRPr lang="en-US" altLang="zh-CN"/>
          </a:p>
        </p:txBody>
      </p:sp>
    </p:spTree>
    <p:extLst>
      <p:ext uri="{BB962C8B-B14F-4D97-AF65-F5344CB8AC3E}">
        <p14:creationId xmlns:p14="http://schemas.microsoft.com/office/powerpoint/2010/main" val="3718767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a:xfrm>
            <a:off x="7958190" y="6356350"/>
            <a:ext cx="1042966" cy="365125"/>
          </a:xfrm>
        </p:spPr>
        <p:txBody>
          <a:bodyPr/>
          <a:lstStyle>
            <a:lvl1pPr>
              <a:defRPr sz="1400" b="0">
                <a:solidFill>
                  <a:srgbClr val="FF0000"/>
                </a:solidFill>
                <a:latin typeface="Consolas" pitchFamily="49" charset="0"/>
                <a:cs typeface="Consolas" pitchFamily="49" charset="0"/>
              </a:defRPr>
            </a:lvl1pPr>
          </a:lstStyle>
          <a:p>
            <a:fld id="{67864EE2-EAB3-4814-A7EB-820BD7610F1E}" type="slidenum">
              <a:rPr lang="en-US" altLang="zh-CN" smtClean="0"/>
              <a:pPr/>
              <a:t>‹#›</a:t>
            </a:fld>
            <a:r>
              <a:rPr lang="en-US" altLang="zh-CN"/>
              <a:t>/110</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1"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928926" y="357166"/>
            <a:ext cx="4000528"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第</a:t>
            </a:r>
            <a:r>
              <a:rPr lang="en-US"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7</a:t>
            </a:r>
            <a:r>
              <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章  树和二叉树</a:t>
            </a:r>
          </a:p>
        </p:txBody>
      </p:sp>
      <p:sp>
        <p:nvSpPr>
          <p:cNvPr id="12" name="TextBox 11">
            <a:hlinkClick r:id="rId3" action="ppaction://hlinksldjump"/>
          </p:cNvPr>
          <p:cNvSpPr txBox="1"/>
          <p:nvPr/>
        </p:nvSpPr>
        <p:spPr>
          <a:xfrm>
            <a:off x="214282" y="2420888"/>
            <a:ext cx="4248000" cy="478387"/>
          </a:xfrm>
          <a:prstGeom prst="rect">
            <a:avLst/>
          </a:prstGeom>
        </p:spPr>
        <p:style>
          <a:lnRef idx="1">
            <a:schemeClr val="accent2"/>
          </a:lnRef>
          <a:fillRef idx="2">
            <a:schemeClr val="accent2"/>
          </a:fillRef>
          <a:effectRef idx="1">
            <a:schemeClr val="accent2"/>
          </a:effectRef>
          <a:fontRef idx="minor">
            <a:schemeClr val="dk1"/>
          </a:fontRef>
        </p:style>
        <p:txBody>
          <a:bodyPr wrap="square" tIns="36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7.1 </a:t>
            </a:r>
            <a:r>
              <a:rPr lang="zh-CN" altLang="en-US"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树</a:t>
            </a:r>
          </a:p>
        </p:txBody>
      </p:sp>
      <p:sp>
        <p:nvSpPr>
          <p:cNvPr id="14" name="TextBox 13">
            <a:hlinkClick r:id="" action="ppaction://noaction"/>
          </p:cNvPr>
          <p:cNvSpPr txBox="1"/>
          <p:nvPr/>
        </p:nvSpPr>
        <p:spPr>
          <a:xfrm>
            <a:off x="214282" y="3140968"/>
            <a:ext cx="4248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7.2 </a:t>
            </a:r>
            <a:r>
              <a:rPr lang="zh-CN" altLang="en-US"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二 叉 树</a:t>
            </a:r>
          </a:p>
        </p:txBody>
      </p:sp>
      <p:grpSp>
        <p:nvGrpSpPr>
          <p:cNvPr id="18" name="组合 79"/>
          <p:cNvGrpSpPr>
            <a:grpSpLocks/>
          </p:cNvGrpSpPr>
          <p:nvPr/>
        </p:nvGrpSpPr>
        <p:grpSpPr bwMode="auto">
          <a:xfrm>
            <a:off x="768926" y="500042"/>
            <a:ext cx="1659934" cy="1677932"/>
            <a:chOff x="6379728" y="2488774"/>
            <a:chExt cx="2513016" cy="2533955"/>
          </a:xfrm>
        </p:grpSpPr>
        <p:sp>
          <p:nvSpPr>
            <p:cNvPr id="19"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20"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sp>
        <p:nvSpPr>
          <p:cNvPr id="21" name="文本框 20"/>
          <p:cNvSpPr txBox="1">
            <a:spLocks noChangeArrowheads="1"/>
          </p:cNvSpPr>
          <p:nvPr/>
        </p:nvSpPr>
        <p:spPr bwMode="auto">
          <a:xfrm>
            <a:off x="949011" y="1462455"/>
            <a:ext cx="13369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1400" b="1" dirty="0">
                <a:solidFill>
                  <a:srgbClr val="9900FF"/>
                </a:solidFill>
              </a:rPr>
              <a:t>CONTENTS</a:t>
            </a:r>
            <a:endParaRPr lang="zh-CN" altLang="en-US" sz="1400" b="1" dirty="0">
              <a:solidFill>
                <a:srgbClr val="9900FF"/>
              </a:solidFill>
            </a:endParaRPr>
          </a:p>
        </p:txBody>
      </p:sp>
      <p:sp>
        <p:nvSpPr>
          <p:cNvPr id="22" name="文本框 20"/>
          <p:cNvSpPr txBox="1">
            <a:spLocks noChangeArrowheads="1"/>
          </p:cNvSpPr>
          <p:nvPr/>
        </p:nvSpPr>
        <p:spPr bwMode="auto">
          <a:xfrm>
            <a:off x="1091887" y="928670"/>
            <a:ext cx="10500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b="1" dirty="0">
                <a:solidFill>
                  <a:srgbClr val="008000"/>
                </a:solidFill>
              </a:rPr>
              <a:t>提纲</a:t>
            </a:r>
          </a:p>
        </p:txBody>
      </p:sp>
      <p:sp>
        <p:nvSpPr>
          <p:cNvPr id="13" name="TextBox 12">
            <a:hlinkClick r:id="" action="ppaction://noaction"/>
          </p:cNvPr>
          <p:cNvSpPr txBox="1"/>
          <p:nvPr/>
        </p:nvSpPr>
        <p:spPr>
          <a:xfrm>
            <a:off x="214282" y="3867153"/>
            <a:ext cx="4248000" cy="468000"/>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0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7.3 </a:t>
            </a:r>
            <a:r>
              <a:rPr lang="zh-CN" altLang="zh-CN" sz="20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二叉树先序、中序和后序遍历</a:t>
            </a:r>
            <a:endParaRPr lang="zh-CN" altLang="en-US" sz="20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5" name="TextBox 14">
            <a:hlinkClick r:id="" action="ppaction://noaction"/>
          </p:cNvPr>
          <p:cNvSpPr txBox="1"/>
          <p:nvPr/>
        </p:nvSpPr>
        <p:spPr>
          <a:xfrm>
            <a:off x="214282" y="4557720"/>
            <a:ext cx="4248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7.4 </a:t>
            </a:r>
            <a:r>
              <a:rPr lang="zh-CN" altLang="zh-CN"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二叉树的层次遍历</a:t>
            </a:r>
            <a:endParaRPr lang="zh-CN" altLang="en-US"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23" name="TextBox 22">
            <a:hlinkClick r:id="" action="ppaction://noaction"/>
          </p:cNvPr>
          <p:cNvSpPr txBox="1"/>
          <p:nvPr/>
        </p:nvSpPr>
        <p:spPr>
          <a:xfrm>
            <a:off x="214282" y="5253050"/>
            <a:ext cx="4248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7.5 </a:t>
            </a:r>
            <a:r>
              <a:rPr lang="zh-CN" altLang="en-US"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二 叉 树的构造</a:t>
            </a:r>
          </a:p>
        </p:txBody>
      </p:sp>
      <p:sp>
        <p:nvSpPr>
          <p:cNvPr id="24" name="TextBox 23">
            <a:hlinkClick r:id="" action="ppaction://noaction"/>
          </p:cNvPr>
          <p:cNvSpPr txBox="1"/>
          <p:nvPr/>
        </p:nvSpPr>
        <p:spPr>
          <a:xfrm>
            <a:off x="4572000" y="2761861"/>
            <a:ext cx="432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7.6 </a:t>
            </a:r>
            <a:r>
              <a:rPr lang="zh-CN" altLang="zh-CN"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线索</a:t>
            </a:r>
            <a:r>
              <a:rPr lang="zh-CN" altLang="en-US"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二叉树</a:t>
            </a:r>
          </a:p>
        </p:txBody>
      </p:sp>
      <p:sp>
        <p:nvSpPr>
          <p:cNvPr id="25" name="TextBox 24">
            <a:hlinkClick r:id="" action="ppaction://noaction"/>
          </p:cNvPr>
          <p:cNvSpPr txBox="1"/>
          <p:nvPr/>
        </p:nvSpPr>
        <p:spPr>
          <a:xfrm>
            <a:off x="4572000" y="4190621"/>
            <a:ext cx="4320000" cy="468000"/>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0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7.8 </a:t>
            </a:r>
            <a:r>
              <a:rPr lang="zh-CN" altLang="zh-CN" sz="20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二叉树与树、森林之间的转换</a:t>
            </a:r>
            <a:endParaRPr lang="zh-CN" altLang="en-US" sz="2000"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26" name="TextBox 25">
            <a:hlinkClick r:id="" action="ppaction://noaction"/>
          </p:cNvPr>
          <p:cNvSpPr txBox="1"/>
          <p:nvPr/>
        </p:nvSpPr>
        <p:spPr>
          <a:xfrm>
            <a:off x="4572000" y="3476241"/>
            <a:ext cx="432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7.7 </a:t>
            </a:r>
            <a:r>
              <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哈夫曼树</a:t>
            </a:r>
          </a:p>
        </p:txBody>
      </p:sp>
      <p:sp>
        <p:nvSpPr>
          <p:cNvPr id="28" name="TextBox 27">
            <a:hlinkClick r:id="" action="ppaction://noaction"/>
          </p:cNvPr>
          <p:cNvSpPr txBox="1"/>
          <p:nvPr/>
        </p:nvSpPr>
        <p:spPr>
          <a:xfrm>
            <a:off x="4572000" y="4843088"/>
            <a:ext cx="432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7.9 </a:t>
            </a:r>
            <a:r>
              <a:rPr lang="zh-CN" altLang="zh-CN"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并查集</a:t>
            </a:r>
            <a:endParaRPr lang="zh-CN" altLang="en-US" spc="50" dirty="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29" name="灯片编号占位符 28"/>
          <p:cNvSpPr>
            <a:spLocks noGrp="1"/>
          </p:cNvSpPr>
          <p:nvPr>
            <p:ph type="sldNum" sz="quarter" idx="12"/>
          </p:nvPr>
        </p:nvSpPr>
        <p:spPr/>
        <p:txBody>
          <a:bodyPr/>
          <a:lstStyle/>
          <a:p>
            <a:fld id="{67864EE2-EAB3-4814-A7EB-820BD7610F1E}" type="slidenum">
              <a:rPr lang="en-US" altLang="zh-CN" smtClean="0"/>
              <a:pPr/>
              <a:t>1</a:t>
            </a:fld>
            <a:r>
              <a:rPr lang="en-US" altLang="zh-CN"/>
              <a:t>/110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14348" y="785794"/>
            <a:ext cx="8072494" cy="400110"/>
          </a:xfrm>
          <a:prstGeom prst="rect">
            <a:avLst/>
          </a:prstGeom>
          <a:noFill/>
          <a:ln w="9525">
            <a:noFill/>
            <a:miter lim="800000"/>
            <a:headEnd/>
            <a:tailEnd/>
          </a:ln>
        </p:spPr>
        <p:txBody>
          <a:bodyPr wrap="square">
            <a:spAutoFit/>
          </a:bodyPr>
          <a:lstStyle/>
          <a:p>
            <a:pPr marL="457200" indent="-457200" algn="l">
              <a:lnSpc>
                <a:spcPct val="100000"/>
              </a:lnSpc>
              <a:spcBef>
                <a:spcPct val="50000"/>
              </a:spcBef>
              <a:buBlip>
                <a:blip r:embed="rId2"/>
              </a:buBlip>
            </a:pPr>
            <a:r>
              <a:rPr lang="zh-CN" altLang="en-US" sz="2000">
                <a:solidFill>
                  <a:srgbClr val="FF0000"/>
                </a:solidFill>
                <a:latin typeface="微软雅黑" pitchFamily="34" charset="-122"/>
                <a:ea typeface="微软雅黑" pitchFamily="34" charset="-122"/>
                <a:cs typeface="Consolas" pitchFamily="49" charset="0"/>
              </a:rPr>
              <a:t>叶子</a:t>
            </a:r>
            <a:r>
              <a:rPr lang="zh-CN" altLang="en-US" sz="2000" dirty="0">
                <a:solidFill>
                  <a:srgbClr val="FF0000"/>
                </a:solidFill>
                <a:latin typeface="微软雅黑" pitchFamily="34" charset="-122"/>
                <a:ea typeface="微软雅黑" pitchFamily="34" charset="-122"/>
                <a:cs typeface="Consolas" pitchFamily="49" charset="0"/>
              </a:rPr>
              <a:t>结点（或叶结点）</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度为零的结点称为叶子结点或终端</a:t>
            </a:r>
            <a:r>
              <a:rPr lang="zh-CN" altLang="en-US" sz="2000">
                <a:solidFill>
                  <a:srgbClr val="0000FF"/>
                </a:solidFill>
                <a:latin typeface="Consolas" pitchFamily="49" charset="0"/>
                <a:ea typeface="仿宋" pitchFamily="49" charset="-122"/>
                <a:cs typeface="Consolas" pitchFamily="49" charset="0"/>
              </a:rPr>
              <a:t>结点。</a:t>
            </a:r>
            <a:endParaRPr lang="zh-CN" altLang="en-US" sz="2000" dirty="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4429124" y="2928934"/>
            <a:ext cx="4071966" cy="400110"/>
          </a:xfrm>
          <a:prstGeom prst="rect">
            <a:avLst/>
          </a:prstGeom>
          <a:noFill/>
        </p:spPr>
        <p:txBody>
          <a:bodyPr wrap="square" rtlCol="0">
            <a:spAutoFit/>
          </a:bodyPr>
          <a:lstStyle/>
          <a:p>
            <a:pPr algn="l">
              <a:lnSpc>
                <a:spcPct val="100000"/>
              </a:lnSpc>
            </a:pPr>
            <a:r>
              <a:rPr lang="en-US" altLang="zh-CN" sz="2000">
                <a:solidFill>
                  <a:srgbClr val="0000FF"/>
                </a:solidFill>
                <a:latin typeface="Consolas" pitchFamily="49" charset="0"/>
                <a:ea typeface="仿宋" pitchFamily="49" charset="-122"/>
                <a:cs typeface="Consolas" pitchFamily="49" charset="0"/>
              </a:rPr>
              <a:t>E</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F</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J</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H</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K</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L</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M</a:t>
            </a:r>
            <a:r>
              <a:rPr lang="zh-CN" altLang="en-US" sz="2000">
                <a:solidFill>
                  <a:srgbClr val="0000FF"/>
                </a:solidFill>
                <a:latin typeface="Consolas" pitchFamily="49" charset="0"/>
                <a:ea typeface="仿宋" pitchFamily="49" charset="-122"/>
                <a:cs typeface="Consolas" pitchFamily="49" charset="0"/>
              </a:rPr>
              <a:t>为叶子结点</a:t>
            </a:r>
            <a:endParaRPr lang="zh-CN" altLang="en-US" sz="2000">
              <a:latin typeface="Consolas" pitchFamily="49" charset="0"/>
              <a:ea typeface="仿宋" pitchFamily="49" charset="-122"/>
              <a:cs typeface="Consolas" pitchFamily="49" charset="0"/>
            </a:endParaRPr>
          </a:p>
        </p:txBody>
      </p:sp>
      <p:grpSp>
        <p:nvGrpSpPr>
          <p:cNvPr id="22" name="组合 21"/>
          <p:cNvGrpSpPr/>
          <p:nvPr/>
        </p:nvGrpSpPr>
        <p:grpSpPr>
          <a:xfrm>
            <a:off x="1357290" y="2214554"/>
            <a:ext cx="3143272" cy="2000264"/>
            <a:chOff x="2214546" y="2928934"/>
            <a:chExt cx="3143272" cy="2000264"/>
          </a:xfrm>
        </p:grpSpPr>
        <p:sp>
          <p:nvSpPr>
            <p:cNvPr id="24" name="Freeform 2"/>
            <p:cNvSpPr>
              <a:spLocks/>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5" name="Freeform 3"/>
            <p:cNvSpPr>
              <a:spLocks/>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6" name="Line 4"/>
            <p:cNvSpPr>
              <a:spLocks noChangeShapeType="1"/>
            </p:cNvSpPr>
            <p:nvPr/>
          </p:nvSpPr>
          <p:spPr bwMode="auto">
            <a:xfrm>
              <a:off x="4695019" y="4376650"/>
              <a:ext cx="1004" cy="28518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7" name="Freeform 5"/>
            <p:cNvSpPr>
              <a:spLocks/>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8" name="Freeform 6"/>
            <p:cNvSpPr>
              <a:spLocks/>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9" name="Freeform 7"/>
            <p:cNvSpPr>
              <a:spLocks/>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0" name="Freeform 8"/>
            <p:cNvSpPr>
              <a:spLocks/>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1" name="Freeform 9"/>
            <p:cNvSpPr>
              <a:spLocks/>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2" name="Line 10"/>
            <p:cNvSpPr>
              <a:spLocks noChangeShapeType="1"/>
            </p:cNvSpPr>
            <p:nvPr/>
          </p:nvSpPr>
          <p:spPr bwMode="auto">
            <a:xfrm>
              <a:off x="3315193" y="3216101"/>
              <a:ext cx="0" cy="145167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3" name="Oval 11"/>
            <p:cNvSpPr>
              <a:spLocks noChangeArrowheads="1"/>
            </p:cNvSpPr>
            <p:nvPr/>
          </p:nvSpPr>
          <p:spPr bwMode="auto">
            <a:xfrm>
              <a:off x="3160540" y="2928934"/>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4" name="Oval 12"/>
            <p:cNvSpPr>
              <a:spLocks noChangeArrowheads="1"/>
            </p:cNvSpPr>
            <p:nvPr/>
          </p:nvSpPr>
          <p:spPr bwMode="auto">
            <a:xfrm>
              <a:off x="3160540"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5" name="Oval 13"/>
            <p:cNvSpPr>
              <a:spLocks noChangeArrowheads="1"/>
            </p:cNvSpPr>
            <p:nvPr/>
          </p:nvSpPr>
          <p:spPr bwMode="auto">
            <a:xfrm>
              <a:off x="3160540" y="4073640"/>
              <a:ext cx="284200" cy="30994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G</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6" name="Oval 14"/>
            <p:cNvSpPr>
              <a:spLocks noChangeArrowheads="1"/>
            </p:cNvSpPr>
            <p:nvPr/>
          </p:nvSpPr>
          <p:spPr bwMode="auto">
            <a:xfrm>
              <a:off x="3160540" y="4620246"/>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J</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7" name="Oval 15"/>
            <p:cNvSpPr>
              <a:spLocks noChangeArrowheads="1"/>
            </p:cNvSpPr>
            <p:nvPr/>
          </p:nvSpPr>
          <p:spPr bwMode="auto">
            <a:xfrm>
              <a:off x="2494729"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 name="Oval 16"/>
            <p:cNvSpPr>
              <a:spLocks noChangeArrowheads="1"/>
            </p:cNvSpPr>
            <p:nvPr/>
          </p:nvSpPr>
          <p:spPr bwMode="auto">
            <a:xfrm>
              <a:off x="2214546" y="4074630"/>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E</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9" name="Oval 17"/>
            <p:cNvSpPr>
              <a:spLocks noChangeArrowheads="1"/>
            </p:cNvSpPr>
            <p:nvPr/>
          </p:nvSpPr>
          <p:spPr bwMode="auto">
            <a:xfrm>
              <a:off x="4108543"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D</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Oval 18"/>
            <p:cNvSpPr>
              <a:spLocks noChangeArrowheads="1"/>
            </p:cNvSpPr>
            <p:nvPr/>
          </p:nvSpPr>
          <p:spPr bwMode="auto">
            <a:xfrm>
              <a:off x="2737755" y="4074630"/>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F</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1" name="Oval 19"/>
            <p:cNvSpPr>
              <a:spLocks noChangeArrowheads="1"/>
            </p:cNvSpPr>
            <p:nvPr/>
          </p:nvSpPr>
          <p:spPr bwMode="auto">
            <a:xfrm>
              <a:off x="4526307"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I</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2" name="Oval 20"/>
            <p:cNvSpPr>
              <a:spLocks noChangeArrowheads="1"/>
            </p:cNvSpPr>
            <p:nvPr/>
          </p:nvSpPr>
          <p:spPr bwMode="auto">
            <a:xfrm>
              <a:off x="3783169" y="4074630"/>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3" name="Oval 21"/>
            <p:cNvSpPr>
              <a:spLocks noChangeArrowheads="1"/>
            </p:cNvSpPr>
            <p:nvPr/>
          </p:nvSpPr>
          <p:spPr bwMode="auto">
            <a:xfrm>
              <a:off x="5073618" y="4620246"/>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M</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4" name="Oval 22"/>
            <p:cNvSpPr>
              <a:spLocks noChangeArrowheads="1"/>
            </p:cNvSpPr>
            <p:nvPr/>
          </p:nvSpPr>
          <p:spPr bwMode="auto">
            <a:xfrm>
              <a:off x="4028204" y="4620246"/>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K</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5" name="Oval 23"/>
            <p:cNvSpPr>
              <a:spLocks noChangeArrowheads="1"/>
            </p:cNvSpPr>
            <p:nvPr/>
          </p:nvSpPr>
          <p:spPr bwMode="auto">
            <a:xfrm>
              <a:off x="4566477" y="4620246"/>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L</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6" name="Line 24"/>
            <p:cNvSpPr>
              <a:spLocks noChangeShapeType="1"/>
            </p:cNvSpPr>
            <p:nvPr/>
          </p:nvSpPr>
          <p:spPr bwMode="auto">
            <a:xfrm>
              <a:off x="3435702" y="3124009"/>
              <a:ext cx="692926" cy="469369"/>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grpSp>
      <p:sp>
        <p:nvSpPr>
          <p:cNvPr id="48" name="灯片编号占位符 47"/>
          <p:cNvSpPr>
            <a:spLocks noGrp="1"/>
          </p:cNvSpPr>
          <p:nvPr>
            <p:ph type="sldNum" sz="quarter" idx="12"/>
          </p:nvPr>
        </p:nvSpPr>
        <p:spPr/>
        <p:txBody>
          <a:bodyPr/>
          <a:lstStyle/>
          <a:p>
            <a:fld id="{67864EE2-EAB3-4814-A7EB-820BD7610F1E}" type="slidenum">
              <a:rPr lang="en-US" altLang="zh-CN" smtClean="0"/>
              <a:pPr/>
              <a:t>10</a:t>
            </a:fld>
            <a:r>
              <a:rPr lang="en-US" altLang="zh-CN"/>
              <a:t>/110</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071546"/>
            <a:ext cx="8358246" cy="1756992"/>
          </a:xfrm>
          <a:prstGeom prst="rect">
            <a:avLst/>
          </a:prstGeom>
          <a:solidFill>
            <a:schemeClr val="bg1">
              <a:lumMod val="95000"/>
            </a:schemeClr>
          </a:solidFill>
          <a:effectLst>
            <a:outerShdw blurRad="76200" dir="13500000" sy="23000" kx="1200000" algn="br"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lnSpc>
                <a:spcPts val="2400"/>
              </a:lnSpc>
              <a:spcBef>
                <a:spcPts val="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h</a:t>
            </a:r>
            <a:r>
              <a:rPr lang="en-US" altLang="zh-CN" sz="1800">
                <a:solidFill>
                  <a:srgbClr val="0000FF"/>
                </a:solidFill>
                <a:latin typeface="Consolas" pitchFamily="49" charset="0"/>
                <a:ea typeface="仿宋" pitchFamily="49" charset="-122"/>
                <a:cs typeface="Consolas" pitchFamily="49" charset="0"/>
              </a:rPr>
              <a:t>)=0				</a:t>
            </a:r>
            <a:r>
              <a:rPr lang="en-US" altLang="zh-CN" sz="1800" i="1">
                <a:solidFill>
                  <a:srgbClr val="00B0F0"/>
                </a:solidFill>
                <a:latin typeface="Consolas" pitchFamily="49" charset="0"/>
                <a:ea typeface="仿宋" pitchFamily="49" charset="-122"/>
                <a:cs typeface="Consolas" pitchFamily="49" charset="0"/>
              </a:rPr>
              <a:t>b</a:t>
            </a:r>
            <a:r>
              <a:rPr lang="en-US" altLang="zh-CN" sz="1800">
                <a:solidFill>
                  <a:srgbClr val="00B0F0"/>
                </a:solidFill>
                <a:latin typeface="Consolas" pitchFamily="49" charset="0"/>
                <a:ea typeface="仿宋" pitchFamily="49" charset="-122"/>
                <a:cs typeface="Consolas" pitchFamily="49" charset="0"/>
              </a:rPr>
              <a:t>=NULL</a:t>
            </a:r>
            <a:endParaRPr lang="zh-CN" altLang="zh-CN" sz="180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h</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h</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当</a:t>
            </a:r>
            <a:r>
              <a:rPr lang="en-US" altLang="zh-CN" sz="1800">
                <a:solidFill>
                  <a:srgbClr val="00B0F0"/>
                </a:solidFill>
                <a:latin typeface="Consolas" pitchFamily="49" charset="0"/>
                <a:ea typeface="仿宋" pitchFamily="49" charset="-122"/>
                <a:cs typeface="Consolas" pitchFamily="49" charset="0"/>
              </a:rPr>
              <a:t>b-&gt;data=</a:t>
            </a:r>
            <a:r>
              <a:rPr lang="en-US" altLang="zh-CN" sz="1800" i="1">
                <a:solidFill>
                  <a:srgbClr val="00B0F0"/>
                </a:solidFill>
                <a:latin typeface="Consolas" pitchFamily="49" charset="0"/>
                <a:ea typeface="仿宋" pitchFamily="49" charset="-122"/>
                <a:cs typeface="Consolas" pitchFamily="49" charset="0"/>
              </a:rPr>
              <a:t>x</a:t>
            </a:r>
            <a:endParaRPr lang="zh-CN" altLang="zh-CN" sz="180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h</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l</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l</a:t>
            </a:r>
            <a:r>
              <a:rPr lang="en-US" altLang="zh-CN" sz="1800">
                <a:solidFill>
                  <a:srgbClr val="00B0F0"/>
                </a:solidFill>
                <a:latin typeface="Consolas" pitchFamily="49" charset="0"/>
                <a:ea typeface="仿宋" pitchFamily="49" charset="-122"/>
                <a:cs typeface="Consolas" pitchFamily="49" charset="0"/>
              </a:rPr>
              <a:t>=</a:t>
            </a:r>
            <a:r>
              <a:rPr lang="en-US" altLang="zh-CN" sz="1800" i="1">
                <a:solidFill>
                  <a:srgbClr val="00B0F0"/>
                </a:solidFill>
                <a:latin typeface="Consolas" pitchFamily="49" charset="0"/>
                <a:ea typeface="仿宋" pitchFamily="49" charset="-122"/>
                <a:cs typeface="Consolas" pitchFamily="49" charset="0"/>
              </a:rPr>
              <a:t>f</a:t>
            </a:r>
            <a:r>
              <a:rPr lang="en-US" altLang="zh-CN" sz="1800">
                <a:solidFill>
                  <a:srgbClr val="00B0F0"/>
                </a:solidFill>
                <a:latin typeface="Consolas" pitchFamily="49" charset="0"/>
                <a:ea typeface="仿宋" pitchFamily="49" charset="-122"/>
                <a:cs typeface="Consolas" pitchFamily="49" charset="0"/>
              </a:rPr>
              <a:t>(</a:t>
            </a:r>
            <a:r>
              <a:rPr lang="en-US" altLang="zh-CN" sz="1800" i="1">
                <a:solidFill>
                  <a:srgbClr val="00B0F0"/>
                </a:solidFill>
                <a:latin typeface="Consolas" pitchFamily="49" charset="0"/>
                <a:ea typeface="仿宋" pitchFamily="49" charset="-122"/>
                <a:cs typeface="Consolas" pitchFamily="49" charset="0"/>
              </a:rPr>
              <a:t>b-&gt;l</a:t>
            </a:r>
            <a:r>
              <a:rPr lang="en-US" altLang="zh-CN" sz="1800">
                <a:solidFill>
                  <a:srgbClr val="00B0F0"/>
                </a:solidFill>
                <a:latin typeface="Consolas" pitchFamily="49" charset="0"/>
                <a:ea typeface="仿宋" pitchFamily="49" charset="-122"/>
                <a:cs typeface="Consolas" pitchFamily="49" charset="0"/>
              </a:rPr>
              <a:t>child</a:t>
            </a:r>
            <a:r>
              <a:rPr lang="zh-CN" altLang="zh-CN" sz="1800">
                <a:solidFill>
                  <a:srgbClr val="00B0F0"/>
                </a:solidFill>
                <a:latin typeface="Consolas" pitchFamily="49" charset="0"/>
                <a:ea typeface="仿宋" pitchFamily="49" charset="-122"/>
                <a:cs typeface="Consolas" pitchFamily="49" charset="0"/>
              </a:rPr>
              <a:t>，</a:t>
            </a:r>
            <a:r>
              <a:rPr lang="en-US" altLang="zh-CN" sz="1800" i="1">
                <a:solidFill>
                  <a:srgbClr val="00B0F0"/>
                </a:solidFill>
                <a:latin typeface="Consolas" pitchFamily="49" charset="0"/>
                <a:ea typeface="仿宋" pitchFamily="49" charset="-122"/>
                <a:cs typeface="Consolas" pitchFamily="49" charset="0"/>
              </a:rPr>
              <a:t>x</a:t>
            </a:r>
            <a:r>
              <a:rPr lang="zh-CN" altLang="zh-CN" sz="1800">
                <a:solidFill>
                  <a:srgbClr val="00B0F0"/>
                </a:solidFill>
                <a:latin typeface="Consolas" pitchFamily="49" charset="0"/>
                <a:ea typeface="仿宋" pitchFamily="49" charset="-122"/>
                <a:cs typeface="Consolas" pitchFamily="49" charset="0"/>
              </a:rPr>
              <a:t>，</a:t>
            </a:r>
            <a:r>
              <a:rPr lang="en-US" altLang="zh-CN" sz="1800" i="1">
                <a:solidFill>
                  <a:srgbClr val="00B0F0"/>
                </a:solidFill>
                <a:latin typeface="Consolas" pitchFamily="49" charset="0"/>
                <a:ea typeface="仿宋" pitchFamily="49" charset="-122"/>
                <a:cs typeface="Consolas" pitchFamily="49" charset="0"/>
              </a:rPr>
              <a:t>h</a:t>
            </a:r>
            <a:r>
              <a:rPr lang="en-US" altLang="zh-CN" sz="1800">
                <a:solidFill>
                  <a:srgbClr val="00B0F0"/>
                </a:solidFill>
                <a:latin typeface="Consolas" pitchFamily="49" charset="0"/>
                <a:ea typeface="仿宋" pitchFamily="49" charset="-122"/>
                <a:cs typeface="Consolas" pitchFamily="49" charset="0"/>
              </a:rPr>
              <a:t>+1)</a:t>
            </a:r>
            <a:r>
              <a:rPr lang="zh-CN" altLang="zh-CN" sz="1800">
                <a:solidFill>
                  <a:srgbClr val="00B0F0"/>
                </a:solidFill>
                <a:latin typeface="Consolas" pitchFamily="49" charset="0"/>
                <a:ea typeface="仿宋" pitchFamily="49" charset="-122"/>
                <a:cs typeface="Consolas" pitchFamily="49" charset="0"/>
              </a:rPr>
              <a:t>，</a:t>
            </a:r>
            <a:endParaRPr lang="en-US" altLang="zh-CN" sz="180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且</a:t>
            </a:r>
            <a:r>
              <a:rPr lang="en-US" altLang="zh-CN" sz="1800" i="1">
                <a:solidFill>
                  <a:srgbClr val="00B0F0"/>
                </a:solidFill>
                <a:latin typeface="Consolas" pitchFamily="49" charset="0"/>
                <a:ea typeface="仿宋" pitchFamily="49" charset="-122"/>
                <a:cs typeface="Consolas" pitchFamily="49" charset="0"/>
              </a:rPr>
              <a:t>l</a:t>
            </a:r>
            <a:r>
              <a:rPr lang="zh-CN" altLang="zh-CN" sz="1800">
                <a:solidFill>
                  <a:srgbClr val="00B0F0"/>
                </a:solidFill>
                <a:latin typeface="Consolas" pitchFamily="49" charset="0"/>
                <a:ea typeface="仿宋" pitchFamily="49" charset="-122"/>
                <a:cs typeface="Consolas" pitchFamily="49" charset="0"/>
              </a:rPr>
              <a:t>≠</a:t>
            </a:r>
            <a:r>
              <a:rPr lang="en-US" altLang="zh-CN" sz="1800">
                <a:solidFill>
                  <a:srgbClr val="00B0F0"/>
                </a:solidFill>
                <a:latin typeface="Consolas" pitchFamily="49" charset="0"/>
                <a:ea typeface="仿宋" pitchFamily="49" charset="-122"/>
                <a:cs typeface="Consolas" pitchFamily="49" charset="0"/>
              </a:rPr>
              <a:t>0</a:t>
            </a:r>
            <a:r>
              <a:rPr lang="zh-CN" altLang="zh-CN" sz="1800">
                <a:solidFill>
                  <a:srgbClr val="00B0F0"/>
                </a:solidFill>
                <a:latin typeface="Consolas" pitchFamily="49" charset="0"/>
                <a:ea typeface="仿宋" pitchFamily="49" charset="-122"/>
                <a:cs typeface="Consolas" pitchFamily="49" charset="0"/>
              </a:rPr>
              <a:t>（在左子树中找到了）</a:t>
            </a:r>
          </a:p>
          <a:p>
            <a:pPr algn="l">
              <a:lnSpc>
                <a:spcPts val="2400"/>
              </a:lnSpc>
              <a:spcBef>
                <a:spcPts val="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h</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(b-&gt;rchild</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h</a:t>
            </a:r>
            <a:r>
              <a:rPr lang="en-US" altLang="zh-CN" sz="1800">
                <a:solidFill>
                  <a:srgbClr val="0000FF"/>
                </a:solidFill>
                <a:latin typeface="Consolas" pitchFamily="49" charset="0"/>
                <a:ea typeface="仿宋" pitchFamily="49" charset="-122"/>
                <a:cs typeface="Consolas" pitchFamily="49" charset="0"/>
              </a:rPr>
              <a:t>+1)	</a:t>
            </a:r>
            <a:r>
              <a:rPr lang="zh-CN" altLang="zh-CN" sz="1800">
                <a:solidFill>
                  <a:srgbClr val="00B0F0"/>
                </a:solidFill>
                <a:latin typeface="Consolas" pitchFamily="49" charset="0"/>
                <a:ea typeface="仿宋" pitchFamily="49" charset="-122"/>
                <a:cs typeface="Consolas" pitchFamily="49" charset="0"/>
              </a:rPr>
              <a:t>其他情况</a:t>
            </a:r>
          </a:p>
        </p:txBody>
      </p:sp>
      <p:sp>
        <p:nvSpPr>
          <p:cNvPr id="5" name="灯片编号占位符 4"/>
          <p:cNvSpPr>
            <a:spLocks noGrp="1"/>
          </p:cNvSpPr>
          <p:nvPr>
            <p:ph type="sldNum" sz="quarter" idx="12"/>
          </p:nvPr>
        </p:nvSpPr>
        <p:spPr/>
        <p:txBody>
          <a:bodyPr/>
          <a:lstStyle/>
          <a:p>
            <a:fld id="{67864EE2-EAB3-4814-A7EB-820BD7610F1E}" type="slidenum">
              <a:rPr lang="en-US" altLang="zh-CN" smtClean="0"/>
              <a:pPr/>
              <a:t>100</a:t>
            </a:fld>
            <a:r>
              <a:rPr lang="en-US" altLang="zh-CN"/>
              <a:t>/110</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06" y="450365"/>
            <a:ext cx="9001156" cy="490746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Level1</a:t>
            </a:r>
            <a:r>
              <a:rPr lang="en-US" altLang="zh-CN" sz="1800">
                <a:solidFill>
                  <a:srgbClr val="0000FF"/>
                </a:solidFill>
                <a:latin typeface="Consolas" pitchFamily="49" charset="0"/>
                <a:ea typeface="仿宋" pitchFamily="49" charset="-122"/>
                <a:cs typeface="Consolas" pitchFamily="49" charset="0"/>
              </a:rPr>
              <a:t>(BTNode* b,char x,int h)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被</a:t>
            </a:r>
            <a:r>
              <a:rPr lang="en-US" altLang="zh-CN" sz="1800">
                <a:solidFill>
                  <a:schemeClr val="bg1">
                    <a:lumMod val="50000"/>
                  </a:schemeClr>
                </a:solidFill>
                <a:latin typeface="Consolas" pitchFamily="49" charset="0"/>
                <a:ea typeface="仿宋" pitchFamily="49" charset="-122"/>
                <a:cs typeface="Consolas" pitchFamily="49" charset="0"/>
              </a:rPr>
              <a:t>Level()</a:t>
            </a:r>
            <a:r>
              <a:rPr lang="zh-CN" altLang="zh-CN" sz="1800">
                <a:solidFill>
                  <a:schemeClr val="bg1">
                    <a:lumMod val="50000"/>
                  </a:schemeClr>
                </a:solidFill>
                <a:latin typeface="Consolas" pitchFamily="49" charset="0"/>
                <a:ea typeface="仿宋" pitchFamily="49" charset="-122"/>
                <a:cs typeface="Consolas" pitchFamily="49" charset="0"/>
              </a:rPr>
              <a:t>算法调用</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if (b==NULL)</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return 0;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空树不能找到该结点</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else if (b-&gt;data==x)</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return h;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根结点即为所找</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返回其层次</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else</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  int l=</a:t>
            </a:r>
            <a:r>
              <a:rPr lang="en-US" altLang="zh-CN" sz="1800">
                <a:solidFill>
                  <a:srgbClr val="FF0000"/>
                </a:solidFill>
                <a:latin typeface="Consolas" pitchFamily="49" charset="0"/>
                <a:ea typeface="仿宋" pitchFamily="49" charset="-122"/>
                <a:cs typeface="Consolas" pitchFamily="49" charset="0"/>
              </a:rPr>
              <a:t>Level1</a:t>
            </a:r>
            <a:r>
              <a:rPr lang="en-US" altLang="zh-CN" sz="1800">
                <a:solidFill>
                  <a:srgbClr val="0000FF"/>
                </a:solidFill>
                <a:latin typeface="Consolas" pitchFamily="49" charset="0"/>
                <a:ea typeface="仿宋" pitchFamily="49" charset="-122"/>
                <a:cs typeface="Consolas" pitchFamily="49" charset="0"/>
              </a:rPr>
              <a:t>(b-&gt;lchild,x,h+1);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在左子树中查找</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if (l!=0)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左子树中找到了</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return l;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返回其层次</a:t>
            </a:r>
            <a:r>
              <a:rPr lang="en-US" altLang="zh-CN" sz="1800">
                <a:solidFill>
                  <a:schemeClr val="bg1">
                    <a:lumMod val="50000"/>
                  </a:schemeClr>
                </a:solidFill>
                <a:latin typeface="Consolas" pitchFamily="49" charset="0"/>
                <a:ea typeface="仿宋" pitchFamily="49" charset="-122"/>
                <a:cs typeface="Consolas" pitchFamily="49" charset="0"/>
              </a:rPr>
              <a:t>l</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左子树中未找到</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return </a:t>
            </a:r>
            <a:r>
              <a:rPr lang="en-US" altLang="zh-CN" sz="1800">
                <a:solidFill>
                  <a:srgbClr val="FF0000"/>
                </a:solidFill>
                <a:latin typeface="Consolas" pitchFamily="49" charset="0"/>
                <a:ea typeface="仿宋" pitchFamily="49" charset="-122"/>
                <a:cs typeface="Consolas" pitchFamily="49" charset="0"/>
              </a:rPr>
              <a:t>Level1</a:t>
            </a:r>
            <a:r>
              <a:rPr lang="en-US" altLang="zh-CN" sz="1800">
                <a:solidFill>
                  <a:srgbClr val="0000FF"/>
                </a:solidFill>
                <a:latin typeface="Consolas" pitchFamily="49" charset="0"/>
                <a:ea typeface="仿宋" pitchFamily="49" charset="-122"/>
                <a:cs typeface="Consolas" pitchFamily="49" charset="0"/>
              </a:rPr>
              <a:t>(b-&gt;rchild,x,h+1);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再在右子树中查找</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a:t>
            </a:r>
          </a:p>
          <a:p>
            <a:pPr algn="l">
              <a:lnSpc>
                <a:spcPts val="2000"/>
              </a:lnSpc>
              <a:spcBef>
                <a:spcPts val="0"/>
              </a:spcBef>
            </a:pP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Level</a:t>
            </a:r>
            <a:r>
              <a:rPr lang="en-US" altLang="zh-CN" sz="1800">
                <a:solidFill>
                  <a:srgbClr val="0000FF"/>
                </a:solidFill>
                <a:latin typeface="Consolas" pitchFamily="49" charset="0"/>
                <a:ea typeface="仿宋" pitchFamily="49" charset="-122"/>
                <a:cs typeface="Consolas" pitchFamily="49" charset="0"/>
              </a:rPr>
              <a:t>(BTree&amp; bt,char x)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求解算法</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return Level1(bt.r,x,</a:t>
            </a:r>
            <a:r>
              <a:rPr lang="en-US" altLang="zh-CN" sz="1800">
                <a:solidFill>
                  <a:srgbClr val="FF00FF"/>
                </a:solidFill>
                <a:latin typeface="Consolas" pitchFamily="49" charset="0"/>
                <a:ea typeface="仿宋" pitchFamily="49" charset="-122"/>
                <a:cs typeface="Consolas" pitchFamily="49" charset="0"/>
              </a:rPr>
              <a:t>1</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2" name="组合 7"/>
          <p:cNvGrpSpPr/>
          <p:nvPr/>
        </p:nvGrpSpPr>
        <p:grpSpPr>
          <a:xfrm>
            <a:off x="1785918" y="5286388"/>
            <a:ext cx="3214710" cy="971614"/>
            <a:chOff x="1714480" y="4917056"/>
            <a:chExt cx="3214710" cy="971614"/>
          </a:xfrm>
        </p:grpSpPr>
        <p:sp>
          <p:nvSpPr>
            <p:cNvPr id="5" name="TextBox 4"/>
            <p:cNvSpPr txBox="1"/>
            <p:nvPr/>
          </p:nvSpPr>
          <p:spPr>
            <a:xfrm>
              <a:off x="1714480" y="5488560"/>
              <a:ext cx="321471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华文中宋" pitchFamily="2" charset="-122"/>
                  <a:cs typeface="Consolas" pitchFamily="49" charset="0"/>
                </a:rPr>
                <a:t>递归算法参数赋初值问题</a:t>
              </a:r>
              <a:endParaRPr lang="zh-CN" altLang="en-US" sz="2000">
                <a:solidFill>
                  <a:srgbClr val="0000FF"/>
                </a:solidFill>
                <a:latin typeface="Consolas" pitchFamily="49" charset="0"/>
                <a:ea typeface="华文中宋" pitchFamily="2" charset="-122"/>
                <a:cs typeface="Consolas" pitchFamily="49" charset="0"/>
              </a:endParaRPr>
            </a:p>
          </p:txBody>
        </p:sp>
        <p:sp>
          <p:nvSpPr>
            <p:cNvPr id="6" name="上箭头 5"/>
            <p:cNvSpPr/>
            <p:nvPr/>
          </p:nvSpPr>
          <p:spPr>
            <a:xfrm>
              <a:off x="3000364" y="4917056"/>
              <a:ext cx="214314" cy="428628"/>
            </a:xfrm>
            <a:prstGeom prst="up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7" name="灯片编号占位符 6"/>
          <p:cNvSpPr>
            <a:spLocks noGrp="1"/>
          </p:cNvSpPr>
          <p:nvPr>
            <p:ph type="sldNum" sz="quarter" idx="12"/>
          </p:nvPr>
        </p:nvSpPr>
        <p:spPr/>
        <p:txBody>
          <a:bodyPr/>
          <a:lstStyle/>
          <a:p>
            <a:fld id="{67864EE2-EAB3-4814-A7EB-820BD7610F1E}" type="slidenum">
              <a:rPr lang="en-US" altLang="zh-CN" smtClean="0"/>
              <a:pPr/>
              <a:t>101</a:t>
            </a:fld>
            <a:r>
              <a:rPr lang="en-US" altLang="zh-CN"/>
              <a:t>/110</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428604"/>
            <a:ext cx="8143932" cy="775982"/>
          </a:xfrm>
          <a:prstGeom prst="rect">
            <a:avLst/>
          </a:prstGeom>
          <a:noFill/>
        </p:spPr>
        <p:txBody>
          <a:bodyPr wrap="square" rtlCol="0">
            <a:spAutoFit/>
          </a:bodyPr>
          <a:lstStyle/>
          <a:p>
            <a:pPr algn="l">
              <a:lnSpc>
                <a:spcPts val="28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7.14</a:t>
            </a:r>
            <a:r>
              <a:rPr lang="zh-CN"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假设二叉树采用二叉链存储结构，且所有结点值均不相同，设计一个算法求二叉树中第</a:t>
            </a:r>
            <a:r>
              <a:rPr lang="en-US" altLang="zh-CN" sz="2000" i="1" dirty="0">
                <a:solidFill>
                  <a:srgbClr val="0000FF"/>
                </a:solidFill>
                <a:latin typeface="Consolas" pitchFamily="49" charset="0"/>
                <a:ea typeface="楷体" pitchFamily="49" charset="-122"/>
                <a:cs typeface="Consolas" pitchFamily="49" charset="0"/>
              </a:rPr>
              <a:t>k</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mn-ea"/>
                <a:ea typeface="+mn-ea"/>
                <a:cs typeface="Consolas" pitchFamily="49" charset="0"/>
              </a:rPr>
              <a:t>≤</a:t>
            </a:r>
            <a:r>
              <a:rPr lang="en-US" altLang="zh-CN" sz="2000" i="1" dirty="0">
                <a:solidFill>
                  <a:srgbClr val="0000FF"/>
                </a:solidFill>
                <a:latin typeface="Consolas" pitchFamily="49" charset="0"/>
                <a:ea typeface="楷体" pitchFamily="49" charset="-122"/>
                <a:cs typeface="Consolas" pitchFamily="49" charset="0"/>
              </a:rPr>
              <a:t>k</a:t>
            </a:r>
            <a:r>
              <a:rPr lang="zh-CN" altLang="zh-CN" sz="2000" dirty="0">
                <a:solidFill>
                  <a:srgbClr val="0000FF"/>
                </a:solidFill>
                <a:latin typeface="+mn-ea"/>
                <a:ea typeface="+mn-ea"/>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二叉树高度）层的结点个数。 </a:t>
            </a:r>
          </a:p>
        </p:txBody>
      </p:sp>
      <p:sp>
        <p:nvSpPr>
          <p:cNvPr id="7" name="TextBox 6"/>
          <p:cNvSpPr txBox="1"/>
          <p:nvPr/>
        </p:nvSpPr>
        <p:spPr>
          <a:xfrm>
            <a:off x="857224" y="2643182"/>
            <a:ext cx="7429552" cy="187612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0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采用先序遍历思路</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设计</a:t>
            </a:r>
            <a:r>
              <a:rPr lang="en-US" altLang="zh-CN" sz="2000" dirty="0">
                <a:solidFill>
                  <a:srgbClr val="0000FF"/>
                </a:solidFill>
                <a:latin typeface="Consolas" pitchFamily="49" charset="0"/>
                <a:ea typeface="仿宋" pitchFamily="49" charset="-122"/>
                <a:cs typeface="Consolas" pitchFamily="49" charset="0"/>
              </a:rPr>
              <a:t>KCount1(b</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h</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k</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cnt</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递归算法在根结点</a:t>
            </a:r>
            <a:r>
              <a:rPr lang="en-US" altLang="zh-CN" sz="2000" dirty="0">
                <a:solidFill>
                  <a:srgbClr val="0000FF"/>
                </a:solidFill>
                <a:latin typeface="Consolas" pitchFamily="49" charset="0"/>
                <a:ea typeface="仿宋" pitchFamily="49" charset="-122"/>
                <a:cs typeface="Consolas" pitchFamily="49" charset="0"/>
              </a:rPr>
              <a:t>b</a:t>
            </a:r>
            <a:r>
              <a:rPr lang="zh-CN" altLang="zh-CN" sz="2000" dirty="0">
                <a:solidFill>
                  <a:srgbClr val="0000FF"/>
                </a:solidFill>
                <a:latin typeface="Consolas" pitchFamily="49" charset="0"/>
                <a:ea typeface="仿宋" pitchFamily="49" charset="-122"/>
                <a:cs typeface="Consolas" pitchFamily="49" charset="0"/>
              </a:rPr>
              <a:t>的二叉树中求第</a:t>
            </a:r>
            <a:r>
              <a:rPr lang="en-US" altLang="zh-CN" sz="2000" i="1" dirty="0">
                <a:solidFill>
                  <a:srgbClr val="0000FF"/>
                </a:solidFill>
                <a:latin typeface="Consolas" pitchFamily="49" charset="0"/>
                <a:ea typeface="仿宋" pitchFamily="49" charset="-122"/>
                <a:cs typeface="Consolas" pitchFamily="49" charset="0"/>
              </a:rPr>
              <a:t>k</a:t>
            </a:r>
            <a:r>
              <a:rPr lang="zh-CN" altLang="zh-CN" sz="2000" dirty="0">
                <a:solidFill>
                  <a:srgbClr val="0000FF"/>
                </a:solidFill>
                <a:latin typeface="Consolas" pitchFamily="49" charset="0"/>
                <a:ea typeface="仿宋" pitchFamily="49" charset="-122"/>
                <a:cs typeface="Consolas" pitchFamily="49" charset="0"/>
              </a:rPr>
              <a:t>层的结点个数</a:t>
            </a:r>
            <a:r>
              <a:rPr lang="en-US" altLang="zh-CN" sz="2000" dirty="0" err="1">
                <a:solidFill>
                  <a:srgbClr val="0000FF"/>
                </a:solidFill>
                <a:latin typeface="Consolas" pitchFamily="49" charset="0"/>
                <a:ea typeface="仿宋" pitchFamily="49" charset="-122"/>
                <a:cs typeface="Consolas" pitchFamily="49" charset="0"/>
              </a:rPr>
              <a:t>cnt</a:t>
            </a:r>
            <a:r>
              <a:rPr lang="zh-CN" altLang="zh-CN" sz="2000" dirty="0">
                <a:solidFill>
                  <a:srgbClr val="0000FF"/>
                </a:solidFill>
                <a:latin typeface="Consolas" pitchFamily="49" charset="0"/>
                <a:ea typeface="仿宋" pitchFamily="49" charset="-122"/>
                <a:cs typeface="Consolas" pitchFamily="49" charset="0"/>
              </a:rPr>
              <a:t>，其中</a:t>
            </a:r>
            <a:r>
              <a:rPr lang="en-US" altLang="zh-CN" sz="2000" i="1" dirty="0">
                <a:solidFill>
                  <a:srgbClr val="0000FF"/>
                </a:solidFill>
                <a:latin typeface="Consolas" pitchFamily="49" charset="0"/>
                <a:ea typeface="仿宋" pitchFamily="49" charset="-122"/>
                <a:cs typeface="Consolas" pitchFamily="49" charset="0"/>
              </a:rPr>
              <a:t>h</a:t>
            </a:r>
            <a:r>
              <a:rPr lang="zh-CN" altLang="zh-CN" sz="2000" dirty="0">
                <a:solidFill>
                  <a:srgbClr val="0000FF"/>
                </a:solidFill>
                <a:latin typeface="Consolas" pitchFamily="49" charset="0"/>
                <a:ea typeface="仿宋" pitchFamily="49" charset="-122"/>
                <a:cs typeface="Consolas" pitchFamily="49" charset="0"/>
              </a:rPr>
              <a:t>表示</a:t>
            </a:r>
            <a:r>
              <a:rPr lang="en-US" altLang="zh-CN" sz="2000" dirty="0">
                <a:solidFill>
                  <a:srgbClr val="0000FF"/>
                </a:solidFill>
                <a:latin typeface="Consolas" pitchFamily="49" charset="0"/>
                <a:ea typeface="仿宋" pitchFamily="49" charset="-122"/>
                <a:cs typeface="Consolas" pitchFamily="49" charset="0"/>
              </a:rPr>
              <a:t>b</a:t>
            </a:r>
            <a:r>
              <a:rPr lang="zh-CN" altLang="zh-CN" sz="2000" dirty="0">
                <a:solidFill>
                  <a:srgbClr val="0000FF"/>
                </a:solidFill>
                <a:latin typeface="Consolas" pitchFamily="49" charset="0"/>
                <a:ea typeface="仿宋" pitchFamily="49" charset="-122"/>
                <a:cs typeface="Consolas" pitchFamily="49" charset="0"/>
              </a:rPr>
              <a:t>指向结点的层次（采用参数赋初值方法，</a:t>
            </a:r>
            <a:r>
              <a:rPr lang="en-US" altLang="zh-CN" sz="2000" dirty="0">
                <a:solidFill>
                  <a:srgbClr val="0000FF"/>
                </a:solidFill>
                <a:latin typeface="Consolas" pitchFamily="49" charset="0"/>
                <a:ea typeface="仿宋" pitchFamily="49" charset="-122"/>
                <a:cs typeface="Consolas" pitchFamily="49" charset="0"/>
              </a:rPr>
              <a:t>b</a:t>
            </a:r>
            <a:r>
              <a:rPr lang="zh-CN" altLang="zh-CN" sz="2000" dirty="0">
                <a:solidFill>
                  <a:srgbClr val="0000FF"/>
                </a:solidFill>
                <a:latin typeface="Consolas" pitchFamily="49" charset="0"/>
                <a:ea typeface="仿宋" pitchFamily="49" charset="-122"/>
                <a:cs typeface="Consolas" pitchFamily="49" charset="0"/>
              </a:rPr>
              <a:t>为根结点时，</a:t>
            </a:r>
            <a:r>
              <a:rPr lang="en-US" altLang="zh-CN" sz="2000" i="1" dirty="0">
                <a:solidFill>
                  <a:srgbClr val="0000FF"/>
                </a:solidFill>
                <a:latin typeface="Consolas" pitchFamily="49" charset="0"/>
                <a:ea typeface="仿宋" pitchFamily="49" charset="-122"/>
                <a:cs typeface="Consolas" pitchFamily="49" charset="0"/>
              </a:rPr>
              <a:t>h</a:t>
            </a:r>
            <a:r>
              <a:rPr lang="zh-CN" altLang="zh-CN" sz="2000" dirty="0">
                <a:solidFill>
                  <a:srgbClr val="0000FF"/>
                </a:solidFill>
                <a:latin typeface="Consolas" pitchFamily="49" charset="0"/>
                <a:ea typeface="仿宋" pitchFamily="49" charset="-122"/>
                <a:cs typeface="Consolas" pitchFamily="49" charset="0"/>
              </a:rPr>
              <a:t>对应的实参数为</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pic>
        <p:nvPicPr>
          <p:cNvPr id="10" name="Picture 2"/>
          <p:cNvPicPr>
            <a:picLocks noChangeAspect="1" noChangeArrowheads="1"/>
          </p:cNvPicPr>
          <p:nvPr/>
        </p:nvPicPr>
        <p:blipFill>
          <a:blip r:embed="rId3" cstate="print"/>
          <a:srcRect/>
          <a:stretch>
            <a:fillRect/>
          </a:stretch>
        </p:blipFill>
        <p:spPr bwMode="auto">
          <a:xfrm>
            <a:off x="500034" y="1571612"/>
            <a:ext cx="1643074" cy="796023"/>
          </a:xfrm>
          <a:prstGeom prst="rect">
            <a:avLst/>
          </a:prstGeom>
          <a:noFill/>
          <a:ln w="9525">
            <a:noFill/>
            <a:miter lim="800000"/>
            <a:headEnd/>
            <a:tailEnd/>
          </a:ln>
        </p:spPr>
      </p:pic>
      <p:sp>
        <p:nvSpPr>
          <p:cNvPr id="8" name="灯片编号占位符 7"/>
          <p:cNvSpPr>
            <a:spLocks noGrp="1"/>
          </p:cNvSpPr>
          <p:nvPr>
            <p:ph type="sldNum" sz="quarter" idx="12"/>
          </p:nvPr>
        </p:nvSpPr>
        <p:spPr/>
        <p:txBody>
          <a:bodyPr/>
          <a:lstStyle/>
          <a:p>
            <a:fld id="{67864EE2-EAB3-4814-A7EB-820BD7610F1E}" type="slidenum">
              <a:rPr lang="en-US" altLang="zh-CN" smtClean="0"/>
              <a:pPr/>
              <a:t>102</a:t>
            </a:fld>
            <a:r>
              <a:rPr lang="en-US" altLang="zh-CN"/>
              <a:t>/110</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44" y="428604"/>
            <a:ext cx="8643998" cy="495875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KCount1</a:t>
            </a:r>
            <a:r>
              <a:rPr lang="en-US" altLang="zh-CN" sz="1800">
                <a:solidFill>
                  <a:srgbClr val="0000FF"/>
                </a:solidFill>
                <a:latin typeface="Consolas" pitchFamily="49" charset="0"/>
                <a:ea typeface="仿宋" pitchFamily="49" charset="-122"/>
                <a:cs typeface="Consolas" pitchFamily="49" charset="0"/>
              </a:rPr>
              <a:t>(BTNode* b,int h,int k,int&amp; cnt)</a:t>
            </a:r>
            <a:endParaRPr lang="zh-CN" altLang="zh-CN" sz="180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if (b==NULL) return;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空树返回</a:t>
            </a: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if (h==k) cnt++;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当前层的结点在第</a:t>
            </a:r>
            <a:r>
              <a:rPr lang="en-US" altLang="zh-CN" sz="1800">
                <a:solidFill>
                  <a:schemeClr val="bg1">
                    <a:lumMod val="50000"/>
                  </a:schemeClr>
                </a:solidFill>
                <a:latin typeface="Consolas" pitchFamily="49" charset="0"/>
                <a:ea typeface="仿宋" pitchFamily="49" charset="-122"/>
                <a:cs typeface="Consolas" pitchFamily="49" charset="0"/>
              </a:rPr>
              <a:t>k</a:t>
            </a:r>
            <a:r>
              <a:rPr lang="zh-CN" altLang="zh-CN" sz="1800">
                <a:solidFill>
                  <a:schemeClr val="bg1">
                    <a:lumMod val="50000"/>
                  </a:schemeClr>
                </a:solidFill>
                <a:latin typeface="Consolas" pitchFamily="49" charset="0"/>
                <a:ea typeface="仿宋" pitchFamily="49" charset="-122"/>
                <a:cs typeface="Consolas" pitchFamily="49" charset="0"/>
              </a:rPr>
              <a:t>层，</a:t>
            </a:r>
            <a:r>
              <a:rPr lang="en-US" altLang="zh-CN" sz="1800">
                <a:solidFill>
                  <a:schemeClr val="bg1">
                    <a:lumMod val="50000"/>
                  </a:schemeClr>
                </a:solidFill>
                <a:latin typeface="Consolas" pitchFamily="49" charset="0"/>
                <a:ea typeface="仿宋" pitchFamily="49" charset="-122"/>
                <a:cs typeface="Consolas" pitchFamily="49" charset="0"/>
              </a:rPr>
              <a:t>cnt</a:t>
            </a:r>
            <a:r>
              <a:rPr lang="zh-CN" altLang="zh-CN" sz="1800">
                <a:solidFill>
                  <a:schemeClr val="bg1">
                    <a:lumMod val="50000"/>
                  </a:schemeClr>
                </a:solidFill>
                <a:latin typeface="Consolas" pitchFamily="49" charset="0"/>
                <a:ea typeface="仿宋" pitchFamily="49" charset="-122"/>
                <a:cs typeface="Consolas" pitchFamily="49" charset="0"/>
              </a:rPr>
              <a:t>增</a:t>
            </a:r>
            <a:r>
              <a:rPr lang="en-US" altLang="zh-CN" sz="1800">
                <a:solidFill>
                  <a:schemeClr val="bg1">
                    <a:lumMod val="50000"/>
                  </a:schemeClr>
                </a:solidFill>
                <a:latin typeface="Consolas" pitchFamily="49" charset="0"/>
                <a:ea typeface="仿宋" pitchFamily="49" charset="-122"/>
                <a:cs typeface="Consolas" pitchFamily="49" charset="0"/>
              </a:rPr>
              <a:t>1</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if (h&lt;k)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当前层次小于</a:t>
            </a:r>
            <a:r>
              <a:rPr lang="en-US" altLang="zh-CN" sz="1800">
                <a:solidFill>
                  <a:schemeClr val="bg1">
                    <a:lumMod val="50000"/>
                  </a:schemeClr>
                </a:solidFill>
                <a:latin typeface="Consolas" pitchFamily="49" charset="0"/>
                <a:ea typeface="仿宋" pitchFamily="49" charset="-122"/>
                <a:cs typeface="Consolas" pitchFamily="49" charset="0"/>
              </a:rPr>
              <a:t>k</a:t>
            </a:r>
            <a:r>
              <a:rPr lang="zh-CN" altLang="zh-CN" sz="1800">
                <a:solidFill>
                  <a:schemeClr val="bg1">
                    <a:lumMod val="50000"/>
                  </a:schemeClr>
                </a:solidFill>
                <a:latin typeface="Consolas" pitchFamily="49" charset="0"/>
                <a:ea typeface="仿宋" pitchFamily="49" charset="-122"/>
                <a:cs typeface="Consolas" pitchFamily="49" charset="0"/>
              </a:rPr>
              <a:t>，递归处理</a:t>
            </a:r>
            <a:r>
              <a:rPr lang="zh-CN" altLang="en-US" sz="1800">
                <a:solidFill>
                  <a:schemeClr val="bg1">
                    <a:lumMod val="50000"/>
                  </a:schemeClr>
                </a:solidFill>
                <a:latin typeface="Consolas" pitchFamily="49" charset="0"/>
                <a:ea typeface="仿宋" pitchFamily="49" charset="-122"/>
                <a:cs typeface="Consolas" pitchFamily="49" charset="0"/>
              </a:rPr>
              <a:t>求</a:t>
            </a:r>
            <a:r>
              <a:rPr lang="zh-CN" altLang="zh-CN" sz="1800">
                <a:solidFill>
                  <a:schemeClr val="bg1">
                    <a:lumMod val="50000"/>
                  </a:schemeClr>
                </a:solidFill>
                <a:latin typeface="Consolas" pitchFamily="49" charset="0"/>
                <a:ea typeface="仿宋" pitchFamily="49" charset="-122"/>
                <a:cs typeface="Consolas" pitchFamily="49" charset="0"/>
              </a:rPr>
              <a:t>子树</a:t>
            </a: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FF0000"/>
                </a:solidFill>
                <a:latin typeface="Consolas" pitchFamily="49" charset="0"/>
                <a:ea typeface="仿宋" pitchFamily="49" charset="-122"/>
                <a:cs typeface="Consolas" pitchFamily="49" charset="0"/>
              </a:rPr>
              <a:t>KCount1</a:t>
            </a:r>
            <a:r>
              <a:rPr lang="en-US" altLang="zh-CN" sz="1800">
                <a:solidFill>
                  <a:srgbClr val="0000FF"/>
                </a:solidFill>
                <a:latin typeface="Consolas" pitchFamily="49" charset="0"/>
                <a:ea typeface="仿宋" pitchFamily="49" charset="-122"/>
                <a:cs typeface="Consolas" pitchFamily="49" charset="0"/>
              </a:rPr>
              <a:t>(b-&gt;lchild,h+1,k,cnt);</a:t>
            </a:r>
            <a:endParaRPr lang="zh-CN" altLang="zh-CN" sz="180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KCount1</a:t>
            </a:r>
            <a:r>
              <a:rPr lang="en-US" altLang="zh-CN" sz="1800">
                <a:solidFill>
                  <a:srgbClr val="0000FF"/>
                </a:solidFill>
                <a:latin typeface="Consolas" pitchFamily="49" charset="0"/>
                <a:ea typeface="仿宋" pitchFamily="49" charset="-122"/>
                <a:cs typeface="Consolas" pitchFamily="49" charset="0"/>
              </a:rPr>
              <a:t>(b-&gt;rchild,h+1,k,cnt);</a:t>
            </a:r>
            <a:endParaRPr lang="zh-CN" altLang="zh-CN" sz="180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a:t>
            </a:r>
          </a:p>
          <a:p>
            <a:pPr algn="l">
              <a:lnSpc>
                <a:spcPts val="2600"/>
              </a:lnSpc>
              <a:spcBef>
                <a:spcPts val="0"/>
              </a:spcBef>
            </a:pPr>
            <a:endParaRPr lang="zh-CN" altLang="zh-CN" sz="180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KCount</a:t>
            </a:r>
            <a:r>
              <a:rPr lang="en-US" altLang="zh-CN" sz="1800">
                <a:solidFill>
                  <a:srgbClr val="0000FF"/>
                </a:solidFill>
                <a:latin typeface="Consolas" pitchFamily="49" charset="0"/>
                <a:ea typeface="仿宋" pitchFamily="49" charset="-122"/>
                <a:cs typeface="Consolas" pitchFamily="49" charset="0"/>
              </a:rPr>
              <a:t>(BTree&amp; bt,int k)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先序遍历求二叉树第</a:t>
            </a:r>
            <a:r>
              <a:rPr lang="en-US" altLang="zh-CN" sz="1800">
                <a:solidFill>
                  <a:schemeClr val="bg1">
                    <a:lumMod val="50000"/>
                  </a:schemeClr>
                </a:solidFill>
                <a:latin typeface="Consolas" pitchFamily="49" charset="0"/>
                <a:ea typeface="仿宋" pitchFamily="49" charset="-122"/>
                <a:cs typeface="Consolas" pitchFamily="49" charset="0"/>
              </a:rPr>
              <a:t>k</a:t>
            </a:r>
            <a:r>
              <a:rPr lang="zh-CN" altLang="zh-CN" sz="1800">
                <a:solidFill>
                  <a:schemeClr val="bg1">
                    <a:lumMod val="50000"/>
                  </a:schemeClr>
                </a:solidFill>
                <a:latin typeface="Consolas" pitchFamily="49" charset="0"/>
                <a:ea typeface="仿宋" pitchFamily="49" charset="-122"/>
                <a:cs typeface="Consolas" pitchFamily="49" charset="0"/>
              </a:rPr>
              <a:t>层结点个数</a:t>
            </a: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int cnt=0;</a:t>
            </a:r>
            <a:endParaRPr lang="zh-CN" altLang="zh-CN" sz="180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KCount1(bt.r,1,k,cnt);</a:t>
            </a:r>
            <a:endParaRPr lang="zh-CN" altLang="zh-CN" sz="180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return cnt;</a:t>
            </a:r>
            <a:endParaRPr lang="zh-CN" altLang="zh-CN" sz="1800">
              <a:solidFill>
                <a:srgbClr val="0000FF"/>
              </a:solidFill>
              <a:latin typeface="Consolas" pitchFamily="49" charset="0"/>
              <a:ea typeface="仿宋" pitchFamily="49" charset="-122"/>
              <a:cs typeface="Consolas" pitchFamily="49" charset="0"/>
            </a:endParaRP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pPr/>
              <a:t>103</a:t>
            </a:fld>
            <a:r>
              <a:rPr lang="en-US" altLang="zh-CN"/>
              <a:t>/110</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1"/>
          <p:cNvGrpSpPr/>
          <p:nvPr/>
        </p:nvGrpSpPr>
        <p:grpSpPr>
          <a:xfrm>
            <a:off x="6000760" y="3786190"/>
            <a:ext cx="1964837" cy="2092424"/>
            <a:chOff x="1000100" y="1876105"/>
            <a:chExt cx="1964837" cy="2092424"/>
          </a:xfrm>
        </p:grpSpPr>
        <p:sp>
          <p:nvSpPr>
            <p:cNvPr id="5" name="Freeform 70"/>
            <p:cNvSpPr>
              <a:spLocks/>
            </p:cNvSpPr>
            <p:nvPr/>
          </p:nvSpPr>
          <p:spPr bwMode="auto">
            <a:xfrm>
              <a:off x="2132259" y="2702355"/>
              <a:ext cx="223599" cy="367110"/>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6" name="Line 69"/>
            <p:cNvSpPr>
              <a:spLocks noChangeShapeType="1"/>
            </p:cNvSpPr>
            <p:nvPr/>
          </p:nvSpPr>
          <p:spPr bwMode="auto">
            <a:xfrm>
              <a:off x="1234828" y="3327351"/>
              <a:ext cx="330845" cy="37317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7" name="Freeform 68"/>
            <p:cNvSpPr>
              <a:spLocks/>
            </p:cNvSpPr>
            <p:nvPr/>
          </p:nvSpPr>
          <p:spPr bwMode="auto">
            <a:xfrm>
              <a:off x="2535951" y="2667970"/>
              <a:ext cx="251928" cy="409585"/>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8" name="Line 67"/>
            <p:cNvSpPr>
              <a:spLocks noChangeShapeType="1"/>
            </p:cNvSpPr>
            <p:nvPr/>
          </p:nvSpPr>
          <p:spPr bwMode="auto">
            <a:xfrm flipH="1">
              <a:off x="1156923" y="2629539"/>
              <a:ext cx="307575" cy="45610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9" name="Line 66"/>
            <p:cNvSpPr>
              <a:spLocks noChangeShapeType="1"/>
            </p:cNvSpPr>
            <p:nvPr/>
          </p:nvSpPr>
          <p:spPr bwMode="auto">
            <a:xfrm flipH="1">
              <a:off x="1518121" y="2013645"/>
              <a:ext cx="512962" cy="45812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0" name="Oval 65"/>
            <p:cNvSpPr>
              <a:spLocks noChangeArrowheads="1"/>
            </p:cNvSpPr>
            <p:nvPr/>
          </p:nvSpPr>
          <p:spPr bwMode="auto">
            <a:xfrm>
              <a:off x="1883546" y="1876105"/>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1" name="Oval 64"/>
            <p:cNvSpPr>
              <a:spLocks noChangeArrowheads="1"/>
            </p:cNvSpPr>
            <p:nvPr/>
          </p:nvSpPr>
          <p:spPr bwMode="auto">
            <a:xfrm>
              <a:off x="1360286" y="2379743"/>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2" name="Oval 63"/>
            <p:cNvSpPr>
              <a:spLocks noChangeArrowheads="1"/>
            </p:cNvSpPr>
            <p:nvPr/>
          </p:nvSpPr>
          <p:spPr bwMode="auto">
            <a:xfrm>
              <a:off x="2296164" y="2423230"/>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3" name="Oval 62"/>
            <p:cNvSpPr>
              <a:spLocks noChangeArrowheads="1"/>
            </p:cNvSpPr>
            <p:nvPr/>
          </p:nvSpPr>
          <p:spPr bwMode="auto">
            <a:xfrm>
              <a:off x="1982519" y="3070475"/>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4" name="Oval 61"/>
            <p:cNvSpPr>
              <a:spLocks noChangeArrowheads="1"/>
            </p:cNvSpPr>
            <p:nvPr/>
          </p:nvSpPr>
          <p:spPr bwMode="auto">
            <a:xfrm>
              <a:off x="2692774" y="3070475"/>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15" name="Oval 60"/>
            <p:cNvSpPr>
              <a:spLocks noChangeArrowheads="1"/>
            </p:cNvSpPr>
            <p:nvPr/>
          </p:nvSpPr>
          <p:spPr bwMode="auto">
            <a:xfrm>
              <a:off x="1000100" y="3085645"/>
              <a:ext cx="271152" cy="29834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6" name="Line 59"/>
            <p:cNvSpPr>
              <a:spLocks noChangeShapeType="1"/>
            </p:cNvSpPr>
            <p:nvPr/>
          </p:nvSpPr>
          <p:spPr bwMode="auto">
            <a:xfrm>
              <a:off x="2105953" y="2132981"/>
              <a:ext cx="253952" cy="3135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7" name="Oval 58"/>
            <p:cNvSpPr>
              <a:spLocks noChangeArrowheads="1"/>
            </p:cNvSpPr>
            <p:nvPr/>
          </p:nvSpPr>
          <p:spPr bwMode="auto">
            <a:xfrm>
              <a:off x="1449321" y="3669178"/>
              <a:ext cx="271152"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grpSp>
      <p:sp>
        <p:nvSpPr>
          <p:cNvPr id="18" name="TextBox 17"/>
          <p:cNvSpPr txBox="1"/>
          <p:nvPr/>
        </p:nvSpPr>
        <p:spPr>
          <a:xfrm>
            <a:off x="285720" y="500042"/>
            <a:ext cx="8643998" cy="291361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int main()</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string str="A(B(D(,G)),C(E,F))";</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BTree bt;</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bt.CreateBTree(str);</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cout &lt;&lt; "</a:t>
            </a:r>
            <a:r>
              <a:rPr lang="zh-CN" altLang="en-US" sz="1800">
                <a:solidFill>
                  <a:srgbClr val="0000FF"/>
                </a:solidFill>
                <a:latin typeface="Consolas" pitchFamily="49" charset="0"/>
                <a:ea typeface="仿宋" pitchFamily="49" charset="-122"/>
                <a:cs typeface="Consolas" pitchFamily="49" charset="0"/>
              </a:rPr>
              <a:t>二叉树</a:t>
            </a:r>
            <a:r>
              <a:rPr lang="en-US" altLang="zh-CN" sz="1800">
                <a:solidFill>
                  <a:srgbClr val="0000FF"/>
                </a:solidFill>
                <a:latin typeface="Consolas" pitchFamily="49" charset="0"/>
                <a:ea typeface="仿宋" pitchFamily="49" charset="-122"/>
                <a:cs typeface="Consolas" pitchFamily="49" charset="0"/>
              </a:rPr>
              <a:t>bt:"; bt.DispBTree(); cout &lt;&lt; endl;</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for (int k=1;k&lt;=5;k++)</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cout &lt;&lt; "</a:t>
            </a:r>
            <a:r>
              <a:rPr lang="zh-CN" altLang="en-US" sz="1800">
                <a:solidFill>
                  <a:srgbClr val="0000FF"/>
                </a:solidFill>
                <a:latin typeface="Consolas" pitchFamily="49" charset="0"/>
                <a:ea typeface="仿宋" pitchFamily="49" charset="-122"/>
                <a:cs typeface="Consolas" pitchFamily="49" charset="0"/>
              </a:rPr>
              <a:t>第</a:t>
            </a:r>
            <a:r>
              <a:rPr lang="en-US" altLang="zh-CN" sz="1800">
                <a:solidFill>
                  <a:srgbClr val="0000FF"/>
                </a:solidFill>
                <a:latin typeface="Consolas" pitchFamily="49" charset="0"/>
                <a:ea typeface="仿宋" pitchFamily="49" charset="-122"/>
                <a:cs typeface="Consolas" pitchFamily="49" charset="0"/>
              </a:rPr>
              <a:t>" &lt;&lt; k &lt;&lt; "</a:t>
            </a:r>
            <a:r>
              <a:rPr lang="zh-CN" altLang="en-US" sz="1800">
                <a:solidFill>
                  <a:srgbClr val="0000FF"/>
                </a:solidFill>
                <a:latin typeface="Consolas" pitchFamily="49" charset="0"/>
                <a:ea typeface="仿宋" pitchFamily="49" charset="-122"/>
                <a:cs typeface="Consolas" pitchFamily="49" charset="0"/>
              </a:rPr>
              <a:t>层的结点个数</a:t>
            </a:r>
            <a:r>
              <a:rPr lang="en-US" altLang="zh-CN" sz="1800">
                <a:solidFill>
                  <a:srgbClr val="0000FF"/>
                </a:solidFill>
                <a:latin typeface="Consolas" pitchFamily="49" charset="0"/>
                <a:ea typeface="仿宋" pitchFamily="49" charset="-122"/>
                <a:cs typeface="Consolas" pitchFamily="49" charset="0"/>
              </a:rPr>
              <a:t>: " &lt;&lt; </a:t>
            </a:r>
            <a:r>
              <a:rPr lang="en-US" altLang="zh-CN" sz="1800">
                <a:solidFill>
                  <a:srgbClr val="FF0000"/>
                </a:solidFill>
                <a:latin typeface="Consolas" pitchFamily="49" charset="0"/>
                <a:ea typeface="仿宋" pitchFamily="49" charset="-122"/>
                <a:cs typeface="Consolas" pitchFamily="49" charset="0"/>
              </a:rPr>
              <a:t>KCount(bt,k)</a:t>
            </a:r>
            <a:r>
              <a:rPr lang="en-US" altLang="zh-CN" sz="1800">
                <a:solidFill>
                  <a:srgbClr val="0000FF"/>
                </a:solidFill>
                <a:latin typeface="Consolas" pitchFamily="49" charset="0"/>
                <a:ea typeface="仿宋" pitchFamily="49" charset="-122"/>
                <a:cs typeface="Consolas" pitchFamily="49" charset="0"/>
              </a:rPr>
              <a:t> &lt;&lt; endl; </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cout &lt;&lt; "</a:t>
            </a:r>
            <a:r>
              <a:rPr lang="zh-CN" altLang="en-US" sz="1800">
                <a:solidFill>
                  <a:srgbClr val="0000FF"/>
                </a:solidFill>
                <a:latin typeface="Consolas" pitchFamily="49" charset="0"/>
                <a:ea typeface="仿宋" pitchFamily="49" charset="-122"/>
                <a:cs typeface="Consolas" pitchFamily="49" charset="0"/>
              </a:rPr>
              <a:t>销毁二叉树</a:t>
            </a:r>
            <a:r>
              <a:rPr lang="en-US" altLang="zh-CN" sz="1800">
                <a:solidFill>
                  <a:srgbClr val="0000FF"/>
                </a:solidFill>
                <a:latin typeface="Consolas" pitchFamily="49" charset="0"/>
                <a:ea typeface="仿宋" pitchFamily="49" charset="-122"/>
                <a:cs typeface="Consolas" pitchFamily="49" charset="0"/>
              </a:rPr>
              <a:t>\n";</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return 0;</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19" name="下箭头 18"/>
          <p:cNvSpPr/>
          <p:nvPr/>
        </p:nvSpPr>
        <p:spPr>
          <a:xfrm>
            <a:off x="3643306" y="3571876"/>
            <a:ext cx="214314" cy="428628"/>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2051" name="Picture 3"/>
          <p:cNvPicPr>
            <a:picLocks noChangeAspect="1" noChangeArrowheads="1"/>
          </p:cNvPicPr>
          <p:nvPr/>
        </p:nvPicPr>
        <p:blipFill>
          <a:blip r:embed="rId2" cstate="print"/>
          <a:srcRect/>
          <a:stretch>
            <a:fillRect/>
          </a:stretch>
        </p:blipFill>
        <p:spPr bwMode="auto">
          <a:xfrm>
            <a:off x="2428860" y="4143380"/>
            <a:ext cx="2928958" cy="2095167"/>
          </a:xfrm>
          <a:prstGeom prst="rect">
            <a:avLst/>
          </a:prstGeom>
          <a:noFill/>
          <a:ln w="9525">
            <a:noFill/>
            <a:miter lim="800000"/>
            <a:headEnd/>
            <a:tailEnd/>
          </a:ln>
        </p:spPr>
      </p:pic>
      <p:sp>
        <p:nvSpPr>
          <p:cNvPr id="21" name="TextBox 5"/>
          <p:cNvSpPr txBox="1"/>
          <p:nvPr/>
        </p:nvSpPr>
        <p:spPr>
          <a:xfrm>
            <a:off x="642910" y="3714752"/>
            <a:ext cx="714380" cy="646331"/>
          </a:xfrm>
          <a:prstGeom prst="rect">
            <a:avLst/>
          </a:prstGeom>
          <a:blipFill>
            <a:blip r:embed="rId3"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1800" b="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程序验证</a:t>
            </a:r>
          </a:p>
        </p:txBody>
      </p:sp>
      <p:sp>
        <p:nvSpPr>
          <p:cNvPr id="23" name="灯片编号占位符 22"/>
          <p:cNvSpPr>
            <a:spLocks noGrp="1"/>
          </p:cNvSpPr>
          <p:nvPr>
            <p:ph type="sldNum" sz="quarter" idx="12"/>
          </p:nvPr>
        </p:nvSpPr>
        <p:spPr/>
        <p:txBody>
          <a:bodyPr/>
          <a:lstStyle/>
          <a:p>
            <a:fld id="{67864EE2-EAB3-4814-A7EB-820BD7610F1E}" type="slidenum">
              <a:rPr lang="en-US" altLang="zh-CN" smtClean="0"/>
              <a:pPr/>
              <a:t>104</a:t>
            </a:fld>
            <a:r>
              <a:rPr lang="en-US" altLang="zh-CN"/>
              <a:t>/110</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14290"/>
            <a:ext cx="8643998" cy="861774"/>
          </a:xfrm>
          <a:prstGeom prst="rect">
            <a:avLst/>
          </a:prstGeom>
          <a:noFill/>
        </p:spPr>
        <p:txBody>
          <a:bodyPr wrap="square" rtlCol="0">
            <a:spAutoFit/>
          </a:bodyPr>
          <a:lstStyle/>
          <a:p>
            <a:pPr algn="l">
              <a:lnSpc>
                <a:spcPts val="30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7.15</a:t>
            </a:r>
            <a:r>
              <a:rPr lang="zh-CN"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假设二叉树采用二叉链存储结构，且所有结点值均不相同，设计一个算法输出值为</a:t>
            </a:r>
            <a:r>
              <a:rPr lang="en-US" altLang="zh-CN" sz="2000" i="1" dirty="0">
                <a:solidFill>
                  <a:srgbClr val="0000FF"/>
                </a:solidFill>
                <a:latin typeface="Consolas" pitchFamily="49" charset="0"/>
                <a:ea typeface="楷体" pitchFamily="49" charset="-122"/>
                <a:cs typeface="Consolas" pitchFamily="49" charset="0"/>
              </a:rPr>
              <a:t>x</a:t>
            </a:r>
            <a:r>
              <a:rPr lang="zh-CN" altLang="zh-CN" sz="2000" dirty="0">
                <a:solidFill>
                  <a:srgbClr val="0000FF"/>
                </a:solidFill>
                <a:latin typeface="Consolas" pitchFamily="49" charset="0"/>
                <a:ea typeface="楷体" pitchFamily="49" charset="-122"/>
                <a:cs typeface="Consolas" pitchFamily="49" charset="0"/>
              </a:rPr>
              <a:t>的结点的所有祖先。</a:t>
            </a:r>
          </a:p>
        </p:txBody>
      </p:sp>
      <p:sp>
        <p:nvSpPr>
          <p:cNvPr id="6" name="TextBox 5"/>
          <p:cNvSpPr txBox="1"/>
          <p:nvPr/>
        </p:nvSpPr>
        <p:spPr>
          <a:xfrm>
            <a:off x="285720" y="1928802"/>
            <a:ext cx="8572560" cy="178510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4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根据二叉树中祖先的定义可知，若一个结点的左孩子或右孩子值为</a:t>
            </a:r>
            <a:r>
              <a:rPr lang="en-US" altLang="zh-CN" sz="2000" i="1" dirty="0">
                <a:solidFill>
                  <a:srgbClr val="0000FF"/>
                </a:solidFill>
                <a:latin typeface="Consolas" pitchFamily="49" charset="0"/>
                <a:ea typeface="仿宋" pitchFamily="49" charset="-122"/>
                <a:cs typeface="Consolas" pitchFamily="49" charset="0"/>
              </a:rPr>
              <a:t>x</a:t>
            </a:r>
            <a:r>
              <a:rPr lang="zh-CN" altLang="zh-CN" sz="2000" dirty="0">
                <a:solidFill>
                  <a:srgbClr val="0000FF"/>
                </a:solidFill>
                <a:latin typeface="Consolas" pitchFamily="49" charset="0"/>
                <a:ea typeface="仿宋" pitchFamily="49" charset="-122"/>
                <a:cs typeface="Consolas" pitchFamily="49" charset="0"/>
              </a:rPr>
              <a:t>时，则该结点是</a:t>
            </a:r>
            <a:r>
              <a:rPr lang="en-US" altLang="zh-CN" sz="2000" i="1" dirty="0">
                <a:solidFill>
                  <a:srgbClr val="0000FF"/>
                </a:solidFill>
                <a:latin typeface="Consolas" pitchFamily="49" charset="0"/>
                <a:ea typeface="仿宋" pitchFamily="49" charset="-122"/>
                <a:cs typeface="Consolas" pitchFamily="49" charset="0"/>
              </a:rPr>
              <a:t>x</a:t>
            </a:r>
            <a:r>
              <a:rPr lang="zh-CN" altLang="zh-CN" sz="2000" dirty="0">
                <a:solidFill>
                  <a:srgbClr val="0000FF"/>
                </a:solidFill>
                <a:latin typeface="Consolas" pitchFamily="49" charset="0"/>
                <a:ea typeface="仿宋" pitchFamily="49" charset="-122"/>
                <a:cs typeface="Consolas" pitchFamily="49" charset="0"/>
              </a:rPr>
              <a:t>结点的祖先结点；若一个结点的左孩子或右孩子为</a:t>
            </a:r>
            <a:r>
              <a:rPr lang="en-US" altLang="zh-CN" sz="2000" i="1" dirty="0">
                <a:solidFill>
                  <a:srgbClr val="0000FF"/>
                </a:solidFill>
                <a:latin typeface="Consolas" pitchFamily="49" charset="0"/>
                <a:ea typeface="仿宋" pitchFamily="49" charset="-122"/>
                <a:cs typeface="Consolas" pitchFamily="49" charset="0"/>
              </a:rPr>
              <a:t>x</a:t>
            </a:r>
            <a:r>
              <a:rPr lang="zh-CN" altLang="zh-CN" sz="2000" dirty="0">
                <a:solidFill>
                  <a:srgbClr val="0000FF"/>
                </a:solidFill>
                <a:latin typeface="Consolas" pitchFamily="49" charset="0"/>
                <a:ea typeface="仿宋" pitchFamily="49" charset="-122"/>
                <a:cs typeface="Consolas" pitchFamily="49" charset="0"/>
              </a:rPr>
              <a:t>结点的祖先结点时，则该结点也为</a:t>
            </a:r>
            <a:r>
              <a:rPr lang="en-US" altLang="zh-CN" sz="2000" i="1" dirty="0">
                <a:solidFill>
                  <a:srgbClr val="0000FF"/>
                </a:solidFill>
                <a:latin typeface="Consolas" pitchFamily="49" charset="0"/>
                <a:ea typeface="仿宋" pitchFamily="49" charset="-122"/>
                <a:cs typeface="Consolas" pitchFamily="49" charset="0"/>
              </a:rPr>
              <a:t>x</a:t>
            </a:r>
            <a:r>
              <a:rPr lang="zh-CN" altLang="zh-CN" sz="2000" dirty="0">
                <a:solidFill>
                  <a:srgbClr val="0000FF"/>
                </a:solidFill>
                <a:latin typeface="Consolas" pitchFamily="49" charset="0"/>
                <a:ea typeface="仿宋" pitchFamily="49" charset="-122"/>
                <a:cs typeface="Consolas" pitchFamily="49" charset="0"/>
              </a:rPr>
              <a:t>结点的祖先结点。</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4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设</a:t>
            </a:r>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b</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x</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res)</a:t>
            </a:r>
            <a:r>
              <a:rPr lang="zh-CN" altLang="zh-CN" sz="2000" dirty="0">
                <a:solidFill>
                  <a:srgbClr val="0000FF"/>
                </a:solidFill>
                <a:latin typeface="Consolas" pitchFamily="49" charset="0"/>
                <a:ea typeface="仿宋" pitchFamily="49" charset="-122"/>
                <a:cs typeface="Consolas" pitchFamily="49" charset="0"/>
              </a:rPr>
              <a:t>表示</a:t>
            </a:r>
            <a:r>
              <a:rPr lang="en-US" altLang="zh-CN" sz="2000" i="1" dirty="0">
                <a:solidFill>
                  <a:srgbClr val="0000FF"/>
                </a:solidFill>
                <a:latin typeface="Consolas" pitchFamily="49" charset="0"/>
                <a:ea typeface="仿宋" pitchFamily="49" charset="-122"/>
                <a:cs typeface="Consolas" pitchFamily="49" charset="0"/>
              </a:rPr>
              <a:t>b</a:t>
            </a:r>
            <a:r>
              <a:rPr lang="zh-CN" altLang="zh-CN" sz="2000" dirty="0">
                <a:solidFill>
                  <a:srgbClr val="0000FF"/>
                </a:solidFill>
                <a:latin typeface="Consolas" pitchFamily="49" charset="0"/>
                <a:ea typeface="仿宋" pitchFamily="49" charset="-122"/>
                <a:cs typeface="Consolas" pitchFamily="49" charset="0"/>
              </a:rPr>
              <a:t>结点是否为结点</a:t>
            </a:r>
            <a:r>
              <a:rPr lang="en-US" altLang="zh-CN" sz="2000" i="1" dirty="0">
                <a:solidFill>
                  <a:srgbClr val="0000FF"/>
                </a:solidFill>
                <a:latin typeface="Consolas" pitchFamily="49" charset="0"/>
                <a:ea typeface="仿宋" pitchFamily="49" charset="-122"/>
                <a:cs typeface="Consolas" pitchFamily="49" charset="0"/>
              </a:rPr>
              <a:t>x</a:t>
            </a:r>
            <a:r>
              <a:rPr lang="zh-CN" altLang="zh-CN" sz="2000" dirty="0">
                <a:solidFill>
                  <a:srgbClr val="0000FF"/>
                </a:solidFill>
                <a:latin typeface="Consolas" pitchFamily="49" charset="0"/>
                <a:ea typeface="仿宋" pitchFamily="49" charset="-122"/>
                <a:cs typeface="Consolas" pitchFamily="49" charset="0"/>
              </a:rPr>
              <a:t>的祖先结点，</a:t>
            </a:r>
            <a:r>
              <a:rPr lang="en-US" altLang="zh-CN" sz="2000" dirty="0">
                <a:solidFill>
                  <a:srgbClr val="0000FF"/>
                </a:solidFill>
                <a:latin typeface="Consolas" pitchFamily="49" charset="0"/>
                <a:ea typeface="仿宋" pitchFamily="49" charset="-122"/>
                <a:cs typeface="Consolas" pitchFamily="49" charset="0"/>
              </a:rPr>
              <a:t>vector&lt;char&gt;</a:t>
            </a:r>
            <a:r>
              <a:rPr lang="zh-CN" altLang="zh-CN" sz="2000" dirty="0">
                <a:solidFill>
                  <a:srgbClr val="0000FF"/>
                </a:solidFill>
                <a:latin typeface="Consolas" pitchFamily="49" charset="0"/>
                <a:ea typeface="仿宋" pitchFamily="49" charset="-122"/>
                <a:cs typeface="Consolas" pitchFamily="49" charset="0"/>
              </a:rPr>
              <a:t>容器</a:t>
            </a:r>
            <a:r>
              <a:rPr lang="en-US" altLang="zh-CN" sz="2000" dirty="0">
                <a:solidFill>
                  <a:srgbClr val="0000FF"/>
                </a:solidFill>
                <a:latin typeface="Consolas" pitchFamily="49" charset="0"/>
                <a:ea typeface="仿宋" pitchFamily="49" charset="-122"/>
                <a:cs typeface="Consolas" pitchFamily="49" charset="0"/>
              </a:rPr>
              <a:t>res</a:t>
            </a:r>
            <a:r>
              <a:rPr lang="zh-CN" altLang="zh-CN" sz="2000" dirty="0">
                <a:solidFill>
                  <a:srgbClr val="0000FF"/>
                </a:solidFill>
                <a:latin typeface="Consolas" pitchFamily="49" charset="0"/>
                <a:ea typeface="仿宋" pitchFamily="49" charset="-122"/>
                <a:cs typeface="Consolas" pitchFamily="49" charset="0"/>
              </a:rPr>
              <a:t>存放结点</a:t>
            </a:r>
            <a:r>
              <a:rPr lang="en-US" altLang="zh-CN" sz="2000" i="1" dirty="0">
                <a:solidFill>
                  <a:srgbClr val="0000FF"/>
                </a:solidFill>
                <a:latin typeface="Consolas" pitchFamily="49" charset="0"/>
                <a:ea typeface="仿宋" pitchFamily="49" charset="-122"/>
                <a:cs typeface="Consolas" pitchFamily="49" charset="0"/>
              </a:rPr>
              <a:t>x</a:t>
            </a:r>
            <a:r>
              <a:rPr lang="zh-CN" altLang="zh-CN" sz="2000" dirty="0">
                <a:solidFill>
                  <a:srgbClr val="0000FF"/>
                </a:solidFill>
                <a:latin typeface="Consolas" pitchFamily="49" charset="0"/>
                <a:ea typeface="仿宋" pitchFamily="49" charset="-122"/>
                <a:cs typeface="Consolas" pitchFamily="49" charset="0"/>
              </a:rPr>
              <a:t>的祖先结点（从根结点到结点</a:t>
            </a:r>
            <a:r>
              <a:rPr lang="en-US" altLang="zh-CN" sz="2000" i="1" dirty="0">
                <a:solidFill>
                  <a:srgbClr val="0000FF"/>
                </a:solidFill>
                <a:latin typeface="Consolas" pitchFamily="49" charset="0"/>
                <a:ea typeface="仿宋" pitchFamily="49" charset="-122"/>
                <a:cs typeface="Consolas" pitchFamily="49" charset="0"/>
              </a:rPr>
              <a:t>x</a:t>
            </a:r>
            <a:r>
              <a:rPr lang="zh-CN" altLang="zh-CN" sz="2000" dirty="0">
                <a:solidFill>
                  <a:srgbClr val="0000FF"/>
                </a:solidFill>
                <a:latin typeface="Consolas" pitchFamily="49" charset="0"/>
                <a:ea typeface="仿宋" pitchFamily="49" charset="-122"/>
                <a:cs typeface="Consolas" pitchFamily="49" charset="0"/>
              </a:rPr>
              <a:t>双亲的结点序列）</a:t>
            </a:r>
            <a:endParaRPr lang="zh-CN" altLang="en-US" sz="2000" dirty="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357158" y="4046319"/>
            <a:ext cx="8429684" cy="2240201"/>
          </a:xfrm>
          <a:prstGeom prst="rect">
            <a:avLst/>
          </a:prstGeom>
          <a:solidFill>
            <a:schemeClr val="bg1">
              <a:lumMod val="95000"/>
            </a:schemeClr>
          </a:solidFill>
          <a:effectLst>
            <a:outerShdw blurRad="50800" dist="38100" dir="13500000" algn="b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(b</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res) = false			     </a:t>
            </a:r>
            <a:r>
              <a:rPr lang="zh-CN" altLang="zh-CN" sz="1800">
                <a:solidFill>
                  <a:srgbClr val="00B0F0"/>
                </a:solidFill>
                <a:latin typeface="Consolas" pitchFamily="49" charset="0"/>
                <a:ea typeface="仿宋" pitchFamily="49" charset="-122"/>
                <a:cs typeface="Consolas" pitchFamily="49" charset="0"/>
              </a:rPr>
              <a:t>若</a:t>
            </a:r>
            <a:r>
              <a:rPr lang="en-US" altLang="zh-CN" sz="1800" i="1">
                <a:solidFill>
                  <a:srgbClr val="00B0F0"/>
                </a:solidFill>
                <a:latin typeface="Consolas" pitchFamily="49" charset="0"/>
                <a:ea typeface="仿宋" pitchFamily="49" charset="-122"/>
                <a:cs typeface="Consolas" pitchFamily="49" charset="0"/>
              </a:rPr>
              <a:t>b</a:t>
            </a:r>
            <a:r>
              <a:rPr lang="en-US" altLang="zh-CN" sz="1800">
                <a:solidFill>
                  <a:srgbClr val="00B0F0"/>
                </a:solidFill>
                <a:latin typeface="Consolas" pitchFamily="49" charset="0"/>
                <a:ea typeface="仿宋" pitchFamily="49" charset="-122"/>
                <a:cs typeface="Consolas" pitchFamily="49" charset="0"/>
              </a:rPr>
              <a:t>==NULL</a:t>
            </a:r>
            <a:endParaRPr lang="zh-CN" altLang="zh-CN" sz="1800">
              <a:solidFill>
                <a:srgbClr val="00B0F0"/>
              </a:solidFill>
              <a:latin typeface="Consolas" pitchFamily="49" charset="0"/>
              <a:ea typeface="仿宋" pitchFamily="49" charset="-122"/>
              <a:cs typeface="Consolas" pitchFamily="49" charset="0"/>
            </a:endParaRPr>
          </a:p>
          <a:p>
            <a:pPr algn="l"/>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(b</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res) = true; </a:t>
            </a:r>
            <a:r>
              <a:rPr lang="zh-CN" altLang="zh-CN" sz="1800">
                <a:solidFill>
                  <a:srgbClr val="0000FF"/>
                </a:solidFill>
                <a:latin typeface="Consolas" pitchFamily="49" charset="0"/>
                <a:ea typeface="仿宋" pitchFamily="49" charset="-122"/>
                <a:cs typeface="Consolas" pitchFamily="49" charset="0"/>
              </a:rPr>
              <a:t>将</a:t>
            </a:r>
            <a:r>
              <a:rPr lang="en-US" altLang="zh-CN" sz="1800">
                <a:solidFill>
                  <a:srgbClr val="0000FF"/>
                </a:solidFill>
                <a:latin typeface="Consolas" pitchFamily="49" charset="0"/>
                <a:ea typeface="仿宋" pitchFamily="49" charset="-122"/>
                <a:cs typeface="Consolas" pitchFamily="49" charset="0"/>
              </a:rPr>
              <a:t>b-&gt;data</a:t>
            </a:r>
            <a:r>
              <a:rPr lang="zh-CN" altLang="zh-CN" sz="1800">
                <a:solidFill>
                  <a:srgbClr val="0000FF"/>
                </a:solidFill>
                <a:latin typeface="Consolas" pitchFamily="49" charset="0"/>
                <a:ea typeface="仿宋" pitchFamily="49" charset="-122"/>
                <a:cs typeface="Consolas" pitchFamily="49" charset="0"/>
              </a:rPr>
              <a:t>添加到</a:t>
            </a:r>
            <a:r>
              <a:rPr lang="en-US" altLang="zh-CN" sz="1800">
                <a:solidFill>
                  <a:srgbClr val="0000FF"/>
                </a:solidFill>
                <a:latin typeface="Consolas" pitchFamily="49" charset="0"/>
                <a:ea typeface="仿宋" pitchFamily="49" charset="-122"/>
                <a:cs typeface="Consolas" pitchFamily="49" charset="0"/>
              </a:rPr>
              <a:t>res</a:t>
            </a:r>
            <a:r>
              <a:rPr lang="zh-CN" altLang="zh-CN" sz="1800">
                <a:solidFill>
                  <a:srgbClr val="0000FF"/>
                </a:solidFill>
                <a:latin typeface="Consolas" pitchFamily="49" charset="0"/>
                <a:ea typeface="仿宋" pitchFamily="49" charset="-122"/>
                <a:cs typeface="Consolas" pitchFamily="49" charset="0"/>
              </a:rPr>
              <a:t>中</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若结点</a:t>
            </a:r>
            <a:r>
              <a:rPr lang="en-US" altLang="zh-CN" sz="1800">
                <a:solidFill>
                  <a:srgbClr val="00B0F0"/>
                </a:solidFill>
                <a:latin typeface="Consolas" pitchFamily="49" charset="0"/>
                <a:ea typeface="仿宋" pitchFamily="49" charset="-122"/>
                <a:cs typeface="Consolas" pitchFamily="49" charset="0"/>
              </a:rPr>
              <a:t>b</a:t>
            </a:r>
            <a:r>
              <a:rPr lang="zh-CN" altLang="zh-CN" sz="1800">
                <a:solidFill>
                  <a:srgbClr val="00B0F0"/>
                </a:solidFill>
                <a:latin typeface="Consolas" pitchFamily="49" charset="0"/>
                <a:ea typeface="仿宋" pitchFamily="49" charset="-122"/>
                <a:cs typeface="Consolas" pitchFamily="49" charset="0"/>
              </a:rPr>
              <a:t>的左孩子为结点</a:t>
            </a:r>
            <a:r>
              <a:rPr lang="en-US" altLang="zh-CN" sz="1800">
                <a:solidFill>
                  <a:srgbClr val="00B0F0"/>
                </a:solidFill>
                <a:latin typeface="Consolas" pitchFamily="49" charset="0"/>
                <a:ea typeface="仿宋" pitchFamily="49" charset="-122"/>
                <a:cs typeface="Consolas" pitchFamily="49" charset="0"/>
              </a:rPr>
              <a:t>x</a:t>
            </a:r>
            <a:endParaRPr lang="zh-CN" altLang="zh-CN" sz="1800">
              <a:solidFill>
                <a:srgbClr val="00B0F0"/>
              </a:solidFill>
              <a:latin typeface="Consolas" pitchFamily="49" charset="0"/>
              <a:ea typeface="仿宋" pitchFamily="49" charset="-122"/>
              <a:cs typeface="Consolas" pitchFamily="49" charset="0"/>
            </a:endParaRPr>
          </a:p>
          <a:p>
            <a:pPr algn="l"/>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(b</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res) = true</a:t>
            </a:r>
            <a:r>
              <a:rPr lang="zh-CN" altLang="zh-CN" sz="1800">
                <a:solidFill>
                  <a:srgbClr val="0000FF"/>
                </a:solidFill>
                <a:latin typeface="Consolas" pitchFamily="49" charset="0"/>
                <a:ea typeface="仿宋" pitchFamily="49" charset="-122"/>
                <a:cs typeface="Consolas" pitchFamily="49" charset="0"/>
              </a:rPr>
              <a:t>，将</a:t>
            </a:r>
            <a:r>
              <a:rPr lang="en-US" altLang="zh-CN" sz="1800">
                <a:solidFill>
                  <a:srgbClr val="0000FF"/>
                </a:solidFill>
                <a:latin typeface="Consolas" pitchFamily="49" charset="0"/>
                <a:ea typeface="仿宋" pitchFamily="49" charset="-122"/>
                <a:cs typeface="Consolas" pitchFamily="49" charset="0"/>
              </a:rPr>
              <a:t>b-&gt;data</a:t>
            </a:r>
            <a:r>
              <a:rPr lang="zh-CN" altLang="zh-CN" sz="1800">
                <a:solidFill>
                  <a:srgbClr val="0000FF"/>
                </a:solidFill>
                <a:latin typeface="Consolas" pitchFamily="49" charset="0"/>
                <a:ea typeface="仿宋" pitchFamily="49" charset="-122"/>
                <a:cs typeface="Consolas" pitchFamily="49" charset="0"/>
              </a:rPr>
              <a:t>添加到</a:t>
            </a:r>
            <a:r>
              <a:rPr lang="en-US" altLang="zh-CN" sz="1800">
                <a:solidFill>
                  <a:srgbClr val="0000FF"/>
                </a:solidFill>
                <a:latin typeface="Consolas" pitchFamily="49" charset="0"/>
                <a:ea typeface="仿宋" pitchFamily="49" charset="-122"/>
                <a:cs typeface="Consolas" pitchFamily="49" charset="0"/>
              </a:rPr>
              <a:t>res</a:t>
            </a:r>
            <a:r>
              <a:rPr lang="zh-CN" altLang="zh-CN" sz="1800">
                <a:solidFill>
                  <a:srgbClr val="0000FF"/>
                </a:solidFill>
                <a:latin typeface="Consolas" pitchFamily="49" charset="0"/>
                <a:ea typeface="仿宋" pitchFamily="49" charset="-122"/>
                <a:cs typeface="Consolas" pitchFamily="49" charset="0"/>
              </a:rPr>
              <a:t>中</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若结点</a:t>
            </a:r>
            <a:r>
              <a:rPr lang="en-US" altLang="zh-CN" sz="1800">
                <a:solidFill>
                  <a:srgbClr val="00B0F0"/>
                </a:solidFill>
                <a:latin typeface="Consolas" pitchFamily="49" charset="0"/>
                <a:ea typeface="仿宋" pitchFamily="49" charset="-122"/>
                <a:cs typeface="Consolas" pitchFamily="49" charset="0"/>
              </a:rPr>
              <a:t>b</a:t>
            </a:r>
            <a:r>
              <a:rPr lang="zh-CN" altLang="zh-CN" sz="1800">
                <a:solidFill>
                  <a:srgbClr val="00B0F0"/>
                </a:solidFill>
                <a:latin typeface="Consolas" pitchFamily="49" charset="0"/>
                <a:ea typeface="仿宋" pitchFamily="49" charset="-122"/>
                <a:cs typeface="Consolas" pitchFamily="49" charset="0"/>
              </a:rPr>
              <a:t>的右孩子为结点</a:t>
            </a:r>
            <a:r>
              <a:rPr lang="en-US" altLang="zh-CN" sz="1800">
                <a:solidFill>
                  <a:srgbClr val="00B0F0"/>
                </a:solidFill>
                <a:latin typeface="Consolas" pitchFamily="49" charset="0"/>
                <a:ea typeface="仿宋" pitchFamily="49" charset="-122"/>
                <a:cs typeface="Consolas" pitchFamily="49" charset="0"/>
              </a:rPr>
              <a:t>x</a:t>
            </a:r>
            <a:endParaRPr lang="zh-CN" altLang="zh-CN" sz="1800">
              <a:solidFill>
                <a:srgbClr val="00B0F0"/>
              </a:solidFill>
              <a:latin typeface="Consolas" pitchFamily="49" charset="0"/>
              <a:ea typeface="仿宋" pitchFamily="49" charset="-122"/>
              <a:cs typeface="Consolas" pitchFamily="49" charset="0"/>
            </a:endParaRPr>
          </a:p>
          <a:p>
            <a:pPr algn="l"/>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(b</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res) = true</a:t>
            </a:r>
            <a:r>
              <a:rPr lang="zh-CN" altLang="zh-CN" sz="1800">
                <a:solidFill>
                  <a:srgbClr val="0000FF"/>
                </a:solidFill>
                <a:latin typeface="Consolas" pitchFamily="49" charset="0"/>
                <a:ea typeface="仿宋" pitchFamily="49" charset="-122"/>
                <a:cs typeface="Consolas" pitchFamily="49" charset="0"/>
              </a:rPr>
              <a:t>，将</a:t>
            </a:r>
            <a:r>
              <a:rPr lang="en-US" altLang="zh-CN" sz="1800">
                <a:solidFill>
                  <a:srgbClr val="0000FF"/>
                </a:solidFill>
                <a:latin typeface="Consolas" pitchFamily="49" charset="0"/>
                <a:ea typeface="仿宋" pitchFamily="49" charset="-122"/>
                <a:cs typeface="Consolas" pitchFamily="49" charset="0"/>
              </a:rPr>
              <a:t>b-&gt;data</a:t>
            </a:r>
            <a:r>
              <a:rPr lang="zh-CN" altLang="zh-CN" sz="1800">
                <a:solidFill>
                  <a:srgbClr val="0000FF"/>
                </a:solidFill>
                <a:latin typeface="Consolas" pitchFamily="49" charset="0"/>
                <a:ea typeface="仿宋" pitchFamily="49" charset="-122"/>
                <a:cs typeface="Consolas" pitchFamily="49" charset="0"/>
              </a:rPr>
              <a:t>添加到</a:t>
            </a:r>
            <a:r>
              <a:rPr lang="en-US" altLang="zh-CN" sz="1800">
                <a:solidFill>
                  <a:srgbClr val="0000FF"/>
                </a:solidFill>
                <a:latin typeface="Consolas" pitchFamily="49" charset="0"/>
                <a:ea typeface="仿宋" pitchFamily="49" charset="-122"/>
                <a:cs typeface="Consolas" pitchFamily="49" charset="0"/>
              </a:rPr>
              <a:t>res</a:t>
            </a:r>
            <a:r>
              <a:rPr lang="zh-CN" altLang="zh-CN" sz="1800">
                <a:solidFill>
                  <a:srgbClr val="0000FF"/>
                </a:solidFill>
                <a:latin typeface="Consolas" pitchFamily="49" charset="0"/>
                <a:ea typeface="仿宋" pitchFamily="49" charset="-122"/>
                <a:cs typeface="Consolas" pitchFamily="49" charset="0"/>
              </a:rPr>
              <a:t>中</a:t>
            </a:r>
            <a:r>
              <a:rPr lang="en-US" altLang="zh-CN" sz="1800">
                <a:solidFill>
                  <a:srgbClr val="0000FF"/>
                </a:solidFill>
                <a:latin typeface="Consolas" pitchFamily="49" charset="0"/>
                <a:ea typeface="仿宋" pitchFamily="49" charset="-122"/>
                <a:cs typeface="Consolas" pitchFamily="49" charset="0"/>
              </a:rPr>
              <a:t> </a:t>
            </a:r>
          </a:p>
          <a:p>
            <a:pPr algn="l"/>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若结点</a:t>
            </a:r>
            <a:r>
              <a:rPr lang="en-US" altLang="zh-CN" sz="1800">
                <a:solidFill>
                  <a:srgbClr val="00B0F0"/>
                </a:solidFill>
                <a:latin typeface="Consolas" pitchFamily="49" charset="0"/>
                <a:ea typeface="仿宋" pitchFamily="49" charset="-122"/>
                <a:cs typeface="Consolas" pitchFamily="49" charset="0"/>
              </a:rPr>
              <a:t>b</a:t>
            </a:r>
            <a:r>
              <a:rPr lang="zh-CN" altLang="zh-CN" sz="1800">
                <a:solidFill>
                  <a:srgbClr val="00B0F0"/>
                </a:solidFill>
                <a:latin typeface="Consolas" pitchFamily="49" charset="0"/>
                <a:ea typeface="仿宋" pitchFamily="49" charset="-122"/>
                <a:cs typeface="Consolas" pitchFamily="49" charset="0"/>
              </a:rPr>
              <a:t>的左或右孩子是结点</a:t>
            </a:r>
            <a:r>
              <a:rPr lang="en-US" altLang="zh-CN" sz="1800">
                <a:solidFill>
                  <a:srgbClr val="00B0F0"/>
                </a:solidFill>
                <a:latin typeface="Consolas" pitchFamily="49" charset="0"/>
                <a:ea typeface="仿宋" pitchFamily="49" charset="-122"/>
                <a:cs typeface="Consolas" pitchFamily="49" charset="0"/>
              </a:rPr>
              <a:t>x</a:t>
            </a:r>
            <a:r>
              <a:rPr lang="zh-CN" altLang="zh-CN" sz="1800">
                <a:solidFill>
                  <a:srgbClr val="00B0F0"/>
                </a:solidFill>
                <a:latin typeface="Consolas" pitchFamily="49" charset="0"/>
                <a:ea typeface="仿宋" pitchFamily="49" charset="-122"/>
                <a:cs typeface="Consolas" pitchFamily="49" charset="0"/>
              </a:rPr>
              <a:t>的祖先</a:t>
            </a:r>
          </a:p>
          <a:p>
            <a:pPr algn="l"/>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(b</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res) = false			     </a:t>
            </a:r>
            <a:r>
              <a:rPr lang="zh-CN" altLang="zh-CN" sz="1800">
                <a:solidFill>
                  <a:srgbClr val="00B0F0"/>
                </a:solidFill>
                <a:latin typeface="Consolas" pitchFamily="49" charset="0"/>
                <a:ea typeface="仿宋" pitchFamily="49" charset="-122"/>
                <a:cs typeface="Consolas" pitchFamily="49" charset="0"/>
              </a:rPr>
              <a:t>其他情况</a:t>
            </a:r>
          </a:p>
        </p:txBody>
      </p:sp>
      <p:pic>
        <p:nvPicPr>
          <p:cNvPr id="9" name="Picture 2"/>
          <p:cNvPicPr>
            <a:picLocks noChangeAspect="1" noChangeArrowheads="1"/>
          </p:cNvPicPr>
          <p:nvPr/>
        </p:nvPicPr>
        <p:blipFill>
          <a:blip r:embed="rId3" cstate="print"/>
          <a:srcRect/>
          <a:stretch>
            <a:fillRect/>
          </a:stretch>
        </p:blipFill>
        <p:spPr bwMode="auto">
          <a:xfrm>
            <a:off x="357158" y="1071546"/>
            <a:ext cx="1643074" cy="796023"/>
          </a:xfrm>
          <a:prstGeom prst="rect">
            <a:avLst/>
          </a:prstGeom>
          <a:noFill/>
          <a:ln w="9525">
            <a:noFill/>
            <a:miter lim="800000"/>
            <a:headEnd/>
            <a:tailEnd/>
          </a:ln>
        </p:spPr>
      </p:pic>
      <p:sp>
        <p:nvSpPr>
          <p:cNvPr id="10" name="TextBox 9"/>
          <p:cNvSpPr txBox="1"/>
          <p:nvPr/>
        </p:nvSpPr>
        <p:spPr>
          <a:xfrm>
            <a:off x="2214546" y="1214422"/>
            <a:ext cx="928694" cy="453183"/>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bodyPr>
          <a:lstStyle/>
          <a:p>
            <a:pPr>
              <a:lnSpc>
                <a:spcPct val="100000"/>
              </a:lnSpc>
              <a:spcBef>
                <a:spcPts val="0"/>
              </a:spcBef>
            </a:pPr>
            <a:r>
              <a:rPr lang="zh-CN" altLang="zh-CN" sz="2000">
                <a:solidFill>
                  <a:srgbClr val="FF0000"/>
                </a:solidFill>
                <a:latin typeface="Consolas" pitchFamily="49" charset="0"/>
                <a:ea typeface="微软雅黑" pitchFamily="34" charset="-122"/>
                <a:cs typeface="Consolas" pitchFamily="49" charset="0"/>
              </a:rPr>
              <a:t>解法</a:t>
            </a:r>
            <a:r>
              <a:rPr lang="en-US" altLang="zh-CN" sz="2000">
                <a:solidFill>
                  <a:srgbClr val="FF0000"/>
                </a:solidFill>
                <a:latin typeface="Consolas" pitchFamily="49" charset="0"/>
                <a:ea typeface="微软雅黑" pitchFamily="34" charset="-122"/>
                <a:cs typeface="Consolas" pitchFamily="49" charset="0"/>
              </a:rPr>
              <a:t>1</a:t>
            </a:r>
            <a:endParaRPr lang="zh-CN" altLang="en-US" sz="2000">
              <a:solidFill>
                <a:srgbClr val="FF0000"/>
              </a:solidFill>
              <a:latin typeface="Consolas" pitchFamily="49" charset="0"/>
              <a:ea typeface="微软雅黑" pitchFamily="34" charset="-122"/>
              <a:cs typeface="Consolas"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105</a:t>
            </a:fld>
            <a:r>
              <a:rPr lang="en-US" altLang="zh-CN"/>
              <a:t>/110</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06" y="142852"/>
            <a:ext cx="8929718" cy="663436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bool </a:t>
            </a:r>
            <a:r>
              <a:rPr lang="en-US" altLang="zh-CN" sz="1800" dirty="0">
                <a:solidFill>
                  <a:srgbClr val="FF0000"/>
                </a:solidFill>
                <a:latin typeface="Consolas" pitchFamily="49" charset="0"/>
                <a:ea typeface="仿宋" pitchFamily="49" charset="-122"/>
                <a:cs typeface="Consolas" pitchFamily="49" charset="0"/>
              </a:rPr>
              <a:t>Ancestor11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b, char </a:t>
            </a:r>
            <a:r>
              <a:rPr lang="en-US" altLang="zh-CN" sz="1800" dirty="0" err="1">
                <a:solidFill>
                  <a:srgbClr val="0000FF"/>
                </a:solidFill>
                <a:latin typeface="Consolas" pitchFamily="49" charset="0"/>
                <a:ea typeface="仿宋" pitchFamily="49" charset="-122"/>
                <a:cs typeface="Consolas" pitchFamily="49" charset="0"/>
              </a:rPr>
              <a:t>x,vector</a:t>
            </a:r>
            <a:r>
              <a:rPr lang="en-US" altLang="zh-CN" sz="1800" dirty="0">
                <a:solidFill>
                  <a:srgbClr val="0000FF"/>
                </a:solidFill>
                <a:latin typeface="Consolas" pitchFamily="49" charset="0"/>
                <a:ea typeface="仿宋" pitchFamily="49" charset="-122"/>
                <a:cs typeface="Consolas" pitchFamily="49" charset="0"/>
              </a:rPr>
              <a:t>&lt;char&gt;&amp; res)</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if (b==NULL)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空树返回</a:t>
            </a:r>
            <a:r>
              <a:rPr lang="en-US" altLang="zh-CN" sz="1800" dirty="0">
                <a:solidFill>
                  <a:schemeClr val="bg1">
                    <a:lumMod val="50000"/>
                  </a:schemeClr>
                </a:solidFill>
                <a:latin typeface="Consolas" pitchFamily="49" charset="0"/>
                <a:ea typeface="仿宋" pitchFamily="49" charset="-122"/>
                <a:cs typeface="Consolas" pitchFamily="49" charset="0"/>
              </a:rPr>
              <a:t>false</a:t>
            </a:r>
            <a:endParaRPr lang="zh-CN" altLang="zh-CN" sz="1800" dirty="0">
              <a:solidFill>
                <a:schemeClr val="bg1">
                  <a:lumMod val="50000"/>
                </a:schemeClr>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return false;</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if (b-&gt;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!=NULL &amp;&amp; b-&gt;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-&gt;data==x)</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res.push_back</a:t>
            </a:r>
            <a:r>
              <a:rPr lang="en-US" altLang="zh-CN" sz="1800" dirty="0">
                <a:solidFill>
                  <a:srgbClr val="0000FF"/>
                </a:solidFill>
                <a:latin typeface="Consolas" pitchFamily="49" charset="0"/>
                <a:ea typeface="仿宋" pitchFamily="49" charset="-122"/>
                <a:cs typeface="Consolas" pitchFamily="49" charset="0"/>
              </a:rPr>
              <a:t>(b-&gt;data);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结点</a:t>
            </a:r>
            <a:r>
              <a:rPr lang="en-US" altLang="zh-CN" sz="1800" dirty="0">
                <a:solidFill>
                  <a:schemeClr val="bg1">
                    <a:lumMod val="50000"/>
                  </a:schemeClr>
                </a:solidFill>
                <a:latin typeface="Consolas" pitchFamily="49" charset="0"/>
                <a:ea typeface="仿宋" pitchFamily="49" charset="-122"/>
                <a:cs typeface="Consolas" pitchFamily="49" charset="0"/>
              </a:rPr>
              <a:t>b</a:t>
            </a:r>
            <a:r>
              <a:rPr lang="zh-CN" altLang="zh-CN" sz="1800" dirty="0">
                <a:solidFill>
                  <a:schemeClr val="bg1">
                    <a:lumMod val="50000"/>
                  </a:schemeClr>
                </a:solidFill>
                <a:latin typeface="Consolas" pitchFamily="49" charset="0"/>
                <a:ea typeface="仿宋" pitchFamily="49" charset="-122"/>
                <a:cs typeface="Consolas" pitchFamily="49" charset="0"/>
              </a:rPr>
              <a:t>是</a:t>
            </a:r>
            <a:r>
              <a:rPr lang="en-US" altLang="zh-CN" sz="1800" dirty="0">
                <a:solidFill>
                  <a:schemeClr val="bg1">
                    <a:lumMod val="50000"/>
                  </a:schemeClr>
                </a:solidFill>
                <a:latin typeface="Consolas" pitchFamily="49" charset="0"/>
                <a:ea typeface="仿宋" pitchFamily="49" charset="-122"/>
                <a:cs typeface="Consolas" pitchFamily="49" charset="0"/>
              </a:rPr>
              <a:t>x</a:t>
            </a:r>
            <a:r>
              <a:rPr lang="zh-CN" altLang="zh-CN" sz="1800" dirty="0">
                <a:solidFill>
                  <a:schemeClr val="bg1">
                    <a:lumMod val="50000"/>
                  </a:schemeClr>
                </a:solidFill>
                <a:latin typeface="Consolas" pitchFamily="49" charset="0"/>
                <a:ea typeface="仿宋" pitchFamily="49" charset="-122"/>
                <a:cs typeface="Consolas" pitchFamily="49" charset="0"/>
              </a:rPr>
              <a:t>结点的祖先</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return true;</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if (b-&gt;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!=NULL &amp;&amp; b-&gt;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-&gt;data==x)</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res.push_back</a:t>
            </a:r>
            <a:r>
              <a:rPr lang="en-US" altLang="zh-CN" sz="1800" dirty="0">
                <a:solidFill>
                  <a:srgbClr val="0000FF"/>
                </a:solidFill>
                <a:latin typeface="Consolas" pitchFamily="49" charset="0"/>
                <a:ea typeface="仿宋" pitchFamily="49" charset="-122"/>
                <a:cs typeface="Consolas" pitchFamily="49" charset="0"/>
              </a:rPr>
              <a:t>(b-&gt;data);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结点</a:t>
            </a:r>
            <a:r>
              <a:rPr lang="en-US" altLang="zh-CN" sz="1800" dirty="0">
                <a:solidFill>
                  <a:schemeClr val="bg1">
                    <a:lumMod val="50000"/>
                  </a:schemeClr>
                </a:solidFill>
                <a:latin typeface="Consolas" pitchFamily="49" charset="0"/>
                <a:ea typeface="仿宋" pitchFamily="49" charset="-122"/>
                <a:cs typeface="Consolas" pitchFamily="49" charset="0"/>
              </a:rPr>
              <a:t>b</a:t>
            </a:r>
            <a:r>
              <a:rPr lang="zh-CN" altLang="zh-CN" sz="1800" dirty="0">
                <a:solidFill>
                  <a:schemeClr val="bg1">
                    <a:lumMod val="50000"/>
                  </a:schemeClr>
                </a:solidFill>
                <a:latin typeface="Consolas" pitchFamily="49" charset="0"/>
                <a:ea typeface="仿宋" pitchFamily="49" charset="-122"/>
                <a:cs typeface="Consolas" pitchFamily="49" charset="0"/>
              </a:rPr>
              <a:t>是</a:t>
            </a:r>
            <a:r>
              <a:rPr lang="en-US" altLang="zh-CN" sz="1800" dirty="0">
                <a:solidFill>
                  <a:schemeClr val="bg1">
                    <a:lumMod val="50000"/>
                  </a:schemeClr>
                </a:solidFill>
                <a:latin typeface="Consolas" pitchFamily="49" charset="0"/>
                <a:ea typeface="仿宋" pitchFamily="49" charset="-122"/>
                <a:cs typeface="Consolas" pitchFamily="49" charset="0"/>
              </a:rPr>
              <a:t>x</a:t>
            </a:r>
            <a:r>
              <a:rPr lang="zh-CN" altLang="zh-CN" sz="1800" dirty="0">
                <a:solidFill>
                  <a:schemeClr val="bg1">
                    <a:lumMod val="50000"/>
                  </a:schemeClr>
                </a:solidFill>
                <a:latin typeface="Consolas" pitchFamily="49" charset="0"/>
                <a:ea typeface="仿宋" pitchFamily="49" charset="-122"/>
                <a:cs typeface="Consolas" pitchFamily="49" charset="0"/>
              </a:rPr>
              <a:t>结点的祖先</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return true;</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a:solidFill>
                  <a:srgbClr val="FF0000"/>
                </a:solidFill>
                <a:latin typeface="Consolas" pitchFamily="49" charset="0"/>
                <a:ea typeface="仿宋" pitchFamily="49" charset="-122"/>
                <a:cs typeface="Consolas" pitchFamily="49" charset="0"/>
              </a:rPr>
              <a:t>Ancestor11</a:t>
            </a:r>
            <a:r>
              <a:rPr lang="en-US" altLang="zh-CN" sz="1800" dirty="0">
                <a:solidFill>
                  <a:srgbClr val="0000FF"/>
                </a:solidFill>
                <a:latin typeface="Consolas" pitchFamily="49" charset="0"/>
                <a:ea typeface="仿宋" pitchFamily="49" charset="-122"/>
                <a:cs typeface="Consolas" pitchFamily="49" charset="0"/>
              </a:rPr>
              <a:t>(b-&gt;</a:t>
            </a:r>
            <a:r>
              <a:rPr lang="en-US" altLang="zh-CN" sz="1800" dirty="0" err="1">
                <a:solidFill>
                  <a:srgbClr val="0000FF"/>
                </a:solidFill>
                <a:latin typeface="Consolas" pitchFamily="49" charset="0"/>
                <a:ea typeface="仿宋" pitchFamily="49" charset="-122"/>
                <a:cs typeface="Consolas" pitchFamily="49" charset="0"/>
              </a:rPr>
              <a:t>lchild,x,res</a:t>
            </a:r>
            <a:r>
              <a:rPr lang="en-US" altLang="zh-CN" sz="1800" dirty="0">
                <a:solidFill>
                  <a:srgbClr val="0000FF"/>
                </a:solidFill>
                <a:latin typeface="Consolas" pitchFamily="49" charset="0"/>
                <a:ea typeface="仿宋" pitchFamily="49" charset="-122"/>
                <a:cs typeface="Consolas" pitchFamily="49" charset="0"/>
              </a:rPr>
              <a:t>) || </a:t>
            </a:r>
            <a:r>
              <a:rPr lang="en-US" altLang="zh-CN" sz="1800" dirty="0">
                <a:solidFill>
                  <a:srgbClr val="FF0000"/>
                </a:solidFill>
                <a:latin typeface="Consolas" pitchFamily="49" charset="0"/>
                <a:ea typeface="仿宋" pitchFamily="49" charset="-122"/>
                <a:cs typeface="Consolas" pitchFamily="49" charset="0"/>
              </a:rPr>
              <a:t>Ancestor11</a:t>
            </a:r>
            <a:r>
              <a:rPr lang="en-US" altLang="zh-CN" sz="1800" dirty="0">
                <a:solidFill>
                  <a:srgbClr val="0000FF"/>
                </a:solidFill>
                <a:latin typeface="Consolas" pitchFamily="49" charset="0"/>
                <a:ea typeface="仿宋" pitchFamily="49" charset="-122"/>
                <a:cs typeface="Consolas" pitchFamily="49" charset="0"/>
              </a:rPr>
              <a:t>(b-&gt;</a:t>
            </a:r>
            <a:r>
              <a:rPr lang="en-US" altLang="zh-CN" sz="1800" dirty="0" err="1">
                <a:solidFill>
                  <a:srgbClr val="0000FF"/>
                </a:solidFill>
                <a:latin typeface="Consolas" pitchFamily="49" charset="0"/>
                <a:ea typeface="仿宋" pitchFamily="49" charset="-122"/>
                <a:cs typeface="Consolas" pitchFamily="49" charset="0"/>
              </a:rPr>
              <a:t>rchild,x,res</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res.push_back</a:t>
            </a:r>
            <a:r>
              <a:rPr lang="en-US" altLang="zh-CN" sz="1800" dirty="0">
                <a:solidFill>
                  <a:srgbClr val="0000FF"/>
                </a:solidFill>
                <a:latin typeface="Consolas" pitchFamily="49" charset="0"/>
                <a:ea typeface="仿宋" pitchFamily="49" charset="-122"/>
                <a:cs typeface="Consolas" pitchFamily="49" charset="0"/>
              </a:rPr>
              <a:t>(b-&gt;data);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结点</a:t>
            </a:r>
            <a:r>
              <a:rPr lang="en-US" altLang="zh-CN" sz="1800" dirty="0">
                <a:solidFill>
                  <a:schemeClr val="bg1">
                    <a:lumMod val="50000"/>
                  </a:schemeClr>
                </a:solidFill>
                <a:latin typeface="Consolas" pitchFamily="49" charset="0"/>
                <a:ea typeface="仿宋" pitchFamily="49" charset="-122"/>
                <a:cs typeface="Consolas" pitchFamily="49" charset="0"/>
              </a:rPr>
              <a:t>b</a:t>
            </a:r>
            <a:r>
              <a:rPr lang="zh-CN" altLang="zh-CN" sz="1800" dirty="0">
                <a:solidFill>
                  <a:schemeClr val="bg1">
                    <a:lumMod val="50000"/>
                  </a:schemeClr>
                </a:solidFill>
                <a:latin typeface="Consolas" pitchFamily="49" charset="0"/>
                <a:ea typeface="仿宋" pitchFamily="49" charset="-122"/>
                <a:cs typeface="Consolas" pitchFamily="49" charset="0"/>
              </a:rPr>
              <a:t>的孩子是</a:t>
            </a:r>
            <a:r>
              <a:rPr lang="en-US" altLang="zh-CN" sz="1800" dirty="0">
                <a:solidFill>
                  <a:schemeClr val="bg1">
                    <a:lumMod val="50000"/>
                  </a:schemeClr>
                </a:solidFill>
                <a:latin typeface="Consolas" pitchFamily="49" charset="0"/>
                <a:ea typeface="仿宋" pitchFamily="49" charset="-122"/>
                <a:cs typeface="Consolas" pitchFamily="49" charset="0"/>
              </a:rPr>
              <a:t>x</a:t>
            </a:r>
            <a:r>
              <a:rPr lang="zh-CN" altLang="zh-CN" sz="1800" dirty="0">
                <a:solidFill>
                  <a:schemeClr val="bg1">
                    <a:lumMod val="50000"/>
                  </a:schemeClr>
                </a:solidFill>
                <a:latin typeface="Consolas" pitchFamily="49" charset="0"/>
                <a:ea typeface="仿宋" pitchFamily="49" charset="-122"/>
                <a:cs typeface="Consolas" pitchFamily="49" charset="0"/>
              </a:rPr>
              <a:t>的祖先，则它是</a:t>
            </a:r>
            <a:r>
              <a:rPr lang="en-US" altLang="zh-CN" sz="1800" dirty="0">
                <a:solidFill>
                  <a:schemeClr val="bg1">
                    <a:lumMod val="50000"/>
                  </a:schemeClr>
                </a:solidFill>
                <a:latin typeface="Consolas" pitchFamily="49" charset="0"/>
                <a:ea typeface="仿宋" pitchFamily="49" charset="-122"/>
                <a:cs typeface="Consolas" pitchFamily="49" charset="0"/>
              </a:rPr>
              <a:t>x</a:t>
            </a:r>
            <a:r>
              <a:rPr lang="zh-CN" altLang="zh-CN" sz="1800" dirty="0">
                <a:solidFill>
                  <a:schemeClr val="bg1">
                    <a:lumMod val="50000"/>
                  </a:schemeClr>
                </a:solidFill>
                <a:latin typeface="Consolas" pitchFamily="49" charset="0"/>
                <a:ea typeface="仿宋" pitchFamily="49" charset="-122"/>
                <a:cs typeface="Consolas" pitchFamily="49" charset="0"/>
              </a:rPr>
              <a:t>的祖先</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return true;</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return false;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其他情况返回</a:t>
            </a:r>
            <a:r>
              <a:rPr lang="en-US" altLang="zh-CN" sz="1800" dirty="0">
                <a:solidFill>
                  <a:schemeClr val="bg1">
                    <a:lumMod val="50000"/>
                  </a:schemeClr>
                </a:solidFill>
                <a:latin typeface="Consolas" pitchFamily="49" charset="0"/>
                <a:ea typeface="仿宋" pitchFamily="49" charset="-122"/>
                <a:cs typeface="Consolas" pitchFamily="49" charset="0"/>
              </a:rPr>
              <a:t>false</a:t>
            </a:r>
            <a:endParaRPr lang="zh-CN" altLang="zh-CN" sz="1800" dirty="0">
              <a:solidFill>
                <a:schemeClr val="bg1">
                  <a:lumMod val="50000"/>
                </a:schemeClr>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a:t>
            </a:r>
          </a:p>
          <a:p>
            <a:pPr algn="l">
              <a:lnSpc>
                <a:spcPts val="2200"/>
              </a:lnSpc>
              <a:spcBef>
                <a:spcPts val="0"/>
              </a:spcBef>
            </a:pP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a:solidFill>
                  <a:srgbClr val="FF0000"/>
                </a:solidFill>
                <a:latin typeface="Consolas" pitchFamily="49" charset="0"/>
                <a:ea typeface="仿宋" pitchFamily="49" charset="-122"/>
                <a:cs typeface="Consolas" pitchFamily="49" charset="0"/>
              </a:rPr>
              <a:t>Ancestor1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BTree</a:t>
            </a:r>
            <a:r>
              <a:rPr lang="en-US" altLang="zh-CN" sz="1800" dirty="0">
                <a:solidFill>
                  <a:srgbClr val="0000FF"/>
                </a:solidFill>
                <a:latin typeface="Consolas" pitchFamily="49" charset="0"/>
                <a:ea typeface="仿宋" pitchFamily="49" charset="-122"/>
                <a:cs typeface="Consolas" pitchFamily="49" charset="0"/>
              </a:rPr>
              <a:t>&amp; </a:t>
            </a:r>
            <a:r>
              <a:rPr lang="en-US" altLang="zh-CN" sz="1800" dirty="0" err="1">
                <a:solidFill>
                  <a:srgbClr val="0000FF"/>
                </a:solidFill>
                <a:latin typeface="Consolas" pitchFamily="49" charset="0"/>
                <a:ea typeface="仿宋" pitchFamily="49" charset="-122"/>
                <a:cs typeface="Consolas" pitchFamily="49" charset="0"/>
              </a:rPr>
              <a:t>bt,char</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x,vector</a:t>
            </a:r>
            <a:r>
              <a:rPr lang="en-US" altLang="zh-CN" sz="1800" dirty="0">
                <a:solidFill>
                  <a:srgbClr val="0000FF"/>
                </a:solidFill>
                <a:latin typeface="Consolas" pitchFamily="49" charset="0"/>
                <a:ea typeface="仿宋" pitchFamily="49" charset="-122"/>
                <a:cs typeface="Consolas" pitchFamily="49" charset="0"/>
              </a:rPr>
              <a:t>&lt;char&gt;&amp; res)</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339933"/>
                </a:solidFill>
                <a:latin typeface="Consolas" pitchFamily="49" charset="0"/>
                <a:ea typeface="仿宋" pitchFamily="49" charset="-122"/>
                <a:cs typeface="Consolas" pitchFamily="49" charset="0"/>
              </a:rPr>
              <a:t>//</a:t>
            </a:r>
            <a:r>
              <a:rPr lang="zh-CN" altLang="zh-CN" sz="1800" dirty="0">
                <a:solidFill>
                  <a:srgbClr val="339933"/>
                </a:solidFill>
                <a:latin typeface="Consolas" pitchFamily="49" charset="0"/>
                <a:ea typeface="仿宋" pitchFamily="49" charset="-122"/>
                <a:cs typeface="Consolas" pitchFamily="49" charset="0"/>
              </a:rPr>
              <a:t>算法</a:t>
            </a:r>
            <a:r>
              <a:rPr lang="en-US" altLang="zh-CN" sz="1800" dirty="0">
                <a:solidFill>
                  <a:srgbClr val="339933"/>
                </a:solidFill>
                <a:latin typeface="Consolas" pitchFamily="49" charset="0"/>
                <a:ea typeface="仿宋" pitchFamily="49" charset="-122"/>
                <a:cs typeface="Consolas" pitchFamily="49" charset="0"/>
              </a:rPr>
              <a:t>1</a:t>
            </a:r>
            <a:r>
              <a:rPr lang="zh-CN" altLang="zh-CN" sz="1800" dirty="0">
                <a:solidFill>
                  <a:srgbClr val="339933"/>
                </a:solidFill>
                <a:latin typeface="Consolas" pitchFamily="49" charset="0"/>
                <a:ea typeface="仿宋" pitchFamily="49" charset="-122"/>
                <a:cs typeface="Consolas" pitchFamily="49" charset="0"/>
              </a:rPr>
              <a:t>：返回</a:t>
            </a:r>
            <a:r>
              <a:rPr lang="en-US" altLang="zh-CN" sz="1800" dirty="0">
                <a:solidFill>
                  <a:srgbClr val="339933"/>
                </a:solidFill>
                <a:latin typeface="Consolas" pitchFamily="49" charset="0"/>
                <a:ea typeface="仿宋" pitchFamily="49" charset="-122"/>
                <a:cs typeface="Consolas" pitchFamily="49" charset="0"/>
              </a:rPr>
              <a:t>x</a:t>
            </a:r>
            <a:r>
              <a:rPr lang="zh-CN" altLang="zh-CN" sz="1800" dirty="0">
                <a:solidFill>
                  <a:srgbClr val="339933"/>
                </a:solidFill>
                <a:latin typeface="Consolas" pitchFamily="49" charset="0"/>
                <a:ea typeface="仿宋" pitchFamily="49" charset="-122"/>
                <a:cs typeface="Consolas" pitchFamily="49" charset="0"/>
              </a:rPr>
              <a:t>结点的祖先</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Ancestor11(</a:t>
            </a:r>
            <a:r>
              <a:rPr lang="en-US" altLang="zh-CN" sz="1800" dirty="0" err="1">
                <a:solidFill>
                  <a:srgbClr val="0000FF"/>
                </a:solidFill>
                <a:latin typeface="Consolas" pitchFamily="49" charset="0"/>
                <a:ea typeface="仿宋" pitchFamily="49" charset="-122"/>
                <a:cs typeface="Consolas" pitchFamily="49" charset="0"/>
              </a:rPr>
              <a:t>bt.r,x,res</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reverse(</a:t>
            </a:r>
            <a:r>
              <a:rPr lang="en-US" altLang="zh-CN" sz="1800" dirty="0" err="1">
                <a:solidFill>
                  <a:srgbClr val="0000FF"/>
                </a:solidFill>
                <a:latin typeface="Consolas" pitchFamily="49" charset="0"/>
                <a:ea typeface="仿宋" pitchFamily="49" charset="-122"/>
                <a:cs typeface="Consolas" pitchFamily="49" charset="0"/>
              </a:rPr>
              <a:t>res.begin</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res.end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逆置</a:t>
            </a:r>
            <a:r>
              <a:rPr lang="en-US" altLang="zh-CN" sz="1800" dirty="0">
                <a:solidFill>
                  <a:schemeClr val="bg1">
                    <a:lumMod val="50000"/>
                  </a:schemeClr>
                </a:solidFill>
                <a:latin typeface="Consolas" pitchFamily="49" charset="0"/>
                <a:ea typeface="仿宋" pitchFamily="49" charset="-122"/>
                <a:cs typeface="Consolas" pitchFamily="49" charset="0"/>
              </a:rPr>
              <a:t>res</a:t>
            </a:r>
            <a:r>
              <a:rPr lang="zh-CN" altLang="zh-CN" sz="1800" dirty="0">
                <a:solidFill>
                  <a:schemeClr val="bg1">
                    <a:lumMod val="50000"/>
                  </a:schemeClr>
                </a:solidFill>
                <a:latin typeface="Consolas" pitchFamily="49" charset="0"/>
                <a:ea typeface="仿宋" pitchFamily="49" charset="-122"/>
                <a:cs typeface="Consolas" pitchFamily="49" charset="0"/>
              </a:rPr>
              <a:t>→按根结点到结点</a:t>
            </a:r>
            <a:r>
              <a:rPr lang="en-US" altLang="zh-CN" sz="1800" dirty="0">
                <a:solidFill>
                  <a:schemeClr val="bg1">
                    <a:lumMod val="50000"/>
                  </a:schemeClr>
                </a:solidFill>
                <a:latin typeface="Consolas" pitchFamily="49" charset="0"/>
                <a:ea typeface="仿宋" pitchFamily="49" charset="-122"/>
                <a:cs typeface="Consolas" pitchFamily="49" charset="0"/>
              </a:rPr>
              <a:t>x</a:t>
            </a:r>
            <a:r>
              <a:rPr lang="zh-CN" altLang="zh-CN" sz="1800" dirty="0">
                <a:solidFill>
                  <a:schemeClr val="bg1">
                    <a:lumMod val="50000"/>
                  </a:schemeClr>
                </a:solidFill>
                <a:latin typeface="Consolas" pitchFamily="49" charset="0"/>
                <a:ea typeface="仿宋" pitchFamily="49" charset="-122"/>
                <a:cs typeface="Consolas" pitchFamily="49" charset="0"/>
              </a:rPr>
              <a:t>双亲的顺序</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pPr/>
              <a:t>106</a:t>
            </a:fld>
            <a:r>
              <a:rPr lang="en-US" altLang="zh-CN"/>
              <a:t>/110</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285728"/>
            <a:ext cx="8501122" cy="399083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int main()</a:t>
            </a: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string str="A(B(D(,G)),C(E,F))";</a:t>
            </a: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BTree bt;</a:t>
            </a: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bt.CreateBTree(str);</a:t>
            </a: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cout &lt;&lt; "</a:t>
            </a:r>
            <a:r>
              <a:rPr lang="zh-CN" altLang="en-US" sz="1800">
                <a:solidFill>
                  <a:srgbClr val="0000FF"/>
                </a:solidFill>
                <a:latin typeface="Consolas" pitchFamily="49" charset="0"/>
                <a:ea typeface="仿宋" pitchFamily="49" charset="-122"/>
                <a:cs typeface="Consolas" pitchFamily="49" charset="0"/>
              </a:rPr>
              <a:t>二叉树</a:t>
            </a:r>
            <a:r>
              <a:rPr lang="en-US" altLang="zh-CN" sz="1800">
                <a:solidFill>
                  <a:srgbClr val="0000FF"/>
                </a:solidFill>
                <a:latin typeface="Consolas" pitchFamily="49" charset="0"/>
                <a:ea typeface="仿宋" pitchFamily="49" charset="-122"/>
                <a:cs typeface="Consolas" pitchFamily="49" charset="0"/>
              </a:rPr>
              <a:t>bt:"; bt.DispBTree(); cout &lt;&lt; endl;</a:t>
            </a: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for (char ch='A';ch&lt;='G';ch++)</a:t>
            </a: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  cout &lt;&lt;  ch &lt;&lt; "</a:t>
            </a:r>
            <a:r>
              <a:rPr lang="zh-CN" altLang="en-US" sz="1800">
                <a:solidFill>
                  <a:srgbClr val="0000FF"/>
                </a:solidFill>
                <a:latin typeface="Consolas" pitchFamily="49" charset="0"/>
                <a:ea typeface="仿宋" pitchFamily="49" charset="-122"/>
                <a:cs typeface="Consolas" pitchFamily="49" charset="0"/>
              </a:rPr>
              <a:t>结点的所有祖先</a:t>
            </a:r>
            <a:r>
              <a:rPr lang="en-US" altLang="zh-CN" sz="1800">
                <a:solidFill>
                  <a:srgbClr val="0000FF"/>
                </a:solidFill>
                <a:latin typeface="Consolas" pitchFamily="49" charset="0"/>
                <a:ea typeface="仿宋" pitchFamily="49" charset="-122"/>
                <a:cs typeface="Consolas" pitchFamily="49" charset="0"/>
              </a:rPr>
              <a:t>:";</a:t>
            </a: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vector&lt;char&gt; res;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en-US" sz="1800">
                <a:solidFill>
                  <a:schemeClr val="bg1">
                    <a:lumMod val="50000"/>
                  </a:schemeClr>
                </a:solidFill>
                <a:latin typeface="Consolas" pitchFamily="49" charset="0"/>
                <a:ea typeface="仿宋" pitchFamily="49" charset="-122"/>
                <a:cs typeface="Consolas" pitchFamily="49" charset="0"/>
              </a:rPr>
              <a:t>存放祖先</a:t>
            </a:r>
          </a:p>
          <a:p>
            <a:pPr algn="l">
              <a:lnSpc>
                <a:spcPts val="1900"/>
              </a:lnSpc>
              <a:spcBef>
                <a:spcPts val="0"/>
              </a:spcBef>
            </a:pP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Ancestor1</a:t>
            </a:r>
            <a:r>
              <a:rPr lang="en-US" altLang="zh-CN" sz="1800">
                <a:solidFill>
                  <a:srgbClr val="0000FF"/>
                </a:solidFill>
                <a:latin typeface="Consolas" pitchFamily="49" charset="0"/>
                <a:ea typeface="仿宋" pitchFamily="49" charset="-122"/>
                <a:cs typeface="Consolas" pitchFamily="49" charset="0"/>
              </a:rPr>
              <a:t>(bt,ch,res);</a:t>
            </a: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for (int i=0;i&lt;res.size();i++)</a:t>
            </a: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cout &lt;&lt; " " &lt;&lt; res[i];</a:t>
            </a: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cout &lt;&lt; endl;</a:t>
            </a: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a:t>
            </a: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cout &lt;&lt; "</a:t>
            </a:r>
            <a:r>
              <a:rPr lang="zh-CN" altLang="en-US" sz="1800">
                <a:solidFill>
                  <a:srgbClr val="0000FF"/>
                </a:solidFill>
                <a:latin typeface="Consolas" pitchFamily="49" charset="0"/>
                <a:ea typeface="仿宋" pitchFamily="49" charset="-122"/>
                <a:cs typeface="Consolas" pitchFamily="49" charset="0"/>
              </a:rPr>
              <a:t>销毁二叉树</a:t>
            </a:r>
            <a:r>
              <a:rPr lang="en-US" altLang="zh-CN" sz="1800">
                <a:solidFill>
                  <a:srgbClr val="0000FF"/>
                </a:solidFill>
                <a:latin typeface="Consolas" pitchFamily="49" charset="0"/>
                <a:ea typeface="仿宋" pitchFamily="49" charset="-122"/>
                <a:cs typeface="Consolas" pitchFamily="49" charset="0"/>
              </a:rPr>
              <a:t>\n";</a:t>
            </a: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   return 0;</a:t>
            </a:r>
          </a:p>
          <a:p>
            <a:pPr algn="l">
              <a:lnSpc>
                <a:spcPts val="19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grpSp>
        <p:nvGrpSpPr>
          <p:cNvPr id="2" name="组合 5"/>
          <p:cNvGrpSpPr/>
          <p:nvPr/>
        </p:nvGrpSpPr>
        <p:grpSpPr>
          <a:xfrm>
            <a:off x="1260769" y="4429132"/>
            <a:ext cx="1900083" cy="1925032"/>
            <a:chOff x="1150124" y="3032607"/>
            <a:chExt cx="1900083" cy="1925032"/>
          </a:xfrm>
        </p:grpSpPr>
        <p:sp>
          <p:nvSpPr>
            <p:cNvPr id="7" name="Line 34"/>
            <p:cNvSpPr>
              <a:spLocks noChangeShapeType="1"/>
            </p:cNvSpPr>
            <p:nvPr/>
          </p:nvSpPr>
          <p:spPr bwMode="auto">
            <a:xfrm>
              <a:off x="2214546" y="3286124"/>
              <a:ext cx="201626" cy="25531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8" name="Freeform 45"/>
            <p:cNvSpPr>
              <a:spLocks/>
            </p:cNvSpPr>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9" name="Line 44"/>
            <p:cNvSpPr>
              <a:spLocks noChangeShapeType="1"/>
            </p:cNvSpPr>
            <p:nvPr/>
          </p:nvSpPr>
          <p:spPr bwMode="auto">
            <a:xfrm>
              <a:off x="1369024" y="4327825"/>
              <a:ext cx="308248" cy="33408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0" name="Freeform 43"/>
            <p:cNvSpPr>
              <a:spLocks/>
            </p:cNvSpPr>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1" name="Line 42"/>
            <p:cNvSpPr>
              <a:spLocks noChangeShapeType="1"/>
            </p:cNvSpPr>
            <p:nvPr/>
          </p:nvSpPr>
          <p:spPr bwMode="auto">
            <a:xfrm flipH="1">
              <a:off x="1296653" y="3705059"/>
              <a:ext cx="285911" cy="40689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 name="Line 41"/>
            <p:cNvSpPr>
              <a:spLocks noChangeShapeType="1"/>
            </p:cNvSpPr>
            <p:nvPr/>
          </p:nvSpPr>
          <p:spPr bwMode="auto">
            <a:xfrm flipH="1">
              <a:off x="1632598" y="3155105"/>
              <a:ext cx="477114" cy="40946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3" name="Oval 40"/>
            <p:cNvSpPr>
              <a:spLocks noChangeArrowheads="1"/>
            </p:cNvSpPr>
            <p:nvPr/>
          </p:nvSpPr>
          <p:spPr bwMode="auto">
            <a:xfrm>
              <a:off x="1955141" y="3032607"/>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4" name="Oval 39"/>
            <p:cNvSpPr>
              <a:spLocks noChangeArrowheads="1"/>
            </p:cNvSpPr>
            <p:nvPr/>
          </p:nvSpPr>
          <p:spPr bwMode="auto">
            <a:xfrm>
              <a:off x="1486069" y="348233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5" name="Oval 38"/>
            <p:cNvSpPr>
              <a:spLocks noChangeArrowheads="1"/>
            </p:cNvSpPr>
            <p:nvPr/>
          </p:nvSpPr>
          <p:spPr bwMode="auto">
            <a:xfrm>
              <a:off x="2357204" y="3520883"/>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6" name="Oval 37"/>
            <p:cNvSpPr>
              <a:spLocks noChangeArrowheads="1"/>
            </p:cNvSpPr>
            <p:nvPr/>
          </p:nvSpPr>
          <p:spPr bwMode="auto">
            <a:xfrm>
              <a:off x="2065038"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7" name="Oval 36"/>
            <p:cNvSpPr>
              <a:spLocks noChangeArrowheads="1"/>
            </p:cNvSpPr>
            <p:nvPr/>
          </p:nvSpPr>
          <p:spPr bwMode="auto">
            <a:xfrm>
              <a:off x="2726207"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18" name="Oval 35"/>
            <p:cNvSpPr>
              <a:spLocks noChangeArrowheads="1"/>
            </p:cNvSpPr>
            <p:nvPr/>
          </p:nvSpPr>
          <p:spPr bwMode="auto">
            <a:xfrm>
              <a:off x="1150124" y="4111954"/>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9" name="Oval 33"/>
            <p:cNvSpPr>
              <a:spLocks noChangeArrowheads="1"/>
            </p:cNvSpPr>
            <p:nvPr/>
          </p:nvSpPr>
          <p:spPr bwMode="auto">
            <a:xfrm>
              <a:off x="1568268" y="4633639"/>
              <a:ext cx="324000" cy="3240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grpSp>
      <p:sp>
        <p:nvSpPr>
          <p:cNvPr id="20" name="右箭头 19"/>
          <p:cNvSpPr/>
          <p:nvPr/>
        </p:nvSpPr>
        <p:spPr>
          <a:xfrm>
            <a:off x="3546785" y="5214950"/>
            <a:ext cx="428628"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21" name="Picture 2"/>
          <p:cNvPicPr>
            <a:picLocks noChangeAspect="1" noChangeArrowheads="1"/>
          </p:cNvPicPr>
          <p:nvPr/>
        </p:nvPicPr>
        <p:blipFill>
          <a:blip r:embed="rId2" cstate="print"/>
          <a:srcRect/>
          <a:stretch>
            <a:fillRect/>
          </a:stretch>
        </p:blipFill>
        <p:spPr bwMode="auto">
          <a:xfrm>
            <a:off x="4189727" y="4429132"/>
            <a:ext cx="2382537" cy="2000264"/>
          </a:xfrm>
          <a:prstGeom prst="rect">
            <a:avLst/>
          </a:prstGeom>
          <a:noFill/>
          <a:ln w="9525">
            <a:noFill/>
            <a:miter lim="800000"/>
            <a:headEnd/>
            <a:tailEnd/>
          </a:ln>
        </p:spPr>
      </p:pic>
      <p:sp>
        <p:nvSpPr>
          <p:cNvPr id="22" name="TextBox 5"/>
          <p:cNvSpPr txBox="1"/>
          <p:nvPr/>
        </p:nvSpPr>
        <p:spPr>
          <a:xfrm>
            <a:off x="357158" y="4500570"/>
            <a:ext cx="714380" cy="646331"/>
          </a:xfrm>
          <a:prstGeom prst="rect">
            <a:avLst/>
          </a:prstGeom>
          <a:blipFill>
            <a:blip r:embed="rId3"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1800" b="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程序验证</a:t>
            </a:r>
          </a:p>
        </p:txBody>
      </p:sp>
      <p:sp>
        <p:nvSpPr>
          <p:cNvPr id="24" name="灯片编号占位符 23"/>
          <p:cNvSpPr>
            <a:spLocks noGrp="1"/>
          </p:cNvSpPr>
          <p:nvPr>
            <p:ph type="sldNum" sz="quarter" idx="12"/>
          </p:nvPr>
        </p:nvSpPr>
        <p:spPr/>
        <p:txBody>
          <a:bodyPr/>
          <a:lstStyle/>
          <a:p>
            <a:fld id="{67864EE2-EAB3-4814-A7EB-820BD7610F1E}" type="slidenum">
              <a:rPr lang="en-US" altLang="zh-CN" smtClean="0"/>
              <a:pPr/>
              <a:t>107</a:t>
            </a:fld>
            <a:r>
              <a:rPr lang="en-US" altLang="zh-CN"/>
              <a:t>/110</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571480"/>
            <a:ext cx="928694" cy="453183"/>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bodyPr>
          <a:lstStyle/>
          <a:p>
            <a:pPr>
              <a:lnSpc>
                <a:spcPct val="100000"/>
              </a:lnSpc>
              <a:spcBef>
                <a:spcPts val="0"/>
              </a:spcBef>
            </a:pPr>
            <a:r>
              <a:rPr lang="zh-CN" altLang="zh-CN" sz="2000">
                <a:solidFill>
                  <a:srgbClr val="FF0000"/>
                </a:solidFill>
                <a:latin typeface="Consolas" pitchFamily="49" charset="0"/>
                <a:ea typeface="微软雅黑" pitchFamily="34" charset="-122"/>
                <a:cs typeface="Consolas" pitchFamily="49" charset="0"/>
              </a:rPr>
              <a:t>解法</a:t>
            </a:r>
            <a:r>
              <a:rPr lang="en-US" altLang="zh-CN" sz="2000">
                <a:solidFill>
                  <a:srgbClr val="FF0000"/>
                </a:solidFill>
                <a:latin typeface="Consolas" pitchFamily="49" charset="0"/>
                <a:ea typeface="微软雅黑" pitchFamily="34" charset="-122"/>
                <a:cs typeface="Consolas" pitchFamily="49" charset="0"/>
              </a:rPr>
              <a:t>2</a:t>
            </a:r>
            <a:endParaRPr lang="zh-CN" altLang="en-US" sz="2000">
              <a:solidFill>
                <a:srgbClr val="FF0000"/>
              </a:solidFill>
              <a:latin typeface="Consolas" pitchFamily="49" charset="0"/>
              <a:ea typeface="微软雅黑" pitchFamily="34" charset="-122"/>
              <a:cs typeface="Consolas" pitchFamily="49" charset="0"/>
            </a:endParaRPr>
          </a:p>
        </p:txBody>
      </p:sp>
      <p:sp>
        <p:nvSpPr>
          <p:cNvPr id="5" name="TextBox 4"/>
          <p:cNvSpPr txBox="1"/>
          <p:nvPr/>
        </p:nvSpPr>
        <p:spPr>
          <a:xfrm>
            <a:off x="642910" y="1357298"/>
            <a:ext cx="8072494" cy="206207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08000" tIns="108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二叉树中</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结点的祖先恰好是</a:t>
            </a:r>
            <a:r>
              <a:rPr lang="zh-CN" altLang="zh-CN" sz="2000">
                <a:solidFill>
                  <a:srgbClr val="FF0000"/>
                </a:solidFill>
                <a:latin typeface="Consolas" pitchFamily="49" charset="0"/>
                <a:ea typeface="仿宋" pitchFamily="49" charset="-122"/>
                <a:cs typeface="Consolas" pitchFamily="49" charset="0"/>
              </a:rPr>
              <a:t>根结点到</a:t>
            </a:r>
            <a:r>
              <a:rPr lang="en-US" altLang="zh-CN" sz="2000" i="1">
                <a:solidFill>
                  <a:srgbClr val="FF0000"/>
                </a:solidFill>
                <a:latin typeface="Consolas" pitchFamily="49" charset="0"/>
                <a:ea typeface="仿宋" pitchFamily="49" charset="-122"/>
                <a:cs typeface="Consolas" pitchFamily="49" charset="0"/>
              </a:rPr>
              <a:t>x</a:t>
            </a:r>
            <a:r>
              <a:rPr lang="zh-CN" altLang="zh-CN" sz="2000">
                <a:solidFill>
                  <a:srgbClr val="FF0000"/>
                </a:solidFill>
                <a:latin typeface="Consolas" pitchFamily="49" charset="0"/>
                <a:ea typeface="仿宋" pitchFamily="49" charset="-122"/>
                <a:cs typeface="Consolas" pitchFamily="49" charset="0"/>
              </a:rPr>
              <a:t>结点的路径</a:t>
            </a:r>
            <a:r>
              <a:rPr lang="zh-CN" altLang="zh-CN" sz="2000">
                <a:solidFill>
                  <a:srgbClr val="0000FF"/>
                </a:solidFill>
                <a:latin typeface="Consolas" pitchFamily="49" charset="0"/>
                <a:ea typeface="仿宋" pitchFamily="49" charset="-122"/>
                <a:cs typeface="Consolas" pitchFamily="49" charset="0"/>
              </a:rPr>
              <a:t>上除了</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结点外的所有结点</a:t>
            </a:r>
            <a:r>
              <a:rPr lang="zh-CN" altLang="en-US" sz="2000">
                <a:solidFill>
                  <a:srgbClr val="0000FF"/>
                </a:solidFill>
                <a:latin typeface="Consolas" pitchFamily="49" charset="0"/>
                <a:ea typeface="仿宋" pitchFamily="49" charset="-122"/>
                <a:cs typeface="Consolas" pitchFamily="49" charset="0"/>
              </a:rPr>
              <a:t>，用全局变量</a:t>
            </a:r>
            <a:r>
              <a:rPr lang="en-US" altLang="zh-CN" sz="2000">
                <a:solidFill>
                  <a:srgbClr val="0000FF"/>
                </a:solidFill>
                <a:latin typeface="Consolas" pitchFamily="49" charset="0"/>
                <a:ea typeface="仿宋" pitchFamily="49" charset="-122"/>
                <a:cs typeface="Consolas" pitchFamily="49" charset="0"/>
              </a:rPr>
              <a:t>res</a:t>
            </a:r>
            <a:r>
              <a:rPr lang="zh-CN" altLang="en-US" sz="2000">
                <a:solidFill>
                  <a:srgbClr val="0000FF"/>
                </a:solidFill>
                <a:latin typeface="Consolas" pitchFamily="49" charset="0"/>
                <a:ea typeface="仿宋" pitchFamily="49" charset="-122"/>
                <a:cs typeface="Consolas" pitchFamily="49" charset="0"/>
              </a:rPr>
              <a:t>向量表示</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采用先序遍历的思路，采用一个</a:t>
            </a:r>
            <a:r>
              <a:rPr lang="en-US" altLang="zh-CN" sz="2000">
                <a:solidFill>
                  <a:srgbClr val="0000FF"/>
                </a:solidFill>
                <a:latin typeface="Consolas" pitchFamily="49" charset="0"/>
                <a:ea typeface="仿宋" pitchFamily="49" charset="-122"/>
                <a:cs typeface="Consolas" pitchFamily="49" charset="0"/>
              </a:rPr>
              <a:t>path</a:t>
            </a:r>
            <a:r>
              <a:rPr lang="zh-CN" altLang="en-US" sz="2000">
                <a:solidFill>
                  <a:srgbClr val="0000FF"/>
                </a:solidFill>
                <a:latin typeface="Consolas" pitchFamily="49" charset="0"/>
                <a:ea typeface="仿宋" pitchFamily="49" charset="-122"/>
                <a:cs typeface="Consolas" pitchFamily="49" charset="0"/>
              </a:rPr>
              <a:t>向量</a:t>
            </a:r>
            <a:r>
              <a:rPr lang="zh-CN" altLang="zh-CN" sz="2000">
                <a:solidFill>
                  <a:srgbClr val="0000FF"/>
                </a:solidFill>
                <a:latin typeface="Consolas" pitchFamily="49" charset="0"/>
                <a:ea typeface="仿宋" pitchFamily="49" charset="-122"/>
                <a:cs typeface="Consolas" pitchFamily="49" charset="0"/>
              </a:rPr>
              <a:t>存放路径，当找到</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结点时，将</a:t>
            </a:r>
            <a:r>
              <a:rPr lang="en-US" altLang="zh-CN" sz="2000">
                <a:solidFill>
                  <a:srgbClr val="0000FF"/>
                </a:solidFill>
                <a:latin typeface="Consolas" pitchFamily="49" charset="0"/>
                <a:ea typeface="仿宋" pitchFamily="49" charset="-122"/>
                <a:cs typeface="Consolas" pitchFamily="49" charset="0"/>
              </a:rPr>
              <a:t>path</a:t>
            </a:r>
            <a:r>
              <a:rPr lang="zh-CN" altLang="zh-CN" sz="2000">
                <a:solidFill>
                  <a:srgbClr val="0000FF"/>
                </a:solidFill>
                <a:latin typeface="Consolas" pitchFamily="49" charset="0"/>
                <a:ea typeface="仿宋" pitchFamily="49" charset="-122"/>
                <a:cs typeface="Consolas" pitchFamily="49" charset="0"/>
              </a:rPr>
              <a:t>中</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结点（最后添加的结点）删除，再将</a:t>
            </a:r>
            <a:r>
              <a:rPr lang="en-US" altLang="zh-CN" sz="2000">
                <a:solidFill>
                  <a:srgbClr val="0000FF"/>
                </a:solidFill>
                <a:latin typeface="Consolas" pitchFamily="49" charset="0"/>
                <a:ea typeface="仿宋" pitchFamily="49" charset="-122"/>
                <a:cs typeface="Consolas" pitchFamily="49" charset="0"/>
              </a:rPr>
              <a:t>path</a:t>
            </a:r>
            <a:r>
              <a:rPr lang="zh-CN" altLang="zh-CN" sz="2000">
                <a:solidFill>
                  <a:srgbClr val="0000FF"/>
                </a:solidFill>
                <a:latin typeface="Consolas" pitchFamily="49" charset="0"/>
                <a:ea typeface="仿宋" pitchFamily="49" charset="-122"/>
                <a:cs typeface="Consolas" pitchFamily="49" charset="0"/>
              </a:rPr>
              <a:t>复制的</a:t>
            </a:r>
            <a:r>
              <a:rPr lang="en-US" altLang="zh-CN" sz="2000">
                <a:solidFill>
                  <a:srgbClr val="0000FF"/>
                </a:solidFill>
                <a:latin typeface="Consolas" pitchFamily="49" charset="0"/>
                <a:ea typeface="仿宋" pitchFamily="49" charset="-122"/>
                <a:cs typeface="Consolas" pitchFamily="49" charset="0"/>
              </a:rPr>
              <a:t>ans</a:t>
            </a:r>
            <a:r>
              <a:rPr lang="zh-CN" altLang="zh-CN" sz="2000">
                <a:solidFill>
                  <a:srgbClr val="0000FF"/>
                </a:solidFill>
                <a:latin typeface="Consolas" pitchFamily="49" charset="0"/>
                <a:ea typeface="仿宋" pitchFamily="49" charset="-122"/>
                <a:cs typeface="Consolas" pitchFamily="49" charset="0"/>
              </a:rPr>
              <a:t>中。</a:t>
            </a:r>
            <a:endParaRPr lang="zh-CN" altLang="en-US" sz="2000">
              <a:solidFill>
                <a:srgbClr val="0000FF"/>
              </a:solidFill>
              <a:latin typeface="Consolas" pitchFamily="49" charset="0"/>
              <a:ea typeface="仿宋" pitchFamily="49" charset="-122"/>
              <a:cs typeface="Consolas" pitchFamily="49" charset="0"/>
            </a:endParaRPr>
          </a:p>
        </p:txBody>
      </p:sp>
      <p:grpSp>
        <p:nvGrpSpPr>
          <p:cNvPr id="2" name="组合 5"/>
          <p:cNvGrpSpPr/>
          <p:nvPr/>
        </p:nvGrpSpPr>
        <p:grpSpPr>
          <a:xfrm>
            <a:off x="2928926" y="3631172"/>
            <a:ext cx="1900083" cy="1925032"/>
            <a:chOff x="1150124" y="3032607"/>
            <a:chExt cx="1900083" cy="1925032"/>
          </a:xfrm>
        </p:grpSpPr>
        <p:sp>
          <p:nvSpPr>
            <p:cNvPr id="7" name="Line 34"/>
            <p:cNvSpPr>
              <a:spLocks noChangeShapeType="1"/>
            </p:cNvSpPr>
            <p:nvPr/>
          </p:nvSpPr>
          <p:spPr bwMode="auto">
            <a:xfrm>
              <a:off x="2214546" y="3286124"/>
              <a:ext cx="201626" cy="25531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8" name="Freeform 45"/>
            <p:cNvSpPr>
              <a:spLocks/>
            </p:cNvSpPr>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9" name="Line 44"/>
            <p:cNvSpPr>
              <a:spLocks noChangeShapeType="1"/>
            </p:cNvSpPr>
            <p:nvPr/>
          </p:nvSpPr>
          <p:spPr bwMode="auto">
            <a:xfrm>
              <a:off x="1369024" y="4327825"/>
              <a:ext cx="308248" cy="33408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0" name="Freeform 43"/>
            <p:cNvSpPr>
              <a:spLocks/>
            </p:cNvSpPr>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1" name="Line 42"/>
            <p:cNvSpPr>
              <a:spLocks noChangeShapeType="1"/>
            </p:cNvSpPr>
            <p:nvPr/>
          </p:nvSpPr>
          <p:spPr bwMode="auto">
            <a:xfrm flipH="1">
              <a:off x="1296653" y="3705059"/>
              <a:ext cx="285911" cy="40689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 name="Line 41"/>
            <p:cNvSpPr>
              <a:spLocks noChangeShapeType="1"/>
            </p:cNvSpPr>
            <p:nvPr/>
          </p:nvSpPr>
          <p:spPr bwMode="auto">
            <a:xfrm flipH="1">
              <a:off x="1632598" y="3155105"/>
              <a:ext cx="477114" cy="40946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3" name="Oval 40"/>
            <p:cNvSpPr>
              <a:spLocks noChangeArrowheads="1"/>
            </p:cNvSpPr>
            <p:nvPr/>
          </p:nvSpPr>
          <p:spPr bwMode="auto">
            <a:xfrm>
              <a:off x="1955141" y="3032607"/>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4" name="Oval 39"/>
            <p:cNvSpPr>
              <a:spLocks noChangeArrowheads="1"/>
            </p:cNvSpPr>
            <p:nvPr/>
          </p:nvSpPr>
          <p:spPr bwMode="auto">
            <a:xfrm>
              <a:off x="1486069" y="348233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5" name="Oval 38"/>
            <p:cNvSpPr>
              <a:spLocks noChangeArrowheads="1"/>
            </p:cNvSpPr>
            <p:nvPr/>
          </p:nvSpPr>
          <p:spPr bwMode="auto">
            <a:xfrm>
              <a:off x="2357204" y="3520883"/>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6" name="Oval 37"/>
            <p:cNvSpPr>
              <a:spLocks noChangeArrowheads="1"/>
            </p:cNvSpPr>
            <p:nvPr/>
          </p:nvSpPr>
          <p:spPr bwMode="auto">
            <a:xfrm>
              <a:off x="2065038"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7" name="Oval 36"/>
            <p:cNvSpPr>
              <a:spLocks noChangeArrowheads="1"/>
            </p:cNvSpPr>
            <p:nvPr/>
          </p:nvSpPr>
          <p:spPr bwMode="auto">
            <a:xfrm>
              <a:off x="2726207"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18" name="Oval 35"/>
            <p:cNvSpPr>
              <a:spLocks noChangeArrowheads="1"/>
            </p:cNvSpPr>
            <p:nvPr/>
          </p:nvSpPr>
          <p:spPr bwMode="auto">
            <a:xfrm>
              <a:off x="1150124" y="4111954"/>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9" name="Oval 33"/>
            <p:cNvSpPr>
              <a:spLocks noChangeArrowheads="1"/>
            </p:cNvSpPr>
            <p:nvPr/>
          </p:nvSpPr>
          <p:spPr bwMode="auto">
            <a:xfrm>
              <a:off x="1568268" y="4633639"/>
              <a:ext cx="324000" cy="3240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grpSp>
      <p:sp>
        <p:nvSpPr>
          <p:cNvPr id="20" name="TextBox 19"/>
          <p:cNvSpPr txBox="1"/>
          <p:nvPr/>
        </p:nvSpPr>
        <p:spPr>
          <a:xfrm>
            <a:off x="2857488" y="5774312"/>
            <a:ext cx="2357454"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itchFamily="49" charset="0"/>
                <a:ea typeface="仿宋" pitchFamily="49" charset="-122"/>
                <a:cs typeface="Consolas" pitchFamily="49" charset="0"/>
              </a:rPr>
              <a:t>G</a:t>
            </a:r>
            <a:r>
              <a:rPr lang="zh-CN" altLang="en-US" sz="2000">
                <a:solidFill>
                  <a:srgbClr val="0000FF"/>
                </a:solidFill>
                <a:latin typeface="Consolas" pitchFamily="49" charset="0"/>
                <a:ea typeface="仿宋" pitchFamily="49" charset="-122"/>
                <a:cs typeface="Consolas" pitchFamily="49" charset="0"/>
              </a:rPr>
              <a:t>的</a:t>
            </a:r>
            <a:r>
              <a:rPr lang="zh-CN" altLang="zh-CN" sz="2000">
                <a:solidFill>
                  <a:srgbClr val="0000FF"/>
                </a:solidFill>
                <a:latin typeface="Consolas" pitchFamily="49" charset="0"/>
                <a:ea typeface="仿宋" pitchFamily="49" charset="-122"/>
                <a:cs typeface="Consolas" pitchFamily="49" charset="0"/>
              </a:rPr>
              <a:t>祖先</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A B D</a:t>
            </a:r>
            <a:endParaRPr lang="zh-CN" altLang="en-US" sz="2000">
              <a:solidFill>
                <a:srgbClr val="0000FF"/>
              </a:solidFill>
              <a:latin typeface="Consolas" pitchFamily="49" charset="0"/>
              <a:ea typeface="仿宋" pitchFamily="49" charset="-122"/>
              <a:cs typeface="Consolas" pitchFamily="49" charset="0"/>
            </a:endParaRPr>
          </a:p>
        </p:txBody>
      </p:sp>
      <p:sp>
        <p:nvSpPr>
          <p:cNvPr id="21" name="灯片编号占位符 20"/>
          <p:cNvSpPr>
            <a:spLocks noGrp="1"/>
          </p:cNvSpPr>
          <p:nvPr>
            <p:ph type="sldNum" sz="quarter" idx="12"/>
          </p:nvPr>
        </p:nvSpPr>
        <p:spPr/>
        <p:txBody>
          <a:bodyPr/>
          <a:lstStyle/>
          <a:p>
            <a:fld id="{67864EE2-EAB3-4814-A7EB-820BD7610F1E}" type="slidenum">
              <a:rPr lang="en-US" altLang="zh-CN" smtClean="0"/>
              <a:pPr/>
              <a:t>108</a:t>
            </a:fld>
            <a:r>
              <a:rPr lang="en-US" altLang="zh-CN"/>
              <a:t>/110</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776" y="71414"/>
            <a:ext cx="8896380" cy="464830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Ancestor21</a:t>
            </a:r>
            <a:r>
              <a:rPr lang="en-US" altLang="zh-CN" sz="1800">
                <a:solidFill>
                  <a:srgbClr val="0000FF"/>
                </a:solidFill>
                <a:latin typeface="Consolas" pitchFamily="49" charset="0"/>
                <a:ea typeface="仿宋" pitchFamily="49" charset="-122"/>
                <a:cs typeface="Consolas" pitchFamily="49" charset="0"/>
              </a:rPr>
              <a:t>(BTNode* b,char x,vector&lt;char&gt; path,</a:t>
            </a:r>
            <a:r>
              <a:rPr lang="en-US" altLang="zh-CN" sz="1800">
                <a:solidFill>
                  <a:srgbClr val="FF00FF"/>
                </a:solidFill>
                <a:latin typeface="Consolas" pitchFamily="49" charset="0"/>
                <a:ea typeface="仿宋" pitchFamily="49" charset="-122"/>
                <a:cs typeface="Consolas" pitchFamily="49" charset="0"/>
              </a:rPr>
              <a:t>vector&lt;char&gt;&amp;res)</a:t>
            </a:r>
            <a:endParaRPr lang="zh-CN" altLang="zh-CN" sz="1800">
              <a:solidFill>
                <a:srgbClr val="FF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if (b==NULL) return;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空树返回</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path.push_back(b-&gt;data);</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if (b-&gt;data==x)</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  path.pop_back();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删除</a:t>
            </a:r>
            <a:r>
              <a:rPr lang="en-US" altLang="zh-CN" sz="1800">
                <a:solidFill>
                  <a:schemeClr val="bg1">
                    <a:lumMod val="50000"/>
                  </a:schemeClr>
                </a:solidFill>
                <a:latin typeface="Consolas" pitchFamily="49" charset="0"/>
                <a:ea typeface="仿宋" pitchFamily="49" charset="-122"/>
                <a:cs typeface="Consolas" pitchFamily="49" charset="0"/>
              </a:rPr>
              <a:t>x</a:t>
            </a:r>
            <a:r>
              <a:rPr lang="zh-CN" altLang="zh-CN" sz="1800">
                <a:solidFill>
                  <a:schemeClr val="bg1">
                    <a:lumMod val="50000"/>
                  </a:schemeClr>
                </a:solidFill>
                <a:latin typeface="Consolas" pitchFamily="49" charset="0"/>
                <a:ea typeface="仿宋" pitchFamily="49" charset="-122"/>
                <a:cs typeface="Consolas" pitchFamily="49" charset="0"/>
              </a:rPr>
              <a:t>结点</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res=path;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复制</a:t>
            </a:r>
            <a:r>
              <a:rPr lang="en-US" altLang="zh-CN" sz="1800">
                <a:solidFill>
                  <a:schemeClr val="bg1">
                    <a:lumMod val="50000"/>
                  </a:schemeClr>
                </a:solidFill>
                <a:latin typeface="Consolas" pitchFamily="49" charset="0"/>
                <a:ea typeface="仿宋" pitchFamily="49" charset="-122"/>
                <a:cs typeface="Consolas" pitchFamily="49" charset="0"/>
              </a:rPr>
              <a:t>path</a:t>
            </a:r>
            <a:r>
              <a:rPr lang="zh-CN" altLang="zh-CN" sz="1800">
                <a:solidFill>
                  <a:schemeClr val="bg1">
                    <a:lumMod val="50000"/>
                  </a:schemeClr>
                </a:solidFill>
                <a:latin typeface="Consolas" pitchFamily="49" charset="0"/>
                <a:ea typeface="仿宋" pitchFamily="49" charset="-122"/>
                <a:cs typeface="Consolas" pitchFamily="49" charset="0"/>
              </a:rPr>
              <a:t>到</a:t>
            </a:r>
            <a:r>
              <a:rPr lang="en-US" altLang="zh-CN" sz="1800">
                <a:solidFill>
                  <a:schemeClr val="bg1">
                    <a:lumMod val="50000"/>
                  </a:schemeClr>
                </a:solidFill>
                <a:latin typeface="Consolas" pitchFamily="49" charset="0"/>
                <a:ea typeface="仿宋" pitchFamily="49" charset="-122"/>
                <a:cs typeface="Consolas" pitchFamily="49" charset="0"/>
              </a:rPr>
              <a:t>res</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return;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找到路径后返回</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Ancestor21</a:t>
            </a:r>
            <a:r>
              <a:rPr lang="en-US" altLang="zh-CN" sz="1800">
                <a:solidFill>
                  <a:srgbClr val="0000FF"/>
                </a:solidFill>
                <a:latin typeface="Consolas" pitchFamily="49" charset="0"/>
                <a:ea typeface="仿宋" pitchFamily="49" charset="-122"/>
                <a:cs typeface="Consolas" pitchFamily="49" charset="0"/>
              </a:rPr>
              <a:t>(b-&gt;lchild,x,path,res);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在左子树中查找</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Ancestor21</a:t>
            </a:r>
            <a:r>
              <a:rPr lang="en-US" altLang="zh-CN" sz="1800">
                <a:solidFill>
                  <a:srgbClr val="0000FF"/>
                </a:solidFill>
                <a:latin typeface="Consolas" pitchFamily="49" charset="0"/>
                <a:ea typeface="仿宋" pitchFamily="49" charset="-122"/>
                <a:cs typeface="Consolas" pitchFamily="49" charset="0"/>
              </a:rPr>
              <a:t>(b-&gt;rchild,x,path,res);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在右子树中查找</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Ancestor2</a:t>
            </a:r>
            <a:r>
              <a:rPr lang="en-US" altLang="zh-CN" sz="1800">
                <a:solidFill>
                  <a:srgbClr val="0000FF"/>
                </a:solidFill>
                <a:latin typeface="Consolas" pitchFamily="49" charset="0"/>
                <a:ea typeface="仿宋" pitchFamily="49" charset="-122"/>
                <a:cs typeface="Consolas" pitchFamily="49" charset="0"/>
              </a:rPr>
              <a:t>(BTree&amp; bt,char x,vector&lt;char&gt;&amp; res)</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339933"/>
                </a:solidFill>
                <a:latin typeface="Consolas" pitchFamily="49" charset="0"/>
                <a:ea typeface="仿宋" pitchFamily="49" charset="-122"/>
                <a:cs typeface="Consolas" pitchFamily="49" charset="0"/>
              </a:rPr>
              <a:t>//</a:t>
            </a:r>
            <a:r>
              <a:rPr lang="zh-CN" altLang="zh-CN" sz="1800">
                <a:solidFill>
                  <a:srgbClr val="339933"/>
                </a:solidFill>
                <a:latin typeface="Consolas" pitchFamily="49" charset="0"/>
                <a:ea typeface="仿宋" pitchFamily="49" charset="-122"/>
                <a:cs typeface="Consolas" pitchFamily="49" charset="0"/>
              </a:rPr>
              <a:t>算法</a:t>
            </a:r>
            <a:r>
              <a:rPr lang="en-US" altLang="zh-CN" sz="1800">
                <a:solidFill>
                  <a:srgbClr val="339933"/>
                </a:solidFill>
                <a:latin typeface="Consolas" pitchFamily="49" charset="0"/>
                <a:ea typeface="仿宋" pitchFamily="49" charset="-122"/>
                <a:cs typeface="Consolas" pitchFamily="49" charset="0"/>
              </a:rPr>
              <a:t>2</a:t>
            </a:r>
            <a:r>
              <a:rPr lang="zh-CN" altLang="zh-CN" sz="1800">
                <a:solidFill>
                  <a:srgbClr val="339933"/>
                </a:solidFill>
                <a:latin typeface="Consolas" pitchFamily="49" charset="0"/>
                <a:ea typeface="仿宋" pitchFamily="49" charset="-122"/>
                <a:cs typeface="Consolas" pitchFamily="49" charset="0"/>
              </a:rPr>
              <a:t>：返回</a:t>
            </a:r>
            <a:r>
              <a:rPr lang="en-US" altLang="zh-CN" sz="1800">
                <a:solidFill>
                  <a:srgbClr val="339933"/>
                </a:solidFill>
                <a:latin typeface="Consolas" pitchFamily="49" charset="0"/>
                <a:ea typeface="仿宋" pitchFamily="49" charset="-122"/>
                <a:cs typeface="Consolas" pitchFamily="49" charset="0"/>
              </a:rPr>
              <a:t>x</a:t>
            </a:r>
            <a:r>
              <a:rPr lang="zh-CN" altLang="zh-CN" sz="1800">
                <a:solidFill>
                  <a:srgbClr val="339933"/>
                </a:solidFill>
                <a:latin typeface="Consolas" pitchFamily="49" charset="0"/>
                <a:ea typeface="仿宋" pitchFamily="49" charset="-122"/>
                <a:cs typeface="Consolas" pitchFamily="49" charset="0"/>
              </a:rPr>
              <a:t>结点的祖先</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vector&lt;char&gt; path;</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Ancestor21(bt.r,x,path,res);</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4714876" y="4572008"/>
            <a:ext cx="2500330" cy="2044129"/>
          </a:xfrm>
          <a:prstGeom prst="rect">
            <a:avLst/>
          </a:prstGeom>
          <a:noFill/>
          <a:ln w="9525">
            <a:noFill/>
            <a:miter lim="800000"/>
            <a:headEnd/>
            <a:tailEnd/>
          </a:ln>
        </p:spPr>
      </p:pic>
      <p:grpSp>
        <p:nvGrpSpPr>
          <p:cNvPr id="2" name="组合 9"/>
          <p:cNvGrpSpPr/>
          <p:nvPr/>
        </p:nvGrpSpPr>
        <p:grpSpPr>
          <a:xfrm>
            <a:off x="1500166" y="4643446"/>
            <a:ext cx="1900083" cy="1925032"/>
            <a:chOff x="1150124" y="3032607"/>
            <a:chExt cx="1900083" cy="1925032"/>
          </a:xfrm>
        </p:grpSpPr>
        <p:sp>
          <p:nvSpPr>
            <p:cNvPr id="11" name="Line 34"/>
            <p:cNvSpPr>
              <a:spLocks noChangeShapeType="1"/>
            </p:cNvSpPr>
            <p:nvPr/>
          </p:nvSpPr>
          <p:spPr bwMode="auto">
            <a:xfrm>
              <a:off x="2214546" y="3286124"/>
              <a:ext cx="201626" cy="25531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 name="Freeform 45"/>
            <p:cNvSpPr>
              <a:spLocks/>
            </p:cNvSpPr>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3" name="Line 44"/>
            <p:cNvSpPr>
              <a:spLocks noChangeShapeType="1"/>
            </p:cNvSpPr>
            <p:nvPr/>
          </p:nvSpPr>
          <p:spPr bwMode="auto">
            <a:xfrm>
              <a:off x="1369024" y="4327825"/>
              <a:ext cx="308248" cy="33408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 name="Freeform 43"/>
            <p:cNvSpPr>
              <a:spLocks/>
            </p:cNvSpPr>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5" name="Line 42"/>
            <p:cNvSpPr>
              <a:spLocks noChangeShapeType="1"/>
            </p:cNvSpPr>
            <p:nvPr/>
          </p:nvSpPr>
          <p:spPr bwMode="auto">
            <a:xfrm flipH="1">
              <a:off x="1296653" y="3705059"/>
              <a:ext cx="285911" cy="40689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6" name="Line 41"/>
            <p:cNvSpPr>
              <a:spLocks noChangeShapeType="1"/>
            </p:cNvSpPr>
            <p:nvPr/>
          </p:nvSpPr>
          <p:spPr bwMode="auto">
            <a:xfrm flipH="1">
              <a:off x="1632598" y="3155105"/>
              <a:ext cx="477114" cy="40946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7" name="Oval 40"/>
            <p:cNvSpPr>
              <a:spLocks noChangeArrowheads="1"/>
            </p:cNvSpPr>
            <p:nvPr/>
          </p:nvSpPr>
          <p:spPr bwMode="auto">
            <a:xfrm>
              <a:off x="1955141" y="3032607"/>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8" name="Oval 39"/>
            <p:cNvSpPr>
              <a:spLocks noChangeArrowheads="1"/>
            </p:cNvSpPr>
            <p:nvPr/>
          </p:nvSpPr>
          <p:spPr bwMode="auto">
            <a:xfrm>
              <a:off x="1486069" y="348233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9" name="Oval 38"/>
            <p:cNvSpPr>
              <a:spLocks noChangeArrowheads="1"/>
            </p:cNvSpPr>
            <p:nvPr/>
          </p:nvSpPr>
          <p:spPr bwMode="auto">
            <a:xfrm>
              <a:off x="2357204" y="3520883"/>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20" name="Oval 37"/>
            <p:cNvSpPr>
              <a:spLocks noChangeArrowheads="1"/>
            </p:cNvSpPr>
            <p:nvPr/>
          </p:nvSpPr>
          <p:spPr bwMode="auto">
            <a:xfrm>
              <a:off x="2065038"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21" name="Oval 36"/>
            <p:cNvSpPr>
              <a:spLocks noChangeArrowheads="1"/>
            </p:cNvSpPr>
            <p:nvPr/>
          </p:nvSpPr>
          <p:spPr bwMode="auto">
            <a:xfrm>
              <a:off x="2726207"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22" name="Oval 35"/>
            <p:cNvSpPr>
              <a:spLocks noChangeArrowheads="1"/>
            </p:cNvSpPr>
            <p:nvPr/>
          </p:nvSpPr>
          <p:spPr bwMode="auto">
            <a:xfrm>
              <a:off x="1150124" y="4111954"/>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23" name="Oval 33"/>
            <p:cNvSpPr>
              <a:spLocks noChangeArrowheads="1"/>
            </p:cNvSpPr>
            <p:nvPr/>
          </p:nvSpPr>
          <p:spPr bwMode="auto">
            <a:xfrm>
              <a:off x="1568268" y="4633639"/>
              <a:ext cx="324000" cy="3240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grpSp>
      <p:sp>
        <p:nvSpPr>
          <p:cNvPr id="24" name="右箭头 23"/>
          <p:cNvSpPr/>
          <p:nvPr/>
        </p:nvSpPr>
        <p:spPr>
          <a:xfrm>
            <a:off x="3929058" y="5429264"/>
            <a:ext cx="500066"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5" name="TextBox 5"/>
          <p:cNvSpPr txBox="1"/>
          <p:nvPr/>
        </p:nvSpPr>
        <p:spPr>
          <a:xfrm>
            <a:off x="500034" y="4714884"/>
            <a:ext cx="714380" cy="646331"/>
          </a:xfrm>
          <a:prstGeom prst="rect">
            <a:avLst/>
          </a:prstGeom>
          <a:blipFill>
            <a:blip r:embed="rId3"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1800" b="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程序验证</a:t>
            </a:r>
          </a:p>
        </p:txBody>
      </p:sp>
      <p:sp>
        <p:nvSpPr>
          <p:cNvPr id="27" name="灯片编号占位符 26"/>
          <p:cNvSpPr>
            <a:spLocks noGrp="1"/>
          </p:cNvSpPr>
          <p:nvPr>
            <p:ph type="sldNum" sz="quarter" idx="12"/>
          </p:nvPr>
        </p:nvSpPr>
        <p:spPr/>
        <p:txBody>
          <a:bodyPr/>
          <a:lstStyle/>
          <a:p>
            <a:fld id="{67864EE2-EAB3-4814-A7EB-820BD7610F1E}" type="slidenum">
              <a:rPr lang="en-US" altLang="zh-CN" smtClean="0"/>
              <a:pPr/>
              <a:t>109</a:t>
            </a:fld>
            <a:r>
              <a:rPr lang="en-US" altLang="zh-CN"/>
              <a:t>/110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14348" y="714356"/>
            <a:ext cx="7358114" cy="400110"/>
          </a:xfrm>
          <a:prstGeom prst="rect">
            <a:avLst/>
          </a:prstGeom>
          <a:noFill/>
          <a:ln w="9525">
            <a:noFill/>
            <a:miter lim="800000"/>
            <a:headEnd/>
            <a:tailEnd/>
          </a:ln>
        </p:spPr>
        <p:txBody>
          <a:bodyPr wrap="square">
            <a:spAutoFit/>
          </a:bodyPr>
          <a:lstStyle/>
          <a:p>
            <a:pPr marL="457200" indent="-457200" algn="l">
              <a:lnSpc>
                <a:spcPct val="100000"/>
              </a:lnSpc>
              <a:buBlip>
                <a:blip r:embed="rId2"/>
              </a:buBlip>
            </a:pPr>
            <a:r>
              <a:rPr lang="zh-CN" altLang="en-US" sz="2000">
                <a:solidFill>
                  <a:srgbClr val="FF0000"/>
                </a:solidFill>
                <a:latin typeface="微软雅黑" pitchFamily="34" charset="-122"/>
                <a:ea typeface="微软雅黑" pitchFamily="34" charset="-122"/>
                <a:cs typeface="Consolas" pitchFamily="49" charset="0"/>
              </a:rPr>
              <a:t>孩子</a:t>
            </a:r>
            <a:r>
              <a:rPr lang="zh-CN" altLang="en-US" sz="2000" dirty="0">
                <a:solidFill>
                  <a:srgbClr val="FF0000"/>
                </a:solidFill>
                <a:latin typeface="微软雅黑" pitchFamily="34" charset="-122"/>
                <a:ea typeface="微软雅黑" pitchFamily="34" charset="-122"/>
                <a:cs typeface="Consolas" pitchFamily="49" charset="0"/>
              </a:rPr>
              <a:t>结点</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一个结点的后继称之为该结点的孩子</a:t>
            </a:r>
            <a:r>
              <a:rPr lang="zh-CN" altLang="en-US" sz="2000">
                <a:solidFill>
                  <a:srgbClr val="0000FF"/>
                </a:solidFill>
                <a:latin typeface="Consolas" pitchFamily="49" charset="0"/>
                <a:ea typeface="仿宋" pitchFamily="49" charset="-122"/>
                <a:cs typeface="Consolas" pitchFamily="49" charset="0"/>
              </a:rPr>
              <a:t>结点。</a:t>
            </a:r>
            <a:endParaRPr lang="zh-CN" altLang="en-US" sz="20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4500562" y="2357430"/>
            <a:ext cx="3643338"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itchFamily="49" charset="0"/>
                <a:ea typeface="仿宋" pitchFamily="49" charset="-122"/>
                <a:cs typeface="Consolas" pitchFamily="49" charset="0"/>
              </a:rPr>
              <a:t>结点</a:t>
            </a:r>
            <a:r>
              <a:rPr lang="en-US" altLang="zh-CN" sz="2000">
                <a:solidFill>
                  <a:srgbClr val="0000FF"/>
                </a:solidFill>
                <a:latin typeface="Consolas" pitchFamily="49" charset="0"/>
                <a:ea typeface="仿宋" pitchFamily="49" charset="-122"/>
                <a:cs typeface="Consolas" pitchFamily="49" charset="0"/>
              </a:rPr>
              <a:t>A</a:t>
            </a:r>
            <a:r>
              <a:rPr lang="zh-CN" altLang="en-US" sz="2000">
                <a:solidFill>
                  <a:srgbClr val="0000FF"/>
                </a:solidFill>
                <a:latin typeface="Consolas" pitchFamily="49" charset="0"/>
                <a:ea typeface="仿宋" pitchFamily="49" charset="-122"/>
                <a:cs typeface="Consolas" pitchFamily="49" charset="0"/>
              </a:rPr>
              <a:t>的孩子结点为</a:t>
            </a:r>
            <a:r>
              <a:rPr lang="en-US" altLang="zh-CN" sz="2000">
                <a:solidFill>
                  <a:srgbClr val="0000FF"/>
                </a:solidFill>
                <a:latin typeface="Consolas" pitchFamily="49" charset="0"/>
                <a:ea typeface="仿宋" pitchFamily="49" charset="-122"/>
                <a:cs typeface="Consolas" pitchFamily="49" charset="0"/>
              </a:rPr>
              <a:t>B</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C</a:t>
            </a:r>
            <a:r>
              <a:rPr lang="zh-CN" altLang="en-US" sz="2000">
                <a:solidFill>
                  <a:srgbClr val="0000FF"/>
                </a:solidFill>
                <a:latin typeface="Consolas" pitchFamily="49" charset="0"/>
                <a:ea typeface="仿宋" pitchFamily="49" charset="-122"/>
                <a:cs typeface="Consolas" pitchFamily="49" charset="0"/>
              </a:rPr>
              <a:t>和</a:t>
            </a:r>
            <a:r>
              <a:rPr lang="en-US" altLang="zh-CN" sz="2000">
                <a:solidFill>
                  <a:srgbClr val="0000FF"/>
                </a:solidFill>
                <a:latin typeface="Consolas" pitchFamily="49" charset="0"/>
                <a:ea typeface="仿宋" pitchFamily="49" charset="-122"/>
                <a:cs typeface="Consolas" pitchFamily="49" charset="0"/>
              </a:rPr>
              <a:t>D</a:t>
            </a:r>
            <a:endParaRPr lang="zh-CN" altLang="en-US" sz="2000">
              <a:solidFill>
                <a:srgbClr val="0000FF"/>
              </a:solidFill>
              <a:latin typeface="Consolas" pitchFamily="49" charset="0"/>
              <a:ea typeface="仿宋" pitchFamily="49" charset="-122"/>
              <a:cs typeface="Consolas" pitchFamily="49" charset="0"/>
            </a:endParaRPr>
          </a:p>
        </p:txBody>
      </p:sp>
      <p:grpSp>
        <p:nvGrpSpPr>
          <p:cNvPr id="22" name="组合 21"/>
          <p:cNvGrpSpPr/>
          <p:nvPr/>
        </p:nvGrpSpPr>
        <p:grpSpPr>
          <a:xfrm>
            <a:off x="1500166" y="2071678"/>
            <a:ext cx="3143272" cy="2000264"/>
            <a:chOff x="2214546" y="2928934"/>
            <a:chExt cx="3143272" cy="2000264"/>
          </a:xfrm>
        </p:grpSpPr>
        <p:sp>
          <p:nvSpPr>
            <p:cNvPr id="24" name="Freeform 2"/>
            <p:cNvSpPr>
              <a:spLocks/>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5" name="Freeform 3"/>
            <p:cNvSpPr>
              <a:spLocks/>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6" name="Line 4"/>
            <p:cNvSpPr>
              <a:spLocks noChangeShapeType="1"/>
            </p:cNvSpPr>
            <p:nvPr/>
          </p:nvSpPr>
          <p:spPr bwMode="auto">
            <a:xfrm>
              <a:off x="4695019" y="4376650"/>
              <a:ext cx="1004" cy="28518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7" name="Freeform 5"/>
            <p:cNvSpPr>
              <a:spLocks/>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8" name="Freeform 6"/>
            <p:cNvSpPr>
              <a:spLocks/>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9" name="Freeform 7"/>
            <p:cNvSpPr>
              <a:spLocks/>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0" name="Freeform 8"/>
            <p:cNvSpPr>
              <a:spLocks/>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1" name="Freeform 9"/>
            <p:cNvSpPr>
              <a:spLocks/>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2" name="Line 10"/>
            <p:cNvSpPr>
              <a:spLocks noChangeShapeType="1"/>
            </p:cNvSpPr>
            <p:nvPr/>
          </p:nvSpPr>
          <p:spPr bwMode="auto">
            <a:xfrm>
              <a:off x="3315193" y="3216101"/>
              <a:ext cx="0" cy="145167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3" name="Oval 11"/>
            <p:cNvSpPr>
              <a:spLocks noChangeArrowheads="1"/>
            </p:cNvSpPr>
            <p:nvPr/>
          </p:nvSpPr>
          <p:spPr bwMode="auto">
            <a:xfrm>
              <a:off x="3160540" y="2928934"/>
              <a:ext cx="284200" cy="308952"/>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chemeClr val="bg1"/>
                  </a:solidFill>
                  <a:effectLst/>
                  <a:latin typeface="Consolas" pitchFamily="49" charset="0"/>
                  <a:ea typeface="仿宋" pitchFamily="49" charset="-122"/>
                  <a:cs typeface="Consolas" pitchFamily="49" charset="0"/>
                </a:rPr>
                <a:t>A</a:t>
              </a:r>
              <a:endParaRPr kumimoji="0" lang="zh-CN" altLang="zh-CN" sz="1600" b="0" i="0" u="none" strike="noStrike" cap="none" normalizeH="0" baseline="0">
                <a:ln>
                  <a:noFill/>
                </a:ln>
                <a:solidFill>
                  <a:schemeClr val="bg1"/>
                </a:solidFill>
                <a:effectLst/>
                <a:latin typeface="Consolas" pitchFamily="49" charset="0"/>
                <a:ea typeface="仿宋" pitchFamily="49" charset="-122"/>
                <a:cs typeface="Consolas" pitchFamily="49" charset="0"/>
              </a:endParaRPr>
            </a:p>
          </p:txBody>
        </p:sp>
        <p:sp>
          <p:nvSpPr>
            <p:cNvPr id="34" name="Oval 12"/>
            <p:cNvSpPr>
              <a:spLocks noChangeArrowheads="1"/>
            </p:cNvSpPr>
            <p:nvPr/>
          </p:nvSpPr>
          <p:spPr bwMode="auto">
            <a:xfrm>
              <a:off x="3160540" y="3503267"/>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5" name="Oval 13"/>
            <p:cNvSpPr>
              <a:spLocks noChangeArrowheads="1"/>
            </p:cNvSpPr>
            <p:nvPr/>
          </p:nvSpPr>
          <p:spPr bwMode="auto">
            <a:xfrm>
              <a:off x="3160540" y="4073640"/>
              <a:ext cx="284200" cy="30994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G</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6" name="Oval 14"/>
            <p:cNvSpPr>
              <a:spLocks noChangeArrowheads="1"/>
            </p:cNvSpPr>
            <p:nvPr/>
          </p:nvSpPr>
          <p:spPr bwMode="auto">
            <a:xfrm>
              <a:off x="3160540"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J</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7" name="Oval 15"/>
            <p:cNvSpPr>
              <a:spLocks noChangeArrowheads="1"/>
            </p:cNvSpPr>
            <p:nvPr/>
          </p:nvSpPr>
          <p:spPr bwMode="auto">
            <a:xfrm>
              <a:off x="2494729" y="3503267"/>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 name="Oval 16"/>
            <p:cNvSpPr>
              <a:spLocks noChangeArrowheads="1"/>
            </p:cNvSpPr>
            <p:nvPr/>
          </p:nvSpPr>
          <p:spPr bwMode="auto">
            <a:xfrm>
              <a:off x="2214546"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E</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9" name="Oval 17"/>
            <p:cNvSpPr>
              <a:spLocks noChangeArrowheads="1"/>
            </p:cNvSpPr>
            <p:nvPr/>
          </p:nvSpPr>
          <p:spPr bwMode="auto">
            <a:xfrm>
              <a:off x="4108543" y="3503267"/>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D</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Oval 18"/>
            <p:cNvSpPr>
              <a:spLocks noChangeArrowheads="1"/>
            </p:cNvSpPr>
            <p:nvPr/>
          </p:nvSpPr>
          <p:spPr bwMode="auto">
            <a:xfrm>
              <a:off x="2737755"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F</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1" name="Oval 19"/>
            <p:cNvSpPr>
              <a:spLocks noChangeArrowheads="1"/>
            </p:cNvSpPr>
            <p:nvPr/>
          </p:nvSpPr>
          <p:spPr bwMode="auto">
            <a:xfrm>
              <a:off x="4526307"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I</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2" name="Oval 20"/>
            <p:cNvSpPr>
              <a:spLocks noChangeArrowheads="1"/>
            </p:cNvSpPr>
            <p:nvPr/>
          </p:nvSpPr>
          <p:spPr bwMode="auto">
            <a:xfrm>
              <a:off x="3783169"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3" name="Oval 21"/>
            <p:cNvSpPr>
              <a:spLocks noChangeArrowheads="1"/>
            </p:cNvSpPr>
            <p:nvPr/>
          </p:nvSpPr>
          <p:spPr bwMode="auto">
            <a:xfrm>
              <a:off x="5073618"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M</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4" name="Oval 22"/>
            <p:cNvSpPr>
              <a:spLocks noChangeArrowheads="1"/>
            </p:cNvSpPr>
            <p:nvPr/>
          </p:nvSpPr>
          <p:spPr bwMode="auto">
            <a:xfrm>
              <a:off x="4028204"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K</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5" name="Oval 23"/>
            <p:cNvSpPr>
              <a:spLocks noChangeArrowheads="1"/>
            </p:cNvSpPr>
            <p:nvPr/>
          </p:nvSpPr>
          <p:spPr bwMode="auto">
            <a:xfrm>
              <a:off x="4566477"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L</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6" name="Line 24"/>
            <p:cNvSpPr>
              <a:spLocks noChangeShapeType="1"/>
            </p:cNvSpPr>
            <p:nvPr/>
          </p:nvSpPr>
          <p:spPr bwMode="auto">
            <a:xfrm>
              <a:off x="3435702" y="3124009"/>
              <a:ext cx="692926" cy="469369"/>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grpSp>
      <p:sp>
        <p:nvSpPr>
          <p:cNvPr id="48" name="灯片编号占位符 47"/>
          <p:cNvSpPr>
            <a:spLocks noGrp="1"/>
          </p:cNvSpPr>
          <p:nvPr>
            <p:ph type="sldNum" sz="quarter" idx="12"/>
          </p:nvPr>
        </p:nvSpPr>
        <p:spPr/>
        <p:txBody>
          <a:bodyPr/>
          <a:lstStyle/>
          <a:p>
            <a:fld id="{67864EE2-EAB3-4814-A7EB-820BD7610F1E}" type="slidenum">
              <a:rPr lang="en-US" altLang="zh-CN" smtClean="0"/>
              <a:pPr/>
              <a:t>11</a:t>
            </a:fld>
            <a:r>
              <a:rPr lang="en-US" altLang="zh-CN"/>
              <a:t>/110</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5720" y="357166"/>
            <a:ext cx="6858048"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z="2800">
                <a:latin typeface="Consolas" pitchFamily="49" charset="0"/>
                <a:ea typeface="微软雅黑" pitchFamily="34" charset="-122"/>
                <a:cs typeface="Consolas" pitchFamily="49" charset="0"/>
              </a:rPr>
              <a:t>7.3.4 </a:t>
            </a:r>
            <a:r>
              <a:rPr lang="zh-CN" altLang="zh-CN" sz="2800">
                <a:latin typeface="Consolas" pitchFamily="49" charset="0"/>
                <a:ea typeface="微软雅黑" pitchFamily="34" charset="-122"/>
                <a:cs typeface="Consolas" pitchFamily="49" charset="0"/>
              </a:rPr>
              <a:t>先序、中序和后序遍历非递归算法</a:t>
            </a:r>
          </a:p>
        </p:txBody>
      </p:sp>
      <p:pic>
        <p:nvPicPr>
          <p:cNvPr id="105474" name="Picture 2"/>
          <p:cNvPicPr>
            <a:picLocks noChangeAspect="1" noChangeArrowheads="1"/>
          </p:cNvPicPr>
          <p:nvPr/>
        </p:nvPicPr>
        <p:blipFill>
          <a:blip r:embed="rId2" cstate="print"/>
          <a:srcRect/>
          <a:stretch>
            <a:fillRect/>
          </a:stretch>
        </p:blipFill>
        <p:spPr bwMode="auto">
          <a:xfrm>
            <a:off x="1857356" y="1571612"/>
            <a:ext cx="2400300" cy="1600200"/>
          </a:xfrm>
          <a:prstGeom prst="rect">
            <a:avLst/>
          </a:prstGeom>
          <a:noFill/>
          <a:ln w="9525">
            <a:noFill/>
            <a:miter lim="800000"/>
            <a:headEnd/>
            <a:tailEnd/>
          </a:ln>
        </p:spPr>
      </p:pic>
      <p:sp>
        <p:nvSpPr>
          <p:cNvPr id="11" name="TextBox 10"/>
          <p:cNvSpPr txBox="1"/>
          <p:nvPr/>
        </p:nvSpPr>
        <p:spPr>
          <a:xfrm>
            <a:off x="2643174" y="3429000"/>
            <a:ext cx="857256" cy="400110"/>
          </a:xfrm>
          <a:prstGeom prst="rect">
            <a:avLst/>
          </a:prstGeom>
          <a:noFill/>
        </p:spPr>
        <p:txBody>
          <a:bodyPr wrap="square" rtlCol="0">
            <a:spAutoFit/>
          </a:bodyPr>
          <a:lstStyle/>
          <a:p>
            <a:pPr algn="l">
              <a:lnSpc>
                <a:spcPct val="100000"/>
              </a:lnSpc>
              <a:spcBef>
                <a:spcPts val="0"/>
              </a:spcBef>
            </a:pPr>
            <a:r>
              <a:rPr lang="zh-CN" altLang="en-US" sz="2000">
                <a:solidFill>
                  <a:srgbClr val="FF0000"/>
                </a:solidFill>
                <a:latin typeface="楷体" pitchFamily="49" charset="-122"/>
                <a:ea typeface="楷体" pitchFamily="49" charset="-122"/>
                <a:cs typeface="Consolas" pitchFamily="49" charset="0"/>
              </a:rPr>
              <a:t>自学</a:t>
            </a:r>
          </a:p>
        </p:txBody>
      </p:sp>
      <p:sp>
        <p:nvSpPr>
          <p:cNvPr id="12" name="灯片编号占位符 11"/>
          <p:cNvSpPr>
            <a:spLocks noGrp="1"/>
          </p:cNvSpPr>
          <p:nvPr>
            <p:ph type="sldNum" sz="quarter" idx="12"/>
          </p:nvPr>
        </p:nvSpPr>
        <p:spPr/>
        <p:txBody>
          <a:bodyPr/>
          <a:lstStyle/>
          <a:p>
            <a:fld id="{67864EE2-EAB3-4814-A7EB-820BD7610F1E}" type="slidenum">
              <a:rPr lang="en-US" altLang="zh-CN" smtClean="0"/>
              <a:pPr/>
              <a:t>110</a:t>
            </a:fld>
            <a:r>
              <a:rPr lang="en-US" altLang="zh-CN"/>
              <a:t>/110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71472" y="714356"/>
            <a:ext cx="7929618" cy="400110"/>
          </a:xfrm>
          <a:prstGeom prst="rect">
            <a:avLst/>
          </a:prstGeom>
          <a:noFill/>
          <a:ln w="9525">
            <a:noFill/>
            <a:miter lim="800000"/>
            <a:headEnd/>
            <a:tailEnd/>
          </a:ln>
        </p:spPr>
        <p:txBody>
          <a:bodyPr wrap="square">
            <a:spAutoFit/>
          </a:bodyPr>
          <a:lstStyle/>
          <a:p>
            <a:pPr marL="457200" indent="-457200" algn="l">
              <a:lnSpc>
                <a:spcPct val="100000"/>
              </a:lnSpc>
              <a:buBlip>
                <a:blip r:embed="rId2"/>
              </a:buBlip>
            </a:pPr>
            <a:r>
              <a:rPr lang="zh-CN" altLang="en-US" sz="2000">
                <a:solidFill>
                  <a:srgbClr val="FF0000"/>
                </a:solidFill>
                <a:latin typeface="微软雅黑" pitchFamily="34" charset="-122"/>
                <a:ea typeface="微软雅黑" pitchFamily="34" charset="-122"/>
                <a:cs typeface="Consolas" pitchFamily="49" charset="0"/>
              </a:rPr>
              <a:t>双亲</a:t>
            </a:r>
            <a:r>
              <a:rPr lang="zh-CN" altLang="en-US" sz="2000" dirty="0">
                <a:solidFill>
                  <a:srgbClr val="FF0000"/>
                </a:solidFill>
                <a:latin typeface="微软雅黑" pitchFamily="34" charset="-122"/>
                <a:ea typeface="微软雅黑" pitchFamily="34" charset="-122"/>
                <a:cs typeface="Consolas" pitchFamily="49" charset="0"/>
              </a:rPr>
              <a:t>结点（或父亲结点</a:t>
            </a:r>
            <a:r>
              <a:rPr lang="zh-CN" altLang="en-US" sz="2000" dirty="0">
                <a:solidFill>
                  <a:srgbClr val="FF0000"/>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。一个结点称为其后继结点的双亲</a:t>
            </a:r>
            <a:r>
              <a:rPr lang="zh-CN" altLang="en-US" sz="2000">
                <a:solidFill>
                  <a:srgbClr val="0000FF"/>
                </a:solidFill>
                <a:latin typeface="Consolas" pitchFamily="49" charset="0"/>
                <a:ea typeface="仿宋" pitchFamily="49" charset="-122"/>
                <a:cs typeface="Consolas" pitchFamily="49" charset="0"/>
              </a:rPr>
              <a:t>结点。</a:t>
            </a:r>
            <a:endParaRPr lang="zh-CN" altLang="en-US" sz="20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4429124" y="2643182"/>
            <a:ext cx="3214710" cy="338554"/>
          </a:xfrm>
          <a:prstGeom prst="rect">
            <a:avLst/>
          </a:prstGeom>
          <a:noFill/>
        </p:spPr>
        <p:txBody>
          <a:bodyPr wrap="square" rtlCol="0">
            <a:spAutoFit/>
          </a:bodyPr>
          <a:lstStyle/>
          <a:p>
            <a:pPr algn="l"/>
            <a:r>
              <a:rPr lang="zh-CN" altLang="en-US" sz="2000">
                <a:solidFill>
                  <a:srgbClr val="0000FF"/>
                </a:solidFill>
                <a:latin typeface="Consolas" pitchFamily="49" charset="0"/>
                <a:ea typeface="仿宋" pitchFamily="49" charset="-122"/>
                <a:cs typeface="Consolas" pitchFamily="49" charset="0"/>
              </a:rPr>
              <a:t>结点</a:t>
            </a:r>
            <a:r>
              <a:rPr lang="en-US" altLang="zh-CN" sz="2000">
                <a:solidFill>
                  <a:srgbClr val="0000FF"/>
                </a:solidFill>
                <a:latin typeface="Consolas" pitchFamily="49" charset="0"/>
                <a:ea typeface="仿宋" pitchFamily="49" charset="-122"/>
                <a:cs typeface="Consolas" pitchFamily="49" charset="0"/>
              </a:rPr>
              <a:t>E</a:t>
            </a:r>
            <a:r>
              <a:rPr lang="zh-CN" altLang="en-US" sz="2000">
                <a:solidFill>
                  <a:srgbClr val="0000FF"/>
                </a:solidFill>
                <a:latin typeface="Consolas" pitchFamily="49" charset="0"/>
                <a:ea typeface="仿宋" pitchFamily="49" charset="-122"/>
                <a:cs typeface="Consolas" pitchFamily="49" charset="0"/>
              </a:rPr>
              <a:t>和</a:t>
            </a:r>
            <a:r>
              <a:rPr lang="en-US" altLang="zh-CN" sz="2000">
                <a:solidFill>
                  <a:srgbClr val="0000FF"/>
                </a:solidFill>
                <a:latin typeface="Consolas" pitchFamily="49" charset="0"/>
                <a:ea typeface="仿宋" pitchFamily="49" charset="-122"/>
                <a:cs typeface="Consolas" pitchFamily="49" charset="0"/>
              </a:rPr>
              <a:t>F</a:t>
            </a:r>
            <a:r>
              <a:rPr lang="zh-CN" altLang="en-US" sz="2000">
                <a:solidFill>
                  <a:srgbClr val="0000FF"/>
                </a:solidFill>
                <a:latin typeface="Consolas" pitchFamily="49" charset="0"/>
                <a:ea typeface="仿宋" pitchFamily="49" charset="-122"/>
                <a:cs typeface="Consolas" pitchFamily="49" charset="0"/>
              </a:rPr>
              <a:t>的双亲结点均为</a:t>
            </a:r>
            <a:r>
              <a:rPr lang="en-US" altLang="zh-CN" sz="2000">
                <a:solidFill>
                  <a:srgbClr val="0000FF"/>
                </a:solidFill>
                <a:latin typeface="Consolas" pitchFamily="49" charset="0"/>
                <a:ea typeface="仿宋" pitchFamily="49" charset="-122"/>
                <a:cs typeface="Consolas" pitchFamily="49" charset="0"/>
              </a:rPr>
              <a:t>B</a:t>
            </a:r>
            <a:endParaRPr lang="zh-CN" altLang="en-US" sz="2000">
              <a:solidFill>
                <a:srgbClr val="0000FF"/>
              </a:solidFill>
              <a:latin typeface="Consolas" pitchFamily="49" charset="0"/>
              <a:ea typeface="仿宋" pitchFamily="49" charset="-122"/>
              <a:cs typeface="Consolas" pitchFamily="49" charset="0"/>
            </a:endParaRPr>
          </a:p>
        </p:txBody>
      </p:sp>
      <p:grpSp>
        <p:nvGrpSpPr>
          <p:cNvPr id="22" name="组合 21"/>
          <p:cNvGrpSpPr/>
          <p:nvPr/>
        </p:nvGrpSpPr>
        <p:grpSpPr>
          <a:xfrm>
            <a:off x="1428728" y="2143116"/>
            <a:ext cx="3143272" cy="2000264"/>
            <a:chOff x="2214546" y="2928934"/>
            <a:chExt cx="3143272" cy="2000264"/>
          </a:xfrm>
        </p:grpSpPr>
        <p:sp>
          <p:nvSpPr>
            <p:cNvPr id="24" name="Freeform 2"/>
            <p:cNvSpPr>
              <a:spLocks/>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5" name="Freeform 3"/>
            <p:cNvSpPr>
              <a:spLocks/>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6" name="Line 4"/>
            <p:cNvSpPr>
              <a:spLocks noChangeShapeType="1"/>
            </p:cNvSpPr>
            <p:nvPr/>
          </p:nvSpPr>
          <p:spPr bwMode="auto">
            <a:xfrm>
              <a:off x="4695019" y="4376650"/>
              <a:ext cx="1004" cy="28518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7" name="Freeform 5"/>
            <p:cNvSpPr>
              <a:spLocks/>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8" name="Freeform 6"/>
            <p:cNvSpPr>
              <a:spLocks/>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9" name="Freeform 7"/>
            <p:cNvSpPr>
              <a:spLocks/>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0" name="Freeform 8"/>
            <p:cNvSpPr>
              <a:spLocks/>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1" name="Freeform 9"/>
            <p:cNvSpPr>
              <a:spLocks/>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2" name="Line 10"/>
            <p:cNvSpPr>
              <a:spLocks noChangeShapeType="1"/>
            </p:cNvSpPr>
            <p:nvPr/>
          </p:nvSpPr>
          <p:spPr bwMode="auto">
            <a:xfrm>
              <a:off x="3315193" y="3216101"/>
              <a:ext cx="0" cy="145167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3" name="Oval 11"/>
            <p:cNvSpPr>
              <a:spLocks noChangeArrowheads="1"/>
            </p:cNvSpPr>
            <p:nvPr/>
          </p:nvSpPr>
          <p:spPr bwMode="auto">
            <a:xfrm>
              <a:off x="3160540" y="2928934"/>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4" name="Oval 12"/>
            <p:cNvSpPr>
              <a:spLocks noChangeArrowheads="1"/>
            </p:cNvSpPr>
            <p:nvPr/>
          </p:nvSpPr>
          <p:spPr bwMode="auto">
            <a:xfrm>
              <a:off x="3160540"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5" name="Oval 13"/>
            <p:cNvSpPr>
              <a:spLocks noChangeArrowheads="1"/>
            </p:cNvSpPr>
            <p:nvPr/>
          </p:nvSpPr>
          <p:spPr bwMode="auto">
            <a:xfrm>
              <a:off x="3160540" y="4073640"/>
              <a:ext cx="284200" cy="30994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G</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6" name="Oval 14"/>
            <p:cNvSpPr>
              <a:spLocks noChangeArrowheads="1"/>
            </p:cNvSpPr>
            <p:nvPr/>
          </p:nvSpPr>
          <p:spPr bwMode="auto">
            <a:xfrm>
              <a:off x="3160540"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J</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7" name="Oval 15"/>
            <p:cNvSpPr>
              <a:spLocks noChangeArrowheads="1"/>
            </p:cNvSpPr>
            <p:nvPr/>
          </p:nvSpPr>
          <p:spPr bwMode="auto">
            <a:xfrm>
              <a:off x="2494729" y="3503267"/>
              <a:ext cx="284200" cy="308952"/>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chemeClr val="bg1"/>
                  </a:solidFill>
                  <a:effectLst/>
                  <a:latin typeface="Consolas" pitchFamily="49" charset="0"/>
                  <a:ea typeface="仿宋" pitchFamily="49" charset="-122"/>
                  <a:cs typeface="Consolas" pitchFamily="49" charset="0"/>
                </a:rPr>
                <a:t>B</a:t>
              </a:r>
              <a:endParaRPr kumimoji="0" lang="zh-CN" altLang="zh-CN" sz="1600" b="0" i="0" u="none" strike="noStrike" cap="none" normalizeH="0" baseline="0">
                <a:ln>
                  <a:noFill/>
                </a:ln>
                <a:solidFill>
                  <a:schemeClr val="bg1"/>
                </a:solidFill>
                <a:effectLst/>
                <a:latin typeface="Consolas" pitchFamily="49" charset="0"/>
                <a:ea typeface="仿宋" pitchFamily="49" charset="-122"/>
                <a:cs typeface="Consolas" pitchFamily="49" charset="0"/>
              </a:endParaRPr>
            </a:p>
          </p:txBody>
        </p:sp>
        <p:sp>
          <p:nvSpPr>
            <p:cNvPr id="38" name="Oval 16"/>
            <p:cNvSpPr>
              <a:spLocks noChangeArrowheads="1"/>
            </p:cNvSpPr>
            <p:nvPr/>
          </p:nvSpPr>
          <p:spPr bwMode="auto">
            <a:xfrm>
              <a:off x="2214546" y="4074630"/>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E</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9" name="Oval 17"/>
            <p:cNvSpPr>
              <a:spLocks noChangeArrowheads="1"/>
            </p:cNvSpPr>
            <p:nvPr/>
          </p:nvSpPr>
          <p:spPr bwMode="auto">
            <a:xfrm>
              <a:off x="4108543"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D</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Oval 18"/>
            <p:cNvSpPr>
              <a:spLocks noChangeArrowheads="1"/>
            </p:cNvSpPr>
            <p:nvPr/>
          </p:nvSpPr>
          <p:spPr bwMode="auto">
            <a:xfrm>
              <a:off x="2737755" y="4074630"/>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F</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1" name="Oval 19"/>
            <p:cNvSpPr>
              <a:spLocks noChangeArrowheads="1"/>
            </p:cNvSpPr>
            <p:nvPr/>
          </p:nvSpPr>
          <p:spPr bwMode="auto">
            <a:xfrm>
              <a:off x="4526307"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I</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2" name="Oval 20"/>
            <p:cNvSpPr>
              <a:spLocks noChangeArrowheads="1"/>
            </p:cNvSpPr>
            <p:nvPr/>
          </p:nvSpPr>
          <p:spPr bwMode="auto">
            <a:xfrm>
              <a:off x="3783169"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3" name="Oval 21"/>
            <p:cNvSpPr>
              <a:spLocks noChangeArrowheads="1"/>
            </p:cNvSpPr>
            <p:nvPr/>
          </p:nvSpPr>
          <p:spPr bwMode="auto">
            <a:xfrm>
              <a:off x="5073618"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M</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4" name="Oval 22"/>
            <p:cNvSpPr>
              <a:spLocks noChangeArrowheads="1"/>
            </p:cNvSpPr>
            <p:nvPr/>
          </p:nvSpPr>
          <p:spPr bwMode="auto">
            <a:xfrm>
              <a:off x="4028204"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K</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5" name="Oval 23"/>
            <p:cNvSpPr>
              <a:spLocks noChangeArrowheads="1"/>
            </p:cNvSpPr>
            <p:nvPr/>
          </p:nvSpPr>
          <p:spPr bwMode="auto">
            <a:xfrm>
              <a:off x="4566477"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L</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6" name="Line 24"/>
            <p:cNvSpPr>
              <a:spLocks noChangeShapeType="1"/>
            </p:cNvSpPr>
            <p:nvPr/>
          </p:nvSpPr>
          <p:spPr bwMode="auto">
            <a:xfrm>
              <a:off x="3435702" y="3124009"/>
              <a:ext cx="692926" cy="469369"/>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grpSp>
      <p:sp>
        <p:nvSpPr>
          <p:cNvPr id="48" name="灯片编号占位符 47"/>
          <p:cNvSpPr>
            <a:spLocks noGrp="1"/>
          </p:cNvSpPr>
          <p:nvPr>
            <p:ph type="sldNum" sz="quarter" idx="12"/>
          </p:nvPr>
        </p:nvSpPr>
        <p:spPr/>
        <p:txBody>
          <a:bodyPr/>
          <a:lstStyle/>
          <a:p>
            <a:fld id="{67864EE2-EAB3-4814-A7EB-820BD7610F1E}" type="slidenum">
              <a:rPr lang="en-US" altLang="zh-CN" smtClean="0"/>
              <a:pPr/>
              <a:t>12</a:t>
            </a:fld>
            <a:r>
              <a:rPr lang="en-US" altLang="zh-CN"/>
              <a:t>/110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51154" y="500042"/>
            <a:ext cx="8178498" cy="810478"/>
          </a:xfrm>
          <a:prstGeom prst="rect">
            <a:avLst/>
          </a:prstGeom>
          <a:noFill/>
          <a:ln w="9525">
            <a:noFill/>
            <a:miter lim="800000"/>
            <a:headEnd/>
            <a:tailEnd/>
          </a:ln>
        </p:spPr>
        <p:txBody>
          <a:bodyPr wrap="square">
            <a:spAutoFit/>
          </a:bodyPr>
          <a:lstStyle/>
          <a:p>
            <a:pPr marL="457200" indent="-457200" algn="l">
              <a:lnSpc>
                <a:spcPts val="2800"/>
              </a:lnSpc>
              <a:spcBef>
                <a:spcPts val="0"/>
              </a:spcBef>
              <a:buBlip>
                <a:blip r:embed="rId2"/>
              </a:buBlip>
            </a:pPr>
            <a:r>
              <a:rPr lang="zh-CN" altLang="en-US" sz="2000">
                <a:solidFill>
                  <a:srgbClr val="FF0000"/>
                </a:solidFill>
                <a:latin typeface="微软雅黑" pitchFamily="34" charset="-122"/>
                <a:ea typeface="微软雅黑" pitchFamily="34" charset="-122"/>
                <a:cs typeface="Consolas" pitchFamily="49" charset="0"/>
              </a:rPr>
              <a:t>子孙</a:t>
            </a:r>
            <a:r>
              <a:rPr lang="zh-CN" altLang="en-US" sz="2000" dirty="0">
                <a:solidFill>
                  <a:srgbClr val="FF0000"/>
                </a:solidFill>
                <a:latin typeface="微软雅黑" pitchFamily="34" charset="-122"/>
                <a:ea typeface="微软雅黑" pitchFamily="34" charset="-122"/>
                <a:cs typeface="Consolas" pitchFamily="49" charset="0"/>
              </a:rPr>
              <a:t>结点</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一个结点的子树中除该结点外的所有结点称之为该结点的子孙结点。</a:t>
            </a:r>
          </a:p>
        </p:txBody>
      </p:sp>
      <p:sp>
        <p:nvSpPr>
          <p:cNvPr id="21" name="TextBox 20"/>
          <p:cNvSpPr txBox="1"/>
          <p:nvPr/>
        </p:nvSpPr>
        <p:spPr>
          <a:xfrm>
            <a:off x="4071934" y="2500306"/>
            <a:ext cx="4786346"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itchFamily="49" charset="0"/>
                <a:ea typeface="仿宋" pitchFamily="49" charset="-122"/>
                <a:cs typeface="Consolas" pitchFamily="49" charset="0"/>
              </a:rPr>
              <a:t>结点</a:t>
            </a:r>
            <a:r>
              <a:rPr lang="en-US" altLang="zh-CN" sz="2000">
                <a:solidFill>
                  <a:srgbClr val="0000FF"/>
                </a:solidFill>
                <a:latin typeface="Consolas" pitchFamily="49" charset="0"/>
                <a:ea typeface="仿宋" pitchFamily="49" charset="-122"/>
                <a:cs typeface="Consolas" pitchFamily="49" charset="0"/>
              </a:rPr>
              <a:t>D</a:t>
            </a:r>
            <a:r>
              <a:rPr lang="zh-CN" altLang="en-US" sz="2000">
                <a:solidFill>
                  <a:srgbClr val="0000FF"/>
                </a:solidFill>
                <a:latin typeface="Consolas" pitchFamily="49" charset="0"/>
                <a:ea typeface="仿宋" pitchFamily="49" charset="-122"/>
                <a:cs typeface="Consolas" pitchFamily="49" charset="0"/>
              </a:rPr>
              <a:t>结点的子孙结点为</a:t>
            </a:r>
            <a:r>
              <a:rPr lang="en-US" altLang="zh-CN" sz="2000">
                <a:solidFill>
                  <a:srgbClr val="0000FF"/>
                </a:solidFill>
                <a:latin typeface="Consolas" pitchFamily="49" charset="0"/>
                <a:ea typeface="仿宋" pitchFamily="49" charset="-122"/>
                <a:cs typeface="Consolas" pitchFamily="49" charset="0"/>
              </a:rPr>
              <a:t>H</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K</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L</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M</a:t>
            </a:r>
            <a:endParaRPr lang="zh-CN" altLang="en-US" sz="2000">
              <a:solidFill>
                <a:srgbClr val="0000FF"/>
              </a:solidFill>
              <a:latin typeface="Consolas" pitchFamily="49" charset="0"/>
              <a:ea typeface="仿宋" pitchFamily="49" charset="-122"/>
              <a:cs typeface="Consolas" pitchFamily="49" charset="0"/>
            </a:endParaRPr>
          </a:p>
        </p:txBody>
      </p:sp>
      <p:grpSp>
        <p:nvGrpSpPr>
          <p:cNvPr id="22" name="组合 21"/>
          <p:cNvGrpSpPr/>
          <p:nvPr/>
        </p:nvGrpSpPr>
        <p:grpSpPr>
          <a:xfrm>
            <a:off x="1142976" y="2143116"/>
            <a:ext cx="3143272" cy="2000264"/>
            <a:chOff x="2214546" y="2928934"/>
            <a:chExt cx="3143272" cy="2000264"/>
          </a:xfrm>
        </p:grpSpPr>
        <p:sp>
          <p:nvSpPr>
            <p:cNvPr id="24" name="Freeform 2"/>
            <p:cNvSpPr>
              <a:spLocks/>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5" name="Freeform 3"/>
            <p:cNvSpPr>
              <a:spLocks/>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6" name="Line 4"/>
            <p:cNvSpPr>
              <a:spLocks noChangeShapeType="1"/>
            </p:cNvSpPr>
            <p:nvPr/>
          </p:nvSpPr>
          <p:spPr bwMode="auto">
            <a:xfrm>
              <a:off x="4695019" y="4376650"/>
              <a:ext cx="1004" cy="28518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7" name="Freeform 5"/>
            <p:cNvSpPr>
              <a:spLocks/>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8" name="Freeform 6"/>
            <p:cNvSpPr>
              <a:spLocks/>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9" name="Freeform 7"/>
            <p:cNvSpPr>
              <a:spLocks/>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0" name="Freeform 8"/>
            <p:cNvSpPr>
              <a:spLocks/>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1" name="Freeform 9"/>
            <p:cNvSpPr>
              <a:spLocks/>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2" name="Line 10"/>
            <p:cNvSpPr>
              <a:spLocks noChangeShapeType="1"/>
            </p:cNvSpPr>
            <p:nvPr/>
          </p:nvSpPr>
          <p:spPr bwMode="auto">
            <a:xfrm>
              <a:off x="3315193" y="3216101"/>
              <a:ext cx="0" cy="145167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3" name="Oval 11"/>
            <p:cNvSpPr>
              <a:spLocks noChangeArrowheads="1"/>
            </p:cNvSpPr>
            <p:nvPr/>
          </p:nvSpPr>
          <p:spPr bwMode="auto">
            <a:xfrm>
              <a:off x="3160540" y="2928934"/>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4" name="Oval 12"/>
            <p:cNvSpPr>
              <a:spLocks noChangeArrowheads="1"/>
            </p:cNvSpPr>
            <p:nvPr/>
          </p:nvSpPr>
          <p:spPr bwMode="auto">
            <a:xfrm>
              <a:off x="3160540"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5" name="Oval 13"/>
            <p:cNvSpPr>
              <a:spLocks noChangeArrowheads="1"/>
            </p:cNvSpPr>
            <p:nvPr/>
          </p:nvSpPr>
          <p:spPr bwMode="auto">
            <a:xfrm>
              <a:off x="3160540" y="4073640"/>
              <a:ext cx="284200" cy="30994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G</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6" name="Oval 14"/>
            <p:cNvSpPr>
              <a:spLocks noChangeArrowheads="1"/>
            </p:cNvSpPr>
            <p:nvPr/>
          </p:nvSpPr>
          <p:spPr bwMode="auto">
            <a:xfrm>
              <a:off x="3160540"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J</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7" name="Oval 15"/>
            <p:cNvSpPr>
              <a:spLocks noChangeArrowheads="1"/>
            </p:cNvSpPr>
            <p:nvPr/>
          </p:nvSpPr>
          <p:spPr bwMode="auto">
            <a:xfrm>
              <a:off x="2494729"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 name="Oval 16"/>
            <p:cNvSpPr>
              <a:spLocks noChangeArrowheads="1"/>
            </p:cNvSpPr>
            <p:nvPr/>
          </p:nvSpPr>
          <p:spPr bwMode="auto">
            <a:xfrm>
              <a:off x="2214546"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E</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9" name="Oval 17"/>
            <p:cNvSpPr>
              <a:spLocks noChangeArrowheads="1"/>
            </p:cNvSpPr>
            <p:nvPr/>
          </p:nvSpPr>
          <p:spPr bwMode="auto">
            <a:xfrm>
              <a:off x="4108543"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D</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Oval 18"/>
            <p:cNvSpPr>
              <a:spLocks noChangeArrowheads="1"/>
            </p:cNvSpPr>
            <p:nvPr/>
          </p:nvSpPr>
          <p:spPr bwMode="auto">
            <a:xfrm>
              <a:off x="2737755"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F</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1" name="Oval 19"/>
            <p:cNvSpPr>
              <a:spLocks noChangeArrowheads="1"/>
            </p:cNvSpPr>
            <p:nvPr/>
          </p:nvSpPr>
          <p:spPr bwMode="auto">
            <a:xfrm>
              <a:off x="4526307" y="4074630"/>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I</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2" name="Oval 20"/>
            <p:cNvSpPr>
              <a:spLocks noChangeArrowheads="1"/>
            </p:cNvSpPr>
            <p:nvPr/>
          </p:nvSpPr>
          <p:spPr bwMode="auto">
            <a:xfrm>
              <a:off x="3783169" y="4074630"/>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3" name="Oval 21"/>
            <p:cNvSpPr>
              <a:spLocks noChangeArrowheads="1"/>
            </p:cNvSpPr>
            <p:nvPr/>
          </p:nvSpPr>
          <p:spPr bwMode="auto">
            <a:xfrm>
              <a:off x="5073618" y="4620246"/>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M</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4" name="Oval 22"/>
            <p:cNvSpPr>
              <a:spLocks noChangeArrowheads="1"/>
            </p:cNvSpPr>
            <p:nvPr/>
          </p:nvSpPr>
          <p:spPr bwMode="auto">
            <a:xfrm>
              <a:off x="4028204" y="4620246"/>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K</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5" name="Oval 23"/>
            <p:cNvSpPr>
              <a:spLocks noChangeArrowheads="1"/>
            </p:cNvSpPr>
            <p:nvPr/>
          </p:nvSpPr>
          <p:spPr bwMode="auto">
            <a:xfrm>
              <a:off x="4566477" y="4620246"/>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L</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6" name="Line 24"/>
            <p:cNvSpPr>
              <a:spLocks noChangeShapeType="1"/>
            </p:cNvSpPr>
            <p:nvPr/>
          </p:nvSpPr>
          <p:spPr bwMode="auto">
            <a:xfrm>
              <a:off x="3435702" y="3124009"/>
              <a:ext cx="692926" cy="469369"/>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grpSp>
      <p:sp>
        <p:nvSpPr>
          <p:cNvPr id="48" name="灯片编号占位符 47"/>
          <p:cNvSpPr>
            <a:spLocks noGrp="1"/>
          </p:cNvSpPr>
          <p:nvPr>
            <p:ph type="sldNum" sz="quarter" idx="12"/>
          </p:nvPr>
        </p:nvSpPr>
        <p:spPr/>
        <p:txBody>
          <a:bodyPr/>
          <a:lstStyle/>
          <a:p>
            <a:fld id="{67864EE2-EAB3-4814-A7EB-820BD7610F1E}" type="slidenum">
              <a:rPr lang="en-US" altLang="zh-CN" smtClean="0"/>
              <a:pPr/>
              <a:t>13</a:t>
            </a:fld>
            <a:r>
              <a:rPr lang="en-US" altLang="zh-CN"/>
              <a:t>/110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357158" y="428604"/>
            <a:ext cx="7858183" cy="810478"/>
          </a:xfrm>
          <a:prstGeom prst="rect">
            <a:avLst/>
          </a:prstGeom>
          <a:noFill/>
          <a:ln w="9525">
            <a:noFill/>
            <a:miter lim="800000"/>
            <a:headEnd/>
            <a:tailEnd/>
          </a:ln>
        </p:spPr>
        <p:txBody>
          <a:bodyPr wrap="square">
            <a:spAutoFit/>
          </a:bodyPr>
          <a:lstStyle/>
          <a:p>
            <a:pPr marL="457200" indent="-457200" algn="l">
              <a:lnSpc>
                <a:spcPts val="2800"/>
              </a:lnSpc>
              <a:spcBef>
                <a:spcPts val="0"/>
              </a:spcBef>
              <a:buBlip>
                <a:blip r:embed="rId2"/>
              </a:buBlip>
            </a:pPr>
            <a:r>
              <a:rPr lang="zh-CN" altLang="en-US" sz="2000">
                <a:solidFill>
                  <a:srgbClr val="FF0000"/>
                </a:solidFill>
                <a:latin typeface="微软雅黑" pitchFamily="34" charset="-122"/>
                <a:ea typeface="微软雅黑" pitchFamily="34" charset="-122"/>
                <a:cs typeface="Consolas" pitchFamily="49" charset="0"/>
              </a:rPr>
              <a:t>祖先</a:t>
            </a:r>
            <a:r>
              <a:rPr lang="zh-CN" altLang="en-US" sz="2000" dirty="0">
                <a:solidFill>
                  <a:srgbClr val="FF0000"/>
                </a:solidFill>
                <a:latin typeface="微软雅黑" pitchFamily="34" charset="-122"/>
                <a:ea typeface="微软雅黑" pitchFamily="34" charset="-122"/>
                <a:cs typeface="Consolas" pitchFamily="49" charset="0"/>
              </a:rPr>
              <a:t>结点</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从树根结点到达某个结点的路径上通过的所有结点称为该结点的祖先结点（不含该结点自身）。</a:t>
            </a:r>
          </a:p>
        </p:txBody>
      </p:sp>
      <p:sp>
        <p:nvSpPr>
          <p:cNvPr id="21" name="TextBox 20"/>
          <p:cNvSpPr txBox="1"/>
          <p:nvPr/>
        </p:nvSpPr>
        <p:spPr>
          <a:xfrm>
            <a:off x="4572000" y="2714620"/>
            <a:ext cx="3643338"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itchFamily="49" charset="0"/>
                <a:ea typeface="仿宋" pitchFamily="49" charset="-122"/>
                <a:cs typeface="Consolas" pitchFamily="49" charset="0"/>
              </a:rPr>
              <a:t>结点</a:t>
            </a:r>
            <a:r>
              <a:rPr lang="en-US" altLang="zh-CN" sz="2000">
                <a:solidFill>
                  <a:srgbClr val="0000FF"/>
                </a:solidFill>
                <a:latin typeface="Consolas" pitchFamily="49" charset="0"/>
                <a:ea typeface="仿宋" pitchFamily="49" charset="-122"/>
                <a:cs typeface="Consolas" pitchFamily="49" charset="0"/>
              </a:rPr>
              <a:t>K</a:t>
            </a:r>
            <a:r>
              <a:rPr lang="zh-CN" altLang="en-US" sz="2000">
                <a:solidFill>
                  <a:srgbClr val="0000FF"/>
                </a:solidFill>
                <a:latin typeface="Consolas" pitchFamily="49" charset="0"/>
                <a:ea typeface="仿宋" pitchFamily="49" charset="-122"/>
                <a:cs typeface="Consolas" pitchFamily="49" charset="0"/>
              </a:rPr>
              <a:t>的祖先结点为</a:t>
            </a:r>
            <a:r>
              <a:rPr lang="en-US" sz="2000">
                <a:solidFill>
                  <a:srgbClr val="0000FF"/>
                </a:solidFill>
                <a:latin typeface="Consolas" pitchFamily="49" charset="0"/>
                <a:ea typeface="仿宋" pitchFamily="49" charset="-122"/>
                <a:cs typeface="Consolas" pitchFamily="49" charset="0"/>
              </a:rPr>
              <a:t>A</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D</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I</a:t>
            </a:r>
            <a:endParaRPr lang="zh-CN" altLang="en-US" sz="2000">
              <a:solidFill>
                <a:srgbClr val="0000FF"/>
              </a:solidFill>
              <a:latin typeface="Consolas" pitchFamily="49" charset="0"/>
              <a:ea typeface="仿宋" pitchFamily="49" charset="-122"/>
              <a:cs typeface="Consolas" pitchFamily="49" charset="0"/>
            </a:endParaRPr>
          </a:p>
        </p:txBody>
      </p:sp>
      <p:grpSp>
        <p:nvGrpSpPr>
          <p:cNvPr id="22" name="组合 21"/>
          <p:cNvGrpSpPr/>
          <p:nvPr/>
        </p:nvGrpSpPr>
        <p:grpSpPr>
          <a:xfrm>
            <a:off x="1643042" y="2071678"/>
            <a:ext cx="3143272" cy="2000264"/>
            <a:chOff x="2214546" y="2928934"/>
            <a:chExt cx="3143272" cy="2000264"/>
          </a:xfrm>
        </p:grpSpPr>
        <p:sp>
          <p:nvSpPr>
            <p:cNvPr id="24" name="Freeform 2"/>
            <p:cNvSpPr>
              <a:spLocks/>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5" name="Freeform 3"/>
            <p:cNvSpPr>
              <a:spLocks/>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6" name="Line 4"/>
            <p:cNvSpPr>
              <a:spLocks noChangeShapeType="1"/>
            </p:cNvSpPr>
            <p:nvPr/>
          </p:nvSpPr>
          <p:spPr bwMode="auto">
            <a:xfrm>
              <a:off x="4695019" y="4376650"/>
              <a:ext cx="1004" cy="28518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7" name="Freeform 5"/>
            <p:cNvSpPr>
              <a:spLocks/>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8" name="Freeform 6"/>
            <p:cNvSpPr>
              <a:spLocks/>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9" name="Freeform 7"/>
            <p:cNvSpPr>
              <a:spLocks/>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0" name="Freeform 8"/>
            <p:cNvSpPr>
              <a:spLocks/>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1" name="Freeform 9"/>
            <p:cNvSpPr>
              <a:spLocks/>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2" name="Line 10"/>
            <p:cNvSpPr>
              <a:spLocks noChangeShapeType="1"/>
            </p:cNvSpPr>
            <p:nvPr/>
          </p:nvSpPr>
          <p:spPr bwMode="auto">
            <a:xfrm>
              <a:off x="3315193" y="3216101"/>
              <a:ext cx="0" cy="145167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3" name="Oval 11"/>
            <p:cNvSpPr>
              <a:spLocks noChangeArrowheads="1"/>
            </p:cNvSpPr>
            <p:nvPr/>
          </p:nvSpPr>
          <p:spPr bwMode="auto">
            <a:xfrm>
              <a:off x="3160540" y="2928934"/>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4" name="Oval 12"/>
            <p:cNvSpPr>
              <a:spLocks noChangeArrowheads="1"/>
            </p:cNvSpPr>
            <p:nvPr/>
          </p:nvSpPr>
          <p:spPr bwMode="auto">
            <a:xfrm>
              <a:off x="3160540"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5" name="Oval 13"/>
            <p:cNvSpPr>
              <a:spLocks noChangeArrowheads="1"/>
            </p:cNvSpPr>
            <p:nvPr/>
          </p:nvSpPr>
          <p:spPr bwMode="auto">
            <a:xfrm>
              <a:off x="3160540" y="4073640"/>
              <a:ext cx="284200" cy="30994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G</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6" name="Oval 14"/>
            <p:cNvSpPr>
              <a:spLocks noChangeArrowheads="1"/>
            </p:cNvSpPr>
            <p:nvPr/>
          </p:nvSpPr>
          <p:spPr bwMode="auto">
            <a:xfrm>
              <a:off x="3160540"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J</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7" name="Oval 15"/>
            <p:cNvSpPr>
              <a:spLocks noChangeArrowheads="1"/>
            </p:cNvSpPr>
            <p:nvPr/>
          </p:nvSpPr>
          <p:spPr bwMode="auto">
            <a:xfrm>
              <a:off x="2494729"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 name="Oval 16"/>
            <p:cNvSpPr>
              <a:spLocks noChangeArrowheads="1"/>
            </p:cNvSpPr>
            <p:nvPr/>
          </p:nvSpPr>
          <p:spPr bwMode="auto">
            <a:xfrm>
              <a:off x="2214546"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E</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9" name="Oval 17"/>
            <p:cNvSpPr>
              <a:spLocks noChangeArrowheads="1"/>
            </p:cNvSpPr>
            <p:nvPr/>
          </p:nvSpPr>
          <p:spPr bwMode="auto">
            <a:xfrm>
              <a:off x="4108543" y="3503267"/>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D</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Oval 18"/>
            <p:cNvSpPr>
              <a:spLocks noChangeArrowheads="1"/>
            </p:cNvSpPr>
            <p:nvPr/>
          </p:nvSpPr>
          <p:spPr bwMode="auto">
            <a:xfrm>
              <a:off x="2737755"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F</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1" name="Oval 19"/>
            <p:cNvSpPr>
              <a:spLocks noChangeArrowheads="1"/>
            </p:cNvSpPr>
            <p:nvPr/>
          </p:nvSpPr>
          <p:spPr bwMode="auto">
            <a:xfrm>
              <a:off x="4526307" y="4074630"/>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I</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2" name="Oval 20"/>
            <p:cNvSpPr>
              <a:spLocks noChangeArrowheads="1"/>
            </p:cNvSpPr>
            <p:nvPr/>
          </p:nvSpPr>
          <p:spPr bwMode="auto">
            <a:xfrm>
              <a:off x="3783169"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3" name="Oval 21"/>
            <p:cNvSpPr>
              <a:spLocks noChangeArrowheads="1"/>
            </p:cNvSpPr>
            <p:nvPr/>
          </p:nvSpPr>
          <p:spPr bwMode="auto">
            <a:xfrm>
              <a:off x="5073618"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M</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4" name="Oval 22"/>
            <p:cNvSpPr>
              <a:spLocks noChangeArrowheads="1"/>
            </p:cNvSpPr>
            <p:nvPr/>
          </p:nvSpPr>
          <p:spPr bwMode="auto">
            <a:xfrm>
              <a:off x="4028204" y="4620246"/>
              <a:ext cx="284200" cy="308952"/>
            </a:xfrm>
            <a:prstGeom prst="ellipse">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chemeClr val="bg1"/>
                  </a:solidFill>
                  <a:effectLst/>
                  <a:latin typeface="Consolas" pitchFamily="49" charset="0"/>
                  <a:ea typeface="仿宋" pitchFamily="49" charset="-122"/>
                  <a:cs typeface="Consolas" pitchFamily="49" charset="0"/>
                </a:rPr>
                <a:t>K</a:t>
              </a:r>
              <a:endParaRPr kumimoji="0" lang="zh-CN" altLang="zh-CN" sz="1600" b="0" i="0" u="none" strike="noStrike" cap="none" normalizeH="0" baseline="0">
                <a:ln>
                  <a:noFill/>
                </a:ln>
                <a:solidFill>
                  <a:schemeClr val="bg1"/>
                </a:solidFill>
                <a:effectLst/>
                <a:latin typeface="Consolas" pitchFamily="49" charset="0"/>
                <a:ea typeface="仿宋" pitchFamily="49" charset="-122"/>
                <a:cs typeface="Consolas" pitchFamily="49" charset="0"/>
              </a:endParaRPr>
            </a:p>
          </p:txBody>
        </p:sp>
        <p:sp>
          <p:nvSpPr>
            <p:cNvPr id="45" name="Oval 23"/>
            <p:cNvSpPr>
              <a:spLocks noChangeArrowheads="1"/>
            </p:cNvSpPr>
            <p:nvPr/>
          </p:nvSpPr>
          <p:spPr bwMode="auto">
            <a:xfrm>
              <a:off x="4566477"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L</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6" name="Line 24"/>
            <p:cNvSpPr>
              <a:spLocks noChangeShapeType="1"/>
            </p:cNvSpPr>
            <p:nvPr/>
          </p:nvSpPr>
          <p:spPr bwMode="auto">
            <a:xfrm>
              <a:off x="3435702" y="3124009"/>
              <a:ext cx="692926" cy="469369"/>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grpSp>
      <p:sp>
        <p:nvSpPr>
          <p:cNvPr id="48" name="灯片编号占位符 47"/>
          <p:cNvSpPr>
            <a:spLocks noGrp="1"/>
          </p:cNvSpPr>
          <p:nvPr>
            <p:ph type="sldNum" sz="quarter" idx="12"/>
          </p:nvPr>
        </p:nvSpPr>
        <p:spPr/>
        <p:txBody>
          <a:bodyPr/>
          <a:lstStyle/>
          <a:p>
            <a:fld id="{67864EE2-EAB3-4814-A7EB-820BD7610F1E}" type="slidenum">
              <a:rPr lang="en-US" altLang="zh-CN" smtClean="0"/>
              <a:pPr/>
              <a:t>14</a:t>
            </a:fld>
            <a:r>
              <a:rPr lang="en-US" altLang="zh-CN"/>
              <a:t>/110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a:spLocks noChangeArrowheads="1"/>
          </p:cNvSpPr>
          <p:nvPr/>
        </p:nvSpPr>
        <p:spPr bwMode="auto">
          <a:xfrm>
            <a:off x="785786" y="1000108"/>
            <a:ext cx="7358114" cy="400110"/>
          </a:xfrm>
          <a:prstGeom prst="rect">
            <a:avLst/>
          </a:prstGeom>
          <a:noFill/>
          <a:ln w="9525">
            <a:noFill/>
            <a:miter lim="800000"/>
            <a:headEnd/>
            <a:tailEnd/>
          </a:ln>
        </p:spPr>
        <p:txBody>
          <a:bodyPr wrap="square">
            <a:spAutoFit/>
          </a:bodyPr>
          <a:lstStyle/>
          <a:p>
            <a:pPr marL="457200" indent="-457200" algn="l">
              <a:lnSpc>
                <a:spcPct val="100000"/>
              </a:lnSpc>
              <a:buBlip>
                <a:blip r:embed="rId2"/>
              </a:buBlip>
            </a:pPr>
            <a:r>
              <a:rPr lang="zh-CN" altLang="en-US" sz="2000">
                <a:solidFill>
                  <a:srgbClr val="FF0000"/>
                </a:solidFill>
                <a:latin typeface="微软雅黑" pitchFamily="34" charset="-122"/>
                <a:ea typeface="微软雅黑" pitchFamily="34" charset="-122"/>
                <a:cs typeface="Times New Roman" pitchFamily="18" charset="0"/>
              </a:rPr>
              <a:t>兄弟</a:t>
            </a:r>
            <a:r>
              <a:rPr lang="zh-CN" altLang="en-US" sz="2000" dirty="0">
                <a:solidFill>
                  <a:srgbClr val="FF0000"/>
                </a:solidFill>
                <a:latin typeface="微软雅黑" pitchFamily="34" charset="-122"/>
                <a:ea typeface="微软雅黑" pitchFamily="34" charset="-122"/>
                <a:cs typeface="Times New Roman" pitchFamily="18" charset="0"/>
              </a:rPr>
              <a:t>结点</a:t>
            </a:r>
            <a:r>
              <a:rPr lang="zh-CN" altLang="en-US" sz="2000" dirty="0">
                <a:solidFill>
                  <a:srgbClr val="0000FF"/>
                </a:solidFill>
                <a:ea typeface="楷体" pitchFamily="49" charset="-122"/>
                <a:cs typeface="Times New Roman" pitchFamily="18" charset="0"/>
              </a:rPr>
              <a:t>。</a:t>
            </a:r>
            <a:r>
              <a:rPr lang="zh-CN" altLang="en-US" sz="2000" dirty="0">
                <a:solidFill>
                  <a:srgbClr val="0000FF"/>
                </a:solidFill>
                <a:latin typeface="Consolas" pitchFamily="49" charset="0"/>
                <a:ea typeface="仿宋" pitchFamily="49" charset="-122"/>
                <a:cs typeface="Consolas" pitchFamily="49" charset="0"/>
              </a:rPr>
              <a:t>具有同一双亲的结点互相称之为兄弟</a:t>
            </a:r>
            <a:r>
              <a:rPr lang="zh-CN" altLang="en-US" sz="2000">
                <a:solidFill>
                  <a:srgbClr val="0000FF"/>
                </a:solidFill>
                <a:latin typeface="Consolas" pitchFamily="49" charset="0"/>
                <a:ea typeface="仿宋" pitchFamily="49" charset="-122"/>
                <a:cs typeface="Consolas" pitchFamily="49" charset="0"/>
              </a:rPr>
              <a:t>结点。</a:t>
            </a:r>
            <a:endParaRPr lang="zh-CN" altLang="en-US" sz="20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5143504" y="3214686"/>
            <a:ext cx="3214710"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itchFamily="49" charset="0"/>
                <a:ea typeface="仿宋" pitchFamily="49" charset="-122"/>
                <a:cs typeface="Consolas" pitchFamily="49" charset="0"/>
              </a:rPr>
              <a:t>结点</a:t>
            </a:r>
            <a:r>
              <a:rPr lang="en-US" altLang="zh-CN" sz="2000">
                <a:solidFill>
                  <a:srgbClr val="0000FF"/>
                </a:solidFill>
                <a:latin typeface="Consolas" pitchFamily="49" charset="0"/>
                <a:ea typeface="仿宋" pitchFamily="49" charset="-122"/>
                <a:cs typeface="Consolas" pitchFamily="49" charset="0"/>
              </a:rPr>
              <a:t>K</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L</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M</a:t>
            </a:r>
            <a:r>
              <a:rPr lang="zh-CN" altLang="en-US" sz="2000">
                <a:solidFill>
                  <a:srgbClr val="0000FF"/>
                </a:solidFill>
                <a:latin typeface="Consolas" pitchFamily="49" charset="0"/>
                <a:ea typeface="仿宋" pitchFamily="49" charset="-122"/>
                <a:cs typeface="Consolas" pitchFamily="49" charset="0"/>
              </a:rPr>
              <a:t>是兄弟结点</a:t>
            </a:r>
          </a:p>
        </p:txBody>
      </p:sp>
      <p:grpSp>
        <p:nvGrpSpPr>
          <p:cNvPr id="22" name="组合 21"/>
          <p:cNvGrpSpPr/>
          <p:nvPr/>
        </p:nvGrpSpPr>
        <p:grpSpPr>
          <a:xfrm>
            <a:off x="2071670" y="2714620"/>
            <a:ext cx="3143272" cy="2000264"/>
            <a:chOff x="2214546" y="2928934"/>
            <a:chExt cx="3143272" cy="2000264"/>
          </a:xfrm>
        </p:grpSpPr>
        <p:sp>
          <p:nvSpPr>
            <p:cNvPr id="24" name="Freeform 2"/>
            <p:cNvSpPr>
              <a:spLocks/>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5" name="Freeform 3"/>
            <p:cNvSpPr>
              <a:spLocks/>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6" name="Line 4"/>
            <p:cNvSpPr>
              <a:spLocks noChangeShapeType="1"/>
            </p:cNvSpPr>
            <p:nvPr/>
          </p:nvSpPr>
          <p:spPr bwMode="auto">
            <a:xfrm>
              <a:off x="4695019" y="4376650"/>
              <a:ext cx="1004" cy="28518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7" name="Freeform 5"/>
            <p:cNvSpPr>
              <a:spLocks/>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8" name="Freeform 6"/>
            <p:cNvSpPr>
              <a:spLocks/>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9" name="Freeform 7"/>
            <p:cNvSpPr>
              <a:spLocks/>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0" name="Freeform 8"/>
            <p:cNvSpPr>
              <a:spLocks/>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1" name="Freeform 9"/>
            <p:cNvSpPr>
              <a:spLocks/>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2" name="Line 10"/>
            <p:cNvSpPr>
              <a:spLocks noChangeShapeType="1"/>
            </p:cNvSpPr>
            <p:nvPr/>
          </p:nvSpPr>
          <p:spPr bwMode="auto">
            <a:xfrm>
              <a:off x="3315193" y="3216101"/>
              <a:ext cx="0" cy="145167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3" name="Oval 11"/>
            <p:cNvSpPr>
              <a:spLocks noChangeArrowheads="1"/>
            </p:cNvSpPr>
            <p:nvPr/>
          </p:nvSpPr>
          <p:spPr bwMode="auto">
            <a:xfrm>
              <a:off x="3160540" y="2928934"/>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4" name="Oval 12"/>
            <p:cNvSpPr>
              <a:spLocks noChangeArrowheads="1"/>
            </p:cNvSpPr>
            <p:nvPr/>
          </p:nvSpPr>
          <p:spPr bwMode="auto">
            <a:xfrm>
              <a:off x="3160540"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5" name="Oval 13"/>
            <p:cNvSpPr>
              <a:spLocks noChangeArrowheads="1"/>
            </p:cNvSpPr>
            <p:nvPr/>
          </p:nvSpPr>
          <p:spPr bwMode="auto">
            <a:xfrm>
              <a:off x="3160540" y="4073640"/>
              <a:ext cx="284200" cy="30994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G</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6" name="Oval 14"/>
            <p:cNvSpPr>
              <a:spLocks noChangeArrowheads="1"/>
            </p:cNvSpPr>
            <p:nvPr/>
          </p:nvSpPr>
          <p:spPr bwMode="auto">
            <a:xfrm>
              <a:off x="3160540"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J</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7" name="Oval 15"/>
            <p:cNvSpPr>
              <a:spLocks noChangeArrowheads="1"/>
            </p:cNvSpPr>
            <p:nvPr/>
          </p:nvSpPr>
          <p:spPr bwMode="auto">
            <a:xfrm>
              <a:off x="2494729"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 name="Oval 16"/>
            <p:cNvSpPr>
              <a:spLocks noChangeArrowheads="1"/>
            </p:cNvSpPr>
            <p:nvPr/>
          </p:nvSpPr>
          <p:spPr bwMode="auto">
            <a:xfrm>
              <a:off x="2214546"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E</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9" name="Oval 17"/>
            <p:cNvSpPr>
              <a:spLocks noChangeArrowheads="1"/>
            </p:cNvSpPr>
            <p:nvPr/>
          </p:nvSpPr>
          <p:spPr bwMode="auto">
            <a:xfrm>
              <a:off x="4108543"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D</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Oval 18"/>
            <p:cNvSpPr>
              <a:spLocks noChangeArrowheads="1"/>
            </p:cNvSpPr>
            <p:nvPr/>
          </p:nvSpPr>
          <p:spPr bwMode="auto">
            <a:xfrm>
              <a:off x="2737755"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F</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1" name="Oval 19"/>
            <p:cNvSpPr>
              <a:spLocks noChangeArrowheads="1"/>
            </p:cNvSpPr>
            <p:nvPr/>
          </p:nvSpPr>
          <p:spPr bwMode="auto">
            <a:xfrm>
              <a:off x="4526307"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I</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2" name="Oval 20"/>
            <p:cNvSpPr>
              <a:spLocks noChangeArrowheads="1"/>
            </p:cNvSpPr>
            <p:nvPr/>
          </p:nvSpPr>
          <p:spPr bwMode="auto">
            <a:xfrm>
              <a:off x="3783169"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3" name="Oval 21"/>
            <p:cNvSpPr>
              <a:spLocks noChangeArrowheads="1"/>
            </p:cNvSpPr>
            <p:nvPr/>
          </p:nvSpPr>
          <p:spPr bwMode="auto">
            <a:xfrm>
              <a:off x="5073618" y="4620246"/>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M</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4" name="Oval 22"/>
            <p:cNvSpPr>
              <a:spLocks noChangeArrowheads="1"/>
            </p:cNvSpPr>
            <p:nvPr/>
          </p:nvSpPr>
          <p:spPr bwMode="auto">
            <a:xfrm>
              <a:off x="4028204" y="4620246"/>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K</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5" name="Oval 23"/>
            <p:cNvSpPr>
              <a:spLocks noChangeArrowheads="1"/>
            </p:cNvSpPr>
            <p:nvPr/>
          </p:nvSpPr>
          <p:spPr bwMode="auto">
            <a:xfrm>
              <a:off x="4566477" y="4620246"/>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L</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6" name="Line 24"/>
            <p:cNvSpPr>
              <a:spLocks noChangeShapeType="1"/>
            </p:cNvSpPr>
            <p:nvPr/>
          </p:nvSpPr>
          <p:spPr bwMode="auto">
            <a:xfrm>
              <a:off x="3435702" y="3124009"/>
              <a:ext cx="692926" cy="469369"/>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grpSp>
      <p:sp>
        <p:nvSpPr>
          <p:cNvPr id="48" name="灯片编号占位符 47"/>
          <p:cNvSpPr>
            <a:spLocks noGrp="1"/>
          </p:cNvSpPr>
          <p:nvPr>
            <p:ph type="sldNum" sz="quarter" idx="12"/>
          </p:nvPr>
        </p:nvSpPr>
        <p:spPr/>
        <p:txBody>
          <a:bodyPr/>
          <a:lstStyle/>
          <a:p>
            <a:fld id="{67864EE2-EAB3-4814-A7EB-820BD7610F1E}" type="slidenum">
              <a:rPr lang="en-US" altLang="zh-CN" smtClean="0"/>
              <a:pPr/>
              <a:t>15</a:t>
            </a:fld>
            <a:r>
              <a:rPr lang="en-US" altLang="zh-CN"/>
              <a:t>/110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a:spLocks noChangeArrowheads="1"/>
          </p:cNvSpPr>
          <p:nvPr/>
        </p:nvSpPr>
        <p:spPr bwMode="auto">
          <a:xfrm>
            <a:off x="642910" y="571480"/>
            <a:ext cx="7572428" cy="961674"/>
          </a:xfrm>
          <a:prstGeom prst="rect">
            <a:avLst/>
          </a:prstGeom>
          <a:noFill/>
          <a:ln w="9525">
            <a:noFill/>
            <a:miter lim="800000"/>
            <a:headEnd/>
            <a:tailEnd/>
          </a:ln>
        </p:spPr>
        <p:txBody>
          <a:bodyPr wrap="square">
            <a:spAutoFit/>
          </a:bodyPr>
          <a:lstStyle/>
          <a:p>
            <a:pPr marL="457200" indent="-457200" algn="l">
              <a:lnSpc>
                <a:spcPct val="150000"/>
              </a:lnSpc>
              <a:buBlip>
                <a:blip r:embed="rId2"/>
              </a:buBlip>
            </a:pPr>
            <a:r>
              <a:rPr lang="zh-CN" altLang="en-US" sz="2000">
                <a:solidFill>
                  <a:srgbClr val="FF0000"/>
                </a:solidFill>
                <a:latin typeface="微软雅黑" pitchFamily="34" charset="-122"/>
                <a:ea typeface="微软雅黑" pitchFamily="34" charset="-122"/>
                <a:cs typeface="Consolas" pitchFamily="49" charset="0"/>
              </a:rPr>
              <a:t>结点</a:t>
            </a:r>
            <a:r>
              <a:rPr lang="zh-CN" altLang="en-US" sz="2000" dirty="0">
                <a:solidFill>
                  <a:srgbClr val="FF0000"/>
                </a:solidFill>
                <a:latin typeface="微软雅黑" pitchFamily="34" charset="-122"/>
                <a:ea typeface="微软雅黑" pitchFamily="34" charset="-122"/>
                <a:cs typeface="Consolas" pitchFamily="49" charset="0"/>
              </a:rPr>
              <a:t>层次</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树具有一种层次结构，根结点为第一层，其孩子结点为第二层，如此类推得到每个结点的</a:t>
            </a:r>
            <a:r>
              <a:rPr lang="zh-CN" altLang="en-US" sz="2000">
                <a:solidFill>
                  <a:srgbClr val="0000FF"/>
                </a:solidFill>
                <a:latin typeface="Consolas" pitchFamily="49" charset="0"/>
                <a:ea typeface="仿宋" pitchFamily="49" charset="-122"/>
                <a:cs typeface="Consolas" pitchFamily="49" charset="0"/>
              </a:rPr>
              <a:t>层次。</a:t>
            </a:r>
            <a:endParaRPr lang="zh-CN" altLang="en-US" sz="2000" dirty="0">
              <a:solidFill>
                <a:srgbClr val="0000FF"/>
              </a:solidFill>
              <a:latin typeface="Consolas" pitchFamily="49" charset="0"/>
              <a:ea typeface="仿宋" pitchFamily="49" charset="-122"/>
              <a:cs typeface="Consolas" pitchFamily="49" charset="0"/>
            </a:endParaRPr>
          </a:p>
        </p:txBody>
      </p:sp>
      <p:sp>
        <p:nvSpPr>
          <p:cNvPr id="5" name="Text Box 29"/>
          <p:cNvSpPr txBox="1">
            <a:spLocks noChangeArrowheads="1"/>
          </p:cNvSpPr>
          <p:nvPr/>
        </p:nvSpPr>
        <p:spPr bwMode="auto">
          <a:xfrm>
            <a:off x="6283339" y="2484040"/>
            <a:ext cx="360363" cy="317908"/>
          </a:xfrm>
          <a:prstGeom prst="rect">
            <a:avLst/>
          </a:prstGeom>
          <a:noFill/>
          <a:ln w="9525" algn="ctr">
            <a:noFill/>
            <a:miter lim="800000"/>
            <a:headEnd/>
            <a:tailEnd type="none" w="med" len="lg"/>
          </a:ln>
        </p:spPr>
        <p:txBody>
          <a:bodyPr>
            <a:spAutoFit/>
          </a:bodyPr>
          <a:lstStyle/>
          <a:p>
            <a:pPr algn="l">
              <a:spcBef>
                <a:spcPct val="50000"/>
              </a:spcBef>
            </a:pPr>
            <a:r>
              <a:rPr lang="en-US" altLang="zh-CN" sz="1800" b="0" dirty="0">
                <a:solidFill>
                  <a:srgbClr val="CC00FF"/>
                </a:solidFill>
                <a:latin typeface="Consolas" pitchFamily="49" charset="0"/>
                <a:cs typeface="Consolas" pitchFamily="49" charset="0"/>
              </a:rPr>
              <a:t>1</a:t>
            </a:r>
          </a:p>
        </p:txBody>
      </p:sp>
      <p:sp>
        <p:nvSpPr>
          <p:cNvPr id="6" name="Text Box 30"/>
          <p:cNvSpPr txBox="1">
            <a:spLocks noChangeArrowheads="1"/>
          </p:cNvSpPr>
          <p:nvPr/>
        </p:nvSpPr>
        <p:spPr bwMode="auto">
          <a:xfrm>
            <a:off x="6283339" y="3133328"/>
            <a:ext cx="360363" cy="317908"/>
          </a:xfrm>
          <a:prstGeom prst="rect">
            <a:avLst/>
          </a:prstGeom>
          <a:noFill/>
          <a:ln w="9525" algn="ctr">
            <a:noFill/>
            <a:miter lim="800000"/>
            <a:headEnd/>
            <a:tailEnd type="none" w="med" len="lg"/>
          </a:ln>
        </p:spPr>
        <p:txBody>
          <a:bodyPr>
            <a:spAutoFit/>
          </a:bodyPr>
          <a:lstStyle/>
          <a:p>
            <a:pPr algn="l">
              <a:spcBef>
                <a:spcPct val="50000"/>
              </a:spcBef>
            </a:pPr>
            <a:r>
              <a:rPr lang="en-US" altLang="zh-CN" sz="1800" b="0">
                <a:solidFill>
                  <a:srgbClr val="CC00FF"/>
                </a:solidFill>
                <a:latin typeface="Consolas" pitchFamily="49" charset="0"/>
                <a:cs typeface="Consolas" pitchFamily="49" charset="0"/>
              </a:rPr>
              <a:t>2</a:t>
            </a:r>
          </a:p>
        </p:txBody>
      </p:sp>
      <p:sp>
        <p:nvSpPr>
          <p:cNvPr id="7" name="Text Box 31"/>
          <p:cNvSpPr txBox="1">
            <a:spLocks noChangeArrowheads="1"/>
          </p:cNvSpPr>
          <p:nvPr/>
        </p:nvSpPr>
        <p:spPr bwMode="auto">
          <a:xfrm>
            <a:off x="6283339" y="3738565"/>
            <a:ext cx="360363" cy="317908"/>
          </a:xfrm>
          <a:prstGeom prst="rect">
            <a:avLst/>
          </a:prstGeom>
          <a:noFill/>
          <a:ln w="9525" algn="ctr">
            <a:noFill/>
            <a:miter lim="800000"/>
            <a:headEnd/>
            <a:tailEnd type="none" w="med" len="lg"/>
          </a:ln>
        </p:spPr>
        <p:txBody>
          <a:bodyPr>
            <a:spAutoFit/>
          </a:bodyPr>
          <a:lstStyle/>
          <a:p>
            <a:pPr algn="l">
              <a:spcBef>
                <a:spcPct val="50000"/>
              </a:spcBef>
            </a:pPr>
            <a:r>
              <a:rPr lang="en-US" altLang="zh-CN" sz="1800" b="0">
                <a:solidFill>
                  <a:srgbClr val="CC00FF"/>
                </a:solidFill>
                <a:latin typeface="Consolas" pitchFamily="49" charset="0"/>
                <a:cs typeface="Consolas" pitchFamily="49" charset="0"/>
              </a:rPr>
              <a:t>3</a:t>
            </a:r>
          </a:p>
        </p:txBody>
      </p:sp>
      <p:sp>
        <p:nvSpPr>
          <p:cNvPr id="8" name="Text Box 32"/>
          <p:cNvSpPr txBox="1">
            <a:spLocks noChangeArrowheads="1"/>
          </p:cNvSpPr>
          <p:nvPr/>
        </p:nvSpPr>
        <p:spPr bwMode="auto">
          <a:xfrm>
            <a:off x="6283339" y="4376744"/>
            <a:ext cx="360363" cy="317908"/>
          </a:xfrm>
          <a:prstGeom prst="rect">
            <a:avLst/>
          </a:prstGeom>
          <a:noFill/>
          <a:ln w="9525" algn="ctr">
            <a:noFill/>
            <a:miter lim="800000"/>
            <a:headEnd/>
            <a:tailEnd type="none" w="med" len="lg"/>
          </a:ln>
        </p:spPr>
        <p:txBody>
          <a:bodyPr>
            <a:spAutoFit/>
          </a:bodyPr>
          <a:lstStyle/>
          <a:p>
            <a:pPr algn="l">
              <a:spcBef>
                <a:spcPct val="50000"/>
              </a:spcBef>
            </a:pPr>
            <a:r>
              <a:rPr lang="en-US" altLang="zh-CN" sz="1800" b="0">
                <a:solidFill>
                  <a:srgbClr val="CC00FF"/>
                </a:solidFill>
                <a:latin typeface="Consolas" pitchFamily="49" charset="0"/>
                <a:cs typeface="Consolas" pitchFamily="49" charset="0"/>
              </a:rPr>
              <a:t>4</a:t>
            </a:r>
          </a:p>
        </p:txBody>
      </p:sp>
      <p:cxnSp>
        <p:nvCxnSpPr>
          <p:cNvPr id="9" name="直接连接符 23"/>
          <p:cNvCxnSpPr>
            <a:cxnSpLocks noChangeShapeType="1"/>
          </p:cNvCxnSpPr>
          <p:nvPr/>
        </p:nvCxnSpPr>
        <p:spPr bwMode="auto">
          <a:xfrm>
            <a:off x="3929074" y="2659073"/>
            <a:ext cx="2286000" cy="1588"/>
          </a:xfrm>
          <a:prstGeom prst="line">
            <a:avLst/>
          </a:prstGeom>
          <a:noFill/>
          <a:ln w="28575" algn="ctr">
            <a:solidFill>
              <a:srgbClr val="CC3300"/>
            </a:solidFill>
            <a:prstDash val="sysDash"/>
            <a:round/>
            <a:headEnd/>
            <a:tailEnd/>
          </a:ln>
        </p:spPr>
      </p:cxnSp>
      <p:cxnSp>
        <p:nvCxnSpPr>
          <p:cNvPr id="10" name="直接连接符 25"/>
          <p:cNvCxnSpPr>
            <a:cxnSpLocks noChangeShapeType="1"/>
          </p:cNvCxnSpPr>
          <p:nvPr/>
        </p:nvCxnSpPr>
        <p:spPr bwMode="auto">
          <a:xfrm flipV="1">
            <a:off x="4643438" y="3255973"/>
            <a:ext cx="1500187" cy="0"/>
          </a:xfrm>
          <a:prstGeom prst="line">
            <a:avLst/>
          </a:prstGeom>
          <a:noFill/>
          <a:ln w="28575" algn="ctr">
            <a:solidFill>
              <a:srgbClr val="CC3300"/>
            </a:solidFill>
            <a:prstDash val="sysDash"/>
            <a:round/>
            <a:headEnd/>
            <a:tailEnd/>
          </a:ln>
        </p:spPr>
      </p:cxnSp>
      <p:cxnSp>
        <p:nvCxnSpPr>
          <p:cNvPr id="11" name="直接连接符 27"/>
          <p:cNvCxnSpPr>
            <a:cxnSpLocks noChangeShapeType="1"/>
          </p:cNvCxnSpPr>
          <p:nvPr/>
        </p:nvCxnSpPr>
        <p:spPr bwMode="auto">
          <a:xfrm>
            <a:off x="5053023" y="3857628"/>
            <a:ext cx="1071563" cy="1588"/>
          </a:xfrm>
          <a:prstGeom prst="line">
            <a:avLst/>
          </a:prstGeom>
          <a:noFill/>
          <a:ln w="28575" algn="ctr">
            <a:solidFill>
              <a:srgbClr val="CC3300"/>
            </a:solidFill>
            <a:prstDash val="sysDash"/>
            <a:round/>
            <a:headEnd/>
            <a:tailEnd/>
          </a:ln>
        </p:spPr>
      </p:cxnSp>
      <p:cxnSp>
        <p:nvCxnSpPr>
          <p:cNvPr id="12" name="直接连接符 29"/>
          <p:cNvCxnSpPr>
            <a:cxnSpLocks noChangeShapeType="1"/>
          </p:cNvCxnSpPr>
          <p:nvPr/>
        </p:nvCxnSpPr>
        <p:spPr bwMode="auto">
          <a:xfrm flipV="1">
            <a:off x="5214942" y="4500570"/>
            <a:ext cx="857257" cy="0"/>
          </a:xfrm>
          <a:prstGeom prst="line">
            <a:avLst/>
          </a:prstGeom>
          <a:noFill/>
          <a:ln w="28575" algn="ctr">
            <a:solidFill>
              <a:srgbClr val="CC3300"/>
            </a:solidFill>
            <a:prstDash val="sysDash"/>
            <a:round/>
            <a:headEnd/>
            <a:tailEnd/>
          </a:ln>
        </p:spPr>
      </p:cxnSp>
      <p:grpSp>
        <p:nvGrpSpPr>
          <p:cNvPr id="29" name="组合 28"/>
          <p:cNvGrpSpPr/>
          <p:nvPr/>
        </p:nvGrpSpPr>
        <p:grpSpPr>
          <a:xfrm>
            <a:off x="1857356" y="2571744"/>
            <a:ext cx="3143272" cy="2000264"/>
            <a:chOff x="2214546" y="2928934"/>
            <a:chExt cx="3143272" cy="2000264"/>
          </a:xfrm>
        </p:grpSpPr>
        <p:sp>
          <p:nvSpPr>
            <p:cNvPr id="31" name="Freeform 2"/>
            <p:cNvSpPr>
              <a:spLocks/>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2" name="Freeform 3"/>
            <p:cNvSpPr>
              <a:spLocks/>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3" name="Line 4"/>
            <p:cNvSpPr>
              <a:spLocks noChangeShapeType="1"/>
            </p:cNvSpPr>
            <p:nvPr/>
          </p:nvSpPr>
          <p:spPr bwMode="auto">
            <a:xfrm>
              <a:off x="4695019" y="4376650"/>
              <a:ext cx="1004" cy="28518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4" name="Freeform 5"/>
            <p:cNvSpPr>
              <a:spLocks/>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5" name="Freeform 6"/>
            <p:cNvSpPr>
              <a:spLocks/>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6" name="Freeform 7"/>
            <p:cNvSpPr>
              <a:spLocks/>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7" name="Freeform 8"/>
            <p:cNvSpPr>
              <a:spLocks/>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8" name="Freeform 9"/>
            <p:cNvSpPr>
              <a:spLocks/>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9" name="Line 10"/>
            <p:cNvSpPr>
              <a:spLocks noChangeShapeType="1"/>
            </p:cNvSpPr>
            <p:nvPr/>
          </p:nvSpPr>
          <p:spPr bwMode="auto">
            <a:xfrm>
              <a:off x="3315193" y="3216101"/>
              <a:ext cx="0" cy="145167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40" name="Oval 11"/>
            <p:cNvSpPr>
              <a:spLocks noChangeArrowheads="1"/>
            </p:cNvSpPr>
            <p:nvPr/>
          </p:nvSpPr>
          <p:spPr bwMode="auto">
            <a:xfrm>
              <a:off x="3160540" y="2928934"/>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1" name="Oval 12"/>
            <p:cNvSpPr>
              <a:spLocks noChangeArrowheads="1"/>
            </p:cNvSpPr>
            <p:nvPr/>
          </p:nvSpPr>
          <p:spPr bwMode="auto">
            <a:xfrm>
              <a:off x="3160540"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2" name="Oval 13"/>
            <p:cNvSpPr>
              <a:spLocks noChangeArrowheads="1"/>
            </p:cNvSpPr>
            <p:nvPr/>
          </p:nvSpPr>
          <p:spPr bwMode="auto">
            <a:xfrm>
              <a:off x="3160540" y="4073640"/>
              <a:ext cx="284200" cy="30994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G</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3" name="Oval 14"/>
            <p:cNvSpPr>
              <a:spLocks noChangeArrowheads="1"/>
            </p:cNvSpPr>
            <p:nvPr/>
          </p:nvSpPr>
          <p:spPr bwMode="auto">
            <a:xfrm>
              <a:off x="3160540"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J</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4" name="Oval 15"/>
            <p:cNvSpPr>
              <a:spLocks noChangeArrowheads="1"/>
            </p:cNvSpPr>
            <p:nvPr/>
          </p:nvSpPr>
          <p:spPr bwMode="auto">
            <a:xfrm>
              <a:off x="2494729"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5" name="Oval 16"/>
            <p:cNvSpPr>
              <a:spLocks noChangeArrowheads="1"/>
            </p:cNvSpPr>
            <p:nvPr/>
          </p:nvSpPr>
          <p:spPr bwMode="auto">
            <a:xfrm>
              <a:off x="2214546"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E</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6" name="Oval 17"/>
            <p:cNvSpPr>
              <a:spLocks noChangeArrowheads="1"/>
            </p:cNvSpPr>
            <p:nvPr/>
          </p:nvSpPr>
          <p:spPr bwMode="auto">
            <a:xfrm>
              <a:off x="4108543"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D</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7" name="Oval 18"/>
            <p:cNvSpPr>
              <a:spLocks noChangeArrowheads="1"/>
            </p:cNvSpPr>
            <p:nvPr/>
          </p:nvSpPr>
          <p:spPr bwMode="auto">
            <a:xfrm>
              <a:off x="2737755"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F</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8" name="Oval 19"/>
            <p:cNvSpPr>
              <a:spLocks noChangeArrowheads="1"/>
            </p:cNvSpPr>
            <p:nvPr/>
          </p:nvSpPr>
          <p:spPr bwMode="auto">
            <a:xfrm>
              <a:off x="4526307"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I</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9" name="Oval 20"/>
            <p:cNvSpPr>
              <a:spLocks noChangeArrowheads="1"/>
            </p:cNvSpPr>
            <p:nvPr/>
          </p:nvSpPr>
          <p:spPr bwMode="auto">
            <a:xfrm>
              <a:off x="3783169"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0" name="Oval 21"/>
            <p:cNvSpPr>
              <a:spLocks noChangeArrowheads="1"/>
            </p:cNvSpPr>
            <p:nvPr/>
          </p:nvSpPr>
          <p:spPr bwMode="auto">
            <a:xfrm>
              <a:off x="5073618"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M</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1" name="Oval 22"/>
            <p:cNvSpPr>
              <a:spLocks noChangeArrowheads="1"/>
            </p:cNvSpPr>
            <p:nvPr/>
          </p:nvSpPr>
          <p:spPr bwMode="auto">
            <a:xfrm>
              <a:off x="4028204"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K</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2" name="Oval 23"/>
            <p:cNvSpPr>
              <a:spLocks noChangeArrowheads="1"/>
            </p:cNvSpPr>
            <p:nvPr/>
          </p:nvSpPr>
          <p:spPr bwMode="auto">
            <a:xfrm>
              <a:off x="4566477"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L</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3" name="Line 24"/>
            <p:cNvSpPr>
              <a:spLocks noChangeShapeType="1"/>
            </p:cNvSpPr>
            <p:nvPr/>
          </p:nvSpPr>
          <p:spPr bwMode="auto">
            <a:xfrm>
              <a:off x="3435702" y="3124009"/>
              <a:ext cx="692926" cy="469369"/>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grpSp>
      <p:sp>
        <p:nvSpPr>
          <p:cNvPr id="54" name="灯片编号占位符 53"/>
          <p:cNvSpPr>
            <a:spLocks noGrp="1"/>
          </p:cNvSpPr>
          <p:nvPr>
            <p:ph type="sldNum" sz="quarter" idx="12"/>
          </p:nvPr>
        </p:nvSpPr>
        <p:spPr/>
        <p:txBody>
          <a:bodyPr/>
          <a:lstStyle/>
          <a:p>
            <a:fld id="{67864EE2-EAB3-4814-A7EB-820BD7610F1E}" type="slidenum">
              <a:rPr lang="en-US" altLang="zh-CN" smtClean="0"/>
              <a:pPr/>
              <a:t>16</a:t>
            </a:fld>
            <a:r>
              <a:rPr lang="en-US" altLang="zh-CN"/>
              <a:t>/110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a:spLocks noChangeArrowheads="1"/>
          </p:cNvSpPr>
          <p:nvPr/>
        </p:nvSpPr>
        <p:spPr bwMode="auto">
          <a:xfrm>
            <a:off x="642910" y="428604"/>
            <a:ext cx="7786687" cy="400110"/>
          </a:xfrm>
          <a:prstGeom prst="rect">
            <a:avLst/>
          </a:prstGeom>
          <a:noFill/>
          <a:ln w="9525">
            <a:noFill/>
            <a:miter lim="800000"/>
            <a:headEnd/>
            <a:tailEnd/>
          </a:ln>
        </p:spPr>
        <p:txBody>
          <a:bodyPr>
            <a:spAutoFit/>
          </a:bodyPr>
          <a:lstStyle/>
          <a:p>
            <a:pPr marL="457200" indent="-457200" algn="l">
              <a:lnSpc>
                <a:spcPct val="100000"/>
              </a:lnSpc>
              <a:buBlip>
                <a:blip r:embed="rId2"/>
              </a:buBlip>
            </a:pPr>
            <a:r>
              <a:rPr lang="zh-CN" altLang="en-US" sz="2000">
                <a:solidFill>
                  <a:srgbClr val="FF0000"/>
                </a:solidFill>
                <a:latin typeface="微软雅黑" pitchFamily="34" charset="-122"/>
                <a:ea typeface="微软雅黑" pitchFamily="34" charset="-122"/>
                <a:cs typeface="Consolas" pitchFamily="49" charset="0"/>
              </a:rPr>
              <a:t>树的高度</a:t>
            </a:r>
            <a:r>
              <a:rPr lang="zh-CN" altLang="en-US" sz="2000">
                <a:solidFill>
                  <a:srgbClr val="FF0000"/>
                </a:solidFill>
                <a:latin typeface="Consolas" pitchFamily="49" charset="0"/>
                <a:ea typeface="楷体" pitchFamily="49" charset="-122"/>
                <a:cs typeface="Consolas" pitchFamily="49" charset="0"/>
              </a:rPr>
              <a:t>。</a:t>
            </a:r>
            <a:r>
              <a:rPr lang="zh-CN" altLang="en-US" sz="2000">
                <a:solidFill>
                  <a:srgbClr val="0000FF"/>
                </a:solidFill>
                <a:latin typeface="仿宋" pitchFamily="49" charset="-122"/>
                <a:ea typeface="仿宋" pitchFamily="49" charset="-122"/>
                <a:cs typeface="Consolas" pitchFamily="49" charset="0"/>
              </a:rPr>
              <a:t>树中结点的最大层次称为树的高度或深度。</a:t>
            </a:r>
            <a:endParaRPr lang="zh-CN" altLang="en-US" sz="2000" dirty="0">
              <a:solidFill>
                <a:srgbClr val="0000FF"/>
              </a:solidFill>
              <a:latin typeface="仿宋" pitchFamily="49" charset="-122"/>
              <a:ea typeface="仿宋" pitchFamily="49" charset="-122"/>
              <a:cs typeface="Consolas" pitchFamily="49" charset="0"/>
            </a:endParaRPr>
          </a:p>
        </p:txBody>
      </p:sp>
      <p:sp>
        <p:nvSpPr>
          <p:cNvPr id="29" name="TextBox 28"/>
          <p:cNvSpPr txBox="1"/>
          <p:nvPr/>
        </p:nvSpPr>
        <p:spPr>
          <a:xfrm>
            <a:off x="2928926" y="4000504"/>
            <a:ext cx="1643074" cy="400110"/>
          </a:xfrm>
          <a:prstGeom prst="rect">
            <a:avLst/>
          </a:prstGeom>
          <a:noFill/>
        </p:spPr>
        <p:txBody>
          <a:bodyPr wrap="square" rtlCol="0">
            <a:spAutoFit/>
          </a:bodyPr>
          <a:lstStyle/>
          <a:p>
            <a:pPr algn="l">
              <a:lnSpc>
                <a:spcPct val="100000"/>
              </a:lnSpc>
            </a:pPr>
            <a:r>
              <a:rPr lang="zh-CN" altLang="en-US" sz="2000" spc="300">
                <a:solidFill>
                  <a:srgbClr val="0000FF"/>
                </a:solidFill>
                <a:latin typeface="Consolas" pitchFamily="49" charset="0"/>
                <a:ea typeface="微软雅黑" pitchFamily="34" charset="-122"/>
                <a:cs typeface="Consolas" pitchFamily="49" charset="0"/>
              </a:rPr>
              <a:t>高度是</a:t>
            </a:r>
            <a:r>
              <a:rPr lang="en-US" sz="2000" spc="300">
                <a:solidFill>
                  <a:srgbClr val="0000FF"/>
                </a:solidFill>
                <a:latin typeface="Consolas" pitchFamily="49" charset="0"/>
                <a:ea typeface="微软雅黑" pitchFamily="34" charset="-122"/>
                <a:cs typeface="Consolas" pitchFamily="49" charset="0"/>
              </a:rPr>
              <a:t>4</a:t>
            </a:r>
            <a:endParaRPr lang="zh-CN" altLang="en-US" sz="2000" spc="300">
              <a:solidFill>
                <a:srgbClr val="0000FF"/>
              </a:solidFill>
              <a:latin typeface="Consolas" pitchFamily="49" charset="0"/>
              <a:ea typeface="微软雅黑" pitchFamily="34" charset="-122"/>
              <a:cs typeface="Consolas" pitchFamily="49" charset="0"/>
            </a:endParaRPr>
          </a:p>
        </p:txBody>
      </p:sp>
      <p:sp>
        <p:nvSpPr>
          <p:cNvPr id="30" name="Text Box 29"/>
          <p:cNvSpPr txBox="1">
            <a:spLocks noChangeArrowheads="1"/>
          </p:cNvSpPr>
          <p:nvPr/>
        </p:nvSpPr>
        <p:spPr bwMode="auto">
          <a:xfrm>
            <a:off x="6497653" y="1432702"/>
            <a:ext cx="360363" cy="317908"/>
          </a:xfrm>
          <a:prstGeom prst="rect">
            <a:avLst/>
          </a:prstGeom>
          <a:noFill/>
          <a:ln w="9525" algn="ctr">
            <a:noFill/>
            <a:miter lim="800000"/>
            <a:headEnd/>
            <a:tailEnd type="none" w="med" len="lg"/>
          </a:ln>
        </p:spPr>
        <p:txBody>
          <a:bodyPr>
            <a:spAutoFit/>
          </a:bodyPr>
          <a:lstStyle/>
          <a:p>
            <a:pPr algn="l">
              <a:spcBef>
                <a:spcPct val="50000"/>
              </a:spcBef>
            </a:pPr>
            <a:r>
              <a:rPr lang="en-US" altLang="zh-CN" sz="1800" b="0" dirty="0">
                <a:solidFill>
                  <a:srgbClr val="CC00FF"/>
                </a:solidFill>
                <a:latin typeface="Consolas" pitchFamily="49" charset="0"/>
                <a:cs typeface="Consolas" pitchFamily="49" charset="0"/>
              </a:rPr>
              <a:t>1</a:t>
            </a:r>
          </a:p>
        </p:txBody>
      </p:sp>
      <p:sp>
        <p:nvSpPr>
          <p:cNvPr id="32" name="Text Box 30"/>
          <p:cNvSpPr txBox="1">
            <a:spLocks noChangeArrowheads="1"/>
          </p:cNvSpPr>
          <p:nvPr/>
        </p:nvSpPr>
        <p:spPr bwMode="auto">
          <a:xfrm>
            <a:off x="6497653" y="2081990"/>
            <a:ext cx="360363" cy="317908"/>
          </a:xfrm>
          <a:prstGeom prst="rect">
            <a:avLst/>
          </a:prstGeom>
          <a:noFill/>
          <a:ln w="9525" algn="ctr">
            <a:noFill/>
            <a:miter lim="800000"/>
            <a:headEnd/>
            <a:tailEnd type="none" w="med" len="lg"/>
          </a:ln>
        </p:spPr>
        <p:txBody>
          <a:bodyPr>
            <a:spAutoFit/>
          </a:bodyPr>
          <a:lstStyle/>
          <a:p>
            <a:pPr algn="l">
              <a:spcBef>
                <a:spcPct val="50000"/>
              </a:spcBef>
            </a:pPr>
            <a:r>
              <a:rPr lang="en-US" altLang="zh-CN" sz="1800" b="0">
                <a:solidFill>
                  <a:srgbClr val="CC00FF"/>
                </a:solidFill>
                <a:latin typeface="Consolas" pitchFamily="49" charset="0"/>
                <a:cs typeface="Consolas" pitchFamily="49" charset="0"/>
              </a:rPr>
              <a:t>2</a:t>
            </a:r>
          </a:p>
        </p:txBody>
      </p:sp>
      <p:sp>
        <p:nvSpPr>
          <p:cNvPr id="33" name="Text Box 31"/>
          <p:cNvSpPr txBox="1">
            <a:spLocks noChangeArrowheads="1"/>
          </p:cNvSpPr>
          <p:nvPr/>
        </p:nvSpPr>
        <p:spPr bwMode="auto">
          <a:xfrm>
            <a:off x="6497653" y="2687227"/>
            <a:ext cx="360363" cy="317908"/>
          </a:xfrm>
          <a:prstGeom prst="rect">
            <a:avLst/>
          </a:prstGeom>
          <a:noFill/>
          <a:ln w="9525" algn="ctr">
            <a:noFill/>
            <a:miter lim="800000"/>
            <a:headEnd/>
            <a:tailEnd type="none" w="med" len="lg"/>
          </a:ln>
        </p:spPr>
        <p:txBody>
          <a:bodyPr>
            <a:spAutoFit/>
          </a:bodyPr>
          <a:lstStyle/>
          <a:p>
            <a:pPr algn="l">
              <a:spcBef>
                <a:spcPct val="50000"/>
              </a:spcBef>
            </a:pPr>
            <a:r>
              <a:rPr lang="en-US" altLang="zh-CN" sz="1800" b="0">
                <a:solidFill>
                  <a:srgbClr val="CC00FF"/>
                </a:solidFill>
                <a:latin typeface="Consolas" pitchFamily="49" charset="0"/>
                <a:cs typeface="Consolas" pitchFamily="49" charset="0"/>
              </a:rPr>
              <a:t>3</a:t>
            </a:r>
          </a:p>
        </p:txBody>
      </p:sp>
      <p:sp>
        <p:nvSpPr>
          <p:cNvPr id="34" name="Text Box 32"/>
          <p:cNvSpPr txBox="1">
            <a:spLocks noChangeArrowheads="1"/>
          </p:cNvSpPr>
          <p:nvPr/>
        </p:nvSpPr>
        <p:spPr bwMode="auto">
          <a:xfrm>
            <a:off x="6497653" y="3325406"/>
            <a:ext cx="360363" cy="317908"/>
          </a:xfrm>
          <a:prstGeom prst="rect">
            <a:avLst/>
          </a:prstGeom>
          <a:noFill/>
          <a:ln w="9525" algn="ctr">
            <a:noFill/>
            <a:miter lim="800000"/>
            <a:headEnd/>
            <a:tailEnd type="none" w="med" len="lg"/>
          </a:ln>
        </p:spPr>
        <p:txBody>
          <a:bodyPr>
            <a:spAutoFit/>
          </a:bodyPr>
          <a:lstStyle/>
          <a:p>
            <a:pPr algn="l">
              <a:spcBef>
                <a:spcPct val="50000"/>
              </a:spcBef>
            </a:pPr>
            <a:r>
              <a:rPr lang="en-US" altLang="zh-CN" sz="1800" b="0">
                <a:solidFill>
                  <a:srgbClr val="CC00FF"/>
                </a:solidFill>
                <a:latin typeface="Consolas" pitchFamily="49" charset="0"/>
                <a:cs typeface="Consolas" pitchFamily="49" charset="0"/>
              </a:rPr>
              <a:t>4</a:t>
            </a:r>
          </a:p>
        </p:txBody>
      </p:sp>
      <p:cxnSp>
        <p:nvCxnSpPr>
          <p:cNvPr id="35" name="直接连接符 23"/>
          <p:cNvCxnSpPr>
            <a:cxnSpLocks noChangeShapeType="1"/>
          </p:cNvCxnSpPr>
          <p:nvPr/>
        </p:nvCxnSpPr>
        <p:spPr bwMode="auto">
          <a:xfrm>
            <a:off x="4143388" y="1607735"/>
            <a:ext cx="2286000" cy="1588"/>
          </a:xfrm>
          <a:prstGeom prst="line">
            <a:avLst/>
          </a:prstGeom>
          <a:noFill/>
          <a:ln w="28575" algn="ctr">
            <a:solidFill>
              <a:srgbClr val="CC3300"/>
            </a:solidFill>
            <a:prstDash val="sysDash"/>
            <a:round/>
            <a:headEnd/>
            <a:tailEnd/>
          </a:ln>
        </p:spPr>
      </p:cxnSp>
      <p:cxnSp>
        <p:nvCxnSpPr>
          <p:cNvPr id="36" name="直接连接符 25"/>
          <p:cNvCxnSpPr>
            <a:cxnSpLocks noChangeShapeType="1"/>
          </p:cNvCxnSpPr>
          <p:nvPr/>
        </p:nvCxnSpPr>
        <p:spPr bwMode="auto">
          <a:xfrm flipV="1">
            <a:off x="4857752" y="2204635"/>
            <a:ext cx="1500187" cy="0"/>
          </a:xfrm>
          <a:prstGeom prst="line">
            <a:avLst/>
          </a:prstGeom>
          <a:noFill/>
          <a:ln w="28575" algn="ctr">
            <a:solidFill>
              <a:srgbClr val="CC3300"/>
            </a:solidFill>
            <a:prstDash val="sysDash"/>
            <a:round/>
            <a:headEnd/>
            <a:tailEnd/>
          </a:ln>
        </p:spPr>
      </p:cxnSp>
      <p:cxnSp>
        <p:nvCxnSpPr>
          <p:cNvPr id="37" name="直接连接符 27"/>
          <p:cNvCxnSpPr>
            <a:cxnSpLocks noChangeShapeType="1"/>
          </p:cNvCxnSpPr>
          <p:nvPr/>
        </p:nvCxnSpPr>
        <p:spPr bwMode="auto">
          <a:xfrm>
            <a:off x="5267337" y="2806290"/>
            <a:ext cx="1071563" cy="1588"/>
          </a:xfrm>
          <a:prstGeom prst="line">
            <a:avLst/>
          </a:prstGeom>
          <a:noFill/>
          <a:ln w="28575" algn="ctr">
            <a:solidFill>
              <a:srgbClr val="CC3300"/>
            </a:solidFill>
            <a:prstDash val="sysDash"/>
            <a:round/>
            <a:headEnd/>
            <a:tailEnd/>
          </a:ln>
        </p:spPr>
      </p:cxnSp>
      <p:cxnSp>
        <p:nvCxnSpPr>
          <p:cNvPr id="38" name="直接连接符 29"/>
          <p:cNvCxnSpPr>
            <a:cxnSpLocks noChangeShapeType="1"/>
          </p:cNvCxnSpPr>
          <p:nvPr/>
        </p:nvCxnSpPr>
        <p:spPr bwMode="auto">
          <a:xfrm flipV="1">
            <a:off x="5429256" y="3449232"/>
            <a:ext cx="857257" cy="0"/>
          </a:xfrm>
          <a:prstGeom prst="line">
            <a:avLst/>
          </a:prstGeom>
          <a:noFill/>
          <a:ln w="28575" algn="ctr">
            <a:solidFill>
              <a:srgbClr val="CC3300"/>
            </a:solidFill>
            <a:prstDash val="sysDash"/>
            <a:round/>
            <a:headEnd/>
            <a:tailEnd/>
          </a:ln>
        </p:spPr>
      </p:cxnSp>
      <p:grpSp>
        <p:nvGrpSpPr>
          <p:cNvPr id="39" name="组合 38"/>
          <p:cNvGrpSpPr/>
          <p:nvPr/>
        </p:nvGrpSpPr>
        <p:grpSpPr>
          <a:xfrm>
            <a:off x="2071670" y="1520406"/>
            <a:ext cx="3143272" cy="2000264"/>
            <a:chOff x="2214546" y="2928934"/>
            <a:chExt cx="3143272" cy="2000264"/>
          </a:xfrm>
        </p:grpSpPr>
        <p:sp>
          <p:nvSpPr>
            <p:cNvPr id="40" name="Freeform 2"/>
            <p:cNvSpPr>
              <a:spLocks/>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41" name="Freeform 3"/>
            <p:cNvSpPr>
              <a:spLocks/>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42" name="Line 4"/>
            <p:cNvSpPr>
              <a:spLocks noChangeShapeType="1"/>
            </p:cNvSpPr>
            <p:nvPr/>
          </p:nvSpPr>
          <p:spPr bwMode="auto">
            <a:xfrm>
              <a:off x="4695019" y="4376650"/>
              <a:ext cx="1004" cy="28518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43" name="Freeform 5"/>
            <p:cNvSpPr>
              <a:spLocks/>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44" name="Freeform 6"/>
            <p:cNvSpPr>
              <a:spLocks/>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45" name="Freeform 7"/>
            <p:cNvSpPr>
              <a:spLocks/>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46" name="Freeform 8"/>
            <p:cNvSpPr>
              <a:spLocks/>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47" name="Freeform 9"/>
            <p:cNvSpPr>
              <a:spLocks/>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48" name="Line 10"/>
            <p:cNvSpPr>
              <a:spLocks noChangeShapeType="1"/>
            </p:cNvSpPr>
            <p:nvPr/>
          </p:nvSpPr>
          <p:spPr bwMode="auto">
            <a:xfrm>
              <a:off x="3315193" y="3216101"/>
              <a:ext cx="0" cy="145167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49" name="Oval 11"/>
            <p:cNvSpPr>
              <a:spLocks noChangeArrowheads="1"/>
            </p:cNvSpPr>
            <p:nvPr/>
          </p:nvSpPr>
          <p:spPr bwMode="auto">
            <a:xfrm>
              <a:off x="3160540" y="2928934"/>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0" name="Oval 12"/>
            <p:cNvSpPr>
              <a:spLocks noChangeArrowheads="1"/>
            </p:cNvSpPr>
            <p:nvPr/>
          </p:nvSpPr>
          <p:spPr bwMode="auto">
            <a:xfrm>
              <a:off x="3160540"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1" name="Oval 13"/>
            <p:cNvSpPr>
              <a:spLocks noChangeArrowheads="1"/>
            </p:cNvSpPr>
            <p:nvPr/>
          </p:nvSpPr>
          <p:spPr bwMode="auto">
            <a:xfrm>
              <a:off x="3160540" y="4073640"/>
              <a:ext cx="284200" cy="30994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G</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2" name="Oval 14"/>
            <p:cNvSpPr>
              <a:spLocks noChangeArrowheads="1"/>
            </p:cNvSpPr>
            <p:nvPr/>
          </p:nvSpPr>
          <p:spPr bwMode="auto">
            <a:xfrm>
              <a:off x="3160540"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J</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3" name="Oval 15"/>
            <p:cNvSpPr>
              <a:spLocks noChangeArrowheads="1"/>
            </p:cNvSpPr>
            <p:nvPr/>
          </p:nvSpPr>
          <p:spPr bwMode="auto">
            <a:xfrm>
              <a:off x="2494729"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4" name="Oval 16"/>
            <p:cNvSpPr>
              <a:spLocks noChangeArrowheads="1"/>
            </p:cNvSpPr>
            <p:nvPr/>
          </p:nvSpPr>
          <p:spPr bwMode="auto">
            <a:xfrm>
              <a:off x="2214546"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E</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5" name="Oval 17"/>
            <p:cNvSpPr>
              <a:spLocks noChangeArrowheads="1"/>
            </p:cNvSpPr>
            <p:nvPr/>
          </p:nvSpPr>
          <p:spPr bwMode="auto">
            <a:xfrm>
              <a:off x="4108543"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D</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6" name="Oval 18"/>
            <p:cNvSpPr>
              <a:spLocks noChangeArrowheads="1"/>
            </p:cNvSpPr>
            <p:nvPr/>
          </p:nvSpPr>
          <p:spPr bwMode="auto">
            <a:xfrm>
              <a:off x="2737755"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F</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7" name="Oval 19"/>
            <p:cNvSpPr>
              <a:spLocks noChangeArrowheads="1"/>
            </p:cNvSpPr>
            <p:nvPr/>
          </p:nvSpPr>
          <p:spPr bwMode="auto">
            <a:xfrm>
              <a:off x="4526307"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I</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 name="Oval 20"/>
            <p:cNvSpPr>
              <a:spLocks noChangeArrowheads="1"/>
            </p:cNvSpPr>
            <p:nvPr/>
          </p:nvSpPr>
          <p:spPr bwMode="auto">
            <a:xfrm>
              <a:off x="3783169"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9" name="Oval 21"/>
            <p:cNvSpPr>
              <a:spLocks noChangeArrowheads="1"/>
            </p:cNvSpPr>
            <p:nvPr/>
          </p:nvSpPr>
          <p:spPr bwMode="auto">
            <a:xfrm>
              <a:off x="5073618"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M</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 name="Oval 22"/>
            <p:cNvSpPr>
              <a:spLocks noChangeArrowheads="1"/>
            </p:cNvSpPr>
            <p:nvPr/>
          </p:nvSpPr>
          <p:spPr bwMode="auto">
            <a:xfrm>
              <a:off x="4028204"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K</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1" name="Oval 23"/>
            <p:cNvSpPr>
              <a:spLocks noChangeArrowheads="1"/>
            </p:cNvSpPr>
            <p:nvPr/>
          </p:nvSpPr>
          <p:spPr bwMode="auto">
            <a:xfrm>
              <a:off x="4566477"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L</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2" name="Line 24"/>
            <p:cNvSpPr>
              <a:spLocks noChangeShapeType="1"/>
            </p:cNvSpPr>
            <p:nvPr/>
          </p:nvSpPr>
          <p:spPr bwMode="auto">
            <a:xfrm>
              <a:off x="3435702" y="3124009"/>
              <a:ext cx="692926" cy="469369"/>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grpSp>
      <p:sp>
        <p:nvSpPr>
          <p:cNvPr id="64" name="灯片编号占位符 63"/>
          <p:cNvSpPr>
            <a:spLocks noGrp="1"/>
          </p:cNvSpPr>
          <p:nvPr>
            <p:ph type="sldNum" sz="quarter" idx="12"/>
          </p:nvPr>
        </p:nvSpPr>
        <p:spPr/>
        <p:txBody>
          <a:bodyPr/>
          <a:lstStyle/>
          <a:p>
            <a:fld id="{67864EE2-EAB3-4814-A7EB-820BD7610F1E}" type="slidenum">
              <a:rPr lang="en-US" altLang="zh-CN" smtClean="0"/>
              <a:pPr/>
              <a:t>17</a:t>
            </a:fld>
            <a:r>
              <a:rPr lang="en-US" altLang="zh-CN"/>
              <a:t>/110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857224" y="571480"/>
            <a:ext cx="7620000" cy="400110"/>
          </a:xfrm>
          <a:prstGeom prst="rect">
            <a:avLst/>
          </a:prstGeom>
          <a:noFill/>
          <a:ln w="9525">
            <a:noFill/>
            <a:miter lim="800000"/>
            <a:headEnd/>
            <a:tailEnd/>
          </a:ln>
        </p:spPr>
        <p:txBody>
          <a:bodyPr>
            <a:spAutoFit/>
          </a:bodyPr>
          <a:lstStyle/>
          <a:p>
            <a:pPr marL="457200" indent="-457200" algn="l">
              <a:lnSpc>
                <a:spcPct val="100000"/>
              </a:lnSpc>
              <a:buBlip>
                <a:blip r:embed="rId2"/>
              </a:buBlip>
            </a:pPr>
            <a:r>
              <a:rPr lang="zh-CN" altLang="en-US" sz="2000">
                <a:solidFill>
                  <a:srgbClr val="FF0000"/>
                </a:solidFill>
                <a:latin typeface="微软雅黑" pitchFamily="34" charset="-122"/>
                <a:ea typeface="微软雅黑" pitchFamily="34" charset="-122"/>
                <a:cs typeface="Consolas" pitchFamily="49" charset="0"/>
              </a:rPr>
              <a:t>森林</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零棵或多棵互不相交的树的集合称为森林。</a:t>
            </a:r>
          </a:p>
        </p:txBody>
      </p:sp>
      <p:grpSp>
        <p:nvGrpSpPr>
          <p:cNvPr id="18" name="组合 17"/>
          <p:cNvGrpSpPr/>
          <p:nvPr/>
        </p:nvGrpSpPr>
        <p:grpSpPr>
          <a:xfrm>
            <a:off x="2000232" y="2143116"/>
            <a:ext cx="3000396" cy="1500198"/>
            <a:chOff x="2000232" y="2143116"/>
            <a:chExt cx="3308354" cy="1704970"/>
          </a:xfrm>
        </p:grpSpPr>
        <p:sp>
          <p:nvSpPr>
            <p:cNvPr id="5" name="Oval 7"/>
            <p:cNvSpPr>
              <a:spLocks noChangeArrowheads="1"/>
            </p:cNvSpPr>
            <p:nvPr/>
          </p:nvSpPr>
          <p:spPr bwMode="auto">
            <a:xfrm>
              <a:off x="2000232" y="2143116"/>
              <a:ext cx="360363" cy="36044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dirty="0">
                  <a:solidFill>
                    <a:srgbClr val="0000FF"/>
                  </a:solidFill>
                </a:rPr>
                <a:t>A</a:t>
              </a:r>
            </a:p>
          </p:txBody>
        </p:sp>
        <p:sp>
          <p:nvSpPr>
            <p:cNvPr id="6" name="Freeform 5"/>
            <p:cNvSpPr>
              <a:spLocks/>
            </p:cNvSpPr>
            <p:nvPr/>
          </p:nvSpPr>
          <p:spPr bwMode="auto">
            <a:xfrm>
              <a:off x="3384518" y="2487291"/>
              <a:ext cx="214314" cy="391143"/>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ln w="19050">
              <a:headEnd/>
              <a:tailEn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600" b="0">
                <a:solidFill>
                  <a:srgbClr val="0000FF"/>
                </a:solidFill>
              </a:endParaRPr>
            </a:p>
          </p:txBody>
        </p:sp>
        <p:sp>
          <p:nvSpPr>
            <p:cNvPr id="7" name="Freeform 6"/>
            <p:cNvSpPr>
              <a:spLocks/>
            </p:cNvSpPr>
            <p:nvPr/>
          </p:nvSpPr>
          <p:spPr bwMode="auto">
            <a:xfrm>
              <a:off x="3786182" y="2428868"/>
              <a:ext cx="229988" cy="415693"/>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ln w="19050">
              <a:headEnd/>
              <a:tailEn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600" b="0">
                <a:solidFill>
                  <a:srgbClr val="0000FF"/>
                </a:solidFill>
              </a:endParaRPr>
            </a:p>
          </p:txBody>
        </p:sp>
        <p:sp>
          <p:nvSpPr>
            <p:cNvPr id="8" name="Oval 8"/>
            <p:cNvSpPr>
              <a:spLocks noChangeArrowheads="1"/>
            </p:cNvSpPr>
            <p:nvPr/>
          </p:nvSpPr>
          <p:spPr bwMode="auto">
            <a:xfrm>
              <a:off x="2711439" y="2143116"/>
              <a:ext cx="360363" cy="36044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dirty="0">
                  <a:solidFill>
                    <a:srgbClr val="0000FF"/>
                  </a:solidFill>
                </a:rPr>
                <a:t>B</a:t>
              </a:r>
            </a:p>
          </p:txBody>
        </p:sp>
        <p:sp>
          <p:nvSpPr>
            <p:cNvPr id="9" name="Oval 9"/>
            <p:cNvSpPr>
              <a:spLocks noChangeArrowheads="1"/>
            </p:cNvSpPr>
            <p:nvPr/>
          </p:nvSpPr>
          <p:spPr bwMode="auto">
            <a:xfrm>
              <a:off x="3508360" y="2145901"/>
              <a:ext cx="360363" cy="36044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dirty="0">
                  <a:solidFill>
                    <a:srgbClr val="0000FF"/>
                  </a:solidFill>
                </a:rPr>
                <a:t>C</a:t>
              </a:r>
            </a:p>
          </p:txBody>
        </p:sp>
        <p:sp>
          <p:nvSpPr>
            <p:cNvPr id="10" name="Oval 10"/>
            <p:cNvSpPr>
              <a:spLocks noChangeArrowheads="1"/>
            </p:cNvSpPr>
            <p:nvPr/>
          </p:nvSpPr>
          <p:spPr bwMode="auto">
            <a:xfrm>
              <a:off x="4516423" y="2145901"/>
              <a:ext cx="360363" cy="36044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a:solidFill>
                    <a:srgbClr val="0000FF"/>
                  </a:solidFill>
                </a:rPr>
                <a:t>D</a:t>
              </a:r>
            </a:p>
          </p:txBody>
        </p:sp>
        <p:sp>
          <p:nvSpPr>
            <p:cNvPr id="11" name="Oval 11"/>
            <p:cNvSpPr>
              <a:spLocks noChangeArrowheads="1"/>
            </p:cNvSpPr>
            <p:nvPr/>
          </p:nvSpPr>
          <p:spPr bwMode="auto">
            <a:xfrm>
              <a:off x="3194551" y="2816341"/>
              <a:ext cx="360363" cy="36044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dirty="0">
                  <a:solidFill>
                    <a:srgbClr val="0000FF"/>
                  </a:solidFill>
                </a:rPr>
                <a:t>E</a:t>
              </a:r>
            </a:p>
          </p:txBody>
        </p:sp>
        <p:sp>
          <p:nvSpPr>
            <p:cNvPr id="12" name="Oval 12"/>
            <p:cNvSpPr>
              <a:spLocks noChangeArrowheads="1"/>
            </p:cNvSpPr>
            <p:nvPr/>
          </p:nvSpPr>
          <p:spPr bwMode="auto">
            <a:xfrm>
              <a:off x="3873825" y="2816341"/>
              <a:ext cx="360363" cy="36044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dirty="0">
                  <a:solidFill>
                    <a:srgbClr val="0000FF"/>
                  </a:solidFill>
                </a:rPr>
                <a:t>F</a:t>
              </a:r>
            </a:p>
          </p:txBody>
        </p:sp>
        <p:sp>
          <p:nvSpPr>
            <p:cNvPr id="13" name="Oval 15"/>
            <p:cNvSpPr>
              <a:spLocks noChangeArrowheads="1"/>
            </p:cNvSpPr>
            <p:nvPr/>
          </p:nvSpPr>
          <p:spPr bwMode="auto">
            <a:xfrm>
              <a:off x="3193312" y="3487644"/>
              <a:ext cx="360363" cy="36044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a:solidFill>
                    <a:srgbClr val="0000FF"/>
                  </a:solidFill>
                </a:rPr>
                <a:t>H</a:t>
              </a:r>
            </a:p>
          </p:txBody>
        </p:sp>
        <p:sp>
          <p:nvSpPr>
            <p:cNvPr id="14" name="Oval 16"/>
            <p:cNvSpPr>
              <a:spLocks noChangeArrowheads="1"/>
            </p:cNvSpPr>
            <p:nvPr/>
          </p:nvSpPr>
          <p:spPr bwMode="auto">
            <a:xfrm>
              <a:off x="4948223" y="2816341"/>
              <a:ext cx="360363" cy="36044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a:solidFill>
                    <a:srgbClr val="0000FF"/>
                  </a:solidFill>
                </a:rPr>
                <a:t>G</a:t>
              </a:r>
            </a:p>
          </p:txBody>
        </p:sp>
        <p:sp>
          <p:nvSpPr>
            <p:cNvPr id="15" name="Freeform 26"/>
            <p:cNvSpPr>
              <a:spLocks/>
            </p:cNvSpPr>
            <p:nvPr/>
          </p:nvSpPr>
          <p:spPr bwMode="auto">
            <a:xfrm>
              <a:off x="4835964" y="2457047"/>
              <a:ext cx="258308" cy="380081"/>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ln w="19050">
              <a:headEnd/>
              <a:tailEn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600" b="0">
                <a:solidFill>
                  <a:srgbClr val="0000FF"/>
                </a:solidFill>
              </a:endParaRPr>
            </a:p>
          </p:txBody>
        </p:sp>
        <p:cxnSp>
          <p:nvCxnSpPr>
            <p:cNvPr id="16" name="直接连接符 43"/>
            <p:cNvCxnSpPr>
              <a:cxnSpLocks noChangeShapeType="1"/>
              <a:stCxn id="11" idx="4"/>
              <a:endCxn id="13" idx="0"/>
            </p:cNvCxnSpPr>
            <p:nvPr/>
          </p:nvCxnSpPr>
          <p:spPr bwMode="auto">
            <a:xfrm rot="5400000">
              <a:off x="3218684" y="3331594"/>
              <a:ext cx="310861" cy="1239"/>
            </a:xfrm>
            <a:prstGeom prst="line">
              <a:avLst/>
            </a:prstGeom>
            <a:ln w="19050">
              <a:headEnd/>
              <a:tailEnd/>
            </a:ln>
          </p:spPr>
          <p:style>
            <a:lnRef idx="2">
              <a:schemeClr val="dk1"/>
            </a:lnRef>
            <a:fillRef idx="0">
              <a:schemeClr val="dk1"/>
            </a:fillRef>
            <a:effectRef idx="1">
              <a:schemeClr val="dk1"/>
            </a:effectRef>
            <a:fontRef idx="minor">
              <a:schemeClr val="tx1"/>
            </a:fontRef>
          </p:style>
        </p:cxnSp>
      </p:grpSp>
      <p:sp>
        <p:nvSpPr>
          <p:cNvPr id="17" name="TextBox 16"/>
          <p:cNvSpPr txBox="1"/>
          <p:nvPr/>
        </p:nvSpPr>
        <p:spPr>
          <a:xfrm>
            <a:off x="2643174" y="4071942"/>
            <a:ext cx="2643206" cy="400110"/>
          </a:xfrm>
          <a:prstGeom prst="rect">
            <a:avLst/>
          </a:prstGeom>
          <a:noFill/>
        </p:spPr>
        <p:txBody>
          <a:bodyPr wrap="square" rtlCol="0">
            <a:spAutoFit/>
          </a:bodyPr>
          <a:lstStyle/>
          <a:p>
            <a:pPr algn="l">
              <a:lnSpc>
                <a:spcPct val="100000"/>
              </a:lnSpc>
            </a:pPr>
            <a:r>
              <a:rPr lang="en-US" altLang="zh-CN" sz="2000" dirty="0">
                <a:solidFill>
                  <a:srgbClr val="0000FF"/>
                </a:solidFill>
                <a:latin typeface="Consolas" pitchFamily="49" charset="0"/>
                <a:ea typeface="仿宋" pitchFamily="49" charset="-122"/>
                <a:cs typeface="Consolas" pitchFamily="49" charset="0"/>
              </a:rPr>
              <a:t>4</a:t>
            </a:r>
            <a:r>
              <a:rPr lang="zh-CN" altLang="en-US" sz="2000" dirty="0">
                <a:solidFill>
                  <a:srgbClr val="0000FF"/>
                </a:solidFill>
                <a:latin typeface="Consolas" pitchFamily="49" charset="0"/>
                <a:ea typeface="仿宋" pitchFamily="49" charset="-122"/>
                <a:cs typeface="Consolas" pitchFamily="49" charset="0"/>
              </a:rPr>
              <a:t>棵树构成的森林</a:t>
            </a:r>
          </a:p>
        </p:txBody>
      </p:sp>
      <p:sp>
        <p:nvSpPr>
          <p:cNvPr id="19" name="灯片编号占位符 18"/>
          <p:cNvSpPr>
            <a:spLocks noGrp="1"/>
          </p:cNvSpPr>
          <p:nvPr>
            <p:ph type="sldNum" sz="quarter" idx="12"/>
          </p:nvPr>
        </p:nvSpPr>
        <p:spPr/>
        <p:txBody>
          <a:bodyPr/>
          <a:lstStyle/>
          <a:p>
            <a:fld id="{67864EE2-EAB3-4814-A7EB-820BD7610F1E}" type="slidenum">
              <a:rPr lang="en-US" altLang="zh-CN" smtClean="0"/>
              <a:pPr/>
              <a:t>18</a:t>
            </a:fld>
            <a:r>
              <a:rPr lang="en-US" altLang="zh-CN"/>
              <a:t>/110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00042"/>
            <a:ext cx="257176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7.1.4 </a:t>
            </a:r>
            <a:r>
              <a:rPr lang="zh-CN" altLang="zh-CN">
                <a:latin typeface="Consolas" pitchFamily="49" charset="0"/>
                <a:ea typeface="微软雅黑" pitchFamily="34" charset="-122"/>
                <a:cs typeface="Consolas" pitchFamily="49" charset="0"/>
              </a:rPr>
              <a:t>树的性质</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 Box 2"/>
          <p:cNvSpPr txBox="1">
            <a:spLocks noChangeArrowheads="1"/>
          </p:cNvSpPr>
          <p:nvPr/>
        </p:nvSpPr>
        <p:spPr bwMode="auto">
          <a:xfrm>
            <a:off x="714348" y="1357298"/>
            <a:ext cx="6521947" cy="400110"/>
          </a:xfrm>
          <a:prstGeom prst="rect">
            <a:avLst/>
          </a:prstGeom>
          <a:noFill/>
          <a:ln w="9525">
            <a:noFill/>
            <a:miter lim="800000"/>
            <a:headEnd/>
            <a:tailEnd/>
          </a:ln>
        </p:spPr>
        <p:txBody>
          <a:bodyPr wrap="square">
            <a:spAutoFit/>
          </a:bodyPr>
          <a:lstStyle/>
          <a:p>
            <a:pPr algn="l">
              <a:lnSpc>
                <a:spcPct val="100000"/>
              </a:lnSpc>
              <a:spcBef>
                <a:spcPct val="50000"/>
              </a:spcBef>
            </a:pPr>
            <a:r>
              <a:rPr kumimoji="1" lang="zh-CN" altLang="en-US" sz="2000" dirty="0">
                <a:solidFill>
                  <a:srgbClr val="FF0000"/>
                </a:solidFill>
                <a:latin typeface="Consolas" pitchFamily="49" charset="0"/>
                <a:ea typeface="微软雅黑" pitchFamily="34" charset="-122"/>
                <a:cs typeface="Consolas" pitchFamily="49" charset="0"/>
              </a:rPr>
              <a:t>性质</a:t>
            </a:r>
            <a:r>
              <a:rPr kumimoji="1" lang="en-US" altLang="zh-CN" sz="2000" dirty="0">
                <a:solidFill>
                  <a:srgbClr val="FF0000"/>
                </a:solidFill>
                <a:latin typeface="Consolas" pitchFamily="49" charset="0"/>
                <a:ea typeface="微软雅黑" pitchFamily="34" charset="-122"/>
                <a:cs typeface="Consolas" pitchFamily="49" charset="0"/>
              </a:rPr>
              <a:t>1</a:t>
            </a:r>
            <a:r>
              <a:rPr kumimoji="1" lang="zh-CN" altLang="en-US" sz="2000" dirty="0">
                <a:solidFill>
                  <a:srgbClr val="FF0000"/>
                </a:solidFill>
                <a:latin typeface="Consolas" pitchFamily="49" charset="0"/>
                <a:ea typeface="微软雅黑" pitchFamily="34"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树中的结点数等于所有结点的度数之和加</a:t>
            </a:r>
            <a:r>
              <a:rPr kumimoji="1" lang="en-US" altLang="zh-CN" sz="2000" dirty="0">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a:t>
            </a:r>
          </a:p>
        </p:txBody>
      </p:sp>
      <p:sp>
        <p:nvSpPr>
          <p:cNvPr id="6" name="Text Box 3"/>
          <p:cNvSpPr txBox="1">
            <a:spLocks noChangeArrowheads="1"/>
          </p:cNvSpPr>
          <p:nvPr/>
        </p:nvSpPr>
        <p:spPr bwMode="auto">
          <a:xfrm>
            <a:off x="2763876" y="4444379"/>
            <a:ext cx="3094008" cy="1169551"/>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a:spAutoFit/>
          </a:bodyPr>
          <a:lstStyle/>
          <a:p>
            <a:pPr marL="342900" indent="-342900" algn="l">
              <a:lnSpc>
                <a:spcPct val="1000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度</a:t>
            </a:r>
            <a:r>
              <a:rPr lang="zh-CN" altLang="en-US" sz="2000">
                <a:solidFill>
                  <a:srgbClr val="0000FF"/>
                </a:solidFill>
                <a:latin typeface="Consolas" pitchFamily="49" charset="0"/>
                <a:ea typeface="仿宋" pitchFamily="49" charset="-122"/>
                <a:cs typeface="Consolas" pitchFamily="49" charset="0"/>
              </a:rPr>
              <a:t>之和</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分</a:t>
            </a:r>
            <a:r>
              <a:rPr lang="zh-CN" altLang="en-US" sz="2000" dirty="0">
                <a:solidFill>
                  <a:srgbClr val="0000FF"/>
                </a:solidFill>
                <a:latin typeface="Consolas" pitchFamily="49" charset="0"/>
                <a:ea typeface="仿宋" pitchFamily="49" charset="-122"/>
                <a:cs typeface="Consolas" pitchFamily="49" charset="0"/>
              </a:rPr>
              <a:t>支数</a:t>
            </a:r>
          </a:p>
          <a:p>
            <a:pPr marL="342900" indent="-342900" algn="l">
              <a:lnSpc>
                <a:spcPct val="1000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分支数</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p>
          <a:p>
            <a:pPr marL="342900" indent="-342900" algn="l">
              <a:lnSpc>
                <a:spcPct val="1000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所以，</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度之和</a:t>
            </a:r>
            <a:r>
              <a:rPr lang="en-US" altLang="zh-CN" sz="2000" dirty="0">
                <a:solidFill>
                  <a:srgbClr val="0000FF"/>
                </a:solidFill>
                <a:latin typeface="Consolas" pitchFamily="49" charset="0"/>
                <a:ea typeface="仿宋" pitchFamily="49" charset="-122"/>
                <a:cs typeface="Consolas" pitchFamily="49" charset="0"/>
              </a:rPr>
              <a:t>+1</a:t>
            </a:r>
          </a:p>
        </p:txBody>
      </p:sp>
      <p:grpSp>
        <p:nvGrpSpPr>
          <p:cNvPr id="7" name="组合 6"/>
          <p:cNvGrpSpPr/>
          <p:nvPr/>
        </p:nvGrpSpPr>
        <p:grpSpPr>
          <a:xfrm>
            <a:off x="1285852" y="2214554"/>
            <a:ext cx="2428892" cy="1928826"/>
            <a:chOff x="3357554" y="2786058"/>
            <a:chExt cx="2808288" cy="2419350"/>
          </a:xfrm>
        </p:grpSpPr>
        <p:sp>
          <p:nvSpPr>
            <p:cNvPr id="8" name="Oval 7"/>
            <p:cNvSpPr>
              <a:spLocks noChangeArrowheads="1"/>
            </p:cNvSpPr>
            <p:nvPr/>
          </p:nvSpPr>
          <p:spPr bwMode="auto">
            <a:xfrm>
              <a:off x="4365617" y="2786058"/>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dirty="0">
                  <a:solidFill>
                    <a:srgbClr val="0000FF"/>
                  </a:solidFill>
                  <a:latin typeface="Consolas" pitchFamily="49" charset="0"/>
                  <a:cs typeface="Consolas" pitchFamily="49" charset="0"/>
                </a:rPr>
                <a:t>A</a:t>
              </a:r>
            </a:p>
          </p:txBody>
        </p:sp>
        <p:sp>
          <p:nvSpPr>
            <p:cNvPr id="9" name="Line 22"/>
            <p:cNvSpPr>
              <a:spLocks noChangeShapeType="1"/>
            </p:cNvSpPr>
            <p:nvPr/>
          </p:nvSpPr>
          <p:spPr bwMode="auto">
            <a:xfrm>
              <a:off x="4724392" y="2998783"/>
              <a:ext cx="731859" cy="593713"/>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800" b="0"/>
            </a:p>
          </p:txBody>
        </p:sp>
        <p:sp>
          <p:nvSpPr>
            <p:cNvPr id="10" name="Line 20"/>
            <p:cNvSpPr>
              <a:spLocks noChangeShapeType="1"/>
            </p:cNvSpPr>
            <p:nvPr/>
          </p:nvSpPr>
          <p:spPr bwMode="auto">
            <a:xfrm flipH="1">
              <a:off x="3687941" y="3020991"/>
              <a:ext cx="696738" cy="481912"/>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800" b="0"/>
            </a:p>
          </p:txBody>
        </p:sp>
        <p:sp>
          <p:nvSpPr>
            <p:cNvPr id="11" name="Freeform 5"/>
            <p:cNvSpPr>
              <a:spLocks/>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800" b="0"/>
            </a:p>
          </p:txBody>
        </p:sp>
        <p:sp>
          <p:nvSpPr>
            <p:cNvPr id="12" name="Freeform 6"/>
            <p:cNvSpPr>
              <a:spLocks/>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800" b="0"/>
            </a:p>
          </p:txBody>
        </p:sp>
        <p:sp>
          <p:nvSpPr>
            <p:cNvPr id="13" name="Oval 8"/>
            <p:cNvSpPr>
              <a:spLocks noChangeArrowheads="1"/>
            </p:cNvSpPr>
            <p:nvPr/>
          </p:nvSpPr>
          <p:spPr bwMode="auto">
            <a:xfrm>
              <a:off x="3357554" y="3525657"/>
              <a:ext cx="360363"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dirty="0">
                  <a:solidFill>
                    <a:srgbClr val="0000FF"/>
                  </a:solidFill>
                  <a:latin typeface="Consolas" pitchFamily="49" charset="0"/>
                  <a:cs typeface="Consolas" pitchFamily="49" charset="0"/>
                </a:rPr>
                <a:t>B</a:t>
              </a:r>
            </a:p>
          </p:txBody>
        </p:sp>
        <p:sp>
          <p:nvSpPr>
            <p:cNvPr id="14" name="Oval 9"/>
            <p:cNvSpPr>
              <a:spLocks noChangeArrowheads="1"/>
            </p:cNvSpPr>
            <p:nvPr/>
          </p:nvSpPr>
          <p:spPr bwMode="auto">
            <a:xfrm>
              <a:off x="4365617" y="3525657"/>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dirty="0">
                  <a:solidFill>
                    <a:srgbClr val="0000FF"/>
                  </a:solidFill>
                  <a:latin typeface="Consolas" pitchFamily="49" charset="0"/>
                  <a:cs typeface="Consolas" pitchFamily="49" charset="0"/>
                </a:rPr>
                <a:t>C</a:t>
              </a:r>
            </a:p>
          </p:txBody>
        </p:sp>
        <p:sp>
          <p:nvSpPr>
            <p:cNvPr id="15" name="Oval 10"/>
            <p:cNvSpPr>
              <a:spLocks noChangeArrowheads="1"/>
            </p:cNvSpPr>
            <p:nvPr/>
          </p:nvSpPr>
          <p:spPr bwMode="auto">
            <a:xfrm>
              <a:off x="5373679" y="3525657"/>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a:solidFill>
                    <a:srgbClr val="0000FF"/>
                  </a:solidFill>
                  <a:latin typeface="Consolas" pitchFamily="49" charset="0"/>
                  <a:cs typeface="Consolas" pitchFamily="49" charset="0"/>
                </a:rPr>
                <a:t>D</a:t>
              </a:r>
            </a:p>
          </p:txBody>
        </p:sp>
        <p:sp>
          <p:nvSpPr>
            <p:cNvPr id="16" name="Oval 11"/>
            <p:cNvSpPr>
              <a:spLocks noChangeArrowheads="1"/>
            </p:cNvSpPr>
            <p:nvPr/>
          </p:nvSpPr>
          <p:spPr bwMode="auto">
            <a:xfrm>
              <a:off x="405129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dirty="0">
                  <a:solidFill>
                    <a:srgbClr val="0000FF"/>
                  </a:solidFill>
                  <a:latin typeface="Consolas" pitchFamily="49" charset="0"/>
                  <a:cs typeface="Consolas" pitchFamily="49" charset="0"/>
                </a:rPr>
                <a:t>E</a:t>
              </a:r>
            </a:p>
          </p:txBody>
        </p:sp>
        <p:sp>
          <p:nvSpPr>
            <p:cNvPr id="17" name="Oval 12"/>
            <p:cNvSpPr>
              <a:spLocks noChangeArrowheads="1"/>
            </p:cNvSpPr>
            <p:nvPr/>
          </p:nvSpPr>
          <p:spPr bwMode="auto">
            <a:xfrm>
              <a:off x="4730742" y="4184646"/>
              <a:ext cx="360362" cy="36036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dirty="0">
                  <a:solidFill>
                    <a:srgbClr val="0000FF"/>
                  </a:solidFill>
                  <a:latin typeface="Consolas" pitchFamily="49" charset="0"/>
                  <a:cs typeface="Consolas" pitchFamily="49" charset="0"/>
                </a:rPr>
                <a:t>F</a:t>
              </a:r>
            </a:p>
          </p:txBody>
        </p:sp>
        <p:sp>
          <p:nvSpPr>
            <p:cNvPr id="18" name="Oval 15"/>
            <p:cNvSpPr>
              <a:spLocks noChangeArrowheads="1"/>
            </p:cNvSpPr>
            <p:nvPr/>
          </p:nvSpPr>
          <p:spPr bwMode="auto">
            <a:xfrm>
              <a:off x="4051292" y="4845045"/>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a:solidFill>
                    <a:srgbClr val="0000FF"/>
                  </a:solidFill>
                  <a:latin typeface="Consolas" pitchFamily="49" charset="0"/>
                  <a:cs typeface="Consolas" pitchFamily="49" charset="0"/>
                </a:rPr>
                <a:t>H</a:t>
              </a:r>
            </a:p>
          </p:txBody>
        </p:sp>
        <p:sp>
          <p:nvSpPr>
            <p:cNvPr id="19" name="Oval 16"/>
            <p:cNvSpPr>
              <a:spLocks noChangeArrowheads="1"/>
            </p:cNvSpPr>
            <p:nvPr/>
          </p:nvSpPr>
          <p:spPr bwMode="auto">
            <a:xfrm>
              <a:off x="5805479" y="4184646"/>
              <a:ext cx="360363" cy="3603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dirty="0">
                  <a:solidFill>
                    <a:srgbClr val="0000FF"/>
                  </a:solidFill>
                  <a:latin typeface="Consolas" pitchFamily="49" charset="0"/>
                  <a:cs typeface="Consolas" pitchFamily="49" charset="0"/>
                </a:rPr>
                <a:t>G</a:t>
              </a:r>
            </a:p>
          </p:txBody>
        </p:sp>
        <p:sp>
          <p:nvSpPr>
            <p:cNvPr id="20" name="Line 21"/>
            <p:cNvSpPr>
              <a:spLocks noChangeShapeType="1"/>
            </p:cNvSpPr>
            <p:nvPr/>
          </p:nvSpPr>
          <p:spPr bwMode="auto">
            <a:xfrm>
              <a:off x="4543417" y="3146420"/>
              <a:ext cx="0" cy="360363"/>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800" b="0"/>
            </a:p>
          </p:txBody>
        </p:sp>
        <p:sp>
          <p:nvSpPr>
            <p:cNvPr id="21" name="Freeform 26"/>
            <p:cNvSpPr>
              <a:spLocks/>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800" b="0"/>
            </a:p>
          </p:txBody>
        </p:sp>
        <p:cxnSp>
          <p:nvCxnSpPr>
            <p:cNvPr id="22" name="直接连接符 21"/>
            <p:cNvCxnSpPr>
              <a:cxnSpLocks noChangeShapeType="1"/>
              <a:stCxn id="16" idx="4"/>
              <a:endCxn id="18" idx="0"/>
            </p:cNvCxnSpPr>
            <p:nvPr/>
          </p:nvCxnSpPr>
          <p:spPr bwMode="auto">
            <a:xfrm rot="16200000" flipH="1">
              <a:off x="4081455" y="4695025"/>
              <a:ext cx="300037" cy="1"/>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cxnSp>
      </p:grpSp>
      <p:sp>
        <p:nvSpPr>
          <p:cNvPr id="39" name="任意多边形 38"/>
          <p:cNvSpPr/>
          <p:nvPr/>
        </p:nvSpPr>
        <p:spPr>
          <a:xfrm>
            <a:off x="2160587" y="4219575"/>
            <a:ext cx="525463" cy="752475"/>
          </a:xfrm>
          <a:custGeom>
            <a:avLst/>
            <a:gdLst>
              <a:gd name="connsiteX0" fmla="*/ 98425 w 574675"/>
              <a:gd name="connsiteY0" fmla="*/ 0 h 752475"/>
              <a:gd name="connsiteX1" fmla="*/ 79375 w 574675"/>
              <a:gd name="connsiteY1" fmla="*/ 409575 h 752475"/>
              <a:gd name="connsiteX2" fmla="*/ 574675 w 574675"/>
              <a:gd name="connsiteY2" fmla="*/ 752475 h 752475"/>
              <a:gd name="connsiteX0" fmla="*/ 49213 w 525463"/>
              <a:gd name="connsiteY0" fmla="*/ 0 h 752475"/>
              <a:gd name="connsiteX1" fmla="*/ 125397 w 525463"/>
              <a:gd name="connsiteY1" fmla="*/ 423871 h 752475"/>
              <a:gd name="connsiteX2" fmla="*/ 525463 w 525463"/>
              <a:gd name="connsiteY2" fmla="*/ 752475 h 752475"/>
            </a:gdLst>
            <a:ahLst/>
            <a:cxnLst>
              <a:cxn ang="0">
                <a:pos x="connsiteX0" y="connsiteY0"/>
              </a:cxn>
              <a:cxn ang="0">
                <a:pos x="connsiteX1" y="connsiteY1"/>
              </a:cxn>
              <a:cxn ang="0">
                <a:pos x="connsiteX2" y="connsiteY2"/>
              </a:cxn>
            </a:cxnLst>
            <a:rect l="l" t="t" r="r" b="b"/>
            <a:pathLst>
              <a:path w="525463" h="752475">
                <a:moveTo>
                  <a:pt x="49213" y="0"/>
                </a:moveTo>
                <a:cubicBezTo>
                  <a:pt x="0" y="142081"/>
                  <a:pt x="46022" y="298459"/>
                  <a:pt x="125397" y="423871"/>
                </a:cubicBezTo>
                <a:cubicBezTo>
                  <a:pt x="204772" y="549283"/>
                  <a:pt x="317500" y="643731"/>
                  <a:pt x="525463" y="752475"/>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cxnSp>
        <p:nvCxnSpPr>
          <p:cNvPr id="43" name="直接箭头连接符 42"/>
          <p:cNvCxnSpPr>
            <a:endCxn id="8" idx="0"/>
          </p:cNvCxnSpPr>
          <p:nvPr/>
        </p:nvCxnSpPr>
        <p:spPr>
          <a:xfrm rot="5400000">
            <a:off x="2264058" y="1906874"/>
            <a:ext cx="357189" cy="258171"/>
          </a:xfrm>
          <a:prstGeom prst="straightConnector1">
            <a:avLst/>
          </a:prstGeom>
          <a:ln w="19050">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24" name="灯片编号占位符 23"/>
          <p:cNvSpPr>
            <a:spLocks noGrp="1"/>
          </p:cNvSpPr>
          <p:nvPr>
            <p:ph type="sldNum" sz="quarter" idx="12"/>
          </p:nvPr>
        </p:nvSpPr>
        <p:spPr/>
        <p:txBody>
          <a:bodyPr/>
          <a:lstStyle/>
          <a:p>
            <a:fld id="{67864EE2-EAB3-4814-A7EB-820BD7610F1E}" type="slidenum">
              <a:rPr lang="en-US" altLang="zh-CN" smtClean="0"/>
              <a:pPr/>
              <a:t>19</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571472" y="2357430"/>
            <a:ext cx="8143932" cy="265198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1200"/>
              </a:spcBef>
              <a:buBlip>
                <a:blip r:embed="rId2"/>
              </a:buBlip>
            </a:pPr>
            <a:r>
              <a:rPr lang="zh-CN" altLang="zh-CN" sz="2000" dirty="0">
                <a:solidFill>
                  <a:srgbClr val="FF0000"/>
                </a:solidFill>
                <a:latin typeface="Consolas" pitchFamily="49" charset="0"/>
                <a:ea typeface="仿宋" pitchFamily="49" charset="-122"/>
                <a:cs typeface="Consolas" pitchFamily="49" charset="0"/>
              </a:rPr>
              <a:t>树</a:t>
            </a:r>
            <a:r>
              <a:rPr lang="zh-CN" altLang="zh-CN" sz="2000" dirty="0">
                <a:solidFill>
                  <a:srgbClr val="0000FF"/>
                </a:solidFill>
                <a:latin typeface="Consolas" pitchFamily="49" charset="0"/>
                <a:ea typeface="仿宋" pitchFamily="49" charset="-122"/>
                <a:cs typeface="Consolas" pitchFamily="49" charset="0"/>
              </a:rPr>
              <a:t>是由</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mj-ea"/>
                <a:ea typeface="+mj-ea"/>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Consolas" pitchFamily="49" charset="0"/>
                <a:ea typeface="仿宋" pitchFamily="49" charset="-122"/>
                <a:cs typeface="Consolas" pitchFamily="49" charset="0"/>
              </a:rPr>
              <a:t>）个结点组成的有限集合（记为</a:t>
            </a:r>
            <a:r>
              <a:rPr lang="en-US" altLang="zh-CN" sz="2000" dirty="0">
                <a:solidFill>
                  <a:srgbClr val="0000FF"/>
                </a:solidFill>
                <a:latin typeface="Consolas" pitchFamily="49" charset="0"/>
                <a:ea typeface="仿宋" pitchFamily="49" charset="-122"/>
                <a:cs typeface="Consolas" pitchFamily="49" charset="0"/>
              </a:rPr>
              <a:t>T</a:t>
            </a:r>
            <a:r>
              <a:rPr lang="zh-CN"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如果</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Consolas" pitchFamily="49" charset="0"/>
                <a:ea typeface="仿宋" pitchFamily="49" charset="-122"/>
                <a:cs typeface="Consolas" pitchFamily="49" charset="0"/>
              </a:rPr>
              <a:t>，它是一棵空树，这是树的特例</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如果</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&gt;0</a:t>
            </a:r>
            <a:r>
              <a:rPr lang="zh-CN" altLang="zh-CN" sz="2000" dirty="0">
                <a:solidFill>
                  <a:srgbClr val="0000FF"/>
                </a:solidFill>
                <a:latin typeface="Consolas" pitchFamily="49" charset="0"/>
                <a:ea typeface="仿宋" pitchFamily="49" charset="-122"/>
                <a:cs typeface="Consolas" pitchFamily="49" charset="0"/>
              </a:rPr>
              <a:t>，这</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个结点中存在（有仅存在）一个结点作为树的根结点（</a:t>
            </a:r>
            <a:r>
              <a:rPr lang="en-US" altLang="zh-CN" sz="2000" dirty="0">
                <a:solidFill>
                  <a:srgbClr val="0000FF"/>
                </a:solidFill>
                <a:latin typeface="Consolas" pitchFamily="49" charset="0"/>
                <a:ea typeface="仿宋" pitchFamily="49" charset="-122"/>
                <a:cs typeface="Consolas" pitchFamily="49" charset="0"/>
              </a:rPr>
              <a:t>root</a:t>
            </a:r>
            <a:r>
              <a:rPr lang="zh-CN" altLang="zh-CN" sz="2000" dirty="0">
                <a:solidFill>
                  <a:srgbClr val="0000FF"/>
                </a:solidFill>
                <a:latin typeface="Consolas" pitchFamily="49" charset="0"/>
                <a:ea typeface="仿宋" pitchFamily="49" charset="-122"/>
                <a:cs typeface="Consolas" pitchFamily="49" charset="0"/>
              </a:rPr>
              <a:t>），其余结点可分为</a:t>
            </a:r>
            <a:r>
              <a:rPr lang="en-US" altLang="zh-CN" sz="2000" i="1" dirty="0">
                <a:solidFill>
                  <a:srgbClr val="0000FF"/>
                </a:solidFill>
                <a:latin typeface="Consolas" pitchFamily="49" charset="0"/>
                <a:ea typeface="仿宋" pitchFamily="49" charset="-122"/>
                <a:cs typeface="Consolas" pitchFamily="49" charset="0"/>
              </a:rPr>
              <a:t>m</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m</a:t>
            </a:r>
            <a:r>
              <a:rPr lang="zh-CN" altLang="zh-CN" sz="2000" dirty="0">
                <a:solidFill>
                  <a:srgbClr val="0000FF"/>
                </a:solidFill>
                <a:latin typeface="+mj-ea"/>
                <a:ea typeface="+mj-ea"/>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Consolas" pitchFamily="49" charset="0"/>
                <a:ea typeface="仿宋" pitchFamily="49" charset="-122"/>
                <a:cs typeface="Consolas" pitchFamily="49" charset="0"/>
              </a:rPr>
              <a:t>）个互不相交的有限集</a:t>
            </a:r>
            <a:r>
              <a:rPr lang="en-US" altLang="zh-CN" sz="2000" dirty="0">
                <a:solidFill>
                  <a:srgbClr val="0000FF"/>
                </a:solidFill>
                <a:latin typeface="Consolas" pitchFamily="49" charset="0"/>
                <a:ea typeface="仿宋" pitchFamily="49" charset="-122"/>
                <a:cs typeface="Consolas" pitchFamily="49" charset="0"/>
              </a:rPr>
              <a:t>T</a:t>
            </a:r>
            <a:r>
              <a:rPr lang="en-US" altLang="zh-CN" sz="2000" baseline="-25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T</a:t>
            </a:r>
            <a:r>
              <a:rPr lang="en-US" altLang="zh-CN" sz="2000" baseline="-25000" dirty="0">
                <a:solidFill>
                  <a:srgbClr val="0000FF"/>
                </a:solidFill>
                <a:latin typeface="Consolas" pitchFamily="49" charset="0"/>
                <a:ea typeface="仿宋" pitchFamily="49" charset="-122"/>
                <a:cs typeface="Consolas" pitchFamily="49" charset="0"/>
              </a:rPr>
              <a:t>2</a:t>
            </a:r>
            <a:r>
              <a:rPr lang="zh-CN"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mj-ea"/>
                <a:ea typeface="+mj-ea"/>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T</a:t>
            </a:r>
            <a:r>
              <a:rPr lang="en-US" altLang="zh-CN" sz="2000" i="1" baseline="-25000" dirty="0">
                <a:solidFill>
                  <a:srgbClr val="0000FF"/>
                </a:solidFill>
                <a:latin typeface="Consolas" pitchFamily="49" charset="0"/>
                <a:ea typeface="仿宋" pitchFamily="49" charset="-122"/>
                <a:cs typeface="Consolas" pitchFamily="49" charset="0"/>
              </a:rPr>
              <a:t>m</a:t>
            </a:r>
            <a:r>
              <a:rPr lang="zh-CN" altLang="zh-CN" sz="2000" dirty="0">
                <a:solidFill>
                  <a:srgbClr val="0000FF"/>
                </a:solidFill>
                <a:latin typeface="Consolas" pitchFamily="49" charset="0"/>
                <a:ea typeface="仿宋" pitchFamily="49" charset="-122"/>
                <a:cs typeface="Consolas" pitchFamily="49" charset="0"/>
              </a:rPr>
              <a:t>，其中每个子集本身又是一棵符合本定义的树，称为根结点的</a:t>
            </a:r>
            <a:r>
              <a:rPr lang="zh-CN" altLang="zh-CN" sz="2000" dirty="0">
                <a:solidFill>
                  <a:srgbClr val="FF0000"/>
                </a:solidFill>
                <a:latin typeface="Consolas" pitchFamily="49" charset="0"/>
                <a:ea typeface="仿宋" pitchFamily="49" charset="-122"/>
                <a:cs typeface="Consolas" pitchFamily="49" charset="0"/>
              </a:rPr>
              <a:t>子树</a:t>
            </a:r>
            <a:r>
              <a:rPr lang="zh-CN" altLang="zh-CN" sz="2000" dirty="0">
                <a:solidFill>
                  <a:srgbClr val="0000FF"/>
                </a:solidFill>
                <a:latin typeface="Consolas" pitchFamily="49" charset="0"/>
                <a:ea typeface="仿宋" pitchFamily="49" charset="-122"/>
                <a:cs typeface="Consolas" pitchFamily="49" charset="0"/>
              </a:rPr>
              <a:t>。</a:t>
            </a:r>
          </a:p>
        </p:txBody>
      </p:sp>
      <p:sp>
        <p:nvSpPr>
          <p:cNvPr id="24" name="TextBox 23"/>
          <p:cNvSpPr txBox="1"/>
          <p:nvPr/>
        </p:nvSpPr>
        <p:spPr>
          <a:xfrm>
            <a:off x="428596" y="1500174"/>
            <a:ext cx="292895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7.1.1 </a:t>
            </a:r>
            <a:r>
              <a:rPr lang="zh-CN" altLang="zh-CN">
                <a:latin typeface="Consolas" pitchFamily="49" charset="0"/>
                <a:ea typeface="微软雅黑" pitchFamily="34" charset="-122"/>
                <a:cs typeface="Consolas" pitchFamily="49" charset="0"/>
              </a:rPr>
              <a:t>树的定义</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5" name="TextBox 14"/>
          <p:cNvSpPr txBox="1"/>
          <p:nvPr/>
        </p:nvSpPr>
        <p:spPr>
          <a:xfrm>
            <a:off x="2857488" y="428604"/>
            <a:ext cx="257176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7.1 </a:t>
            </a:r>
            <a:r>
              <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树</a:t>
            </a:r>
          </a:p>
        </p:txBody>
      </p:sp>
      <p:sp>
        <p:nvSpPr>
          <p:cNvPr id="7" name="灯片编号占位符 6"/>
          <p:cNvSpPr>
            <a:spLocks noGrp="1"/>
          </p:cNvSpPr>
          <p:nvPr>
            <p:ph type="sldNum" sz="quarter" idx="12"/>
          </p:nvPr>
        </p:nvSpPr>
        <p:spPr/>
        <p:txBody>
          <a:bodyPr/>
          <a:lstStyle/>
          <a:p>
            <a:fld id="{67864EE2-EAB3-4814-A7EB-820BD7610F1E}" type="slidenum">
              <a:rPr lang="en-US" altLang="zh-CN" smtClean="0"/>
              <a:pPr/>
              <a:t>2</a:t>
            </a:fld>
            <a:r>
              <a:rPr lang="en-US" altLang="zh-CN"/>
              <a:t>/110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00034" y="714356"/>
            <a:ext cx="7572428" cy="400110"/>
          </a:xfrm>
          <a:prstGeom prst="rect">
            <a:avLst/>
          </a:prstGeom>
          <a:noFill/>
          <a:ln w="9525">
            <a:noFill/>
            <a:miter lim="800000"/>
            <a:headEnd/>
            <a:tailEnd/>
          </a:ln>
        </p:spPr>
        <p:txBody>
          <a:bodyPr wrap="square">
            <a:spAutoFit/>
          </a:bodyPr>
          <a:lstStyle/>
          <a:p>
            <a:pPr algn="l">
              <a:lnSpc>
                <a:spcPct val="100000"/>
              </a:lnSpc>
              <a:spcBef>
                <a:spcPct val="50000"/>
              </a:spcBef>
            </a:pPr>
            <a:r>
              <a:rPr kumimoji="1" lang="zh-CN" altLang="en-US" sz="2000">
                <a:solidFill>
                  <a:srgbClr val="FF0000"/>
                </a:solidFill>
                <a:latin typeface="Consolas" pitchFamily="49" charset="0"/>
                <a:ea typeface="微软雅黑" pitchFamily="34" charset="-122"/>
                <a:cs typeface="Consolas" pitchFamily="49" charset="0"/>
              </a:rPr>
              <a:t>性质</a:t>
            </a:r>
            <a:r>
              <a:rPr kumimoji="1" lang="en-US" altLang="zh-CN" sz="2000">
                <a:solidFill>
                  <a:srgbClr val="FF0000"/>
                </a:solidFill>
                <a:latin typeface="Consolas" pitchFamily="49" charset="0"/>
                <a:ea typeface="微软雅黑" pitchFamily="34" charset="-122"/>
                <a:cs typeface="Consolas" pitchFamily="49" charset="0"/>
              </a:rPr>
              <a:t>2</a:t>
            </a:r>
            <a:r>
              <a:rPr kumimoji="1" lang="zh-CN" altLang="en-US" sz="2000">
                <a:solidFill>
                  <a:srgbClr val="FF0000"/>
                </a:solidFill>
                <a:latin typeface="Consolas" pitchFamily="49" charset="0"/>
                <a:ea typeface="微软雅黑" pitchFamily="34" charset="-122"/>
                <a:cs typeface="Consolas" pitchFamily="49" charset="0"/>
              </a:rPr>
              <a:t>：</a:t>
            </a:r>
            <a:r>
              <a:rPr kumimoji="1" lang="zh-CN" altLang="en-US" sz="2000">
                <a:solidFill>
                  <a:srgbClr val="0000FF"/>
                </a:solidFill>
                <a:latin typeface="Consolas" pitchFamily="49" charset="0"/>
                <a:ea typeface="仿宋" pitchFamily="49" charset="-122"/>
                <a:cs typeface="Consolas" pitchFamily="49" charset="0"/>
              </a:rPr>
              <a:t>度</a:t>
            </a:r>
            <a:r>
              <a:rPr kumimoji="1" lang="zh-CN" altLang="en-US" sz="2000" dirty="0">
                <a:solidFill>
                  <a:srgbClr val="0000FF"/>
                </a:solidFill>
                <a:latin typeface="Consolas" pitchFamily="49" charset="0"/>
                <a:ea typeface="仿宋" pitchFamily="49" charset="-122"/>
                <a:cs typeface="Consolas" pitchFamily="49" charset="0"/>
              </a:rPr>
              <a:t>为</a:t>
            </a:r>
            <a:r>
              <a:rPr kumimoji="1" lang="en-US" altLang="zh-CN" sz="2000" i="1" dirty="0">
                <a:solidFill>
                  <a:srgbClr val="0000FF"/>
                </a:solidFill>
                <a:latin typeface="Consolas" pitchFamily="49" charset="0"/>
                <a:ea typeface="仿宋" pitchFamily="49" charset="-122"/>
                <a:cs typeface="Consolas" pitchFamily="49" charset="0"/>
              </a:rPr>
              <a:t>m</a:t>
            </a:r>
            <a:r>
              <a:rPr kumimoji="1" lang="zh-CN" altLang="en-US" sz="2000" dirty="0">
                <a:solidFill>
                  <a:srgbClr val="0000FF"/>
                </a:solidFill>
                <a:latin typeface="Consolas" pitchFamily="49" charset="0"/>
                <a:ea typeface="仿宋" pitchFamily="49" charset="-122"/>
                <a:cs typeface="Consolas" pitchFamily="49" charset="0"/>
              </a:rPr>
              <a:t>的树中第</a:t>
            </a:r>
            <a:r>
              <a:rPr kumimoji="1" lang="en-US" altLang="zh-CN" sz="2000" i="1" dirty="0" err="1">
                <a:solidFill>
                  <a:srgbClr val="0000FF"/>
                </a:solidFill>
                <a:latin typeface="Consolas" pitchFamily="49" charset="0"/>
                <a:ea typeface="仿宋" pitchFamily="49" charset="-122"/>
                <a:cs typeface="Consolas" pitchFamily="49" charset="0"/>
              </a:rPr>
              <a:t>i</a:t>
            </a:r>
            <a:r>
              <a:rPr kumimoji="1" lang="zh-CN" altLang="en-US" sz="2000" dirty="0">
                <a:solidFill>
                  <a:srgbClr val="0000FF"/>
                </a:solidFill>
                <a:latin typeface="Consolas" pitchFamily="49" charset="0"/>
                <a:ea typeface="仿宋" pitchFamily="49" charset="-122"/>
                <a:cs typeface="Consolas" pitchFamily="49" charset="0"/>
              </a:rPr>
              <a:t>层上至多有</a:t>
            </a:r>
            <a:r>
              <a:rPr kumimoji="1" lang="en-US" altLang="zh-CN" sz="2000" i="1" dirty="0">
                <a:solidFill>
                  <a:srgbClr val="0000FF"/>
                </a:solidFill>
                <a:latin typeface="Consolas" pitchFamily="49" charset="0"/>
                <a:ea typeface="仿宋" pitchFamily="49" charset="-122"/>
                <a:cs typeface="Consolas" pitchFamily="49" charset="0"/>
              </a:rPr>
              <a:t>m</a:t>
            </a:r>
            <a:r>
              <a:rPr kumimoji="1" lang="en-US" altLang="zh-CN" sz="2000" i="1" baseline="30000" dirty="0">
                <a:solidFill>
                  <a:srgbClr val="0000FF"/>
                </a:solidFill>
                <a:latin typeface="Consolas" pitchFamily="49" charset="0"/>
                <a:ea typeface="仿宋" pitchFamily="49" charset="-122"/>
                <a:cs typeface="Consolas" pitchFamily="49" charset="0"/>
              </a:rPr>
              <a:t>i</a:t>
            </a:r>
            <a:r>
              <a:rPr kumimoji="1" lang="en-US" altLang="zh-CN" sz="2000" baseline="30000" dirty="0">
                <a:solidFill>
                  <a:srgbClr val="0000FF"/>
                </a:solidFill>
                <a:latin typeface="Consolas" pitchFamily="49" charset="0"/>
                <a:ea typeface="仿宋" pitchFamily="49" charset="-122"/>
                <a:cs typeface="Consolas" pitchFamily="49" charset="0"/>
              </a:rPr>
              <a:t>-1</a:t>
            </a:r>
            <a:r>
              <a:rPr kumimoji="1" lang="zh-CN" altLang="en-US" sz="2000" dirty="0">
                <a:solidFill>
                  <a:srgbClr val="0000FF"/>
                </a:solidFill>
                <a:latin typeface="Consolas" pitchFamily="49" charset="0"/>
                <a:ea typeface="仿宋" pitchFamily="49" charset="-122"/>
                <a:cs typeface="Consolas" pitchFamily="49" charset="0"/>
              </a:rPr>
              <a:t>个结点，这里应有</a:t>
            </a:r>
            <a:r>
              <a:rPr kumimoji="1" lang="en-US" altLang="zh-CN" sz="2000" i="1" dirty="0" err="1">
                <a:solidFill>
                  <a:srgbClr val="0000FF"/>
                </a:solidFill>
                <a:latin typeface="Consolas" pitchFamily="49" charset="0"/>
                <a:ea typeface="仿宋" pitchFamily="49" charset="-122"/>
                <a:cs typeface="Consolas" pitchFamily="49" charset="0"/>
              </a:rPr>
              <a:t>i</a:t>
            </a:r>
            <a:r>
              <a:rPr kumimoji="1" lang="en-US" altLang="zh-CN" sz="2000" dirty="0" err="1">
                <a:solidFill>
                  <a:srgbClr val="0000FF"/>
                </a:solidFill>
                <a:latin typeface="+mj-ea"/>
                <a:ea typeface="+mj-ea"/>
                <a:cs typeface="Consolas" pitchFamily="49" charset="0"/>
              </a:rPr>
              <a:t>≥</a:t>
            </a:r>
            <a:r>
              <a:rPr kumimoji="1" lang="en-US" altLang="zh-CN" sz="2000" dirty="0" err="1">
                <a:solidFill>
                  <a:srgbClr val="0000FF"/>
                </a:solidFill>
                <a:latin typeface="Consolas" pitchFamily="49" charset="0"/>
                <a:ea typeface="仿宋" pitchFamily="49" charset="-122"/>
                <a:cs typeface="Consolas" pitchFamily="49" charset="0"/>
              </a:rPr>
              <a:t>1</a:t>
            </a:r>
            <a:r>
              <a:rPr kumimoji="1" lang="zh-CN" altLang="en-US" sz="2000" dirty="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1071538" y="1357298"/>
            <a:ext cx="207170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华文中宋" pitchFamily="2" charset="-122"/>
                <a:ea typeface="华文中宋" pitchFamily="2" charset="-122"/>
              </a:rPr>
              <a:t>数学归纳法证明</a:t>
            </a:r>
            <a:endParaRPr lang="zh-CN" altLang="en-US" sz="2000">
              <a:solidFill>
                <a:srgbClr val="0000FF"/>
              </a:solidFill>
              <a:latin typeface="华文中宋" pitchFamily="2" charset="-122"/>
              <a:ea typeface="华文中宋" pitchFamily="2" charset="-122"/>
              <a:cs typeface="Consolas" pitchFamily="49" charset="0"/>
            </a:endParaRPr>
          </a:p>
        </p:txBody>
      </p:sp>
      <p:sp>
        <p:nvSpPr>
          <p:cNvPr id="6" name="Text Box 2"/>
          <p:cNvSpPr txBox="1">
            <a:spLocks noChangeArrowheads="1"/>
          </p:cNvSpPr>
          <p:nvPr/>
        </p:nvSpPr>
        <p:spPr bwMode="auto">
          <a:xfrm>
            <a:off x="785786" y="3143248"/>
            <a:ext cx="7820050" cy="2323713"/>
          </a:xfrm>
          <a:prstGeom prst="rect">
            <a:avLst/>
          </a:prstGeom>
          <a:ln>
            <a:solidFill>
              <a:schemeClr val="accent6">
                <a:lumMod val="20000"/>
                <a:lumOff val="80000"/>
              </a:schemeClr>
            </a:solid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gn="l">
              <a:lnSpc>
                <a:spcPts val="28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当一棵</a:t>
            </a:r>
            <a:r>
              <a:rPr lang="en-US" altLang="zh-CN" sz="2000" i="1" dirty="0">
                <a:solidFill>
                  <a:srgbClr val="0000FF"/>
                </a:solidFill>
                <a:latin typeface="Consolas" pitchFamily="49" charset="0"/>
                <a:ea typeface="仿宋" pitchFamily="49" charset="-122"/>
                <a:cs typeface="Consolas" pitchFamily="49" charset="0"/>
              </a:rPr>
              <a:t>m</a:t>
            </a:r>
            <a:r>
              <a:rPr lang="zh-CN" altLang="en-US" sz="2000" dirty="0">
                <a:solidFill>
                  <a:srgbClr val="0000FF"/>
                </a:solidFill>
                <a:latin typeface="Consolas" pitchFamily="49" charset="0"/>
                <a:ea typeface="仿宋" pitchFamily="49" charset="-122"/>
                <a:cs typeface="Consolas" pitchFamily="49" charset="0"/>
              </a:rPr>
              <a:t>次树的第</a:t>
            </a:r>
            <a:r>
              <a:rPr lang="en-US" altLang="zh-CN" sz="2000" i="1" dirty="0" err="1">
                <a:solidFill>
                  <a:srgbClr val="0000FF"/>
                </a:solidFill>
                <a:latin typeface="Consolas" pitchFamily="49" charset="0"/>
                <a:ea typeface="仿宋" pitchFamily="49" charset="-122"/>
                <a:cs typeface="Consolas" pitchFamily="49" charset="0"/>
              </a:rPr>
              <a:t>i</a:t>
            </a:r>
            <a:r>
              <a:rPr lang="zh-CN" altLang="en-US" sz="2000" dirty="0">
                <a:solidFill>
                  <a:srgbClr val="0000FF"/>
                </a:solidFill>
                <a:latin typeface="Consolas" pitchFamily="49" charset="0"/>
                <a:ea typeface="仿宋" pitchFamily="49" charset="-122"/>
                <a:cs typeface="Consolas" pitchFamily="49" charset="0"/>
              </a:rPr>
              <a:t>层有</a:t>
            </a:r>
            <a:r>
              <a:rPr lang="en-US" altLang="zh-CN" sz="2000" i="1" dirty="0">
                <a:solidFill>
                  <a:srgbClr val="0000FF"/>
                </a:solidFill>
                <a:latin typeface="Consolas" pitchFamily="49" charset="0"/>
                <a:ea typeface="仿宋" pitchFamily="49" charset="-122"/>
                <a:cs typeface="Consolas" pitchFamily="49" charset="0"/>
              </a:rPr>
              <a:t>m</a:t>
            </a:r>
            <a:r>
              <a:rPr lang="en-US" altLang="zh-CN" sz="2000" i="1" baseline="30000" dirty="0">
                <a:solidFill>
                  <a:srgbClr val="0000FF"/>
                </a:solidFill>
                <a:latin typeface="Consolas" pitchFamily="49" charset="0"/>
                <a:ea typeface="仿宋" pitchFamily="49" charset="-122"/>
                <a:cs typeface="Consolas" pitchFamily="49" charset="0"/>
              </a:rPr>
              <a:t>i</a:t>
            </a:r>
            <a:r>
              <a:rPr lang="en-US" altLang="zh-CN" sz="2000" baseline="30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个结点（</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err="1">
                <a:solidFill>
                  <a:srgbClr val="0000FF"/>
                </a:solidFill>
                <a:latin typeface="+mj-ea"/>
                <a:ea typeface="+mj-ea"/>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）时，称该层是满的，若一棵</a:t>
            </a:r>
            <a:r>
              <a:rPr lang="en-US" altLang="zh-CN" sz="2000" i="1" dirty="0">
                <a:solidFill>
                  <a:srgbClr val="0000FF"/>
                </a:solidFill>
                <a:latin typeface="Consolas" pitchFamily="49" charset="0"/>
                <a:ea typeface="仿宋" pitchFamily="49" charset="-122"/>
                <a:cs typeface="Consolas" pitchFamily="49" charset="0"/>
              </a:rPr>
              <a:t>m</a:t>
            </a:r>
            <a:r>
              <a:rPr lang="zh-CN" altLang="en-US" sz="2000" dirty="0">
                <a:solidFill>
                  <a:srgbClr val="0000FF"/>
                </a:solidFill>
                <a:latin typeface="Consolas" pitchFamily="49" charset="0"/>
                <a:ea typeface="仿宋" pitchFamily="49" charset="-122"/>
                <a:cs typeface="Consolas" pitchFamily="49" charset="0"/>
              </a:rPr>
              <a:t>次树的所有叶子结点在同一层，每一层都是满的，称为</a:t>
            </a:r>
            <a:r>
              <a:rPr lang="zh-CN" altLang="en-US" sz="2000" dirty="0">
                <a:solidFill>
                  <a:srgbClr val="FF0000"/>
                </a:solidFill>
                <a:latin typeface="Consolas" pitchFamily="49" charset="0"/>
                <a:ea typeface="仿宋" pitchFamily="49" charset="-122"/>
                <a:cs typeface="Consolas" pitchFamily="49" charset="0"/>
              </a:rPr>
              <a:t>满</a:t>
            </a:r>
            <a:r>
              <a:rPr lang="en-US" altLang="zh-CN" sz="2000" i="1" dirty="0">
                <a:solidFill>
                  <a:srgbClr val="FF0000"/>
                </a:solidFill>
                <a:latin typeface="Consolas" pitchFamily="49" charset="0"/>
                <a:ea typeface="仿宋" pitchFamily="49" charset="-122"/>
                <a:cs typeface="Consolas" pitchFamily="49" charset="0"/>
              </a:rPr>
              <a:t>m</a:t>
            </a:r>
            <a:r>
              <a:rPr lang="zh-CN" altLang="en-US" sz="2000" dirty="0">
                <a:solidFill>
                  <a:srgbClr val="FF0000"/>
                </a:solidFill>
                <a:latin typeface="Consolas" pitchFamily="49" charset="0"/>
                <a:ea typeface="仿宋" pitchFamily="49" charset="-122"/>
                <a:cs typeface="Consolas" pitchFamily="49" charset="0"/>
              </a:rPr>
              <a:t>次树</a:t>
            </a:r>
            <a:r>
              <a:rPr lang="zh-CN" altLang="en-US" sz="2000" dirty="0">
                <a:solidFill>
                  <a:srgbClr val="0000FF"/>
                </a:solidFill>
                <a:latin typeface="Consolas" pitchFamily="49" charset="0"/>
                <a:ea typeface="仿宋" pitchFamily="49" charset="-122"/>
                <a:cs typeface="Consolas" pitchFamily="49" charset="0"/>
              </a:rPr>
              <a:t>。显然，满</a:t>
            </a:r>
            <a:r>
              <a:rPr lang="en-US" altLang="zh-CN" sz="2000" i="1" dirty="0">
                <a:solidFill>
                  <a:srgbClr val="0000FF"/>
                </a:solidFill>
                <a:latin typeface="Consolas" pitchFamily="49" charset="0"/>
                <a:ea typeface="仿宋" pitchFamily="49" charset="-122"/>
                <a:cs typeface="Consolas" pitchFamily="49" charset="0"/>
              </a:rPr>
              <a:t>m</a:t>
            </a:r>
            <a:r>
              <a:rPr lang="zh-CN" altLang="en-US" sz="2000" dirty="0">
                <a:solidFill>
                  <a:srgbClr val="0000FF"/>
                </a:solidFill>
                <a:latin typeface="Consolas" pitchFamily="49" charset="0"/>
                <a:ea typeface="仿宋" pitchFamily="49" charset="-122"/>
                <a:cs typeface="Consolas" pitchFamily="49" charset="0"/>
              </a:rPr>
              <a:t>次树是所有相同高度的</a:t>
            </a:r>
            <a:r>
              <a:rPr lang="en-US" altLang="zh-CN" sz="2000" i="1" dirty="0">
                <a:solidFill>
                  <a:srgbClr val="0000FF"/>
                </a:solidFill>
                <a:latin typeface="Consolas" pitchFamily="49" charset="0"/>
                <a:ea typeface="仿宋" pitchFamily="49" charset="-122"/>
                <a:cs typeface="Consolas" pitchFamily="49" charset="0"/>
              </a:rPr>
              <a:t>m</a:t>
            </a:r>
            <a:r>
              <a:rPr lang="zh-CN" altLang="en-US" sz="2000" dirty="0">
                <a:solidFill>
                  <a:srgbClr val="0000FF"/>
                </a:solidFill>
                <a:latin typeface="Consolas" pitchFamily="49" charset="0"/>
                <a:ea typeface="仿宋" pitchFamily="49" charset="-122"/>
                <a:cs typeface="Consolas" pitchFamily="49" charset="0"/>
              </a:rPr>
              <a:t>次树中结点总数最多的树。</a:t>
            </a:r>
          </a:p>
          <a:p>
            <a:pPr marL="457200" indent="-457200" algn="l">
              <a:lnSpc>
                <a:spcPts val="28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也可以说，对于</a:t>
            </a:r>
            <a:r>
              <a:rPr lang="en-US" altLang="zh-CN" sz="2000" i="1" dirty="0">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个结点，构造的</a:t>
            </a:r>
            <a:r>
              <a:rPr lang="en-US" altLang="zh-CN" sz="2000" i="1" dirty="0">
                <a:solidFill>
                  <a:srgbClr val="0000FF"/>
                </a:solidFill>
                <a:latin typeface="Consolas" pitchFamily="49" charset="0"/>
                <a:ea typeface="仿宋" pitchFamily="49" charset="-122"/>
                <a:cs typeface="Consolas" pitchFamily="49" charset="0"/>
              </a:rPr>
              <a:t>m</a:t>
            </a:r>
            <a:r>
              <a:rPr lang="zh-CN" altLang="en-US" sz="2000" dirty="0">
                <a:solidFill>
                  <a:srgbClr val="0000FF"/>
                </a:solidFill>
                <a:latin typeface="Consolas" pitchFamily="49" charset="0"/>
                <a:ea typeface="仿宋" pitchFamily="49" charset="-122"/>
                <a:cs typeface="Consolas" pitchFamily="49" charset="0"/>
              </a:rPr>
              <a:t>次树为满</a:t>
            </a:r>
            <a:r>
              <a:rPr lang="en-US" altLang="zh-CN" sz="2000" i="1" dirty="0">
                <a:solidFill>
                  <a:srgbClr val="0000FF"/>
                </a:solidFill>
                <a:latin typeface="Consolas" pitchFamily="49" charset="0"/>
                <a:ea typeface="仿宋" pitchFamily="49" charset="-122"/>
                <a:cs typeface="Consolas" pitchFamily="49" charset="0"/>
              </a:rPr>
              <a:t>m</a:t>
            </a:r>
            <a:r>
              <a:rPr lang="zh-CN" altLang="en-US" sz="2000" dirty="0">
                <a:solidFill>
                  <a:srgbClr val="0000FF"/>
                </a:solidFill>
                <a:latin typeface="Consolas" pitchFamily="49" charset="0"/>
                <a:ea typeface="仿宋" pitchFamily="49" charset="-122"/>
                <a:cs typeface="Consolas" pitchFamily="49" charset="0"/>
              </a:rPr>
              <a:t>次树或者接近满</a:t>
            </a:r>
            <a:r>
              <a:rPr lang="en-US" altLang="zh-CN" sz="2000" i="1" dirty="0">
                <a:solidFill>
                  <a:srgbClr val="0000FF"/>
                </a:solidFill>
                <a:latin typeface="Consolas" pitchFamily="49" charset="0"/>
                <a:ea typeface="仿宋" pitchFamily="49" charset="-122"/>
                <a:cs typeface="Consolas" pitchFamily="49" charset="0"/>
              </a:rPr>
              <a:t>m</a:t>
            </a:r>
            <a:r>
              <a:rPr lang="zh-CN" altLang="en-US" sz="2000" dirty="0">
                <a:solidFill>
                  <a:srgbClr val="0000FF"/>
                </a:solidFill>
                <a:latin typeface="Consolas" pitchFamily="49" charset="0"/>
                <a:ea typeface="仿宋" pitchFamily="49" charset="-122"/>
                <a:cs typeface="Consolas" pitchFamily="49" charset="0"/>
              </a:rPr>
              <a:t>次树，此时树的高度最小。</a:t>
            </a:r>
          </a:p>
        </p:txBody>
      </p:sp>
      <p:grpSp>
        <p:nvGrpSpPr>
          <p:cNvPr id="7" name="组合 6"/>
          <p:cNvGrpSpPr/>
          <p:nvPr/>
        </p:nvGrpSpPr>
        <p:grpSpPr>
          <a:xfrm>
            <a:off x="817579" y="2143116"/>
            <a:ext cx="896901" cy="896901"/>
            <a:chOff x="388951" y="5103867"/>
            <a:chExt cx="896901" cy="896901"/>
          </a:xfrm>
        </p:grpSpPr>
        <p:sp>
          <p:nvSpPr>
            <p:cNvPr id="8" name="椭圆 7"/>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椭圆 8"/>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文本框 14"/>
            <p:cNvSpPr txBox="1"/>
            <p:nvPr/>
          </p:nvSpPr>
          <p:spPr>
            <a:xfrm>
              <a:off x="523583" y="5431228"/>
              <a:ext cx="649537" cy="313932"/>
            </a:xfrm>
            <a:prstGeom prst="rect">
              <a:avLst/>
            </a:prstGeom>
            <a:noFill/>
          </p:spPr>
          <p:txBody>
            <a:bodyPr wrap="none" rtlCol="0">
              <a:spAutoFit/>
            </a:bodyPr>
            <a:lstStyle/>
            <a:p>
              <a:r>
                <a:rPr lang="zh-CN" altLang="en-US" sz="1800">
                  <a:solidFill>
                    <a:srgbClr val="FF0000"/>
                  </a:solidFill>
                  <a:latin typeface="微软雅黑" pitchFamily="34" charset="-122"/>
                  <a:ea typeface="微软雅黑" pitchFamily="34" charset="-122"/>
                  <a:cs typeface="Consolas" pitchFamily="49" charset="0"/>
                </a:rPr>
                <a:t>推广</a:t>
              </a:r>
              <a:endParaRPr lang="zh-CN" altLang="en-US" sz="1800" b="1" dirty="0">
                <a:solidFill>
                  <a:srgbClr val="FF0000"/>
                </a:solidFill>
                <a:latin typeface="微软雅黑" pitchFamily="34" charset="-122"/>
                <a:ea typeface="微软雅黑" pitchFamily="34" charset="-122"/>
              </a:endParaRPr>
            </a:p>
          </p:txBody>
        </p:sp>
      </p:grpSp>
      <p:sp>
        <p:nvSpPr>
          <p:cNvPr id="12" name="灯片编号占位符 11"/>
          <p:cNvSpPr>
            <a:spLocks noGrp="1"/>
          </p:cNvSpPr>
          <p:nvPr>
            <p:ph type="sldNum" sz="quarter" idx="12"/>
          </p:nvPr>
        </p:nvSpPr>
        <p:spPr/>
        <p:txBody>
          <a:bodyPr/>
          <a:lstStyle/>
          <a:p>
            <a:fld id="{67864EE2-EAB3-4814-A7EB-820BD7610F1E}" type="slidenum">
              <a:rPr lang="en-US" altLang="zh-CN" smtClean="0"/>
              <a:pPr/>
              <a:t>20</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428596" y="985816"/>
            <a:ext cx="6548486" cy="430759"/>
          </a:xfrm>
          <a:prstGeom prst="rect">
            <a:avLst/>
          </a:prstGeom>
          <a:noFill/>
          <a:ln w="9525">
            <a:noFill/>
            <a:miter lim="800000"/>
            <a:headEnd/>
            <a:tailEnd/>
          </a:ln>
        </p:spPr>
        <p:txBody>
          <a:bodyPr wrap="square">
            <a:spAutoFit/>
          </a:bodyPr>
          <a:lstStyle/>
          <a:p>
            <a:pPr algn="just">
              <a:lnSpc>
                <a:spcPct val="120000"/>
              </a:lnSpc>
              <a:spcBef>
                <a:spcPct val="50000"/>
              </a:spcBef>
            </a:pPr>
            <a:r>
              <a:rPr kumimoji="1" lang="zh-CN" altLang="en-US" sz="2000">
                <a:solidFill>
                  <a:srgbClr val="FF0000"/>
                </a:solidFill>
                <a:latin typeface="Consolas" pitchFamily="49" charset="0"/>
                <a:ea typeface="微软雅黑" pitchFamily="34" charset="-122"/>
                <a:cs typeface="Consolas" pitchFamily="49" charset="0"/>
              </a:rPr>
              <a:t>性质</a:t>
            </a:r>
            <a:r>
              <a:rPr kumimoji="1" lang="en-US" altLang="zh-CN" sz="2000">
                <a:solidFill>
                  <a:srgbClr val="FF0000"/>
                </a:solidFill>
                <a:latin typeface="Consolas" pitchFamily="49" charset="0"/>
                <a:ea typeface="微软雅黑" pitchFamily="34" charset="-122"/>
                <a:cs typeface="Consolas" pitchFamily="49" charset="0"/>
              </a:rPr>
              <a:t>3</a:t>
            </a:r>
            <a:r>
              <a:rPr kumimoji="1" lang="zh-CN" altLang="en-US" sz="2000">
                <a:solidFill>
                  <a:srgbClr val="FF0000"/>
                </a:solidFill>
                <a:latin typeface="Consolas" pitchFamily="49" charset="0"/>
                <a:ea typeface="微软雅黑" pitchFamily="34" charset="-122"/>
                <a:cs typeface="Consolas" pitchFamily="49" charset="0"/>
              </a:rPr>
              <a:t>：</a:t>
            </a:r>
            <a:r>
              <a:rPr kumimoji="1" lang="en-US" altLang="zh-CN" sz="2000">
                <a:solidFill>
                  <a:srgbClr val="FF0000"/>
                </a:solidFill>
                <a:latin typeface="Consolas" pitchFamily="49" charset="0"/>
                <a:ea typeface="微软雅黑" pitchFamily="34" charset="-122"/>
                <a:cs typeface="Consolas" pitchFamily="49" charset="0"/>
              </a:rPr>
              <a:t> </a:t>
            </a:r>
            <a:r>
              <a:rPr kumimoji="1" lang="zh-CN" altLang="en-US" sz="2000" dirty="0">
                <a:solidFill>
                  <a:srgbClr val="0000FF"/>
                </a:solidFill>
                <a:latin typeface="Consolas" pitchFamily="49" charset="0"/>
                <a:ea typeface="仿宋" pitchFamily="49" charset="-122"/>
                <a:cs typeface="Consolas" pitchFamily="49" charset="0"/>
              </a:rPr>
              <a:t>高度为</a:t>
            </a:r>
            <a:r>
              <a:rPr kumimoji="1" lang="en-US" altLang="zh-CN" sz="2000" i="1" dirty="0">
                <a:solidFill>
                  <a:srgbClr val="0000FF"/>
                </a:solidFill>
                <a:latin typeface="Consolas" pitchFamily="49" charset="0"/>
                <a:ea typeface="仿宋" pitchFamily="49" charset="-122"/>
                <a:cs typeface="Consolas" pitchFamily="49" charset="0"/>
              </a:rPr>
              <a:t>h</a:t>
            </a:r>
            <a:r>
              <a:rPr kumimoji="1" lang="zh-CN" altLang="en-US" sz="2000" dirty="0">
                <a:solidFill>
                  <a:srgbClr val="0000FF"/>
                </a:solidFill>
                <a:latin typeface="Consolas" pitchFamily="49" charset="0"/>
                <a:ea typeface="仿宋" pitchFamily="49" charset="-122"/>
                <a:cs typeface="Consolas" pitchFamily="49" charset="0"/>
              </a:rPr>
              <a:t>的</a:t>
            </a:r>
            <a:r>
              <a:rPr kumimoji="1" lang="en-US" altLang="zh-CN" sz="2000" i="1" dirty="0">
                <a:solidFill>
                  <a:srgbClr val="0000FF"/>
                </a:solidFill>
                <a:latin typeface="Consolas" pitchFamily="49" charset="0"/>
                <a:ea typeface="仿宋" pitchFamily="49" charset="-122"/>
                <a:cs typeface="Consolas" pitchFamily="49" charset="0"/>
              </a:rPr>
              <a:t>m</a:t>
            </a:r>
            <a:r>
              <a:rPr kumimoji="1" lang="zh-CN" altLang="en-US" sz="2000" dirty="0">
                <a:solidFill>
                  <a:srgbClr val="0000FF"/>
                </a:solidFill>
                <a:latin typeface="Consolas" pitchFamily="49" charset="0"/>
                <a:ea typeface="仿宋" pitchFamily="49" charset="-122"/>
                <a:cs typeface="Consolas" pitchFamily="49" charset="0"/>
              </a:rPr>
              <a:t>次树至多</a:t>
            </a:r>
            <a:r>
              <a:rPr kumimoji="1" lang="zh-CN" altLang="en-US" sz="2000">
                <a:solidFill>
                  <a:srgbClr val="0000FF"/>
                </a:solidFill>
                <a:latin typeface="Consolas" pitchFamily="49" charset="0"/>
                <a:ea typeface="仿宋" pitchFamily="49" charset="-122"/>
                <a:cs typeface="Consolas" pitchFamily="49" charset="0"/>
              </a:rPr>
              <a:t>有       个结点。</a:t>
            </a:r>
            <a:endParaRPr kumimoji="1" lang="zh-CN" altLang="en-US" sz="2000" dirty="0">
              <a:solidFill>
                <a:srgbClr val="0000FF"/>
              </a:solidFill>
              <a:latin typeface="Consolas" pitchFamily="49" charset="0"/>
              <a:ea typeface="仿宋" pitchFamily="49" charset="-122"/>
              <a:cs typeface="Consolas" pitchFamily="49" charset="0"/>
            </a:endParaRPr>
          </a:p>
        </p:txBody>
      </p:sp>
      <p:graphicFrame>
        <p:nvGraphicFramePr>
          <p:cNvPr id="5" name="Object 4"/>
          <p:cNvGraphicFramePr>
            <a:graphicFrameLocks noChangeAspect="1"/>
          </p:cNvGraphicFramePr>
          <p:nvPr/>
        </p:nvGraphicFramePr>
        <p:xfrm>
          <a:off x="4321178" y="857232"/>
          <a:ext cx="679450" cy="628650"/>
        </p:xfrm>
        <a:graphic>
          <a:graphicData uri="http://schemas.openxmlformats.org/presentationml/2006/ole">
            <mc:AlternateContent xmlns:mc="http://schemas.openxmlformats.org/markup-compatibility/2006">
              <mc:Choice xmlns:v="urn:schemas-microsoft-com:vml" Requires="v">
                <p:oleObj spid="_x0000_s1028" name="Equation" r:id="rId3" imgW="457200" imgH="419040" progId="">
                  <p:embed/>
                </p:oleObj>
              </mc:Choice>
              <mc:Fallback>
                <p:oleObj name="Equation" r:id="rId3" imgW="457200" imgH="41904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1178" y="857232"/>
                        <a:ext cx="67945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1071538" y="2000240"/>
            <a:ext cx="2071702"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华文中宋" pitchFamily="2" charset="-122"/>
                <a:cs typeface="Consolas" pitchFamily="49" charset="0"/>
              </a:rPr>
              <a:t>由性质</a:t>
            </a:r>
            <a:r>
              <a:rPr lang="en-US" altLang="zh-CN" sz="2000">
                <a:solidFill>
                  <a:srgbClr val="0000FF"/>
                </a:solidFill>
                <a:latin typeface="Consolas" pitchFamily="49" charset="0"/>
                <a:ea typeface="华文中宋" pitchFamily="2" charset="-122"/>
                <a:cs typeface="Consolas" pitchFamily="49" charset="0"/>
              </a:rPr>
              <a:t>2</a:t>
            </a:r>
            <a:r>
              <a:rPr lang="zh-CN" altLang="en-US" sz="2000">
                <a:solidFill>
                  <a:srgbClr val="0000FF"/>
                </a:solidFill>
                <a:latin typeface="Consolas" pitchFamily="49" charset="0"/>
                <a:ea typeface="华文中宋" pitchFamily="2" charset="-122"/>
                <a:cs typeface="Consolas" pitchFamily="49" charset="0"/>
              </a:rPr>
              <a:t>推出</a:t>
            </a:r>
          </a:p>
        </p:txBody>
      </p:sp>
      <p:sp>
        <p:nvSpPr>
          <p:cNvPr id="8" name="TextBox 7"/>
          <p:cNvSpPr txBox="1"/>
          <p:nvPr/>
        </p:nvSpPr>
        <p:spPr>
          <a:xfrm>
            <a:off x="500034" y="3071810"/>
            <a:ext cx="7643866" cy="400110"/>
          </a:xfrm>
          <a:prstGeom prst="rect">
            <a:avLst/>
          </a:prstGeom>
          <a:noFill/>
        </p:spPr>
        <p:txBody>
          <a:bodyPr wrap="square" rtlCol="0">
            <a:spAutoFit/>
          </a:bodyPr>
          <a:lstStyle/>
          <a:p>
            <a:pPr algn="l">
              <a:lnSpc>
                <a:spcPct val="100000"/>
              </a:lnSpc>
              <a:spcBef>
                <a:spcPts val="0"/>
              </a:spcBef>
            </a:pPr>
            <a:r>
              <a:rPr lang="zh-CN" altLang="zh-CN" sz="2000">
                <a:solidFill>
                  <a:srgbClr val="FF0000"/>
                </a:solidFill>
                <a:latin typeface="Consolas" pitchFamily="49" charset="0"/>
                <a:ea typeface="微软雅黑" pitchFamily="34" charset="-122"/>
                <a:cs typeface="Consolas" pitchFamily="49" charset="0"/>
              </a:rPr>
              <a:t>性质</a:t>
            </a:r>
            <a:r>
              <a:rPr lang="en-US" altLang="zh-CN" sz="2000">
                <a:solidFill>
                  <a:srgbClr val="FF0000"/>
                </a:solidFill>
                <a:latin typeface="Consolas" pitchFamily="49" charset="0"/>
                <a:ea typeface="微软雅黑" pitchFamily="34" charset="-122"/>
                <a:cs typeface="Consolas" pitchFamily="49" charset="0"/>
              </a:rPr>
              <a:t>4</a:t>
            </a:r>
            <a:r>
              <a:rPr lang="zh-CN" altLang="en-US" sz="2000">
                <a:solidFill>
                  <a:srgbClr val="FF0000"/>
                </a:solidFill>
                <a:latin typeface="Consolas" pitchFamily="49" charset="0"/>
                <a:ea typeface="微软雅黑" pitchFamily="34"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具有</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个结点的</a:t>
            </a:r>
            <a:r>
              <a:rPr lang="en-US" altLang="zh-CN" sz="2000" i="1">
                <a:solidFill>
                  <a:srgbClr val="0000FF"/>
                </a:solidFill>
                <a:latin typeface="Consolas" pitchFamily="49" charset="0"/>
                <a:ea typeface="仿宋" pitchFamily="49" charset="-122"/>
                <a:cs typeface="Consolas" pitchFamily="49" charset="0"/>
              </a:rPr>
              <a:t>m</a:t>
            </a:r>
            <a:r>
              <a:rPr lang="zh-CN" altLang="zh-CN" sz="2000">
                <a:solidFill>
                  <a:srgbClr val="0000FF"/>
                </a:solidFill>
                <a:latin typeface="Consolas" pitchFamily="49" charset="0"/>
                <a:ea typeface="仿宋" pitchFamily="49" charset="-122"/>
                <a:cs typeface="Consolas" pitchFamily="49" charset="0"/>
              </a:rPr>
              <a:t>次树的</a:t>
            </a:r>
            <a:r>
              <a:rPr lang="zh-CN" altLang="zh-CN" sz="2000">
                <a:solidFill>
                  <a:srgbClr val="FF00FF"/>
                </a:solidFill>
                <a:latin typeface="Consolas" pitchFamily="49" charset="0"/>
                <a:ea typeface="仿宋" pitchFamily="49" charset="-122"/>
                <a:cs typeface="Consolas" pitchFamily="49" charset="0"/>
              </a:rPr>
              <a:t>最小高度</a:t>
            </a:r>
            <a:r>
              <a:rPr lang="zh-CN" altLang="zh-CN" sz="2000">
                <a:solidFill>
                  <a:srgbClr val="0000FF"/>
                </a:solidFill>
                <a:latin typeface="Consolas" pitchFamily="49" charset="0"/>
                <a:ea typeface="仿宋" pitchFamily="49" charset="-122"/>
                <a:cs typeface="Consolas" pitchFamily="49" charset="0"/>
              </a:rPr>
              <a:t>为</a:t>
            </a:r>
            <a:r>
              <a:rPr lang="en-US" altLang="zh-CN" sz="2000">
                <a:solidFill>
                  <a:srgbClr val="0000FF"/>
                </a:solidFill>
                <a:latin typeface="Consolas" pitchFamily="49" charset="0"/>
                <a:ea typeface="仿宋" pitchFamily="49" charset="-122"/>
                <a:cs typeface="Consolas" pitchFamily="49" charset="0"/>
                <a:sym typeface="Symbol"/>
              </a:rPr>
              <a:t></a:t>
            </a:r>
            <a:r>
              <a:rPr lang="en-US" altLang="zh-CN" sz="2000">
                <a:solidFill>
                  <a:srgbClr val="0000FF"/>
                </a:solidFill>
                <a:latin typeface="Consolas" pitchFamily="49" charset="0"/>
                <a:ea typeface="仿宋" pitchFamily="49" charset="-122"/>
                <a:cs typeface="Consolas" pitchFamily="49" charset="0"/>
              </a:rPr>
              <a:t>log</a:t>
            </a:r>
            <a:r>
              <a:rPr lang="en-US" altLang="zh-CN" sz="2000" i="1" baseline="-25000">
                <a:solidFill>
                  <a:srgbClr val="0000FF"/>
                </a:solidFill>
                <a:latin typeface="Consolas" pitchFamily="49" charset="0"/>
                <a:ea typeface="仿宋" pitchFamily="49" charset="-122"/>
                <a:cs typeface="Consolas" pitchFamily="49" charset="0"/>
              </a:rPr>
              <a:t>m</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m</a:t>
            </a:r>
            <a:r>
              <a:rPr lang="en-US" altLang="zh-CN" sz="2000">
                <a:solidFill>
                  <a:srgbClr val="0000FF"/>
                </a:solidFill>
                <a:latin typeface="Consolas" pitchFamily="49" charset="0"/>
                <a:ea typeface="仿宋" pitchFamily="49" charset="-122"/>
                <a:cs typeface="Consolas" pitchFamily="49" charset="0"/>
              </a:rPr>
              <a:t>-1)+1)</a:t>
            </a:r>
            <a:r>
              <a:rPr lang="en-US" altLang="zh-CN" sz="2000">
                <a:solidFill>
                  <a:srgbClr val="0000FF"/>
                </a:solidFill>
                <a:latin typeface="Consolas" pitchFamily="49" charset="0"/>
                <a:ea typeface="仿宋" pitchFamily="49" charset="-122"/>
                <a:cs typeface="Consolas" pitchFamily="49" charset="0"/>
                <a:sym typeface="Symbol"/>
              </a:rPr>
              <a:t></a:t>
            </a:r>
            <a:r>
              <a:rPr lang="zh-CN" altLang="en-US" sz="2000">
                <a:solidFill>
                  <a:srgbClr val="0000FF"/>
                </a:solidFill>
                <a:latin typeface="Consolas" pitchFamily="49" charset="0"/>
                <a:ea typeface="仿宋" pitchFamily="49" charset="-122"/>
                <a:cs typeface="Consolas" pitchFamily="49" charset="0"/>
              </a:rPr>
              <a:t>。</a:t>
            </a: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21</a:t>
            </a:fld>
            <a:r>
              <a:rPr lang="en-US" altLang="zh-CN"/>
              <a:t>/110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357158" y="285728"/>
            <a:ext cx="8429684" cy="1169551"/>
          </a:xfrm>
          <a:prstGeom prst="rect">
            <a:avLst/>
          </a:prstGeom>
          <a:noFill/>
          <a:ln w="9525">
            <a:noFill/>
            <a:miter lim="800000"/>
            <a:headEnd/>
            <a:tailEnd/>
          </a:ln>
        </p:spPr>
        <p:txBody>
          <a:bodyPr wrap="square">
            <a:spAutoFit/>
          </a:bodyPr>
          <a:lstStyle/>
          <a:p>
            <a:pPr algn="l">
              <a:lnSpc>
                <a:spcPts val="2800"/>
              </a:lnSpc>
              <a:spcBef>
                <a:spcPts val="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FF0000"/>
                </a:solidFill>
                <a:latin typeface="Consolas" pitchFamily="49" charset="0"/>
                <a:ea typeface="楷体" pitchFamily="49" charset="-122"/>
                <a:cs typeface="Consolas" pitchFamily="49" charset="0"/>
              </a:rPr>
              <a:t>【</a:t>
            </a:r>
            <a:r>
              <a:rPr lang="zh-CN" altLang="en-US"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7.1】 </a:t>
            </a:r>
            <a:r>
              <a:rPr lang="zh-CN" altLang="en-US" sz="2000" dirty="0">
                <a:solidFill>
                  <a:srgbClr val="0000FF"/>
                </a:solidFill>
                <a:latin typeface="Consolas" pitchFamily="49" charset="0"/>
                <a:ea typeface="楷体" pitchFamily="49" charset="-122"/>
                <a:cs typeface="Consolas" pitchFamily="49" charset="0"/>
              </a:rPr>
              <a:t>若一棵三次树中度为</a:t>
            </a:r>
            <a:r>
              <a:rPr lang="en-US" altLang="zh-CN"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的结点为</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个，度为</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的结点为</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个，度为</a:t>
            </a:r>
            <a:r>
              <a:rPr lang="en-US" altLang="zh-CN" sz="2000" dirty="0">
                <a:solidFill>
                  <a:srgbClr val="00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的结点为</a:t>
            </a:r>
            <a:r>
              <a:rPr lang="en-US" altLang="zh-CN" sz="2000" dirty="0">
                <a:solidFill>
                  <a:srgbClr val="0000FF"/>
                </a:solidFill>
                <a:latin typeface="Consolas" pitchFamily="49" charset="0"/>
                <a:ea typeface="楷体" pitchFamily="49" charset="-122"/>
                <a:cs typeface="Consolas" pitchFamily="49" charset="0"/>
              </a:rPr>
              <a:t>2</a:t>
            </a:r>
            <a:r>
              <a:rPr lang="zh-CN" altLang="en-US" sz="2000" dirty="0">
                <a:solidFill>
                  <a:srgbClr val="0000FF"/>
                </a:solidFill>
                <a:latin typeface="Consolas" pitchFamily="49" charset="0"/>
                <a:ea typeface="楷体" pitchFamily="49" charset="-122"/>
                <a:cs typeface="Consolas" pitchFamily="49" charset="0"/>
              </a:rPr>
              <a:t>个，则该三次树中总的结点个数和度为</a:t>
            </a:r>
            <a:r>
              <a:rPr lang="en-US" altLang="zh-CN" sz="2000" dirty="0">
                <a:solidFill>
                  <a:srgbClr val="0000FF"/>
                </a:solidFill>
                <a:latin typeface="Consolas" pitchFamily="49" charset="0"/>
                <a:ea typeface="楷体" pitchFamily="49" charset="-122"/>
                <a:cs typeface="Consolas" pitchFamily="49" charset="0"/>
              </a:rPr>
              <a:t>0</a:t>
            </a:r>
            <a:r>
              <a:rPr lang="zh-CN" altLang="en-US" sz="2000" dirty="0">
                <a:solidFill>
                  <a:srgbClr val="0000FF"/>
                </a:solidFill>
                <a:latin typeface="Consolas" pitchFamily="49" charset="0"/>
                <a:ea typeface="楷体" pitchFamily="49" charset="-122"/>
                <a:cs typeface="Consolas" pitchFamily="49" charset="0"/>
              </a:rPr>
              <a:t>的结点个数分别是多少？</a:t>
            </a:r>
          </a:p>
        </p:txBody>
      </p:sp>
      <p:sp>
        <p:nvSpPr>
          <p:cNvPr id="5" name="Text Box 3"/>
          <p:cNvSpPr txBox="1">
            <a:spLocks noChangeArrowheads="1"/>
          </p:cNvSpPr>
          <p:nvPr/>
        </p:nvSpPr>
        <p:spPr bwMode="auto">
          <a:xfrm>
            <a:off x="1000100" y="1714488"/>
            <a:ext cx="7715304" cy="4116383"/>
          </a:xfrm>
          <a:prstGeom prst="rect">
            <a:avLst/>
          </a:prstGeom>
          <a:ln>
            <a:solidFill>
              <a:schemeClr val="accent6">
                <a:lumMod val="20000"/>
                <a:lumOff val="80000"/>
              </a:schemeClr>
            </a:solid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marL="360000" indent="-360000" algn="l">
              <a:lnSpc>
                <a:spcPts val="28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设该三次树中总结点个数、度为</a:t>
            </a:r>
            <a:r>
              <a:rPr lang="en-US" altLang="zh-CN" sz="2000" dirty="0">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的结点个数、度为</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的结点个数、度为</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的结点个数和度为</a:t>
            </a:r>
            <a:r>
              <a:rPr lang="en-US" altLang="zh-CN" sz="2000" dirty="0">
                <a:solidFill>
                  <a:srgbClr val="0000FF"/>
                </a:solidFill>
                <a:latin typeface="Consolas" pitchFamily="49" charset="0"/>
                <a:ea typeface="仿宋" pitchFamily="49" charset="-122"/>
                <a:cs typeface="Consolas" pitchFamily="49" charset="0"/>
              </a:rPr>
              <a:t>3</a:t>
            </a:r>
            <a:r>
              <a:rPr lang="zh-CN" altLang="en-US" sz="2000" dirty="0">
                <a:solidFill>
                  <a:srgbClr val="0000FF"/>
                </a:solidFill>
                <a:latin typeface="Consolas" pitchFamily="49" charset="0"/>
                <a:ea typeface="仿宋" pitchFamily="49" charset="-122"/>
                <a:cs typeface="Consolas" pitchFamily="49" charset="0"/>
              </a:rPr>
              <a:t>的结点个数分别为</a:t>
            </a:r>
            <a:r>
              <a:rPr lang="en-US" altLang="zh-CN" sz="2000" i="1" dirty="0">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baseline="-25000" dirty="0" err="1">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baseline="-25000" dirty="0" err="1">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baseline="-25000" dirty="0" err="1">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和</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baseline="-25000" dirty="0" err="1">
                <a:solidFill>
                  <a:srgbClr val="0000FF"/>
                </a:solidFill>
                <a:latin typeface="Consolas" pitchFamily="49" charset="0"/>
                <a:ea typeface="仿宋" pitchFamily="49" charset="-122"/>
                <a:cs typeface="Consolas" pitchFamily="49" charset="0"/>
              </a:rPr>
              <a:t>3</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60000" indent="-360000" algn="l">
              <a:lnSpc>
                <a:spcPts val="28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显然，每个度为</a:t>
            </a:r>
            <a:r>
              <a:rPr lang="en-US" altLang="zh-CN" sz="2000" i="1" dirty="0" err="1">
                <a:solidFill>
                  <a:srgbClr val="0000FF"/>
                </a:solidFill>
                <a:latin typeface="Consolas" pitchFamily="49" charset="0"/>
                <a:ea typeface="仿宋" pitchFamily="49" charset="-122"/>
                <a:cs typeface="Consolas" pitchFamily="49" charset="0"/>
              </a:rPr>
              <a:t>i</a:t>
            </a:r>
            <a:r>
              <a:rPr lang="zh-CN" altLang="en-US" sz="2000" dirty="0">
                <a:solidFill>
                  <a:srgbClr val="0000FF"/>
                </a:solidFill>
                <a:latin typeface="Consolas" pitchFamily="49" charset="0"/>
                <a:ea typeface="仿宋" pitchFamily="49" charset="-122"/>
                <a:cs typeface="Consolas" pitchFamily="49" charset="0"/>
              </a:rPr>
              <a:t>的结点在所有结点的度数之和中贡献</a:t>
            </a:r>
            <a:r>
              <a:rPr lang="en-US" altLang="zh-CN" sz="2000" i="1" dirty="0" err="1">
                <a:solidFill>
                  <a:srgbClr val="0000FF"/>
                </a:solidFill>
                <a:latin typeface="Consolas" pitchFamily="49" charset="0"/>
                <a:ea typeface="仿宋" pitchFamily="49" charset="-122"/>
                <a:cs typeface="Consolas" pitchFamily="49" charset="0"/>
              </a:rPr>
              <a:t>i</a:t>
            </a:r>
            <a:r>
              <a:rPr lang="zh-CN" altLang="en-US" sz="2000" dirty="0">
                <a:solidFill>
                  <a:srgbClr val="0000FF"/>
                </a:solidFill>
                <a:latin typeface="Consolas" pitchFamily="49" charset="0"/>
                <a:ea typeface="仿宋" pitchFamily="49" charset="-122"/>
                <a:cs typeface="Consolas" pitchFamily="49" charset="0"/>
              </a:rPr>
              <a:t>个度。依题意有：</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baseline="-25000" dirty="0" err="1">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baseline="-25000" dirty="0" err="1">
                <a:solidFill>
                  <a:srgbClr val="0000FF"/>
                </a:solidFill>
                <a:latin typeface="Consolas" pitchFamily="49" charset="0"/>
                <a:ea typeface="仿宋" pitchFamily="49" charset="-122"/>
                <a:cs typeface="Consolas" pitchFamily="49" charset="0"/>
              </a:rPr>
              <a:t>2</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baseline="-25000" dirty="0" err="1">
                <a:solidFill>
                  <a:srgbClr val="0000FF"/>
                </a:solidFill>
                <a:latin typeface="Consolas" pitchFamily="49" charset="0"/>
                <a:ea typeface="仿宋" pitchFamily="49" charset="-122"/>
                <a:cs typeface="Consolas" pitchFamily="49" charset="0"/>
              </a:rPr>
              <a:t>3</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。由树的性质</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可知</a:t>
            </a:r>
            <a:endParaRPr lang="en-US" altLang="zh-CN" sz="2000" dirty="0">
              <a:solidFill>
                <a:srgbClr val="0000FF"/>
              </a:solidFill>
              <a:latin typeface="Consolas" pitchFamily="49" charset="0"/>
              <a:ea typeface="仿宋" pitchFamily="49" charset="-122"/>
              <a:cs typeface="Consolas" pitchFamily="49" charset="0"/>
            </a:endParaRPr>
          </a:p>
          <a:p>
            <a:pPr marL="360000" indent="-360000" algn="l">
              <a:lnSpc>
                <a:spcPts val="2800"/>
              </a:lnSpc>
              <a:spcBef>
                <a:spcPts val="600"/>
              </a:spcBef>
            </a:pPr>
            <a:r>
              <a:rPr lang="en-US" altLang="zh-CN" sz="2000" i="1" dirty="0">
                <a:solidFill>
                  <a:srgbClr val="0000FF"/>
                </a:solidFill>
                <a:latin typeface="Consolas" pitchFamily="49" charset="0"/>
                <a:ea typeface="仿宋" pitchFamily="49" charset="-122"/>
                <a:cs typeface="Consolas" pitchFamily="49" charset="0"/>
              </a:rPr>
              <a:t>       n </a:t>
            </a:r>
            <a:r>
              <a:rPr lang="en-US" altLang="zh-CN" sz="2000" dirty="0">
                <a:solidFill>
                  <a:srgbClr val="0000FF"/>
                </a:solidFill>
                <a:latin typeface="Consolas" pitchFamily="49" charset="0"/>
                <a:ea typeface="仿宋" pitchFamily="49" charset="-122"/>
                <a:cs typeface="Consolas" pitchFamily="49" charset="0"/>
              </a:rPr>
              <a:t>= </a:t>
            </a:r>
            <a:r>
              <a:rPr lang="zh-CN" altLang="en-US" sz="2000" dirty="0">
                <a:solidFill>
                  <a:srgbClr val="0000FF"/>
                </a:solidFill>
                <a:latin typeface="Consolas" pitchFamily="49" charset="0"/>
                <a:ea typeface="仿宋" pitchFamily="49" charset="-122"/>
                <a:cs typeface="Consolas" pitchFamily="49" charset="0"/>
              </a:rPr>
              <a:t>所有结点的度数之和</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　    </a:t>
            </a:r>
            <a:endParaRPr lang="en-US" altLang="zh-CN" sz="2000" dirty="0">
              <a:solidFill>
                <a:srgbClr val="0000FF"/>
              </a:solidFill>
              <a:latin typeface="Consolas" pitchFamily="49" charset="0"/>
              <a:ea typeface="仿宋" pitchFamily="49" charset="-122"/>
              <a:cs typeface="Consolas" pitchFamily="49" charset="0"/>
            </a:endParaRPr>
          </a:p>
          <a:p>
            <a:pPr marL="360000" indent="-360000" algn="l">
              <a:lnSpc>
                <a:spcPts val="2800"/>
              </a:lnSpc>
              <a:spcBef>
                <a:spcPts val="600"/>
              </a:spcBef>
            </a:pPr>
            <a:r>
              <a:rPr lang="en-US" altLang="zh-CN" sz="2000" dirty="0">
                <a:solidFill>
                  <a:srgbClr val="0000FF"/>
                </a:solidFill>
                <a:latin typeface="Consolas" pitchFamily="49" charset="0"/>
                <a:ea typeface="仿宋" pitchFamily="49" charset="-122"/>
                <a:cs typeface="Consolas" pitchFamily="49" charset="0"/>
              </a:rPr>
              <a:t>         = 0×</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0</a:t>
            </a:r>
            <a:r>
              <a:rPr lang="en-US" altLang="zh-CN" sz="2000" dirty="0">
                <a:solidFill>
                  <a:srgbClr val="0000FF"/>
                </a:solidFill>
                <a:latin typeface="Consolas" pitchFamily="49" charset="0"/>
                <a:ea typeface="仿宋" pitchFamily="49" charset="-122"/>
                <a:cs typeface="Consolas" pitchFamily="49" charset="0"/>
              </a:rPr>
              <a:t>+1×</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+2×</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dirty="0">
                <a:solidFill>
                  <a:srgbClr val="0000FF"/>
                </a:solidFill>
                <a:latin typeface="Consolas" pitchFamily="49" charset="0"/>
                <a:ea typeface="仿宋" pitchFamily="49" charset="-122"/>
                <a:cs typeface="Consolas" pitchFamily="49" charset="0"/>
              </a:rPr>
              <a:t>+3×</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3</a:t>
            </a:r>
            <a:r>
              <a:rPr lang="en-US" altLang="zh-CN" sz="2000" dirty="0">
                <a:solidFill>
                  <a:srgbClr val="0000FF"/>
                </a:solidFill>
                <a:latin typeface="Consolas" pitchFamily="49" charset="0"/>
                <a:ea typeface="仿宋" pitchFamily="49" charset="-122"/>
                <a:cs typeface="Consolas" pitchFamily="49" charset="0"/>
              </a:rPr>
              <a:t>+1</a:t>
            </a:r>
          </a:p>
          <a:p>
            <a:pPr marL="360000" indent="-360000" algn="l">
              <a:lnSpc>
                <a:spcPts val="2800"/>
              </a:lnSpc>
              <a:spcBef>
                <a:spcPts val="600"/>
              </a:spcBef>
            </a:pPr>
            <a:r>
              <a:rPr lang="en-US" altLang="zh-CN" sz="2000" dirty="0">
                <a:solidFill>
                  <a:srgbClr val="0000FF"/>
                </a:solidFill>
                <a:latin typeface="Consolas" pitchFamily="49" charset="0"/>
                <a:ea typeface="仿宋" pitchFamily="49" charset="-122"/>
                <a:cs typeface="Consolas" pitchFamily="49" charset="0"/>
              </a:rPr>
              <a:t>         = 1×2+2×1+3×2+1=</a:t>
            </a:r>
            <a:r>
              <a:rPr lang="en-US" altLang="zh-CN" sz="2000" dirty="0">
                <a:solidFill>
                  <a:srgbClr val="FF00FF"/>
                </a:solidFill>
                <a:latin typeface="Consolas" pitchFamily="49" charset="0"/>
                <a:ea typeface="仿宋" pitchFamily="49" charset="-122"/>
                <a:cs typeface="Consolas" pitchFamily="49" charset="0"/>
              </a:rPr>
              <a:t>11</a:t>
            </a:r>
          </a:p>
          <a:p>
            <a:pPr marL="360000" indent="-360000" algn="l">
              <a:lnSpc>
                <a:spcPts val="28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又因为</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0</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3</a:t>
            </a:r>
            <a:r>
              <a:rPr lang="zh-CN" altLang="en-US" sz="2000" dirty="0">
                <a:solidFill>
                  <a:srgbClr val="0000FF"/>
                </a:solidFill>
                <a:latin typeface="Consolas" pitchFamily="49" charset="0"/>
                <a:ea typeface="仿宋" pitchFamily="49" charset="-122"/>
                <a:cs typeface="Consolas" pitchFamily="49" charset="0"/>
              </a:rPr>
              <a:t>，即：</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baseline="-25000" dirty="0" err="1">
                <a:solidFill>
                  <a:srgbClr val="0000FF"/>
                </a:solidFill>
                <a:latin typeface="Consolas" pitchFamily="49" charset="0"/>
                <a:ea typeface="仿宋" pitchFamily="49" charset="-122"/>
                <a:cs typeface="Consolas" pitchFamily="49" charset="0"/>
              </a:rPr>
              <a:t>0</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baseline="-25000" dirty="0" err="1">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baseline="-25000" dirty="0" err="1">
                <a:solidFill>
                  <a:srgbClr val="0000FF"/>
                </a:solidFill>
                <a:latin typeface="Consolas" pitchFamily="49" charset="0"/>
                <a:ea typeface="仿宋" pitchFamily="49" charset="-122"/>
                <a:cs typeface="Consolas" pitchFamily="49" charset="0"/>
              </a:rPr>
              <a:t>2</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n</a:t>
            </a:r>
            <a:r>
              <a:rPr lang="en-US" altLang="zh-CN" sz="2000" baseline="-25000" dirty="0" err="1">
                <a:solidFill>
                  <a:srgbClr val="0000FF"/>
                </a:solidFill>
                <a:latin typeface="Consolas" pitchFamily="49" charset="0"/>
                <a:ea typeface="仿宋" pitchFamily="49" charset="-122"/>
                <a:cs typeface="Consolas" pitchFamily="49" charset="0"/>
              </a:rPr>
              <a:t>3</a:t>
            </a:r>
            <a:r>
              <a:rPr lang="en-US" altLang="zh-CN" sz="2000" dirty="0">
                <a:solidFill>
                  <a:srgbClr val="0000FF"/>
                </a:solidFill>
                <a:latin typeface="Consolas" pitchFamily="49" charset="0"/>
                <a:ea typeface="仿宋" pitchFamily="49" charset="-122"/>
                <a:cs typeface="Consolas" pitchFamily="49" charset="0"/>
              </a:rPr>
              <a:t>=11-2-1-2=</a:t>
            </a:r>
            <a:r>
              <a:rPr lang="en-US" altLang="zh-CN" sz="2000" dirty="0">
                <a:solidFill>
                  <a:srgbClr val="FF00FF"/>
                </a:solidFill>
                <a:latin typeface="Consolas" pitchFamily="49" charset="0"/>
                <a:ea typeface="仿宋" pitchFamily="49" charset="-122"/>
                <a:cs typeface="Consolas" pitchFamily="49" charset="0"/>
              </a:rPr>
              <a:t>6</a:t>
            </a:r>
          </a:p>
          <a:p>
            <a:pPr marL="360000" indent="-360000" algn="l">
              <a:lnSpc>
                <a:spcPts val="28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所以该三次树中总的结点个数和度为</a:t>
            </a:r>
            <a:r>
              <a:rPr lang="en-US" altLang="zh-CN" sz="2000" dirty="0">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的结点个数分别是</a:t>
            </a:r>
            <a:r>
              <a:rPr lang="en-US" altLang="zh-CN" sz="2000" dirty="0">
                <a:solidFill>
                  <a:srgbClr val="0000FF"/>
                </a:solidFill>
                <a:latin typeface="Consolas" pitchFamily="49" charset="0"/>
                <a:ea typeface="仿宋" pitchFamily="49" charset="-122"/>
                <a:cs typeface="Consolas" pitchFamily="49" charset="0"/>
              </a:rPr>
              <a:t>11</a:t>
            </a:r>
            <a:r>
              <a:rPr lang="zh-CN" altLang="en-US" sz="2000" dirty="0">
                <a:solidFill>
                  <a:srgbClr val="0000FF"/>
                </a:solidFill>
                <a:latin typeface="Consolas" pitchFamily="49" charset="0"/>
                <a:ea typeface="仿宋" pitchFamily="49" charset="-122"/>
                <a:cs typeface="Consolas" pitchFamily="49" charset="0"/>
              </a:rPr>
              <a:t>和</a:t>
            </a:r>
            <a:r>
              <a:rPr lang="en-US" altLang="zh-CN" sz="2000" dirty="0">
                <a:solidFill>
                  <a:srgbClr val="0000FF"/>
                </a:solidFill>
                <a:latin typeface="Consolas" pitchFamily="49" charset="0"/>
                <a:ea typeface="仿宋" pitchFamily="49" charset="-122"/>
                <a:cs typeface="Consolas" pitchFamily="49" charset="0"/>
              </a:rPr>
              <a:t>6</a:t>
            </a:r>
            <a:r>
              <a:rPr lang="zh-CN" altLang="en-US" sz="2000" dirty="0">
                <a:solidFill>
                  <a:srgbClr val="0000FF"/>
                </a:solidFill>
                <a:latin typeface="Consolas" pitchFamily="49" charset="0"/>
                <a:ea typeface="仿宋" pitchFamily="49" charset="-122"/>
                <a:cs typeface="Consolas" pitchFamily="49" charset="0"/>
              </a:rPr>
              <a:t>。</a:t>
            </a:r>
          </a:p>
        </p:txBody>
      </p:sp>
      <p:pic>
        <p:nvPicPr>
          <p:cNvPr id="7" name="Picture 2"/>
          <p:cNvPicPr>
            <a:picLocks noChangeAspect="1" noChangeArrowheads="1"/>
          </p:cNvPicPr>
          <p:nvPr/>
        </p:nvPicPr>
        <p:blipFill>
          <a:blip r:embed="rId3" cstate="print"/>
          <a:srcRect/>
          <a:stretch>
            <a:fillRect/>
          </a:stretch>
        </p:blipFill>
        <p:spPr bwMode="auto">
          <a:xfrm>
            <a:off x="71406" y="1928803"/>
            <a:ext cx="961439" cy="1143008"/>
          </a:xfrm>
          <a:prstGeom prst="rect">
            <a:avLst/>
          </a:prstGeom>
          <a:noFill/>
          <a:ln w="9525">
            <a:noFill/>
            <a:miter lim="800000"/>
            <a:headEnd/>
            <a:tailEnd/>
          </a:ln>
        </p:spPr>
      </p:pic>
      <p:sp>
        <p:nvSpPr>
          <p:cNvPr id="8" name="灯片编号占位符 7"/>
          <p:cNvSpPr>
            <a:spLocks noGrp="1"/>
          </p:cNvSpPr>
          <p:nvPr>
            <p:ph type="sldNum" sz="quarter" idx="12"/>
          </p:nvPr>
        </p:nvSpPr>
        <p:spPr/>
        <p:txBody>
          <a:bodyPr/>
          <a:lstStyle/>
          <a:p>
            <a:fld id="{67864EE2-EAB3-4814-A7EB-820BD7610F1E}" type="slidenum">
              <a:rPr lang="en-US" altLang="zh-CN" smtClean="0"/>
              <a:pPr/>
              <a:t>22</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1142976" y="1831410"/>
            <a:ext cx="1811338" cy="453183"/>
          </a:xfrm>
          <a:prstGeom prst="rect">
            <a:avLst/>
          </a:prstGeom>
          <a:ln>
            <a:noFill/>
            <a:headEnd type="none" w="sm" len="sm"/>
            <a:tailEnd type="none" w="sm" len="sm"/>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72000" bIns="72000">
            <a:spAutoFit/>
          </a:bodyPr>
          <a:lstStyle/>
          <a:p>
            <a:pPr marL="342900" indent="-342900" algn="l">
              <a:lnSpc>
                <a:spcPct val="100000"/>
              </a:lnSpc>
              <a:buBlip>
                <a:blip r:embed="rId2"/>
              </a:buBlip>
            </a:pPr>
            <a:r>
              <a:rPr kumimoji="1" lang="zh-CN" altLang="en-US" sz="2000" dirty="0">
                <a:solidFill>
                  <a:srgbClr val="FF0000"/>
                </a:solidFill>
                <a:latin typeface="微软雅黑" pitchFamily="34" charset="-122"/>
                <a:ea typeface="微软雅黑" pitchFamily="34" charset="-122"/>
                <a:cs typeface="Consolas" pitchFamily="49" charset="0"/>
              </a:rPr>
              <a:t>先根遍历</a:t>
            </a:r>
            <a:r>
              <a:rPr kumimoji="1" lang="en-US" altLang="zh-CN" sz="2000" dirty="0">
                <a:solidFill>
                  <a:srgbClr val="FF0000"/>
                </a:solidFill>
                <a:latin typeface="微软雅黑" pitchFamily="34" charset="-122"/>
                <a:ea typeface="微软雅黑" pitchFamily="34" charset="-122"/>
                <a:cs typeface="Consolas" pitchFamily="49" charset="0"/>
              </a:rPr>
              <a:t>:</a:t>
            </a:r>
            <a:endParaRPr kumimoji="1" lang="en-US" altLang="zh-CN" sz="2000" b="0" dirty="0">
              <a:solidFill>
                <a:srgbClr val="FF0000"/>
              </a:solidFill>
              <a:latin typeface="微软雅黑" pitchFamily="34" charset="-122"/>
              <a:ea typeface="微软雅黑" pitchFamily="34" charset="-122"/>
              <a:cs typeface="Consolas" pitchFamily="49" charset="0"/>
            </a:endParaRPr>
          </a:p>
        </p:txBody>
      </p:sp>
      <p:sp>
        <p:nvSpPr>
          <p:cNvPr id="5" name="Rectangle 4"/>
          <p:cNvSpPr>
            <a:spLocks noChangeArrowheads="1"/>
          </p:cNvSpPr>
          <p:nvPr/>
        </p:nvSpPr>
        <p:spPr bwMode="auto">
          <a:xfrm>
            <a:off x="1438309" y="2434510"/>
            <a:ext cx="6705591" cy="430887"/>
          </a:xfrm>
          <a:prstGeom prst="rect">
            <a:avLst/>
          </a:prstGeom>
          <a:noFill/>
          <a:ln w="12700" cap="sq">
            <a:noFill/>
            <a:miter lim="800000"/>
            <a:headEnd type="none" w="sm" len="sm"/>
            <a:tailEnd type="none" w="sm" len="sm"/>
          </a:ln>
        </p:spPr>
        <p:txBody>
          <a:bodyPr wrap="square">
            <a:spAutoFit/>
          </a:bodyPr>
          <a:lstStyle/>
          <a:p>
            <a:pPr algn="l">
              <a:lnSpc>
                <a:spcPct val="110000"/>
              </a:lnSpc>
            </a:pPr>
            <a:r>
              <a:rPr kumimoji="1" lang="zh-CN" altLang="en-US" sz="2000" dirty="0">
                <a:solidFill>
                  <a:srgbClr val="0000FF"/>
                </a:solidFill>
                <a:latin typeface="Consolas" pitchFamily="49" charset="0"/>
                <a:ea typeface="仿宋" pitchFamily="49" charset="-122"/>
                <a:cs typeface="Consolas" pitchFamily="49" charset="0"/>
              </a:rPr>
              <a:t>若树不空，则先访问根结点，然后依次先根遍历各棵子树。</a:t>
            </a:r>
          </a:p>
        </p:txBody>
      </p:sp>
      <p:sp>
        <p:nvSpPr>
          <p:cNvPr id="6" name="Text Box 6"/>
          <p:cNvSpPr txBox="1">
            <a:spLocks noChangeArrowheads="1"/>
          </p:cNvSpPr>
          <p:nvPr/>
        </p:nvSpPr>
        <p:spPr bwMode="auto">
          <a:xfrm>
            <a:off x="1142976" y="3241110"/>
            <a:ext cx="1882775" cy="453183"/>
          </a:xfrm>
          <a:prstGeom prst="rect">
            <a:avLst/>
          </a:prstGeom>
          <a:ln>
            <a:noFill/>
            <a:headEnd type="none" w="sm" len="sm"/>
            <a:tailEnd type="none" w="sm" len="sm"/>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72000" bIns="72000">
            <a:spAutoFit/>
          </a:bodyPr>
          <a:lstStyle/>
          <a:p>
            <a:pPr marL="342900" indent="-342900" algn="l">
              <a:lnSpc>
                <a:spcPct val="100000"/>
              </a:lnSpc>
              <a:buBlip>
                <a:blip r:embed="rId2"/>
              </a:buBlip>
            </a:pPr>
            <a:r>
              <a:rPr kumimoji="1" lang="zh-CN" altLang="en-US" sz="2000">
                <a:solidFill>
                  <a:srgbClr val="FF0000"/>
                </a:solidFill>
                <a:latin typeface="微软雅黑" pitchFamily="34" charset="-122"/>
                <a:ea typeface="微软雅黑" pitchFamily="34" charset="-122"/>
                <a:cs typeface="Consolas" pitchFamily="49" charset="0"/>
              </a:rPr>
              <a:t>后根遍历</a:t>
            </a:r>
            <a:r>
              <a:rPr kumimoji="1" lang="en-US" altLang="zh-CN" sz="2000">
                <a:solidFill>
                  <a:srgbClr val="FF0000"/>
                </a:solidFill>
                <a:latin typeface="微软雅黑" pitchFamily="34" charset="-122"/>
                <a:ea typeface="微软雅黑" pitchFamily="34" charset="-122"/>
                <a:cs typeface="Consolas" pitchFamily="49" charset="0"/>
              </a:rPr>
              <a:t>:</a:t>
            </a:r>
          </a:p>
        </p:txBody>
      </p:sp>
      <p:sp>
        <p:nvSpPr>
          <p:cNvPr id="7" name="Rectangle 7"/>
          <p:cNvSpPr>
            <a:spLocks noChangeArrowheads="1"/>
          </p:cNvSpPr>
          <p:nvPr/>
        </p:nvSpPr>
        <p:spPr bwMode="auto">
          <a:xfrm>
            <a:off x="1438309" y="3791832"/>
            <a:ext cx="6919905" cy="430887"/>
          </a:xfrm>
          <a:prstGeom prst="rect">
            <a:avLst/>
          </a:prstGeom>
          <a:noFill/>
          <a:ln w="12700" cap="sq">
            <a:noFill/>
            <a:miter lim="800000"/>
            <a:headEnd type="none" w="sm" len="sm"/>
            <a:tailEnd type="none" w="sm" len="sm"/>
          </a:ln>
        </p:spPr>
        <p:txBody>
          <a:bodyPr wrap="square">
            <a:spAutoFit/>
          </a:bodyPr>
          <a:lstStyle/>
          <a:p>
            <a:pPr algn="l">
              <a:lnSpc>
                <a:spcPct val="110000"/>
              </a:lnSpc>
            </a:pPr>
            <a:r>
              <a:rPr kumimoji="1" lang="zh-CN" altLang="en-US" sz="2000" dirty="0">
                <a:solidFill>
                  <a:srgbClr val="0000FF"/>
                </a:solidFill>
                <a:latin typeface="Consolas" pitchFamily="49" charset="0"/>
                <a:ea typeface="仿宋" pitchFamily="49" charset="-122"/>
                <a:cs typeface="Consolas" pitchFamily="49" charset="0"/>
              </a:rPr>
              <a:t>若树不空，则先依次后根遍历各棵子树，然后访问根结点。</a:t>
            </a:r>
          </a:p>
        </p:txBody>
      </p:sp>
      <p:sp>
        <p:nvSpPr>
          <p:cNvPr id="8" name="Text Box 9"/>
          <p:cNvSpPr txBox="1">
            <a:spLocks noChangeArrowheads="1"/>
          </p:cNvSpPr>
          <p:nvPr/>
        </p:nvSpPr>
        <p:spPr bwMode="auto">
          <a:xfrm>
            <a:off x="1142976" y="4469402"/>
            <a:ext cx="1882775" cy="453183"/>
          </a:xfrm>
          <a:prstGeom prst="rect">
            <a:avLst/>
          </a:prstGeom>
          <a:ln>
            <a:noFill/>
            <a:headEnd type="none" w="sm" len="sm"/>
            <a:tailEnd type="none" w="sm" len="sm"/>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72000" bIns="72000">
            <a:spAutoFit/>
          </a:bodyPr>
          <a:lstStyle/>
          <a:p>
            <a:pPr marL="342900" indent="-342900" algn="l">
              <a:lnSpc>
                <a:spcPct val="100000"/>
              </a:lnSpc>
              <a:buBlip>
                <a:blip r:embed="rId2"/>
              </a:buBlip>
            </a:pPr>
            <a:r>
              <a:rPr kumimoji="1" lang="zh-CN" altLang="en-US" sz="2000">
                <a:solidFill>
                  <a:srgbClr val="FF0000"/>
                </a:solidFill>
                <a:latin typeface="微软雅黑" pitchFamily="34" charset="-122"/>
                <a:ea typeface="微软雅黑" pitchFamily="34" charset="-122"/>
                <a:cs typeface="Consolas" pitchFamily="49" charset="0"/>
              </a:rPr>
              <a:t>层次遍历</a:t>
            </a:r>
            <a:r>
              <a:rPr kumimoji="1" lang="en-US" altLang="zh-CN" sz="2000">
                <a:solidFill>
                  <a:srgbClr val="FF0000"/>
                </a:solidFill>
                <a:latin typeface="微软雅黑" pitchFamily="34" charset="-122"/>
                <a:ea typeface="微软雅黑" pitchFamily="34" charset="-122"/>
                <a:cs typeface="Consolas" pitchFamily="49" charset="0"/>
              </a:rPr>
              <a:t>:</a:t>
            </a:r>
          </a:p>
        </p:txBody>
      </p:sp>
      <p:sp>
        <p:nvSpPr>
          <p:cNvPr id="9" name="Rectangle 10"/>
          <p:cNvSpPr>
            <a:spLocks noChangeArrowheads="1"/>
          </p:cNvSpPr>
          <p:nvPr/>
        </p:nvSpPr>
        <p:spPr bwMode="auto">
          <a:xfrm>
            <a:off x="1438309" y="5069815"/>
            <a:ext cx="6705591" cy="430887"/>
          </a:xfrm>
          <a:prstGeom prst="rect">
            <a:avLst/>
          </a:prstGeom>
          <a:noFill/>
          <a:ln w="12700" cap="sq">
            <a:noFill/>
            <a:miter lim="800000"/>
            <a:headEnd type="none" w="sm" len="sm"/>
            <a:tailEnd type="none" w="sm" len="sm"/>
          </a:ln>
        </p:spPr>
        <p:txBody>
          <a:bodyPr wrap="square">
            <a:spAutoFit/>
          </a:bodyPr>
          <a:lstStyle/>
          <a:p>
            <a:pPr algn="l">
              <a:lnSpc>
                <a:spcPct val="110000"/>
              </a:lnSpc>
            </a:pPr>
            <a:r>
              <a:rPr kumimoji="1" lang="zh-CN" altLang="en-US" sz="2000" dirty="0">
                <a:solidFill>
                  <a:srgbClr val="0000FF"/>
                </a:solidFill>
                <a:latin typeface="Consolas" pitchFamily="49" charset="0"/>
                <a:ea typeface="仿宋" pitchFamily="49" charset="-122"/>
                <a:cs typeface="Consolas" pitchFamily="49" charset="0"/>
              </a:rPr>
              <a:t>若树不空，则自上而下自左至右访问树中每个结点。</a:t>
            </a:r>
          </a:p>
        </p:txBody>
      </p:sp>
      <p:grpSp>
        <p:nvGrpSpPr>
          <p:cNvPr id="14" name="组合 13"/>
          <p:cNvGrpSpPr/>
          <p:nvPr/>
        </p:nvGrpSpPr>
        <p:grpSpPr>
          <a:xfrm>
            <a:off x="1285852" y="5644351"/>
            <a:ext cx="5143536" cy="927921"/>
            <a:chOff x="1357290" y="4714884"/>
            <a:chExt cx="5143536" cy="927921"/>
          </a:xfrm>
        </p:grpSpPr>
        <p:sp>
          <p:nvSpPr>
            <p:cNvPr id="10" name="Text Box 5"/>
            <p:cNvSpPr txBox="1">
              <a:spLocks noChangeArrowheads="1"/>
            </p:cNvSpPr>
            <p:nvPr/>
          </p:nvSpPr>
          <p:spPr bwMode="auto">
            <a:xfrm>
              <a:off x="2643174" y="4988494"/>
              <a:ext cx="3857652" cy="400110"/>
            </a:xfrm>
            <a:prstGeom prst="rect">
              <a:avLst/>
            </a:prstGeom>
            <a:noFill/>
            <a:ln w="9525">
              <a:noFill/>
              <a:miter lim="800000"/>
              <a:headEnd/>
              <a:tailEnd/>
            </a:ln>
          </p:spPr>
          <p:txBody>
            <a:bodyPr wrap="square">
              <a:spAutoFit/>
            </a:bodyPr>
            <a:lstStyle/>
            <a:p>
              <a:pPr algn="l">
                <a:lnSpc>
                  <a:spcPct val="100000"/>
                </a:lnSpc>
                <a:spcBef>
                  <a:spcPct val="50000"/>
                </a:spcBef>
              </a:pPr>
              <a:r>
                <a:rPr kumimoji="1" lang="zh-CN" altLang="en-US" sz="2000">
                  <a:solidFill>
                    <a:srgbClr val="0000FF"/>
                  </a:solidFill>
                  <a:latin typeface="华文中宋" pitchFamily="2" charset="-122"/>
                  <a:ea typeface="华文中宋" pitchFamily="2" charset="-122"/>
                  <a:cs typeface="Consolas" pitchFamily="49" charset="0"/>
                </a:rPr>
                <a:t>先</a:t>
              </a:r>
              <a:r>
                <a:rPr kumimoji="1" lang="zh-CN" altLang="en-US" sz="2000" dirty="0">
                  <a:solidFill>
                    <a:srgbClr val="0000FF"/>
                  </a:solidFill>
                  <a:latin typeface="华文中宋" pitchFamily="2" charset="-122"/>
                  <a:ea typeface="华文中宋" pitchFamily="2" charset="-122"/>
                  <a:cs typeface="Consolas" pitchFamily="49" charset="0"/>
                </a:rPr>
                <a:t>根和后根遍历算法都是递归的。</a:t>
              </a:r>
            </a:p>
          </p:txBody>
        </p:sp>
        <p:grpSp>
          <p:nvGrpSpPr>
            <p:cNvPr id="11" name="组合 10"/>
            <p:cNvGrpSpPr/>
            <p:nvPr/>
          </p:nvGrpSpPr>
          <p:grpSpPr>
            <a:xfrm>
              <a:off x="1357290" y="4714884"/>
              <a:ext cx="1428760" cy="927921"/>
              <a:chOff x="428596" y="715129"/>
              <a:chExt cx="1955562" cy="927921"/>
            </a:xfrm>
          </p:grpSpPr>
          <p:pic>
            <p:nvPicPr>
              <p:cNvPr id="12" name="Oval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596" y="715129"/>
                <a:ext cx="1955562" cy="927921"/>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917486" y="1008612"/>
                <a:ext cx="992492" cy="338554"/>
              </a:xfrm>
              <a:prstGeom prst="rect">
                <a:avLst/>
              </a:prstGeom>
              <a:noFill/>
            </p:spPr>
            <p:txBody>
              <a:bodyPr wrap="square" rtlCol="0">
                <a:spAutoFit/>
              </a:bodyPr>
              <a:lstStyle/>
              <a:p>
                <a:pPr algn="ctr"/>
                <a:r>
                  <a:rPr lang="zh-CN" altLang="en-US" sz="2000">
                    <a:solidFill>
                      <a:srgbClr val="FF0000"/>
                    </a:solidFill>
                    <a:latin typeface="微软雅黑" pitchFamily="34" charset="-122"/>
                    <a:ea typeface="微软雅黑" pitchFamily="34" charset="-122"/>
                  </a:rPr>
                  <a:t>注意</a:t>
                </a:r>
                <a:endParaRPr lang="zh-CN" altLang="en-US" sz="2000" dirty="0">
                  <a:solidFill>
                    <a:srgbClr val="FF0000"/>
                  </a:solidFill>
                  <a:latin typeface="微软雅黑" pitchFamily="34" charset="-122"/>
                  <a:ea typeface="微软雅黑" pitchFamily="34" charset="-122"/>
                </a:endParaRPr>
              </a:p>
            </p:txBody>
          </p:sp>
        </p:grpSp>
      </p:grpSp>
      <p:sp>
        <p:nvSpPr>
          <p:cNvPr id="16" name="TextBox 15"/>
          <p:cNvSpPr txBox="1"/>
          <p:nvPr/>
        </p:nvSpPr>
        <p:spPr>
          <a:xfrm>
            <a:off x="357126" y="1000108"/>
            <a:ext cx="8786874" cy="400110"/>
          </a:xfrm>
          <a:prstGeom prst="rect">
            <a:avLst/>
          </a:prstGeom>
          <a:noFill/>
        </p:spPr>
        <p:txBody>
          <a:bodyPr wrap="square" rtlCol="0">
            <a:spAutoFit/>
          </a:bodyPr>
          <a:lstStyle/>
          <a:p>
            <a:pPr algn="l">
              <a:lnSpc>
                <a:spcPct val="100000"/>
              </a:lnSpc>
              <a:spcBef>
                <a:spcPts val="0"/>
              </a:spcBef>
            </a:pPr>
            <a:r>
              <a:rPr lang="zh-CN" altLang="en-US" sz="2000">
                <a:solidFill>
                  <a:srgbClr val="FF0000"/>
                </a:solidFill>
                <a:latin typeface="微软雅黑" pitchFamily="34" charset="-122"/>
                <a:ea typeface="微软雅黑" pitchFamily="34" charset="-122"/>
                <a:cs typeface="Consolas" pitchFamily="49" charset="0"/>
              </a:rPr>
              <a:t>树遍历</a:t>
            </a:r>
            <a:r>
              <a:rPr lang="zh-CN" altLang="en-US" sz="2000">
                <a:solidFill>
                  <a:srgbClr val="0000FF"/>
                </a:solidFill>
                <a:latin typeface="Consolas" pitchFamily="49" charset="0"/>
                <a:ea typeface="仿宋" pitchFamily="49" charset="-122"/>
                <a:cs typeface="Consolas" pitchFamily="49" charset="0"/>
              </a:rPr>
              <a:t>是指按某种方式访问树中的每一个结点且每一个结点只被访问一次。</a:t>
            </a:r>
          </a:p>
        </p:txBody>
      </p:sp>
      <p:sp>
        <p:nvSpPr>
          <p:cNvPr id="17" name="TextBox 16"/>
          <p:cNvSpPr txBox="1"/>
          <p:nvPr/>
        </p:nvSpPr>
        <p:spPr>
          <a:xfrm>
            <a:off x="357158" y="214290"/>
            <a:ext cx="357190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7.1.5 </a:t>
            </a:r>
            <a:r>
              <a:rPr lang="zh-CN" altLang="zh-CN">
                <a:latin typeface="Consolas" pitchFamily="49" charset="0"/>
                <a:ea typeface="微软雅黑" pitchFamily="34" charset="-122"/>
                <a:cs typeface="Consolas" pitchFamily="49" charset="0"/>
              </a:rPr>
              <a:t>树的基本运算</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8" name="灯片编号占位符 17"/>
          <p:cNvSpPr>
            <a:spLocks noGrp="1"/>
          </p:cNvSpPr>
          <p:nvPr>
            <p:ph type="sldNum" sz="quarter" idx="12"/>
          </p:nvPr>
        </p:nvSpPr>
        <p:spPr/>
        <p:txBody>
          <a:bodyPr/>
          <a:lstStyle/>
          <a:p>
            <a:fld id="{67864EE2-EAB3-4814-A7EB-820BD7610F1E}" type="slidenum">
              <a:rPr lang="en-US" altLang="zh-CN" smtClean="0"/>
              <a:pPr/>
              <a:t>23</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bwMode="auto">
          <a:xfrm>
            <a:off x="500034" y="1103295"/>
            <a:ext cx="2800350" cy="3040062"/>
            <a:chOff x="3395" y="384"/>
            <a:chExt cx="2206" cy="2395"/>
          </a:xfrm>
        </p:grpSpPr>
        <p:sp>
          <p:nvSpPr>
            <p:cNvPr id="5" name="Freeform 3"/>
            <p:cNvSpPr>
              <a:spLocks noChangeAspect="1"/>
            </p:cNvSpPr>
            <p:nvPr/>
          </p:nvSpPr>
          <p:spPr bwMode="auto">
            <a:xfrm>
              <a:off x="4377" y="653"/>
              <a:ext cx="2" cy="284"/>
            </a:xfrm>
            <a:custGeom>
              <a:avLst/>
              <a:gdLst>
                <a:gd name="T0" fmla="*/ 0 w 2"/>
                <a:gd name="T1" fmla="*/ 0 h 284"/>
                <a:gd name="T2" fmla="*/ 2 w 2"/>
                <a:gd name="T3" fmla="*/ 284 h 284"/>
                <a:gd name="T4" fmla="*/ 0 60000 65536"/>
                <a:gd name="T5" fmla="*/ 0 60000 65536"/>
                <a:gd name="T6" fmla="*/ 0 w 2"/>
                <a:gd name="T7" fmla="*/ 0 h 284"/>
                <a:gd name="T8" fmla="*/ 2 w 2"/>
                <a:gd name="T9" fmla="*/ 284 h 284"/>
              </a:gdLst>
              <a:ahLst/>
              <a:cxnLst>
                <a:cxn ang="T4">
                  <a:pos x="T0" y="T1"/>
                </a:cxn>
                <a:cxn ang="T5">
                  <a:pos x="T2" y="T3"/>
                </a:cxn>
              </a:cxnLst>
              <a:rect l="T6" t="T7" r="T8" b="T9"/>
              <a:pathLst>
                <a:path w="2" h="284">
                  <a:moveTo>
                    <a:pt x="0" y="0"/>
                  </a:moveTo>
                  <a:lnTo>
                    <a:pt x="2" y="284"/>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endParaRPr lang="zh-CN" altLang="en-US" sz="1600" b="0">
                <a:solidFill>
                  <a:srgbClr val="0000FF"/>
                </a:solidFill>
                <a:latin typeface="Consolas" pitchFamily="49" charset="0"/>
                <a:ea typeface="仿宋" pitchFamily="49" charset="-122"/>
                <a:cs typeface="Consolas" pitchFamily="49" charset="0"/>
              </a:endParaRPr>
            </a:p>
          </p:txBody>
        </p:sp>
        <p:sp>
          <p:nvSpPr>
            <p:cNvPr id="6" name="Oval 4"/>
            <p:cNvSpPr>
              <a:spLocks noChangeAspect="1" noChangeArrowheads="1"/>
            </p:cNvSpPr>
            <p:nvPr/>
          </p:nvSpPr>
          <p:spPr bwMode="auto">
            <a:xfrm>
              <a:off x="4241" y="384"/>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r>
                <a:rPr lang="en-US" altLang="zh-CN" sz="1600" b="0" dirty="0">
                  <a:solidFill>
                    <a:srgbClr val="0000FF"/>
                  </a:solidFill>
                  <a:latin typeface="Consolas" pitchFamily="49" charset="0"/>
                  <a:ea typeface="仿宋" pitchFamily="49" charset="-122"/>
                  <a:cs typeface="Consolas" pitchFamily="49" charset="0"/>
                </a:rPr>
                <a:t>A</a:t>
              </a:r>
            </a:p>
          </p:txBody>
        </p:sp>
        <p:sp>
          <p:nvSpPr>
            <p:cNvPr id="7" name="Oval 5"/>
            <p:cNvSpPr>
              <a:spLocks noChangeAspect="1" noChangeArrowheads="1"/>
            </p:cNvSpPr>
            <p:nvPr/>
          </p:nvSpPr>
          <p:spPr bwMode="auto">
            <a:xfrm>
              <a:off x="3672" y="935"/>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r>
                <a:rPr lang="en-US" altLang="zh-CN" sz="1600" b="0">
                  <a:solidFill>
                    <a:srgbClr val="0000FF"/>
                  </a:solidFill>
                  <a:latin typeface="Consolas" pitchFamily="49" charset="0"/>
                  <a:ea typeface="仿宋" pitchFamily="49" charset="-122"/>
                  <a:cs typeface="Consolas" pitchFamily="49" charset="0"/>
                </a:rPr>
                <a:t>B</a:t>
              </a:r>
            </a:p>
          </p:txBody>
        </p:sp>
        <p:sp>
          <p:nvSpPr>
            <p:cNvPr id="8" name="Oval 6"/>
            <p:cNvSpPr>
              <a:spLocks noChangeAspect="1" noChangeArrowheads="1"/>
            </p:cNvSpPr>
            <p:nvPr/>
          </p:nvSpPr>
          <p:spPr bwMode="auto">
            <a:xfrm>
              <a:off x="4240" y="935"/>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r>
                <a:rPr lang="en-US" altLang="zh-CN" sz="1600" b="0">
                  <a:solidFill>
                    <a:srgbClr val="0000FF"/>
                  </a:solidFill>
                  <a:latin typeface="Consolas" pitchFamily="49" charset="0"/>
                  <a:ea typeface="仿宋" pitchFamily="49" charset="-122"/>
                  <a:cs typeface="Consolas" pitchFamily="49" charset="0"/>
                </a:rPr>
                <a:t>C</a:t>
              </a:r>
            </a:p>
          </p:txBody>
        </p:sp>
        <p:sp>
          <p:nvSpPr>
            <p:cNvPr id="9" name="Oval 7"/>
            <p:cNvSpPr>
              <a:spLocks noChangeAspect="1" noChangeArrowheads="1"/>
            </p:cNvSpPr>
            <p:nvPr/>
          </p:nvSpPr>
          <p:spPr bwMode="auto">
            <a:xfrm>
              <a:off x="4864" y="935"/>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r>
                <a:rPr lang="en-US" altLang="zh-CN" sz="1600" b="0">
                  <a:solidFill>
                    <a:srgbClr val="0000FF"/>
                  </a:solidFill>
                  <a:latin typeface="Consolas" pitchFamily="49" charset="0"/>
                  <a:ea typeface="仿宋" pitchFamily="49" charset="-122"/>
                  <a:cs typeface="Consolas" pitchFamily="49" charset="0"/>
                </a:rPr>
                <a:t>D</a:t>
              </a:r>
            </a:p>
          </p:txBody>
        </p:sp>
        <p:sp>
          <p:nvSpPr>
            <p:cNvPr id="10" name="Oval 8"/>
            <p:cNvSpPr>
              <a:spLocks noChangeAspect="1" noChangeArrowheads="1"/>
            </p:cNvSpPr>
            <p:nvPr/>
          </p:nvSpPr>
          <p:spPr bwMode="auto">
            <a:xfrm>
              <a:off x="3395" y="1480"/>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r>
                <a:rPr lang="en-US" altLang="zh-CN" sz="1600" b="0" dirty="0">
                  <a:solidFill>
                    <a:srgbClr val="0000FF"/>
                  </a:solidFill>
                  <a:latin typeface="Consolas" pitchFamily="49" charset="0"/>
                  <a:ea typeface="仿宋" pitchFamily="49" charset="-122"/>
                  <a:cs typeface="Consolas" pitchFamily="49" charset="0"/>
                </a:rPr>
                <a:t>E</a:t>
              </a:r>
            </a:p>
          </p:txBody>
        </p:sp>
        <p:sp>
          <p:nvSpPr>
            <p:cNvPr id="11" name="Oval 9"/>
            <p:cNvSpPr>
              <a:spLocks noChangeAspect="1" noChangeArrowheads="1"/>
            </p:cNvSpPr>
            <p:nvPr/>
          </p:nvSpPr>
          <p:spPr bwMode="auto">
            <a:xfrm>
              <a:off x="3923" y="1480"/>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r>
                <a:rPr lang="en-US" altLang="zh-CN" sz="1600" b="0">
                  <a:solidFill>
                    <a:srgbClr val="0000FF"/>
                  </a:solidFill>
                  <a:latin typeface="Consolas" pitchFamily="49" charset="0"/>
                  <a:ea typeface="仿宋" pitchFamily="49" charset="-122"/>
                  <a:cs typeface="Consolas" pitchFamily="49" charset="0"/>
                </a:rPr>
                <a:t>F</a:t>
              </a:r>
            </a:p>
          </p:txBody>
        </p:sp>
        <p:sp>
          <p:nvSpPr>
            <p:cNvPr id="12" name="Oval 10"/>
            <p:cNvSpPr>
              <a:spLocks noChangeAspect="1" noChangeArrowheads="1"/>
            </p:cNvSpPr>
            <p:nvPr/>
          </p:nvSpPr>
          <p:spPr bwMode="auto">
            <a:xfrm>
              <a:off x="4875" y="1480"/>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r>
                <a:rPr lang="en-US" altLang="zh-CN" sz="1600" b="0" dirty="0">
                  <a:solidFill>
                    <a:srgbClr val="0000FF"/>
                  </a:solidFill>
                  <a:latin typeface="Consolas" pitchFamily="49" charset="0"/>
                  <a:ea typeface="仿宋" pitchFamily="49" charset="-122"/>
                  <a:cs typeface="Consolas" pitchFamily="49" charset="0"/>
                </a:rPr>
                <a:t>G</a:t>
              </a:r>
            </a:p>
          </p:txBody>
        </p:sp>
        <p:sp>
          <p:nvSpPr>
            <p:cNvPr id="13" name="Oval 11"/>
            <p:cNvSpPr>
              <a:spLocks noChangeAspect="1" noChangeArrowheads="1"/>
            </p:cNvSpPr>
            <p:nvPr/>
          </p:nvSpPr>
          <p:spPr bwMode="auto">
            <a:xfrm>
              <a:off x="4869" y="1988"/>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r>
                <a:rPr lang="en-US" altLang="zh-CN" sz="1600" b="0">
                  <a:solidFill>
                    <a:srgbClr val="0000FF"/>
                  </a:solidFill>
                  <a:latin typeface="Consolas" pitchFamily="49" charset="0"/>
                  <a:ea typeface="仿宋" pitchFamily="49" charset="-122"/>
                  <a:cs typeface="Consolas" pitchFamily="49" charset="0"/>
                </a:rPr>
                <a:t>H</a:t>
              </a:r>
            </a:p>
          </p:txBody>
        </p:sp>
        <p:sp>
          <p:nvSpPr>
            <p:cNvPr id="14" name="Oval 12"/>
            <p:cNvSpPr>
              <a:spLocks noChangeAspect="1" noChangeArrowheads="1"/>
            </p:cNvSpPr>
            <p:nvPr/>
          </p:nvSpPr>
          <p:spPr bwMode="auto">
            <a:xfrm>
              <a:off x="4878" y="2507"/>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r>
                <a:rPr lang="en-US" altLang="zh-CN" sz="1600" b="0">
                  <a:solidFill>
                    <a:srgbClr val="0000FF"/>
                  </a:solidFill>
                  <a:latin typeface="Consolas" pitchFamily="49" charset="0"/>
                  <a:ea typeface="仿宋" pitchFamily="49" charset="-122"/>
                  <a:cs typeface="Consolas" pitchFamily="49" charset="0"/>
                </a:rPr>
                <a:t>J</a:t>
              </a:r>
            </a:p>
          </p:txBody>
        </p:sp>
        <p:sp>
          <p:nvSpPr>
            <p:cNvPr id="15" name="Oval 13"/>
            <p:cNvSpPr>
              <a:spLocks noChangeAspect="1" noChangeArrowheads="1"/>
            </p:cNvSpPr>
            <p:nvPr/>
          </p:nvSpPr>
          <p:spPr bwMode="auto">
            <a:xfrm>
              <a:off x="4468" y="2507"/>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r>
                <a:rPr lang="en-US" altLang="zh-CN" sz="1600" b="0">
                  <a:solidFill>
                    <a:srgbClr val="0000FF"/>
                  </a:solidFill>
                  <a:latin typeface="Consolas" pitchFamily="49" charset="0"/>
                  <a:ea typeface="仿宋" pitchFamily="49" charset="-122"/>
                  <a:cs typeface="Consolas" pitchFamily="49" charset="0"/>
                </a:rPr>
                <a:t>I</a:t>
              </a:r>
            </a:p>
          </p:txBody>
        </p:sp>
        <p:sp>
          <p:nvSpPr>
            <p:cNvPr id="16" name="Oval 14"/>
            <p:cNvSpPr>
              <a:spLocks noChangeAspect="1" noChangeArrowheads="1"/>
            </p:cNvSpPr>
            <p:nvPr/>
          </p:nvSpPr>
          <p:spPr bwMode="auto">
            <a:xfrm>
              <a:off x="5329" y="2507"/>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r>
                <a:rPr lang="en-US" altLang="zh-CN" sz="1600" b="0">
                  <a:solidFill>
                    <a:srgbClr val="0000FF"/>
                  </a:solidFill>
                  <a:latin typeface="Consolas" pitchFamily="49" charset="0"/>
                  <a:ea typeface="仿宋" pitchFamily="49" charset="-122"/>
                  <a:cs typeface="Consolas" pitchFamily="49" charset="0"/>
                </a:rPr>
                <a:t>K</a:t>
              </a:r>
            </a:p>
          </p:txBody>
        </p:sp>
        <p:sp>
          <p:nvSpPr>
            <p:cNvPr id="17" name="Freeform 15"/>
            <p:cNvSpPr>
              <a:spLocks noChangeAspect="1"/>
            </p:cNvSpPr>
            <p:nvPr/>
          </p:nvSpPr>
          <p:spPr bwMode="auto">
            <a:xfrm>
              <a:off x="3865" y="569"/>
              <a:ext cx="382" cy="382"/>
            </a:xfrm>
            <a:custGeom>
              <a:avLst/>
              <a:gdLst>
                <a:gd name="T0" fmla="*/ 382 w 382"/>
                <a:gd name="T1" fmla="*/ 0 h 382"/>
                <a:gd name="T2" fmla="*/ 0 w 382"/>
                <a:gd name="T3" fmla="*/ 382 h 382"/>
                <a:gd name="T4" fmla="*/ 0 60000 65536"/>
                <a:gd name="T5" fmla="*/ 0 60000 65536"/>
                <a:gd name="T6" fmla="*/ 0 w 382"/>
                <a:gd name="T7" fmla="*/ 0 h 382"/>
                <a:gd name="T8" fmla="*/ 382 w 382"/>
                <a:gd name="T9" fmla="*/ 382 h 382"/>
              </a:gdLst>
              <a:ahLst/>
              <a:cxnLst>
                <a:cxn ang="T4">
                  <a:pos x="T0" y="T1"/>
                </a:cxn>
                <a:cxn ang="T5">
                  <a:pos x="T2" y="T3"/>
                </a:cxn>
              </a:cxnLst>
              <a:rect l="T6" t="T7" r="T8" b="T9"/>
              <a:pathLst>
                <a:path w="382" h="382">
                  <a:moveTo>
                    <a:pt x="382" y="0"/>
                  </a:moveTo>
                  <a:lnTo>
                    <a:pt x="0" y="382"/>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endParaRPr lang="zh-CN" altLang="en-US" sz="1600" b="0">
                <a:solidFill>
                  <a:srgbClr val="0000FF"/>
                </a:solidFill>
                <a:latin typeface="Consolas" pitchFamily="49" charset="0"/>
                <a:ea typeface="仿宋" pitchFamily="49" charset="-122"/>
                <a:cs typeface="Consolas" pitchFamily="49" charset="0"/>
              </a:endParaRPr>
            </a:p>
          </p:txBody>
        </p:sp>
        <p:sp>
          <p:nvSpPr>
            <p:cNvPr id="18" name="Freeform 16"/>
            <p:cNvSpPr>
              <a:spLocks noChangeAspect="1"/>
            </p:cNvSpPr>
            <p:nvPr/>
          </p:nvSpPr>
          <p:spPr bwMode="auto">
            <a:xfrm>
              <a:off x="4511" y="555"/>
              <a:ext cx="402" cy="410"/>
            </a:xfrm>
            <a:custGeom>
              <a:avLst/>
              <a:gdLst>
                <a:gd name="T0" fmla="*/ 0 w 402"/>
                <a:gd name="T1" fmla="*/ 0 h 410"/>
                <a:gd name="T2" fmla="*/ 402 w 402"/>
                <a:gd name="T3" fmla="*/ 410 h 410"/>
                <a:gd name="T4" fmla="*/ 0 60000 65536"/>
                <a:gd name="T5" fmla="*/ 0 60000 65536"/>
                <a:gd name="T6" fmla="*/ 0 w 402"/>
                <a:gd name="T7" fmla="*/ 0 h 410"/>
                <a:gd name="T8" fmla="*/ 402 w 402"/>
                <a:gd name="T9" fmla="*/ 410 h 410"/>
              </a:gdLst>
              <a:ahLst/>
              <a:cxnLst>
                <a:cxn ang="T4">
                  <a:pos x="T0" y="T1"/>
                </a:cxn>
                <a:cxn ang="T5">
                  <a:pos x="T2" y="T3"/>
                </a:cxn>
              </a:cxnLst>
              <a:rect l="T6" t="T7" r="T8" b="T9"/>
              <a:pathLst>
                <a:path w="402" h="410">
                  <a:moveTo>
                    <a:pt x="0" y="0"/>
                  </a:moveTo>
                  <a:lnTo>
                    <a:pt x="402" y="410"/>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endParaRPr lang="zh-CN" altLang="en-US" sz="1600" b="0">
                <a:solidFill>
                  <a:srgbClr val="0000FF"/>
                </a:solidFill>
                <a:latin typeface="Consolas" pitchFamily="49" charset="0"/>
                <a:ea typeface="仿宋" pitchFamily="49" charset="-122"/>
                <a:cs typeface="Consolas" pitchFamily="49" charset="0"/>
              </a:endParaRPr>
            </a:p>
          </p:txBody>
        </p:sp>
        <p:sp>
          <p:nvSpPr>
            <p:cNvPr id="19" name="Freeform 17"/>
            <p:cNvSpPr>
              <a:spLocks noChangeAspect="1"/>
            </p:cNvSpPr>
            <p:nvPr/>
          </p:nvSpPr>
          <p:spPr bwMode="auto">
            <a:xfrm>
              <a:off x="3553" y="1180"/>
              <a:ext cx="146" cy="312"/>
            </a:xfrm>
            <a:custGeom>
              <a:avLst/>
              <a:gdLst>
                <a:gd name="T0" fmla="*/ 146 w 146"/>
                <a:gd name="T1" fmla="*/ 0 h 312"/>
                <a:gd name="T2" fmla="*/ 0 w 146"/>
                <a:gd name="T3" fmla="*/ 312 h 312"/>
                <a:gd name="T4" fmla="*/ 0 60000 65536"/>
                <a:gd name="T5" fmla="*/ 0 60000 65536"/>
                <a:gd name="T6" fmla="*/ 0 w 146"/>
                <a:gd name="T7" fmla="*/ 0 h 312"/>
                <a:gd name="T8" fmla="*/ 146 w 146"/>
                <a:gd name="T9" fmla="*/ 312 h 312"/>
              </a:gdLst>
              <a:ahLst/>
              <a:cxnLst>
                <a:cxn ang="T4">
                  <a:pos x="T0" y="T1"/>
                </a:cxn>
                <a:cxn ang="T5">
                  <a:pos x="T2" y="T3"/>
                </a:cxn>
              </a:cxnLst>
              <a:rect l="T6" t="T7" r="T8" b="T9"/>
              <a:pathLst>
                <a:path w="146" h="312">
                  <a:moveTo>
                    <a:pt x="146" y="0"/>
                  </a:moveTo>
                  <a:lnTo>
                    <a:pt x="0" y="312"/>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endParaRPr lang="zh-CN" altLang="en-US" sz="1600" b="0">
                <a:solidFill>
                  <a:srgbClr val="0000FF"/>
                </a:solidFill>
                <a:latin typeface="Consolas" pitchFamily="49" charset="0"/>
                <a:ea typeface="仿宋" pitchFamily="49" charset="-122"/>
                <a:cs typeface="Consolas" pitchFamily="49" charset="0"/>
              </a:endParaRPr>
            </a:p>
          </p:txBody>
        </p:sp>
        <p:sp>
          <p:nvSpPr>
            <p:cNvPr id="20" name="Freeform 18"/>
            <p:cNvSpPr>
              <a:spLocks noChangeAspect="1"/>
            </p:cNvSpPr>
            <p:nvPr/>
          </p:nvSpPr>
          <p:spPr bwMode="auto">
            <a:xfrm>
              <a:off x="3900" y="1180"/>
              <a:ext cx="139" cy="298"/>
            </a:xfrm>
            <a:custGeom>
              <a:avLst/>
              <a:gdLst>
                <a:gd name="T0" fmla="*/ 0 w 139"/>
                <a:gd name="T1" fmla="*/ 0 h 298"/>
                <a:gd name="T2" fmla="*/ 139 w 139"/>
                <a:gd name="T3" fmla="*/ 298 h 298"/>
                <a:gd name="T4" fmla="*/ 0 60000 65536"/>
                <a:gd name="T5" fmla="*/ 0 60000 65536"/>
                <a:gd name="T6" fmla="*/ 0 w 139"/>
                <a:gd name="T7" fmla="*/ 0 h 298"/>
                <a:gd name="T8" fmla="*/ 139 w 139"/>
                <a:gd name="T9" fmla="*/ 298 h 298"/>
              </a:gdLst>
              <a:ahLst/>
              <a:cxnLst>
                <a:cxn ang="T4">
                  <a:pos x="T0" y="T1"/>
                </a:cxn>
                <a:cxn ang="T5">
                  <a:pos x="T2" y="T3"/>
                </a:cxn>
              </a:cxnLst>
              <a:rect l="T6" t="T7" r="T8" b="T9"/>
              <a:pathLst>
                <a:path w="139" h="298">
                  <a:moveTo>
                    <a:pt x="0" y="0"/>
                  </a:moveTo>
                  <a:lnTo>
                    <a:pt x="139" y="298"/>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endParaRPr lang="zh-CN" altLang="en-US" sz="1600" b="0">
                <a:solidFill>
                  <a:srgbClr val="0000FF"/>
                </a:solidFill>
                <a:latin typeface="Consolas" pitchFamily="49" charset="0"/>
                <a:ea typeface="仿宋" pitchFamily="49" charset="-122"/>
                <a:cs typeface="Consolas" pitchFamily="49" charset="0"/>
              </a:endParaRPr>
            </a:p>
          </p:txBody>
        </p:sp>
        <p:sp>
          <p:nvSpPr>
            <p:cNvPr id="21" name="Freeform 19"/>
            <p:cNvSpPr>
              <a:spLocks noChangeAspect="1"/>
            </p:cNvSpPr>
            <p:nvPr/>
          </p:nvSpPr>
          <p:spPr bwMode="auto">
            <a:xfrm>
              <a:off x="5004" y="1229"/>
              <a:ext cx="8" cy="256"/>
            </a:xfrm>
            <a:custGeom>
              <a:avLst/>
              <a:gdLst>
                <a:gd name="T0" fmla="*/ 8 w 8"/>
                <a:gd name="T1" fmla="*/ 0 h 256"/>
                <a:gd name="T2" fmla="*/ 0 w 8"/>
                <a:gd name="T3" fmla="*/ 256 h 256"/>
                <a:gd name="T4" fmla="*/ 0 60000 65536"/>
                <a:gd name="T5" fmla="*/ 0 60000 65536"/>
                <a:gd name="T6" fmla="*/ 0 w 8"/>
                <a:gd name="T7" fmla="*/ 0 h 256"/>
                <a:gd name="T8" fmla="*/ 8 w 8"/>
                <a:gd name="T9" fmla="*/ 256 h 256"/>
              </a:gdLst>
              <a:ahLst/>
              <a:cxnLst>
                <a:cxn ang="T4">
                  <a:pos x="T0" y="T1"/>
                </a:cxn>
                <a:cxn ang="T5">
                  <a:pos x="T2" y="T3"/>
                </a:cxn>
              </a:cxnLst>
              <a:rect l="T6" t="T7" r="T8" b="T9"/>
              <a:pathLst>
                <a:path w="8" h="256">
                  <a:moveTo>
                    <a:pt x="8" y="0"/>
                  </a:moveTo>
                  <a:lnTo>
                    <a:pt x="0" y="256"/>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endParaRPr lang="zh-CN" altLang="en-US" sz="1600" b="0">
                <a:solidFill>
                  <a:srgbClr val="0000FF"/>
                </a:solidFill>
                <a:latin typeface="Consolas" pitchFamily="49" charset="0"/>
                <a:ea typeface="仿宋" pitchFamily="49" charset="-122"/>
                <a:cs typeface="Consolas" pitchFamily="49" charset="0"/>
              </a:endParaRPr>
            </a:p>
          </p:txBody>
        </p:sp>
        <p:sp>
          <p:nvSpPr>
            <p:cNvPr id="22" name="Freeform 20"/>
            <p:cNvSpPr>
              <a:spLocks noChangeAspect="1"/>
            </p:cNvSpPr>
            <p:nvPr/>
          </p:nvSpPr>
          <p:spPr bwMode="auto">
            <a:xfrm>
              <a:off x="5011" y="1749"/>
              <a:ext cx="3" cy="239"/>
            </a:xfrm>
            <a:custGeom>
              <a:avLst/>
              <a:gdLst>
                <a:gd name="T0" fmla="*/ 0 w 3"/>
                <a:gd name="T1" fmla="*/ 0 h 239"/>
                <a:gd name="T2" fmla="*/ 3 w 3"/>
                <a:gd name="T3" fmla="*/ 239 h 239"/>
                <a:gd name="T4" fmla="*/ 0 60000 65536"/>
                <a:gd name="T5" fmla="*/ 0 60000 65536"/>
                <a:gd name="T6" fmla="*/ 0 w 3"/>
                <a:gd name="T7" fmla="*/ 0 h 239"/>
                <a:gd name="T8" fmla="*/ 3 w 3"/>
                <a:gd name="T9" fmla="*/ 239 h 239"/>
              </a:gdLst>
              <a:ahLst/>
              <a:cxnLst>
                <a:cxn ang="T4">
                  <a:pos x="T0" y="T1"/>
                </a:cxn>
                <a:cxn ang="T5">
                  <a:pos x="T2" y="T3"/>
                </a:cxn>
              </a:cxnLst>
              <a:rect l="T6" t="T7" r="T8" b="T9"/>
              <a:pathLst>
                <a:path w="3" h="239">
                  <a:moveTo>
                    <a:pt x="0" y="0"/>
                  </a:moveTo>
                  <a:lnTo>
                    <a:pt x="3" y="239"/>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endParaRPr lang="zh-CN" altLang="en-US" sz="1600" b="0">
                <a:solidFill>
                  <a:srgbClr val="0000FF"/>
                </a:solidFill>
                <a:latin typeface="Consolas" pitchFamily="49" charset="0"/>
                <a:ea typeface="仿宋" pitchFamily="49" charset="-122"/>
                <a:cs typeface="Consolas" pitchFamily="49" charset="0"/>
              </a:endParaRPr>
            </a:p>
          </p:txBody>
        </p:sp>
        <p:sp>
          <p:nvSpPr>
            <p:cNvPr id="23" name="Freeform 21"/>
            <p:cNvSpPr>
              <a:spLocks noChangeAspect="1"/>
            </p:cNvSpPr>
            <p:nvPr/>
          </p:nvSpPr>
          <p:spPr bwMode="auto">
            <a:xfrm>
              <a:off x="5011" y="2255"/>
              <a:ext cx="2" cy="252"/>
            </a:xfrm>
            <a:custGeom>
              <a:avLst/>
              <a:gdLst>
                <a:gd name="T0" fmla="*/ 0 w 2"/>
                <a:gd name="T1" fmla="*/ 0 h 252"/>
                <a:gd name="T2" fmla="*/ 2 w 2"/>
                <a:gd name="T3" fmla="*/ 252 h 252"/>
                <a:gd name="T4" fmla="*/ 0 60000 65536"/>
                <a:gd name="T5" fmla="*/ 0 60000 65536"/>
                <a:gd name="T6" fmla="*/ 0 w 2"/>
                <a:gd name="T7" fmla="*/ 0 h 252"/>
                <a:gd name="T8" fmla="*/ 2 w 2"/>
                <a:gd name="T9" fmla="*/ 252 h 252"/>
              </a:gdLst>
              <a:ahLst/>
              <a:cxnLst>
                <a:cxn ang="T4">
                  <a:pos x="T0" y="T1"/>
                </a:cxn>
                <a:cxn ang="T5">
                  <a:pos x="T2" y="T3"/>
                </a:cxn>
              </a:cxnLst>
              <a:rect l="T6" t="T7" r="T8" b="T9"/>
              <a:pathLst>
                <a:path w="2" h="252">
                  <a:moveTo>
                    <a:pt x="0" y="0"/>
                  </a:moveTo>
                  <a:lnTo>
                    <a:pt x="2" y="252"/>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endParaRPr lang="zh-CN" altLang="en-US" sz="1600" b="0">
                <a:solidFill>
                  <a:srgbClr val="0000FF"/>
                </a:solidFill>
                <a:latin typeface="Consolas" pitchFamily="49" charset="0"/>
                <a:ea typeface="仿宋" pitchFamily="49" charset="-122"/>
                <a:cs typeface="Consolas" pitchFamily="49" charset="0"/>
              </a:endParaRPr>
            </a:p>
          </p:txBody>
        </p:sp>
        <p:sp>
          <p:nvSpPr>
            <p:cNvPr id="24" name="Freeform 22"/>
            <p:cNvSpPr>
              <a:spLocks noChangeAspect="1"/>
            </p:cNvSpPr>
            <p:nvPr/>
          </p:nvSpPr>
          <p:spPr bwMode="auto">
            <a:xfrm>
              <a:off x="4622" y="2200"/>
              <a:ext cx="284" cy="312"/>
            </a:xfrm>
            <a:custGeom>
              <a:avLst/>
              <a:gdLst>
                <a:gd name="T0" fmla="*/ 284 w 284"/>
                <a:gd name="T1" fmla="*/ 0 h 312"/>
                <a:gd name="T2" fmla="*/ 0 w 284"/>
                <a:gd name="T3" fmla="*/ 312 h 312"/>
                <a:gd name="T4" fmla="*/ 0 60000 65536"/>
                <a:gd name="T5" fmla="*/ 0 60000 65536"/>
                <a:gd name="T6" fmla="*/ 0 w 284"/>
                <a:gd name="T7" fmla="*/ 0 h 312"/>
                <a:gd name="T8" fmla="*/ 284 w 284"/>
                <a:gd name="T9" fmla="*/ 312 h 312"/>
              </a:gdLst>
              <a:ahLst/>
              <a:cxnLst>
                <a:cxn ang="T4">
                  <a:pos x="T0" y="T1"/>
                </a:cxn>
                <a:cxn ang="T5">
                  <a:pos x="T2" y="T3"/>
                </a:cxn>
              </a:cxnLst>
              <a:rect l="T6" t="T7" r="T8" b="T9"/>
              <a:pathLst>
                <a:path w="284" h="312">
                  <a:moveTo>
                    <a:pt x="284" y="0"/>
                  </a:moveTo>
                  <a:lnTo>
                    <a:pt x="0" y="312"/>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endParaRPr lang="zh-CN" altLang="en-US" sz="1600" b="0">
                <a:solidFill>
                  <a:srgbClr val="0000FF"/>
                </a:solidFill>
                <a:latin typeface="Consolas" pitchFamily="49" charset="0"/>
                <a:ea typeface="仿宋" pitchFamily="49" charset="-122"/>
                <a:cs typeface="Consolas" pitchFamily="49" charset="0"/>
              </a:endParaRPr>
            </a:p>
          </p:txBody>
        </p:sp>
        <p:sp>
          <p:nvSpPr>
            <p:cNvPr id="25" name="Freeform 23"/>
            <p:cNvSpPr>
              <a:spLocks noChangeAspect="1"/>
            </p:cNvSpPr>
            <p:nvPr/>
          </p:nvSpPr>
          <p:spPr bwMode="auto">
            <a:xfrm>
              <a:off x="5128" y="2193"/>
              <a:ext cx="278" cy="326"/>
            </a:xfrm>
            <a:custGeom>
              <a:avLst/>
              <a:gdLst>
                <a:gd name="T0" fmla="*/ 0 w 278"/>
                <a:gd name="T1" fmla="*/ 0 h 326"/>
                <a:gd name="T2" fmla="*/ 278 w 278"/>
                <a:gd name="T3" fmla="*/ 326 h 326"/>
                <a:gd name="T4" fmla="*/ 0 60000 65536"/>
                <a:gd name="T5" fmla="*/ 0 60000 65536"/>
                <a:gd name="T6" fmla="*/ 0 w 278"/>
                <a:gd name="T7" fmla="*/ 0 h 326"/>
                <a:gd name="T8" fmla="*/ 278 w 278"/>
                <a:gd name="T9" fmla="*/ 326 h 326"/>
              </a:gdLst>
              <a:ahLst/>
              <a:cxnLst>
                <a:cxn ang="T4">
                  <a:pos x="T0" y="T1"/>
                </a:cxn>
                <a:cxn ang="T5">
                  <a:pos x="T2" y="T3"/>
                </a:cxn>
              </a:cxnLst>
              <a:rect l="T6" t="T7" r="T8" b="T9"/>
              <a:pathLst>
                <a:path w="278" h="326">
                  <a:moveTo>
                    <a:pt x="0" y="0"/>
                  </a:moveTo>
                  <a:lnTo>
                    <a:pt x="278" y="326"/>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endParaRPr lang="zh-CN" altLang="en-US" sz="1600" b="0">
                <a:solidFill>
                  <a:srgbClr val="0000FF"/>
                </a:solidFill>
                <a:latin typeface="Consolas" pitchFamily="49" charset="0"/>
                <a:ea typeface="仿宋" pitchFamily="49" charset="-122"/>
                <a:cs typeface="Consolas" pitchFamily="49" charset="0"/>
              </a:endParaRPr>
            </a:p>
          </p:txBody>
        </p:sp>
      </p:grpSp>
      <p:sp>
        <p:nvSpPr>
          <p:cNvPr id="26" name="Text Box 25"/>
          <p:cNvSpPr txBox="1">
            <a:spLocks noChangeArrowheads="1"/>
          </p:cNvSpPr>
          <p:nvPr/>
        </p:nvSpPr>
        <p:spPr bwMode="auto">
          <a:xfrm>
            <a:off x="3864004" y="857232"/>
            <a:ext cx="3636954" cy="338554"/>
          </a:xfrm>
          <a:prstGeom prst="rect">
            <a:avLst/>
          </a:prstGeom>
          <a:noFill/>
          <a:ln w="12700" cap="sq">
            <a:noFill/>
            <a:miter lim="800000"/>
            <a:headEnd type="none" w="sm" len="sm"/>
            <a:tailEnd type="none" w="sm" len="sm"/>
          </a:ln>
        </p:spPr>
        <p:txBody>
          <a:bodyPr wrap="square">
            <a:spAutoFit/>
          </a:bodyPr>
          <a:lstStyle/>
          <a:p>
            <a:pPr algn="l"/>
            <a:r>
              <a:rPr kumimoji="1" lang="zh-CN" altLang="en-US" sz="2000">
                <a:solidFill>
                  <a:srgbClr val="C00000"/>
                </a:solidFill>
                <a:latin typeface="Consolas" pitchFamily="49" charset="0"/>
                <a:ea typeface="仿宋" pitchFamily="49" charset="-122"/>
                <a:cs typeface="Consolas" pitchFamily="49" charset="0"/>
              </a:rPr>
              <a:t>先</a:t>
            </a:r>
            <a:r>
              <a:rPr kumimoji="1" lang="zh-CN" altLang="en-US" sz="2000" dirty="0">
                <a:solidFill>
                  <a:srgbClr val="C00000"/>
                </a:solidFill>
                <a:latin typeface="Consolas" pitchFamily="49" charset="0"/>
                <a:ea typeface="仿宋" pitchFamily="49" charset="-122"/>
                <a:cs typeface="Consolas" pitchFamily="49" charset="0"/>
              </a:rPr>
              <a:t>根遍历的顶点访问次序：</a:t>
            </a:r>
          </a:p>
        </p:txBody>
      </p:sp>
      <p:sp>
        <p:nvSpPr>
          <p:cNvPr id="27" name="Text Box 26"/>
          <p:cNvSpPr txBox="1">
            <a:spLocks noChangeArrowheads="1"/>
          </p:cNvSpPr>
          <p:nvPr/>
        </p:nvSpPr>
        <p:spPr bwMode="auto">
          <a:xfrm>
            <a:off x="4376765" y="1462057"/>
            <a:ext cx="3147015" cy="342979"/>
          </a:xfrm>
          <a:prstGeom prst="rect">
            <a:avLst/>
          </a:prstGeom>
          <a:noFill/>
          <a:ln w="12700" cap="sq">
            <a:noFill/>
            <a:miter lim="800000"/>
            <a:headEnd type="none" w="sm" len="sm"/>
            <a:tailEnd type="none" w="sm" len="sm"/>
          </a:ln>
        </p:spPr>
        <p:txBody>
          <a:bodyPr wrap="none">
            <a:spAutoFit/>
          </a:bodyPr>
          <a:lstStyle/>
          <a:p>
            <a:pPr algn="l"/>
            <a:r>
              <a:rPr kumimoji="1" lang="en-US" altLang="zh-CN" sz="2000" b="0" dirty="0">
                <a:solidFill>
                  <a:srgbClr val="0000FF"/>
                </a:solidFill>
                <a:latin typeface="Consolas" pitchFamily="49" charset="0"/>
                <a:ea typeface="仿宋" pitchFamily="49" charset="-122"/>
                <a:cs typeface="Consolas" pitchFamily="49" charset="0"/>
              </a:rPr>
              <a:t>A B E F C D G H I J K</a:t>
            </a:r>
          </a:p>
        </p:txBody>
      </p:sp>
      <p:sp>
        <p:nvSpPr>
          <p:cNvPr id="28" name="Text Box 28"/>
          <p:cNvSpPr txBox="1">
            <a:spLocks noChangeArrowheads="1"/>
          </p:cNvSpPr>
          <p:nvPr/>
        </p:nvSpPr>
        <p:spPr bwMode="auto">
          <a:xfrm>
            <a:off x="3864004" y="2297096"/>
            <a:ext cx="3635367" cy="338554"/>
          </a:xfrm>
          <a:prstGeom prst="rect">
            <a:avLst/>
          </a:prstGeom>
          <a:noFill/>
          <a:ln w="12700" cap="sq">
            <a:noFill/>
            <a:miter lim="800000"/>
            <a:headEnd type="none" w="sm" len="sm"/>
            <a:tailEnd type="none" w="sm" len="sm"/>
          </a:ln>
        </p:spPr>
        <p:txBody>
          <a:bodyPr wrap="square">
            <a:spAutoFit/>
          </a:bodyPr>
          <a:lstStyle/>
          <a:p>
            <a:pPr algn="l"/>
            <a:r>
              <a:rPr kumimoji="1" lang="zh-CN" altLang="en-US" sz="2000">
                <a:solidFill>
                  <a:srgbClr val="C00000"/>
                </a:solidFill>
                <a:latin typeface="Consolas" pitchFamily="49" charset="0"/>
                <a:ea typeface="仿宋" pitchFamily="49" charset="-122"/>
                <a:cs typeface="Consolas" pitchFamily="49" charset="0"/>
              </a:rPr>
              <a:t>后根遍历的顶点访问次序：</a:t>
            </a:r>
          </a:p>
        </p:txBody>
      </p:sp>
      <p:sp>
        <p:nvSpPr>
          <p:cNvPr id="29" name="Text Box 29"/>
          <p:cNvSpPr txBox="1">
            <a:spLocks noChangeArrowheads="1"/>
          </p:cNvSpPr>
          <p:nvPr/>
        </p:nvSpPr>
        <p:spPr bwMode="auto">
          <a:xfrm>
            <a:off x="4286248" y="2890817"/>
            <a:ext cx="3147015" cy="342979"/>
          </a:xfrm>
          <a:prstGeom prst="rect">
            <a:avLst/>
          </a:prstGeom>
          <a:noFill/>
          <a:ln w="12700" cap="sq">
            <a:noFill/>
            <a:miter lim="800000"/>
            <a:headEnd type="none" w="sm" len="sm"/>
            <a:tailEnd type="none" w="sm" len="sm"/>
          </a:ln>
        </p:spPr>
        <p:txBody>
          <a:bodyPr wrap="none">
            <a:spAutoFit/>
          </a:bodyPr>
          <a:lstStyle/>
          <a:p>
            <a:pPr algn="l"/>
            <a:r>
              <a:rPr kumimoji="1" lang="en-US" altLang="zh-CN" sz="2000" b="0" dirty="0">
                <a:solidFill>
                  <a:srgbClr val="0000FF"/>
                </a:solidFill>
                <a:latin typeface="Consolas" pitchFamily="49" charset="0"/>
                <a:ea typeface="仿宋" pitchFamily="49" charset="-122"/>
                <a:cs typeface="Consolas" pitchFamily="49" charset="0"/>
              </a:rPr>
              <a:t>E F B C I J K H G D A</a:t>
            </a:r>
          </a:p>
        </p:txBody>
      </p:sp>
      <p:sp>
        <p:nvSpPr>
          <p:cNvPr id="30" name="Text Box 31"/>
          <p:cNvSpPr txBox="1">
            <a:spLocks noChangeArrowheads="1"/>
          </p:cNvSpPr>
          <p:nvPr/>
        </p:nvSpPr>
        <p:spPr bwMode="auto">
          <a:xfrm>
            <a:off x="3864004" y="3748073"/>
            <a:ext cx="3465504" cy="338554"/>
          </a:xfrm>
          <a:prstGeom prst="rect">
            <a:avLst/>
          </a:prstGeom>
          <a:noFill/>
          <a:ln w="12700" cap="sq">
            <a:noFill/>
            <a:miter lim="800000"/>
            <a:headEnd type="none" w="sm" len="sm"/>
            <a:tailEnd type="none" w="sm" len="sm"/>
          </a:ln>
        </p:spPr>
        <p:txBody>
          <a:bodyPr wrap="square">
            <a:spAutoFit/>
          </a:bodyPr>
          <a:lstStyle/>
          <a:p>
            <a:pPr algn="l"/>
            <a:r>
              <a:rPr kumimoji="1" lang="zh-CN" altLang="en-US" sz="2000">
                <a:solidFill>
                  <a:srgbClr val="C00000"/>
                </a:solidFill>
                <a:latin typeface="Consolas" pitchFamily="49" charset="0"/>
                <a:ea typeface="仿宋" pitchFamily="49" charset="-122"/>
                <a:cs typeface="Consolas" pitchFamily="49" charset="0"/>
              </a:rPr>
              <a:t>层次遍历的顶点访问次序：</a:t>
            </a:r>
          </a:p>
        </p:txBody>
      </p:sp>
      <p:sp>
        <p:nvSpPr>
          <p:cNvPr id="31" name="Text Box 32"/>
          <p:cNvSpPr txBox="1">
            <a:spLocks noChangeArrowheads="1"/>
          </p:cNvSpPr>
          <p:nvPr/>
        </p:nvSpPr>
        <p:spPr bwMode="auto">
          <a:xfrm>
            <a:off x="4384702" y="4314811"/>
            <a:ext cx="3147015" cy="342979"/>
          </a:xfrm>
          <a:prstGeom prst="rect">
            <a:avLst/>
          </a:prstGeom>
          <a:noFill/>
          <a:ln w="12700" cap="sq">
            <a:noFill/>
            <a:miter lim="800000"/>
            <a:headEnd type="none" w="sm" len="sm"/>
            <a:tailEnd type="none" w="sm" len="sm"/>
          </a:ln>
        </p:spPr>
        <p:txBody>
          <a:bodyPr wrap="none">
            <a:spAutoFit/>
          </a:bodyPr>
          <a:lstStyle/>
          <a:p>
            <a:pPr algn="l"/>
            <a:r>
              <a:rPr kumimoji="1" lang="en-US" altLang="zh-CN" sz="2000" b="0" dirty="0">
                <a:solidFill>
                  <a:srgbClr val="0000FF"/>
                </a:solidFill>
                <a:latin typeface="Consolas" pitchFamily="49" charset="0"/>
                <a:ea typeface="仿宋" pitchFamily="49" charset="-122"/>
                <a:cs typeface="Consolas" pitchFamily="49" charset="0"/>
              </a:rPr>
              <a:t>A B C D E F G H I J K</a:t>
            </a:r>
          </a:p>
        </p:txBody>
      </p:sp>
      <p:sp>
        <p:nvSpPr>
          <p:cNvPr id="33" name="灯片编号占位符 32"/>
          <p:cNvSpPr>
            <a:spLocks noGrp="1"/>
          </p:cNvSpPr>
          <p:nvPr>
            <p:ph type="sldNum" sz="quarter" idx="12"/>
          </p:nvPr>
        </p:nvSpPr>
        <p:spPr/>
        <p:txBody>
          <a:bodyPr/>
          <a:lstStyle/>
          <a:p>
            <a:fld id="{67864EE2-EAB3-4814-A7EB-820BD7610F1E}" type="slidenum">
              <a:rPr lang="en-US" altLang="zh-CN" smtClean="0"/>
              <a:pPr/>
              <a:t>24</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7"/>
                                        </p:tgtEl>
                                        <p:attrNameLst>
                                          <p:attrName>style.visibility</p:attrName>
                                        </p:attrNameLst>
                                      </p:cBhvr>
                                      <p:to>
                                        <p:strVal val="visible"/>
                                      </p:to>
                                    </p:set>
                                    <p:anim calcmode="discrete" valueType="clr">
                                      <p:cBhvr override="childStyle">
                                        <p:cTn id="7" dur="8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
                                        </p:tgtEl>
                                        <p:attrNameLst>
                                          <p:attrName>fillcolor</p:attrName>
                                        </p:attrNameLst>
                                      </p:cBhvr>
                                      <p:tavLst>
                                        <p:tav tm="0">
                                          <p:val>
                                            <p:clrVal>
                                              <a:schemeClr val="accent2"/>
                                            </p:clrVal>
                                          </p:val>
                                        </p:tav>
                                        <p:tav tm="50000">
                                          <p:val>
                                            <p:clrVal>
                                              <a:schemeClr val="hlink"/>
                                            </p:clrVal>
                                          </p:val>
                                        </p:tav>
                                      </p:tavLst>
                                    </p:anim>
                                    <p:set>
                                      <p:cBhvr>
                                        <p:cTn id="9" dur="80"/>
                                        <p:tgtEl>
                                          <p:spTgt spid="27"/>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grpId="0" nodeType="clickEffect">
                                  <p:stCondLst>
                                    <p:cond delay="0"/>
                                  </p:stCondLst>
                                  <p:iterate type="lt">
                                    <p:tmPct val="50000"/>
                                  </p:iterate>
                                  <p:childTnLst>
                                    <p:set>
                                      <p:cBhvr>
                                        <p:cTn id="17" dur="1" fill="hold">
                                          <p:stCondLst>
                                            <p:cond delay="0"/>
                                          </p:stCondLst>
                                        </p:cTn>
                                        <p:tgtEl>
                                          <p:spTgt spid="29"/>
                                        </p:tgtEl>
                                        <p:attrNameLst>
                                          <p:attrName>style.visibility</p:attrName>
                                        </p:attrNameLst>
                                      </p:cBhvr>
                                      <p:to>
                                        <p:strVal val="visible"/>
                                      </p:to>
                                    </p:set>
                                    <p:anim calcmode="discrete" valueType="clr">
                                      <p:cBhvr override="childStyle">
                                        <p:cTn id="18" dur="80"/>
                                        <p:tgtEl>
                                          <p:spTgt spid="29"/>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29"/>
                                        </p:tgtEl>
                                        <p:attrNameLst>
                                          <p:attrName>fillcolor</p:attrName>
                                        </p:attrNameLst>
                                      </p:cBhvr>
                                      <p:tavLst>
                                        <p:tav tm="0">
                                          <p:val>
                                            <p:clrVal>
                                              <a:schemeClr val="accent2"/>
                                            </p:clrVal>
                                          </p:val>
                                        </p:tav>
                                        <p:tav tm="50000">
                                          <p:val>
                                            <p:clrVal>
                                              <a:schemeClr val="hlink"/>
                                            </p:clrVal>
                                          </p:val>
                                        </p:tav>
                                      </p:tavLst>
                                    </p:anim>
                                    <p:set>
                                      <p:cBhvr>
                                        <p:cTn id="20" dur="80"/>
                                        <p:tgtEl>
                                          <p:spTgt spid="29"/>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31"/>
                                        </p:tgtEl>
                                        <p:attrNameLst>
                                          <p:attrName>style.visibility</p:attrName>
                                        </p:attrNameLst>
                                      </p:cBhvr>
                                      <p:to>
                                        <p:strVal val="visible"/>
                                      </p:to>
                                    </p:set>
                                    <p:anim calcmode="discrete" valueType="clr">
                                      <p:cBhvr override="childStyle">
                                        <p:cTn id="29" dur="80"/>
                                        <p:tgtEl>
                                          <p:spTgt spid="31"/>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31"/>
                                        </p:tgtEl>
                                        <p:attrNameLst>
                                          <p:attrName>fillcolor</p:attrName>
                                        </p:attrNameLst>
                                      </p:cBhvr>
                                      <p:tavLst>
                                        <p:tav tm="0">
                                          <p:val>
                                            <p:clrVal>
                                              <a:schemeClr val="accent2"/>
                                            </p:clrVal>
                                          </p:val>
                                        </p:tav>
                                        <p:tav tm="50000">
                                          <p:val>
                                            <p:clrVal>
                                              <a:schemeClr val="hlink"/>
                                            </p:clrVal>
                                          </p:val>
                                        </p:tav>
                                      </p:tavLst>
                                    </p:anim>
                                    <p:set>
                                      <p:cBhvr>
                                        <p:cTn id="31" dur="80"/>
                                        <p:tgtEl>
                                          <p:spTgt spid="3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85728"/>
            <a:ext cx="364333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7.1.6 </a:t>
            </a:r>
            <a:r>
              <a:rPr lang="zh-CN" altLang="zh-CN">
                <a:latin typeface="Consolas" pitchFamily="49" charset="0"/>
                <a:ea typeface="微软雅黑" pitchFamily="34" charset="-122"/>
                <a:cs typeface="Consolas" pitchFamily="49" charset="0"/>
              </a:rPr>
              <a:t>树的存储结构</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642910" y="1016214"/>
            <a:ext cx="264320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1. </a:t>
            </a:r>
            <a:r>
              <a:rPr lang="zh-CN" altLang="zh-CN" sz="2200">
                <a:latin typeface="Consolas" pitchFamily="49" charset="0"/>
                <a:ea typeface="微软雅黑" pitchFamily="34" charset="-122"/>
                <a:cs typeface="Consolas" pitchFamily="49" charset="0"/>
              </a:rPr>
              <a:t>双亲存储结构</a:t>
            </a:r>
            <a:endParaRPr lang="zh-CN" altLang="zh-CN" sz="2200">
              <a:solidFill>
                <a:schemeClr val="bg1"/>
              </a:solidFill>
              <a:latin typeface="Consolas" pitchFamily="49" charset="0"/>
              <a:ea typeface="微软雅黑" pitchFamily="34" charset="-122"/>
              <a:cs typeface="Consolas" pitchFamily="49" charset="0"/>
            </a:endParaRPr>
          </a:p>
        </p:txBody>
      </p:sp>
      <p:sp>
        <p:nvSpPr>
          <p:cNvPr id="6" name="Text Box 3"/>
          <p:cNvSpPr txBox="1">
            <a:spLocks noChangeArrowheads="1"/>
          </p:cNvSpPr>
          <p:nvPr/>
        </p:nvSpPr>
        <p:spPr bwMode="auto">
          <a:xfrm>
            <a:off x="428596" y="1643050"/>
            <a:ext cx="8215370" cy="871905"/>
          </a:xfrm>
          <a:prstGeom prst="rect">
            <a:avLst/>
          </a:prstGeom>
          <a:noFill/>
          <a:ln w="9525">
            <a:noFill/>
            <a:miter lim="800000"/>
            <a:headEnd/>
            <a:tailEnd/>
          </a:ln>
        </p:spPr>
        <p:txBody>
          <a:bodyPr wrap="square">
            <a:spAutoFit/>
          </a:bodyPr>
          <a:lstStyle/>
          <a:p>
            <a:pPr algn="just">
              <a:lnSpc>
                <a:spcPts val="3200"/>
              </a:lnSpc>
              <a:spcBef>
                <a:spcPts val="0"/>
              </a:spcBef>
            </a:pPr>
            <a:r>
              <a:rPr kumimoji="1" lang="zh-CN" altLang="en-US" sz="2000" dirty="0">
                <a:solidFill>
                  <a:srgbClr val="0000FF"/>
                </a:solidFill>
                <a:latin typeface="Consolas" pitchFamily="49" charset="0"/>
                <a:ea typeface="仿宋" pitchFamily="49" charset="-122"/>
                <a:cs typeface="Consolas" pitchFamily="49" charset="0"/>
              </a:rPr>
              <a:t>　</a:t>
            </a:r>
            <a:r>
              <a:rPr kumimoji="1" lang="zh-CN" altLang="en-US" sz="2000">
                <a:solidFill>
                  <a:srgbClr val="0000FF"/>
                </a:solidFill>
                <a:latin typeface="Consolas" pitchFamily="49" charset="0"/>
                <a:ea typeface="仿宋" pitchFamily="49" charset="-122"/>
                <a:cs typeface="Consolas" pitchFamily="49" charset="0"/>
              </a:rPr>
              <a:t>  这</a:t>
            </a:r>
            <a:r>
              <a:rPr kumimoji="1" lang="zh-CN" altLang="en-US" sz="2000" dirty="0">
                <a:solidFill>
                  <a:srgbClr val="0000FF"/>
                </a:solidFill>
                <a:latin typeface="Consolas" pitchFamily="49" charset="0"/>
                <a:ea typeface="仿宋" pitchFamily="49" charset="-122"/>
                <a:cs typeface="Consolas" pitchFamily="49" charset="0"/>
              </a:rPr>
              <a:t>种存储结构是一种顺序存储结构，用一组连续空间存储树的所有结点，同时在每个结点中附设一个伪指针指示其双亲结点的位置。</a:t>
            </a:r>
          </a:p>
        </p:txBody>
      </p:sp>
      <p:sp>
        <p:nvSpPr>
          <p:cNvPr id="25" name="TextBox 24"/>
          <p:cNvSpPr txBox="1"/>
          <p:nvPr/>
        </p:nvSpPr>
        <p:spPr>
          <a:xfrm>
            <a:off x="1142976" y="2643182"/>
            <a:ext cx="7286676" cy="283421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struct </a:t>
            </a:r>
            <a:r>
              <a:rPr lang="en-US" altLang="zh-CN" sz="1800">
                <a:solidFill>
                  <a:srgbClr val="FF0000"/>
                </a:solidFill>
                <a:latin typeface="Consolas" pitchFamily="49" charset="0"/>
                <a:ea typeface="仿宋" pitchFamily="49" charset="-122"/>
                <a:cs typeface="Consolas" pitchFamily="49" charset="0"/>
              </a:rPr>
              <a:t>PNode</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双亲存储结构元素类型</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9900"/>
                </a:solidFill>
                <a:latin typeface="Consolas" pitchFamily="49" charset="0"/>
                <a:ea typeface="仿宋" pitchFamily="49" charset="-122"/>
                <a:cs typeface="Consolas" pitchFamily="49" charset="0"/>
              </a:rPr>
              <a:t>char data;</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存放结点值</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假设为</a:t>
            </a:r>
            <a:r>
              <a:rPr lang="en-US" altLang="zh-CN" sz="1800">
                <a:solidFill>
                  <a:schemeClr val="bg1">
                    <a:lumMod val="50000"/>
                  </a:schemeClr>
                </a:solidFill>
                <a:latin typeface="Consolas" pitchFamily="49" charset="0"/>
                <a:ea typeface="仿宋" pitchFamily="49" charset="-122"/>
                <a:cs typeface="Consolas" pitchFamily="49" charset="0"/>
              </a:rPr>
              <a:t>char</a:t>
            </a:r>
            <a:r>
              <a:rPr lang="zh-CN" altLang="zh-CN" sz="1800">
                <a:solidFill>
                  <a:schemeClr val="bg1">
                    <a:lumMod val="50000"/>
                  </a:schemeClr>
                </a:solidFill>
                <a:latin typeface="Consolas" pitchFamily="49" charset="0"/>
                <a:ea typeface="仿宋" pitchFamily="49" charset="-122"/>
                <a:cs typeface="Consolas" pitchFamily="49" charset="0"/>
              </a:rPr>
              <a:t>类型</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int parent;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存放双亲索引</a:t>
            </a:r>
          </a:p>
          <a:p>
            <a:pPr algn="l">
              <a:lnSpc>
                <a:spcPts val="2400"/>
              </a:lnSpc>
              <a:spcBef>
                <a:spcPts val="1200"/>
              </a:spcBef>
            </a:pPr>
            <a:r>
              <a:rPr lang="en-US" altLang="zh-CN" sz="1800">
                <a:solidFill>
                  <a:srgbClr val="0000FF"/>
                </a:solidFill>
                <a:latin typeface="Consolas" pitchFamily="49" charset="0"/>
                <a:ea typeface="仿宋" pitchFamily="49" charset="-122"/>
                <a:cs typeface="Consolas" pitchFamily="49" charset="0"/>
              </a:rPr>
              <a:t>   PNode(char d,int p)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构造函数</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  data=d;</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parent=p;</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26" name="TextBox 25"/>
          <p:cNvSpPr txBox="1"/>
          <p:nvPr/>
        </p:nvSpPr>
        <p:spPr>
          <a:xfrm>
            <a:off x="1142976" y="5643578"/>
            <a:ext cx="7286676" cy="49510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vector&lt;PNode&gt; 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en-US" sz="1800">
                <a:solidFill>
                  <a:schemeClr val="bg1">
                    <a:lumMod val="50000"/>
                  </a:schemeClr>
                </a:solidFill>
                <a:latin typeface="Consolas" pitchFamily="49" charset="0"/>
                <a:ea typeface="仿宋" pitchFamily="49" charset="-122"/>
                <a:cs typeface="Consolas" pitchFamily="49" charset="0"/>
              </a:rPr>
              <a:t>树的</a:t>
            </a:r>
            <a:r>
              <a:rPr lang="zh-CN" altLang="zh-CN" sz="1800">
                <a:solidFill>
                  <a:schemeClr val="bg1">
                    <a:lumMod val="50000"/>
                  </a:schemeClr>
                </a:solidFill>
                <a:latin typeface="Consolas" pitchFamily="49" charset="0"/>
                <a:ea typeface="仿宋" pitchFamily="49" charset="-122"/>
                <a:cs typeface="Consolas" pitchFamily="49" charset="0"/>
              </a:rPr>
              <a:t>双亲存储结构</a:t>
            </a:r>
            <a:endParaRPr lang="zh-CN" altLang="en-US" sz="1800">
              <a:solidFill>
                <a:schemeClr val="bg1">
                  <a:lumMod val="50000"/>
                </a:schemeClr>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25</a:t>
            </a:fld>
            <a:r>
              <a:rPr lang="en-US" altLang="zh-CN"/>
              <a:t>/110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表格 22"/>
          <p:cNvGraphicFramePr>
            <a:graphicFrameLocks noGrp="1"/>
          </p:cNvGraphicFramePr>
          <p:nvPr/>
        </p:nvGraphicFramePr>
        <p:xfrm>
          <a:off x="3786182" y="1071546"/>
          <a:ext cx="2643207" cy="2926080"/>
        </p:xfrm>
        <a:graphic>
          <a:graphicData uri="http://schemas.openxmlformats.org/drawingml/2006/table">
            <a:tbl>
              <a:tblPr firstRow="1" bandRow="1">
                <a:tableStyleId>{5C22544A-7EE6-4342-B048-85BDC9FD1C3A}</a:tableStyleId>
              </a:tblPr>
              <a:tblGrid>
                <a:gridCol w="881069">
                  <a:extLst>
                    <a:ext uri="{9D8B030D-6E8A-4147-A177-3AD203B41FA5}">
                      <a16:colId xmlns:a16="http://schemas.microsoft.com/office/drawing/2014/main" val="20000"/>
                    </a:ext>
                  </a:extLst>
                </a:gridCol>
                <a:gridCol w="813294">
                  <a:extLst>
                    <a:ext uri="{9D8B030D-6E8A-4147-A177-3AD203B41FA5}">
                      <a16:colId xmlns:a16="http://schemas.microsoft.com/office/drawing/2014/main" val="20001"/>
                    </a:ext>
                  </a:extLst>
                </a:gridCol>
                <a:gridCol w="948844">
                  <a:extLst>
                    <a:ext uri="{9D8B030D-6E8A-4147-A177-3AD203B41FA5}">
                      <a16:colId xmlns:a16="http://schemas.microsoft.com/office/drawing/2014/main" val="20002"/>
                    </a:ext>
                  </a:extLst>
                </a:gridCol>
              </a:tblGrid>
              <a:tr h="357190">
                <a:tc>
                  <a:txBody>
                    <a:bodyPr/>
                    <a:lstStyle/>
                    <a:p>
                      <a:pPr algn="ctr"/>
                      <a:r>
                        <a:rPr lang="zh-CN" altLang="en-US" sz="1800">
                          <a:solidFill>
                            <a:srgbClr val="C00000"/>
                          </a:solidFill>
                          <a:latin typeface="Consolas" pitchFamily="49" charset="0"/>
                          <a:ea typeface="仿宋" pitchFamily="49" charset="-122"/>
                          <a:cs typeface="Consolas" pitchFamily="49" charset="0"/>
                        </a:rPr>
                        <a:t>位置</a:t>
                      </a:r>
                    </a:p>
                  </a:txBody>
                  <a:tcPr>
                    <a:solidFill>
                      <a:schemeClr val="bg1"/>
                    </a:solidFill>
                  </a:tcPr>
                </a:tc>
                <a:tc>
                  <a:txBody>
                    <a:bodyPr/>
                    <a:lstStyle/>
                    <a:p>
                      <a:pPr algn="ctr"/>
                      <a:r>
                        <a:rPr lang="en-US" altLang="zh-CN" sz="1800">
                          <a:latin typeface="Consolas" pitchFamily="49" charset="0"/>
                          <a:ea typeface="仿宋" pitchFamily="49" charset="-122"/>
                          <a:cs typeface="Consolas" pitchFamily="49" charset="0"/>
                        </a:rPr>
                        <a:t>data</a:t>
                      </a:r>
                      <a:endParaRPr lang="zh-CN" altLang="en-US" sz="1800">
                        <a:latin typeface="Consolas" pitchFamily="49" charset="0"/>
                        <a:ea typeface="仿宋" pitchFamily="49" charset="-122"/>
                        <a:cs typeface="Consolas" pitchFamily="49" charset="0"/>
                      </a:endParaRPr>
                    </a:p>
                  </a:txBody>
                  <a:tcPr/>
                </a:tc>
                <a:tc>
                  <a:txBody>
                    <a:bodyPr/>
                    <a:lstStyle/>
                    <a:p>
                      <a:pPr algn="ctr"/>
                      <a:r>
                        <a:rPr lang="en-US" altLang="zh-CN" sz="1800">
                          <a:latin typeface="Consolas" pitchFamily="49" charset="0"/>
                          <a:ea typeface="仿宋" pitchFamily="49" charset="-122"/>
                          <a:cs typeface="Consolas" pitchFamily="49" charset="0"/>
                        </a:rPr>
                        <a:t>parent</a:t>
                      </a:r>
                      <a:endParaRPr lang="zh-CN" altLang="en-US" sz="1800">
                        <a:latin typeface="Consolas" pitchFamily="49" charset="0"/>
                        <a:ea typeface="仿宋" pitchFamily="49" charset="-122"/>
                        <a:cs typeface="Consolas" pitchFamily="49" charset="0"/>
                      </a:endParaRPr>
                    </a:p>
                  </a:txBody>
                  <a:tcPr/>
                </a:tc>
                <a:extLst>
                  <a:ext uri="{0D108BD9-81ED-4DB2-BD59-A6C34878D82A}">
                    <a16:rowId xmlns:a16="http://schemas.microsoft.com/office/drawing/2014/main" val="10000"/>
                  </a:ext>
                </a:extLst>
              </a:tr>
              <a:tr h="357190">
                <a:tc>
                  <a:txBody>
                    <a:bodyPr/>
                    <a:lstStyle/>
                    <a:p>
                      <a:pPr algn="ctr"/>
                      <a:r>
                        <a:rPr lang="en-US" altLang="zh-CN" sz="1800" b="1">
                          <a:solidFill>
                            <a:srgbClr val="0000FF"/>
                          </a:solidFill>
                        </a:rPr>
                        <a:t>0</a:t>
                      </a:r>
                      <a:endParaRPr lang="zh-CN" altLang="en-US" sz="1800" b="1">
                        <a:solidFill>
                          <a:srgbClr val="0000FF"/>
                        </a:solidFill>
                      </a:endParaRPr>
                    </a:p>
                  </a:txBody>
                  <a:tcPr>
                    <a:solidFill>
                      <a:schemeClr val="bg1"/>
                    </a:solidFill>
                  </a:tcPr>
                </a:tc>
                <a:tc>
                  <a:txBody>
                    <a:bodyPr/>
                    <a:lstStyle/>
                    <a:p>
                      <a:pPr algn="ctr"/>
                      <a:r>
                        <a:rPr lang="en-US" altLang="zh-CN" sz="1800" b="0" i="0">
                          <a:solidFill>
                            <a:srgbClr val="0000FF"/>
                          </a:solidFill>
                        </a:rPr>
                        <a:t>A</a:t>
                      </a:r>
                      <a:endParaRPr lang="zh-CN" altLang="en-US" sz="1800" b="0" i="0">
                        <a:solidFill>
                          <a:srgbClr val="0000FF"/>
                        </a:solidFill>
                      </a:endParaRPr>
                    </a:p>
                  </a:txBody>
                  <a:tcPr/>
                </a:tc>
                <a:tc>
                  <a:txBody>
                    <a:bodyPr/>
                    <a:lstStyle/>
                    <a:p>
                      <a:pPr algn="ctr"/>
                      <a:r>
                        <a:rPr lang="en-US" altLang="zh-CN" sz="1800" b="0">
                          <a:solidFill>
                            <a:srgbClr val="C00000"/>
                          </a:solidFill>
                        </a:rPr>
                        <a:t>-1</a:t>
                      </a:r>
                      <a:endParaRPr lang="zh-CN" altLang="en-US" sz="1800" b="0">
                        <a:solidFill>
                          <a:srgbClr val="C00000"/>
                        </a:solidFill>
                      </a:endParaRPr>
                    </a:p>
                  </a:txBody>
                  <a:tcPr/>
                </a:tc>
                <a:extLst>
                  <a:ext uri="{0D108BD9-81ED-4DB2-BD59-A6C34878D82A}">
                    <a16:rowId xmlns:a16="http://schemas.microsoft.com/office/drawing/2014/main" val="10001"/>
                  </a:ext>
                </a:extLst>
              </a:tr>
              <a:tr h="357190">
                <a:tc>
                  <a:txBody>
                    <a:bodyPr/>
                    <a:lstStyle/>
                    <a:p>
                      <a:pPr algn="ctr"/>
                      <a:r>
                        <a:rPr lang="en-US" altLang="zh-CN" sz="1800" b="1">
                          <a:solidFill>
                            <a:srgbClr val="0000FF"/>
                          </a:solidFill>
                        </a:rPr>
                        <a:t>1</a:t>
                      </a:r>
                      <a:endParaRPr lang="zh-CN" altLang="en-US" sz="1800" b="1">
                        <a:solidFill>
                          <a:srgbClr val="0000FF"/>
                        </a:solidFill>
                      </a:endParaRPr>
                    </a:p>
                  </a:txBody>
                  <a:tcPr>
                    <a:solidFill>
                      <a:schemeClr val="bg1"/>
                    </a:solidFill>
                  </a:tcPr>
                </a:tc>
                <a:tc>
                  <a:txBody>
                    <a:bodyPr/>
                    <a:lstStyle/>
                    <a:p>
                      <a:pPr algn="ctr"/>
                      <a:r>
                        <a:rPr lang="en-US" altLang="zh-CN" sz="1800" b="0" i="0">
                          <a:solidFill>
                            <a:srgbClr val="0000FF"/>
                          </a:solidFill>
                        </a:rPr>
                        <a:t>B</a:t>
                      </a:r>
                      <a:endParaRPr lang="zh-CN" altLang="en-US" sz="1800" b="0" i="0">
                        <a:solidFill>
                          <a:srgbClr val="0000FF"/>
                        </a:solidFill>
                      </a:endParaRPr>
                    </a:p>
                  </a:txBody>
                  <a:tcPr/>
                </a:tc>
                <a:tc>
                  <a:txBody>
                    <a:bodyPr/>
                    <a:lstStyle/>
                    <a:p>
                      <a:pPr algn="ctr"/>
                      <a:r>
                        <a:rPr lang="en-US" altLang="zh-CN" sz="1800" b="0">
                          <a:solidFill>
                            <a:srgbClr val="C00000"/>
                          </a:solidFill>
                        </a:rPr>
                        <a:t>0</a:t>
                      </a:r>
                      <a:endParaRPr lang="zh-CN" altLang="en-US" sz="1800" b="0">
                        <a:solidFill>
                          <a:srgbClr val="C00000"/>
                        </a:solidFill>
                      </a:endParaRPr>
                    </a:p>
                  </a:txBody>
                  <a:tcPr/>
                </a:tc>
                <a:extLst>
                  <a:ext uri="{0D108BD9-81ED-4DB2-BD59-A6C34878D82A}">
                    <a16:rowId xmlns:a16="http://schemas.microsoft.com/office/drawing/2014/main" val="10002"/>
                  </a:ext>
                </a:extLst>
              </a:tr>
              <a:tr h="357190">
                <a:tc>
                  <a:txBody>
                    <a:bodyPr/>
                    <a:lstStyle/>
                    <a:p>
                      <a:pPr algn="ctr"/>
                      <a:r>
                        <a:rPr lang="en-US" altLang="zh-CN" sz="1800" b="1">
                          <a:solidFill>
                            <a:srgbClr val="0000FF"/>
                          </a:solidFill>
                        </a:rPr>
                        <a:t>2</a:t>
                      </a:r>
                      <a:endParaRPr lang="zh-CN" altLang="en-US" sz="1800" b="1">
                        <a:solidFill>
                          <a:srgbClr val="0000FF"/>
                        </a:solidFill>
                      </a:endParaRPr>
                    </a:p>
                  </a:txBody>
                  <a:tcPr>
                    <a:solidFill>
                      <a:schemeClr val="bg1"/>
                    </a:solidFill>
                  </a:tcPr>
                </a:tc>
                <a:tc>
                  <a:txBody>
                    <a:bodyPr/>
                    <a:lstStyle/>
                    <a:p>
                      <a:pPr algn="ctr"/>
                      <a:r>
                        <a:rPr lang="en-US" altLang="zh-CN" sz="1800" b="0" i="0">
                          <a:solidFill>
                            <a:srgbClr val="0000FF"/>
                          </a:solidFill>
                        </a:rPr>
                        <a:t>C</a:t>
                      </a:r>
                      <a:endParaRPr lang="zh-CN" altLang="en-US" sz="1800" b="0" i="0">
                        <a:solidFill>
                          <a:srgbClr val="0000FF"/>
                        </a:solidFill>
                      </a:endParaRPr>
                    </a:p>
                  </a:txBody>
                  <a:tcPr/>
                </a:tc>
                <a:tc>
                  <a:txBody>
                    <a:bodyPr/>
                    <a:lstStyle/>
                    <a:p>
                      <a:pPr algn="ctr"/>
                      <a:r>
                        <a:rPr lang="en-US" altLang="zh-CN" sz="1800" b="0">
                          <a:solidFill>
                            <a:srgbClr val="C00000"/>
                          </a:solidFill>
                        </a:rPr>
                        <a:t>0</a:t>
                      </a:r>
                      <a:endParaRPr lang="zh-CN" altLang="en-US" sz="1800" b="0">
                        <a:solidFill>
                          <a:srgbClr val="C00000"/>
                        </a:solidFill>
                      </a:endParaRPr>
                    </a:p>
                  </a:txBody>
                  <a:tcPr/>
                </a:tc>
                <a:extLst>
                  <a:ext uri="{0D108BD9-81ED-4DB2-BD59-A6C34878D82A}">
                    <a16:rowId xmlns:a16="http://schemas.microsoft.com/office/drawing/2014/main" val="10003"/>
                  </a:ext>
                </a:extLst>
              </a:tr>
              <a:tr h="357190">
                <a:tc>
                  <a:txBody>
                    <a:bodyPr/>
                    <a:lstStyle/>
                    <a:p>
                      <a:pPr algn="ctr"/>
                      <a:r>
                        <a:rPr lang="en-US" altLang="zh-CN" sz="1800" b="1">
                          <a:solidFill>
                            <a:srgbClr val="0000FF"/>
                          </a:solidFill>
                        </a:rPr>
                        <a:t>3</a:t>
                      </a:r>
                      <a:endParaRPr lang="zh-CN" altLang="en-US" sz="1800" b="1">
                        <a:solidFill>
                          <a:srgbClr val="0000FF"/>
                        </a:solidFill>
                      </a:endParaRPr>
                    </a:p>
                  </a:txBody>
                  <a:tcPr>
                    <a:solidFill>
                      <a:schemeClr val="bg1"/>
                    </a:solidFill>
                  </a:tcPr>
                </a:tc>
                <a:tc>
                  <a:txBody>
                    <a:bodyPr/>
                    <a:lstStyle/>
                    <a:p>
                      <a:pPr algn="ctr"/>
                      <a:r>
                        <a:rPr lang="en-US" altLang="zh-CN" sz="1800" b="0" i="0">
                          <a:solidFill>
                            <a:srgbClr val="0000FF"/>
                          </a:solidFill>
                        </a:rPr>
                        <a:t>D</a:t>
                      </a:r>
                      <a:endParaRPr lang="zh-CN" altLang="en-US" sz="1800" b="0" i="0">
                        <a:solidFill>
                          <a:srgbClr val="0000FF"/>
                        </a:solidFill>
                      </a:endParaRPr>
                    </a:p>
                  </a:txBody>
                  <a:tcPr/>
                </a:tc>
                <a:tc>
                  <a:txBody>
                    <a:bodyPr/>
                    <a:lstStyle/>
                    <a:p>
                      <a:pPr algn="ctr"/>
                      <a:r>
                        <a:rPr lang="en-US" altLang="zh-CN" sz="1800" b="0">
                          <a:solidFill>
                            <a:srgbClr val="C00000"/>
                          </a:solidFill>
                        </a:rPr>
                        <a:t>1</a:t>
                      </a:r>
                      <a:endParaRPr lang="zh-CN" altLang="en-US" sz="1800" b="0">
                        <a:solidFill>
                          <a:srgbClr val="C00000"/>
                        </a:solidFill>
                      </a:endParaRPr>
                    </a:p>
                  </a:txBody>
                  <a:tcPr/>
                </a:tc>
                <a:extLst>
                  <a:ext uri="{0D108BD9-81ED-4DB2-BD59-A6C34878D82A}">
                    <a16:rowId xmlns:a16="http://schemas.microsoft.com/office/drawing/2014/main" val="10004"/>
                  </a:ext>
                </a:extLst>
              </a:tr>
              <a:tr h="357190">
                <a:tc>
                  <a:txBody>
                    <a:bodyPr/>
                    <a:lstStyle/>
                    <a:p>
                      <a:pPr algn="ctr"/>
                      <a:r>
                        <a:rPr lang="en-US" altLang="zh-CN" sz="1800" b="1">
                          <a:solidFill>
                            <a:srgbClr val="0000FF"/>
                          </a:solidFill>
                        </a:rPr>
                        <a:t>4</a:t>
                      </a:r>
                      <a:endParaRPr lang="zh-CN" altLang="en-US" sz="1800" b="1">
                        <a:solidFill>
                          <a:srgbClr val="0000FF"/>
                        </a:solidFill>
                      </a:endParaRPr>
                    </a:p>
                  </a:txBody>
                  <a:tcPr>
                    <a:solidFill>
                      <a:schemeClr val="bg1"/>
                    </a:solidFill>
                  </a:tcPr>
                </a:tc>
                <a:tc>
                  <a:txBody>
                    <a:bodyPr/>
                    <a:lstStyle/>
                    <a:p>
                      <a:pPr algn="ctr"/>
                      <a:r>
                        <a:rPr lang="en-US" altLang="zh-CN" sz="1800" b="0" i="0">
                          <a:solidFill>
                            <a:srgbClr val="0000FF"/>
                          </a:solidFill>
                        </a:rPr>
                        <a:t>E</a:t>
                      </a:r>
                      <a:endParaRPr lang="zh-CN" altLang="en-US" sz="1800" b="0" i="0">
                        <a:solidFill>
                          <a:srgbClr val="0000FF"/>
                        </a:solidFill>
                      </a:endParaRPr>
                    </a:p>
                  </a:txBody>
                  <a:tcPr/>
                </a:tc>
                <a:tc>
                  <a:txBody>
                    <a:bodyPr/>
                    <a:lstStyle/>
                    <a:p>
                      <a:pPr algn="ctr"/>
                      <a:r>
                        <a:rPr lang="en-US" altLang="zh-CN" sz="1800" b="0">
                          <a:solidFill>
                            <a:srgbClr val="C00000"/>
                          </a:solidFill>
                        </a:rPr>
                        <a:t>1</a:t>
                      </a:r>
                      <a:endParaRPr lang="zh-CN" altLang="en-US" sz="1800" b="0">
                        <a:solidFill>
                          <a:srgbClr val="C00000"/>
                        </a:solidFill>
                      </a:endParaRPr>
                    </a:p>
                  </a:txBody>
                  <a:tcPr/>
                </a:tc>
                <a:extLst>
                  <a:ext uri="{0D108BD9-81ED-4DB2-BD59-A6C34878D82A}">
                    <a16:rowId xmlns:a16="http://schemas.microsoft.com/office/drawing/2014/main" val="10005"/>
                  </a:ext>
                </a:extLst>
              </a:tr>
              <a:tr h="357190">
                <a:tc>
                  <a:txBody>
                    <a:bodyPr/>
                    <a:lstStyle/>
                    <a:p>
                      <a:pPr algn="ctr"/>
                      <a:r>
                        <a:rPr lang="en-US" altLang="zh-CN" sz="1800" b="1">
                          <a:solidFill>
                            <a:srgbClr val="0000FF"/>
                          </a:solidFill>
                        </a:rPr>
                        <a:t>5</a:t>
                      </a:r>
                      <a:endParaRPr lang="zh-CN" altLang="en-US" sz="1800" b="1">
                        <a:solidFill>
                          <a:srgbClr val="0000FF"/>
                        </a:solidFill>
                      </a:endParaRPr>
                    </a:p>
                  </a:txBody>
                  <a:tcPr>
                    <a:solidFill>
                      <a:schemeClr val="bg1"/>
                    </a:solidFill>
                  </a:tcPr>
                </a:tc>
                <a:tc>
                  <a:txBody>
                    <a:bodyPr/>
                    <a:lstStyle/>
                    <a:p>
                      <a:pPr algn="ctr"/>
                      <a:r>
                        <a:rPr lang="en-US" altLang="zh-CN" sz="1800" b="0" i="0">
                          <a:solidFill>
                            <a:srgbClr val="0000FF"/>
                          </a:solidFill>
                        </a:rPr>
                        <a:t>F</a:t>
                      </a:r>
                      <a:endParaRPr lang="zh-CN" altLang="en-US" sz="1800" b="0" i="0">
                        <a:solidFill>
                          <a:srgbClr val="0000FF"/>
                        </a:solidFill>
                      </a:endParaRPr>
                    </a:p>
                  </a:txBody>
                  <a:tcPr/>
                </a:tc>
                <a:tc>
                  <a:txBody>
                    <a:bodyPr/>
                    <a:lstStyle/>
                    <a:p>
                      <a:pPr algn="ctr"/>
                      <a:r>
                        <a:rPr lang="en-US" altLang="zh-CN" sz="1800" b="0">
                          <a:solidFill>
                            <a:srgbClr val="C00000"/>
                          </a:solidFill>
                        </a:rPr>
                        <a:t>1</a:t>
                      </a:r>
                      <a:endParaRPr lang="zh-CN" altLang="en-US" sz="1800" b="0">
                        <a:solidFill>
                          <a:srgbClr val="C00000"/>
                        </a:solidFill>
                      </a:endParaRPr>
                    </a:p>
                  </a:txBody>
                  <a:tcPr/>
                </a:tc>
                <a:extLst>
                  <a:ext uri="{0D108BD9-81ED-4DB2-BD59-A6C34878D82A}">
                    <a16:rowId xmlns:a16="http://schemas.microsoft.com/office/drawing/2014/main" val="10006"/>
                  </a:ext>
                </a:extLst>
              </a:tr>
              <a:tr h="357190">
                <a:tc>
                  <a:txBody>
                    <a:bodyPr/>
                    <a:lstStyle/>
                    <a:p>
                      <a:pPr algn="ctr"/>
                      <a:r>
                        <a:rPr lang="en-US" altLang="zh-CN" sz="1800" b="1">
                          <a:solidFill>
                            <a:srgbClr val="0000FF"/>
                          </a:solidFill>
                        </a:rPr>
                        <a:t>6</a:t>
                      </a:r>
                      <a:endParaRPr lang="zh-CN" altLang="en-US" sz="1800" b="1">
                        <a:solidFill>
                          <a:srgbClr val="0000FF"/>
                        </a:solidFill>
                      </a:endParaRPr>
                    </a:p>
                  </a:txBody>
                  <a:tcPr>
                    <a:solidFill>
                      <a:schemeClr val="bg1"/>
                    </a:solidFill>
                  </a:tcPr>
                </a:tc>
                <a:tc>
                  <a:txBody>
                    <a:bodyPr/>
                    <a:lstStyle/>
                    <a:p>
                      <a:pPr algn="ctr"/>
                      <a:r>
                        <a:rPr lang="en-US" altLang="zh-CN" sz="1800" b="0" i="0">
                          <a:solidFill>
                            <a:srgbClr val="0000FF"/>
                          </a:solidFill>
                        </a:rPr>
                        <a:t>G</a:t>
                      </a:r>
                      <a:endParaRPr lang="zh-CN" altLang="en-US" sz="1800" b="0" i="0">
                        <a:solidFill>
                          <a:srgbClr val="0000FF"/>
                        </a:solidFill>
                      </a:endParaRPr>
                    </a:p>
                  </a:txBody>
                  <a:tcPr/>
                </a:tc>
                <a:tc>
                  <a:txBody>
                    <a:bodyPr/>
                    <a:lstStyle/>
                    <a:p>
                      <a:pPr algn="ctr"/>
                      <a:r>
                        <a:rPr lang="en-US" altLang="zh-CN" sz="1800" b="0">
                          <a:solidFill>
                            <a:srgbClr val="C00000"/>
                          </a:solidFill>
                        </a:rPr>
                        <a:t>4</a:t>
                      </a:r>
                      <a:endParaRPr lang="zh-CN" altLang="en-US" sz="1800" b="0">
                        <a:solidFill>
                          <a:srgbClr val="C00000"/>
                        </a:solidFill>
                      </a:endParaRPr>
                    </a:p>
                  </a:txBody>
                  <a:tcPr/>
                </a:tc>
                <a:extLst>
                  <a:ext uri="{0D108BD9-81ED-4DB2-BD59-A6C34878D82A}">
                    <a16:rowId xmlns:a16="http://schemas.microsoft.com/office/drawing/2014/main" val="10007"/>
                  </a:ext>
                </a:extLst>
              </a:tr>
            </a:tbl>
          </a:graphicData>
        </a:graphic>
      </p:graphicFrame>
      <p:sp>
        <p:nvSpPr>
          <p:cNvPr id="24" name="右箭头 23"/>
          <p:cNvSpPr/>
          <p:nvPr/>
        </p:nvSpPr>
        <p:spPr>
          <a:xfrm>
            <a:off x="3143240" y="2214554"/>
            <a:ext cx="428628"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2" name="组合 37"/>
          <p:cNvGrpSpPr/>
          <p:nvPr/>
        </p:nvGrpSpPr>
        <p:grpSpPr>
          <a:xfrm>
            <a:off x="1135063" y="1479535"/>
            <a:ext cx="1508111" cy="1878027"/>
            <a:chOff x="1135063" y="3622675"/>
            <a:chExt cx="1508111" cy="1878027"/>
          </a:xfrm>
        </p:grpSpPr>
        <p:sp>
          <p:nvSpPr>
            <p:cNvPr id="105474" name="Freeform 2"/>
            <p:cNvSpPr>
              <a:spLocks/>
            </p:cNvSpPr>
            <p:nvPr/>
          </p:nvSpPr>
          <p:spPr bwMode="auto">
            <a:xfrm>
              <a:off x="1341772" y="4370461"/>
              <a:ext cx="320255" cy="319664"/>
            </a:xfrm>
            <a:custGeom>
              <a:avLst/>
              <a:gdLst/>
              <a:ahLst/>
              <a:cxnLst>
                <a:cxn ang="0">
                  <a:pos x="309" y="0"/>
                </a:cxn>
                <a:cxn ang="0">
                  <a:pos x="0" y="317"/>
                </a:cxn>
              </a:cxnLst>
              <a:rect l="0" t="0" r="r" b="b"/>
              <a:pathLst>
                <a:path w="309" h="317">
                  <a:moveTo>
                    <a:pt x="309" y="0"/>
                  </a:moveTo>
                  <a:lnTo>
                    <a:pt x="0" y="317"/>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05475" name="Freeform 3"/>
            <p:cNvSpPr>
              <a:spLocks/>
            </p:cNvSpPr>
            <p:nvPr/>
          </p:nvSpPr>
          <p:spPr bwMode="auto">
            <a:xfrm>
              <a:off x="1781396" y="4984103"/>
              <a:ext cx="2910" cy="196935"/>
            </a:xfrm>
            <a:custGeom>
              <a:avLst/>
              <a:gdLst/>
              <a:ahLst/>
              <a:cxnLst>
                <a:cxn ang="0">
                  <a:pos x="2" y="0"/>
                </a:cxn>
                <a:cxn ang="0">
                  <a:pos x="0" y="219"/>
                </a:cxn>
              </a:cxnLst>
              <a:rect l="0" t="0" r="r" b="b"/>
              <a:pathLst>
                <a:path w="2" h="219">
                  <a:moveTo>
                    <a:pt x="2" y="0"/>
                  </a:moveTo>
                  <a:lnTo>
                    <a:pt x="0" y="219"/>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05476" name="Freeform 4"/>
            <p:cNvSpPr>
              <a:spLocks/>
            </p:cNvSpPr>
            <p:nvPr/>
          </p:nvSpPr>
          <p:spPr bwMode="auto">
            <a:xfrm>
              <a:off x="1816333" y="3865278"/>
              <a:ext cx="235823" cy="299684"/>
            </a:xfrm>
            <a:custGeom>
              <a:avLst/>
              <a:gdLst/>
              <a:ahLst/>
              <a:cxnLst>
                <a:cxn ang="0">
                  <a:pos x="252" y="0"/>
                </a:cxn>
                <a:cxn ang="0">
                  <a:pos x="0" y="333"/>
                </a:cxn>
              </a:cxnLst>
              <a:rect l="0" t="0" r="r" b="b"/>
              <a:pathLst>
                <a:path w="252" h="333">
                  <a:moveTo>
                    <a:pt x="252" y="0"/>
                  </a:moveTo>
                  <a:lnTo>
                    <a:pt x="0" y="333"/>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05477" name="Freeform 5"/>
            <p:cNvSpPr>
              <a:spLocks/>
            </p:cNvSpPr>
            <p:nvPr/>
          </p:nvSpPr>
          <p:spPr bwMode="auto">
            <a:xfrm>
              <a:off x="2267601" y="3902381"/>
              <a:ext cx="197976" cy="282561"/>
            </a:xfrm>
            <a:custGeom>
              <a:avLst/>
              <a:gdLst/>
              <a:ahLst/>
              <a:cxnLst>
                <a:cxn ang="0">
                  <a:pos x="0" y="0"/>
                </a:cxn>
                <a:cxn ang="0">
                  <a:pos x="192" y="280"/>
                </a:cxn>
              </a:cxnLst>
              <a:rect l="0" t="0" r="r" b="b"/>
              <a:pathLst>
                <a:path w="192" h="280">
                  <a:moveTo>
                    <a:pt x="0" y="0"/>
                  </a:moveTo>
                  <a:lnTo>
                    <a:pt x="192" y="280"/>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05478" name="Freeform 6"/>
            <p:cNvSpPr>
              <a:spLocks/>
            </p:cNvSpPr>
            <p:nvPr/>
          </p:nvSpPr>
          <p:spPr bwMode="auto">
            <a:xfrm>
              <a:off x="1775573" y="4467502"/>
              <a:ext cx="0" cy="199790"/>
            </a:xfrm>
            <a:custGeom>
              <a:avLst/>
              <a:gdLst/>
              <a:ahLst/>
              <a:cxnLst>
                <a:cxn ang="0">
                  <a:pos x="0" y="0"/>
                </a:cxn>
                <a:cxn ang="0">
                  <a:pos x="16" y="199"/>
                </a:cxn>
              </a:cxnLst>
              <a:rect l="0" t="0" r="r" b="b"/>
              <a:pathLst>
                <a:path w="16" h="199">
                  <a:moveTo>
                    <a:pt x="0" y="0"/>
                  </a:moveTo>
                  <a:lnTo>
                    <a:pt x="16" y="199"/>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05479" name="Line 7"/>
            <p:cNvSpPr>
              <a:spLocks noChangeShapeType="1"/>
            </p:cNvSpPr>
            <p:nvPr/>
          </p:nvSpPr>
          <p:spPr bwMode="auto">
            <a:xfrm>
              <a:off x="1918232" y="4370461"/>
              <a:ext cx="291141" cy="313956"/>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05480" name="Oval 8"/>
            <p:cNvSpPr>
              <a:spLocks noChangeArrowheads="1"/>
            </p:cNvSpPr>
            <p:nvPr/>
          </p:nvSpPr>
          <p:spPr bwMode="auto">
            <a:xfrm>
              <a:off x="2031778" y="3622675"/>
              <a:ext cx="291141" cy="31395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A</a:t>
              </a:r>
              <a:endParaRPr kumimoji="0" lang="zh-CN" altLang="zh-CN" sz="1600" b="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5481" name="Oval 9"/>
            <p:cNvSpPr>
              <a:spLocks noChangeArrowheads="1"/>
            </p:cNvSpPr>
            <p:nvPr/>
          </p:nvSpPr>
          <p:spPr bwMode="auto">
            <a:xfrm>
              <a:off x="1632913" y="4156401"/>
              <a:ext cx="291141" cy="31395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B</a:t>
              </a:r>
              <a:endParaRPr kumimoji="0" lang="zh-CN" altLang="zh-CN" sz="1600" b="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5482" name="Oval 10"/>
            <p:cNvSpPr>
              <a:spLocks noChangeArrowheads="1"/>
            </p:cNvSpPr>
            <p:nvPr/>
          </p:nvSpPr>
          <p:spPr bwMode="auto">
            <a:xfrm>
              <a:off x="2352033" y="4190651"/>
              <a:ext cx="291141" cy="31395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C</a:t>
              </a:r>
              <a:endParaRPr kumimoji="0" lang="zh-CN" altLang="zh-CN" sz="1600" b="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5483" name="Oval 11"/>
            <p:cNvSpPr>
              <a:spLocks noChangeArrowheads="1"/>
            </p:cNvSpPr>
            <p:nvPr/>
          </p:nvSpPr>
          <p:spPr bwMode="auto">
            <a:xfrm>
              <a:off x="2145322" y="4675855"/>
              <a:ext cx="291141" cy="31395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F</a:t>
              </a:r>
              <a:endParaRPr kumimoji="0" lang="zh-CN" altLang="zh-CN" sz="1600" b="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5484" name="Oval 12"/>
            <p:cNvSpPr>
              <a:spLocks noChangeArrowheads="1"/>
            </p:cNvSpPr>
            <p:nvPr/>
          </p:nvSpPr>
          <p:spPr bwMode="auto">
            <a:xfrm>
              <a:off x="1135063" y="4684417"/>
              <a:ext cx="291141" cy="31395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D</a:t>
              </a:r>
              <a:endParaRPr kumimoji="0" lang="zh-CN" altLang="zh-CN" sz="1600" b="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5485" name="Oval 13"/>
            <p:cNvSpPr>
              <a:spLocks noChangeArrowheads="1"/>
            </p:cNvSpPr>
            <p:nvPr/>
          </p:nvSpPr>
          <p:spPr bwMode="auto">
            <a:xfrm>
              <a:off x="1632913" y="4667292"/>
              <a:ext cx="291141" cy="31395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E</a:t>
              </a:r>
              <a:endParaRPr kumimoji="0" lang="zh-CN" altLang="zh-CN" sz="1600" b="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5486" name="Oval 14"/>
            <p:cNvSpPr>
              <a:spLocks noChangeArrowheads="1"/>
            </p:cNvSpPr>
            <p:nvPr/>
          </p:nvSpPr>
          <p:spPr bwMode="auto">
            <a:xfrm>
              <a:off x="1632913" y="5186746"/>
              <a:ext cx="291141" cy="31395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G</a:t>
              </a:r>
              <a:endParaRPr kumimoji="0" lang="zh-CN" altLang="zh-CN" sz="1600" b="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grpSp>
      <p:sp>
        <p:nvSpPr>
          <p:cNvPr id="19" name="灯片编号占位符 18"/>
          <p:cNvSpPr>
            <a:spLocks noGrp="1"/>
          </p:cNvSpPr>
          <p:nvPr>
            <p:ph type="sldNum" sz="quarter" idx="12"/>
          </p:nvPr>
        </p:nvSpPr>
        <p:spPr/>
        <p:txBody>
          <a:bodyPr/>
          <a:lstStyle/>
          <a:p>
            <a:fld id="{67864EE2-EAB3-4814-A7EB-820BD7610F1E}" type="slidenum">
              <a:rPr lang="en-US" altLang="zh-CN" smtClean="0"/>
              <a:pPr/>
              <a:t>26</a:t>
            </a:fld>
            <a:r>
              <a:rPr lang="en-US" altLang="zh-CN"/>
              <a:t>/110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4348" y="500042"/>
            <a:ext cx="278608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2. </a:t>
            </a:r>
            <a:r>
              <a:rPr lang="zh-CN" altLang="zh-CN" sz="2200">
                <a:latin typeface="Consolas" pitchFamily="49" charset="0"/>
                <a:ea typeface="微软雅黑" pitchFamily="34" charset="-122"/>
                <a:cs typeface="Consolas" pitchFamily="49" charset="0"/>
              </a:rPr>
              <a:t>孩子链存储结构</a:t>
            </a:r>
            <a:endParaRPr lang="zh-CN" altLang="zh-CN" sz="2200">
              <a:solidFill>
                <a:schemeClr val="bg1"/>
              </a:solidFill>
              <a:latin typeface="Consolas" pitchFamily="49" charset="0"/>
              <a:ea typeface="微软雅黑" pitchFamily="34" charset="-122"/>
              <a:cs typeface="Consolas" pitchFamily="49" charset="0"/>
            </a:endParaRPr>
          </a:p>
        </p:txBody>
      </p:sp>
      <p:sp>
        <p:nvSpPr>
          <p:cNvPr id="8" name="Text Box 2"/>
          <p:cNvSpPr txBox="1">
            <a:spLocks noChangeArrowheads="1"/>
          </p:cNvSpPr>
          <p:nvPr/>
        </p:nvSpPr>
        <p:spPr bwMode="auto">
          <a:xfrm>
            <a:off x="428596" y="1285860"/>
            <a:ext cx="8286808" cy="810478"/>
          </a:xfrm>
          <a:prstGeom prst="rect">
            <a:avLst/>
          </a:prstGeom>
          <a:noFill/>
          <a:ln w="9525">
            <a:noFill/>
            <a:miter lim="800000"/>
            <a:headEnd/>
            <a:tailEnd/>
          </a:ln>
        </p:spPr>
        <p:txBody>
          <a:bodyPr wrap="square">
            <a:spAutoFit/>
          </a:bodyPr>
          <a:lstStyle/>
          <a:p>
            <a:pPr algn="just">
              <a:lnSpc>
                <a:spcPts val="2800"/>
              </a:lnSpc>
              <a:spcBef>
                <a:spcPts val="0"/>
              </a:spcBef>
            </a:pPr>
            <a:r>
              <a:rPr kumimoji="1" lang="zh-CN" altLang="en-US" sz="2000">
                <a:solidFill>
                  <a:srgbClr val="0000FF"/>
                </a:solidFill>
                <a:latin typeface="Consolas" pitchFamily="49" charset="0"/>
                <a:ea typeface="仿宋" pitchFamily="49" charset="-122"/>
                <a:cs typeface="Consolas" pitchFamily="49" charset="0"/>
              </a:rPr>
              <a:t>    每个结点包含结点值和所有孩子结点的指针，可按一个结点的度设</a:t>
            </a:r>
            <a:r>
              <a:rPr kumimoji="1" lang="zh-CN" altLang="en-US" sz="2000" dirty="0">
                <a:solidFill>
                  <a:srgbClr val="0000FF"/>
                </a:solidFill>
                <a:latin typeface="Consolas" pitchFamily="49" charset="0"/>
                <a:ea typeface="仿宋" pitchFamily="49" charset="-122"/>
                <a:cs typeface="Consolas" pitchFamily="49" charset="0"/>
              </a:rPr>
              <a:t>计结点的孩子结点指针域</a:t>
            </a:r>
            <a:r>
              <a:rPr kumimoji="1" lang="zh-CN" altLang="en-US" sz="2000">
                <a:solidFill>
                  <a:srgbClr val="0000FF"/>
                </a:solidFill>
                <a:latin typeface="Consolas" pitchFamily="49" charset="0"/>
                <a:ea typeface="仿宋" pitchFamily="49" charset="-122"/>
                <a:cs typeface="Consolas" pitchFamily="49" charset="0"/>
              </a:rPr>
              <a:t>个数</a:t>
            </a:r>
            <a:r>
              <a:rPr lang="zh-CN" altLang="en-US" sz="2000">
                <a:solidFill>
                  <a:srgbClr val="0000FF"/>
                </a:solidFill>
                <a:latin typeface="Consolas" pitchFamily="49" charset="0"/>
                <a:ea typeface="仿宋" pitchFamily="49" charset="-122"/>
                <a:cs typeface="Consolas" pitchFamily="49" charset="0"/>
              </a:rPr>
              <a:t>。所有孩子结点指针用</a:t>
            </a:r>
            <a:r>
              <a:rPr lang="en-US" altLang="zh-CN" sz="2000">
                <a:solidFill>
                  <a:srgbClr val="0000FF"/>
                </a:solidFill>
                <a:latin typeface="Consolas" pitchFamily="49" charset="0"/>
                <a:ea typeface="仿宋" pitchFamily="49" charset="-122"/>
                <a:cs typeface="Consolas" pitchFamily="49" charset="0"/>
              </a:rPr>
              <a:t>vector</a:t>
            </a:r>
            <a:r>
              <a:rPr lang="zh-CN" altLang="en-US" sz="2000">
                <a:solidFill>
                  <a:srgbClr val="0000FF"/>
                </a:solidFill>
                <a:latin typeface="Consolas" pitchFamily="49" charset="0"/>
                <a:ea typeface="仿宋" pitchFamily="49" charset="-122"/>
                <a:cs typeface="Consolas" pitchFamily="49" charset="0"/>
              </a:rPr>
              <a:t>向量存储。</a:t>
            </a:r>
            <a:endParaRPr kumimoji="1" lang="zh-CN" altLang="en-US" sz="2000" dirty="0">
              <a:solidFill>
                <a:srgbClr val="0000FF"/>
              </a:solidFill>
              <a:latin typeface="Consolas" pitchFamily="49" charset="0"/>
              <a:ea typeface="仿宋" pitchFamily="49" charset="-122"/>
              <a:cs typeface="Consolas" pitchFamily="49" charset="0"/>
            </a:endParaRPr>
          </a:p>
        </p:txBody>
      </p:sp>
      <p:sp>
        <p:nvSpPr>
          <p:cNvPr id="95312" name="Rectangle 8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7" name="组合 86"/>
          <p:cNvGrpSpPr/>
          <p:nvPr/>
        </p:nvGrpSpPr>
        <p:grpSpPr>
          <a:xfrm>
            <a:off x="1285852" y="2643182"/>
            <a:ext cx="1643074" cy="2000264"/>
            <a:chOff x="2010635" y="2660694"/>
            <a:chExt cx="1346919" cy="1709306"/>
          </a:xfrm>
        </p:grpSpPr>
        <p:sp>
          <p:nvSpPr>
            <p:cNvPr id="95310" name="Freeform 78"/>
            <p:cNvSpPr>
              <a:spLocks/>
            </p:cNvSpPr>
            <p:nvPr/>
          </p:nvSpPr>
          <p:spPr bwMode="auto">
            <a:xfrm>
              <a:off x="2196765" y="3342032"/>
              <a:ext cx="283321" cy="290692"/>
            </a:xfrm>
            <a:custGeom>
              <a:avLst/>
              <a:gdLst/>
              <a:ahLst/>
              <a:cxnLst>
                <a:cxn ang="0">
                  <a:pos x="309" y="0"/>
                </a:cxn>
                <a:cxn ang="0">
                  <a:pos x="0" y="317"/>
                </a:cxn>
              </a:cxnLst>
              <a:rect l="0" t="0" r="r" b="b"/>
              <a:pathLst>
                <a:path w="309" h="317">
                  <a:moveTo>
                    <a:pt x="309" y="0"/>
                  </a:moveTo>
                  <a:lnTo>
                    <a:pt x="0" y="317"/>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5309" name="Freeform 77"/>
            <p:cNvSpPr>
              <a:spLocks/>
            </p:cNvSpPr>
            <p:nvPr/>
          </p:nvSpPr>
          <p:spPr bwMode="auto">
            <a:xfrm>
              <a:off x="2589196" y="3898657"/>
              <a:ext cx="1834" cy="178817"/>
            </a:xfrm>
            <a:custGeom>
              <a:avLst/>
              <a:gdLst/>
              <a:ahLst/>
              <a:cxnLst>
                <a:cxn ang="0">
                  <a:pos x="2" y="0"/>
                </a:cxn>
                <a:cxn ang="0">
                  <a:pos x="0" y="219"/>
                </a:cxn>
              </a:cxnLst>
              <a:rect l="0" t="0" r="r" b="b"/>
              <a:pathLst>
                <a:path w="2" h="219">
                  <a:moveTo>
                    <a:pt x="2" y="0"/>
                  </a:moveTo>
                  <a:lnTo>
                    <a:pt x="0" y="219"/>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5308" name="Freeform 76"/>
            <p:cNvSpPr>
              <a:spLocks/>
            </p:cNvSpPr>
            <p:nvPr/>
          </p:nvSpPr>
          <p:spPr bwMode="auto">
            <a:xfrm>
              <a:off x="2620371" y="2879859"/>
              <a:ext cx="208135" cy="274186"/>
            </a:xfrm>
            <a:custGeom>
              <a:avLst/>
              <a:gdLst/>
              <a:ahLst/>
              <a:cxnLst>
                <a:cxn ang="0">
                  <a:pos x="252" y="0"/>
                </a:cxn>
                <a:cxn ang="0">
                  <a:pos x="0" y="333"/>
                </a:cxn>
              </a:cxnLst>
              <a:rect l="0" t="0" r="r" b="b"/>
              <a:pathLst>
                <a:path w="252" h="333">
                  <a:moveTo>
                    <a:pt x="252" y="0"/>
                  </a:moveTo>
                  <a:lnTo>
                    <a:pt x="0" y="333"/>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5307" name="Freeform 75"/>
            <p:cNvSpPr>
              <a:spLocks/>
            </p:cNvSpPr>
            <p:nvPr/>
          </p:nvSpPr>
          <p:spPr bwMode="auto">
            <a:xfrm>
              <a:off x="3023805" y="2913789"/>
              <a:ext cx="176044" cy="256763"/>
            </a:xfrm>
            <a:custGeom>
              <a:avLst/>
              <a:gdLst/>
              <a:ahLst/>
              <a:cxnLst>
                <a:cxn ang="0">
                  <a:pos x="0" y="0"/>
                </a:cxn>
                <a:cxn ang="0">
                  <a:pos x="192" y="280"/>
                </a:cxn>
              </a:cxnLst>
              <a:rect l="0" t="0" r="r" b="b"/>
              <a:pathLst>
                <a:path w="192" h="280">
                  <a:moveTo>
                    <a:pt x="0" y="0"/>
                  </a:moveTo>
                  <a:lnTo>
                    <a:pt x="192" y="280"/>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5306" name="Freeform 74"/>
            <p:cNvSpPr>
              <a:spLocks/>
            </p:cNvSpPr>
            <p:nvPr/>
          </p:nvSpPr>
          <p:spPr bwMode="auto">
            <a:xfrm>
              <a:off x="2582778" y="3428231"/>
              <a:ext cx="917" cy="182485"/>
            </a:xfrm>
            <a:custGeom>
              <a:avLst/>
              <a:gdLst/>
              <a:ahLst/>
              <a:cxnLst>
                <a:cxn ang="0">
                  <a:pos x="0" y="0"/>
                </a:cxn>
                <a:cxn ang="0">
                  <a:pos x="16" y="199"/>
                </a:cxn>
              </a:cxnLst>
              <a:rect l="0" t="0" r="r" b="b"/>
              <a:pathLst>
                <a:path w="16" h="199">
                  <a:moveTo>
                    <a:pt x="0" y="0"/>
                  </a:moveTo>
                  <a:lnTo>
                    <a:pt x="16" y="199"/>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5305" name="Line 73"/>
            <p:cNvSpPr>
              <a:spLocks noChangeShapeType="1"/>
            </p:cNvSpPr>
            <p:nvPr/>
          </p:nvSpPr>
          <p:spPr bwMode="auto">
            <a:xfrm>
              <a:off x="2711143" y="3341115"/>
              <a:ext cx="259481" cy="284273"/>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5304" name="Oval 72"/>
            <p:cNvSpPr>
              <a:spLocks noChangeArrowheads="1"/>
            </p:cNvSpPr>
            <p:nvPr/>
          </p:nvSpPr>
          <p:spPr bwMode="auto">
            <a:xfrm>
              <a:off x="2812002" y="2660694"/>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95303" name="Oval 71"/>
            <p:cNvSpPr>
              <a:spLocks noChangeArrowheads="1"/>
            </p:cNvSpPr>
            <p:nvPr/>
          </p:nvSpPr>
          <p:spPr bwMode="auto">
            <a:xfrm>
              <a:off x="2455330" y="3145792"/>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95302" name="Oval 70"/>
            <p:cNvSpPr>
              <a:spLocks noChangeArrowheads="1"/>
            </p:cNvSpPr>
            <p:nvPr/>
          </p:nvSpPr>
          <p:spPr bwMode="auto">
            <a:xfrm>
              <a:off x="3098073" y="3176053"/>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95301" name="Oval 69"/>
            <p:cNvSpPr>
              <a:spLocks noChangeArrowheads="1"/>
            </p:cNvSpPr>
            <p:nvPr/>
          </p:nvSpPr>
          <p:spPr bwMode="auto">
            <a:xfrm>
              <a:off x="2912860" y="3618052"/>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95300" name="Oval 68"/>
            <p:cNvSpPr>
              <a:spLocks noChangeArrowheads="1"/>
            </p:cNvSpPr>
            <p:nvPr/>
          </p:nvSpPr>
          <p:spPr bwMode="auto">
            <a:xfrm>
              <a:off x="2010635" y="3625388"/>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95299" name="Oval 67"/>
            <p:cNvSpPr>
              <a:spLocks noChangeArrowheads="1"/>
            </p:cNvSpPr>
            <p:nvPr/>
          </p:nvSpPr>
          <p:spPr bwMode="auto">
            <a:xfrm>
              <a:off x="2455330" y="3610716"/>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95297" name="Oval 65"/>
            <p:cNvSpPr>
              <a:spLocks noChangeArrowheads="1"/>
            </p:cNvSpPr>
            <p:nvPr/>
          </p:nvSpPr>
          <p:spPr bwMode="auto">
            <a:xfrm>
              <a:off x="2455330" y="4083893"/>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grpSp>
      <p:grpSp>
        <p:nvGrpSpPr>
          <p:cNvPr id="88" name="组合 87"/>
          <p:cNvGrpSpPr/>
          <p:nvPr/>
        </p:nvGrpSpPr>
        <p:grpSpPr>
          <a:xfrm>
            <a:off x="4143372" y="2579080"/>
            <a:ext cx="2567953" cy="2064366"/>
            <a:chOff x="5150195" y="2579080"/>
            <a:chExt cx="2363478" cy="1789085"/>
          </a:xfrm>
        </p:grpSpPr>
        <p:sp>
          <p:nvSpPr>
            <p:cNvPr id="95294" name="Text Box 62"/>
            <p:cNvSpPr txBox="1">
              <a:spLocks noChangeArrowheads="1"/>
            </p:cNvSpPr>
            <p:nvPr/>
          </p:nvSpPr>
          <p:spPr bwMode="auto">
            <a:xfrm>
              <a:off x="6329929" y="2579080"/>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95293" name="Text Box 61"/>
            <p:cNvSpPr txBox="1">
              <a:spLocks noChangeArrowheads="1"/>
            </p:cNvSpPr>
            <p:nvPr/>
          </p:nvSpPr>
          <p:spPr bwMode="auto">
            <a:xfrm>
              <a:off x="6589410" y="2579080"/>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5292" name="Text Box 60"/>
            <p:cNvSpPr txBox="1">
              <a:spLocks noChangeArrowheads="1"/>
            </p:cNvSpPr>
            <p:nvPr/>
          </p:nvSpPr>
          <p:spPr bwMode="auto">
            <a:xfrm>
              <a:off x="6833304" y="2579080"/>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5287" name="Text Box 55"/>
            <p:cNvSpPr txBox="1">
              <a:spLocks noChangeArrowheads="1"/>
            </p:cNvSpPr>
            <p:nvPr/>
          </p:nvSpPr>
          <p:spPr bwMode="auto">
            <a:xfrm>
              <a:off x="5552401" y="310727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95286" name="Text Box 54"/>
            <p:cNvSpPr txBox="1">
              <a:spLocks noChangeArrowheads="1"/>
            </p:cNvSpPr>
            <p:nvPr/>
          </p:nvSpPr>
          <p:spPr bwMode="auto">
            <a:xfrm>
              <a:off x="5811883" y="310727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5285" name="Text Box 53"/>
            <p:cNvSpPr txBox="1">
              <a:spLocks noChangeArrowheads="1"/>
            </p:cNvSpPr>
            <p:nvPr/>
          </p:nvSpPr>
          <p:spPr bwMode="auto">
            <a:xfrm>
              <a:off x="6054860" y="310727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5284" name="Text Box 52"/>
            <p:cNvSpPr txBox="1">
              <a:spLocks noChangeArrowheads="1"/>
            </p:cNvSpPr>
            <p:nvPr/>
          </p:nvSpPr>
          <p:spPr bwMode="auto">
            <a:xfrm>
              <a:off x="6314342" y="310727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5283" name="Text Box 51"/>
            <p:cNvSpPr txBox="1">
              <a:spLocks noChangeArrowheads="1"/>
            </p:cNvSpPr>
            <p:nvPr/>
          </p:nvSpPr>
          <p:spPr bwMode="auto">
            <a:xfrm>
              <a:off x="7254192" y="310727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95279" name="Text Box 47"/>
            <p:cNvSpPr txBox="1">
              <a:spLocks noChangeArrowheads="1"/>
            </p:cNvSpPr>
            <p:nvPr/>
          </p:nvSpPr>
          <p:spPr bwMode="auto">
            <a:xfrm>
              <a:off x="5150195"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95275" name="Text Box 43"/>
            <p:cNvSpPr txBox="1">
              <a:spLocks noChangeArrowheads="1"/>
            </p:cNvSpPr>
            <p:nvPr/>
          </p:nvSpPr>
          <p:spPr bwMode="auto">
            <a:xfrm>
              <a:off x="5876048"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95274" name="Text Box 42"/>
            <p:cNvSpPr txBox="1">
              <a:spLocks noChangeArrowheads="1"/>
            </p:cNvSpPr>
            <p:nvPr/>
          </p:nvSpPr>
          <p:spPr bwMode="auto">
            <a:xfrm>
              <a:off x="6135530" y="3621720"/>
              <a:ext cx="260398"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5271" name="Text Box 39"/>
            <p:cNvSpPr txBox="1">
              <a:spLocks noChangeArrowheads="1"/>
            </p:cNvSpPr>
            <p:nvPr/>
          </p:nvSpPr>
          <p:spPr bwMode="auto">
            <a:xfrm>
              <a:off x="6119692" y="413524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sp>
          <p:nvSpPr>
            <p:cNvPr id="95267" name="Text Box 35"/>
            <p:cNvSpPr txBox="1">
              <a:spLocks noChangeArrowheads="1"/>
            </p:cNvSpPr>
            <p:nvPr/>
          </p:nvSpPr>
          <p:spPr bwMode="auto">
            <a:xfrm>
              <a:off x="6793944"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95263" name="Line 31"/>
            <p:cNvSpPr>
              <a:spLocks noChangeShapeType="1"/>
            </p:cNvSpPr>
            <p:nvPr/>
          </p:nvSpPr>
          <p:spPr bwMode="auto">
            <a:xfrm flipH="1">
              <a:off x="6241907" y="2724885"/>
              <a:ext cx="432775" cy="386061"/>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95262" name="Freeform 30"/>
            <p:cNvSpPr>
              <a:spLocks/>
            </p:cNvSpPr>
            <p:nvPr/>
          </p:nvSpPr>
          <p:spPr bwMode="auto">
            <a:xfrm>
              <a:off x="6932105" y="2729470"/>
              <a:ext cx="431858" cy="377808"/>
            </a:xfrm>
            <a:custGeom>
              <a:avLst/>
              <a:gdLst/>
              <a:ahLst/>
              <a:cxnLst>
                <a:cxn ang="0">
                  <a:pos x="0" y="0"/>
                </a:cxn>
                <a:cxn ang="0">
                  <a:pos x="525" y="458"/>
                </a:cxn>
              </a:cxnLst>
              <a:rect l="0" t="0" r="r" b="b"/>
              <a:pathLst>
                <a:path w="525" h="458">
                  <a:moveTo>
                    <a:pt x="0" y="0"/>
                  </a:moveTo>
                  <a:lnTo>
                    <a:pt x="525" y="458"/>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95261" name="Freeform 29"/>
            <p:cNvSpPr>
              <a:spLocks/>
            </p:cNvSpPr>
            <p:nvPr/>
          </p:nvSpPr>
          <p:spPr bwMode="auto">
            <a:xfrm>
              <a:off x="5275209" y="3242995"/>
              <a:ext cx="710594" cy="364970"/>
            </a:xfrm>
            <a:custGeom>
              <a:avLst/>
              <a:gdLst/>
              <a:ahLst/>
              <a:cxnLst>
                <a:cxn ang="0">
                  <a:pos x="862" y="0"/>
                </a:cxn>
                <a:cxn ang="0">
                  <a:pos x="0" y="442"/>
                </a:cxn>
              </a:cxnLst>
              <a:rect l="0" t="0" r="r" b="b"/>
              <a:pathLst>
                <a:path w="862" h="442">
                  <a:moveTo>
                    <a:pt x="862" y="0"/>
                  </a:moveTo>
                  <a:lnTo>
                    <a:pt x="0" y="442"/>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95260" name="Line 28"/>
            <p:cNvSpPr>
              <a:spLocks noChangeShapeType="1"/>
            </p:cNvSpPr>
            <p:nvPr/>
          </p:nvSpPr>
          <p:spPr bwMode="auto">
            <a:xfrm>
              <a:off x="6259311" y="3750101"/>
              <a:ext cx="0" cy="386061"/>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95259" name="Line 27"/>
            <p:cNvSpPr>
              <a:spLocks noChangeShapeType="1"/>
            </p:cNvSpPr>
            <p:nvPr/>
          </p:nvSpPr>
          <p:spPr bwMode="auto">
            <a:xfrm>
              <a:off x="6156636" y="3238410"/>
              <a:ext cx="0" cy="385144"/>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95258" name="Line 26"/>
            <p:cNvSpPr>
              <a:spLocks noChangeShapeType="1"/>
            </p:cNvSpPr>
            <p:nvPr/>
          </p:nvSpPr>
          <p:spPr bwMode="auto">
            <a:xfrm>
              <a:off x="6389818" y="3238410"/>
              <a:ext cx="519880" cy="385144"/>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grpSp>
      <p:sp>
        <p:nvSpPr>
          <p:cNvPr id="89" name="右箭头 88"/>
          <p:cNvSpPr/>
          <p:nvPr/>
        </p:nvSpPr>
        <p:spPr>
          <a:xfrm>
            <a:off x="3428992" y="3429000"/>
            <a:ext cx="500066"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2" name="灯片编号占位符 41"/>
          <p:cNvSpPr>
            <a:spLocks noGrp="1"/>
          </p:cNvSpPr>
          <p:nvPr>
            <p:ph type="sldNum" sz="quarter" idx="12"/>
          </p:nvPr>
        </p:nvSpPr>
        <p:spPr/>
        <p:txBody>
          <a:bodyPr/>
          <a:lstStyle/>
          <a:p>
            <a:fld id="{67864EE2-EAB3-4814-A7EB-820BD7610F1E}" type="slidenum">
              <a:rPr lang="en-US" altLang="zh-CN" smtClean="0"/>
              <a:pPr/>
              <a:t>27</a:t>
            </a:fld>
            <a:r>
              <a:rPr lang="en-US" altLang="zh-CN"/>
              <a:t>/110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1000108"/>
            <a:ext cx="707236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孩子链存储结构的结点类型</a:t>
            </a:r>
            <a:r>
              <a:rPr lang="en-US" altLang="zh-CN" sz="2000">
                <a:solidFill>
                  <a:srgbClr val="0000FF"/>
                </a:solidFill>
                <a:latin typeface="Consolas" pitchFamily="49" charset="0"/>
                <a:ea typeface="仿宋" pitchFamily="49" charset="-122"/>
                <a:cs typeface="Consolas" pitchFamily="49" charset="0"/>
              </a:rPr>
              <a:t>SonNode</a:t>
            </a:r>
            <a:r>
              <a:rPr lang="zh-CN" altLang="zh-CN" sz="2000">
                <a:solidFill>
                  <a:srgbClr val="0000FF"/>
                </a:solidFill>
                <a:latin typeface="Consolas" pitchFamily="49" charset="0"/>
                <a:ea typeface="仿宋" pitchFamily="49" charset="-122"/>
                <a:cs typeface="Consolas" pitchFamily="49" charset="0"/>
              </a:rPr>
              <a:t>定义如下：</a:t>
            </a:r>
          </a:p>
        </p:txBody>
      </p:sp>
      <p:sp>
        <p:nvSpPr>
          <p:cNvPr id="6" name="TextBox 5"/>
          <p:cNvSpPr txBox="1"/>
          <p:nvPr/>
        </p:nvSpPr>
        <p:spPr>
          <a:xfrm>
            <a:off x="642910" y="1643050"/>
            <a:ext cx="8215370" cy="209288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struct </a:t>
            </a:r>
            <a:r>
              <a:rPr lang="en-US" altLang="zh-CN" sz="1800">
                <a:solidFill>
                  <a:srgbClr val="FF0000"/>
                </a:solidFill>
                <a:latin typeface="Consolas" pitchFamily="49" charset="0"/>
                <a:ea typeface="仿宋" pitchFamily="49" charset="-122"/>
                <a:cs typeface="Consolas" pitchFamily="49" charset="0"/>
              </a:rPr>
              <a:t>SonNode</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孩子链存储结构结点类</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9900"/>
                </a:solidFill>
                <a:latin typeface="Consolas" pitchFamily="49" charset="0"/>
                <a:ea typeface="仿宋" pitchFamily="49" charset="-122"/>
                <a:cs typeface="Consolas" pitchFamily="49" charset="0"/>
              </a:rPr>
              <a:t>char data;</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存放结点值</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假设为</a:t>
            </a:r>
            <a:r>
              <a:rPr lang="en-US" altLang="zh-CN" sz="1800">
                <a:solidFill>
                  <a:schemeClr val="bg1">
                    <a:lumMod val="50000"/>
                  </a:schemeClr>
                </a:solidFill>
                <a:latin typeface="Consolas" pitchFamily="49" charset="0"/>
                <a:ea typeface="仿宋" pitchFamily="49" charset="-122"/>
                <a:cs typeface="Consolas" pitchFamily="49" charset="0"/>
              </a:rPr>
              <a:t>char</a:t>
            </a:r>
            <a:r>
              <a:rPr lang="zh-CN" altLang="zh-CN" sz="1800">
                <a:solidFill>
                  <a:schemeClr val="bg1">
                    <a:lumMod val="50000"/>
                  </a:schemeClr>
                </a:solidFill>
                <a:latin typeface="Consolas" pitchFamily="49" charset="0"/>
                <a:ea typeface="仿宋" pitchFamily="49" charset="-122"/>
                <a:cs typeface="Consolas" pitchFamily="49" charset="0"/>
              </a:rPr>
              <a:t>类型</a:t>
            </a:r>
          </a:p>
          <a:p>
            <a:pPr algn="l">
              <a:lnSpc>
                <a:spcPts val="2400"/>
              </a:lnSpc>
              <a:spcBef>
                <a:spcPts val="0"/>
              </a:spcBef>
            </a:pPr>
            <a:r>
              <a:rPr lang="en-US" altLang="zh-CN" sz="1800">
                <a:solidFill>
                  <a:srgbClr val="009900"/>
                </a:solidFill>
                <a:latin typeface="Consolas" pitchFamily="49" charset="0"/>
                <a:ea typeface="仿宋" pitchFamily="49" charset="-122"/>
                <a:cs typeface="Consolas" pitchFamily="49" charset="0"/>
              </a:rPr>
              <a:t>   vector&lt;SonNode* &gt; sons</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指向孩子结点指针</a:t>
            </a:r>
            <a:r>
              <a:rPr lang="zh-CN" altLang="en-US" sz="1800">
                <a:solidFill>
                  <a:schemeClr val="bg1">
                    <a:lumMod val="50000"/>
                  </a:schemeClr>
                </a:solidFill>
                <a:latin typeface="Consolas" pitchFamily="49" charset="0"/>
                <a:ea typeface="仿宋" pitchFamily="49" charset="-122"/>
                <a:cs typeface="Consolas" pitchFamily="49" charset="0"/>
              </a:rPr>
              <a:t>的</a:t>
            </a:r>
            <a:r>
              <a:rPr lang="zh-CN" altLang="zh-CN" sz="1800">
                <a:solidFill>
                  <a:schemeClr val="bg1">
                    <a:lumMod val="50000"/>
                  </a:schemeClr>
                </a:solidFill>
                <a:latin typeface="Consolas" pitchFamily="49" charset="0"/>
                <a:ea typeface="仿宋" pitchFamily="49" charset="-122"/>
                <a:cs typeface="Consolas" pitchFamily="49" charset="0"/>
              </a:rPr>
              <a:t>向量</a:t>
            </a:r>
          </a:p>
          <a:p>
            <a:pPr algn="l">
              <a:lnSpc>
                <a:spcPts val="2400"/>
              </a:lnSpc>
              <a:spcBef>
                <a:spcPts val="1200"/>
              </a:spcBef>
            </a:pPr>
            <a:r>
              <a:rPr lang="en-US" altLang="zh-CN" sz="1800">
                <a:solidFill>
                  <a:srgbClr val="0000FF"/>
                </a:solidFill>
                <a:latin typeface="Consolas" pitchFamily="49" charset="0"/>
                <a:ea typeface="仿宋" pitchFamily="49" charset="-122"/>
                <a:cs typeface="Consolas" pitchFamily="49" charset="0"/>
              </a:rPr>
              <a:t>   SonNode() {}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构造函数</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SonNode(char d):data(d) {}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重载构造函数</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8" name="组合 7"/>
          <p:cNvGrpSpPr/>
          <p:nvPr/>
        </p:nvGrpSpPr>
        <p:grpSpPr>
          <a:xfrm>
            <a:off x="2714612" y="4000504"/>
            <a:ext cx="2567953" cy="2064366"/>
            <a:chOff x="5150195" y="2579080"/>
            <a:chExt cx="2363478" cy="1789085"/>
          </a:xfrm>
        </p:grpSpPr>
        <p:sp>
          <p:nvSpPr>
            <p:cNvPr id="9" name="Text Box 62"/>
            <p:cNvSpPr txBox="1">
              <a:spLocks noChangeArrowheads="1"/>
            </p:cNvSpPr>
            <p:nvPr/>
          </p:nvSpPr>
          <p:spPr bwMode="auto">
            <a:xfrm>
              <a:off x="6329929" y="2579080"/>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0" name="Text Box 61"/>
            <p:cNvSpPr txBox="1">
              <a:spLocks noChangeArrowheads="1"/>
            </p:cNvSpPr>
            <p:nvPr/>
          </p:nvSpPr>
          <p:spPr bwMode="auto">
            <a:xfrm>
              <a:off x="6589410" y="2579080"/>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 name="Text Box 60"/>
            <p:cNvSpPr txBox="1">
              <a:spLocks noChangeArrowheads="1"/>
            </p:cNvSpPr>
            <p:nvPr/>
          </p:nvSpPr>
          <p:spPr bwMode="auto">
            <a:xfrm>
              <a:off x="6833304" y="2579080"/>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 name="Text Box 55"/>
            <p:cNvSpPr txBox="1">
              <a:spLocks noChangeArrowheads="1"/>
            </p:cNvSpPr>
            <p:nvPr/>
          </p:nvSpPr>
          <p:spPr bwMode="auto">
            <a:xfrm>
              <a:off x="5552401" y="310727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3" name="Text Box 54"/>
            <p:cNvSpPr txBox="1">
              <a:spLocks noChangeArrowheads="1"/>
            </p:cNvSpPr>
            <p:nvPr/>
          </p:nvSpPr>
          <p:spPr bwMode="auto">
            <a:xfrm>
              <a:off x="5811883" y="310727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 name="Text Box 53"/>
            <p:cNvSpPr txBox="1">
              <a:spLocks noChangeArrowheads="1"/>
            </p:cNvSpPr>
            <p:nvPr/>
          </p:nvSpPr>
          <p:spPr bwMode="auto">
            <a:xfrm>
              <a:off x="6054860" y="310727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 name="Text Box 52"/>
            <p:cNvSpPr txBox="1">
              <a:spLocks noChangeArrowheads="1"/>
            </p:cNvSpPr>
            <p:nvPr/>
          </p:nvSpPr>
          <p:spPr bwMode="auto">
            <a:xfrm>
              <a:off x="6314342" y="310727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 name="Text Box 51"/>
            <p:cNvSpPr txBox="1">
              <a:spLocks noChangeArrowheads="1"/>
            </p:cNvSpPr>
            <p:nvPr/>
          </p:nvSpPr>
          <p:spPr bwMode="auto">
            <a:xfrm>
              <a:off x="7254192" y="310727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7" name="Text Box 47"/>
            <p:cNvSpPr txBox="1">
              <a:spLocks noChangeArrowheads="1"/>
            </p:cNvSpPr>
            <p:nvPr/>
          </p:nvSpPr>
          <p:spPr bwMode="auto">
            <a:xfrm>
              <a:off x="5150195"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8" name="Text Box 43"/>
            <p:cNvSpPr txBox="1">
              <a:spLocks noChangeArrowheads="1"/>
            </p:cNvSpPr>
            <p:nvPr/>
          </p:nvSpPr>
          <p:spPr bwMode="auto">
            <a:xfrm>
              <a:off x="5876048"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9" name="Text Box 42"/>
            <p:cNvSpPr txBox="1">
              <a:spLocks noChangeArrowheads="1"/>
            </p:cNvSpPr>
            <p:nvPr/>
          </p:nvSpPr>
          <p:spPr bwMode="auto">
            <a:xfrm>
              <a:off x="6135530" y="3621720"/>
              <a:ext cx="260398"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 name="Text Box 39"/>
            <p:cNvSpPr txBox="1">
              <a:spLocks noChangeArrowheads="1"/>
            </p:cNvSpPr>
            <p:nvPr/>
          </p:nvSpPr>
          <p:spPr bwMode="auto">
            <a:xfrm>
              <a:off x="6119692" y="413524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sp>
          <p:nvSpPr>
            <p:cNvPr id="21" name="Text Box 35"/>
            <p:cNvSpPr txBox="1">
              <a:spLocks noChangeArrowheads="1"/>
            </p:cNvSpPr>
            <p:nvPr/>
          </p:nvSpPr>
          <p:spPr bwMode="auto">
            <a:xfrm>
              <a:off x="6793944" y="3621720"/>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22" name="Line 31"/>
            <p:cNvSpPr>
              <a:spLocks noChangeShapeType="1"/>
            </p:cNvSpPr>
            <p:nvPr/>
          </p:nvSpPr>
          <p:spPr bwMode="auto">
            <a:xfrm flipH="1">
              <a:off x="6241907" y="2724885"/>
              <a:ext cx="432775" cy="386061"/>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23" name="Freeform 30"/>
            <p:cNvSpPr>
              <a:spLocks/>
            </p:cNvSpPr>
            <p:nvPr/>
          </p:nvSpPr>
          <p:spPr bwMode="auto">
            <a:xfrm>
              <a:off x="6932105" y="2729470"/>
              <a:ext cx="431858" cy="377808"/>
            </a:xfrm>
            <a:custGeom>
              <a:avLst/>
              <a:gdLst/>
              <a:ahLst/>
              <a:cxnLst>
                <a:cxn ang="0">
                  <a:pos x="0" y="0"/>
                </a:cxn>
                <a:cxn ang="0">
                  <a:pos x="525" y="458"/>
                </a:cxn>
              </a:cxnLst>
              <a:rect l="0" t="0" r="r" b="b"/>
              <a:pathLst>
                <a:path w="525" h="458">
                  <a:moveTo>
                    <a:pt x="0" y="0"/>
                  </a:moveTo>
                  <a:lnTo>
                    <a:pt x="525" y="458"/>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24" name="Freeform 29"/>
            <p:cNvSpPr>
              <a:spLocks/>
            </p:cNvSpPr>
            <p:nvPr/>
          </p:nvSpPr>
          <p:spPr bwMode="auto">
            <a:xfrm>
              <a:off x="5275209" y="3242995"/>
              <a:ext cx="710594" cy="364970"/>
            </a:xfrm>
            <a:custGeom>
              <a:avLst/>
              <a:gdLst/>
              <a:ahLst/>
              <a:cxnLst>
                <a:cxn ang="0">
                  <a:pos x="862" y="0"/>
                </a:cxn>
                <a:cxn ang="0">
                  <a:pos x="0" y="442"/>
                </a:cxn>
              </a:cxnLst>
              <a:rect l="0" t="0" r="r" b="b"/>
              <a:pathLst>
                <a:path w="862" h="442">
                  <a:moveTo>
                    <a:pt x="862" y="0"/>
                  </a:moveTo>
                  <a:lnTo>
                    <a:pt x="0" y="442"/>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25" name="Line 28"/>
            <p:cNvSpPr>
              <a:spLocks noChangeShapeType="1"/>
            </p:cNvSpPr>
            <p:nvPr/>
          </p:nvSpPr>
          <p:spPr bwMode="auto">
            <a:xfrm>
              <a:off x="6259311" y="3750101"/>
              <a:ext cx="0" cy="386061"/>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26" name="Line 27"/>
            <p:cNvSpPr>
              <a:spLocks noChangeShapeType="1"/>
            </p:cNvSpPr>
            <p:nvPr/>
          </p:nvSpPr>
          <p:spPr bwMode="auto">
            <a:xfrm>
              <a:off x="6156636" y="3238410"/>
              <a:ext cx="0" cy="385144"/>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sp>
          <p:nvSpPr>
            <p:cNvPr id="27" name="Line 26"/>
            <p:cNvSpPr>
              <a:spLocks noChangeShapeType="1"/>
            </p:cNvSpPr>
            <p:nvPr/>
          </p:nvSpPr>
          <p:spPr bwMode="auto">
            <a:xfrm>
              <a:off x="6389818" y="3238410"/>
              <a:ext cx="519880" cy="385144"/>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200"/>
                </a:lnSpc>
              </a:pPr>
              <a:endParaRPr lang="zh-CN" altLang="en-US" sz="1600">
                <a:solidFill>
                  <a:srgbClr val="0000FF"/>
                </a:solidFill>
                <a:latin typeface="Consolas" pitchFamily="49" charset="0"/>
                <a:ea typeface="仿宋" pitchFamily="49" charset="-122"/>
                <a:cs typeface="Consolas" pitchFamily="49" charset="0"/>
              </a:endParaRPr>
            </a:p>
          </p:txBody>
        </p:sp>
      </p:grpSp>
      <p:sp>
        <p:nvSpPr>
          <p:cNvPr id="28" name="灯片编号占位符 27"/>
          <p:cNvSpPr>
            <a:spLocks noGrp="1"/>
          </p:cNvSpPr>
          <p:nvPr>
            <p:ph type="sldNum" sz="quarter" idx="12"/>
          </p:nvPr>
        </p:nvSpPr>
        <p:spPr/>
        <p:txBody>
          <a:bodyPr/>
          <a:lstStyle/>
          <a:p>
            <a:fld id="{67864EE2-EAB3-4814-A7EB-820BD7610F1E}" type="slidenum">
              <a:rPr lang="en-US" altLang="zh-CN" smtClean="0"/>
              <a:pPr/>
              <a:t>28</a:t>
            </a:fld>
            <a:r>
              <a:rPr lang="en-US" altLang="zh-CN"/>
              <a:t>/110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28662" y="500042"/>
            <a:ext cx="342902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3. </a:t>
            </a:r>
            <a:r>
              <a:rPr lang="zh-CN" altLang="en-US" sz="2200">
                <a:latin typeface="Consolas" pitchFamily="49" charset="0"/>
                <a:ea typeface="微软雅黑" pitchFamily="34" charset="-122"/>
                <a:cs typeface="Consolas" pitchFamily="49" charset="0"/>
              </a:rPr>
              <a:t>长</a:t>
            </a:r>
            <a:r>
              <a:rPr lang="zh-CN" altLang="zh-CN" sz="2200">
                <a:latin typeface="Consolas" pitchFamily="49" charset="0"/>
                <a:ea typeface="微软雅黑" pitchFamily="34" charset="-122"/>
                <a:cs typeface="Consolas" pitchFamily="49" charset="0"/>
              </a:rPr>
              <a:t>子兄弟链存储结构</a:t>
            </a:r>
            <a:endParaRPr lang="zh-CN" altLang="zh-CN" sz="2200">
              <a:solidFill>
                <a:schemeClr val="bg1"/>
              </a:solidFill>
              <a:latin typeface="Consolas" pitchFamily="49" charset="0"/>
              <a:ea typeface="微软雅黑" pitchFamily="34" charset="-122"/>
              <a:cs typeface="Consolas" pitchFamily="49" charset="0"/>
            </a:endParaRPr>
          </a:p>
        </p:txBody>
      </p:sp>
      <p:sp>
        <p:nvSpPr>
          <p:cNvPr id="95312" name="Rectangle 8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4" name="TextBox 163"/>
          <p:cNvSpPr txBox="1"/>
          <p:nvPr/>
        </p:nvSpPr>
        <p:spPr>
          <a:xfrm>
            <a:off x="642910" y="1285860"/>
            <a:ext cx="7715304" cy="1141210"/>
          </a:xfrm>
          <a:prstGeom prst="rect">
            <a:avLst/>
          </a:prstGeom>
          <a:noFill/>
        </p:spPr>
        <p:txBody>
          <a:bodyPr wrap="square" rtlCol="0">
            <a:spAutoFit/>
          </a:bodyPr>
          <a:lstStyle/>
          <a:p>
            <a:pPr algn="l">
              <a:lnSpc>
                <a:spcPts val="2800"/>
              </a:lnSpc>
              <a:spcBef>
                <a:spcPts val="600"/>
              </a:spcBef>
            </a:pPr>
            <a:r>
              <a:rPr lang="en-US" altLang="zh-CN" sz="2000">
                <a:solidFill>
                  <a:srgbClr val="0000FF"/>
                </a:solidFill>
                <a:latin typeface="Consolas" pitchFamily="49" charset="0"/>
                <a:ea typeface="仿宋" pitchFamily="49" charset="-122"/>
                <a:cs typeface="Consolas" pitchFamily="49" charset="0"/>
              </a:rPr>
              <a:t>    </a:t>
            </a:r>
            <a:r>
              <a:rPr lang="zh-CN" altLang="en-US" sz="2000">
                <a:solidFill>
                  <a:srgbClr val="0000FF"/>
                </a:solidFill>
                <a:latin typeface="Consolas" pitchFamily="49" charset="0"/>
                <a:ea typeface="仿宋" pitchFamily="49" charset="-122"/>
                <a:cs typeface="Consolas" pitchFamily="49" charset="0"/>
              </a:rPr>
              <a:t>长</a:t>
            </a:r>
            <a:r>
              <a:rPr lang="zh-CN" altLang="zh-CN" sz="2000">
                <a:solidFill>
                  <a:srgbClr val="0000FF"/>
                </a:solidFill>
                <a:latin typeface="Consolas" pitchFamily="49" charset="0"/>
                <a:ea typeface="仿宋" pitchFamily="49" charset="-122"/>
                <a:cs typeface="Consolas" pitchFamily="49" charset="0"/>
              </a:rPr>
              <a:t>子兄弟链存储结构是为每个结点设计三个域：一个数据元素域，一个指向该结点的</a:t>
            </a:r>
            <a:r>
              <a:rPr lang="zh-CN" altLang="en-US" sz="2000">
                <a:solidFill>
                  <a:srgbClr val="0000FF"/>
                </a:solidFill>
                <a:latin typeface="Consolas" pitchFamily="49" charset="0"/>
                <a:ea typeface="仿宋" pitchFamily="49" charset="-122"/>
                <a:cs typeface="Consolas" pitchFamily="49" charset="0"/>
              </a:rPr>
              <a:t>长</a:t>
            </a:r>
            <a:r>
              <a:rPr lang="zh-CN" altLang="zh-CN" sz="2000">
                <a:solidFill>
                  <a:srgbClr val="0000FF"/>
                </a:solidFill>
                <a:latin typeface="Consolas" pitchFamily="49" charset="0"/>
                <a:ea typeface="仿宋" pitchFamily="49" charset="-122"/>
                <a:cs typeface="Consolas" pitchFamily="49" charset="0"/>
              </a:rPr>
              <a:t>子的指针域，一个指向该结点的下一个兄弟结点指针域。</a:t>
            </a:r>
          </a:p>
        </p:txBody>
      </p:sp>
      <p:grpSp>
        <p:nvGrpSpPr>
          <p:cNvPr id="165" name="组合 164"/>
          <p:cNvGrpSpPr/>
          <p:nvPr/>
        </p:nvGrpSpPr>
        <p:grpSpPr>
          <a:xfrm>
            <a:off x="1285852" y="2643182"/>
            <a:ext cx="1643074" cy="2000264"/>
            <a:chOff x="2010635" y="2660694"/>
            <a:chExt cx="1346919" cy="1709306"/>
          </a:xfrm>
        </p:grpSpPr>
        <p:sp>
          <p:nvSpPr>
            <p:cNvPr id="166" name="Freeform 78"/>
            <p:cNvSpPr>
              <a:spLocks/>
            </p:cNvSpPr>
            <p:nvPr/>
          </p:nvSpPr>
          <p:spPr bwMode="auto">
            <a:xfrm>
              <a:off x="2196765" y="3342032"/>
              <a:ext cx="283321" cy="290692"/>
            </a:xfrm>
            <a:custGeom>
              <a:avLst/>
              <a:gdLst/>
              <a:ahLst/>
              <a:cxnLst>
                <a:cxn ang="0">
                  <a:pos x="309" y="0"/>
                </a:cxn>
                <a:cxn ang="0">
                  <a:pos x="0" y="317"/>
                </a:cxn>
              </a:cxnLst>
              <a:rect l="0" t="0" r="r" b="b"/>
              <a:pathLst>
                <a:path w="309" h="317">
                  <a:moveTo>
                    <a:pt x="309" y="0"/>
                  </a:moveTo>
                  <a:lnTo>
                    <a:pt x="0" y="317"/>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67" name="Freeform 77"/>
            <p:cNvSpPr>
              <a:spLocks/>
            </p:cNvSpPr>
            <p:nvPr/>
          </p:nvSpPr>
          <p:spPr bwMode="auto">
            <a:xfrm>
              <a:off x="2589196" y="3898657"/>
              <a:ext cx="1834" cy="178817"/>
            </a:xfrm>
            <a:custGeom>
              <a:avLst/>
              <a:gdLst/>
              <a:ahLst/>
              <a:cxnLst>
                <a:cxn ang="0">
                  <a:pos x="2" y="0"/>
                </a:cxn>
                <a:cxn ang="0">
                  <a:pos x="0" y="219"/>
                </a:cxn>
              </a:cxnLst>
              <a:rect l="0" t="0" r="r" b="b"/>
              <a:pathLst>
                <a:path w="2" h="219">
                  <a:moveTo>
                    <a:pt x="2" y="0"/>
                  </a:moveTo>
                  <a:lnTo>
                    <a:pt x="0" y="219"/>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68" name="Freeform 76"/>
            <p:cNvSpPr>
              <a:spLocks/>
            </p:cNvSpPr>
            <p:nvPr/>
          </p:nvSpPr>
          <p:spPr bwMode="auto">
            <a:xfrm>
              <a:off x="2620371" y="2879859"/>
              <a:ext cx="208135" cy="274186"/>
            </a:xfrm>
            <a:custGeom>
              <a:avLst/>
              <a:gdLst/>
              <a:ahLst/>
              <a:cxnLst>
                <a:cxn ang="0">
                  <a:pos x="252" y="0"/>
                </a:cxn>
                <a:cxn ang="0">
                  <a:pos x="0" y="333"/>
                </a:cxn>
              </a:cxnLst>
              <a:rect l="0" t="0" r="r" b="b"/>
              <a:pathLst>
                <a:path w="252" h="333">
                  <a:moveTo>
                    <a:pt x="252" y="0"/>
                  </a:moveTo>
                  <a:lnTo>
                    <a:pt x="0" y="333"/>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69" name="Freeform 75"/>
            <p:cNvSpPr>
              <a:spLocks/>
            </p:cNvSpPr>
            <p:nvPr/>
          </p:nvSpPr>
          <p:spPr bwMode="auto">
            <a:xfrm>
              <a:off x="3023805" y="2913789"/>
              <a:ext cx="176044" cy="256763"/>
            </a:xfrm>
            <a:custGeom>
              <a:avLst/>
              <a:gdLst/>
              <a:ahLst/>
              <a:cxnLst>
                <a:cxn ang="0">
                  <a:pos x="0" y="0"/>
                </a:cxn>
                <a:cxn ang="0">
                  <a:pos x="192" y="280"/>
                </a:cxn>
              </a:cxnLst>
              <a:rect l="0" t="0" r="r" b="b"/>
              <a:pathLst>
                <a:path w="192" h="280">
                  <a:moveTo>
                    <a:pt x="0" y="0"/>
                  </a:moveTo>
                  <a:lnTo>
                    <a:pt x="192" y="280"/>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70" name="Freeform 74"/>
            <p:cNvSpPr>
              <a:spLocks/>
            </p:cNvSpPr>
            <p:nvPr/>
          </p:nvSpPr>
          <p:spPr bwMode="auto">
            <a:xfrm>
              <a:off x="2582778" y="3428231"/>
              <a:ext cx="917" cy="182485"/>
            </a:xfrm>
            <a:custGeom>
              <a:avLst/>
              <a:gdLst/>
              <a:ahLst/>
              <a:cxnLst>
                <a:cxn ang="0">
                  <a:pos x="0" y="0"/>
                </a:cxn>
                <a:cxn ang="0">
                  <a:pos x="16" y="199"/>
                </a:cxn>
              </a:cxnLst>
              <a:rect l="0" t="0" r="r" b="b"/>
              <a:pathLst>
                <a:path w="16" h="199">
                  <a:moveTo>
                    <a:pt x="0" y="0"/>
                  </a:moveTo>
                  <a:lnTo>
                    <a:pt x="16" y="199"/>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71" name="Line 73"/>
            <p:cNvSpPr>
              <a:spLocks noChangeShapeType="1"/>
            </p:cNvSpPr>
            <p:nvPr/>
          </p:nvSpPr>
          <p:spPr bwMode="auto">
            <a:xfrm>
              <a:off x="2711143" y="3341115"/>
              <a:ext cx="259481" cy="284273"/>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72" name="Oval 72"/>
            <p:cNvSpPr>
              <a:spLocks noChangeArrowheads="1"/>
            </p:cNvSpPr>
            <p:nvPr/>
          </p:nvSpPr>
          <p:spPr bwMode="auto">
            <a:xfrm>
              <a:off x="2812002" y="2660694"/>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73" name="Oval 71"/>
            <p:cNvSpPr>
              <a:spLocks noChangeArrowheads="1"/>
            </p:cNvSpPr>
            <p:nvPr/>
          </p:nvSpPr>
          <p:spPr bwMode="auto">
            <a:xfrm>
              <a:off x="2455330" y="3145792"/>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74" name="Oval 70"/>
            <p:cNvSpPr>
              <a:spLocks noChangeArrowheads="1"/>
            </p:cNvSpPr>
            <p:nvPr/>
          </p:nvSpPr>
          <p:spPr bwMode="auto">
            <a:xfrm>
              <a:off x="3098073" y="3176053"/>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75" name="Oval 69"/>
            <p:cNvSpPr>
              <a:spLocks noChangeArrowheads="1"/>
            </p:cNvSpPr>
            <p:nvPr/>
          </p:nvSpPr>
          <p:spPr bwMode="auto">
            <a:xfrm>
              <a:off x="2912860" y="3618052"/>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176" name="Oval 68"/>
            <p:cNvSpPr>
              <a:spLocks noChangeArrowheads="1"/>
            </p:cNvSpPr>
            <p:nvPr/>
          </p:nvSpPr>
          <p:spPr bwMode="auto">
            <a:xfrm>
              <a:off x="2010635" y="3625388"/>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77" name="Oval 67"/>
            <p:cNvSpPr>
              <a:spLocks noChangeArrowheads="1"/>
            </p:cNvSpPr>
            <p:nvPr/>
          </p:nvSpPr>
          <p:spPr bwMode="auto">
            <a:xfrm>
              <a:off x="2455330" y="3610716"/>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78" name="Oval 65"/>
            <p:cNvSpPr>
              <a:spLocks noChangeArrowheads="1"/>
            </p:cNvSpPr>
            <p:nvPr/>
          </p:nvSpPr>
          <p:spPr bwMode="auto">
            <a:xfrm>
              <a:off x="2455330" y="4083893"/>
              <a:ext cx="259481" cy="28610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grpSp>
      <p:sp>
        <p:nvSpPr>
          <p:cNvPr id="179" name="右箭头 178"/>
          <p:cNvSpPr/>
          <p:nvPr/>
        </p:nvSpPr>
        <p:spPr>
          <a:xfrm>
            <a:off x="3428992" y="3429000"/>
            <a:ext cx="500066"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207" name="组合 206"/>
          <p:cNvGrpSpPr/>
          <p:nvPr/>
        </p:nvGrpSpPr>
        <p:grpSpPr>
          <a:xfrm>
            <a:off x="4572000" y="2591918"/>
            <a:ext cx="3143272" cy="2194404"/>
            <a:chOff x="4643438" y="2591918"/>
            <a:chExt cx="2642492" cy="1767077"/>
          </a:xfrm>
        </p:grpSpPr>
        <p:sp>
          <p:nvSpPr>
            <p:cNvPr id="180" name="Text Box 58"/>
            <p:cNvSpPr txBox="1">
              <a:spLocks noChangeArrowheads="1"/>
            </p:cNvSpPr>
            <p:nvPr/>
          </p:nvSpPr>
          <p:spPr bwMode="auto">
            <a:xfrm>
              <a:off x="4899252" y="2591918"/>
              <a:ext cx="260398"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81" name="Text Box 57"/>
            <p:cNvSpPr txBox="1">
              <a:spLocks noChangeArrowheads="1"/>
            </p:cNvSpPr>
            <p:nvPr/>
          </p:nvSpPr>
          <p:spPr bwMode="auto">
            <a:xfrm>
              <a:off x="4650773" y="259191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2" name="Text Box 56"/>
            <p:cNvSpPr txBox="1">
              <a:spLocks noChangeArrowheads="1"/>
            </p:cNvSpPr>
            <p:nvPr/>
          </p:nvSpPr>
          <p:spPr bwMode="auto">
            <a:xfrm>
              <a:off x="5148647" y="259191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83" name="Text Box 25"/>
            <p:cNvSpPr txBox="1">
              <a:spLocks noChangeArrowheads="1"/>
            </p:cNvSpPr>
            <p:nvPr/>
          </p:nvSpPr>
          <p:spPr bwMode="auto">
            <a:xfrm>
              <a:off x="4892833" y="3092605"/>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84" name="Text Box 24"/>
            <p:cNvSpPr txBox="1">
              <a:spLocks noChangeArrowheads="1"/>
            </p:cNvSpPr>
            <p:nvPr/>
          </p:nvSpPr>
          <p:spPr bwMode="auto">
            <a:xfrm>
              <a:off x="4643438" y="3092605"/>
              <a:ext cx="260398"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5" name="Text Box 23"/>
            <p:cNvSpPr txBox="1">
              <a:spLocks noChangeArrowheads="1"/>
            </p:cNvSpPr>
            <p:nvPr/>
          </p:nvSpPr>
          <p:spPr bwMode="auto">
            <a:xfrm>
              <a:off x="5142229" y="3092605"/>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6" name="Text Box 22"/>
            <p:cNvSpPr txBox="1">
              <a:spLocks noChangeArrowheads="1"/>
            </p:cNvSpPr>
            <p:nvPr/>
          </p:nvSpPr>
          <p:spPr bwMode="auto">
            <a:xfrm>
              <a:off x="4892833"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87" name="Text Box 21"/>
            <p:cNvSpPr txBox="1">
              <a:spLocks noChangeArrowheads="1"/>
            </p:cNvSpPr>
            <p:nvPr/>
          </p:nvSpPr>
          <p:spPr bwMode="auto">
            <a:xfrm>
              <a:off x="4643438" y="3607965"/>
              <a:ext cx="260398"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8" name="Text Box 20"/>
            <p:cNvSpPr txBox="1">
              <a:spLocks noChangeArrowheads="1"/>
            </p:cNvSpPr>
            <p:nvPr/>
          </p:nvSpPr>
          <p:spPr bwMode="auto">
            <a:xfrm>
              <a:off x="5142229"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9" name="Text Box 19"/>
            <p:cNvSpPr txBox="1">
              <a:spLocks noChangeArrowheads="1"/>
            </p:cNvSpPr>
            <p:nvPr/>
          </p:nvSpPr>
          <p:spPr bwMode="auto">
            <a:xfrm>
              <a:off x="5844571" y="412607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sp>
          <p:nvSpPr>
            <p:cNvPr id="190" name="Text Box 18"/>
            <p:cNvSpPr txBox="1">
              <a:spLocks noChangeArrowheads="1"/>
            </p:cNvSpPr>
            <p:nvPr/>
          </p:nvSpPr>
          <p:spPr bwMode="auto">
            <a:xfrm>
              <a:off x="5594258" y="4126075"/>
              <a:ext cx="260398"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1" name="Text Box 17"/>
            <p:cNvSpPr txBox="1">
              <a:spLocks noChangeArrowheads="1"/>
            </p:cNvSpPr>
            <p:nvPr/>
          </p:nvSpPr>
          <p:spPr bwMode="auto">
            <a:xfrm>
              <a:off x="6093967" y="412607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92" name="Text Box 16"/>
            <p:cNvSpPr txBox="1">
              <a:spLocks noChangeArrowheads="1"/>
            </p:cNvSpPr>
            <p:nvPr/>
          </p:nvSpPr>
          <p:spPr bwMode="auto">
            <a:xfrm>
              <a:off x="5844571" y="3092605"/>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93" name="Text Box 15"/>
            <p:cNvSpPr txBox="1">
              <a:spLocks noChangeArrowheads="1"/>
            </p:cNvSpPr>
            <p:nvPr/>
          </p:nvSpPr>
          <p:spPr bwMode="auto">
            <a:xfrm>
              <a:off x="5594258" y="3092605"/>
              <a:ext cx="260398"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4" name="Text Box 14"/>
            <p:cNvSpPr txBox="1">
              <a:spLocks noChangeArrowheads="1"/>
            </p:cNvSpPr>
            <p:nvPr/>
          </p:nvSpPr>
          <p:spPr bwMode="auto">
            <a:xfrm>
              <a:off x="6093967" y="3092605"/>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95" name="Text Box 13"/>
            <p:cNvSpPr txBox="1">
              <a:spLocks noChangeArrowheads="1"/>
            </p:cNvSpPr>
            <p:nvPr/>
          </p:nvSpPr>
          <p:spPr bwMode="auto">
            <a:xfrm>
              <a:off x="5844571"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96" name="Text Box 12"/>
            <p:cNvSpPr txBox="1">
              <a:spLocks noChangeArrowheads="1"/>
            </p:cNvSpPr>
            <p:nvPr/>
          </p:nvSpPr>
          <p:spPr bwMode="auto">
            <a:xfrm>
              <a:off x="5594258" y="3607965"/>
              <a:ext cx="260398"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7" name="Text Box 11"/>
            <p:cNvSpPr txBox="1">
              <a:spLocks noChangeArrowheads="1"/>
            </p:cNvSpPr>
            <p:nvPr/>
          </p:nvSpPr>
          <p:spPr bwMode="auto">
            <a:xfrm>
              <a:off x="6093967"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8" name="Text Box 10"/>
            <p:cNvSpPr txBox="1">
              <a:spLocks noChangeArrowheads="1"/>
            </p:cNvSpPr>
            <p:nvPr/>
          </p:nvSpPr>
          <p:spPr bwMode="auto">
            <a:xfrm>
              <a:off x="6776137"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199" name="Text Box 9"/>
            <p:cNvSpPr txBox="1">
              <a:spLocks noChangeArrowheads="1"/>
            </p:cNvSpPr>
            <p:nvPr/>
          </p:nvSpPr>
          <p:spPr bwMode="auto">
            <a:xfrm>
              <a:off x="6526741"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0" name="Text Box 8"/>
            <p:cNvSpPr txBox="1">
              <a:spLocks noChangeArrowheads="1"/>
            </p:cNvSpPr>
            <p:nvPr/>
          </p:nvSpPr>
          <p:spPr bwMode="auto">
            <a:xfrm>
              <a:off x="7026449"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01" name="Line 7"/>
            <p:cNvSpPr>
              <a:spLocks noChangeShapeType="1"/>
            </p:cNvSpPr>
            <p:nvPr/>
          </p:nvSpPr>
          <p:spPr bwMode="auto">
            <a:xfrm>
              <a:off x="4797476" y="2708378"/>
              <a:ext cx="0" cy="384227"/>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02" name="Line 6"/>
            <p:cNvSpPr>
              <a:spLocks noChangeShapeType="1"/>
            </p:cNvSpPr>
            <p:nvPr/>
          </p:nvSpPr>
          <p:spPr bwMode="auto">
            <a:xfrm>
              <a:off x="4797476" y="3228323"/>
              <a:ext cx="0" cy="386061"/>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03" name="Line 5"/>
            <p:cNvSpPr>
              <a:spLocks noChangeShapeType="1"/>
            </p:cNvSpPr>
            <p:nvPr/>
          </p:nvSpPr>
          <p:spPr bwMode="auto">
            <a:xfrm>
              <a:off x="5748297" y="3735429"/>
              <a:ext cx="0" cy="386061"/>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04" name="Line 4"/>
            <p:cNvSpPr>
              <a:spLocks noChangeShapeType="1"/>
            </p:cNvSpPr>
            <p:nvPr/>
          </p:nvSpPr>
          <p:spPr bwMode="auto">
            <a:xfrm>
              <a:off x="5282514" y="3221904"/>
              <a:ext cx="308077" cy="0"/>
            </a:xfrm>
            <a:prstGeom prst="line">
              <a:avLst/>
            </a:prstGeom>
            <a:ln w="1270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05" name="Line 3"/>
            <p:cNvSpPr>
              <a:spLocks noChangeShapeType="1"/>
            </p:cNvSpPr>
            <p:nvPr/>
          </p:nvSpPr>
          <p:spPr bwMode="auto">
            <a:xfrm>
              <a:off x="5269677" y="3735429"/>
              <a:ext cx="308077" cy="0"/>
            </a:xfrm>
            <a:prstGeom prst="line">
              <a:avLst/>
            </a:prstGeom>
            <a:ln w="1270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06" name="Line 2"/>
            <p:cNvSpPr>
              <a:spLocks noChangeShapeType="1"/>
            </p:cNvSpPr>
            <p:nvPr/>
          </p:nvSpPr>
          <p:spPr bwMode="auto">
            <a:xfrm>
              <a:off x="6221415" y="3735429"/>
              <a:ext cx="308077" cy="0"/>
            </a:xfrm>
            <a:prstGeom prst="line">
              <a:avLst/>
            </a:prstGeom>
            <a:ln w="1270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b="0">
                <a:solidFill>
                  <a:srgbClr val="0000FF"/>
                </a:solidFill>
                <a:latin typeface="Consolas" pitchFamily="49" charset="0"/>
                <a:ea typeface="仿宋" pitchFamily="49" charset="-122"/>
                <a:cs typeface="Consolas" pitchFamily="49" charset="0"/>
              </a:endParaRPr>
            </a:p>
          </p:txBody>
        </p:sp>
      </p:grpSp>
      <p:sp>
        <p:nvSpPr>
          <p:cNvPr id="50" name="灯片编号占位符 49"/>
          <p:cNvSpPr>
            <a:spLocks noGrp="1"/>
          </p:cNvSpPr>
          <p:nvPr>
            <p:ph type="sldNum" sz="quarter" idx="12"/>
          </p:nvPr>
        </p:nvSpPr>
        <p:spPr/>
        <p:txBody>
          <a:bodyPr/>
          <a:lstStyle/>
          <a:p>
            <a:fld id="{67864EE2-EAB3-4814-A7EB-820BD7610F1E}" type="slidenum">
              <a:rPr lang="en-US" altLang="zh-CN" smtClean="0"/>
              <a:pPr/>
              <a:t>29</a:t>
            </a:fld>
            <a:r>
              <a:rPr lang="en-US" altLang="zh-CN"/>
              <a:t>/110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71472" y="500042"/>
            <a:ext cx="450059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7.1.2 </a:t>
            </a:r>
            <a:r>
              <a:rPr lang="zh-CN" altLang="zh-CN">
                <a:latin typeface="Consolas" pitchFamily="49" charset="0"/>
                <a:ea typeface="微软雅黑" pitchFamily="34" charset="-122"/>
                <a:cs typeface="Consolas" pitchFamily="49" charset="0"/>
              </a:rPr>
              <a:t>树的逻辑结构表示方法</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5" name="Text Box 4"/>
          <p:cNvSpPr txBox="1">
            <a:spLocks noChangeArrowheads="1"/>
          </p:cNvSpPr>
          <p:nvPr/>
        </p:nvSpPr>
        <p:spPr bwMode="auto">
          <a:xfrm>
            <a:off x="500034" y="1438278"/>
            <a:ext cx="7423145" cy="871905"/>
          </a:xfrm>
          <a:prstGeom prst="rect">
            <a:avLst/>
          </a:prstGeom>
          <a:noFill/>
          <a:ln w="9525">
            <a:noFill/>
            <a:miter lim="800000"/>
            <a:headEnd/>
            <a:tailEnd/>
          </a:ln>
        </p:spPr>
        <p:txBody>
          <a:bodyPr wrap="square">
            <a:spAutoFit/>
          </a:bodyPr>
          <a:lstStyle/>
          <a:p>
            <a:pPr marL="342900" indent="-342900" algn="l">
              <a:lnSpc>
                <a:spcPts val="3200"/>
              </a:lnSpc>
              <a:buFontTx/>
              <a:buBlip>
                <a:blip r:embed="rId2"/>
              </a:buBlip>
            </a:pPr>
            <a:r>
              <a:rPr lang="zh-CN" altLang="en-US" sz="2000" dirty="0">
                <a:solidFill>
                  <a:srgbClr val="FF0000"/>
                </a:solidFill>
                <a:latin typeface="微软雅黑" pitchFamily="34" charset="-122"/>
                <a:ea typeface="微软雅黑" pitchFamily="34" charset="-122"/>
                <a:cs typeface="Consolas" pitchFamily="49" charset="0"/>
              </a:rPr>
              <a:t>树形表示法</a:t>
            </a:r>
            <a:r>
              <a:rPr lang="zh-CN" altLang="en-US" sz="2000" dirty="0">
                <a:solidFill>
                  <a:srgbClr val="0000FF"/>
                </a:solidFill>
                <a:latin typeface="仿宋" pitchFamily="49" charset="-122"/>
                <a:ea typeface="仿宋" pitchFamily="49" charset="-122"/>
                <a:cs typeface="Consolas" pitchFamily="49" charset="0"/>
              </a:rPr>
              <a:t>。这是树的最基本的表示，使用一棵倒置的树表示树结构，非常直观和形象。</a:t>
            </a:r>
          </a:p>
        </p:txBody>
      </p:sp>
      <p:grpSp>
        <p:nvGrpSpPr>
          <p:cNvPr id="45" name="组合 44"/>
          <p:cNvGrpSpPr/>
          <p:nvPr/>
        </p:nvGrpSpPr>
        <p:grpSpPr>
          <a:xfrm>
            <a:off x="2071670" y="2714620"/>
            <a:ext cx="3143272" cy="2000264"/>
            <a:chOff x="2214546" y="2928934"/>
            <a:chExt cx="3143272" cy="2000264"/>
          </a:xfrm>
        </p:grpSpPr>
        <p:sp>
          <p:nvSpPr>
            <p:cNvPr id="20482" name="Freeform 2"/>
            <p:cNvSpPr>
              <a:spLocks/>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0483" name="Freeform 3"/>
            <p:cNvSpPr>
              <a:spLocks/>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0484" name="Line 4"/>
            <p:cNvSpPr>
              <a:spLocks noChangeShapeType="1"/>
            </p:cNvSpPr>
            <p:nvPr/>
          </p:nvSpPr>
          <p:spPr bwMode="auto">
            <a:xfrm>
              <a:off x="4695019" y="4376650"/>
              <a:ext cx="1004" cy="28518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0485" name="Freeform 5"/>
            <p:cNvSpPr>
              <a:spLocks/>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0486" name="Freeform 6"/>
            <p:cNvSpPr>
              <a:spLocks/>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0487" name="Freeform 7"/>
            <p:cNvSpPr>
              <a:spLocks/>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0488" name="Freeform 8"/>
            <p:cNvSpPr>
              <a:spLocks/>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0489" name="Freeform 9"/>
            <p:cNvSpPr>
              <a:spLocks/>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0490" name="Line 10"/>
            <p:cNvSpPr>
              <a:spLocks noChangeShapeType="1"/>
            </p:cNvSpPr>
            <p:nvPr/>
          </p:nvSpPr>
          <p:spPr bwMode="auto">
            <a:xfrm>
              <a:off x="3315193" y="3216101"/>
              <a:ext cx="0" cy="145167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0491" name="Oval 11"/>
            <p:cNvSpPr>
              <a:spLocks noChangeArrowheads="1"/>
            </p:cNvSpPr>
            <p:nvPr/>
          </p:nvSpPr>
          <p:spPr bwMode="auto">
            <a:xfrm>
              <a:off x="3160540" y="2928934"/>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492" name="Oval 12"/>
            <p:cNvSpPr>
              <a:spLocks noChangeArrowheads="1"/>
            </p:cNvSpPr>
            <p:nvPr/>
          </p:nvSpPr>
          <p:spPr bwMode="auto">
            <a:xfrm>
              <a:off x="3160540"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493" name="Oval 13"/>
            <p:cNvSpPr>
              <a:spLocks noChangeArrowheads="1"/>
            </p:cNvSpPr>
            <p:nvPr/>
          </p:nvSpPr>
          <p:spPr bwMode="auto">
            <a:xfrm>
              <a:off x="3160540" y="4073640"/>
              <a:ext cx="284200" cy="30994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G</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494" name="Oval 14"/>
            <p:cNvSpPr>
              <a:spLocks noChangeArrowheads="1"/>
            </p:cNvSpPr>
            <p:nvPr/>
          </p:nvSpPr>
          <p:spPr bwMode="auto">
            <a:xfrm>
              <a:off x="3160540"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J</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495" name="Oval 15"/>
            <p:cNvSpPr>
              <a:spLocks noChangeArrowheads="1"/>
            </p:cNvSpPr>
            <p:nvPr/>
          </p:nvSpPr>
          <p:spPr bwMode="auto">
            <a:xfrm>
              <a:off x="2494729"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496" name="Oval 16"/>
            <p:cNvSpPr>
              <a:spLocks noChangeArrowheads="1"/>
            </p:cNvSpPr>
            <p:nvPr/>
          </p:nvSpPr>
          <p:spPr bwMode="auto">
            <a:xfrm>
              <a:off x="2214546"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E</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497" name="Oval 17"/>
            <p:cNvSpPr>
              <a:spLocks noChangeArrowheads="1"/>
            </p:cNvSpPr>
            <p:nvPr/>
          </p:nvSpPr>
          <p:spPr bwMode="auto">
            <a:xfrm>
              <a:off x="4108543"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D</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498" name="Oval 18"/>
            <p:cNvSpPr>
              <a:spLocks noChangeArrowheads="1"/>
            </p:cNvSpPr>
            <p:nvPr/>
          </p:nvSpPr>
          <p:spPr bwMode="auto">
            <a:xfrm>
              <a:off x="2737755"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F</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499" name="Oval 19"/>
            <p:cNvSpPr>
              <a:spLocks noChangeArrowheads="1"/>
            </p:cNvSpPr>
            <p:nvPr/>
          </p:nvSpPr>
          <p:spPr bwMode="auto">
            <a:xfrm>
              <a:off x="4526307"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I</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500" name="Oval 20"/>
            <p:cNvSpPr>
              <a:spLocks noChangeArrowheads="1"/>
            </p:cNvSpPr>
            <p:nvPr/>
          </p:nvSpPr>
          <p:spPr bwMode="auto">
            <a:xfrm>
              <a:off x="3783169"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501" name="Oval 21"/>
            <p:cNvSpPr>
              <a:spLocks noChangeArrowheads="1"/>
            </p:cNvSpPr>
            <p:nvPr/>
          </p:nvSpPr>
          <p:spPr bwMode="auto">
            <a:xfrm>
              <a:off x="5073618"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M</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502" name="Oval 22"/>
            <p:cNvSpPr>
              <a:spLocks noChangeArrowheads="1"/>
            </p:cNvSpPr>
            <p:nvPr/>
          </p:nvSpPr>
          <p:spPr bwMode="auto">
            <a:xfrm>
              <a:off x="4028204"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K</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503" name="Oval 23"/>
            <p:cNvSpPr>
              <a:spLocks noChangeArrowheads="1"/>
            </p:cNvSpPr>
            <p:nvPr/>
          </p:nvSpPr>
          <p:spPr bwMode="auto">
            <a:xfrm>
              <a:off x="4566477"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L</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504" name="Line 24"/>
            <p:cNvSpPr>
              <a:spLocks noChangeShapeType="1"/>
            </p:cNvSpPr>
            <p:nvPr/>
          </p:nvSpPr>
          <p:spPr bwMode="auto">
            <a:xfrm>
              <a:off x="3435702" y="3124009"/>
              <a:ext cx="692926" cy="469369"/>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grpSp>
      <p:sp>
        <p:nvSpPr>
          <p:cNvPr id="29" name="灯片编号占位符 28"/>
          <p:cNvSpPr>
            <a:spLocks noGrp="1"/>
          </p:cNvSpPr>
          <p:nvPr>
            <p:ph type="sldNum" sz="quarter" idx="12"/>
          </p:nvPr>
        </p:nvSpPr>
        <p:spPr/>
        <p:txBody>
          <a:bodyPr/>
          <a:lstStyle/>
          <a:p>
            <a:fld id="{67864EE2-EAB3-4814-A7EB-820BD7610F1E}" type="slidenum">
              <a:rPr lang="en-US" altLang="zh-CN" smtClean="0"/>
              <a:pPr/>
              <a:t>3</a:t>
            </a:fld>
            <a:r>
              <a:rPr lang="en-US" altLang="zh-CN"/>
              <a:t>/110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357166"/>
            <a:ext cx="6500858"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长子兄弟链存储结构中结点类型</a:t>
            </a:r>
            <a:r>
              <a:rPr lang="en-US" altLang="zh-CN" sz="2000">
                <a:solidFill>
                  <a:srgbClr val="0000FF"/>
                </a:solidFill>
                <a:latin typeface="Consolas" pitchFamily="49" charset="0"/>
                <a:ea typeface="仿宋" pitchFamily="49" charset="-122"/>
                <a:cs typeface="Consolas" pitchFamily="49" charset="0"/>
              </a:rPr>
              <a:t>EBNode</a:t>
            </a:r>
            <a:r>
              <a:rPr lang="zh-CN" altLang="zh-CN" sz="2000">
                <a:solidFill>
                  <a:srgbClr val="0000FF"/>
                </a:solidFill>
                <a:latin typeface="Consolas" pitchFamily="49" charset="0"/>
                <a:ea typeface="仿宋" pitchFamily="49" charset="-122"/>
                <a:cs typeface="Consolas" pitchFamily="49" charset="0"/>
              </a:rPr>
              <a:t>定义如下：</a:t>
            </a:r>
            <a:endParaRPr lang="zh-CN" altLang="en-US"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500034" y="1000108"/>
            <a:ext cx="8001056" cy="306750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struct </a:t>
            </a:r>
            <a:r>
              <a:rPr lang="en-US" altLang="zh-CN" sz="1800">
                <a:solidFill>
                  <a:srgbClr val="FF0000"/>
                </a:solidFill>
                <a:latin typeface="Consolas" pitchFamily="49" charset="0"/>
                <a:ea typeface="仿宋" pitchFamily="49" charset="-122"/>
                <a:cs typeface="Consolas" pitchFamily="49" charset="0"/>
              </a:rPr>
              <a:t>EBNode</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长子兄弟链中结点类</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9900"/>
                </a:solidFill>
                <a:latin typeface="Consolas" pitchFamily="49" charset="0"/>
                <a:ea typeface="仿宋" pitchFamily="49" charset="-122"/>
                <a:cs typeface="Consolas" pitchFamily="49" charset="0"/>
              </a:rPr>
              <a:t>char data;</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结点的值</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9900"/>
                </a:solidFill>
                <a:latin typeface="Consolas" pitchFamily="49" charset="0"/>
                <a:ea typeface="仿宋" pitchFamily="49" charset="-122"/>
                <a:cs typeface="Consolas" pitchFamily="49" charset="0"/>
              </a:rPr>
              <a:t>EBNode* brother;</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指向兄弟</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9900"/>
                </a:solidFill>
                <a:latin typeface="Consolas" pitchFamily="49" charset="0"/>
                <a:ea typeface="仿宋" pitchFamily="49" charset="-122"/>
                <a:cs typeface="Consolas" pitchFamily="49" charset="0"/>
              </a:rPr>
              <a:t>EBNode* eson;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指向长子结点</a:t>
            </a:r>
          </a:p>
          <a:p>
            <a:pPr algn="l">
              <a:lnSpc>
                <a:spcPts val="2200"/>
              </a:lnSpc>
              <a:spcBef>
                <a:spcPts val="1200"/>
              </a:spcBef>
            </a:pPr>
            <a:r>
              <a:rPr lang="en-US" altLang="zh-CN" sz="1800">
                <a:solidFill>
                  <a:srgbClr val="0000FF"/>
                </a:solidFill>
                <a:latin typeface="Consolas" pitchFamily="49" charset="0"/>
                <a:ea typeface="仿宋" pitchFamily="49" charset="-122"/>
                <a:cs typeface="Consolas" pitchFamily="49" charset="0"/>
              </a:rPr>
              <a:t>   EBNode():brother(NULL),eson(NULL) {}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构造函数</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EBNode(char 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重载构造函数</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  data=d;</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brother=eson=NULL;</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	</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8" name="组合 7"/>
          <p:cNvGrpSpPr/>
          <p:nvPr/>
        </p:nvGrpSpPr>
        <p:grpSpPr>
          <a:xfrm>
            <a:off x="2071670" y="4286256"/>
            <a:ext cx="3143272" cy="2194404"/>
            <a:chOff x="4643438" y="2591918"/>
            <a:chExt cx="2642492" cy="1767077"/>
          </a:xfrm>
        </p:grpSpPr>
        <p:sp>
          <p:nvSpPr>
            <p:cNvPr id="9" name="Text Box 58"/>
            <p:cNvSpPr txBox="1">
              <a:spLocks noChangeArrowheads="1"/>
            </p:cNvSpPr>
            <p:nvPr/>
          </p:nvSpPr>
          <p:spPr bwMode="auto">
            <a:xfrm>
              <a:off x="4899252" y="2591918"/>
              <a:ext cx="260398"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0" name="Text Box 57"/>
            <p:cNvSpPr txBox="1">
              <a:spLocks noChangeArrowheads="1"/>
            </p:cNvSpPr>
            <p:nvPr/>
          </p:nvSpPr>
          <p:spPr bwMode="auto">
            <a:xfrm>
              <a:off x="4650773" y="259191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 name="Text Box 56"/>
            <p:cNvSpPr txBox="1">
              <a:spLocks noChangeArrowheads="1"/>
            </p:cNvSpPr>
            <p:nvPr/>
          </p:nvSpPr>
          <p:spPr bwMode="auto">
            <a:xfrm>
              <a:off x="5148647" y="2591918"/>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2" name="Text Box 25"/>
            <p:cNvSpPr txBox="1">
              <a:spLocks noChangeArrowheads="1"/>
            </p:cNvSpPr>
            <p:nvPr/>
          </p:nvSpPr>
          <p:spPr bwMode="auto">
            <a:xfrm>
              <a:off x="4892833" y="3092605"/>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3" name="Text Box 24"/>
            <p:cNvSpPr txBox="1">
              <a:spLocks noChangeArrowheads="1"/>
            </p:cNvSpPr>
            <p:nvPr/>
          </p:nvSpPr>
          <p:spPr bwMode="auto">
            <a:xfrm>
              <a:off x="4643438" y="3092605"/>
              <a:ext cx="260398"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 name="Text Box 23"/>
            <p:cNvSpPr txBox="1">
              <a:spLocks noChangeArrowheads="1"/>
            </p:cNvSpPr>
            <p:nvPr/>
          </p:nvSpPr>
          <p:spPr bwMode="auto">
            <a:xfrm>
              <a:off x="5142229" y="3092605"/>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 name="Text Box 22"/>
            <p:cNvSpPr txBox="1">
              <a:spLocks noChangeArrowheads="1"/>
            </p:cNvSpPr>
            <p:nvPr/>
          </p:nvSpPr>
          <p:spPr bwMode="auto">
            <a:xfrm>
              <a:off x="4892833"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6" name="Text Box 21"/>
            <p:cNvSpPr txBox="1">
              <a:spLocks noChangeArrowheads="1"/>
            </p:cNvSpPr>
            <p:nvPr/>
          </p:nvSpPr>
          <p:spPr bwMode="auto">
            <a:xfrm>
              <a:off x="4643438" y="3607965"/>
              <a:ext cx="260398"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7" name="Text Box 20"/>
            <p:cNvSpPr txBox="1">
              <a:spLocks noChangeArrowheads="1"/>
            </p:cNvSpPr>
            <p:nvPr/>
          </p:nvSpPr>
          <p:spPr bwMode="auto">
            <a:xfrm>
              <a:off x="5142229"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 name="Text Box 19"/>
            <p:cNvSpPr txBox="1">
              <a:spLocks noChangeArrowheads="1"/>
            </p:cNvSpPr>
            <p:nvPr/>
          </p:nvSpPr>
          <p:spPr bwMode="auto">
            <a:xfrm>
              <a:off x="5844571" y="412607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sp>
          <p:nvSpPr>
            <p:cNvPr id="19" name="Text Box 18"/>
            <p:cNvSpPr txBox="1">
              <a:spLocks noChangeArrowheads="1"/>
            </p:cNvSpPr>
            <p:nvPr/>
          </p:nvSpPr>
          <p:spPr bwMode="auto">
            <a:xfrm>
              <a:off x="5594258" y="4126075"/>
              <a:ext cx="260398"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 name="Text Box 17"/>
            <p:cNvSpPr txBox="1">
              <a:spLocks noChangeArrowheads="1"/>
            </p:cNvSpPr>
            <p:nvPr/>
          </p:nvSpPr>
          <p:spPr bwMode="auto">
            <a:xfrm>
              <a:off x="6093967" y="412607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1" name="Text Box 16"/>
            <p:cNvSpPr txBox="1">
              <a:spLocks noChangeArrowheads="1"/>
            </p:cNvSpPr>
            <p:nvPr/>
          </p:nvSpPr>
          <p:spPr bwMode="auto">
            <a:xfrm>
              <a:off x="5844571" y="3092605"/>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22" name="Text Box 15"/>
            <p:cNvSpPr txBox="1">
              <a:spLocks noChangeArrowheads="1"/>
            </p:cNvSpPr>
            <p:nvPr/>
          </p:nvSpPr>
          <p:spPr bwMode="auto">
            <a:xfrm>
              <a:off x="5594258" y="3092605"/>
              <a:ext cx="260398"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3" name="Text Box 14"/>
            <p:cNvSpPr txBox="1">
              <a:spLocks noChangeArrowheads="1"/>
            </p:cNvSpPr>
            <p:nvPr/>
          </p:nvSpPr>
          <p:spPr bwMode="auto">
            <a:xfrm>
              <a:off x="6093967" y="3092605"/>
              <a:ext cx="259481" cy="23383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4" name="Text Box 13"/>
            <p:cNvSpPr txBox="1">
              <a:spLocks noChangeArrowheads="1"/>
            </p:cNvSpPr>
            <p:nvPr/>
          </p:nvSpPr>
          <p:spPr bwMode="auto">
            <a:xfrm>
              <a:off x="5844571"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25" name="Text Box 12"/>
            <p:cNvSpPr txBox="1">
              <a:spLocks noChangeArrowheads="1"/>
            </p:cNvSpPr>
            <p:nvPr/>
          </p:nvSpPr>
          <p:spPr bwMode="auto">
            <a:xfrm>
              <a:off x="5594258" y="3607965"/>
              <a:ext cx="260398"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6" name="Text Box 11"/>
            <p:cNvSpPr txBox="1">
              <a:spLocks noChangeArrowheads="1"/>
            </p:cNvSpPr>
            <p:nvPr/>
          </p:nvSpPr>
          <p:spPr bwMode="auto">
            <a:xfrm>
              <a:off x="6093967"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7" name="Text Box 10"/>
            <p:cNvSpPr txBox="1">
              <a:spLocks noChangeArrowheads="1"/>
            </p:cNvSpPr>
            <p:nvPr/>
          </p:nvSpPr>
          <p:spPr bwMode="auto">
            <a:xfrm>
              <a:off x="6776137"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28" name="Text Box 9"/>
            <p:cNvSpPr txBox="1">
              <a:spLocks noChangeArrowheads="1"/>
            </p:cNvSpPr>
            <p:nvPr/>
          </p:nvSpPr>
          <p:spPr bwMode="auto">
            <a:xfrm>
              <a:off x="6526741"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200"/>
                </a:lnSpc>
                <a:spcBef>
                  <a:spcPct val="0"/>
                </a:spcBef>
                <a:spcAft>
                  <a:spcPct val="0"/>
                </a:spcAft>
                <a:buClrTx/>
                <a:buSzTx/>
                <a:buFontTx/>
                <a:buNone/>
                <a:tabLst/>
              </a:pP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9" name="Text Box 8"/>
            <p:cNvSpPr txBox="1">
              <a:spLocks noChangeArrowheads="1"/>
            </p:cNvSpPr>
            <p:nvPr/>
          </p:nvSpPr>
          <p:spPr bwMode="auto">
            <a:xfrm>
              <a:off x="7026449" y="3607965"/>
              <a:ext cx="259481" cy="2329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200"/>
                </a:lnSpc>
                <a:spcBef>
                  <a:spcPct val="0"/>
                </a:spcBef>
                <a:spcAft>
                  <a:spcPct val="0"/>
                </a:spcAft>
                <a:buClrTx/>
                <a:buSzTx/>
                <a:buFontTx/>
                <a:buNone/>
                <a:tabLst/>
              </a:pPr>
              <a:r>
                <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0" name="Line 7"/>
            <p:cNvSpPr>
              <a:spLocks noChangeShapeType="1"/>
            </p:cNvSpPr>
            <p:nvPr/>
          </p:nvSpPr>
          <p:spPr bwMode="auto">
            <a:xfrm>
              <a:off x="4797476" y="2708378"/>
              <a:ext cx="0" cy="384227"/>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1" name="Line 6"/>
            <p:cNvSpPr>
              <a:spLocks noChangeShapeType="1"/>
            </p:cNvSpPr>
            <p:nvPr/>
          </p:nvSpPr>
          <p:spPr bwMode="auto">
            <a:xfrm>
              <a:off x="4797476" y="3228323"/>
              <a:ext cx="0" cy="386061"/>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2" name="Line 5"/>
            <p:cNvSpPr>
              <a:spLocks noChangeShapeType="1"/>
            </p:cNvSpPr>
            <p:nvPr/>
          </p:nvSpPr>
          <p:spPr bwMode="auto">
            <a:xfrm>
              <a:off x="5748297" y="3735429"/>
              <a:ext cx="0" cy="386061"/>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3" name="Line 4"/>
            <p:cNvSpPr>
              <a:spLocks noChangeShapeType="1"/>
            </p:cNvSpPr>
            <p:nvPr/>
          </p:nvSpPr>
          <p:spPr bwMode="auto">
            <a:xfrm>
              <a:off x="5282514" y="3221904"/>
              <a:ext cx="308077" cy="0"/>
            </a:xfrm>
            <a:prstGeom prst="line">
              <a:avLst/>
            </a:prstGeom>
            <a:ln w="1270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4" name="Line 3"/>
            <p:cNvSpPr>
              <a:spLocks noChangeShapeType="1"/>
            </p:cNvSpPr>
            <p:nvPr/>
          </p:nvSpPr>
          <p:spPr bwMode="auto">
            <a:xfrm>
              <a:off x="5269677" y="3735429"/>
              <a:ext cx="308077" cy="0"/>
            </a:xfrm>
            <a:prstGeom prst="line">
              <a:avLst/>
            </a:prstGeom>
            <a:ln w="1270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5" name="Line 2"/>
            <p:cNvSpPr>
              <a:spLocks noChangeShapeType="1"/>
            </p:cNvSpPr>
            <p:nvPr/>
          </p:nvSpPr>
          <p:spPr bwMode="auto">
            <a:xfrm>
              <a:off x="6221415" y="3735429"/>
              <a:ext cx="308077" cy="0"/>
            </a:xfrm>
            <a:prstGeom prst="line">
              <a:avLst/>
            </a:prstGeom>
            <a:ln w="1270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300"/>
                </a:lnSpc>
              </a:pPr>
              <a:endParaRPr lang="zh-CN" altLang="en-US" sz="1600" b="0">
                <a:solidFill>
                  <a:srgbClr val="0000FF"/>
                </a:solidFill>
                <a:latin typeface="Consolas" pitchFamily="49" charset="0"/>
                <a:ea typeface="仿宋" pitchFamily="49" charset="-122"/>
                <a:cs typeface="Consolas" pitchFamily="49" charset="0"/>
              </a:endParaRPr>
            </a:p>
          </p:txBody>
        </p:sp>
      </p:grpSp>
      <p:sp>
        <p:nvSpPr>
          <p:cNvPr id="36" name="灯片编号占位符 35"/>
          <p:cNvSpPr>
            <a:spLocks noGrp="1"/>
          </p:cNvSpPr>
          <p:nvPr>
            <p:ph type="sldNum" sz="quarter" idx="12"/>
          </p:nvPr>
        </p:nvSpPr>
        <p:spPr/>
        <p:txBody>
          <a:bodyPr/>
          <a:lstStyle/>
          <a:p>
            <a:fld id="{67864EE2-EAB3-4814-A7EB-820BD7610F1E}" type="slidenum">
              <a:rPr lang="en-US" altLang="zh-CN" smtClean="0"/>
              <a:pPr/>
              <a:t>30</a:t>
            </a:fld>
            <a:r>
              <a:rPr lang="en-US" altLang="zh-CN"/>
              <a:t>/110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571472" y="2643182"/>
            <a:ext cx="7929618" cy="242538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ts val="2800"/>
              </a:lnSpc>
              <a:spcBef>
                <a:spcPts val="600"/>
              </a:spcBef>
              <a:buBlip>
                <a:blip r:embed="rId2"/>
              </a:buBlip>
            </a:pPr>
            <a:r>
              <a:rPr lang="zh-CN" altLang="zh-CN" sz="2000">
                <a:solidFill>
                  <a:srgbClr val="FF0000"/>
                </a:solidFill>
                <a:latin typeface="Consolas" pitchFamily="49" charset="0"/>
                <a:ea typeface="仿宋" pitchFamily="49" charset="-122"/>
                <a:cs typeface="Consolas" pitchFamily="49" charset="0"/>
              </a:rPr>
              <a:t>二叉树</a:t>
            </a:r>
            <a:r>
              <a:rPr lang="zh-CN" altLang="zh-CN" sz="2000">
                <a:solidFill>
                  <a:srgbClr val="0000FF"/>
                </a:solidFill>
                <a:latin typeface="Consolas" pitchFamily="49" charset="0"/>
                <a:ea typeface="仿宋" pitchFamily="49" charset="-122"/>
                <a:cs typeface="Consolas" pitchFamily="49" charset="0"/>
              </a:rPr>
              <a:t>也称为二分树，它是有限的结点集合，这个集合或者是空，或者由一个根结点和两棵互不相交的称为左子树和右子树的二叉树组成。</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二叉树中许多概念与树中的概念相同。</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在含</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个结点的二叉树中，所有结点的度小于等于</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，通常用</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表示叶子结点个数，</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表示单分支结点个数，</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表示双分支结点个数。</a:t>
            </a:r>
          </a:p>
        </p:txBody>
      </p:sp>
      <p:sp>
        <p:nvSpPr>
          <p:cNvPr id="24" name="TextBox 23"/>
          <p:cNvSpPr txBox="1"/>
          <p:nvPr/>
        </p:nvSpPr>
        <p:spPr>
          <a:xfrm>
            <a:off x="428596" y="1142984"/>
            <a:ext cx="350046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7.2.1 </a:t>
            </a:r>
            <a:r>
              <a:rPr lang="zh-CN" altLang="zh-CN">
                <a:latin typeface="Consolas" pitchFamily="49" charset="0"/>
                <a:ea typeface="微软雅黑" pitchFamily="34" charset="-122"/>
                <a:cs typeface="Consolas" pitchFamily="49" charset="0"/>
              </a:rPr>
              <a:t>二叉树</a:t>
            </a:r>
            <a:r>
              <a:rPr lang="zh-CN" altLang="en-US">
                <a:latin typeface="Consolas" pitchFamily="49" charset="0"/>
                <a:ea typeface="微软雅黑" pitchFamily="34" charset="-122"/>
                <a:cs typeface="Consolas" pitchFamily="49" charset="0"/>
              </a:rPr>
              <a:t>的</a:t>
            </a:r>
            <a:r>
              <a:rPr lang="zh-CN" altLang="zh-CN">
                <a:latin typeface="Consolas" pitchFamily="49" charset="0"/>
                <a:ea typeface="微软雅黑" pitchFamily="34" charset="-122"/>
                <a:cs typeface="Consolas" pitchFamily="49" charset="0"/>
              </a:rPr>
              <a:t>概念</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5" name="TextBox 14"/>
          <p:cNvSpPr txBox="1"/>
          <p:nvPr/>
        </p:nvSpPr>
        <p:spPr>
          <a:xfrm>
            <a:off x="2714612" y="285728"/>
            <a:ext cx="328614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7.2 </a:t>
            </a:r>
            <a:r>
              <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二叉树</a:t>
            </a:r>
          </a:p>
        </p:txBody>
      </p:sp>
      <p:grpSp>
        <p:nvGrpSpPr>
          <p:cNvPr id="2" name="组合 5"/>
          <p:cNvGrpSpPr/>
          <p:nvPr/>
        </p:nvGrpSpPr>
        <p:grpSpPr>
          <a:xfrm>
            <a:off x="2500298" y="5023592"/>
            <a:ext cx="2357454" cy="1357322"/>
            <a:chOff x="3571868" y="4714884"/>
            <a:chExt cx="2357454" cy="1357322"/>
          </a:xfrm>
        </p:grpSpPr>
        <p:sp>
          <p:nvSpPr>
            <p:cNvPr id="7" name="椭圆 6"/>
            <p:cNvSpPr/>
            <p:nvPr/>
          </p:nvSpPr>
          <p:spPr>
            <a:xfrm>
              <a:off x="4572000" y="4714884"/>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8" name="等腰三角形 7"/>
            <p:cNvSpPr/>
            <p:nvPr/>
          </p:nvSpPr>
          <p:spPr>
            <a:xfrm>
              <a:off x="3571868" y="5286388"/>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5072066" y="5286388"/>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0" name="直接连接符 9"/>
            <p:cNvCxnSpPr>
              <a:stCxn id="7" idx="2"/>
              <a:endCxn id="8" idx="0"/>
            </p:cNvCxnSpPr>
            <p:nvPr/>
          </p:nvCxnSpPr>
          <p:spPr>
            <a:xfrm rot="10800000" flipV="1">
              <a:off x="4000496" y="4929198"/>
              <a:ext cx="571504" cy="357190"/>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直接连接符 10"/>
            <p:cNvCxnSpPr>
              <a:stCxn id="7" idx="6"/>
              <a:endCxn id="9" idx="0"/>
            </p:cNvCxnSpPr>
            <p:nvPr/>
          </p:nvCxnSpPr>
          <p:spPr>
            <a:xfrm>
              <a:off x="4929190" y="4929198"/>
              <a:ext cx="571504" cy="357190"/>
            </a:xfrm>
            <a:prstGeom prst="line">
              <a:avLst/>
            </a:prstGeom>
          </p:spPr>
          <p:style>
            <a:lnRef idx="2">
              <a:schemeClr val="accent2"/>
            </a:lnRef>
            <a:fillRef idx="0">
              <a:schemeClr val="accent2"/>
            </a:fillRef>
            <a:effectRef idx="1">
              <a:schemeClr val="accent2"/>
            </a:effectRef>
            <a:fontRef idx="minor">
              <a:schemeClr val="tx1"/>
            </a:fontRef>
          </p:style>
        </p:cxnSp>
      </p:grpSp>
      <p:sp>
        <p:nvSpPr>
          <p:cNvPr id="14" name="TextBox 13"/>
          <p:cNvSpPr txBox="1"/>
          <p:nvPr/>
        </p:nvSpPr>
        <p:spPr>
          <a:xfrm>
            <a:off x="571472" y="1857364"/>
            <a:ext cx="264320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solidFill>
                  <a:schemeClr val="bg1"/>
                </a:solidFill>
                <a:latin typeface="Consolas" pitchFamily="49" charset="0"/>
                <a:ea typeface="微软雅黑" pitchFamily="34" charset="-122"/>
                <a:cs typeface="Consolas" pitchFamily="49" charset="0"/>
              </a:rPr>
              <a:t>1. </a:t>
            </a:r>
            <a:r>
              <a:rPr lang="zh-CN" altLang="en-US" sz="2200">
                <a:solidFill>
                  <a:schemeClr val="bg1"/>
                </a:solidFill>
                <a:latin typeface="Consolas" pitchFamily="49" charset="0"/>
                <a:ea typeface="微软雅黑" pitchFamily="34" charset="-122"/>
                <a:cs typeface="Consolas" pitchFamily="49" charset="0"/>
              </a:rPr>
              <a:t>二叉树的定义</a:t>
            </a:r>
            <a:endParaRPr lang="zh-CN" altLang="zh-CN" sz="2200">
              <a:solidFill>
                <a:schemeClr val="bg1"/>
              </a:solidFill>
              <a:latin typeface="Consolas" pitchFamily="49" charset="0"/>
              <a:ea typeface="微软雅黑" pitchFamily="34" charset="-122"/>
              <a:cs typeface="Consolas" pitchFamily="49" charset="0"/>
            </a:endParaRPr>
          </a:p>
        </p:txBody>
      </p:sp>
      <p:sp>
        <p:nvSpPr>
          <p:cNvPr id="13" name="灯片编号占位符 12"/>
          <p:cNvSpPr>
            <a:spLocks noGrp="1"/>
          </p:cNvSpPr>
          <p:nvPr>
            <p:ph type="sldNum" sz="quarter" idx="12"/>
          </p:nvPr>
        </p:nvSpPr>
        <p:spPr/>
        <p:txBody>
          <a:bodyPr/>
          <a:lstStyle/>
          <a:p>
            <a:fld id="{67864EE2-EAB3-4814-A7EB-820BD7610F1E}" type="slidenum">
              <a:rPr lang="en-US" altLang="zh-CN" smtClean="0"/>
              <a:pPr/>
              <a:t>31</a:t>
            </a:fld>
            <a:r>
              <a:rPr lang="en-US" altLang="zh-CN"/>
              <a:t>/110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857224" y="1571612"/>
            <a:ext cx="7643866" cy="1808288"/>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457200" indent="-457200" algn="l">
              <a:lnSpc>
                <a:spcPts val="2800"/>
              </a:lnSpc>
              <a:spcBef>
                <a:spcPts val="1200"/>
              </a:spcBef>
              <a:buBlip>
                <a:blip r:embed="rId2"/>
              </a:buBlip>
            </a:pPr>
            <a:r>
              <a:rPr lang="zh-CN" altLang="en-US" sz="2000">
                <a:solidFill>
                  <a:srgbClr val="0000FF"/>
                </a:solidFill>
                <a:latin typeface="Consolas" pitchFamily="49" charset="0"/>
                <a:ea typeface="仿宋" pitchFamily="49" charset="-122"/>
                <a:cs typeface="Consolas" pitchFamily="49" charset="0"/>
              </a:rPr>
              <a:t>度</a:t>
            </a:r>
            <a:r>
              <a:rPr lang="zh-CN" altLang="en-US" sz="2000" dirty="0">
                <a:solidFill>
                  <a:srgbClr val="0000FF"/>
                </a:solidFill>
                <a:latin typeface="Consolas" pitchFamily="49" charset="0"/>
                <a:ea typeface="仿宋" pitchFamily="49" charset="-122"/>
                <a:cs typeface="Consolas" pitchFamily="49" charset="0"/>
              </a:rPr>
              <a:t>为</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的树至少有</a:t>
            </a:r>
            <a:r>
              <a:rPr lang="en-US" altLang="zh-CN" sz="2000" dirty="0">
                <a:solidFill>
                  <a:srgbClr val="0000FF"/>
                </a:solidFill>
                <a:latin typeface="Consolas" pitchFamily="49" charset="0"/>
                <a:ea typeface="仿宋" pitchFamily="49" charset="-122"/>
                <a:cs typeface="Consolas" pitchFamily="49" charset="0"/>
              </a:rPr>
              <a:t>3</a:t>
            </a:r>
            <a:r>
              <a:rPr lang="zh-CN" altLang="en-US" sz="2000" dirty="0">
                <a:solidFill>
                  <a:srgbClr val="0000FF"/>
                </a:solidFill>
                <a:latin typeface="Consolas" pitchFamily="49" charset="0"/>
                <a:ea typeface="仿宋" pitchFamily="49" charset="-122"/>
                <a:cs typeface="Consolas" pitchFamily="49" charset="0"/>
              </a:rPr>
              <a:t>个结点，而二叉树的结点数可以</a:t>
            </a:r>
            <a:r>
              <a:rPr lang="zh-CN" altLang="en-US" sz="2000">
                <a:solidFill>
                  <a:srgbClr val="0000FF"/>
                </a:solidFill>
                <a:latin typeface="Consolas" pitchFamily="49" charset="0"/>
                <a:ea typeface="仿宋" pitchFamily="49" charset="-122"/>
                <a:cs typeface="Consolas" pitchFamily="49" charset="0"/>
              </a:rPr>
              <a:t>为</a:t>
            </a:r>
            <a:r>
              <a:rPr lang="en-US" altLang="zh-CN" sz="2000">
                <a:solidFill>
                  <a:srgbClr val="0000FF"/>
                </a:solidFill>
                <a:latin typeface="Consolas" pitchFamily="49" charset="0"/>
                <a:ea typeface="仿宋" pitchFamily="49" charset="-122"/>
                <a:cs typeface="Consolas" pitchFamily="49" charset="0"/>
              </a:rPr>
              <a:t>0</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2"/>
              </a:buBlip>
            </a:pPr>
            <a:r>
              <a:rPr lang="zh-CN" altLang="en-US" sz="2000">
                <a:solidFill>
                  <a:srgbClr val="0000FF"/>
                </a:solidFill>
                <a:latin typeface="Consolas" pitchFamily="49" charset="0"/>
                <a:ea typeface="仿宋" pitchFamily="49" charset="-122"/>
                <a:cs typeface="Consolas" pitchFamily="49" charset="0"/>
              </a:rPr>
              <a:t>度</a:t>
            </a:r>
            <a:r>
              <a:rPr lang="zh-CN" altLang="en-US" sz="2000" dirty="0">
                <a:solidFill>
                  <a:srgbClr val="0000FF"/>
                </a:solidFill>
                <a:latin typeface="Consolas" pitchFamily="49" charset="0"/>
                <a:ea typeface="仿宋" pitchFamily="49" charset="-122"/>
                <a:cs typeface="Consolas" pitchFamily="49" charset="0"/>
              </a:rPr>
              <a:t>为</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的树不区分子树的次序，而二叉树中的每个结点最多有两个孩子结点，且必须要区分左右子树，即使在结点只有一棵子树的情况下也要明确指出该子树是左子树还是右子树。</a:t>
            </a:r>
          </a:p>
        </p:txBody>
      </p:sp>
      <p:grpSp>
        <p:nvGrpSpPr>
          <p:cNvPr id="2" name="组合 7"/>
          <p:cNvGrpSpPr/>
          <p:nvPr/>
        </p:nvGrpSpPr>
        <p:grpSpPr>
          <a:xfrm>
            <a:off x="357158" y="357166"/>
            <a:ext cx="1428760" cy="927921"/>
            <a:chOff x="428596" y="715129"/>
            <a:chExt cx="1955562" cy="927921"/>
          </a:xfrm>
        </p:grpSpPr>
        <p:pic>
          <p:nvPicPr>
            <p:cNvPr id="9" name="Oval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596" y="715129"/>
              <a:ext cx="1955562" cy="927921"/>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917487" y="1008612"/>
              <a:ext cx="992492" cy="338554"/>
            </a:xfrm>
            <a:prstGeom prst="rect">
              <a:avLst/>
            </a:prstGeom>
            <a:noFill/>
          </p:spPr>
          <p:txBody>
            <a:bodyPr wrap="square" rtlCol="0">
              <a:spAutoFit/>
            </a:bodyPr>
            <a:lstStyle/>
            <a:p>
              <a:pPr algn="ctr"/>
              <a:r>
                <a:rPr lang="zh-CN" altLang="en-US" sz="2000" dirty="0">
                  <a:solidFill>
                    <a:srgbClr val="FF0000"/>
                  </a:solidFill>
                  <a:latin typeface="微软雅黑" pitchFamily="34" charset="-122"/>
                  <a:ea typeface="微软雅黑" pitchFamily="34" charset="-122"/>
                </a:rPr>
                <a:t>提示</a:t>
              </a:r>
            </a:p>
          </p:txBody>
        </p:sp>
      </p:grpSp>
      <p:sp>
        <p:nvSpPr>
          <p:cNvPr id="11" name="TextBox 10"/>
          <p:cNvSpPr txBox="1"/>
          <p:nvPr/>
        </p:nvSpPr>
        <p:spPr>
          <a:xfrm>
            <a:off x="1643042" y="642918"/>
            <a:ext cx="3857652"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楷体" pitchFamily="49" charset="-122"/>
                <a:cs typeface="Consolas" pitchFamily="49" charset="0"/>
              </a:rPr>
              <a:t>二叉树与度为</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的树是不同的。</a:t>
            </a:r>
            <a:endParaRPr lang="zh-CN" altLang="en-US" sz="200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32</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785786" y="785794"/>
            <a:ext cx="4071966" cy="400110"/>
          </a:xfrm>
          <a:prstGeom prst="rect">
            <a:avLst/>
          </a:prstGeom>
          <a:noFill/>
          <a:ln w="9525">
            <a:noFill/>
            <a:miter lim="800000"/>
            <a:headEnd/>
            <a:tailEnd/>
          </a:ln>
        </p:spPr>
        <p:txBody>
          <a:bodyPr wrap="square">
            <a:spAutoFit/>
          </a:bodyPr>
          <a:lstStyle/>
          <a:p>
            <a:pPr algn="l">
              <a:lnSpc>
                <a:spcPct val="100000"/>
              </a:lnSpc>
              <a:spcBef>
                <a:spcPct val="50000"/>
              </a:spcBef>
            </a:pPr>
            <a:r>
              <a:rPr lang="zh-CN" altLang="en-US" sz="2000" dirty="0">
                <a:solidFill>
                  <a:srgbClr val="0000FF"/>
                </a:solidFill>
                <a:latin typeface="Consolas" pitchFamily="49" charset="0"/>
                <a:ea typeface="仿宋" pitchFamily="49" charset="-122"/>
                <a:cs typeface="Consolas" pitchFamily="49" charset="0"/>
              </a:rPr>
              <a:t>归纳起来，二叉树的</a:t>
            </a:r>
            <a:r>
              <a:rPr lang="en-US" altLang="zh-CN" sz="2000" dirty="0">
                <a:solidFill>
                  <a:srgbClr val="0000FF"/>
                </a:solidFill>
                <a:latin typeface="Consolas" pitchFamily="49" charset="0"/>
                <a:ea typeface="仿宋" pitchFamily="49" charset="-122"/>
                <a:cs typeface="Consolas" pitchFamily="49" charset="0"/>
              </a:rPr>
              <a:t>5</a:t>
            </a:r>
            <a:r>
              <a:rPr lang="zh-CN" altLang="en-US" sz="2000">
                <a:solidFill>
                  <a:srgbClr val="0000FF"/>
                </a:solidFill>
                <a:latin typeface="Consolas" pitchFamily="49" charset="0"/>
                <a:ea typeface="仿宋" pitchFamily="49" charset="-122"/>
                <a:cs typeface="Consolas" pitchFamily="49" charset="0"/>
              </a:rPr>
              <a:t>种形态：</a:t>
            </a:r>
            <a:endParaRPr lang="zh-CN" altLang="en-US" sz="2000" dirty="0">
              <a:solidFill>
                <a:srgbClr val="0000FF"/>
              </a:solidFill>
              <a:latin typeface="Consolas" pitchFamily="49" charset="0"/>
              <a:ea typeface="仿宋" pitchFamily="49" charset="-122"/>
              <a:cs typeface="Consolas" pitchFamily="49" charset="0"/>
            </a:endParaRPr>
          </a:p>
        </p:txBody>
      </p:sp>
      <p:sp>
        <p:nvSpPr>
          <p:cNvPr id="7" name="椭圆 6"/>
          <p:cNvSpPr/>
          <p:nvPr/>
        </p:nvSpPr>
        <p:spPr>
          <a:xfrm>
            <a:off x="7486838" y="1643050"/>
            <a:ext cx="288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8" name="等腰三角形 7"/>
          <p:cNvSpPr/>
          <p:nvPr/>
        </p:nvSpPr>
        <p:spPr>
          <a:xfrm>
            <a:off x="6845652" y="2346316"/>
            <a:ext cx="756000" cy="7200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7709090" y="2346316"/>
            <a:ext cx="792000" cy="7200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0" name="直接连接符 9"/>
          <p:cNvCxnSpPr>
            <a:stCxn id="7" idx="3"/>
            <a:endCxn id="8" idx="0"/>
          </p:cNvCxnSpPr>
          <p:nvPr/>
        </p:nvCxnSpPr>
        <p:spPr>
          <a:xfrm rot="5400000">
            <a:off x="7178341" y="1995641"/>
            <a:ext cx="395987" cy="305363"/>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直接连接符 11"/>
          <p:cNvCxnSpPr>
            <a:stCxn id="7" idx="5"/>
            <a:endCxn id="9" idx="0"/>
          </p:cNvCxnSpPr>
          <p:nvPr/>
        </p:nvCxnSpPr>
        <p:spPr>
          <a:xfrm rot="16200000" flipH="1">
            <a:off x="7720882" y="1962107"/>
            <a:ext cx="395987" cy="372429"/>
          </a:xfrm>
          <a:prstGeom prst="line">
            <a:avLst/>
          </a:prstGeom>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1000100" y="2252955"/>
            <a:ext cx="571504" cy="461665"/>
          </a:xfrm>
          <a:prstGeom prst="rect">
            <a:avLst/>
          </a:prstGeom>
          <a:noFill/>
        </p:spPr>
        <p:txBody>
          <a:bodyPr wrap="square" rtlCol="0">
            <a:spAutoFit/>
          </a:bodyPr>
          <a:lstStyle/>
          <a:p>
            <a:r>
              <a:rPr lang="en-US" altLang="zh-CN">
                <a:solidFill>
                  <a:srgbClr val="0000FF"/>
                </a:solidFill>
                <a:latin typeface="Consolas" pitchFamily="49" charset="0"/>
                <a:cs typeface="Consolas" pitchFamily="49" charset="0"/>
              </a:rPr>
              <a:t>Ø</a:t>
            </a:r>
            <a:endParaRPr lang="zh-CN" altLang="en-US">
              <a:solidFill>
                <a:srgbClr val="0000FF"/>
              </a:solidFill>
              <a:latin typeface="Consolas" pitchFamily="49" charset="0"/>
              <a:cs typeface="Consolas" pitchFamily="49" charset="0"/>
            </a:endParaRPr>
          </a:p>
        </p:txBody>
      </p:sp>
      <p:sp>
        <p:nvSpPr>
          <p:cNvPr id="14" name="TextBox 13"/>
          <p:cNvSpPr txBox="1"/>
          <p:nvPr/>
        </p:nvSpPr>
        <p:spPr>
          <a:xfrm>
            <a:off x="785786" y="3443117"/>
            <a:ext cx="1071570" cy="646331"/>
          </a:xfrm>
          <a:prstGeom prst="rect">
            <a:avLst/>
          </a:prstGeom>
          <a:noFill/>
        </p:spPr>
        <p:txBody>
          <a:bodyPr wrap="square" rtlCol="0">
            <a:spAutoFit/>
          </a:bodyPr>
          <a:lstStyle/>
          <a:p>
            <a:pPr>
              <a:lnSpc>
                <a:spcPct val="100000"/>
              </a:lnSpc>
            </a:pPr>
            <a:r>
              <a:rPr lang="en-US" sz="1800">
                <a:solidFill>
                  <a:srgbClr val="0000FF"/>
                </a:solidFill>
                <a:latin typeface="Consolas" pitchFamily="49" charset="0"/>
                <a:ea typeface="仿宋" pitchFamily="49" charset="-122"/>
                <a:cs typeface="Consolas" pitchFamily="49" charset="0"/>
              </a:rPr>
              <a:t>(a) </a:t>
            </a:r>
            <a:r>
              <a:rPr lang="zh-CN" altLang="en-US" sz="1800">
                <a:solidFill>
                  <a:srgbClr val="0000FF"/>
                </a:solidFill>
                <a:latin typeface="Consolas" pitchFamily="49" charset="0"/>
                <a:ea typeface="仿宋" pitchFamily="49" charset="-122"/>
                <a:cs typeface="Consolas" pitchFamily="49" charset="0"/>
              </a:rPr>
              <a:t>空二叉树</a:t>
            </a:r>
          </a:p>
        </p:txBody>
      </p:sp>
      <p:sp>
        <p:nvSpPr>
          <p:cNvPr id="15" name="椭圆 14"/>
          <p:cNvSpPr/>
          <p:nvPr/>
        </p:nvSpPr>
        <p:spPr>
          <a:xfrm>
            <a:off x="2355174" y="2299275"/>
            <a:ext cx="288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6" name="椭圆 15"/>
          <p:cNvSpPr/>
          <p:nvPr/>
        </p:nvSpPr>
        <p:spPr>
          <a:xfrm>
            <a:off x="4141616" y="1701704"/>
            <a:ext cx="288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7" name="等腰三角形 16"/>
          <p:cNvSpPr/>
          <p:nvPr/>
        </p:nvSpPr>
        <p:spPr>
          <a:xfrm>
            <a:off x="3500430" y="2404970"/>
            <a:ext cx="756000" cy="7200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8" name="直接连接符 17"/>
          <p:cNvCxnSpPr>
            <a:stCxn id="16" idx="3"/>
            <a:endCxn id="17" idx="0"/>
          </p:cNvCxnSpPr>
          <p:nvPr/>
        </p:nvCxnSpPr>
        <p:spPr>
          <a:xfrm rot="5400000">
            <a:off x="3833119" y="2054295"/>
            <a:ext cx="395987" cy="305363"/>
          </a:xfrm>
          <a:prstGeom prst="line">
            <a:avLst/>
          </a:prstGeom>
        </p:spPr>
        <p:style>
          <a:lnRef idx="2">
            <a:schemeClr val="accent2"/>
          </a:lnRef>
          <a:fillRef idx="0">
            <a:schemeClr val="accent2"/>
          </a:fillRef>
          <a:effectRef idx="1">
            <a:schemeClr val="accent2"/>
          </a:effectRef>
          <a:fontRef idx="minor">
            <a:schemeClr val="tx1"/>
          </a:fontRef>
        </p:style>
      </p:cxnSp>
      <p:sp>
        <p:nvSpPr>
          <p:cNvPr id="19" name="椭圆 18"/>
          <p:cNvSpPr/>
          <p:nvPr/>
        </p:nvSpPr>
        <p:spPr>
          <a:xfrm>
            <a:off x="5286380" y="1701704"/>
            <a:ext cx="288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0" name="等腰三角形 19"/>
          <p:cNvSpPr/>
          <p:nvPr/>
        </p:nvSpPr>
        <p:spPr>
          <a:xfrm>
            <a:off x="5508632" y="2404970"/>
            <a:ext cx="792000" cy="7200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21" name="直接连接符 20"/>
          <p:cNvCxnSpPr>
            <a:stCxn id="19" idx="5"/>
            <a:endCxn id="20" idx="0"/>
          </p:cNvCxnSpPr>
          <p:nvPr/>
        </p:nvCxnSpPr>
        <p:spPr>
          <a:xfrm rot="16200000" flipH="1">
            <a:off x="5520424" y="2020761"/>
            <a:ext cx="395987" cy="372429"/>
          </a:xfrm>
          <a:prstGeom prst="line">
            <a:avLst/>
          </a:prstGeom>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2000232" y="3443117"/>
            <a:ext cx="1214446" cy="1200329"/>
          </a:xfrm>
          <a:prstGeom prst="rect">
            <a:avLst/>
          </a:prstGeom>
          <a:noFill/>
        </p:spPr>
        <p:txBody>
          <a:bodyPr wrap="square" rtlCol="0">
            <a:spAutoFit/>
          </a:bodyPr>
          <a:lstStyle/>
          <a:p>
            <a:pPr>
              <a:lnSpc>
                <a:spcPct val="100000"/>
              </a:lnSpc>
            </a:pPr>
            <a:r>
              <a:rPr lang="en-US" sz="1800">
                <a:solidFill>
                  <a:srgbClr val="0000FF"/>
                </a:solidFill>
                <a:latin typeface="Consolas" pitchFamily="49" charset="0"/>
                <a:ea typeface="仿宋" pitchFamily="49" charset="-122"/>
                <a:cs typeface="Consolas" pitchFamily="49" charset="0"/>
              </a:rPr>
              <a:t>(b) </a:t>
            </a:r>
            <a:r>
              <a:rPr lang="zh-CN" altLang="en-US" sz="1800">
                <a:solidFill>
                  <a:srgbClr val="0000FF"/>
                </a:solidFill>
                <a:latin typeface="Consolas" pitchFamily="49" charset="0"/>
                <a:ea typeface="仿宋" pitchFamily="49" charset="-122"/>
                <a:cs typeface="Consolas" pitchFamily="49" charset="0"/>
              </a:rPr>
              <a:t>只有一个根结点的二叉树</a:t>
            </a:r>
          </a:p>
        </p:txBody>
      </p:sp>
      <p:sp>
        <p:nvSpPr>
          <p:cNvPr id="23" name="TextBox 22"/>
          <p:cNvSpPr txBox="1"/>
          <p:nvPr/>
        </p:nvSpPr>
        <p:spPr>
          <a:xfrm>
            <a:off x="3500430" y="3443117"/>
            <a:ext cx="1428760" cy="923330"/>
          </a:xfrm>
          <a:prstGeom prst="rect">
            <a:avLst/>
          </a:prstGeom>
          <a:noFill/>
        </p:spPr>
        <p:txBody>
          <a:bodyPr wrap="square" rtlCol="0">
            <a:spAutoFit/>
          </a:bodyPr>
          <a:lstStyle/>
          <a:p>
            <a:pPr>
              <a:lnSpc>
                <a:spcPct val="100000"/>
              </a:lnSpc>
            </a:pPr>
            <a:r>
              <a:rPr lang="en-US" sz="1800">
                <a:solidFill>
                  <a:srgbClr val="0000FF"/>
                </a:solidFill>
                <a:latin typeface="Consolas" pitchFamily="49" charset="0"/>
                <a:ea typeface="仿宋" pitchFamily="49" charset="-122"/>
                <a:cs typeface="Consolas" pitchFamily="49" charset="0"/>
              </a:rPr>
              <a:t>(c) </a:t>
            </a:r>
            <a:r>
              <a:rPr lang="zh-CN" altLang="en-US" sz="1800">
                <a:solidFill>
                  <a:srgbClr val="0000FF"/>
                </a:solidFill>
                <a:latin typeface="Consolas" pitchFamily="49" charset="0"/>
                <a:ea typeface="仿宋" pitchFamily="49" charset="-122"/>
                <a:cs typeface="Consolas" pitchFamily="49" charset="0"/>
              </a:rPr>
              <a:t>右子树为空的二叉树</a:t>
            </a:r>
          </a:p>
        </p:txBody>
      </p:sp>
      <p:sp>
        <p:nvSpPr>
          <p:cNvPr id="24" name="TextBox 23"/>
          <p:cNvSpPr txBox="1"/>
          <p:nvPr/>
        </p:nvSpPr>
        <p:spPr>
          <a:xfrm>
            <a:off x="5286380" y="3443117"/>
            <a:ext cx="1428760" cy="923330"/>
          </a:xfrm>
          <a:prstGeom prst="rect">
            <a:avLst/>
          </a:prstGeom>
          <a:noFill/>
        </p:spPr>
        <p:txBody>
          <a:bodyPr wrap="square" rtlCol="0">
            <a:spAutoFit/>
          </a:bodyPr>
          <a:lstStyle/>
          <a:p>
            <a:pPr>
              <a:lnSpc>
                <a:spcPct val="100000"/>
              </a:lnSpc>
            </a:pPr>
            <a:r>
              <a:rPr lang="en-US" sz="1800">
                <a:solidFill>
                  <a:srgbClr val="0000FF"/>
                </a:solidFill>
                <a:latin typeface="Consolas" pitchFamily="49" charset="0"/>
                <a:ea typeface="仿宋" pitchFamily="49" charset="-122"/>
                <a:cs typeface="Consolas" pitchFamily="49" charset="0"/>
              </a:rPr>
              <a:t>(d) </a:t>
            </a:r>
            <a:r>
              <a:rPr lang="zh-CN" altLang="en-US" sz="1800">
                <a:solidFill>
                  <a:srgbClr val="0000FF"/>
                </a:solidFill>
                <a:latin typeface="Consolas" pitchFamily="49" charset="0"/>
                <a:ea typeface="仿宋" pitchFamily="49" charset="-122"/>
                <a:cs typeface="Consolas" pitchFamily="49" charset="0"/>
              </a:rPr>
              <a:t>左子树为空的二叉树</a:t>
            </a:r>
          </a:p>
        </p:txBody>
      </p:sp>
      <p:sp>
        <p:nvSpPr>
          <p:cNvPr id="25" name="TextBox 24"/>
          <p:cNvSpPr txBox="1"/>
          <p:nvPr/>
        </p:nvSpPr>
        <p:spPr>
          <a:xfrm>
            <a:off x="7000892" y="3443117"/>
            <a:ext cx="1643074" cy="923330"/>
          </a:xfrm>
          <a:prstGeom prst="rect">
            <a:avLst/>
          </a:prstGeom>
          <a:noFill/>
        </p:spPr>
        <p:txBody>
          <a:bodyPr wrap="square" rtlCol="0">
            <a:spAutoFit/>
          </a:bodyPr>
          <a:lstStyle/>
          <a:p>
            <a:pPr>
              <a:lnSpc>
                <a:spcPct val="100000"/>
              </a:lnSpc>
            </a:pPr>
            <a:r>
              <a:rPr lang="en-US" sz="1800">
                <a:solidFill>
                  <a:srgbClr val="0000FF"/>
                </a:solidFill>
                <a:latin typeface="Consolas" pitchFamily="49" charset="0"/>
                <a:ea typeface="仿宋" pitchFamily="49" charset="-122"/>
                <a:cs typeface="Consolas" pitchFamily="49" charset="0"/>
              </a:rPr>
              <a:t>(e) </a:t>
            </a:r>
            <a:r>
              <a:rPr lang="zh-CN" altLang="en-US" sz="1800">
                <a:solidFill>
                  <a:srgbClr val="0000FF"/>
                </a:solidFill>
                <a:latin typeface="Consolas" pitchFamily="49" charset="0"/>
                <a:ea typeface="仿宋" pitchFamily="49" charset="-122"/>
                <a:cs typeface="Consolas" pitchFamily="49" charset="0"/>
              </a:rPr>
              <a:t>左、右子树非空的二叉树</a:t>
            </a:r>
          </a:p>
        </p:txBody>
      </p:sp>
      <p:sp>
        <p:nvSpPr>
          <p:cNvPr id="26" name="灯片编号占位符 25"/>
          <p:cNvSpPr>
            <a:spLocks noGrp="1"/>
          </p:cNvSpPr>
          <p:nvPr>
            <p:ph type="sldNum" sz="quarter" idx="12"/>
          </p:nvPr>
        </p:nvSpPr>
        <p:spPr/>
        <p:txBody>
          <a:bodyPr/>
          <a:lstStyle/>
          <a:p>
            <a:fld id="{67864EE2-EAB3-4814-A7EB-820BD7610F1E}" type="slidenum">
              <a:rPr lang="en-US" altLang="zh-CN" smtClean="0"/>
              <a:pPr/>
              <a:t>33</a:t>
            </a:fld>
            <a:r>
              <a:rPr lang="en-US" altLang="zh-CN"/>
              <a:t>/110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285728"/>
            <a:ext cx="414340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2. </a:t>
            </a:r>
            <a:r>
              <a:rPr lang="zh-CN" altLang="zh-CN" sz="2200">
                <a:latin typeface="Consolas" pitchFamily="49" charset="0"/>
                <a:ea typeface="微软雅黑" pitchFamily="34" charset="-122"/>
                <a:cs typeface="Consolas" pitchFamily="49" charset="0"/>
              </a:rPr>
              <a:t>满二叉树和完全二叉树</a:t>
            </a:r>
            <a:endParaRPr lang="zh-CN" altLang="zh-CN" sz="220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642910" y="928670"/>
            <a:ext cx="8001056" cy="285716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在一棵二叉树中，如果所有分支结点都有左孩子结点和右孩子结点，并且叶子结点都集中在二叉树的最下一层，这样的二叉树称为</a:t>
            </a:r>
            <a:r>
              <a:rPr lang="zh-CN" altLang="zh-CN" sz="2000">
                <a:solidFill>
                  <a:srgbClr val="FF0000"/>
                </a:solidFill>
                <a:latin typeface="Consolas" pitchFamily="49" charset="0"/>
                <a:ea typeface="仿宋" pitchFamily="49" charset="-122"/>
                <a:cs typeface="Consolas" pitchFamily="49" charset="0"/>
              </a:rPr>
              <a:t>满二叉树</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可以对满二叉树的结点进行</a:t>
            </a:r>
            <a:r>
              <a:rPr lang="zh-CN" altLang="zh-CN" sz="2000">
                <a:solidFill>
                  <a:srgbClr val="FF0000"/>
                </a:solidFill>
                <a:latin typeface="Consolas" pitchFamily="49" charset="0"/>
                <a:ea typeface="仿宋" pitchFamily="49" charset="-122"/>
                <a:cs typeface="Consolas" pitchFamily="49" charset="0"/>
              </a:rPr>
              <a:t>层序编号</a:t>
            </a:r>
            <a:r>
              <a:rPr lang="zh-CN" altLang="zh-CN" sz="2000">
                <a:solidFill>
                  <a:srgbClr val="0000FF"/>
                </a:solidFill>
                <a:latin typeface="Consolas" pitchFamily="49" charset="0"/>
                <a:ea typeface="仿宋" pitchFamily="49" charset="-122"/>
                <a:cs typeface="Consolas" pitchFamily="49" charset="0"/>
              </a:rPr>
              <a:t>，约定编号从树根为</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开始，按照层数从小到大、同一层从左到右的次序进行。</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满二叉树也可以从结点个数和树高度之间的关系来定义，即一棵高度为</a:t>
            </a:r>
            <a:r>
              <a:rPr lang="en-US" altLang="zh-CN" sz="2000" i="1">
                <a:solidFill>
                  <a:srgbClr val="0000FF"/>
                </a:solidFill>
                <a:latin typeface="Consolas" pitchFamily="49" charset="0"/>
                <a:ea typeface="仿宋" pitchFamily="49" charset="-122"/>
                <a:cs typeface="Consolas" pitchFamily="49" charset="0"/>
              </a:rPr>
              <a:t>h</a:t>
            </a:r>
            <a:r>
              <a:rPr lang="zh-CN" altLang="zh-CN" sz="2000">
                <a:solidFill>
                  <a:srgbClr val="0000FF"/>
                </a:solidFill>
                <a:latin typeface="Consolas" pitchFamily="49" charset="0"/>
                <a:ea typeface="仿宋" pitchFamily="49" charset="-122"/>
                <a:cs typeface="Consolas" pitchFamily="49" charset="0"/>
              </a:rPr>
              <a:t>且有</a:t>
            </a:r>
            <a:r>
              <a:rPr lang="en-US" altLang="zh-CN" sz="2000">
                <a:solidFill>
                  <a:srgbClr val="0000FF"/>
                </a:solidFill>
                <a:latin typeface="Consolas" pitchFamily="49" charset="0"/>
                <a:ea typeface="仿宋" pitchFamily="49" charset="-122"/>
                <a:cs typeface="Consolas" pitchFamily="49" charset="0"/>
              </a:rPr>
              <a:t>2</a:t>
            </a:r>
            <a:r>
              <a:rPr lang="en-US" altLang="zh-CN" sz="2000" i="1" baseline="30000">
                <a:solidFill>
                  <a:srgbClr val="0000FF"/>
                </a:solidFill>
                <a:latin typeface="Consolas" pitchFamily="49" charset="0"/>
                <a:ea typeface="仿宋" pitchFamily="49" charset="-122"/>
                <a:cs typeface="Consolas" pitchFamily="49" charset="0"/>
              </a:rPr>
              <a:t>h</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个结点的二叉树称为满二叉树。</a:t>
            </a:r>
            <a:endParaRPr lang="zh-CN" altLang="en-US" sz="2000">
              <a:solidFill>
                <a:srgbClr val="0000FF"/>
              </a:solidFill>
              <a:latin typeface="Consolas" pitchFamily="49" charset="0"/>
              <a:ea typeface="仿宋" pitchFamily="49" charset="-122"/>
              <a:cs typeface="Consolas" pitchFamily="49" charset="0"/>
            </a:endParaRPr>
          </a:p>
        </p:txBody>
      </p:sp>
      <p:grpSp>
        <p:nvGrpSpPr>
          <p:cNvPr id="2" name="组合 5"/>
          <p:cNvGrpSpPr/>
          <p:nvPr/>
        </p:nvGrpSpPr>
        <p:grpSpPr>
          <a:xfrm>
            <a:off x="1571604" y="4143380"/>
            <a:ext cx="5235709" cy="2214578"/>
            <a:chOff x="1666524" y="2335405"/>
            <a:chExt cx="5938139" cy="2950983"/>
          </a:xfrm>
        </p:grpSpPr>
        <p:sp>
          <p:nvSpPr>
            <p:cNvPr id="7" name="椭圆 6"/>
            <p:cNvSpPr/>
            <p:nvPr/>
          </p:nvSpPr>
          <p:spPr>
            <a:xfrm>
              <a:off x="4429124" y="250030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200"/>
                </a:lnSpc>
              </a:pPr>
              <a:r>
                <a:rPr lang="en-US" altLang="zh-CN" sz="1600" b="0">
                  <a:latin typeface="Consolas" pitchFamily="49" charset="0"/>
                  <a:cs typeface="Consolas" pitchFamily="49" charset="0"/>
                </a:rPr>
                <a:t>A</a:t>
              </a:r>
              <a:endParaRPr lang="zh-CN" altLang="en-US" sz="1600" b="0">
                <a:latin typeface="Consolas" pitchFamily="49" charset="0"/>
                <a:cs typeface="Consolas" pitchFamily="49" charset="0"/>
              </a:endParaRPr>
            </a:p>
          </p:txBody>
        </p:sp>
        <p:sp>
          <p:nvSpPr>
            <p:cNvPr id="8" name="椭圆 7"/>
            <p:cNvSpPr/>
            <p:nvPr/>
          </p:nvSpPr>
          <p:spPr>
            <a:xfrm>
              <a:off x="3000364"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9" name="椭圆 8"/>
            <p:cNvSpPr/>
            <p:nvPr/>
          </p:nvSpPr>
          <p:spPr>
            <a:xfrm>
              <a:off x="2285984"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D</a:t>
              </a:r>
              <a:endParaRPr lang="zh-CN" altLang="en-US" sz="1600" b="0">
                <a:solidFill>
                  <a:srgbClr val="0000FF"/>
                </a:solidFill>
                <a:latin typeface="Consolas" pitchFamily="49" charset="0"/>
                <a:cs typeface="Consolas" pitchFamily="49" charset="0"/>
              </a:endParaRPr>
            </a:p>
          </p:txBody>
        </p:sp>
        <p:sp>
          <p:nvSpPr>
            <p:cNvPr id="10" name="椭圆 9"/>
            <p:cNvSpPr/>
            <p:nvPr/>
          </p:nvSpPr>
          <p:spPr>
            <a:xfrm>
              <a:off x="192879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H</a:t>
              </a:r>
              <a:endParaRPr lang="zh-CN" altLang="en-US" sz="1600" b="0">
                <a:solidFill>
                  <a:srgbClr val="0000FF"/>
                </a:solidFill>
                <a:latin typeface="Consolas" pitchFamily="49" charset="0"/>
                <a:cs typeface="Consolas" pitchFamily="49" charset="0"/>
              </a:endParaRPr>
            </a:p>
          </p:txBody>
        </p:sp>
        <p:sp>
          <p:nvSpPr>
            <p:cNvPr id="11" name="椭圆 10"/>
            <p:cNvSpPr/>
            <p:nvPr/>
          </p:nvSpPr>
          <p:spPr>
            <a:xfrm>
              <a:off x="27146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b="0">
                  <a:solidFill>
                    <a:srgbClr val="0000FF"/>
                  </a:solidFill>
                  <a:latin typeface="Consolas" pitchFamily="49" charset="0"/>
                  <a:cs typeface="Consolas" pitchFamily="49" charset="0"/>
                </a:rPr>
                <a:t>I</a:t>
              </a:r>
              <a:endParaRPr lang="zh-CN" altLang="en-US" sz="1600" b="0">
                <a:solidFill>
                  <a:srgbClr val="0000FF"/>
                </a:solidFill>
                <a:latin typeface="Consolas" pitchFamily="49" charset="0"/>
                <a:cs typeface="Consolas" pitchFamily="49" charset="0"/>
              </a:endParaRPr>
            </a:p>
          </p:txBody>
        </p:sp>
        <p:cxnSp>
          <p:nvCxnSpPr>
            <p:cNvPr id="12" name="直接连接符 11"/>
            <p:cNvCxnSpPr>
              <a:stCxn id="9" idx="3"/>
              <a:endCxn id="10" idx="0"/>
            </p:cNvCxnSpPr>
            <p:nvPr/>
          </p:nvCxnSpPr>
          <p:spPr>
            <a:xfrm rot="5400000">
              <a:off x="2012861"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13" name="直接连接符 12"/>
            <p:cNvCxnSpPr>
              <a:stCxn id="9" idx="5"/>
              <a:endCxn id="11" idx="0"/>
            </p:cNvCxnSpPr>
            <p:nvPr/>
          </p:nvCxnSpPr>
          <p:spPr>
            <a:xfrm rot="16200000" flipH="1">
              <a:off x="2532056"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sp>
          <p:nvSpPr>
            <p:cNvPr id="14" name="椭圆 13"/>
            <p:cNvSpPr/>
            <p:nvPr/>
          </p:nvSpPr>
          <p:spPr>
            <a:xfrm>
              <a:off x="3643306"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E</a:t>
              </a:r>
              <a:endParaRPr lang="zh-CN" altLang="en-US" sz="1600" b="0">
                <a:solidFill>
                  <a:srgbClr val="0000FF"/>
                </a:solidFill>
                <a:latin typeface="Consolas" pitchFamily="49" charset="0"/>
                <a:cs typeface="Consolas" pitchFamily="49" charset="0"/>
              </a:endParaRPr>
            </a:p>
          </p:txBody>
        </p:sp>
        <p:sp>
          <p:nvSpPr>
            <p:cNvPr id="15" name="椭圆 14"/>
            <p:cNvSpPr/>
            <p:nvPr/>
          </p:nvSpPr>
          <p:spPr>
            <a:xfrm>
              <a:off x="3286116"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J</a:t>
              </a:r>
              <a:endParaRPr lang="zh-CN" altLang="en-US" sz="1600" b="0">
                <a:solidFill>
                  <a:srgbClr val="0000FF"/>
                </a:solidFill>
                <a:latin typeface="Consolas" pitchFamily="49" charset="0"/>
                <a:cs typeface="Consolas" pitchFamily="49" charset="0"/>
              </a:endParaRPr>
            </a:p>
          </p:txBody>
        </p:sp>
        <p:sp>
          <p:nvSpPr>
            <p:cNvPr id="16" name="椭圆 15"/>
            <p:cNvSpPr/>
            <p:nvPr/>
          </p:nvSpPr>
          <p:spPr>
            <a:xfrm>
              <a:off x="407193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K</a:t>
              </a:r>
              <a:endParaRPr lang="zh-CN" altLang="en-US" sz="1600" b="0">
                <a:solidFill>
                  <a:srgbClr val="0000FF"/>
                </a:solidFill>
                <a:latin typeface="Consolas" pitchFamily="49" charset="0"/>
                <a:cs typeface="Consolas" pitchFamily="49" charset="0"/>
              </a:endParaRPr>
            </a:p>
          </p:txBody>
        </p:sp>
        <p:cxnSp>
          <p:nvCxnSpPr>
            <p:cNvPr id="17" name="直接连接符 16"/>
            <p:cNvCxnSpPr>
              <a:stCxn id="14" idx="3"/>
              <a:endCxn id="15" idx="0"/>
            </p:cNvCxnSpPr>
            <p:nvPr/>
          </p:nvCxnSpPr>
          <p:spPr>
            <a:xfrm rot="5400000">
              <a:off x="3370183"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18" name="直接连接符 17"/>
            <p:cNvCxnSpPr>
              <a:stCxn id="14" idx="5"/>
              <a:endCxn id="16" idx="0"/>
            </p:cNvCxnSpPr>
            <p:nvPr/>
          </p:nvCxnSpPr>
          <p:spPr>
            <a:xfrm rot="16200000" flipH="1">
              <a:off x="3889378"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19" name="直接连接符 18"/>
            <p:cNvCxnSpPr>
              <a:stCxn id="8" idx="3"/>
              <a:endCxn id="9" idx="7"/>
            </p:cNvCxnSpPr>
            <p:nvPr/>
          </p:nvCxnSpPr>
          <p:spPr>
            <a:xfrm rot="5400000">
              <a:off x="2616122"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20" name="直接连接符 19"/>
            <p:cNvCxnSpPr>
              <a:stCxn id="8" idx="5"/>
              <a:endCxn id="14" idx="1"/>
            </p:cNvCxnSpPr>
            <p:nvPr/>
          </p:nvCxnSpPr>
          <p:spPr>
            <a:xfrm rot="16200000" flipH="1">
              <a:off x="3294783"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sp>
          <p:nvSpPr>
            <p:cNvPr id="21" name="椭圆 20"/>
            <p:cNvSpPr/>
            <p:nvPr/>
          </p:nvSpPr>
          <p:spPr>
            <a:xfrm>
              <a:off x="6000760"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b="0">
                  <a:solidFill>
                    <a:srgbClr val="0000FF"/>
                  </a:solidFill>
                  <a:latin typeface="Consolas" pitchFamily="49" charset="0"/>
                  <a:cs typeface="Consolas" pitchFamily="49" charset="0"/>
                </a:rPr>
                <a:t>C</a:t>
              </a:r>
              <a:endParaRPr lang="zh-CN" altLang="en-US" sz="1600" b="0">
                <a:solidFill>
                  <a:srgbClr val="0000FF"/>
                </a:solidFill>
                <a:latin typeface="Consolas" pitchFamily="49" charset="0"/>
                <a:cs typeface="Consolas" pitchFamily="49" charset="0"/>
              </a:endParaRPr>
            </a:p>
          </p:txBody>
        </p:sp>
        <p:sp>
          <p:nvSpPr>
            <p:cNvPr id="22" name="椭圆 21"/>
            <p:cNvSpPr/>
            <p:nvPr/>
          </p:nvSpPr>
          <p:spPr>
            <a:xfrm>
              <a:off x="5286380"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F</a:t>
              </a:r>
              <a:endParaRPr lang="zh-CN" altLang="en-US" sz="1600" b="0">
                <a:solidFill>
                  <a:srgbClr val="0000FF"/>
                </a:solidFill>
                <a:latin typeface="Consolas" pitchFamily="49" charset="0"/>
                <a:cs typeface="Consolas" pitchFamily="49" charset="0"/>
              </a:endParaRPr>
            </a:p>
          </p:txBody>
        </p:sp>
        <p:sp>
          <p:nvSpPr>
            <p:cNvPr id="23" name="椭圆 22"/>
            <p:cNvSpPr/>
            <p:nvPr/>
          </p:nvSpPr>
          <p:spPr>
            <a:xfrm>
              <a:off x="4929190"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L</a:t>
              </a:r>
              <a:endParaRPr lang="zh-CN" altLang="en-US" sz="1600" b="0">
                <a:solidFill>
                  <a:srgbClr val="0000FF"/>
                </a:solidFill>
                <a:latin typeface="Consolas" pitchFamily="49" charset="0"/>
                <a:cs typeface="Consolas" pitchFamily="49" charset="0"/>
              </a:endParaRPr>
            </a:p>
          </p:txBody>
        </p:sp>
        <p:sp>
          <p:nvSpPr>
            <p:cNvPr id="24" name="椭圆 23"/>
            <p:cNvSpPr/>
            <p:nvPr/>
          </p:nvSpPr>
          <p:spPr>
            <a:xfrm>
              <a:off x="5715008"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b="0">
                  <a:solidFill>
                    <a:srgbClr val="0000FF"/>
                  </a:solidFill>
                  <a:latin typeface="Consolas" pitchFamily="49" charset="0"/>
                  <a:cs typeface="Consolas" pitchFamily="49" charset="0"/>
                </a:rPr>
                <a:t>M</a:t>
              </a:r>
              <a:endParaRPr lang="zh-CN" altLang="en-US" sz="1600" b="0">
                <a:solidFill>
                  <a:srgbClr val="0000FF"/>
                </a:solidFill>
                <a:latin typeface="Consolas" pitchFamily="49" charset="0"/>
                <a:cs typeface="Consolas" pitchFamily="49" charset="0"/>
              </a:endParaRPr>
            </a:p>
          </p:txBody>
        </p:sp>
        <p:cxnSp>
          <p:nvCxnSpPr>
            <p:cNvPr id="25" name="直接连接符 24"/>
            <p:cNvCxnSpPr>
              <a:stCxn id="22" idx="3"/>
              <a:endCxn id="23" idx="0"/>
            </p:cNvCxnSpPr>
            <p:nvPr/>
          </p:nvCxnSpPr>
          <p:spPr>
            <a:xfrm rot="5400000">
              <a:off x="5013257"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26" name="直接连接符 25"/>
            <p:cNvCxnSpPr>
              <a:stCxn id="22" idx="5"/>
              <a:endCxn id="24" idx="0"/>
            </p:cNvCxnSpPr>
            <p:nvPr/>
          </p:nvCxnSpPr>
          <p:spPr>
            <a:xfrm rot="16200000" flipH="1">
              <a:off x="5532452"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sp>
          <p:nvSpPr>
            <p:cNvPr id="27" name="椭圆 26"/>
            <p:cNvSpPr/>
            <p:nvPr/>
          </p:nvSpPr>
          <p:spPr>
            <a:xfrm>
              <a:off x="6643702"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G</a:t>
              </a:r>
              <a:endParaRPr lang="zh-CN" altLang="en-US" sz="1600" b="0">
                <a:solidFill>
                  <a:srgbClr val="0000FF"/>
                </a:solidFill>
                <a:latin typeface="Consolas" pitchFamily="49" charset="0"/>
                <a:cs typeface="Consolas" pitchFamily="49" charset="0"/>
              </a:endParaRPr>
            </a:p>
          </p:txBody>
        </p:sp>
        <p:sp>
          <p:nvSpPr>
            <p:cNvPr id="28" name="椭圆 27"/>
            <p:cNvSpPr/>
            <p:nvPr/>
          </p:nvSpPr>
          <p:spPr>
            <a:xfrm>
              <a:off x="62865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N</a:t>
              </a:r>
              <a:endParaRPr lang="zh-CN" altLang="en-US" sz="1600" b="0">
                <a:solidFill>
                  <a:srgbClr val="0000FF"/>
                </a:solidFill>
                <a:latin typeface="Consolas" pitchFamily="49" charset="0"/>
                <a:cs typeface="Consolas" pitchFamily="49" charset="0"/>
              </a:endParaRPr>
            </a:p>
          </p:txBody>
        </p:sp>
        <p:sp>
          <p:nvSpPr>
            <p:cNvPr id="29" name="椭圆 28"/>
            <p:cNvSpPr/>
            <p:nvPr/>
          </p:nvSpPr>
          <p:spPr>
            <a:xfrm>
              <a:off x="7072330"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O</a:t>
              </a:r>
              <a:endParaRPr lang="zh-CN" altLang="en-US" sz="1600" b="0">
                <a:solidFill>
                  <a:srgbClr val="0000FF"/>
                </a:solidFill>
                <a:latin typeface="Consolas" pitchFamily="49" charset="0"/>
                <a:cs typeface="Consolas" pitchFamily="49" charset="0"/>
              </a:endParaRPr>
            </a:p>
          </p:txBody>
        </p:sp>
        <p:cxnSp>
          <p:nvCxnSpPr>
            <p:cNvPr id="30" name="直接连接符 29"/>
            <p:cNvCxnSpPr>
              <a:stCxn id="27" idx="3"/>
              <a:endCxn id="28" idx="0"/>
            </p:cNvCxnSpPr>
            <p:nvPr/>
          </p:nvCxnSpPr>
          <p:spPr>
            <a:xfrm rot="5400000">
              <a:off x="6370579"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31" name="直接连接符 30"/>
            <p:cNvCxnSpPr>
              <a:stCxn id="27" idx="5"/>
              <a:endCxn id="29" idx="0"/>
            </p:cNvCxnSpPr>
            <p:nvPr/>
          </p:nvCxnSpPr>
          <p:spPr>
            <a:xfrm rot="16200000" flipH="1">
              <a:off x="6889774"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32" name="直接连接符 31"/>
            <p:cNvCxnSpPr>
              <a:stCxn id="21" idx="3"/>
              <a:endCxn id="22" idx="7"/>
            </p:cNvCxnSpPr>
            <p:nvPr/>
          </p:nvCxnSpPr>
          <p:spPr>
            <a:xfrm rot="5400000">
              <a:off x="5616518"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33" name="直接连接符 32"/>
            <p:cNvCxnSpPr>
              <a:stCxn id="21" idx="5"/>
              <a:endCxn id="27" idx="1"/>
            </p:cNvCxnSpPr>
            <p:nvPr/>
          </p:nvCxnSpPr>
          <p:spPr>
            <a:xfrm rot="16200000" flipH="1">
              <a:off x="6295179"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cxnSp>
          <p:nvCxnSpPr>
            <p:cNvPr id="34" name="直接连接符 33"/>
            <p:cNvCxnSpPr>
              <a:stCxn id="7" idx="2"/>
              <a:endCxn id="8" idx="7"/>
            </p:cNvCxnSpPr>
            <p:nvPr/>
          </p:nvCxnSpPr>
          <p:spPr>
            <a:xfrm rot="10800000" flipV="1">
              <a:off x="3305246" y="2714619"/>
              <a:ext cx="1123879" cy="705713"/>
            </a:xfrm>
            <a:prstGeom prst="line">
              <a:avLst/>
            </a:prstGeom>
            <a:ln w="19050"/>
          </p:spPr>
          <p:style>
            <a:lnRef idx="2">
              <a:schemeClr val="dk1"/>
            </a:lnRef>
            <a:fillRef idx="0">
              <a:schemeClr val="dk1"/>
            </a:fillRef>
            <a:effectRef idx="1">
              <a:schemeClr val="dk1"/>
            </a:effectRef>
            <a:fontRef idx="minor">
              <a:schemeClr val="tx1"/>
            </a:fontRef>
          </p:style>
        </p:cxnSp>
        <p:cxnSp>
          <p:nvCxnSpPr>
            <p:cNvPr id="35" name="直接连接符 34"/>
            <p:cNvCxnSpPr>
              <a:stCxn id="7" idx="6"/>
              <a:endCxn id="21" idx="1"/>
            </p:cNvCxnSpPr>
            <p:nvPr/>
          </p:nvCxnSpPr>
          <p:spPr>
            <a:xfrm>
              <a:off x="4786314" y="2714620"/>
              <a:ext cx="1266755" cy="705713"/>
            </a:xfrm>
            <a:prstGeom prst="line">
              <a:avLst/>
            </a:prstGeom>
            <a:ln w="19050"/>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4214810" y="2335405"/>
              <a:ext cx="428628" cy="233769"/>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a:t>
              </a:r>
              <a:endParaRPr lang="zh-CN" altLang="en-US" sz="1400" b="0">
                <a:solidFill>
                  <a:srgbClr val="FF00FF"/>
                </a:solidFill>
                <a:latin typeface="Consolas" pitchFamily="49" charset="0"/>
                <a:cs typeface="Consolas" pitchFamily="49" charset="0"/>
              </a:endParaRPr>
            </a:p>
          </p:txBody>
        </p:sp>
        <p:sp>
          <p:nvSpPr>
            <p:cNvPr id="37" name="TextBox 36"/>
            <p:cNvSpPr txBox="1"/>
            <p:nvPr/>
          </p:nvSpPr>
          <p:spPr>
            <a:xfrm>
              <a:off x="2638791" y="3335538"/>
              <a:ext cx="428628" cy="233769"/>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2</a:t>
              </a:r>
              <a:endParaRPr lang="zh-CN" altLang="en-US" sz="1400" b="0">
                <a:solidFill>
                  <a:srgbClr val="FF00FF"/>
                </a:solidFill>
                <a:latin typeface="Consolas" pitchFamily="49" charset="0"/>
                <a:cs typeface="Consolas" pitchFamily="49" charset="0"/>
              </a:endParaRPr>
            </a:p>
          </p:txBody>
        </p:sp>
        <p:sp>
          <p:nvSpPr>
            <p:cNvPr id="38" name="TextBox 37"/>
            <p:cNvSpPr txBox="1"/>
            <p:nvPr/>
          </p:nvSpPr>
          <p:spPr>
            <a:xfrm>
              <a:off x="2071635" y="3929065"/>
              <a:ext cx="428628" cy="233769"/>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4</a:t>
              </a:r>
              <a:endParaRPr lang="zh-CN" altLang="en-US" sz="1400" b="0">
                <a:solidFill>
                  <a:srgbClr val="FF00FF"/>
                </a:solidFill>
                <a:latin typeface="Consolas" pitchFamily="49" charset="0"/>
                <a:cs typeface="Consolas" pitchFamily="49" charset="0"/>
              </a:endParaRPr>
            </a:p>
          </p:txBody>
        </p:sp>
        <p:sp>
          <p:nvSpPr>
            <p:cNvPr id="39" name="TextBox 38"/>
            <p:cNvSpPr txBox="1"/>
            <p:nvPr/>
          </p:nvSpPr>
          <p:spPr>
            <a:xfrm>
              <a:off x="1666524" y="4835736"/>
              <a:ext cx="428628" cy="233769"/>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8</a:t>
              </a:r>
              <a:endParaRPr lang="zh-CN" altLang="en-US" sz="1400" b="0">
                <a:solidFill>
                  <a:srgbClr val="FF00FF"/>
                </a:solidFill>
                <a:latin typeface="Consolas" pitchFamily="49" charset="0"/>
                <a:cs typeface="Consolas" pitchFamily="49" charset="0"/>
              </a:endParaRPr>
            </a:p>
          </p:txBody>
        </p:sp>
        <p:sp>
          <p:nvSpPr>
            <p:cNvPr id="40" name="TextBox 39"/>
            <p:cNvSpPr txBox="1"/>
            <p:nvPr/>
          </p:nvSpPr>
          <p:spPr>
            <a:xfrm>
              <a:off x="2395724" y="4864699"/>
              <a:ext cx="428628" cy="233769"/>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9</a:t>
              </a:r>
              <a:endParaRPr lang="zh-CN" altLang="en-US" sz="1400" b="0">
                <a:solidFill>
                  <a:srgbClr val="FF00FF"/>
                </a:solidFill>
                <a:latin typeface="Consolas" pitchFamily="49" charset="0"/>
                <a:cs typeface="Consolas" pitchFamily="49" charset="0"/>
              </a:endParaRPr>
            </a:p>
          </p:txBody>
        </p:sp>
        <p:sp>
          <p:nvSpPr>
            <p:cNvPr id="41" name="TextBox 40"/>
            <p:cNvSpPr txBox="1"/>
            <p:nvPr/>
          </p:nvSpPr>
          <p:spPr>
            <a:xfrm>
              <a:off x="3929058" y="3857628"/>
              <a:ext cx="428628" cy="233769"/>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5</a:t>
              </a:r>
              <a:endParaRPr lang="zh-CN" altLang="en-US" sz="1400" b="0">
                <a:solidFill>
                  <a:srgbClr val="FF00FF"/>
                </a:solidFill>
                <a:latin typeface="Consolas" pitchFamily="49" charset="0"/>
                <a:cs typeface="Consolas" pitchFamily="49" charset="0"/>
              </a:endParaRPr>
            </a:p>
          </p:txBody>
        </p:sp>
        <p:sp>
          <p:nvSpPr>
            <p:cNvPr id="42" name="TextBox 41"/>
            <p:cNvSpPr txBox="1"/>
            <p:nvPr/>
          </p:nvSpPr>
          <p:spPr>
            <a:xfrm>
              <a:off x="3124924" y="4572007"/>
              <a:ext cx="428628" cy="233769"/>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10</a:t>
              </a:r>
              <a:endParaRPr lang="zh-CN" altLang="en-US" sz="1400" b="0">
                <a:solidFill>
                  <a:srgbClr val="FF00FF"/>
                </a:solidFill>
                <a:latin typeface="Consolas" pitchFamily="49" charset="0"/>
                <a:cs typeface="Consolas" pitchFamily="49" charset="0"/>
              </a:endParaRPr>
            </a:p>
          </p:txBody>
        </p:sp>
        <p:sp>
          <p:nvSpPr>
            <p:cNvPr id="43" name="TextBox 42"/>
            <p:cNvSpPr txBox="1"/>
            <p:nvPr/>
          </p:nvSpPr>
          <p:spPr>
            <a:xfrm>
              <a:off x="3799245" y="4702638"/>
              <a:ext cx="428628" cy="233769"/>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11</a:t>
              </a:r>
              <a:endParaRPr lang="zh-CN" altLang="en-US" sz="1400" b="0">
                <a:solidFill>
                  <a:srgbClr val="FF00FF"/>
                </a:solidFill>
                <a:latin typeface="Consolas" pitchFamily="49" charset="0"/>
                <a:cs typeface="Consolas" pitchFamily="49" charset="0"/>
              </a:endParaRPr>
            </a:p>
          </p:txBody>
        </p:sp>
        <p:sp>
          <p:nvSpPr>
            <p:cNvPr id="44" name="TextBox 43"/>
            <p:cNvSpPr txBox="1"/>
            <p:nvPr/>
          </p:nvSpPr>
          <p:spPr>
            <a:xfrm>
              <a:off x="6284791" y="3357562"/>
              <a:ext cx="428628" cy="375944"/>
            </a:xfrm>
            <a:prstGeom prst="rect">
              <a:avLst/>
            </a:prstGeom>
            <a:noFill/>
          </p:spPr>
          <p:txBody>
            <a:bodyPr wrap="square" lIns="0" tIns="0" rIns="0" bIns="0" rtlCol="0">
              <a:spAutoFit/>
            </a:bodyPr>
            <a:lstStyle/>
            <a:p>
              <a:pPr>
                <a:lnSpc>
                  <a:spcPts val="2200"/>
                </a:lnSpc>
              </a:pPr>
              <a:r>
                <a:rPr lang="en-US" altLang="zh-CN" sz="1400" b="0">
                  <a:solidFill>
                    <a:srgbClr val="FF00FF"/>
                  </a:solidFill>
                  <a:latin typeface="Consolas" pitchFamily="49" charset="0"/>
                  <a:cs typeface="Consolas" pitchFamily="49" charset="0"/>
                </a:rPr>
                <a:t>3</a:t>
              </a:r>
              <a:endParaRPr lang="zh-CN" altLang="en-US" sz="1400" b="0">
                <a:solidFill>
                  <a:srgbClr val="FF00FF"/>
                </a:solidFill>
                <a:latin typeface="Consolas" pitchFamily="49" charset="0"/>
                <a:cs typeface="Consolas" pitchFamily="49" charset="0"/>
              </a:endParaRPr>
            </a:p>
          </p:txBody>
        </p:sp>
        <p:sp>
          <p:nvSpPr>
            <p:cNvPr id="45" name="TextBox 44"/>
            <p:cNvSpPr txBox="1"/>
            <p:nvPr/>
          </p:nvSpPr>
          <p:spPr>
            <a:xfrm>
              <a:off x="5149628" y="3924963"/>
              <a:ext cx="428628" cy="233769"/>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6</a:t>
              </a:r>
              <a:endParaRPr lang="zh-CN" altLang="en-US" sz="1400" b="0">
                <a:solidFill>
                  <a:srgbClr val="FF00FF"/>
                </a:solidFill>
                <a:latin typeface="Consolas" pitchFamily="49" charset="0"/>
                <a:cs typeface="Consolas" pitchFamily="49" charset="0"/>
              </a:endParaRPr>
            </a:p>
          </p:txBody>
        </p:sp>
        <p:sp>
          <p:nvSpPr>
            <p:cNvPr id="46" name="TextBox 45"/>
            <p:cNvSpPr txBox="1"/>
            <p:nvPr/>
          </p:nvSpPr>
          <p:spPr>
            <a:xfrm>
              <a:off x="4643438" y="4857760"/>
              <a:ext cx="428628" cy="233769"/>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12</a:t>
              </a:r>
              <a:endParaRPr lang="zh-CN" altLang="en-US" sz="1400" b="0">
                <a:solidFill>
                  <a:srgbClr val="FF00FF"/>
                </a:solidFill>
                <a:latin typeface="Consolas" pitchFamily="49" charset="0"/>
                <a:cs typeface="Consolas" pitchFamily="49" charset="0"/>
              </a:endParaRPr>
            </a:p>
          </p:txBody>
        </p:sp>
        <p:sp>
          <p:nvSpPr>
            <p:cNvPr id="47" name="TextBox 46"/>
            <p:cNvSpPr txBox="1"/>
            <p:nvPr/>
          </p:nvSpPr>
          <p:spPr>
            <a:xfrm>
              <a:off x="5393546" y="4835736"/>
              <a:ext cx="428628" cy="375944"/>
            </a:xfrm>
            <a:prstGeom prst="rect">
              <a:avLst/>
            </a:prstGeom>
            <a:noFill/>
          </p:spPr>
          <p:txBody>
            <a:bodyPr wrap="square" lIns="0" tIns="0" rIns="0" bIns="0" rtlCol="0">
              <a:spAutoFit/>
            </a:bodyPr>
            <a:lstStyle/>
            <a:p>
              <a:pPr>
                <a:lnSpc>
                  <a:spcPts val="2200"/>
                </a:lnSpc>
              </a:pPr>
              <a:r>
                <a:rPr lang="en-US" altLang="zh-CN" sz="1400" b="0">
                  <a:solidFill>
                    <a:srgbClr val="FF00FF"/>
                  </a:solidFill>
                  <a:latin typeface="Consolas" pitchFamily="49" charset="0"/>
                  <a:cs typeface="Consolas" pitchFamily="49" charset="0"/>
                </a:rPr>
                <a:t>13</a:t>
              </a:r>
              <a:endParaRPr lang="zh-CN" altLang="en-US" sz="1400" b="0">
                <a:solidFill>
                  <a:srgbClr val="FF00FF"/>
                </a:solidFill>
                <a:latin typeface="Consolas" pitchFamily="49" charset="0"/>
                <a:cs typeface="Consolas" pitchFamily="49" charset="0"/>
              </a:endParaRPr>
            </a:p>
          </p:txBody>
        </p:sp>
        <p:sp>
          <p:nvSpPr>
            <p:cNvPr id="48" name="TextBox 47"/>
            <p:cNvSpPr txBox="1"/>
            <p:nvPr/>
          </p:nvSpPr>
          <p:spPr>
            <a:xfrm>
              <a:off x="6851946" y="3879654"/>
              <a:ext cx="428628" cy="233769"/>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7</a:t>
              </a:r>
              <a:endParaRPr lang="zh-CN" altLang="en-US" sz="1400" b="0">
                <a:solidFill>
                  <a:srgbClr val="FF00FF"/>
                </a:solidFill>
                <a:latin typeface="Consolas" pitchFamily="49" charset="0"/>
                <a:cs typeface="Consolas" pitchFamily="49" charset="0"/>
              </a:endParaRPr>
            </a:p>
          </p:txBody>
        </p:sp>
        <p:sp>
          <p:nvSpPr>
            <p:cNvPr id="49" name="TextBox 48"/>
            <p:cNvSpPr txBox="1"/>
            <p:nvPr/>
          </p:nvSpPr>
          <p:spPr>
            <a:xfrm>
              <a:off x="6143636" y="4594034"/>
              <a:ext cx="428628" cy="233769"/>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14</a:t>
              </a:r>
              <a:endParaRPr lang="zh-CN" altLang="en-US" sz="1400" b="0">
                <a:solidFill>
                  <a:srgbClr val="FF00FF"/>
                </a:solidFill>
                <a:latin typeface="Consolas" pitchFamily="49" charset="0"/>
                <a:cs typeface="Consolas" pitchFamily="49" charset="0"/>
              </a:endParaRPr>
            </a:p>
          </p:txBody>
        </p:sp>
        <p:sp>
          <p:nvSpPr>
            <p:cNvPr id="50" name="TextBox 49"/>
            <p:cNvSpPr txBox="1"/>
            <p:nvPr/>
          </p:nvSpPr>
          <p:spPr>
            <a:xfrm>
              <a:off x="7176035" y="4594034"/>
              <a:ext cx="428628" cy="233769"/>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15</a:t>
              </a:r>
              <a:endParaRPr lang="zh-CN" altLang="en-US" sz="1400" b="0">
                <a:solidFill>
                  <a:srgbClr val="FF00FF"/>
                </a:solidFill>
                <a:latin typeface="Consolas" pitchFamily="49" charset="0"/>
                <a:cs typeface="Consolas" pitchFamily="49" charset="0"/>
              </a:endParaRPr>
            </a:p>
          </p:txBody>
        </p:sp>
      </p:grpSp>
      <p:sp>
        <p:nvSpPr>
          <p:cNvPr id="51" name="灯片编号占位符 50"/>
          <p:cNvSpPr>
            <a:spLocks noGrp="1"/>
          </p:cNvSpPr>
          <p:nvPr>
            <p:ph type="sldNum" sz="quarter" idx="12"/>
          </p:nvPr>
        </p:nvSpPr>
        <p:spPr/>
        <p:txBody>
          <a:bodyPr/>
          <a:lstStyle/>
          <a:p>
            <a:fld id="{67864EE2-EAB3-4814-A7EB-820BD7610F1E}" type="slidenum">
              <a:rPr lang="en-US" altLang="zh-CN" smtClean="0"/>
              <a:pPr/>
              <a:t>34</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571480"/>
            <a:ext cx="3643338"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满二叉树的</a:t>
            </a:r>
            <a:r>
              <a:rPr lang="zh-CN" altLang="zh-CN" sz="2000">
                <a:solidFill>
                  <a:srgbClr val="FF0000"/>
                </a:solidFill>
                <a:latin typeface="Consolas" pitchFamily="49" charset="0"/>
                <a:ea typeface="仿宋" pitchFamily="49" charset="-122"/>
                <a:cs typeface="Consolas" pitchFamily="49" charset="0"/>
              </a:rPr>
              <a:t>特点</a:t>
            </a:r>
            <a:r>
              <a:rPr lang="zh-CN" altLang="zh-CN" sz="2000">
                <a:solidFill>
                  <a:srgbClr val="0000FF"/>
                </a:solidFill>
                <a:latin typeface="Consolas" pitchFamily="49" charset="0"/>
                <a:ea typeface="仿宋" pitchFamily="49" charset="-122"/>
                <a:cs typeface="Consolas" pitchFamily="49" charset="0"/>
              </a:rPr>
              <a:t>如下：</a:t>
            </a:r>
          </a:p>
        </p:txBody>
      </p:sp>
      <p:sp>
        <p:nvSpPr>
          <p:cNvPr id="5" name="TextBox 4"/>
          <p:cNvSpPr txBox="1"/>
          <p:nvPr/>
        </p:nvSpPr>
        <p:spPr>
          <a:xfrm>
            <a:off x="785786" y="1071546"/>
            <a:ext cx="7643866" cy="180828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叶子结点都在最下一层</a:t>
            </a:r>
            <a:r>
              <a:rPr lang="zh-CN" altLang="en-US" sz="2000">
                <a:solidFill>
                  <a:srgbClr val="0000FF"/>
                </a:solidFill>
                <a:latin typeface="Consolas" pitchFamily="49" charset="0"/>
                <a:ea typeface="仿宋" pitchFamily="49" charset="-122"/>
                <a:cs typeface="Consolas" pitchFamily="49" charset="0"/>
              </a:rPr>
              <a:t>。</a:t>
            </a:r>
            <a:endParaRPr lang="zh-CN"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en-US" sz="2000">
                <a:solidFill>
                  <a:srgbClr val="0000FF"/>
                </a:solidFill>
                <a:latin typeface="Consolas" pitchFamily="49" charset="0"/>
                <a:ea typeface="仿宋" pitchFamily="49" charset="-122"/>
                <a:cs typeface="Consolas" pitchFamily="49" charset="0"/>
              </a:rPr>
              <a:t>只</a:t>
            </a:r>
            <a:r>
              <a:rPr lang="zh-CN" altLang="zh-CN" sz="2000">
                <a:solidFill>
                  <a:srgbClr val="0000FF"/>
                </a:solidFill>
                <a:latin typeface="Consolas" pitchFamily="49" charset="0"/>
                <a:ea typeface="仿宋" pitchFamily="49" charset="-122"/>
                <a:cs typeface="Consolas" pitchFamily="49" charset="0"/>
              </a:rPr>
              <a:t>有度为</a:t>
            </a:r>
            <a:r>
              <a:rPr lang="en-US"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和度为</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的结点。</a:t>
            </a: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含</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个结点的满二叉树的高度为</a:t>
            </a:r>
            <a:r>
              <a:rPr lang="en-US" altLang="zh-CN" sz="2000">
                <a:solidFill>
                  <a:srgbClr val="0000FF"/>
                </a:solidFill>
                <a:latin typeface="Consolas" pitchFamily="49" charset="0"/>
                <a:ea typeface="仿宋" pitchFamily="49" charset="-122"/>
                <a:cs typeface="Consolas" pitchFamily="49" charset="0"/>
              </a:rPr>
              <a:t>log</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，叶子结点个数为</a:t>
            </a:r>
            <a:r>
              <a:rPr lang="en-US" altLang="zh-CN" sz="2000">
                <a:solidFill>
                  <a:srgbClr val="0000FF"/>
                </a:solidFill>
                <a:latin typeface="Consolas" pitchFamily="49" charset="0"/>
                <a:ea typeface="仿宋" pitchFamily="49" charset="-122"/>
                <a:cs typeface="Consolas" pitchFamily="49" charset="0"/>
                <a:sym typeface="Symbol"/>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sym typeface="Symbol"/>
              </a:rPr>
              <a:t></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，度为</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的结点个数为</a:t>
            </a:r>
            <a:r>
              <a:rPr lang="en-US" altLang="zh-CN" sz="2000">
                <a:solidFill>
                  <a:srgbClr val="0000FF"/>
                </a:solidFill>
                <a:latin typeface="Consolas" pitchFamily="49" charset="0"/>
                <a:ea typeface="仿宋" pitchFamily="49" charset="-122"/>
                <a:cs typeface="Consolas" pitchFamily="49" charset="0"/>
                <a:sym typeface="Symbol"/>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sym typeface="Symbol"/>
              </a:rPr>
              <a:t></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grpSp>
        <p:nvGrpSpPr>
          <p:cNvPr id="2" name="组合 5"/>
          <p:cNvGrpSpPr/>
          <p:nvPr/>
        </p:nvGrpSpPr>
        <p:grpSpPr>
          <a:xfrm>
            <a:off x="785786" y="3071810"/>
            <a:ext cx="5235709" cy="2214578"/>
            <a:chOff x="1666524" y="2335405"/>
            <a:chExt cx="5938139" cy="2950983"/>
          </a:xfrm>
        </p:grpSpPr>
        <p:sp>
          <p:nvSpPr>
            <p:cNvPr id="7" name="椭圆 6"/>
            <p:cNvSpPr/>
            <p:nvPr/>
          </p:nvSpPr>
          <p:spPr>
            <a:xfrm>
              <a:off x="4429124" y="250030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200"/>
                </a:lnSpc>
              </a:pPr>
              <a:r>
                <a:rPr lang="en-US" altLang="zh-CN" sz="1600" b="0">
                  <a:latin typeface="Consolas" pitchFamily="49" charset="0"/>
                  <a:cs typeface="Consolas" pitchFamily="49" charset="0"/>
                </a:rPr>
                <a:t>A</a:t>
              </a:r>
              <a:endParaRPr lang="zh-CN" altLang="en-US" sz="1600" b="0">
                <a:latin typeface="Consolas" pitchFamily="49" charset="0"/>
                <a:cs typeface="Consolas" pitchFamily="49" charset="0"/>
              </a:endParaRPr>
            </a:p>
          </p:txBody>
        </p:sp>
        <p:sp>
          <p:nvSpPr>
            <p:cNvPr id="8" name="椭圆 7"/>
            <p:cNvSpPr/>
            <p:nvPr/>
          </p:nvSpPr>
          <p:spPr>
            <a:xfrm>
              <a:off x="3000364"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9" name="椭圆 8"/>
            <p:cNvSpPr/>
            <p:nvPr/>
          </p:nvSpPr>
          <p:spPr>
            <a:xfrm>
              <a:off x="2285984"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D</a:t>
              </a:r>
              <a:endParaRPr lang="zh-CN" altLang="en-US" sz="1600" b="0">
                <a:solidFill>
                  <a:srgbClr val="0000FF"/>
                </a:solidFill>
                <a:latin typeface="Consolas" pitchFamily="49" charset="0"/>
                <a:cs typeface="Consolas" pitchFamily="49" charset="0"/>
              </a:endParaRPr>
            </a:p>
          </p:txBody>
        </p:sp>
        <p:sp>
          <p:nvSpPr>
            <p:cNvPr id="10" name="椭圆 9"/>
            <p:cNvSpPr/>
            <p:nvPr/>
          </p:nvSpPr>
          <p:spPr>
            <a:xfrm>
              <a:off x="192879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H</a:t>
              </a:r>
              <a:endParaRPr lang="zh-CN" altLang="en-US" sz="1600" b="0">
                <a:solidFill>
                  <a:srgbClr val="0000FF"/>
                </a:solidFill>
                <a:latin typeface="Consolas" pitchFamily="49" charset="0"/>
                <a:cs typeface="Consolas" pitchFamily="49" charset="0"/>
              </a:endParaRPr>
            </a:p>
          </p:txBody>
        </p:sp>
        <p:sp>
          <p:nvSpPr>
            <p:cNvPr id="11" name="椭圆 10"/>
            <p:cNvSpPr/>
            <p:nvPr/>
          </p:nvSpPr>
          <p:spPr>
            <a:xfrm>
              <a:off x="27146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I</a:t>
              </a:r>
              <a:endParaRPr lang="zh-CN" altLang="en-US" sz="1600" b="0">
                <a:solidFill>
                  <a:srgbClr val="0000FF"/>
                </a:solidFill>
                <a:latin typeface="Consolas" pitchFamily="49" charset="0"/>
                <a:cs typeface="Consolas" pitchFamily="49" charset="0"/>
              </a:endParaRPr>
            </a:p>
          </p:txBody>
        </p:sp>
        <p:cxnSp>
          <p:nvCxnSpPr>
            <p:cNvPr id="12" name="直接连接符 11"/>
            <p:cNvCxnSpPr>
              <a:stCxn id="9" idx="3"/>
              <a:endCxn id="10" idx="0"/>
            </p:cNvCxnSpPr>
            <p:nvPr/>
          </p:nvCxnSpPr>
          <p:spPr>
            <a:xfrm rot="5400000">
              <a:off x="2012861"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13" name="直接连接符 12"/>
            <p:cNvCxnSpPr>
              <a:stCxn id="9" idx="5"/>
              <a:endCxn id="11" idx="0"/>
            </p:cNvCxnSpPr>
            <p:nvPr/>
          </p:nvCxnSpPr>
          <p:spPr>
            <a:xfrm rot="16200000" flipH="1">
              <a:off x="2532056"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sp>
          <p:nvSpPr>
            <p:cNvPr id="14" name="椭圆 13"/>
            <p:cNvSpPr/>
            <p:nvPr/>
          </p:nvSpPr>
          <p:spPr>
            <a:xfrm>
              <a:off x="3643306"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E</a:t>
              </a:r>
              <a:endParaRPr lang="zh-CN" altLang="en-US" sz="1600" b="0">
                <a:solidFill>
                  <a:srgbClr val="0000FF"/>
                </a:solidFill>
                <a:latin typeface="Consolas" pitchFamily="49" charset="0"/>
                <a:cs typeface="Consolas" pitchFamily="49" charset="0"/>
              </a:endParaRPr>
            </a:p>
          </p:txBody>
        </p:sp>
        <p:sp>
          <p:nvSpPr>
            <p:cNvPr id="15" name="椭圆 14"/>
            <p:cNvSpPr/>
            <p:nvPr/>
          </p:nvSpPr>
          <p:spPr>
            <a:xfrm>
              <a:off x="3286116"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J</a:t>
              </a:r>
              <a:endParaRPr lang="zh-CN" altLang="en-US" sz="1600" b="0">
                <a:solidFill>
                  <a:srgbClr val="0000FF"/>
                </a:solidFill>
                <a:latin typeface="Consolas" pitchFamily="49" charset="0"/>
                <a:cs typeface="Consolas" pitchFamily="49" charset="0"/>
              </a:endParaRPr>
            </a:p>
          </p:txBody>
        </p:sp>
        <p:sp>
          <p:nvSpPr>
            <p:cNvPr id="16" name="椭圆 15"/>
            <p:cNvSpPr/>
            <p:nvPr/>
          </p:nvSpPr>
          <p:spPr>
            <a:xfrm>
              <a:off x="407193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K</a:t>
              </a:r>
              <a:endParaRPr lang="zh-CN" altLang="en-US" sz="1600" b="0">
                <a:solidFill>
                  <a:srgbClr val="0000FF"/>
                </a:solidFill>
                <a:latin typeface="Consolas" pitchFamily="49" charset="0"/>
                <a:cs typeface="Consolas" pitchFamily="49" charset="0"/>
              </a:endParaRPr>
            </a:p>
          </p:txBody>
        </p:sp>
        <p:cxnSp>
          <p:nvCxnSpPr>
            <p:cNvPr id="17" name="直接连接符 16"/>
            <p:cNvCxnSpPr>
              <a:stCxn id="14" idx="3"/>
              <a:endCxn id="15" idx="0"/>
            </p:cNvCxnSpPr>
            <p:nvPr/>
          </p:nvCxnSpPr>
          <p:spPr>
            <a:xfrm rot="5400000">
              <a:off x="3370183"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18" name="直接连接符 17"/>
            <p:cNvCxnSpPr>
              <a:stCxn id="14" idx="5"/>
              <a:endCxn id="16" idx="0"/>
            </p:cNvCxnSpPr>
            <p:nvPr/>
          </p:nvCxnSpPr>
          <p:spPr>
            <a:xfrm rot="16200000" flipH="1">
              <a:off x="3889378"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19" name="直接连接符 18"/>
            <p:cNvCxnSpPr>
              <a:stCxn id="8" idx="3"/>
              <a:endCxn id="9" idx="7"/>
            </p:cNvCxnSpPr>
            <p:nvPr/>
          </p:nvCxnSpPr>
          <p:spPr>
            <a:xfrm rot="5400000">
              <a:off x="2616122"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20" name="直接连接符 19"/>
            <p:cNvCxnSpPr>
              <a:stCxn id="8" idx="5"/>
              <a:endCxn id="14" idx="1"/>
            </p:cNvCxnSpPr>
            <p:nvPr/>
          </p:nvCxnSpPr>
          <p:spPr>
            <a:xfrm rot="16200000" flipH="1">
              <a:off x="3294783"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sp>
          <p:nvSpPr>
            <p:cNvPr id="21" name="椭圆 20"/>
            <p:cNvSpPr/>
            <p:nvPr/>
          </p:nvSpPr>
          <p:spPr>
            <a:xfrm>
              <a:off x="6000760"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C</a:t>
              </a:r>
              <a:endParaRPr lang="zh-CN" altLang="en-US" sz="1600" b="0">
                <a:solidFill>
                  <a:srgbClr val="0000FF"/>
                </a:solidFill>
                <a:latin typeface="Consolas" pitchFamily="49" charset="0"/>
                <a:cs typeface="Consolas" pitchFamily="49" charset="0"/>
              </a:endParaRPr>
            </a:p>
          </p:txBody>
        </p:sp>
        <p:sp>
          <p:nvSpPr>
            <p:cNvPr id="22" name="椭圆 21"/>
            <p:cNvSpPr/>
            <p:nvPr/>
          </p:nvSpPr>
          <p:spPr>
            <a:xfrm>
              <a:off x="5286380"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F</a:t>
              </a:r>
              <a:endParaRPr lang="zh-CN" altLang="en-US" sz="1600" b="0">
                <a:solidFill>
                  <a:srgbClr val="0000FF"/>
                </a:solidFill>
                <a:latin typeface="Consolas" pitchFamily="49" charset="0"/>
                <a:cs typeface="Consolas" pitchFamily="49" charset="0"/>
              </a:endParaRPr>
            </a:p>
          </p:txBody>
        </p:sp>
        <p:sp>
          <p:nvSpPr>
            <p:cNvPr id="23" name="椭圆 22"/>
            <p:cNvSpPr/>
            <p:nvPr/>
          </p:nvSpPr>
          <p:spPr>
            <a:xfrm>
              <a:off x="4929190"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L</a:t>
              </a:r>
              <a:endParaRPr lang="zh-CN" altLang="en-US" sz="1600" b="0">
                <a:solidFill>
                  <a:srgbClr val="0000FF"/>
                </a:solidFill>
                <a:latin typeface="Consolas" pitchFamily="49" charset="0"/>
                <a:cs typeface="Consolas" pitchFamily="49" charset="0"/>
              </a:endParaRPr>
            </a:p>
          </p:txBody>
        </p:sp>
        <p:sp>
          <p:nvSpPr>
            <p:cNvPr id="24" name="椭圆 23"/>
            <p:cNvSpPr/>
            <p:nvPr/>
          </p:nvSpPr>
          <p:spPr>
            <a:xfrm>
              <a:off x="5715008"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M</a:t>
              </a:r>
              <a:endParaRPr lang="zh-CN" altLang="en-US" sz="1600" b="0">
                <a:solidFill>
                  <a:srgbClr val="0000FF"/>
                </a:solidFill>
                <a:latin typeface="Consolas" pitchFamily="49" charset="0"/>
                <a:cs typeface="Consolas" pitchFamily="49" charset="0"/>
              </a:endParaRPr>
            </a:p>
          </p:txBody>
        </p:sp>
        <p:cxnSp>
          <p:nvCxnSpPr>
            <p:cNvPr id="25" name="直接连接符 24"/>
            <p:cNvCxnSpPr>
              <a:stCxn id="22" idx="3"/>
              <a:endCxn id="23" idx="0"/>
            </p:cNvCxnSpPr>
            <p:nvPr/>
          </p:nvCxnSpPr>
          <p:spPr>
            <a:xfrm rot="5400000">
              <a:off x="5013257"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26" name="直接连接符 25"/>
            <p:cNvCxnSpPr>
              <a:stCxn id="22" idx="5"/>
              <a:endCxn id="24" idx="0"/>
            </p:cNvCxnSpPr>
            <p:nvPr/>
          </p:nvCxnSpPr>
          <p:spPr>
            <a:xfrm rot="16200000" flipH="1">
              <a:off x="5532452"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sp>
          <p:nvSpPr>
            <p:cNvPr id="27" name="椭圆 26"/>
            <p:cNvSpPr/>
            <p:nvPr/>
          </p:nvSpPr>
          <p:spPr>
            <a:xfrm>
              <a:off x="6643702"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G</a:t>
              </a:r>
              <a:endParaRPr lang="zh-CN" altLang="en-US" sz="1600" b="0">
                <a:solidFill>
                  <a:srgbClr val="0000FF"/>
                </a:solidFill>
                <a:latin typeface="Consolas" pitchFamily="49" charset="0"/>
                <a:cs typeface="Consolas" pitchFamily="49" charset="0"/>
              </a:endParaRPr>
            </a:p>
          </p:txBody>
        </p:sp>
        <p:sp>
          <p:nvSpPr>
            <p:cNvPr id="28" name="椭圆 27"/>
            <p:cNvSpPr/>
            <p:nvPr/>
          </p:nvSpPr>
          <p:spPr>
            <a:xfrm>
              <a:off x="62865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N</a:t>
              </a:r>
              <a:endParaRPr lang="zh-CN" altLang="en-US" sz="1600" b="0">
                <a:solidFill>
                  <a:srgbClr val="0000FF"/>
                </a:solidFill>
                <a:latin typeface="Consolas" pitchFamily="49" charset="0"/>
                <a:cs typeface="Consolas" pitchFamily="49" charset="0"/>
              </a:endParaRPr>
            </a:p>
          </p:txBody>
        </p:sp>
        <p:sp>
          <p:nvSpPr>
            <p:cNvPr id="29" name="椭圆 28"/>
            <p:cNvSpPr/>
            <p:nvPr/>
          </p:nvSpPr>
          <p:spPr>
            <a:xfrm>
              <a:off x="7072330"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O</a:t>
              </a:r>
              <a:endParaRPr lang="zh-CN" altLang="en-US" sz="1600" b="0">
                <a:solidFill>
                  <a:srgbClr val="0000FF"/>
                </a:solidFill>
                <a:latin typeface="Consolas" pitchFamily="49" charset="0"/>
                <a:cs typeface="Consolas" pitchFamily="49" charset="0"/>
              </a:endParaRPr>
            </a:p>
          </p:txBody>
        </p:sp>
        <p:cxnSp>
          <p:nvCxnSpPr>
            <p:cNvPr id="30" name="直接连接符 29"/>
            <p:cNvCxnSpPr>
              <a:stCxn id="27" idx="3"/>
              <a:endCxn id="28" idx="0"/>
            </p:cNvCxnSpPr>
            <p:nvPr/>
          </p:nvCxnSpPr>
          <p:spPr>
            <a:xfrm rot="5400000">
              <a:off x="6370579"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31" name="直接连接符 30"/>
            <p:cNvCxnSpPr>
              <a:stCxn id="27" idx="5"/>
              <a:endCxn id="29" idx="0"/>
            </p:cNvCxnSpPr>
            <p:nvPr/>
          </p:nvCxnSpPr>
          <p:spPr>
            <a:xfrm rot="16200000" flipH="1">
              <a:off x="6889774"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32" name="直接连接符 31"/>
            <p:cNvCxnSpPr>
              <a:stCxn id="21" idx="3"/>
              <a:endCxn id="22" idx="7"/>
            </p:cNvCxnSpPr>
            <p:nvPr/>
          </p:nvCxnSpPr>
          <p:spPr>
            <a:xfrm rot="5400000">
              <a:off x="5616518"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33" name="直接连接符 32"/>
            <p:cNvCxnSpPr>
              <a:stCxn id="21" idx="5"/>
              <a:endCxn id="27" idx="1"/>
            </p:cNvCxnSpPr>
            <p:nvPr/>
          </p:nvCxnSpPr>
          <p:spPr>
            <a:xfrm rot="16200000" flipH="1">
              <a:off x="6295179"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cxnSp>
          <p:nvCxnSpPr>
            <p:cNvPr id="34" name="直接连接符 33"/>
            <p:cNvCxnSpPr>
              <a:stCxn id="7" idx="2"/>
              <a:endCxn id="8" idx="7"/>
            </p:cNvCxnSpPr>
            <p:nvPr/>
          </p:nvCxnSpPr>
          <p:spPr>
            <a:xfrm rot="10800000" flipV="1">
              <a:off x="3305246" y="2714619"/>
              <a:ext cx="1123879" cy="705713"/>
            </a:xfrm>
            <a:prstGeom prst="line">
              <a:avLst/>
            </a:prstGeom>
            <a:ln w="19050"/>
          </p:spPr>
          <p:style>
            <a:lnRef idx="2">
              <a:schemeClr val="dk1"/>
            </a:lnRef>
            <a:fillRef idx="0">
              <a:schemeClr val="dk1"/>
            </a:fillRef>
            <a:effectRef idx="1">
              <a:schemeClr val="dk1"/>
            </a:effectRef>
            <a:fontRef idx="minor">
              <a:schemeClr val="tx1"/>
            </a:fontRef>
          </p:style>
        </p:cxnSp>
        <p:cxnSp>
          <p:nvCxnSpPr>
            <p:cNvPr id="35" name="直接连接符 34"/>
            <p:cNvCxnSpPr>
              <a:stCxn id="7" idx="6"/>
              <a:endCxn id="21" idx="1"/>
            </p:cNvCxnSpPr>
            <p:nvPr/>
          </p:nvCxnSpPr>
          <p:spPr>
            <a:xfrm>
              <a:off x="4786314" y="2714620"/>
              <a:ext cx="1266755" cy="705713"/>
            </a:xfrm>
            <a:prstGeom prst="line">
              <a:avLst/>
            </a:prstGeom>
            <a:ln w="19050"/>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4214810" y="2335405"/>
              <a:ext cx="428628" cy="229668"/>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a:t>
              </a:r>
              <a:endParaRPr lang="zh-CN" altLang="en-US" sz="1400" b="0">
                <a:solidFill>
                  <a:srgbClr val="FF00FF"/>
                </a:solidFill>
                <a:latin typeface="Consolas" pitchFamily="49" charset="0"/>
                <a:cs typeface="Consolas" pitchFamily="49" charset="0"/>
              </a:endParaRPr>
            </a:p>
          </p:txBody>
        </p:sp>
        <p:sp>
          <p:nvSpPr>
            <p:cNvPr id="37" name="TextBox 36"/>
            <p:cNvSpPr txBox="1"/>
            <p:nvPr/>
          </p:nvSpPr>
          <p:spPr>
            <a:xfrm>
              <a:off x="2638791" y="3335538"/>
              <a:ext cx="428628" cy="229668"/>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2</a:t>
              </a:r>
              <a:endParaRPr lang="zh-CN" altLang="en-US" sz="1400" b="0">
                <a:solidFill>
                  <a:srgbClr val="FF00FF"/>
                </a:solidFill>
                <a:latin typeface="Consolas" pitchFamily="49" charset="0"/>
                <a:cs typeface="Consolas" pitchFamily="49" charset="0"/>
              </a:endParaRPr>
            </a:p>
          </p:txBody>
        </p:sp>
        <p:sp>
          <p:nvSpPr>
            <p:cNvPr id="38" name="TextBox 37"/>
            <p:cNvSpPr txBox="1"/>
            <p:nvPr/>
          </p:nvSpPr>
          <p:spPr>
            <a:xfrm>
              <a:off x="2071635" y="3929065"/>
              <a:ext cx="428628" cy="229668"/>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4</a:t>
              </a:r>
              <a:endParaRPr lang="zh-CN" altLang="en-US" sz="1400" b="0">
                <a:solidFill>
                  <a:srgbClr val="FF00FF"/>
                </a:solidFill>
                <a:latin typeface="Consolas" pitchFamily="49" charset="0"/>
                <a:cs typeface="Consolas" pitchFamily="49" charset="0"/>
              </a:endParaRPr>
            </a:p>
          </p:txBody>
        </p:sp>
        <p:sp>
          <p:nvSpPr>
            <p:cNvPr id="39" name="TextBox 38"/>
            <p:cNvSpPr txBox="1"/>
            <p:nvPr/>
          </p:nvSpPr>
          <p:spPr>
            <a:xfrm>
              <a:off x="1666524" y="4835736"/>
              <a:ext cx="428628" cy="229668"/>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8</a:t>
              </a:r>
              <a:endParaRPr lang="zh-CN" altLang="en-US" sz="1400" b="0">
                <a:solidFill>
                  <a:srgbClr val="FF00FF"/>
                </a:solidFill>
                <a:latin typeface="Consolas" pitchFamily="49" charset="0"/>
                <a:cs typeface="Consolas" pitchFamily="49" charset="0"/>
              </a:endParaRPr>
            </a:p>
          </p:txBody>
        </p:sp>
        <p:sp>
          <p:nvSpPr>
            <p:cNvPr id="40" name="TextBox 39"/>
            <p:cNvSpPr txBox="1"/>
            <p:nvPr/>
          </p:nvSpPr>
          <p:spPr>
            <a:xfrm>
              <a:off x="2395724" y="4864699"/>
              <a:ext cx="428628" cy="229668"/>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9</a:t>
              </a:r>
              <a:endParaRPr lang="zh-CN" altLang="en-US" sz="1400" b="0">
                <a:solidFill>
                  <a:srgbClr val="FF00FF"/>
                </a:solidFill>
                <a:latin typeface="Consolas" pitchFamily="49" charset="0"/>
                <a:cs typeface="Consolas" pitchFamily="49" charset="0"/>
              </a:endParaRPr>
            </a:p>
          </p:txBody>
        </p:sp>
        <p:sp>
          <p:nvSpPr>
            <p:cNvPr id="41" name="TextBox 40"/>
            <p:cNvSpPr txBox="1"/>
            <p:nvPr/>
          </p:nvSpPr>
          <p:spPr>
            <a:xfrm>
              <a:off x="3929058" y="3857628"/>
              <a:ext cx="428628" cy="233769"/>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5</a:t>
              </a:r>
              <a:endParaRPr lang="zh-CN" altLang="en-US" sz="1400" b="0">
                <a:solidFill>
                  <a:srgbClr val="FF00FF"/>
                </a:solidFill>
                <a:latin typeface="Consolas" pitchFamily="49" charset="0"/>
                <a:cs typeface="Consolas" pitchFamily="49" charset="0"/>
              </a:endParaRPr>
            </a:p>
          </p:txBody>
        </p:sp>
        <p:sp>
          <p:nvSpPr>
            <p:cNvPr id="42" name="TextBox 41"/>
            <p:cNvSpPr txBox="1"/>
            <p:nvPr/>
          </p:nvSpPr>
          <p:spPr>
            <a:xfrm>
              <a:off x="3124924" y="4572007"/>
              <a:ext cx="428628" cy="229668"/>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10</a:t>
              </a:r>
              <a:endParaRPr lang="zh-CN" altLang="en-US" sz="1400" b="0">
                <a:solidFill>
                  <a:srgbClr val="FF00FF"/>
                </a:solidFill>
                <a:latin typeface="Consolas" pitchFamily="49" charset="0"/>
                <a:cs typeface="Consolas" pitchFamily="49" charset="0"/>
              </a:endParaRPr>
            </a:p>
          </p:txBody>
        </p:sp>
        <p:sp>
          <p:nvSpPr>
            <p:cNvPr id="43" name="TextBox 42"/>
            <p:cNvSpPr txBox="1"/>
            <p:nvPr/>
          </p:nvSpPr>
          <p:spPr>
            <a:xfrm>
              <a:off x="3799245" y="4702638"/>
              <a:ext cx="428628" cy="233769"/>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11</a:t>
              </a:r>
              <a:endParaRPr lang="zh-CN" altLang="en-US" sz="1400" b="0">
                <a:solidFill>
                  <a:srgbClr val="FF00FF"/>
                </a:solidFill>
                <a:latin typeface="Consolas" pitchFamily="49" charset="0"/>
                <a:cs typeface="Consolas" pitchFamily="49" charset="0"/>
              </a:endParaRPr>
            </a:p>
          </p:txBody>
        </p:sp>
        <p:sp>
          <p:nvSpPr>
            <p:cNvPr id="44" name="TextBox 43"/>
            <p:cNvSpPr txBox="1"/>
            <p:nvPr/>
          </p:nvSpPr>
          <p:spPr>
            <a:xfrm>
              <a:off x="6284790" y="3357562"/>
              <a:ext cx="428628" cy="233769"/>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3</a:t>
              </a:r>
              <a:endParaRPr lang="zh-CN" altLang="en-US" sz="1400" b="0">
                <a:solidFill>
                  <a:srgbClr val="FF00FF"/>
                </a:solidFill>
                <a:latin typeface="Consolas" pitchFamily="49" charset="0"/>
                <a:cs typeface="Consolas" pitchFamily="49" charset="0"/>
              </a:endParaRPr>
            </a:p>
          </p:txBody>
        </p:sp>
        <p:sp>
          <p:nvSpPr>
            <p:cNvPr id="45" name="TextBox 44"/>
            <p:cNvSpPr txBox="1"/>
            <p:nvPr/>
          </p:nvSpPr>
          <p:spPr>
            <a:xfrm>
              <a:off x="5149627" y="3924963"/>
              <a:ext cx="428628" cy="229668"/>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6</a:t>
              </a:r>
              <a:endParaRPr lang="zh-CN" altLang="en-US" sz="1400" b="0">
                <a:solidFill>
                  <a:srgbClr val="FF00FF"/>
                </a:solidFill>
                <a:latin typeface="Consolas" pitchFamily="49" charset="0"/>
                <a:cs typeface="Consolas" pitchFamily="49" charset="0"/>
              </a:endParaRPr>
            </a:p>
          </p:txBody>
        </p:sp>
        <p:sp>
          <p:nvSpPr>
            <p:cNvPr id="46" name="TextBox 45"/>
            <p:cNvSpPr txBox="1"/>
            <p:nvPr/>
          </p:nvSpPr>
          <p:spPr>
            <a:xfrm>
              <a:off x="4643438" y="4857760"/>
              <a:ext cx="428628" cy="229668"/>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12</a:t>
              </a:r>
              <a:endParaRPr lang="zh-CN" altLang="en-US" sz="1400" b="0">
                <a:solidFill>
                  <a:srgbClr val="FF00FF"/>
                </a:solidFill>
                <a:latin typeface="Consolas" pitchFamily="49" charset="0"/>
                <a:cs typeface="Consolas" pitchFamily="49" charset="0"/>
              </a:endParaRPr>
            </a:p>
          </p:txBody>
        </p:sp>
        <p:sp>
          <p:nvSpPr>
            <p:cNvPr id="47" name="TextBox 46"/>
            <p:cNvSpPr txBox="1"/>
            <p:nvPr/>
          </p:nvSpPr>
          <p:spPr>
            <a:xfrm>
              <a:off x="5393546" y="4835736"/>
              <a:ext cx="428628" cy="262477"/>
            </a:xfrm>
            <a:prstGeom prst="rect">
              <a:avLst/>
            </a:prstGeom>
            <a:noFill/>
          </p:spPr>
          <p:txBody>
            <a:bodyPr wrap="square" lIns="0" tIns="0" rIns="0" bIns="0" rtlCol="0">
              <a:spAutoFit/>
            </a:bodyPr>
            <a:lstStyle/>
            <a:p>
              <a:r>
                <a:rPr lang="en-US" altLang="zh-CN" sz="1600" b="0">
                  <a:solidFill>
                    <a:srgbClr val="FF00FF"/>
                  </a:solidFill>
                  <a:latin typeface="Consolas" pitchFamily="49" charset="0"/>
                  <a:cs typeface="Consolas" pitchFamily="49" charset="0"/>
                </a:rPr>
                <a:t>13</a:t>
              </a:r>
              <a:endParaRPr lang="zh-CN" altLang="en-US" sz="1600" b="0">
                <a:solidFill>
                  <a:srgbClr val="FF00FF"/>
                </a:solidFill>
                <a:latin typeface="Consolas" pitchFamily="49" charset="0"/>
                <a:cs typeface="Consolas" pitchFamily="49" charset="0"/>
              </a:endParaRPr>
            </a:p>
          </p:txBody>
        </p:sp>
        <p:sp>
          <p:nvSpPr>
            <p:cNvPr id="48" name="TextBox 47"/>
            <p:cNvSpPr txBox="1"/>
            <p:nvPr/>
          </p:nvSpPr>
          <p:spPr>
            <a:xfrm>
              <a:off x="6851946" y="3879654"/>
              <a:ext cx="428628" cy="233769"/>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7</a:t>
              </a:r>
              <a:endParaRPr lang="zh-CN" altLang="en-US" sz="1400" b="0">
                <a:solidFill>
                  <a:srgbClr val="FF00FF"/>
                </a:solidFill>
                <a:latin typeface="Consolas" pitchFamily="49" charset="0"/>
                <a:cs typeface="Consolas" pitchFamily="49" charset="0"/>
              </a:endParaRPr>
            </a:p>
          </p:txBody>
        </p:sp>
        <p:sp>
          <p:nvSpPr>
            <p:cNvPr id="49" name="TextBox 48"/>
            <p:cNvSpPr txBox="1"/>
            <p:nvPr/>
          </p:nvSpPr>
          <p:spPr>
            <a:xfrm>
              <a:off x="6143636" y="4594034"/>
              <a:ext cx="428628" cy="229668"/>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14</a:t>
              </a:r>
              <a:endParaRPr lang="zh-CN" altLang="en-US" sz="1400" b="0">
                <a:solidFill>
                  <a:srgbClr val="FF00FF"/>
                </a:solidFill>
                <a:latin typeface="Consolas" pitchFamily="49" charset="0"/>
                <a:cs typeface="Consolas" pitchFamily="49" charset="0"/>
              </a:endParaRPr>
            </a:p>
          </p:txBody>
        </p:sp>
        <p:sp>
          <p:nvSpPr>
            <p:cNvPr id="50" name="TextBox 49"/>
            <p:cNvSpPr txBox="1"/>
            <p:nvPr/>
          </p:nvSpPr>
          <p:spPr>
            <a:xfrm>
              <a:off x="7176035" y="4594034"/>
              <a:ext cx="428628" cy="229668"/>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15</a:t>
              </a:r>
              <a:endParaRPr lang="zh-CN" altLang="en-US" sz="1400" b="0">
                <a:solidFill>
                  <a:srgbClr val="FF00FF"/>
                </a:solidFill>
                <a:latin typeface="Consolas" pitchFamily="49" charset="0"/>
                <a:cs typeface="Consolas" pitchFamily="49" charset="0"/>
              </a:endParaRPr>
            </a:p>
          </p:txBody>
        </p:sp>
      </p:grpSp>
      <p:sp>
        <p:nvSpPr>
          <p:cNvPr id="51" name="TextBox 50"/>
          <p:cNvSpPr txBox="1"/>
          <p:nvPr/>
        </p:nvSpPr>
        <p:spPr>
          <a:xfrm>
            <a:off x="6429388" y="3929066"/>
            <a:ext cx="2071702" cy="810478"/>
          </a:xfrm>
          <a:prstGeom prst="rect">
            <a:avLst/>
          </a:prstGeom>
          <a:noFill/>
        </p:spPr>
        <p:txBody>
          <a:bodyPr wrap="square" rtlCol="0">
            <a:spAutoFit/>
          </a:bodyPr>
          <a:lstStyle/>
          <a:p>
            <a:pPr algn="l">
              <a:lnSpc>
                <a:spcPts val="2800"/>
              </a:lnSpc>
              <a:spcBef>
                <a:spcPts val="0"/>
              </a:spcBef>
            </a:pP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=15</a:t>
            </a:r>
          </a:p>
          <a:p>
            <a:pPr algn="l">
              <a:lnSpc>
                <a:spcPts val="2800"/>
              </a:lnSpc>
              <a:spcBef>
                <a:spcPts val="0"/>
              </a:spcBef>
            </a:pPr>
            <a:r>
              <a:rPr lang="en-US" altLang="zh-CN" sz="2000" i="1">
                <a:solidFill>
                  <a:srgbClr val="0000FF"/>
                </a:solidFill>
                <a:latin typeface="Consolas" pitchFamily="49" charset="0"/>
                <a:ea typeface="仿宋" pitchFamily="49" charset="-122"/>
                <a:cs typeface="Consolas" pitchFamily="49" charset="0"/>
              </a:rPr>
              <a:t>h</a:t>
            </a:r>
            <a:r>
              <a:rPr lang="en-US" altLang="zh-CN" sz="2000">
                <a:solidFill>
                  <a:srgbClr val="0000FF"/>
                </a:solidFill>
                <a:latin typeface="Consolas" pitchFamily="49" charset="0"/>
                <a:ea typeface="仿宋" pitchFamily="49" charset="-122"/>
                <a:cs typeface="Consolas" pitchFamily="49" charset="0"/>
              </a:rPr>
              <a:t>=log</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+1)=4</a:t>
            </a:r>
            <a:endParaRPr lang="zh-CN" altLang="en-US" sz="2000">
              <a:solidFill>
                <a:srgbClr val="0000FF"/>
              </a:solidFill>
              <a:latin typeface="Consolas" pitchFamily="49" charset="0"/>
              <a:ea typeface="仿宋" pitchFamily="49" charset="-122"/>
              <a:cs typeface="Consolas" pitchFamily="49" charset="0"/>
            </a:endParaRPr>
          </a:p>
        </p:txBody>
      </p:sp>
      <p:sp>
        <p:nvSpPr>
          <p:cNvPr id="52" name="灯片编号占位符 51"/>
          <p:cNvSpPr>
            <a:spLocks noGrp="1"/>
          </p:cNvSpPr>
          <p:nvPr>
            <p:ph type="sldNum" sz="quarter" idx="12"/>
          </p:nvPr>
        </p:nvSpPr>
        <p:spPr/>
        <p:txBody>
          <a:bodyPr/>
          <a:lstStyle/>
          <a:p>
            <a:fld id="{67864EE2-EAB3-4814-A7EB-820BD7610F1E}" type="slidenum">
              <a:rPr lang="en-US" altLang="zh-CN" smtClean="0"/>
              <a:pPr/>
              <a:t>35</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500042"/>
            <a:ext cx="8001056" cy="209041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若二叉树中最多只有最下面两层的结点的度数可以小于</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，并且最下面一层的叶子结点都依次排列在该层最左边的位置上，则这样的二叉树称为</a:t>
            </a:r>
            <a:r>
              <a:rPr lang="zh-CN" altLang="zh-CN" sz="2000">
                <a:solidFill>
                  <a:srgbClr val="FF0000"/>
                </a:solidFill>
                <a:latin typeface="Consolas" pitchFamily="49" charset="0"/>
                <a:ea typeface="仿宋" pitchFamily="49" charset="-122"/>
                <a:cs typeface="Consolas" pitchFamily="49" charset="0"/>
              </a:rPr>
              <a:t>完全二叉树</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同样可以对完全二叉树中每个结点进行</a:t>
            </a:r>
            <a:r>
              <a:rPr lang="zh-CN" altLang="zh-CN" sz="2000">
                <a:solidFill>
                  <a:srgbClr val="FF0000"/>
                </a:solidFill>
                <a:latin typeface="Consolas" pitchFamily="49" charset="0"/>
                <a:ea typeface="仿宋" pitchFamily="49" charset="-122"/>
                <a:cs typeface="Consolas" pitchFamily="49" charset="0"/>
              </a:rPr>
              <a:t>层序编号</a:t>
            </a:r>
            <a:r>
              <a:rPr lang="zh-CN" altLang="zh-CN" sz="2000">
                <a:solidFill>
                  <a:srgbClr val="0000FF"/>
                </a:solidFill>
                <a:latin typeface="Consolas" pitchFamily="49" charset="0"/>
                <a:ea typeface="仿宋" pitchFamily="49" charset="-122"/>
                <a:cs typeface="Consolas" pitchFamily="49" charset="0"/>
              </a:rPr>
              <a:t>，编号的方法同满二叉树相同，图中每个结点外边的数字为对该结点的编号。</a:t>
            </a:r>
            <a:endParaRPr lang="zh-CN" altLang="en-US" sz="2000">
              <a:solidFill>
                <a:srgbClr val="0000FF"/>
              </a:solidFill>
              <a:latin typeface="Consolas" pitchFamily="49" charset="0"/>
              <a:ea typeface="仿宋" pitchFamily="49" charset="-122"/>
              <a:cs typeface="Consolas" pitchFamily="49" charset="0"/>
            </a:endParaRPr>
          </a:p>
        </p:txBody>
      </p:sp>
      <p:grpSp>
        <p:nvGrpSpPr>
          <p:cNvPr id="2" name="组合 4"/>
          <p:cNvGrpSpPr/>
          <p:nvPr/>
        </p:nvGrpSpPr>
        <p:grpSpPr>
          <a:xfrm>
            <a:off x="1643042" y="2928934"/>
            <a:ext cx="4721825" cy="2450917"/>
            <a:chOff x="1626839" y="2335405"/>
            <a:chExt cx="5558534" cy="2950983"/>
          </a:xfrm>
        </p:grpSpPr>
        <p:sp>
          <p:nvSpPr>
            <p:cNvPr id="6" name="椭圆 5"/>
            <p:cNvSpPr/>
            <p:nvPr/>
          </p:nvSpPr>
          <p:spPr>
            <a:xfrm>
              <a:off x="4429124" y="250030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200"/>
                </a:lnSpc>
              </a:pPr>
              <a:r>
                <a:rPr lang="en-US" altLang="zh-CN" sz="1600" b="0">
                  <a:latin typeface="Consolas" pitchFamily="49" charset="0"/>
                  <a:cs typeface="Consolas" pitchFamily="49" charset="0"/>
                </a:rPr>
                <a:t>A</a:t>
              </a:r>
              <a:endParaRPr lang="zh-CN" altLang="en-US" sz="1600" b="0">
                <a:latin typeface="Consolas" pitchFamily="49" charset="0"/>
                <a:cs typeface="Consolas" pitchFamily="49" charset="0"/>
              </a:endParaRPr>
            </a:p>
          </p:txBody>
        </p:sp>
        <p:sp>
          <p:nvSpPr>
            <p:cNvPr id="7" name="椭圆 6"/>
            <p:cNvSpPr/>
            <p:nvPr/>
          </p:nvSpPr>
          <p:spPr>
            <a:xfrm>
              <a:off x="3000364"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8" name="椭圆 7"/>
            <p:cNvSpPr/>
            <p:nvPr/>
          </p:nvSpPr>
          <p:spPr>
            <a:xfrm>
              <a:off x="2285984"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D</a:t>
              </a:r>
              <a:endParaRPr lang="zh-CN" altLang="en-US" sz="1600" b="0">
                <a:solidFill>
                  <a:srgbClr val="0000FF"/>
                </a:solidFill>
                <a:latin typeface="Consolas" pitchFamily="49" charset="0"/>
                <a:cs typeface="Consolas" pitchFamily="49" charset="0"/>
              </a:endParaRPr>
            </a:p>
          </p:txBody>
        </p:sp>
        <p:sp>
          <p:nvSpPr>
            <p:cNvPr id="9" name="椭圆 8"/>
            <p:cNvSpPr/>
            <p:nvPr/>
          </p:nvSpPr>
          <p:spPr>
            <a:xfrm>
              <a:off x="192879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H</a:t>
              </a:r>
              <a:endParaRPr lang="zh-CN" altLang="en-US" sz="1600" b="0">
                <a:solidFill>
                  <a:srgbClr val="0000FF"/>
                </a:solidFill>
                <a:latin typeface="Consolas" pitchFamily="49" charset="0"/>
                <a:cs typeface="Consolas" pitchFamily="49" charset="0"/>
              </a:endParaRPr>
            </a:p>
          </p:txBody>
        </p:sp>
        <p:sp>
          <p:nvSpPr>
            <p:cNvPr id="10" name="椭圆 9"/>
            <p:cNvSpPr/>
            <p:nvPr/>
          </p:nvSpPr>
          <p:spPr>
            <a:xfrm>
              <a:off x="27146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I</a:t>
              </a:r>
              <a:endParaRPr lang="zh-CN" altLang="en-US" sz="1600" b="0">
                <a:solidFill>
                  <a:srgbClr val="0000FF"/>
                </a:solidFill>
                <a:latin typeface="Consolas" pitchFamily="49" charset="0"/>
                <a:cs typeface="Consolas" pitchFamily="49" charset="0"/>
              </a:endParaRPr>
            </a:p>
          </p:txBody>
        </p:sp>
        <p:cxnSp>
          <p:nvCxnSpPr>
            <p:cNvPr id="11" name="直接连接符 10"/>
            <p:cNvCxnSpPr>
              <a:stCxn id="8" idx="3"/>
              <a:endCxn id="9" idx="0"/>
            </p:cNvCxnSpPr>
            <p:nvPr/>
          </p:nvCxnSpPr>
          <p:spPr>
            <a:xfrm rot="5400000">
              <a:off x="2012861"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12" name="直接连接符 11"/>
            <p:cNvCxnSpPr>
              <a:stCxn id="8" idx="5"/>
              <a:endCxn id="10" idx="0"/>
            </p:cNvCxnSpPr>
            <p:nvPr/>
          </p:nvCxnSpPr>
          <p:spPr>
            <a:xfrm rot="16200000" flipH="1">
              <a:off x="2532056"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sp>
          <p:nvSpPr>
            <p:cNvPr id="13" name="椭圆 12"/>
            <p:cNvSpPr/>
            <p:nvPr/>
          </p:nvSpPr>
          <p:spPr>
            <a:xfrm>
              <a:off x="3643306"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E</a:t>
              </a:r>
              <a:endParaRPr lang="zh-CN" altLang="en-US" sz="1600" b="0">
                <a:solidFill>
                  <a:srgbClr val="0000FF"/>
                </a:solidFill>
                <a:latin typeface="Consolas" pitchFamily="49" charset="0"/>
                <a:cs typeface="Consolas" pitchFamily="49" charset="0"/>
              </a:endParaRPr>
            </a:p>
          </p:txBody>
        </p:sp>
        <p:sp>
          <p:nvSpPr>
            <p:cNvPr id="14" name="椭圆 13"/>
            <p:cNvSpPr/>
            <p:nvPr/>
          </p:nvSpPr>
          <p:spPr>
            <a:xfrm>
              <a:off x="3286116"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J</a:t>
              </a:r>
              <a:endParaRPr lang="zh-CN" altLang="en-US" sz="1600" b="0">
                <a:solidFill>
                  <a:srgbClr val="0000FF"/>
                </a:solidFill>
                <a:latin typeface="Consolas" pitchFamily="49" charset="0"/>
                <a:cs typeface="Consolas" pitchFamily="49" charset="0"/>
              </a:endParaRPr>
            </a:p>
          </p:txBody>
        </p:sp>
        <p:sp>
          <p:nvSpPr>
            <p:cNvPr id="15" name="椭圆 14"/>
            <p:cNvSpPr/>
            <p:nvPr/>
          </p:nvSpPr>
          <p:spPr>
            <a:xfrm>
              <a:off x="407193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K</a:t>
              </a:r>
              <a:endParaRPr lang="zh-CN" altLang="en-US" sz="1600" b="0">
                <a:solidFill>
                  <a:srgbClr val="0000FF"/>
                </a:solidFill>
                <a:latin typeface="Consolas" pitchFamily="49" charset="0"/>
                <a:cs typeface="Consolas" pitchFamily="49" charset="0"/>
              </a:endParaRPr>
            </a:p>
          </p:txBody>
        </p:sp>
        <p:cxnSp>
          <p:nvCxnSpPr>
            <p:cNvPr id="16" name="直接连接符 15"/>
            <p:cNvCxnSpPr>
              <a:stCxn id="13" idx="3"/>
              <a:endCxn id="14" idx="0"/>
            </p:cNvCxnSpPr>
            <p:nvPr/>
          </p:nvCxnSpPr>
          <p:spPr>
            <a:xfrm rot="5400000">
              <a:off x="3370183"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17" name="直接连接符 16"/>
            <p:cNvCxnSpPr>
              <a:stCxn id="13" idx="5"/>
              <a:endCxn id="15" idx="0"/>
            </p:cNvCxnSpPr>
            <p:nvPr/>
          </p:nvCxnSpPr>
          <p:spPr>
            <a:xfrm rot="16200000" flipH="1">
              <a:off x="3889378"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18" name="直接连接符 17"/>
            <p:cNvCxnSpPr>
              <a:stCxn id="7" idx="3"/>
              <a:endCxn id="8" idx="7"/>
            </p:cNvCxnSpPr>
            <p:nvPr/>
          </p:nvCxnSpPr>
          <p:spPr>
            <a:xfrm rot="5400000">
              <a:off x="2616122"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19" name="直接连接符 18"/>
            <p:cNvCxnSpPr>
              <a:stCxn id="7" idx="5"/>
              <a:endCxn id="13" idx="1"/>
            </p:cNvCxnSpPr>
            <p:nvPr/>
          </p:nvCxnSpPr>
          <p:spPr>
            <a:xfrm rot="16200000" flipH="1">
              <a:off x="3294783"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sp>
          <p:nvSpPr>
            <p:cNvPr id="20" name="椭圆 19"/>
            <p:cNvSpPr/>
            <p:nvPr/>
          </p:nvSpPr>
          <p:spPr>
            <a:xfrm>
              <a:off x="6000760"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C</a:t>
              </a:r>
              <a:endParaRPr lang="zh-CN" altLang="en-US" sz="1600" b="0">
                <a:solidFill>
                  <a:srgbClr val="0000FF"/>
                </a:solidFill>
                <a:latin typeface="Consolas" pitchFamily="49" charset="0"/>
                <a:cs typeface="Consolas" pitchFamily="49" charset="0"/>
              </a:endParaRPr>
            </a:p>
          </p:txBody>
        </p:sp>
        <p:sp>
          <p:nvSpPr>
            <p:cNvPr id="21" name="椭圆 20"/>
            <p:cNvSpPr/>
            <p:nvPr/>
          </p:nvSpPr>
          <p:spPr>
            <a:xfrm>
              <a:off x="5286380"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F</a:t>
              </a:r>
              <a:endParaRPr lang="zh-CN" altLang="en-US" sz="1600" b="0">
                <a:solidFill>
                  <a:srgbClr val="0000FF"/>
                </a:solidFill>
                <a:latin typeface="Consolas" pitchFamily="49" charset="0"/>
                <a:cs typeface="Consolas" pitchFamily="49" charset="0"/>
              </a:endParaRPr>
            </a:p>
          </p:txBody>
        </p:sp>
        <p:sp>
          <p:nvSpPr>
            <p:cNvPr id="24" name="椭圆 23"/>
            <p:cNvSpPr/>
            <p:nvPr/>
          </p:nvSpPr>
          <p:spPr>
            <a:xfrm>
              <a:off x="6643702"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G</a:t>
              </a:r>
              <a:endParaRPr lang="zh-CN" altLang="en-US" sz="1600" b="0">
                <a:solidFill>
                  <a:srgbClr val="0000FF"/>
                </a:solidFill>
                <a:latin typeface="Consolas" pitchFamily="49" charset="0"/>
                <a:cs typeface="Consolas" pitchFamily="49" charset="0"/>
              </a:endParaRPr>
            </a:p>
          </p:txBody>
        </p:sp>
        <p:cxnSp>
          <p:nvCxnSpPr>
            <p:cNvPr id="25" name="直接连接符 24"/>
            <p:cNvCxnSpPr>
              <a:stCxn id="20" idx="3"/>
              <a:endCxn id="21" idx="7"/>
            </p:cNvCxnSpPr>
            <p:nvPr/>
          </p:nvCxnSpPr>
          <p:spPr>
            <a:xfrm rot="5400000">
              <a:off x="5616518"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26" name="直接连接符 25"/>
            <p:cNvCxnSpPr>
              <a:stCxn id="20" idx="5"/>
              <a:endCxn id="24" idx="1"/>
            </p:cNvCxnSpPr>
            <p:nvPr/>
          </p:nvCxnSpPr>
          <p:spPr>
            <a:xfrm rot="16200000" flipH="1">
              <a:off x="6295179"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cxnSp>
          <p:nvCxnSpPr>
            <p:cNvPr id="27" name="直接连接符 26"/>
            <p:cNvCxnSpPr>
              <a:stCxn id="6" idx="2"/>
              <a:endCxn id="7" idx="7"/>
            </p:cNvCxnSpPr>
            <p:nvPr/>
          </p:nvCxnSpPr>
          <p:spPr>
            <a:xfrm rot="10800000" flipV="1">
              <a:off x="3305246" y="2714619"/>
              <a:ext cx="1123879" cy="705713"/>
            </a:xfrm>
            <a:prstGeom prst="line">
              <a:avLst/>
            </a:prstGeom>
            <a:ln w="19050"/>
          </p:spPr>
          <p:style>
            <a:lnRef idx="2">
              <a:schemeClr val="dk1"/>
            </a:lnRef>
            <a:fillRef idx="0">
              <a:schemeClr val="dk1"/>
            </a:fillRef>
            <a:effectRef idx="1">
              <a:schemeClr val="dk1"/>
            </a:effectRef>
            <a:fontRef idx="minor">
              <a:schemeClr val="tx1"/>
            </a:fontRef>
          </p:style>
        </p:cxnSp>
        <p:cxnSp>
          <p:nvCxnSpPr>
            <p:cNvPr id="28" name="直接连接符 27"/>
            <p:cNvCxnSpPr>
              <a:stCxn id="6" idx="6"/>
              <a:endCxn id="20" idx="1"/>
            </p:cNvCxnSpPr>
            <p:nvPr/>
          </p:nvCxnSpPr>
          <p:spPr>
            <a:xfrm>
              <a:off x="4786314" y="2714620"/>
              <a:ext cx="1266755" cy="705713"/>
            </a:xfrm>
            <a:prstGeom prst="line">
              <a:avLst/>
            </a:prstGeom>
            <a:ln w="19050"/>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4214810" y="2335405"/>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a:t>
              </a:r>
              <a:endParaRPr lang="zh-CN" altLang="en-US" sz="1400" b="0">
                <a:solidFill>
                  <a:srgbClr val="FF00FF"/>
                </a:solidFill>
                <a:latin typeface="Consolas" pitchFamily="49" charset="0"/>
                <a:cs typeface="Consolas" pitchFamily="49" charset="0"/>
              </a:endParaRPr>
            </a:p>
          </p:txBody>
        </p:sp>
        <p:sp>
          <p:nvSpPr>
            <p:cNvPr id="30" name="TextBox 29"/>
            <p:cNvSpPr txBox="1"/>
            <p:nvPr/>
          </p:nvSpPr>
          <p:spPr>
            <a:xfrm>
              <a:off x="2720097" y="3335537"/>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2</a:t>
              </a:r>
              <a:endParaRPr lang="zh-CN" altLang="en-US" sz="1400" b="0">
                <a:solidFill>
                  <a:srgbClr val="FF00FF"/>
                </a:solidFill>
                <a:latin typeface="Consolas" pitchFamily="49" charset="0"/>
                <a:cs typeface="Consolas" pitchFamily="49" charset="0"/>
              </a:endParaRPr>
            </a:p>
          </p:txBody>
        </p:sp>
        <p:sp>
          <p:nvSpPr>
            <p:cNvPr id="31" name="TextBox 30"/>
            <p:cNvSpPr txBox="1"/>
            <p:nvPr/>
          </p:nvSpPr>
          <p:spPr>
            <a:xfrm>
              <a:off x="2131420" y="3929066"/>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4</a:t>
              </a:r>
              <a:endParaRPr lang="zh-CN" altLang="en-US" sz="1400" b="0">
                <a:solidFill>
                  <a:srgbClr val="FF00FF"/>
                </a:solidFill>
                <a:latin typeface="Consolas" pitchFamily="49" charset="0"/>
                <a:cs typeface="Consolas" pitchFamily="49" charset="0"/>
              </a:endParaRPr>
            </a:p>
          </p:txBody>
        </p:sp>
        <p:sp>
          <p:nvSpPr>
            <p:cNvPr id="32" name="TextBox 31"/>
            <p:cNvSpPr txBox="1"/>
            <p:nvPr/>
          </p:nvSpPr>
          <p:spPr>
            <a:xfrm>
              <a:off x="1626839" y="4835734"/>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8</a:t>
              </a:r>
              <a:endParaRPr lang="zh-CN" altLang="en-US" sz="1400" b="0">
                <a:solidFill>
                  <a:srgbClr val="FF00FF"/>
                </a:solidFill>
                <a:latin typeface="Consolas" pitchFamily="49" charset="0"/>
                <a:cs typeface="Consolas" pitchFamily="49" charset="0"/>
              </a:endParaRPr>
            </a:p>
          </p:txBody>
        </p:sp>
        <p:sp>
          <p:nvSpPr>
            <p:cNvPr id="33" name="TextBox 32"/>
            <p:cNvSpPr txBox="1"/>
            <p:nvPr/>
          </p:nvSpPr>
          <p:spPr>
            <a:xfrm>
              <a:off x="2459664" y="4786322"/>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9</a:t>
              </a:r>
              <a:endParaRPr lang="zh-CN" altLang="en-US" sz="1400" b="0">
                <a:solidFill>
                  <a:srgbClr val="FF00FF"/>
                </a:solidFill>
                <a:latin typeface="Consolas" pitchFamily="49" charset="0"/>
                <a:cs typeface="Consolas" pitchFamily="49" charset="0"/>
              </a:endParaRPr>
            </a:p>
          </p:txBody>
        </p:sp>
        <p:sp>
          <p:nvSpPr>
            <p:cNvPr id="34" name="TextBox 33"/>
            <p:cNvSpPr txBox="1"/>
            <p:nvPr/>
          </p:nvSpPr>
          <p:spPr>
            <a:xfrm>
              <a:off x="3729260" y="3857628"/>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5</a:t>
              </a:r>
              <a:endParaRPr lang="zh-CN" altLang="en-US" sz="1400" b="0">
                <a:solidFill>
                  <a:srgbClr val="FF00FF"/>
                </a:solidFill>
                <a:latin typeface="Consolas" pitchFamily="49" charset="0"/>
                <a:cs typeface="Consolas" pitchFamily="49" charset="0"/>
              </a:endParaRPr>
            </a:p>
          </p:txBody>
        </p:sp>
        <p:sp>
          <p:nvSpPr>
            <p:cNvPr id="35" name="TextBox 34"/>
            <p:cNvSpPr txBox="1"/>
            <p:nvPr/>
          </p:nvSpPr>
          <p:spPr>
            <a:xfrm>
              <a:off x="3071802" y="4639136"/>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10</a:t>
              </a:r>
              <a:endParaRPr lang="zh-CN" altLang="en-US" sz="1400" b="0">
                <a:solidFill>
                  <a:srgbClr val="FF00FF"/>
                </a:solidFill>
                <a:latin typeface="Consolas" pitchFamily="49" charset="0"/>
                <a:cs typeface="Consolas" pitchFamily="49" charset="0"/>
              </a:endParaRPr>
            </a:p>
          </p:txBody>
        </p:sp>
        <p:sp>
          <p:nvSpPr>
            <p:cNvPr id="36" name="TextBox 35"/>
            <p:cNvSpPr txBox="1"/>
            <p:nvPr/>
          </p:nvSpPr>
          <p:spPr>
            <a:xfrm>
              <a:off x="3799245" y="4723637"/>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11</a:t>
              </a:r>
              <a:endParaRPr lang="zh-CN" altLang="en-US" sz="1400" b="0">
                <a:solidFill>
                  <a:srgbClr val="FF00FF"/>
                </a:solidFill>
                <a:latin typeface="Consolas" pitchFamily="49" charset="0"/>
                <a:cs typeface="Consolas" pitchFamily="49" charset="0"/>
              </a:endParaRPr>
            </a:p>
          </p:txBody>
        </p:sp>
        <p:sp>
          <p:nvSpPr>
            <p:cNvPr id="37" name="TextBox 36"/>
            <p:cNvSpPr txBox="1"/>
            <p:nvPr/>
          </p:nvSpPr>
          <p:spPr>
            <a:xfrm>
              <a:off x="6252164" y="3308074"/>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3</a:t>
              </a:r>
              <a:endParaRPr lang="zh-CN" altLang="en-US" sz="1400" b="0">
                <a:solidFill>
                  <a:srgbClr val="FF00FF"/>
                </a:solidFill>
                <a:latin typeface="Consolas" pitchFamily="49" charset="0"/>
                <a:cs typeface="Consolas" pitchFamily="49" charset="0"/>
              </a:endParaRPr>
            </a:p>
          </p:txBody>
        </p:sp>
        <p:sp>
          <p:nvSpPr>
            <p:cNvPr id="38" name="TextBox 37"/>
            <p:cNvSpPr txBox="1"/>
            <p:nvPr/>
          </p:nvSpPr>
          <p:spPr>
            <a:xfrm>
              <a:off x="5149628" y="3924965"/>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6</a:t>
              </a:r>
              <a:endParaRPr lang="zh-CN" altLang="en-US" sz="1400" b="0">
                <a:solidFill>
                  <a:srgbClr val="FF00FF"/>
                </a:solidFill>
                <a:latin typeface="Consolas" pitchFamily="49" charset="0"/>
                <a:cs typeface="Consolas" pitchFamily="49" charset="0"/>
              </a:endParaRPr>
            </a:p>
          </p:txBody>
        </p:sp>
        <p:sp>
          <p:nvSpPr>
            <p:cNvPr id="40" name="TextBox 39"/>
            <p:cNvSpPr txBox="1"/>
            <p:nvPr/>
          </p:nvSpPr>
          <p:spPr>
            <a:xfrm>
              <a:off x="6756745" y="3879653"/>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7</a:t>
              </a:r>
              <a:endParaRPr lang="zh-CN" altLang="en-US" sz="1400" b="0">
                <a:solidFill>
                  <a:srgbClr val="FF00FF"/>
                </a:solidFill>
                <a:latin typeface="Consolas" pitchFamily="49" charset="0"/>
                <a:cs typeface="Consolas" pitchFamily="49" charset="0"/>
              </a:endParaRPr>
            </a:p>
          </p:txBody>
        </p:sp>
      </p:grpSp>
      <p:sp>
        <p:nvSpPr>
          <p:cNvPr id="39" name="灯片编号占位符 38"/>
          <p:cNvSpPr>
            <a:spLocks noGrp="1"/>
          </p:cNvSpPr>
          <p:nvPr>
            <p:ph type="sldNum" sz="quarter" idx="12"/>
          </p:nvPr>
        </p:nvSpPr>
        <p:spPr/>
        <p:txBody>
          <a:bodyPr/>
          <a:lstStyle/>
          <a:p>
            <a:fld id="{67864EE2-EAB3-4814-A7EB-820BD7610F1E}" type="slidenum">
              <a:rPr lang="en-US" altLang="zh-CN" smtClean="0"/>
              <a:pPr/>
              <a:t>36</a:t>
            </a:fld>
            <a:r>
              <a:rPr lang="en-US" altLang="zh-CN"/>
              <a:t>/110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500042"/>
            <a:ext cx="464347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完全二叉树的</a:t>
            </a:r>
            <a:r>
              <a:rPr lang="zh-CN" altLang="zh-CN" sz="2000">
                <a:solidFill>
                  <a:srgbClr val="FF0000"/>
                </a:solidFill>
                <a:latin typeface="Consolas" pitchFamily="49" charset="0"/>
                <a:ea typeface="仿宋" pitchFamily="49" charset="-122"/>
                <a:cs typeface="Consolas" pitchFamily="49" charset="0"/>
              </a:rPr>
              <a:t>特点</a:t>
            </a:r>
            <a:r>
              <a:rPr lang="zh-CN" altLang="zh-CN" sz="2000">
                <a:solidFill>
                  <a:srgbClr val="0000FF"/>
                </a:solidFill>
                <a:latin typeface="Consolas" pitchFamily="49" charset="0"/>
                <a:ea typeface="仿宋" pitchFamily="49" charset="-122"/>
                <a:cs typeface="Consolas" pitchFamily="49" charset="0"/>
              </a:rPr>
              <a:t>如下：</a:t>
            </a:r>
          </a:p>
        </p:txBody>
      </p:sp>
      <p:sp>
        <p:nvSpPr>
          <p:cNvPr id="5" name="TextBox 4"/>
          <p:cNvSpPr txBox="1"/>
          <p:nvPr/>
        </p:nvSpPr>
        <p:spPr>
          <a:xfrm>
            <a:off x="642910" y="953281"/>
            <a:ext cx="7929618" cy="260337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叶子结点只可能出现在最下面两层中。</a:t>
            </a:r>
          </a:p>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对于最大层次中的叶子结点，都依次排列在该层最左边的位置上。</a:t>
            </a:r>
          </a:p>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如果有度为</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的结点，只可能有一个，且该结点只有左孩子而无右孩子；</a:t>
            </a:r>
          </a:p>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按层序编号后，一旦出现某结点（其编号为</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）为叶子结点或只有左孩子，则编号大于</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的结点均为叶子结点。</a:t>
            </a:r>
          </a:p>
        </p:txBody>
      </p:sp>
      <p:grpSp>
        <p:nvGrpSpPr>
          <p:cNvPr id="2" name="组合 5"/>
          <p:cNvGrpSpPr/>
          <p:nvPr/>
        </p:nvGrpSpPr>
        <p:grpSpPr>
          <a:xfrm>
            <a:off x="1643042" y="3692727"/>
            <a:ext cx="4721825" cy="2450917"/>
            <a:chOff x="1626839" y="2335405"/>
            <a:chExt cx="5558534" cy="2950983"/>
          </a:xfrm>
        </p:grpSpPr>
        <p:sp>
          <p:nvSpPr>
            <p:cNvPr id="7" name="椭圆 6"/>
            <p:cNvSpPr/>
            <p:nvPr/>
          </p:nvSpPr>
          <p:spPr>
            <a:xfrm>
              <a:off x="4429124" y="250030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200"/>
                </a:lnSpc>
              </a:pPr>
              <a:r>
                <a:rPr lang="en-US" altLang="zh-CN" sz="1600" b="0">
                  <a:latin typeface="Consolas" pitchFamily="49" charset="0"/>
                  <a:cs typeface="Consolas" pitchFamily="49" charset="0"/>
                </a:rPr>
                <a:t>A</a:t>
              </a:r>
              <a:endParaRPr lang="zh-CN" altLang="en-US" sz="1600" b="0">
                <a:latin typeface="Consolas" pitchFamily="49" charset="0"/>
                <a:cs typeface="Consolas" pitchFamily="49" charset="0"/>
              </a:endParaRPr>
            </a:p>
          </p:txBody>
        </p:sp>
        <p:sp>
          <p:nvSpPr>
            <p:cNvPr id="8" name="椭圆 7"/>
            <p:cNvSpPr/>
            <p:nvPr/>
          </p:nvSpPr>
          <p:spPr>
            <a:xfrm>
              <a:off x="3000364"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9" name="椭圆 8"/>
            <p:cNvSpPr/>
            <p:nvPr/>
          </p:nvSpPr>
          <p:spPr>
            <a:xfrm>
              <a:off x="2285984"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D</a:t>
              </a:r>
              <a:endParaRPr lang="zh-CN" altLang="en-US" sz="1600" b="0">
                <a:solidFill>
                  <a:srgbClr val="0000FF"/>
                </a:solidFill>
                <a:latin typeface="Consolas" pitchFamily="49" charset="0"/>
                <a:cs typeface="Consolas" pitchFamily="49" charset="0"/>
              </a:endParaRPr>
            </a:p>
          </p:txBody>
        </p:sp>
        <p:sp>
          <p:nvSpPr>
            <p:cNvPr id="10" name="椭圆 9"/>
            <p:cNvSpPr/>
            <p:nvPr/>
          </p:nvSpPr>
          <p:spPr>
            <a:xfrm>
              <a:off x="192879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H</a:t>
              </a:r>
              <a:endParaRPr lang="zh-CN" altLang="en-US" sz="1600" b="0">
                <a:solidFill>
                  <a:srgbClr val="0000FF"/>
                </a:solidFill>
                <a:latin typeface="Consolas" pitchFamily="49" charset="0"/>
                <a:cs typeface="Consolas" pitchFamily="49" charset="0"/>
              </a:endParaRPr>
            </a:p>
          </p:txBody>
        </p:sp>
        <p:sp>
          <p:nvSpPr>
            <p:cNvPr id="11" name="椭圆 10"/>
            <p:cNvSpPr/>
            <p:nvPr/>
          </p:nvSpPr>
          <p:spPr>
            <a:xfrm>
              <a:off x="27146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I</a:t>
              </a:r>
              <a:endParaRPr lang="zh-CN" altLang="en-US" sz="1600" b="0">
                <a:solidFill>
                  <a:srgbClr val="0000FF"/>
                </a:solidFill>
                <a:latin typeface="Consolas" pitchFamily="49" charset="0"/>
                <a:cs typeface="Consolas" pitchFamily="49" charset="0"/>
              </a:endParaRPr>
            </a:p>
          </p:txBody>
        </p:sp>
        <p:cxnSp>
          <p:nvCxnSpPr>
            <p:cNvPr id="12" name="直接连接符 11"/>
            <p:cNvCxnSpPr>
              <a:stCxn id="9" idx="3"/>
              <a:endCxn id="10" idx="0"/>
            </p:cNvCxnSpPr>
            <p:nvPr/>
          </p:nvCxnSpPr>
          <p:spPr>
            <a:xfrm rot="5400000">
              <a:off x="2012861"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13" name="直接连接符 12"/>
            <p:cNvCxnSpPr>
              <a:stCxn id="9" idx="5"/>
              <a:endCxn id="11" idx="0"/>
            </p:cNvCxnSpPr>
            <p:nvPr/>
          </p:nvCxnSpPr>
          <p:spPr>
            <a:xfrm rot="16200000" flipH="1">
              <a:off x="2532056"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sp>
          <p:nvSpPr>
            <p:cNvPr id="14" name="椭圆 13"/>
            <p:cNvSpPr/>
            <p:nvPr/>
          </p:nvSpPr>
          <p:spPr>
            <a:xfrm>
              <a:off x="3643306"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E</a:t>
              </a:r>
              <a:endParaRPr lang="zh-CN" altLang="en-US" sz="1600" b="0">
                <a:solidFill>
                  <a:srgbClr val="0000FF"/>
                </a:solidFill>
                <a:latin typeface="Consolas" pitchFamily="49" charset="0"/>
                <a:cs typeface="Consolas" pitchFamily="49" charset="0"/>
              </a:endParaRPr>
            </a:p>
          </p:txBody>
        </p:sp>
        <p:sp>
          <p:nvSpPr>
            <p:cNvPr id="15" name="椭圆 14"/>
            <p:cNvSpPr/>
            <p:nvPr/>
          </p:nvSpPr>
          <p:spPr>
            <a:xfrm>
              <a:off x="3286116"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J</a:t>
              </a:r>
              <a:endParaRPr lang="zh-CN" altLang="en-US" sz="1600" b="0">
                <a:solidFill>
                  <a:srgbClr val="0000FF"/>
                </a:solidFill>
                <a:latin typeface="Consolas" pitchFamily="49" charset="0"/>
                <a:cs typeface="Consolas" pitchFamily="49" charset="0"/>
              </a:endParaRPr>
            </a:p>
          </p:txBody>
        </p:sp>
        <p:sp>
          <p:nvSpPr>
            <p:cNvPr id="16" name="椭圆 15"/>
            <p:cNvSpPr/>
            <p:nvPr/>
          </p:nvSpPr>
          <p:spPr>
            <a:xfrm>
              <a:off x="407193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K</a:t>
              </a:r>
              <a:endParaRPr lang="zh-CN" altLang="en-US" sz="1600" b="0">
                <a:solidFill>
                  <a:srgbClr val="0000FF"/>
                </a:solidFill>
                <a:latin typeface="Consolas" pitchFamily="49" charset="0"/>
                <a:cs typeface="Consolas" pitchFamily="49" charset="0"/>
              </a:endParaRPr>
            </a:p>
          </p:txBody>
        </p:sp>
        <p:cxnSp>
          <p:nvCxnSpPr>
            <p:cNvPr id="17" name="直接连接符 16"/>
            <p:cNvCxnSpPr>
              <a:stCxn id="14" idx="3"/>
              <a:endCxn id="15" idx="0"/>
            </p:cNvCxnSpPr>
            <p:nvPr/>
          </p:nvCxnSpPr>
          <p:spPr>
            <a:xfrm rot="5400000">
              <a:off x="3370183"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18" name="直接连接符 17"/>
            <p:cNvCxnSpPr>
              <a:stCxn id="14" idx="5"/>
              <a:endCxn id="16" idx="0"/>
            </p:cNvCxnSpPr>
            <p:nvPr/>
          </p:nvCxnSpPr>
          <p:spPr>
            <a:xfrm rot="16200000" flipH="1">
              <a:off x="3889378"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19" name="直接连接符 18"/>
            <p:cNvCxnSpPr>
              <a:stCxn id="8" idx="3"/>
              <a:endCxn id="9" idx="7"/>
            </p:cNvCxnSpPr>
            <p:nvPr/>
          </p:nvCxnSpPr>
          <p:spPr>
            <a:xfrm rot="5400000">
              <a:off x="2616122"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20" name="直接连接符 19"/>
            <p:cNvCxnSpPr>
              <a:stCxn id="8" idx="5"/>
              <a:endCxn id="14" idx="1"/>
            </p:cNvCxnSpPr>
            <p:nvPr/>
          </p:nvCxnSpPr>
          <p:spPr>
            <a:xfrm rot="16200000" flipH="1">
              <a:off x="3294783"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sp>
          <p:nvSpPr>
            <p:cNvPr id="21" name="椭圆 20"/>
            <p:cNvSpPr/>
            <p:nvPr/>
          </p:nvSpPr>
          <p:spPr>
            <a:xfrm>
              <a:off x="6000760"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C</a:t>
              </a:r>
              <a:endParaRPr lang="zh-CN" altLang="en-US" sz="1600" b="0">
                <a:solidFill>
                  <a:srgbClr val="0000FF"/>
                </a:solidFill>
                <a:latin typeface="Consolas" pitchFamily="49" charset="0"/>
                <a:cs typeface="Consolas" pitchFamily="49" charset="0"/>
              </a:endParaRPr>
            </a:p>
          </p:txBody>
        </p:sp>
        <p:sp>
          <p:nvSpPr>
            <p:cNvPr id="22" name="椭圆 21"/>
            <p:cNvSpPr/>
            <p:nvPr/>
          </p:nvSpPr>
          <p:spPr>
            <a:xfrm>
              <a:off x="5286380"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F</a:t>
              </a:r>
              <a:endParaRPr lang="zh-CN" altLang="en-US" sz="1600" b="0">
                <a:solidFill>
                  <a:srgbClr val="0000FF"/>
                </a:solidFill>
                <a:latin typeface="Consolas" pitchFamily="49" charset="0"/>
                <a:cs typeface="Consolas" pitchFamily="49" charset="0"/>
              </a:endParaRPr>
            </a:p>
          </p:txBody>
        </p:sp>
        <p:sp>
          <p:nvSpPr>
            <p:cNvPr id="23" name="椭圆 22"/>
            <p:cNvSpPr/>
            <p:nvPr/>
          </p:nvSpPr>
          <p:spPr>
            <a:xfrm>
              <a:off x="6643702"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itchFamily="49" charset="0"/>
                  <a:cs typeface="Consolas" pitchFamily="49" charset="0"/>
                </a:rPr>
                <a:t>G</a:t>
              </a:r>
              <a:endParaRPr lang="zh-CN" altLang="en-US" sz="1600" b="0">
                <a:solidFill>
                  <a:srgbClr val="0000FF"/>
                </a:solidFill>
                <a:latin typeface="Consolas" pitchFamily="49" charset="0"/>
                <a:cs typeface="Consolas" pitchFamily="49" charset="0"/>
              </a:endParaRPr>
            </a:p>
          </p:txBody>
        </p:sp>
        <p:cxnSp>
          <p:nvCxnSpPr>
            <p:cNvPr id="24" name="直接连接符 23"/>
            <p:cNvCxnSpPr>
              <a:stCxn id="21" idx="3"/>
              <a:endCxn id="22" idx="7"/>
            </p:cNvCxnSpPr>
            <p:nvPr/>
          </p:nvCxnSpPr>
          <p:spPr>
            <a:xfrm rot="5400000">
              <a:off x="5616518"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25" name="直接连接符 24"/>
            <p:cNvCxnSpPr>
              <a:stCxn id="21" idx="5"/>
              <a:endCxn id="23" idx="1"/>
            </p:cNvCxnSpPr>
            <p:nvPr/>
          </p:nvCxnSpPr>
          <p:spPr>
            <a:xfrm rot="16200000" flipH="1">
              <a:off x="6295179"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cxnSp>
          <p:nvCxnSpPr>
            <p:cNvPr id="26" name="直接连接符 25"/>
            <p:cNvCxnSpPr>
              <a:stCxn id="7" idx="2"/>
              <a:endCxn id="8" idx="7"/>
            </p:cNvCxnSpPr>
            <p:nvPr/>
          </p:nvCxnSpPr>
          <p:spPr>
            <a:xfrm rot="10800000" flipV="1">
              <a:off x="3305246" y="2714619"/>
              <a:ext cx="1123879" cy="705713"/>
            </a:xfrm>
            <a:prstGeom prst="line">
              <a:avLst/>
            </a:prstGeom>
            <a:ln w="19050"/>
          </p:spPr>
          <p:style>
            <a:lnRef idx="2">
              <a:schemeClr val="dk1"/>
            </a:lnRef>
            <a:fillRef idx="0">
              <a:schemeClr val="dk1"/>
            </a:fillRef>
            <a:effectRef idx="1">
              <a:schemeClr val="dk1"/>
            </a:effectRef>
            <a:fontRef idx="minor">
              <a:schemeClr val="tx1"/>
            </a:fontRef>
          </p:style>
        </p:cxnSp>
        <p:cxnSp>
          <p:nvCxnSpPr>
            <p:cNvPr id="27" name="直接连接符 26"/>
            <p:cNvCxnSpPr>
              <a:stCxn id="7" idx="6"/>
              <a:endCxn id="21" idx="1"/>
            </p:cNvCxnSpPr>
            <p:nvPr/>
          </p:nvCxnSpPr>
          <p:spPr>
            <a:xfrm>
              <a:off x="4786314" y="2714620"/>
              <a:ext cx="1266755" cy="705713"/>
            </a:xfrm>
            <a:prstGeom prst="line">
              <a:avLst/>
            </a:prstGeom>
            <a:ln w="19050"/>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4214810" y="2335405"/>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a:t>
              </a:r>
              <a:endParaRPr lang="zh-CN" altLang="en-US" sz="1400" b="0">
                <a:solidFill>
                  <a:srgbClr val="FF00FF"/>
                </a:solidFill>
                <a:latin typeface="Consolas" pitchFamily="49" charset="0"/>
                <a:cs typeface="Consolas" pitchFamily="49" charset="0"/>
              </a:endParaRPr>
            </a:p>
          </p:txBody>
        </p:sp>
        <p:sp>
          <p:nvSpPr>
            <p:cNvPr id="29" name="TextBox 28"/>
            <p:cNvSpPr txBox="1"/>
            <p:nvPr/>
          </p:nvSpPr>
          <p:spPr>
            <a:xfrm>
              <a:off x="2720097" y="3335537"/>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2</a:t>
              </a:r>
              <a:endParaRPr lang="zh-CN" altLang="en-US" sz="1400" b="0">
                <a:solidFill>
                  <a:srgbClr val="FF00FF"/>
                </a:solidFill>
                <a:latin typeface="Consolas" pitchFamily="49" charset="0"/>
                <a:cs typeface="Consolas" pitchFamily="49" charset="0"/>
              </a:endParaRPr>
            </a:p>
          </p:txBody>
        </p:sp>
        <p:sp>
          <p:nvSpPr>
            <p:cNvPr id="30" name="TextBox 29"/>
            <p:cNvSpPr txBox="1"/>
            <p:nvPr/>
          </p:nvSpPr>
          <p:spPr>
            <a:xfrm>
              <a:off x="2131420" y="3929066"/>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4</a:t>
              </a:r>
              <a:endParaRPr lang="zh-CN" altLang="en-US" sz="1400" b="0">
                <a:solidFill>
                  <a:srgbClr val="FF00FF"/>
                </a:solidFill>
                <a:latin typeface="Consolas" pitchFamily="49" charset="0"/>
                <a:cs typeface="Consolas" pitchFamily="49" charset="0"/>
              </a:endParaRPr>
            </a:p>
          </p:txBody>
        </p:sp>
        <p:sp>
          <p:nvSpPr>
            <p:cNvPr id="31" name="TextBox 30"/>
            <p:cNvSpPr txBox="1"/>
            <p:nvPr/>
          </p:nvSpPr>
          <p:spPr>
            <a:xfrm>
              <a:off x="1626839" y="4835734"/>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8</a:t>
              </a:r>
              <a:endParaRPr lang="zh-CN" altLang="en-US" sz="1400" b="0">
                <a:solidFill>
                  <a:srgbClr val="FF00FF"/>
                </a:solidFill>
                <a:latin typeface="Consolas" pitchFamily="49" charset="0"/>
                <a:cs typeface="Consolas" pitchFamily="49" charset="0"/>
              </a:endParaRPr>
            </a:p>
          </p:txBody>
        </p:sp>
        <p:sp>
          <p:nvSpPr>
            <p:cNvPr id="32" name="TextBox 31"/>
            <p:cNvSpPr txBox="1"/>
            <p:nvPr/>
          </p:nvSpPr>
          <p:spPr>
            <a:xfrm>
              <a:off x="2459664" y="4786322"/>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9</a:t>
              </a:r>
              <a:endParaRPr lang="zh-CN" altLang="en-US" sz="1400" b="0">
                <a:solidFill>
                  <a:srgbClr val="FF00FF"/>
                </a:solidFill>
                <a:latin typeface="Consolas" pitchFamily="49" charset="0"/>
                <a:cs typeface="Consolas" pitchFamily="49" charset="0"/>
              </a:endParaRPr>
            </a:p>
          </p:txBody>
        </p:sp>
        <p:sp>
          <p:nvSpPr>
            <p:cNvPr id="33" name="TextBox 32"/>
            <p:cNvSpPr txBox="1"/>
            <p:nvPr/>
          </p:nvSpPr>
          <p:spPr>
            <a:xfrm>
              <a:off x="3729260" y="3857628"/>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5</a:t>
              </a:r>
              <a:endParaRPr lang="zh-CN" altLang="en-US" sz="1400" b="0">
                <a:solidFill>
                  <a:srgbClr val="FF00FF"/>
                </a:solidFill>
                <a:latin typeface="Consolas" pitchFamily="49" charset="0"/>
                <a:cs typeface="Consolas" pitchFamily="49" charset="0"/>
              </a:endParaRPr>
            </a:p>
          </p:txBody>
        </p:sp>
        <p:sp>
          <p:nvSpPr>
            <p:cNvPr id="34" name="TextBox 33"/>
            <p:cNvSpPr txBox="1"/>
            <p:nvPr/>
          </p:nvSpPr>
          <p:spPr>
            <a:xfrm>
              <a:off x="3071802" y="4639136"/>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10</a:t>
              </a:r>
              <a:endParaRPr lang="zh-CN" altLang="en-US" sz="1400" b="0">
                <a:solidFill>
                  <a:srgbClr val="FF00FF"/>
                </a:solidFill>
                <a:latin typeface="Consolas" pitchFamily="49" charset="0"/>
                <a:cs typeface="Consolas" pitchFamily="49" charset="0"/>
              </a:endParaRPr>
            </a:p>
          </p:txBody>
        </p:sp>
        <p:sp>
          <p:nvSpPr>
            <p:cNvPr id="35" name="TextBox 34"/>
            <p:cNvSpPr txBox="1"/>
            <p:nvPr/>
          </p:nvSpPr>
          <p:spPr>
            <a:xfrm>
              <a:off x="3799245" y="4723637"/>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11</a:t>
              </a:r>
              <a:endParaRPr lang="zh-CN" altLang="en-US" sz="1400" b="0">
                <a:solidFill>
                  <a:srgbClr val="FF00FF"/>
                </a:solidFill>
                <a:latin typeface="Consolas" pitchFamily="49" charset="0"/>
                <a:cs typeface="Consolas" pitchFamily="49" charset="0"/>
              </a:endParaRPr>
            </a:p>
          </p:txBody>
        </p:sp>
        <p:sp>
          <p:nvSpPr>
            <p:cNvPr id="36" name="TextBox 35"/>
            <p:cNvSpPr txBox="1"/>
            <p:nvPr/>
          </p:nvSpPr>
          <p:spPr>
            <a:xfrm>
              <a:off x="6252164" y="3308074"/>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3</a:t>
              </a:r>
              <a:endParaRPr lang="zh-CN" altLang="en-US" sz="1400" b="0">
                <a:solidFill>
                  <a:srgbClr val="FF00FF"/>
                </a:solidFill>
                <a:latin typeface="Consolas" pitchFamily="49" charset="0"/>
                <a:cs typeface="Consolas" pitchFamily="49" charset="0"/>
              </a:endParaRPr>
            </a:p>
          </p:txBody>
        </p:sp>
        <p:sp>
          <p:nvSpPr>
            <p:cNvPr id="37" name="TextBox 36"/>
            <p:cNvSpPr txBox="1"/>
            <p:nvPr/>
          </p:nvSpPr>
          <p:spPr>
            <a:xfrm>
              <a:off x="5149628" y="3924965"/>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6</a:t>
              </a:r>
              <a:endParaRPr lang="zh-CN" altLang="en-US" sz="1400" b="0">
                <a:solidFill>
                  <a:srgbClr val="FF00FF"/>
                </a:solidFill>
                <a:latin typeface="Consolas" pitchFamily="49" charset="0"/>
                <a:cs typeface="Consolas" pitchFamily="49" charset="0"/>
              </a:endParaRPr>
            </a:p>
          </p:txBody>
        </p:sp>
        <p:sp>
          <p:nvSpPr>
            <p:cNvPr id="38" name="TextBox 37"/>
            <p:cNvSpPr txBox="1"/>
            <p:nvPr/>
          </p:nvSpPr>
          <p:spPr>
            <a:xfrm>
              <a:off x="6756745" y="3879653"/>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7</a:t>
              </a:r>
              <a:endParaRPr lang="zh-CN" altLang="en-US" sz="1400" b="0">
                <a:solidFill>
                  <a:srgbClr val="FF00FF"/>
                </a:solidFill>
                <a:latin typeface="Consolas" pitchFamily="49" charset="0"/>
                <a:cs typeface="Consolas" pitchFamily="49" charset="0"/>
              </a:endParaRPr>
            </a:p>
          </p:txBody>
        </p:sp>
      </p:grpSp>
      <p:sp>
        <p:nvSpPr>
          <p:cNvPr id="39" name="灯片编号占位符 38"/>
          <p:cNvSpPr>
            <a:spLocks noGrp="1"/>
          </p:cNvSpPr>
          <p:nvPr>
            <p:ph type="sldNum" sz="quarter" idx="12"/>
          </p:nvPr>
        </p:nvSpPr>
        <p:spPr/>
        <p:txBody>
          <a:bodyPr/>
          <a:lstStyle/>
          <a:p>
            <a:fld id="{67864EE2-EAB3-4814-A7EB-820BD7610F1E}" type="slidenum">
              <a:rPr lang="en-US" altLang="zh-CN" smtClean="0"/>
              <a:pPr/>
              <a:t>37</a:t>
            </a:fld>
            <a:r>
              <a:rPr lang="en-US" altLang="zh-CN"/>
              <a:t>/110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71480"/>
            <a:ext cx="335758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7.2.2  </a:t>
            </a:r>
            <a:r>
              <a:rPr lang="zh-CN" altLang="zh-CN">
                <a:latin typeface="Consolas" pitchFamily="49" charset="0"/>
                <a:ea typeface="微软雅黑" pitchFamily="34" charset="-122"/>
                <a:cs typeface="Consolas" pitchFamily="49" charset="0"/>
              </a:rPr>
              <a:t>二叉树性质</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 Box 2"/>
          <p:cNvSpPr txBox="1">
            <a:spLocks noChangeArrowheads="1"/>
          </p:cNvSpPr>
          <p:nvPr/>
        </p:nvSpPr>
        <p:spPr bwMode="auto">
          <a:xfrm>
            <a:off x="642910" y="1428736"/>
            <a:ext cx="8143932" cy="400110"/>
          </a:xfrm>
          <a:prstGeom prst="rect">
            <a:avLst/>
          </a:prstGeom>
          <a:noFill/>
          <a:ln w="9525">
            <a:noFill/>
            <a:miter lim="800000"/>
            <a:headEnd/>
            <a:tailEnd/>
          </a:ln>
        </p:spPr>
        <p:txBody>
          <a:bodyPr wrap="square">
            <a:spAutoFit/>
          </a:bodyPr>
          <a:lstStyle/>
          <a:p>
            <a:pPr algn="l">
              <a:lnSpc>
                <a:spcPct val="100000"/>
              </a:lnSpc>
              <a:spcBef>
                <a:spcPct val="50000"/>
              </a:spcBef>
            </a:pPr>
            <a:r>
              <a:rPr kumimoji="1" lang="zh-CN" altLang="en-US" sz="2000" dirty="0">
                <a:solidFill>
                  <a:srgbClr val="FF0000"/>
                </a:solidFill>
                <a:latin typeface="微软雅黑" pitchFamily="34" charset="-122"/>
                <a:ea typeface="微软雅黑" pitchFamily="34" charset="-122"/>
                <a:cs typeface="Consolas" pitchFamily="49" charset="0"/>
              </a:rPr>
              <a:t>性质</a:t>
            </a:r>
            <a:r>
              <a:rPr kumimoji="1" lang="en-US" altLang="zh-CN" sz="2000" dirty="0">
                <a:solidFill>
                  <a:srgbClr val="FF0000"/>
                </a:solidFill>
                <a:latin typeface="Consolas" pitchFamily="49" charset="0"/>
                <a:ea typeface="微软雅黑" pitchFamily="34" charset="-122"/>
                <a:cs typeface="Consolas" pitchFamily="49" charset="0"/>
              </a:rPr>
              <a:t>1</a:t>
            </a:r>
            <a:r>
              <a:rPr kumimoji="1" lang="en-US" altLang="zh-CN" sz="2000" dirty="0">
                <a:solidFill>
                  <a:srgbClr val="FF0000"/>
                </a:solidFill>
                <a:latin typeface="微软雅黑" pitchFamily="34" charset="-122"/>
                <a:ea typeface="微软雅黑" pitchFamily="34" charset="-122"/>
                <a:cs typeface="Consolas" pitchFamily="49" charset="0"/>
              </a:rPr>
              <a:t>   </a:t>
            </a:r>
            <a:r>
              <a:rPr kumimoji="1" lang="zh-CN" altLang="en-US" sz="2000" dirty="0">
                <a:solidFill>
                  <a:srgbClr val="0000FF"/>
                </a:solidFill>
                <a:latin typeface="Consolas" pitchFamily="49" charset="0"/>
                <a:ea typeface="楷体" pitchFamily="49" charset="-122"/>
                <a:cs typeface="Consolas" pitchFamily="49" charset="0"/>
              </a:rPr>
              <a:t>非空二叉树上叶结点数等于双分支结点数加</a:t>
            </a:r>
            <a:r>
              <a:rPr kumimoji="1" lang="en-US" altLang="zh-CN" sz="2000">
                <a:solidFill>
                  <a:srgbClr val="0000FF"/>
                </a:solidFill>
                <a:latin typeface="Consolas" pitchFamily="49" charset="0"/>
                <a:ea typeface="楷体" pitchFamily="49" charset="-122"/>
                <a:cs typeface="Consolas" pitchFamily="49" charset="0"/>
              </a:rPr>
              <a:t>1</a:t>
            </a:r>
            <a:r>
              <a:rPr kumimoji="1" lang="zh-CN" altLang="en-US" sz="2000">
                <a:solidFill>
                  <a:srgbClr val="0000FF"/>
                </a:solidFill>
                <a:latin typeface="Consolas" pitchFamily="49" charset="0"/>
                <a:ea typeface="楷体" pitchFamily="49" charset="-122"/>
                <a:cs typeface="Consolas" pitchFamily="49" charset="0"/>
              </a:rPr>
              <a:t>。即</a:t>
            </a:r>
            <a:r>
              <a:rPr kumimoji="1" lang="en-US" altLang="zh-CN" sz="2000" i="1">
                <a:solidFill>
                  <a:srgbClr val="FF0000"/>
                </a:solidFill>
                <a:latin typeface="Consolas" pitchFamily="49" charset="0"/>
                <a:ea typeface="楷体" pitchFamily="49" charset="-122"/>
                <a:cs typeface="Consolas" pitchFamily="49" charset="0"/>
              </a:rPr>
              <a:t>n</a:t>
            </a:r>
            <a:r>
              <a:rPr kumimoji="1" lang="en-US" altLang="zh-CN" sz="2000" baseline="-25000">
                <a:solidFill>
                  <a:srgbClr val="FF0000"/>
                </a:solidFill>
                <a:latin typeface="Consolas" pitchFamily="49" charset="0"/>
                <a:ea typeface="楷体" pitchFamily="49" charset="-122"/>
                <a:cs typeface="Consolas" pitchFamily="49" charset="0"/>
              </a:rPr>
              <a:t>0</a:t>
            </a:r>
            <a:r>
              <a:rPr kumimoji="1" lang="en-US" altLang="zh-CN" sz="2000">
                <a:solidFill>
                  <a:srgbClr val="FF0000"/>
                </a:solidFill>
                <a:latin typeface="Consolas" pitchFamily="49" charset="0"/>
                <a:ea typeface="楷体" pitchFamily="49" charset="-122"/>
                <a:cs typeface="Consolas" pitchFamily="49" charset="0"/>
              </a:rPr>
              <a:t>=</a:t>
            </a:r>
            <a:r>
              <a:rPr kumimoji="1" lang="en-US" altLang="zh-CN" sz="2000" i="1">
                <a:solidFill>
                  <a:srgbClr val="FF0000"/>
                </a:solidFill>
                <a:latin typeface="Consolas" pitchFamily="49" charset="0"/>
                <a:ea typeface="楷体" pitchFamily="49" charset="-122"/>
                <a:cs typeface="Consolas" pitchFamily="49" charset="0"/>
              </a:rPr>
              <a:t>n</a:t>
            </a:r>
            <a:r>
              <a:rPr kumimoji="1" lang="en-US" altLang="zh-CN" sz="2000" baseline="-25000">
                <a:solidFill>
                  <a:srgbClr val="FF0000"/>
                </a:solidFill>
                <a:latin typeface="Consolas" pitchFamily="49" charset="0"/>
                <a:ea typeface="楷体" pitchFamily="49" charset="-122"/>
                <a:cs typeface="Consolas" pitchFamily="49" charset="0"/>
              </a:rPr>
              <a:t>2</a:t>
            </a:r>
            <a:r>
              <a:rPr kumimoji="1" lang="en-US" altLang="zh-CN" sz="2000">
                <a:solidFill>
                  <a:srgbClr val="FF0000"/>
                </a:solidFill>
                <a:latin typeface="Consolas" pitchFamily="49" charset="0"/>
                <a:ea typeface="楷体" pitchFamily="49" charset="-122"/>
                <a:cs typeface="Consolas" pitchFamily="49" charset="0"/>
              </a:rPr>
              <a:t>+1</a:t>
            </a:r>
            <a:r>
              <a:rPr kumimoji="1" lang="zh-CN" altLang="en-US" sz="2000">
                <a:solidFill>
                  <a:srgbClr val="0000FF"/>
                </a:solidFill>
                <a:latin typeface="Consolas" pitchFamily="49" charset="0"/>
                <a:ea typeface="楷体" pitchFamily="49" charset="-122"/>
                <a:cs typeface="Consolas" pitchFamily="49" charset="0"/>
              </a:rPr>
              <a:t>。</a:t>
            </a:r>
            <a:endParaRPr kumimoji="1" lang="zh-CN" altLang="en-US" sz="2000" dirty="0">
              <a:solidFill>
                <a:srgbClr val="0000FF"/>
              </a:solidFill>
              <a:latin typeface="Consolas" pitchFamily="49" charset="0"/>
              <a:ea typeface="楷体" pitchFamily="49" charset="-122"/>
              <a:cs typeface="Consolas" pitchFamily="49" charset="0"/>
            </a:endParaRPr>
          </a:p>
        </p:txBody>
      </p:sp>
      <p:grpSp>
        <p:nvGrpSpPr>
          <p:cNvPr id="2" name="组合 12"/>
          <p:cNvGrpSpPr/>
          <p:nvPr/>
        </p:nvGrpSpPr>
        <p:grpSpPr>
          <a:xfrm>
            <a:off x="714348" y="2071678"/>
            <a:ext cx="6929486" cy="2473255"/>
            <a:chOff x="857224" y="2357430"/>
            <a:chExt cx="6929486" cy="2473255"/>
          </a:xfrm>
        </p:grpSpPr>
        <p:sp>
          <p:nvSpPr>
            <p:cNvPr id="6" name="TextBox 5"/>
            <p:cNvSpPr txBox="1"/>
            <p:nvPr/>
          </p:nvSpPr>
          <p:spPr>
            <a:xfrm>
              <a:off x="928662" y="2714620"/>
              <a:ext cx="6858048" cy="211606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2600"/>
                </a:lnSpc>
                <a:spcBef>
                  <a:spcPts val="600"/>
                </a:spcBef>
                <a:buBlip>
                  <a:blip r:embed="rId2"/>
                </a:buBlip>
              </a:pPr>
              <a:r>
                <a:rPr kumimoji="1" lang="zh-CN" altLang="en-US" sz="2000" dirty="0">
                  <a:solidFill>
                    <a:srgbClr val="0000FF"/>
                  </a:solidFill>
                  <a:latin typeface="Consolas" pitchFamily="49" charset="0"/>
                  <a:ea typeface="仿宋" pitchFamily="49" charset="-122"/>
                  <a:cs typeface="Consolas" pitchFamily="49" charset="0"/>
                </a:rPr>
                <a:t>总结点数</a:t>
              </a:r>
              <a:r>
                <a:rPr kumimoji="1" lang="en-US" altLang="zh-CN" sz="2000" i="1" dirty="0">
                  <a:solidFill>
                    <a:srgbClr val="0000FF"/>
                  </a:solidFill>
                  <a:latin typeface="Consolas" pitchFamily="49" charset="0"/>
                  <a:ea typeface="仿宋" pitchFamily="49" charset="-122"/>
                  <a:cs typeface="Consolas" pitchFamily="49" charset="0"/>
                </a:rPr>
                <a:t>n</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n</a:t>
              </a:r>
              <a:r>
                <a:rPr kumimoji="1" lang="en-US" altLang="zh-CN" sz="2000" baseline="-30000" dirty="0">
                  <a:solidFill>
                    <a:srgbClr val="0000FF"/>
                  </a:solidFill>
                  <a:latin typeface="Consolas" pitchFamily="49" charset="0"/>
                  <a:ea typeface="仿宋" pitchFamily="49" charset="-122"/>
                  <a:cs typeface="Consolas" pitchFamily="49" charset="0"/>
                </a:rPr>
                <a:t>0</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n</a:t>
              </a:r>
              <a:r>
                <a:rPr kumimoji="1" lang="en-US" altLang="zh-CN" sz="2000" baseline="-30000" dirty="0">
                  <a:solidFill>
                    <a:srgbClr val="0000FF"/>
                  </a:solidFill>
                  <a:latin typeface="Consolas" pitchFamily="49" charset="0"/>
                  <a:ea typeface="仿宋" pitchFamily="49" charset="-122"/>
                  <a:cs typeface="Consolas" pitchFamily="49" charset="0"/>
                </a:rPr>
                <a:t>1</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n</a:t>
              </a:r>
              <a:r>
                <a:rPr kumimoji="1" lang="en-US" altLang="zh-CN" sz="2000" baseline="-30000" dirty="0">
                  <a:solidFill>
                    <a:srgbClr val="0000FF"/>
                  </a:solidFill>
                  <a:latin typeface="Consolas" pitchFamily="49" charset="0"/>
                  <a:ea typeface="仿宋" pitchFamily="49" charset="-122"/>
                  <a:cs typeface="Consolas" pitchFamily="49" charset="0"/>
                </a:rPr>
                <a:t>2</a:t>
              </a:r>
              <a:r>
                <a:rPr kumimoji="1" lang="zh-CN" altLang="en-US" sz="2000" dirty="0">
                  <a:solidFill>
                    <a:srgbClr val="0000FF"/>
                  </a:solidFill>
                  <a:latin typeface="Consolas" pitchFamily="49" charset="0"/>
                  <a:ea typeface="仿宋" pitchFamily="49" charset="-122"/>
                  <a:cs typeface="Consolas" pitchFamily="49" charset="0"/>
                </a:rPr>
                <a:t>。</a:t>
              </a:r>
              <a:endParaRPr kumimoji="1" lang="en-US" altLang="zh-CN" sz="2000" dirty="0">
                <a:solidFill>
                  <a:srgbClr val="0000FF"/>
                </a:solidFill>
                <a:latin typeface="Consolas" pitchFamily="49" charset="0"/>
                <a:ea typeface="仿宋" pitchFamily="49" charset="-122"/>
                <a:cs typeface="Consolas" pitchFamily="49" charset="0"/>
              </a:endParaRPr>
            </a:p>
            <a:p>
              <a:pPr marL="457200" indent="-457200" algn="l">
                <a:lnSpc>
                  <a:spcPts val="26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一个度为</a:t>
              </a:r>
              <a:r>
                <a:rPr lang="en-US"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的结点贡献</a:t>
              </a:r>
              <a:r>
                <a:rPr lang="en-US"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个度，一个度为</a:t>
              </a:r>
              <a:r>
                <a:rPr lang="en-US"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的结点贡献</a:t>
              </a:r>
              <a:r>
                <a:rPr lang="en-US"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个度，所以总的度数</a:t>
              </a:r>
              <a:r>
                <a:rPr lang="en-US" sz="2000" dirty="0">
                  <a:solidFill>
                    <a:srgbClr val="0000FF"/>
                  </a:solidFill>
                  <a:latin typeface="Consolas" pitchFamily="49" charset="0"/>
                  <a:ea typeface="仿宋" pitchFamily="49" charset="-122"/>
                  <a:cs typeface="Consolas" pitchFamily="49" charset="0"/>
                </a:rPr>
                <a:t>=</a:t>
              </a:r>
              <a:r>
                <a:rPr lang="en-US" sz="2000" i="1" dirty="0">
                  <a:solidFill>
                    <a:srgbClr val="0000FF"/>
                  </a:solidFill>
                  <a:latin typeface="Consolas" pitchFamily="49" charset="0"/>
                  <a:ea typeface="仿宋" pitchFamily="49" charset="-122"/>
                  <a:cs typeface="Consolas" pitchFamily="49" charset="0"/>
                </a:rPr>
                <a:t>n</a:t>
              </a:r>
              <a:r>
                <a:rPr lang="en-US" sz="2000" baseline="-25000" dirty="0">
                  <a:solidFill>
                    <a:srgbClr val="0000FF"/>
                  </a:solidFill>
                  <a:latin typeface="Consolas" pitchFamily="49" charset="0"/>
                  <a:ea typeface="仿宋" pitchFamily="49" charset="-122"/>
                  <a:cs typeface="Consolas" pitchFamily="49" charset="0"/>
                </a:rPr>
                <a:t>1</a:t>
              </a:r>
              <a:r>
                <a:rPr lang="en-US" sz="2000" dirty="0">
                  <a:solidFill>
                    <a:srgbClr val="0000FF"/>
                  </a:solidFill>
                  <a:latin typeface="Consolas" pitchFamily="49" charset="0"/>
                  <a:ea typeface="仿宋" pitchFamily="49" charset="-122"/>
                  <a:cs typeface="Consolas" pitchFamily="49" charset="0"/>
                </a:rPr>
                <a:t>+2</a:t>
              </a:r>
              <a:r>
                <a:rPr lang="en-US" sz="2000" i="1" dirty="0">
                  <a:solidFill>
                    <a:srgbClr val="0000FF"/>
                  </a:solidFill>
                  <a:latin typeface="Consolas" pitchFamily="49" charset="0"/>
                  <a:ea typeface="仿宋" pitchFamily="49" charset="-122"/>
                  <a:cs typeface="Consolas" pitchFamily="49" charset="0"/>
                </a:rPr>
                <a:t>n</a:t>
              </a:r>
              <a:r>
                <a:rPr lang="en-US" sz="2000" baseline="-25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ts val="26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总的度数</a:t>
              </a:r>
              <a:r>
                <a:rPr lang="en-US"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总分支数</a:t>
              </a:r>
              <a:r>
                <a:rPr lang="en-US" sz="2000" dirty="0">
                  <a:solidFill>
                    <a:srgbClr val="0000FF"/>
                  </a:solidFill>
                  <a:latin typeface="Consolas" pitchFamily="49" charset="0"/>
                  <a:ea typeface="仿宋" pitchFamily="49" charset="-122"/>
                  <a:cs typeface="Consolas" pitchFamily="49" charset="0"/>
                </a:rPr>
                <a:t>=</a:t>
              </a:r>
              <a:r>
                <a:rPr lang="en-US" sz="2000" i="1" dirty="0">
                  <a:solidFill>
                    <a:srgbClr val="0000FF"/>
                  </a:solidFill>
                  <a:latin typeface="Consolas" pitchFamily="49" charset="0"/>
                  <a:ea typeface="仿宋" pitchFamily="49" charset="-122"/>
                  <a:cs typeface="Consolas" pitchFamily="49" charset="0"/>
                </a:rPr>
                <a:t>n</a:t>
              </a:r>
              <a:r>
                <a:rPr lang="en-US"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ts val="2600"/>
                </a:lnSpc>
                <a:spcBef>
                  <a:spcPts val="600"/>
                </a:spcBef>
                <a:buBlip>
                  <a:blip r:embed="rId2"/>
                </a:buBlip>
              </a:pPr>
              <a:r>
                <a:rPr lang="zh-CN" altLang="en-US" sz="2000" dirty="0">
                  <a:solidFill>
                    <a:srgbClr val="0000FF"/>
                  </a:solidFill>
                  <a:latin typeface="Consolas" pitchFamily="49" charset="0"/>
                  <a:ea typeface="仿宋" pitchFamily="49" charset="-122"/>
                  <a:cs typeface="Consolas" pitchFamily="49" charset="0"/>
                </a:rPr>
                <a:t>则</a:t>
              </a:r>
              <a:r>
                <a:rPr lang="en-US" sz="2000" i="1" dirty="0">
                  <a:solidFill>
                    <a:srgbClr val="0000FF"/>
                  </a:solidFill>
                  <a:latin typeface="Consolas" pitchFamily="49" charset="0"/>
                  <a:ea typeface="仿宋" pitchFamily="49" charset="-122"/>
                  <a:cs typeface="Consolas" pitchFamily="49" charset="0"/>
                </a:rPr>
                <a:t>n</a:t>
              </a:r>
              <a:r>
                <a:rPr lang="en-US" sz="2000" baseline="-25000" dirty="0">
                  <a:solidFill>
                    <a:srgbClr val="0000FF"/>
                  </a:solidFill>
                  <a:latin typeface="Consolas" pitchFamily="49" charset="0"/>
                  <a:ea typeface="仿宋" pitchFamily="49" charset="-122"/>
                  <a:cs typeface="Consolas" pitchFamily="49" charset="0"/>
                </a:rPr>
                <a:t>1</a:t>
              </a:r>
              <a:r>
                <a:rPr lang="en-US" sz="2000" dirty="0">
                  <a:solidFill>
                    <a:srgbClr val="0000FF"/>
                  </a:solidFill>
                  <a:latin typeface="Consolas" pitchFamily="49" charset="0"/>
                  <a:ea typeface="仿宋" pitchFamily="49" charset="-122"/>
                  <a:cs typeface="Consolas" pitchFamily="49" charset="0"/>
                </a:rPr>
                <a:t>+2</a:t>
              </a:r>
              <a:r>
                <a:rPr lang="en-US" sz="2000" i="1" dirty="0">
                  <a:solidFill>
                    <a:srgbClr val="0000FF"/>
                  </a:solidFill>
                  <a:latin typeface="Consolas" pitchFamily="49" charset="0"/>
                  <a:ea typeface="仿宋" pitchFamily="49" charset="-122"/>
                  <a:cs typeface="Consolas" pitchFamily="49" charset="0"/>
                </a:rPr>
                <a:t>n</a:t>
              </a:r>
              <a:r>
                <a:rPr lang="en-US" sz="2000" baseline="-25000" dirty="0">
                  <a:solidFill>
                    <a:srgbClr val="0000FF"/>
                  </a:solidFill>
                  <a:latin typeface="Consolas" pitchFamily="49" charset="0"/>
                  <a:ea typeface="仿宋" pitchFamily="49" charset="-122"/>
                  <a:cs typeface="Consolas" pitchFamily="49" charset="0"/>
                </a:rPr>
                <a:t>2</a:t>
              </a:r>
              <a:r>
                <a:rPr lang="en-US" sz="2000" dirty="0">
                  <a:solidFill>
                    <a:srgbClr val="0000FF"/>
                  </a:solidFill>
                  <a:latin typeface="Consolas" pitchFamily="49" charset="0"/>
                  <a:ea typeface="仿宋" pitchFamily="49" charset="-122"/>
                  <a:cs typeface="Consolas" pitchFamily="49" charset="0"/>
                </a:rPr>
                <a:t>=</a:t>
              </a:r>
              <a:r>
                <a:rPr lang="en-US" sz="2000" i="1" dirty="0">
                  <a:solidFill>
                    <a:srgbClr val="0000FF"/>
                  </a:solidFill>
                  <a:latin typeface="Consolas" pitchFamily="49" charset="0"/>
                  <a:ea typeface="仿宋" pitchFamily="49" charset="-122"/>
                  <a:cs typeface="Consolas" pitchFamily="49" charset="0"/>
                </a:rPr>
                <a:t>n</a:t>
              </a:r>
              <a:r>
                <a:rPr lang="en-US" sz="2000" baseline="-25000" dirty="0">
                  <a:solidFill>
                    <a:srgbClr val="0000FF"/>
                  </a:solidFill>
                  <a:latin typeface="Consolas" pitchFamily="49" charset="0"/>
                  <a:ea typeface="仿宋" pitchFamily="49" charset="-122"/>
                  <a:cs typeface="Consolas" pitchFamily="49" charset="0"/>
                </a:rPr>
                <a:t>0</a:t>
              </a:r>
              <a:r>
                <a:rPr lang="en-US" sz="2000" dirty="0">
                  <a:solidFill>
                    <a:srgbClr val="0000FF"/>
                  </a:solidFill>
                  <a:latin typeface="Consolas" pitchFamily="49" charset="0"/>
                  <a:ea typeface="仿宋" pitchFamily="49" charset="-122"/>
                  <a:cs typeface="Consolas" pitchFamily="49" charset="0"/>
                </a:rPr>
                <a:t>+</a:t>
              </a:r>
              <a:r>
                <a:rPr lang="en-US" sz="2000" i="1" dirty="0">
                  <a:solidFill>
                    <a:srgbClr val="0000FF"/>
                  </a:solidFill>
                  <a:latin typeface="Consolas" pitchFamily="49" charset="0"/>
                  <a:ea typeface="仿宋" pitchFamily="49" charset="-122"/>
                  <a:cs typeface="Consolas" pitchFamily="49" charset="0"/>
                </a:rPr>
                <a:t>n</a:t>
              </a:r>
              <a:r>
                <a:rPr lang="en-US" sz="2000" baseline="-25000" dirty="0">
                  <a:solidFill>
                    <a:srgbClr val="0000FF"/>
                  </a:solidFill>
                  <a:latin typeface="Consolas" pitchFamily="49" charset="0"/>
                  <a:ea typeface="仿宋" pitchFamily="49" charset="-122"/>
                  <a:cs typeface="Consolas" pitchFamily="49" charset="0"/>
                </a:rPr>
                <a:t>1</a:t>
              </a:r>
              <a:r>
                <a:rPr lang="en-US" sz="2000" dirty="0">
                  <a:solidFill>
                    <a:srgbClr val="0000FF"/>
                  </a:solidFill>
                  <a:latin typeface="Consolas" pitchFamily="49" charset="0"/>
                  <a:ea typeface="仿宋" pitchFamily="49" charset="-122"/>
                  <a:cs typeface="Consolas" pitchFamily="49" charset="0"/>
                </a:rPr>
                <a:t>+</a:t>
              </a:r>
              <a:r>
                <a:rPr lang="en-US" sz="2000" i="1" dirty="0">
                  <a:solidFill>
                    <a:srgbClr val="0000FF"/>
                  </a:solidFill>
                  <a:latin typeface="Consolas" pitchFamily="49" charset="0"/>
                  <a:ea typeface="仿宋" pitchFamily="49" charset="-122"/>
                  <a:cs typeface="Consolas" pitchFamily="49" charset="0"/>
                </a:rPr>
                <a:t>n</a:t>
              </a:r>
              <a:r>
                <a:rPr lang="en-US" sz="2000" baseline="-25000" dirty="0">
                  <a:solidFill>
                    <a:srgbClr val="0000FF"/>
                  </a:solidFill>
                  <a:latin typeface="Consolas" pitchFamily="49" charset="0"/>
                  <a:ea typeface="仿宋" pitchFamily="49" charset="-122"/>
                  <a:cs typeface="Consolas" pitchFamily="49" charset="0"/>
                </a:rPr>
                <a:t>2</a:t>
              </a:r>
              <a:r>
                <a:rPr lang="en-US"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，求出</a:t>
              </a:r>
              <a:r>
                <a:rPr lang="en-US" sz="2000" i="1" dirty="0">
                  <a:solidFill>
                    <a:srgbClr val="FF0000"/>
                  </a:solidFill>
                  <a:latin typeface="Consolas" pitchFamily="49" charset="0"/>
                  <a:ea typeface="仿宋" pitchFamily="49" charset="-122"/>
                  <a:cs typeface="Consolas" pitchFamily="49" charset="0"/>
                </a:rPr>
                <a:t>n</a:t>
              </a:r>
              <a:r>
                <a:rPr lang="en-US" sz="2000" baseline="-25000" dirty="0">
                  <a:solidFill>
                    <a:srgbClr val="FF0000"/>
                  </a:solidFill>
                  <a:latin typeface="Consolas" pitchFamily="49" charset="0"/>
                  <a:ea typeface="仿宋" pitchFamily="49" charset="-122"/>
                  <a:cs typeface="Consolas" pitchFamily="49" charset="0"/>
                </a:rPr>
                <a:t>0</a:t>
              </a:r>
              <a:r>
                <a:rPr lang="en-US" sz="2000" dirty="0">
                  <a:solidFill>
                    <a:srgbClr val="FF0000"/>
                  </a:solidFill>
                  <a:latin typeface="Consolas" pitchFamily="49" charset="0"/>
                  <a:ea typeface="仿宋" pitchFamily="49" charset="-122"/>
                  <a:cs typeface="Consolas" pitchFamily="49" charset="0"/>
                </a:rPr>
                <a:t>=</a:t>
              </a:r>
              <a:r>
                <a:rPr lang="en-US" sz="2000" i="1" dirty="0">
                  <a:solidFill>
                    <a:srgbClr val="FF0000"/>
                  </a:solidFill>
                  <a:latin typeface="Consolas" pitchFamily="49" charset="0"/>
                  <a:ea typeface="仿宋" pitchFamily="49" charset="-122"/>
                  <a:cs typeface="Consolas" pitchFamily="49" charset="0"/>
                </a:rPr>
                <a:t>n</a:t>
              </a:r>
              <a:r>
                <a:rPr lang="en-US" sz="2000" baseline="-25000" dirty="0">
                  <a:solidFill>
                    <a:srgbClr val="FF0000"/>
                  </a:solidFill>
                  <a:latin typeface="Consolas" pitchFamily="49" charset="0"/>
                  <a:ea typeface="仿宋" pitchFamily="49" charset="-122"/>
                  <a:cs typeface="Consolas" pitchFamily="49" charset="0"/>
                </a:rPr>
                <a:t>2</a:t>
              </a:r>
              <a:r>
                <a:rPr lang="en-US" sz="2000" dirty="0">
                  <a:solidFill>
                    <a:srgbClr val="FF0000"/>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a:t>
              </a:r>
            </a:p>
          </p:txBody>
        </p:sp>
        <p:sp>
          <p:nvSpPr>
            <p:cNvPr id="7" name="TextBox 6"/>
            <p:cNvSpPr txBox="1"/>
            <p:nvPr/>
          </p:nvSpPr>
          <p:spPr>
            <a:xfrm>
              <a:off x="857224" y="2357430"/>
              <a:ext cx="928694" cy="338554"/>
            </a:xfrm>
            <a:prstGeom prst="rect">
              <a:avLst/>
            </a:prstGeom>
            <a:noFill/>
          </p:spPr>
          <p:txBody>
            <a:bodyPr wrap="square" rtlCol="0">
              <a:spAutoFit/>
            </a:bodyPr>
            <a:lstStyle/>
            <a:p>
              <a:pPr algn="l"/>
              <a:r>
                <a:rPr lang="zh-CN" altLang="en-US" sz="2000">
                  <a:solidFill>
                    <a:srgbClr val="FF0000"/>
                  </a:solidFill>
                  <a:latin typeface="微软雅黑" pitchFamily="34" charset="-122"/>
                  <a:ea typeface="微软雅黑" pitchFamily="34" charset="-122"/>
                </a:rPr>
                <a:t>证明：</a:t>
              </a:r>
            </a:p>
          </p:txBody>
        </p:sp>
      </p:grpSp>
      <p:grpSp>
        <p:nvGrpSpPr>
          <p:cNvPr id="4" name="组合 13"/>
          <p:cNvGrpSpPr/>
          <p:nvPr/>
        </p:nvGrpSpPr>
        <p:grpSpPr>
          <a:xfrm>
            <a:off x="428596" y="5072074"/>
            <a:ext cx="7786742" cy="896901"/>
            <a:chOff x="428596" y="5072074"/>
            <a:chExt cx="7786742" cy="896901"/>
          </a:xfrm>
        </p:grpSpPr>
        <p:sp>
          <p:nvSpPr>
            <p:cNvPr id="8" name="TextBox 7"/>
            <p:cNvSpPr txBox="1"/>
            <p:nvPr/>
          </p:nvSpPr>
          <p:spPr>
            <a:xfrm>
              <a:off x="1500166" y="5143512"/>
              <a:ext cx="6715172" cy="784830"/>
            </a:xfrm>
            <a:prstGeom prst="rect">
              <a:avLst/>
            </a:prstGeom>
            <a:noFill/>
          </p:spPr>
          <p:txBody>
            <a:bodyPr wrap="square" rtlCol="0">
              <a:spAutoFit/>
            </a:bodyPr>
            <a:lstStyle/>
            <a:p>
              <a:pPr algn="l">
                <a:lnSpc>
                  <a:spcPts val="2700"/>
                </a:lnSpc>
                <a:spcBef>
                  <a:spcPts val="0"/>
                </a:spcBef>
              </a:pPr>
              <a:r>
                <a:rPr lang="zh-CN" altLang="zh-CN" sz="2000" dirty="0">
                  <a:solidFill>
                    <a:srgbClr val="0000FF"/>
                  </a:solidFill>
                  <a:latin typeface="Consolas" pitchFamily="49" charset="0"/>
                  <a:ea typeface="华文中宋" pitchFamily="2" charset="-122"/>
                  <a:cs typeface="Consolas" pitchFamily="49" charset="0"/>
                </a:rPr>
                <a:t>在二叉树中计算结点时常用的关系式有：①所有结点的度之和</a:t>
              </a:r>
              <a:r>
                <a:rPr lang="en-US" altLang="zh-CN" sz="2000" dirty="0">
                  <a:solidFill>
                    <a:srgbClr val="0000FF"/>
                  </a:solidFill>
                  <a:latin typeface="Consolas" pitchFamily="49" charset="0"/>
                  <a:ea typeface="华文中宋" pitchFamily="2" charset="-122"/>
                  <a:cs typeface="Consolas" pitchFamily="49" charset="0"/>
                </a:rPr>
                <a:t>=</a:t>
              </a:r>
              <a:r>
                <a:rPr lang="en-US" altLang="zh-CN" sz="2000" i="1" dirty="0">
                  <a:solidFill>
                    <a:srgbClr val="0000FF"/>
                  </a:solidFill>
                  <a:latin typeface="Consolas" pitchFamily="49" charset="0"/>
                  <a:ea typeface="华文中宋" pitchFamily="2" charset="-122"/>
                  <a:cs typeface="Consolas" pitchFamily="49" charset="0"/>
                </a:rPr>
                <a:t>n</a:t>
              </a:r>
              <a:r>
                <a:rPr lang="en-US" altLang="zh-CN" sz="2000" dirty="0">
                  <a:solidFill>
                    <a:srgbClr val="0000FF"/>
                  </a:solidFill>
                  <a:latin typeface="Consolas" pitchFamily="49" charset="0"/>
                  <a:ea typeface="华文中宋" pitchFamily="2" charset="-122"/>
                  <a:cs typeface="Consolas" pitchFamily="49" charset="0"/>
                </a:rPr>
                <a:t>-1 </a:t>
              </a:r>
              <a:r>
                <a:rPr lang="zh-CN" altLang="zh-CN" sz="2000" dirty="0">
                  <a:solidFill>
                    <a:srgbClr val="0000FF"/>
                  </a:solidFill>
                  <a:latin typeface="Consolas" pitchFamily="49" charset="0"/>
                  <a:ea typeface="华文中宋" pitchFamily="2" charset="-122"/>
                  <a:cs typeface="Consolas" pitchFamily="49" charset="0"/>
                </a:rPr>
                <a:t>②所有结点的度之和＝</a:t>
              </a:r>
              <a:r>
                <a:rPr lang="en-US" altLang="zh-CN" sz="2000" i="1" dirty="0">
                  <a:solidFill>
                    <a:srgbClr val="0000FF"/>
                  </a:solidFill>
                  <a:latin typeface="Consolas" pitchFamily="49" charset="0"/>
                  <a:ea typeface="华文中宋" pitchFamily="2" charset="-122"/>
                  <a:cs typeface="Consolas" pitchFamily="49" charset="0"/>
                </a:rPr>
                <a:t>n</a:t>
              </a:r>
              <a:r>
                <a:rPr lang="en-US" altLang="zh-CN" sz="2000" baseline="-25000" dirty="0">
                  <a:solidFill>
                    <a:srgbClr val="0000FF"/>
                  </a:solidFill>
                  <a:latin typeface="Consolas" pitchFamily="49" charset="0"/>
                  <a:ea typeface="华文中宋" pitchFamily="2" charset="-122"/>
                  <a:cs typeface="Consolas" pitchFamily="49" charset="0"/>
                </a:rPr>
                <a:t>1</a:t>
              </a:r>
              <a:r>
                <a:rPr lang="zh-CN" altLang="zh-CN" sz="2000" dirty="0">
                  <a:solidFill>
                    <a:srgbClr val="0000FF"/>
                  </a:solidFill>
                  <a:latin typeface="Consolas" pitchFamily="49" charset="0"/>
                  <a:ea typeface="华文中宋" pitchFamily="2" charset="-122"/>
                  <a:cs typeface="Consolas" pitchFamily="49" charset="0"/>
                </a:rPr>
                <a:t>＋</a:t>
              </a:r>
              <a:r>
                <a:rPr lang="en-US" altLang="zh-CN" sz="2000" dirty="0">
                  <a:solidFill>
                    <a:srgbClr val="0000FF"/>
                  </a:solidFill>
                  <a:latin typeface="Consolas" pitchFamily="49" charset="0"/>
                  <a:ea typeface="华文中宋" pitchFamily="2" charset="-122"/>
                  <a:cs typeface="Consolas" pitchFamily="49" charset="0"/>
                </a:rPr>
                <a:t>2</a:t>
              </a:r>
              <a:r>
                <a:rPr lang="en-US" altLang="zh-CN" sz="2000" i="1" dirty="0">
                  <a:solidFill>
                    <a:srgbClr val="0000FF"/>
                  </a:solidFill>
                  <a:latin typeface="Consolas" pitchFamily="49" charset="0"/>
                  <a:ea typeface="华文中宋" pitchFamily="2" charset="-122"/>
                  <a:cs typeface="Consolas" pitchFamily="49" charset="0"/>
                </a:rPr>
                <a:t>n</a:t>
              </a:r>
              <a:r>
                <a:rPr lang="en-US" altLang="zh-CN" sz="2000" baseline="-25000" dirty="0">
                  <a:solidFill>
                    <a:srgbClr val="0000FF"/>
                  </a:solidFill>
                  <a:latin typeface="Consolas" pitchFamily="49" charset="0"/>
                  <a:ea typeface="华文中宋" pitchFamily="2" charset="-122"/>
                  <a:cs typeface="Consolas" pitchFamily="49" charset="0"/>
                </a:rPr>
                <a:t>2</a:t>
              </a:r>
              <a:r>
                <a:rPr lang="en-US" altLang="zh-CN" sz="2000" dirty="0">
                  <a:solidFill>
                    <a:srgbClr val="0000FF"/>
                  </a:solidFill>
                  <a:latin typeface="Consolas" pitchFamily="49" charset="0"/>
                  <a:ea typeface="华文中宋" pitchFamily="2" charset="-122"/>
                  <a:cs typeface="Consolas" pitchFamily="49" charset="0"/>
                </a:rPr>
                <a:t> </a:t>
              </a:r>
              <a:r>
                <a:rPr lang="zh-CN" altLang="zh-CN" sz="2000" dirty="0">
                  <a:solidFill>
                    <a:srgbClr val="0000FF"/>
                  </a:solidFill>
                  <a:latin typeface="Consolas" pitchFamily="49" charset="0"/>
                  <a:ea typeface="华文中宋" pitchFamily="2" charset="-122"/>
                  <a:cs typeface="Consolas" pitchFamily="49" charset="0"/>
                </a:rPr>
                <a:t>③</a:t>
              </a:r>
              <a:r>
                <a:rPr lang="en-US" altLang="zh-CN" sz="2000" i="1" dirty="0">
                  <a:solidFill>
                    <a:srgbClr val="0000FF"/>
                  </a:solidFill>
                  <a:latin typeface="Consolas" pitchFamily="49" charset="0"/>
                  <a:ea typeface="华文中宋" pitchFamily="2" charset="-122"/>
                  <a:cs typeface="Consolas" pitchFamily="49" charset="0"/>
                </a:rPr>
                <a:t>n</a:t>
              </a:r>
              <a:r>
                <a:rPr lang="en-US" altLang="zh-CN" sz="2000" dirty="0">
                  <a:solidFill>
                    <a:srgbClr val="0000FF"/>
                  </a:solidFill>
                  <a:latin typeface="Consolas" pitchFamily="49" charset="0"/>
                  <a:ea typeface="华文中宋" pitchFamily="2" charset="-122"/>
                  <a:cs typeface="Consolas" pitchFamily="49" charset="0"/>
                </a:rPr>
                <a:t>=</a:t>
              </a:r>
              <a:r>
                <a:rPr lang="en-US" altLang="zh-CN" sz="2000" i="1" dirty="0">
                  <a:solidFill>
                    <a:srgbClr val="0000FF"/>
                  </a:solidFill>
                  <a:latin typeface="Consolas" pitchFamily="49" charset="0"/>
                  <a:ea typeface="华文中宋" pitchFamily="2" charset="-122"/>
                  <a:cs typeface="Consolas" pitchFamily="49" charset="0"/>
                </a:rPr>
                <a:t>n</a:t>
              </a:r>
              <a:r>
                <a:rPr lang="en-US" altLang="zh-CN" sz="2000" baseline="-25000" dirty="0">
                  <a:solidFill>
                    <a:srgbClr val="0000FF"/>
                  </a:solidFill>
                  <a:latin typeface="Consolas" pitchFamily="49" charset="0"/>
                  <a:ea typeface="华文中宋" pitchFamily="2" charset="-122"/>
                  <a:cs typeface="Consolas" pitchFamily="49" charset="0"/>
                </a:rPr>
                <a:t>0</a:t>
              </a:r>
              <a:r>
                <a:rPr lang="en-US" altLang="zh-CN" sz="2000" dirty="0">
                  <a:solidFill>
                    <a:srgbClr val="0000FF"/>
                  </a:solidFill>
                  <a:latin typeface="Consolas" pitchFamily="49" charset="0"/>
                  <a:ea typeface="华文中宋" pitchFamily="2" charset="-122"/>
                  <a:cs typeface="Consolas" pitchFamily="49" charset="0"/>
                </a:rPr>
                <a:t>+</a:t>
              </a:r>
              <a:r>
                <a:rPr lang="en-US" altLang="zh-CN" sz="2000" i="1" dirty="0">
                  <a:solidFill>
                    <a:srgbClr val="0000FF"/>
                  </a:solidFill>
                  <a:latin typeface="Consolas" pitchFamily="49" charset="0"/>
                  <a:ea typeface="华文中宋" pitchFamily="2" charset="-122"/>
                  <a:cs typeface="Consolas" pitchFamily="49" charset="0"/>
                </a:rPr>
                <a:t>n</a:t>
              </a:r>
              <a:r>
                <a:rPr lang="en-US" altLang="zh-CN" sz="2000" baseline="-25000" dirty="0">
                  <a:solidFill>
                    <a:srgbClr val="0000FF"/>
                  </a:solidFill>
                  <a:latin typeface="Consolas" pitchFamily="49" charset="0"/>
                  <a:ea typeface="华文中宋" pitchFamily="2" charset="-122"/>
                  <a:cs typeface="Consolas" pitchFamily="49" charset="0"/>
                </a:rPr>
                <a:t>1</a:t>
              </a:r>
              <a:r>
                <a:rPr lang="en-US" altLang="zh-CN" sz="2000" dirty="0">
                  <a:solidFill>
                    <a:srgbClr val="0000FF"/>
                  </a:solidFill>
                  <a:latin typeface="Consolas" pitchFamily="49" charset="0"/>
                  <a:ea typeface="华文中宋" pitchFamily="2" charset="-122"/>
                  <a:cs typeface="Consolas" pitchFamily="49" charset="0"/>
                </a:rPr>
                <a:t>+</a:t>
              </a:r>
              <a:r>
                <a:rPr lang="en-US" altLang="zh-CN" sz="2000" i="1" dirty="0">
                  <a:solidFill>
                    <a:srgbClr val="0000FF"/>
                  </a:solidFill>
                  <a:latin typeface="Consolas" pitchFamily="49" charset="0"/>
                  <a:ea typeface="华文中宋" pitchFamily="2" charset="-122"/>
                  <a:cs typeface="Consolas" pitchFamily="49" charset="0"/>
                </a:rPr>
                <a:t>n</a:t>
              </a:r>
              <a:r>
                <a:rPr lang="en-US" altLang="zh-CN" sz="2000" baseline="-25000" dirty="0">
                  <a:solidFill>
                    <a:srgbClr val="0000FF"/>
                  </a:solidFill>
                  <a:latin typeface="Consolas" pitchFamily="49" charset="0"/>
                  <a:ea typeface="华文中宋" pitchFamily="2" charset="-122"/>
                  <a:cs typeface="Consolas" pitchFamily="49" charset="0"/>
                </a:rPr>
                <a:t>2</a:t>
              </a:r>
              <a:r>
                <a:rPr lang="zh-CN" altLang="zh-CN" sz="2000" dirty="0">
                  <a:solidFill>
                    <a:srgbClr val="0000FF"/>
                  </a:solidFill>
                  <a:latin typeface="Consolas" pitchFamily="49" charset="0"/>
                  <a:ea typeface="华文中宋" pitchFamily="2" charset="-122"/>
                  <a:cs typeface="Consolas" pitchFamily="49" charset="0"/>
                </a:rPr>
                <a:t>。</a:t>
              </a:r>
              <a:endParaRPr lang="zh-CN" altLang="en-US" sz="2000" dirty="0">
                <a:solidFill>
                  <a:srgbClr val="0000FF"/>
                </a:solidFill>
                <a:latin typeface="Consolas" pitchFamily="49" charset="0"/>
                <a:ea typeface="华文中宋" pitchFamily="2" charset="-122"/>
                <a:cs typeface="Consolas" pitchFamily="49" charset="0"/>
              </a:endParaRPr>
            </a:p>
          </p:txBody>
        </p:sp>
        <p:grpSp>
          <p:nvGrpSpPr>
            <p:cNvPr id="9" name="组合 8"/>
            <p:cNvGrpSpPr/>
            <p:nvPr/>
          </p:nvGrpSpPr>
          <p:grpSpPr>
            <a:xfrm>
              <a:off x="428596" y="5072074"/>
              <a:ext cx="896901" cy="896901"/>
              <a:chOff x="388951" y="5103867"/>
              <a:chExt cx="896901" cy="896901"/>
            </a:xfrm>
          </p:grpSpPr>
          <p:sp>
            <p:nvSpPr>
              <p:cNvPr id="10" name="椭圆 9"/>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 name="椭圆 10"/>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 name="文本框 14"/>
              <p:cNvSpPr txBox="1"/>
              <p:nvPr/>
            </p:nvSpPr>
            <p:spPr>
              <a:xfrm>
                <a:off x="525185" y="5431228"/>
                <a:ext cx="646331" cy="313932"/>
              </a:xfrm>
              <a:prstGeom prst="rect">
                <a:avLst/>
              </a:prstGeom>
              <a:noFill/>
            </p:spPr>
            <p:txBody>
              <a:bodyPr wrap="none" rtlCol="0">
                <a:spAutoFit/>
              </a:bodyPr>
              <a:lstStyle/>
              <a:p>
                <a:r>
                  <a:rPr lang="zh-CN" altLang="en-US" sz="1800">
                    <a:solidFill>
                      <a:srgbClr val="FF0000"/>
                    </a:solidFill>
                    <a:latin typeface="微软雅黑" pitchFamily="34" charset="-122"/>
                    <a:ea typeface="微软雅黑" pitchFamily="34" charset="-122"/>
                  </a:rPr>
                  <a:t>归纳</a:t>
                </a:r>
                <a:endParaRPr lang="zh-CN" altLang="en-US" sz="1800" b="1" dirty="0">
                  <a:solidFill>
                    <a:srgbClr val="FF0000"/>
                  </a:solidFill>
                  <a:latin typeface="微软雅黑" pitchFamily="34" charset="-122"/>
                  <a:ea typeface="微软雅黑" pitchFamily="34" charset="-122"/>
                </a:endParaRPr>
              </a:p>
            </p:txBody>
          </p:sp>
        </p:grpSp>
      </p:grpSp>
      <p:sp>
        <p:nvSpPr>
          <p:cNvPr id="14" name="灯片编号占位符 13"/>
          <p:cNvSpPr>
            <a:spLocks noGrp="1"/>
          </p:cNvSpPr>
          <p:nvPr>
            <p:ph type="sldNum" sz="quarter" idx="12"/>
          </p:nvPr>
        </p:nvSpPr>
        <p:spPr/>
        <p:txBody>
          <a:bodyPr/>
          <a:lstStyle/>
          <a:p>
            <a:fld id="{67864EE2-EAB3-4814-A7EB-820BD7610F1E}" type="slidenum">
              <a:rPr lang="en-US" altLang="zh-CN" smtClean="0"/>
              <a:pPr/>
              <a:t>38</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714348" y="857232"/>
            <a:ext cx="7700986" cy="2346668"/>
          </a:xfrm>
          <a:prstGeom prst="rect">
            <a:avLst/>
          </a:prstGeom>
          <a:noFill/>
          <a:ln w="9525">
            <a:noFill/>
            <a:miter lim="800000"/>
            <a:headEnd/>
            <a:tailEnd/>
          </a:ln>
        </p:spPr>
        <p:txBody>
          <a:bodyPr wrap="square">
            <a:spAutoFit/>
          </a:bodyPr>
          <a:lstStyle/>
          <a:p>
            <a:pPr algn="just">
              <a:lnSpc>
                <a:spcPct val="150000"/>
              </a:lnSpc>
              <a:spcBef>
                <a:spcPct val="50000"/>
              </a:spcBef>
            </a:pPr>
            <a:r>
              <a:rPr kumimoji="1" lang="zh-CN" altLang="en-US" sz="2000">
                <a:solidFill>
                  <a:srgbClr val="FF0000"/>
                </a:solidFill>
                <a:latin typeface="微软雅黑" pitchFamily="34" charset="-122"/>
                <a:ea typeface="微软雅黑" pitchFamily="34" charset="-122"/>
                <a:cs typeface="Consolas" pitchFamily="49" charset="0"/>
              </a:rPr>
              <a:t>性质</a:t>
            </a:r>
            <a:r>
              <a:rPr kumimoji="1" lang="en-US" altLang="zh-CN" sz="2000" dirty="0">
                <a:solidFill>
                  <a:srgbClr val="FF0000"/>
                </a:solidFill>
                <a:latin typeface="Consolas" pitchFamily="49" charset="0"/>
                <a:ea typeface="微软雅黑" pitchFamily="34" charset="-122"/>
                <a:cs typeface="Consolas" pitchFamily="49" charset="0"/>
              </a:rPr>
              <a:t>2</a:t>
            </a:r>
            <a:r>
              <a:rPr kumimoji="1" lang="en-US" altLang="zh-CN" sz="2000" dirty="0">
                <a:solidFill>
                  <a:srgbClr val="FF0000"/>
                </a:solidFill>
                <a:latin typeface="微软雅黑" pitchFamily="34" charset="-122"/>
                <a:ea typeface="微软雅黑" pitchFamily="34" charset="-122"/>
                <a:cs typeface="Consolas" pitchFamily="49" charset="0"/>
              </a:rPr>
              <a:t>  </a:t>
            </a:r>
            <a:r>
              <a:rPr kumimoji="1" lang="zh-CN" altLang="en-US" sz="2000" dirty="0">
                <a:solidFill>
                  <a:srgbClr val="0000FF"/>
                </a:solidFill>
                <a:latin typeface="Consolas" pitchFamily="49" charset="0"/>
                <a:ea typeface="楷体" pitchFamily="49" charset="-122"/>
                <a:cs typeface="Consolas" pitchFamily="49" charset="0"/>
              </a:rPr>
              <a:t>非空二叉树上第</a:t>
            </a:r>
            <a:r>
              <a:rPr kumimoji="1" lang="en-US" altLang="zh-CN" sz="2000" i="1" dirty="0" err="1">
                <a:solidFill>
                  <a:srgbClr val="0000FF"/>
                </a:solidFill>
                <a:latin typeface="Consolas" pitchFamily="49" charset="0"/>
                <a:ea typeface="楷体" pitchFamily="49" charset="-122"/>
                <a:cs typeface="Consolas" pitchFamily="49" charset="0"/>
              </a:rPr>
              <a:t>i</a:t>
            </a:r>
            <a:r>
              <a:rPr kumimoji="1" lang="zh-CN" altLang="en-US" sz="2000" dirty="0">
                <a:solidFill>
                  <a:srgbClr val="0000FF"/>
                </a:solidFill>
                <a:latin typeface="Consolas" pitchFamily="49" charset="0"/>
                <a:ea typeface="楷体" pitchFamily="49" charset="-122"/>
                <a:cs typeface="Consolas" pitchFamily="49" charset="0"/>
              </a:rPr>
              <a:t>层上至多有</a:t>
            </a:r>
            <a:r>
              <a:rPr kumimoji="1" lang="en-US" altLang="zh-CN" sz="2000" dirty="0" err="1">
                <a:solidFill>
                  <a:srgbClr val="0000FF"/>
                </a:solidFill>
                <a:latin typeface="Consolas" pitchFamily="49" charset="0"/>
                <a:ea typeface="楷体" pitchFamily="49" charset="-122"/>
                <a:cs typeface="Consolas" pitchFamily="49" charset="0"/>
              </a:rPr>
              <a:t>2</a:t>
            </a:r>
            <a:r>
              <a:rPr kumimoji="1" lang="en-US" altLang="zh-CN" sz="2000" i="1" baseline="30000" dirty="0" err="1">
                <a:solidFill>
                  <a:srgbClr val="0000FF"/>
                </a:solidFill>
                <a:latin typeface="Consolas" pitchFamily="49" charset="0"/>
                <a:ea typeface="楷体" pitchFamily="49" charset="-122"/>
                <a:cs typeface="Consolas" pitchFamily="49" charset="0"/>
              </a:rPr>
              <a:t>i</a:t>
            </a:r>
            <a:r>
              <a:rPr kumimoji="1" lang="en-US" altLang="zh-CN" sz="2000" baseline="30000" dirty="0">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个结点，这里应有</a:t>
            </a:r>
            <a:r>
              <a:rPr kumimoji="1" lang="en-US" altLang="zh-CN" sz="2000" i="1" dirty="0" err="1">
                <a:solidFill>
                  <a:srgbClr val="0000FF"/>
                </a:solidFill>
                <a:latin typeface="Consolas" pitchFamily="49" charset="0"/>
                <a:ea typeface="楷体" pitchFamily="49" charset="-122"/>
                <a:cs typeface="Consolas" pitchFamily="49" charset="0"/>
              </a:rPr>
              <a:t>i</a:t>
            </a:r>
            <a:r>
              <a:rPr kumimoji="1" lang="en-US" altLang="zh-CN" sz="2000" dirty="0" err="1">
                <a:solidFill>
                  <a:srgbClr val="0000FF"/>
                </a:solidFill>
                <a:latin typeface="+mn-ea"/>
                <a:ea typeface="+mn-ea"/>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a:t>
            </a:r>
          </a:p>
          <a:p>
            <a:pPr algn="just">
              <a:lnSpc>
                <a:spcPct val="150000"/>
              </a:lnSpc>
              <a:spcBef>
                <a:spcPct val="50000"/>
              </a:spcBef>
            </a:pPr>
            <a:r>
              <a:rPr kumimoji="1" lang="zh-CN" altLang="en-US" sz="2000">
                <a:solidFill>
                  <a:srgbClr val="0000FF"/>
                </a:solidFill>
                <a:latin typeface="Consolas" pitchFamily="49" charset="0"/>
                <a:ea typeface="楷体" pitchFamily="49" charset="-122"/>
                <a:cs typeface="Consolas" pitchFamily="49" charset="0"/>
              </a:rPr>
              <a:t>     </a:t>
            </a:r>
            <a:r>
              <a:rPr kumimoji="1" lang="zh-CN" altLang="en-US" sz="2000">
                <a:solidFill>
                  <a:srgbClr val="0000FF"/>
                </a:solidFill>
                <a:latin typeface="Consolas" pitchFamily="49" charset="0"/>
                <a:ea typeface="仿宋" pitchFamily="49" charset="-122"/>
                <a:cs typeface="Consolas" pitchFamily="49" charset="0"/>
              </a:rPr>
              <a:t>由</a:t>
            </a:r>
            <a:r>
              <a:rPr kumimoji="1" lang="zh-CN" altLang="en-US" sz="2000" dirty="0">
                <a:solidFill>
                  <a:srgbClr val="0000FF"/>
                </a:solidFill>
                <a:latin typeface="Consolas" pitchFamily="49" charset="0"/>
                <a:ea typeface="仿宋" pitchFamily="49" charset="-122"/>
                <a:cs typeface="Consolas" pitchFamily="49" charset="0"/>
              </a:rPr>
              <a:t>树的性质</a:t>
            </a:r>
            <a:r>
              <a:rPr kumimoji="1" lang="en-US" altLang="zh-CN" sz="2000" dirty="0">
                <a:solidFill>
                  <a:srgbClr val="0000FF"/>
                </a:solidFill>
                <a:latin typeface="Consolas" pitchFamily="49" charset="0"/>
                <a:ea typeface="仿宋" pitchFamily="49" charset="-122"/>
                <a:cs typeface="Consolas" pitchFamily="49" charset="0"/>
              </a:rPr>
              <a:t>2</a:t>
            </a:r>
            <a:r>
              <a:rPr kumimoji="1" lang="zh-CN" altLang="en-US" sz="2000" dirty="0">
                <a:solidFill>
                  <a:srgbClr val="0000FF"/>
                </a:solidFill>
                <a:latin typeface="Consolas" pitchFamily="49" charset="0"/>
                <a:ea typeface="仿宋" pitchFamily="49" charset="-122"/>
                <a:cs typeface="Consolas" pitchFamily="49" charset="0"/>
              </a:rPr>
              <a:t>可</a:t>
            </a:r>
            <a:r>
              <a:rPr kumimoji="1" lang="zh-CN" altLang="en-US" sz="2000">
                <a:solidFill>
                  <a:srgbClr val="0000FF"/>
                </a:solidFill>
                <a:latin typeface="Consolas" pitchFamily="49" charset="0"/>
                <a:ea typeface="仿宋" pitchFamily="49" charset="-122"/>
                <a:cs typeface="Consolas" pitchFamily="49" charset="0"/>
              </a:rPr>
              <a:t>推出。</a:t>
            </a:r>
            <a:endParaRPr kumimoji="1" lang="en-US" altLang="zh-CN" sz="2000">
              <a:solidFill>
                <a:srgbClr val="0000FF"/>
              </a:solidFill>
              <a:latin typeface="Consolas" pitchFamily="49" charset="0"/>
              <a:ea typeface="仿宋" pitchFamily="49" charset="-122"/>
              <a:cs typeface="Consolas" pitchFamily="49" charset="0"/>
            </a:endParaRPr>
          </a:p>
          <a:p>
            <a:pPr algn="just">
              <a:lnSpc>
                <a:spcPct val="150000"/>
              </a:lnSpc>
              <a:spcBef>
                <a:spcPct val="50000"/>
              </a:spcBef>
            </a:pPr>
            <a:r>
              <a:rPr kumimoji="1" lang="zh-CN" altLang="en-US" sz="2000">
                <a:solidFill>
                  <a:srgbClr val="FF0000"/>
                </a:solidFill>
                <a:latin typeface="微软雅黑" pitchFamily="34" charset="-122"/>
                <a:ea typeface="微软雅黑" pitchFamily="34" charset="-122"/>
                <a:cs typeface="Consolas" pitchFamily="49" charset="0"/>
              </a:rPr>
              <a:t>性质</a:t>
            </a:r>
            <a:r>
              <a:rPr kumimoji="1" lang="en-US" altLang="zh-CN" sz="2000" dirty="0">
                <a:solidFill>
                  <a:srgbClr val="FF0000"/>
                </a:solidFill>
                <a:latin typeface="Consolas" pitchFamily="49" charset="0"/>
                <a:ea typeface="微软雅黑" pitchFamily="34" charset="-122"/>
                <a:cs typeface="Consolas" pitchFamily="49" charset="0"/>
              </a:rPr>
              <a:t>3</a:t>
            </a:r>
            <a:r>
              <a:rPr kumimoji="1" lang="en-US" altLang="zh-CN" sz="2000" dirty="0">
                <a:solidFill>
                  <a:srgbClr val="FF0000"/>
                </a:solidFill>
                <a:latin typeface="微软雅黑" pitchFamily="34" charset="-122"/>
                <a:ea typeface="微软雅黑" pitchFamily="34" charset="-122"/>
                <a:cs typeface="Consolas" pitchFamily="49" charset="0"/>
              </a:rPr>
              <a:t>  </a:t>
            </a:r>
            <a:r>
              <a:rPr kumimoji="1" lang="zh-CN" altLang="en-US" sz="2000" dirty="0">
                <a:solidFill>
                  <a:srgbClr val="0000FF"/>
                </a:solidFill>
                <a:latin typeface="Consolas" pitchFamily="49" charset="0"/>
                <a:ea typeface="楷体" pitchFamily="49" charset="-122"/>
                <a:cs typeface="Consolas" pitchFamily="49" charset="0"/>
              </a:rPr>
              <a:t>高度为</a:t>
            </a:r>
            <a:r>
              <a:rPr kumimoji="1" lang="en-US" altLang="zh-CN" sz="2000" i="1" dirty="0">
                <a:solidFill>
                  <a:srgbClr val="0000FF"/>
                </a:solidFill>
                <a:latin typeface="Consolas" pitchFamily="49" charset="0"/>
                <a:ea typeface="楷体" pitchFamily="49" charset="-122"/>
                <a:cs typeface="Consolas" pitchFamily="49" charset="0"/>
              </a:rPr>
              <a:t>h</a:t>
            </a:r>
            <a:r>
              <a:rPr kumimoji="1" lang="zh-CN" altLang="en-US" sz="2000" dirty="0">
                <a:solidFill>
                  <a:srgbClr val="0000FF"/>
                </a:solidFill>
                <a:latin typeface="Consolas" pitchFamily="49" charset="0"/>
                <a:ea typeface="楷体" pitchFamily="49" charset="-122"/>
                <a:cs typeface="Consolas" pitchFamily="49" charset="0"/>
              </a:rPr>
              <a:t>的二叉树至多有</a:t>
            </a:r>
            <a:r>
              <a:rPr kumimoji="1" lang="en-US" altLang="zh-CN" sz="2000" dirty="0" err="1">
                <a:solidFill>
                  <a:srgbClr val="0000FF"/>
                </a:solidFill>
                <a:latin typeface="Consolas" pitchFamily="49" charset="0"/>
                <a:ea typeface="楷体" pitchFamily="49" charset="-122"/>
                <a:cs typeface="Consolas" pitchFamily="49" charset="0"/>
              </a:rPr>
              <a:t>2</a:t>
            </a:r>
            <a:r>
              <a:rPr kumimoji="1" lang="en-US" altLang="zh-CN" sz="2000" i="1" baseline="30000" dirty="0" err="1">
                <a:solidFill>
                  <a:srgbClr val="0000FF"/>
                </a:solidFill>
                <a:latin typeface="Consolas" pitchFamily="49" charset="0"/>
                <a:ea typeface="楷体" pitchFamily="49" charset="-122"/>
                <a:cs typeface="Consolas" pitchFamily="49" charset="0"/>
              </a:rPr>
              <a:t>h</a:t>
            </a:r>
            <a:r>
              <a:rPr kumimoji="1" lang="en-US" altLang="zh-CN" sz="2000" dirty="0">
                <a:solidFill>
                  <a:srgbClr val="0000FF"/>
                </a:solidFill>
                <a:latin typeface="Consolas" pitchFamily="49" charset="0"/>
                <a:ea typeface="宋体" pitchFamily="2" charset="-122"/>
                <a:cs typeface="Consolas" pitchFamily="49" charset="0"/>
              </a:rPr>
              <a:t>-</a:t>
            </a:r>
            <a:r>
              <a:rPr kumimoji="1" lang="en-US" altLang="zh-CN" sz="2000" dirty="0">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个结点（</a:t>
            </a:r>
            <a:r>
              <a:rPr kumimoji="1" lang="en-US" altLang="zh-CN" sz="2000" i="1" dirty="0" err="1">
                <a:solidFill>
                  <a:srgbClr val="0000FF"/>
                </a:solidFill>
                <a:latin typeface="Consolas" pitchFamily="49" charset="0"/>
                <a:ea typeface="楷体" pitchFamily="49" charset="-122"/>
                <a:cs typeface="Consolas" pitchFamily="49" charset="0"/>
              </a:rPr>
              <a:t>h</a:t>
            </a:r>
            <a:r>
              <a:rPr kumimoji="1" lang="en-US" altLang="zh-CN" sz="2000" dirty="0" err="1">
                <a:solidFill>
                  <a:srgbClr val="0000FF"/>
                </a:solidFill>
                <a:latin typeface="+mn-ea"/>
                <a:ea typeface="+mn-ea"/>
                <a:cs typeface="Consolas" pitchFamily="49" charset="0"/>
              </a:rPr>
              <a:t>≥</a:t>
            </a:r>
            <a:r>
              <a:rPr kumimoji="1" lang="en-US" altLang="zh-CN" sz="2000" dirty="0" err="1">
                <a:solidFill>
                  <a:srgbClr val="0000FF"/>
                </a:solidFill>
                <a:latin typeface="Consolas" pitchFamily="49" charset="0"/>
                <a:ea typeface="楷体" pitchFamily="49" charset="-122"/>
                <a:cs typeface="Consolas" pitchFamily="49" charset="0"/>
              </a:rPr>
              <a:t>1</a:t>
            </a:r>
            <a:r>
              <a:rPr kumimoji="1" lang="zh-CN" altLang="en-US" sz="2000" dirty="0">
                <a:solidFill>
                  <a:srgbClr val="0000FF"/>
                </a:solidFill>
                <a:latin typeface="Consolas" pitchFamily="49" charset="0"/>
                <a:ea typeface="楷体" pitchFamily="49" charset="-122"/>
                <a:cs typeface="Consolas" pitchFamily="49" charset="0"/>
              </a:rPr>
              <a:t>）。</a:t>
            </a:r>
          </a:p>
          <a:p>
            <a:pPr algn="just">
              <a:lnSpc>
                <a:spcPct val="150000"/>
              </a:lnSpc>
              <a:spcBef>
                <a:spcPct val="50000"/>
              </a:spcBef>
            </a:pPr>
            <a:r>
              <a:rPr kumimoji="1" lang="zh-CN" altLang="en-US" sz="2000">
                <a:solidFill>
                  <a:srgbClr val="0000FF"/>
                </a:solidFill>
                <a:latin typeface="Consolas" pitchFamily="49" charset="0"/>
                <a:ea typeface="楷体" pitchFamily="49" charset="-122"/>
                <a:cs typeface="Consolas" pitchFamily="49" charset="0"/>
              </a:rPr>
              <a:t>     </a:t>
            </a:r>
            <a:r>
              <a:rPr kumimoji="1" lang="zh-CN" altLang="en-US" sz="2000">
                <a:solidFill>
                  <a:srgbClr val="0000FF"/>
                </a:solidFill>
                <a:latin typeface="Consolas" pitchFamily="49" charset="0"/>
                <a:ea typeface="仿宋" pitchFamily="49" charset="-122"/>
                <a:cs typeface="Consolas" pitchFamily="49" charset="0"/>
              </a:rPr>
              <a:t>由</a:t>
            </a:r>
            <a:r>
              <a:rPr kumimoji="1" lang="zh-CN" altLang="en-US" sz="2000" dirty="0">
                <a:solidFill>
                  <a:srgbClr val="0000FF"/>
                </a:solidFill>
                <a:latin typeface="Consolas" pitchFamily="49" charset="0"/>
                <a:ea typeface="仿宋" pitchFamily="49" charset="-122"/>
                <a:cs typeface="Consolas" pitchFamily="49" charset="0"/>
              </a:rPr>
              <a:t>树的性质</a:t>
            </a:r>
            <a:r>
              <a:rPr kumimoji="1" lang="en-US" altLang="zh-CN" sz="2000" dirty="0">
                <a:solidFill>
                  <a:srgbClr val="0000FF"/>
                </a:solidFill>
                <a:latin typeface="Consolas" pitchFamily="49" charset="0"/>
                <a:ea typeface="仿宋" pitchFamily="49" charset="-122"/>
                <a:cs typeface="Consolas" pitchFamily="49" charset="0"/>
              </a:rPr>
              <a:t>3</a:t>
            </a:r>
            <a:r>
              <a:rPr kumimoji="1" lang="zh-CN" altLang="en-US" sz="2000" dirty="0">
                <a:solidFill>
                  <a:srgbClr val="0000FF"/>
                </a:solidFill>
                <a:latin typeface="Consolas" pitchFamily="49" charset="0"/>
                <a:ea typeface="仿宋" pitchFamily="49" charset="-122"/>
                <a:cs typeface="Consolas" pitchFamily="49" charset="0"/>
              </a:rPr>
              <a:t>可推出。</a:t>
            </a:r>
          </a:p>
        </p:txBody>
      </p:sp>
      <p:sp>
        <p:nvSpPr>
          <p:cNvPr id="6" name="灯片编号占位符 5"/>
          <p:cNvSpPr>
            <a:spLocks noGrp="1"/>
          </p:cNvSpPr>
          <p:nvPr>
            <p:ph type="sldNum" sz="quarter" idx="12"/>
          </p:nvPr>
        </p:nvSpPr>
        <p:spPr/>
        <p:txBody>
          <a:bodyPr/>
          <a:lstStyle/>
          <a:p>
            <a:fld id="{67864EE2-EAB3-4814-A7EB-820BD7610F1E}" type="slidenum">
              <a:rPr lang="en-US" altLang="zh-CN" smtClean="0"/>
              <a:pPr/>
              <a:t>39</a:t>
            </a:fld>
            <a:r>
              <a:rPr lang="en-US" altLang="zh-CN"/>
              <a:t>/110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500034" y="773652"/>
            <a:ext cx="7286676" cy="400110"/>
          </a:xfrm>
          <a:prstGeom prst="rect">
            <a:avLst/>
          </a:prstGeom>
          <a:noFill/>
          <a:ln w="9525">
            <a:noFill/>
            <a:miter lim="800000"/>
            <a:headEnd/>
            <a:tailEnd/>
          </a:ln>
        </p:spPr>
        <p:txBody>
          <a:bodyPr wrap="square">
            <a:spAutoFit/>
          </a:bodyPr>
          <a:lstStyle/>
          <a:p>
            <a:pPr marL="342900" indent="-342900" algn="l">
              <a:lnSpc>
                <a:spcPct val="100000"/>
              </a:lnSpc>
              <a:buFontTx/>
              <a:buBlip>
                <a:blip r:embed="rId2"/>
              </a:buBlip>
            </a:pPr>
            <a:r>
              <a:rPr lang="zh-CN" altLang="en-US" sz="2000" dirty="0">
                <a:solidFill>
                  <a:srgbClr val="FF0000"/>
                </a:solidFill>
                <a:latin typeface="微软雅黑" pitchFamily="34" charset="-122"/>
                <a:ea typeface="微软雅黑" pitchFamily="34" charset="-122"/>
                <a:cs typeface="Consolas" pitchFamily="49" charset="0"/>
              </a:rPr>
              <a:t>文氏图表示法</a:t>
            </a:r>
            <a:r>
              <a:rPr lang="zh-CN" altLang="en-US" sz="2000" dirty="0">
                <a:solidFill>
                  <a:srgbClr val="0000FF"/>
                </a:solidFill>
                <a:latin typeface="仿宋" pitchFamily="49" charset="-122"/>
                <a:ea typeface="仿宋" pitchFamily="49" charset="-122"/>
                <a:cs typeface="Consolas" pitchFamily="49" charset="0"/>
              </a:rPr>
              <a:t>。使用集合以及集合的包含关系描述树结构。</a:t>
            </a:r>
          </a:p>
        </p:txBody>
      </p:sp>
      <p:sp>
        <p:nvSpPr>
          <p:cNvPr id="6" name="AutoShape 7"/>
          <p:cNvSpPr>
            <a:spLocks noChangeArrowheads="1"/>
          </p:cNvSpPr>
          <p:nvPr/>
        </p:nvSpPr>
        <p:spPr bwMode="auto">
          <a:xfrm>
            <a:off x="3970361" y="3067050"/>
            <a:ext cx="431800" cy="433388"/>
          </a:xfrm>
          <a:prstGeom prst="rightArrow">
            <a:avLst>
              <a:gd name="adj1" fmla="val 50000"/>
              <a:gd name="adj2" fmla="val 2500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pic>
        <p:nvPicPr>
          <p:cNvPr id="19457" name="Picture 1"/>
          <p:cNvPicPr>
            <a:picLocks noChangeAspect="1" noChangeArrowheads="1"/>
          </p:cNvPicPr>
          <p:nvPr/>
        </p:nvPicPr>
        <p:blipFill>
          <a:blip r:embed="rId3" cstate="print"/>
          <a:srcRect/>
          <a:stretch>
            <a:fillRect/>
          </a:stretch>
        </p:blipFill>
        <p:spPr bwMode="auto">
          <a:xfrm>
            <a:off x="4714876" y="2143116"/>
            <a:ext cx="3390900" cy="2581275"/>
          </a:xfrm>
          <a:prstGeom prst="rect">
            <a:avLst/>
          </a:prstGeom>
          <a:noFill/>
          <a:ln w="9525">
            <a:noFill/>
            <a:miter lim="800000"/>
            <a:headEnd/>
            <a:tailEnd/>
          </a:ln>
        </p:spPr>
      </p:pic>
      <p:grpSp>
        <p:nvGrpSpPr>
          <p:cNvPr id="24" name="组合 23"/>
          <p:cNvGrpSpPr/>
          <p:nvPr/>
        </p:nvGrpSpPr>
        <p:grpSpPr>
          <a:xfrm>
            <a:off x="857224" y="2143116"/>
            <a:ext cx="3143272" cy="2000264"/>
            <a:chOff x="2214546" y="2928934"/>
            <a:chExt cx="3143272" cy="2000264"/>
          </a:xfrm>
        </p:grpSpPr>
        <p:sp>
          <p:nvSpPr>
            <p:cNvPr id="26" name="Freeform 2"/>
            <p:cNvSpPr>
              <a:spLocks/>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7" name="Freeform 3"/>
            <p:cNvSpPr>
              <a:spLocks/>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8" name="Line 4"/>
            <p:cNvSpPr>
              <a:spLocks noChangeShapeType="1"/>
            </p:cNvSpPr>
            <p:nvPr/>
          </p:nvSpPr>
          <p:spPr bwMode="auto">
            <a:xfrm>
              <a:off x="4695019" y="4376650"/>
              <a:ext cx="1004" cy="28518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9" name="Freeform 5"/>
            <p:cNvSpPr>
              <a:spLocks/>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0" name="Freeform 6"/>
            <p:cNvSpPr>
              <a:spLocks/>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1" name="Freeform 7"/>
            <p:cNvSpPr>
              <a:spLocks/>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2" name="Freeform 8"/>
            <p:cNvSpPr>
              <a:spLocks/>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3" name="Freeform 9"/>
            <p:cNvSpPr>
              <a:spLocks/>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4" name="Line 10"/>
            <p:cNvSpPr>
              <a:spLocks noChangeShapeType="1"/>
            </p:cNvSpPr>
            <p:nvPr/>
          </p:nvSpPr>
          <p:spPr bwMode="auto">
            <a:xfrm>
              <a:off x="3315193" y="3216101"/>
              <a:ext cx="0" cy="145167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5" name="Oval 11"/>
            <p:cNvSpPr>
              <a:spLocks noChangeArrowheads="1"/>
            </p:cNvSpPr>
            <p:nvPr/>
          </p:nvSpPr>
          <p:spPr bwMode="auto">
            <a:xfrm>
              <a:off x="3160540" y="2928934"/>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6" name="Oval 12"/>
            <p:cNvSpPr>
              <a:spLocks noChangeArrowheads="1"/>
            </p:cNvSpPr>
            <p:nvPr/>
          </p:nvSpPr>
          <p:spPr bwMode="auto">
            <a:xfrm>
              <a:off x="3160540"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7" name="Oval 13"/>
            <p:cNvSpPr>
              <a:spLocks noChangeArrowheads="1"/>
            </p:cNvSpPr>
            <p:nvPr/>
          </p:nvSpPr>
          <p:spPr bwMode="auto">
            <a:xfrm>
              <a:off x="3160540" y="4073640"/>
              <a:ext cx="284200" cy="30994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G</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 name="Oval 14"/>
            <p:cNvSpPr>
              <a:spLocks noChangeArrowheads="1"/>
            </p:cNvSpPr>
            <p:nvPr/>
          </p:nvSpPr>
          <p:spPr bwMode="auto">
            <a:xfrm>
              <a:off x="3160540"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J</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9" name="Oval 15"/>
            <p:cNvSpPr>
              <a:spLocks noChangeArrowheads="1"/>
            </p:cNvSpPr>
            <p:nvPr/>
          </p:nvSpPr>
          <p:spPr bwMode="auto">
            <a:xfrm>
              <a:off x="2494729"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Oval 16"/>
            <p:cNvSpPr>
              <a:spLocks noChangeArrowheads="1"/>
            </p:cNvSpPr>
            <p:nvPr/>
          </p:nvSpPr>
          <p:spPr bwMode="auto">
            <a:xfrm>
              <a:off x="2214546"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E</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1" name="Oval 17"/>
            <p:cNvSpPr>
              <a:spLocks noChangeArrowheads="1"/>
            </p:cNvSpPr>
            <p:nvPr/>
          </p:nvSpPr>
          <p:spPr bwMode="auto">
            <a:xfrm>
              <a:off x="4108543"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D</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2" name="Oval 18"/>
            <p:cNvSpPr>
              <a:spLocks noChangeArrowheads="1"/>
            </p:cNvSpPr>
            <p:nvPr/>
          </p:nvSpPr>
          <p:spPr bwMode="auto">
            <a:xfrm>
              <a:off x="2737755"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F</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3" name="Oval 19"/>
            <p:cNvSpPr>
              <a:spLocks noChangeArrowheads="1"/>
            </p:cNvSpPr>
            <p:nvPr/>
          </p:nvSpPr>
          <p:spPr bwMode="auto">
            <a:xfrm>
              <a:off x="4526307"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I</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4" name="Oval 20"/>
            <p:cNvSpPr>
              <a:spLocks noChangeArrowheads="1"/>
            </p:cNvSpPr>
            <p:nvPr/>
          </p:nvSpPr>
          <p:spPr bwMode="auto">
            <a:xfrm>
              <a:off x="3783169"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5" name="Oval 21"/>
            <p:cNvSpPr>
              <a:spLocks noChangeArrowheads="1"/>
            </p:cNvSpPr>
            <p:nvPr/>
          </p:nvSpPr>
          <p:spPr bwMode="auto">
            <a:xfrm>
              <a:off x="5073618"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M</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6" name="Oval 22"/>
            <p:cNvSpPr>
              <a:spLocks noChangeArrowheads="1"/>
            </p:cNvSpPr>
            <p:nvPr/>
          </p:nvSpPr>
          <p:spPr bwMode="auto">
            <a:xfrm>
              <a:off x="4028204"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K</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7" name="Oval 23"/>
            <p:cNvSpPr>
              <a:spLocks noChangeArrowheads="1"/>
            </p:cNvSpPr>
            <p:nvPr/>
          </p:nvSpPr>
          <p:spPr bwMode="auto">
            <a:xfrm>
              <a:off x="4566477"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L</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8" name="Line 24"/>
            <p:cNvSpPr>
              <a:spLocks noChangeShapeType="1"/>
            </p:cNvSpPr>
            <p:nvPr/>
          </p:nvSpPr>
          <p:spPr bwMode="auto">
            <a:xfrm>
              <a:off x="3435702" y="3124009"/>
              <a:ext cx="692926" cy="469369"/>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grpSp>
      <p:sp>
        <p:nvSpPr>
          <p:cNvPr id="50" name="灯片编号占位符 49"/>
          <p:cNvSpPr>
            <a:spLocks noGrp="1"/>
          </p:cNvSpPr>
          <p:nvPr>
            <p:ph type="sldNum" sz="quarter" idx="12"/>
          </p:nvPr>
        </p:nvSpPr>
        <p:spPr/>
        <p:txBody>
          <a:bodyPr/>
          <a:lstStyle/>
          <a:p>
            <a:fld id="{67864EE2-EAB3-4814-A7EB-820BD7610F1E}" type="slidenum">
              <a:rPr lang="en-US" altLang="zh-CN" smtClean="0"/>
              <a:pPr/>
              <a:t>4</a:t>
            </a:fld>
            <a:r>
              <a:rPr lang="en-US" altLang="zh-CN"/>
              <a:t>/110</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571472" y="285728"/>
            <a:ext cx="7072362" cy="400110"/>
          </a:xfrm>
          <a:prstGeom prst="rect">
            <a:avLst/>
          </a:prstGeom>
          <a:noFill/>
          <a:ln w="9525">
            <a:noFill/>
            <a:miter lim="800000"/>
            <a:headEnd/>
            <a:tailEnd/>
          </a:ln>
        </p:spPr>
        <p:txBody>
          <a:bodyPr wrap="square">
            <a:spAutoFit/>
          </a:bodyPr>
          <a:lstStyle/>
          <a:p>
            <a:pPr algn="l">
              <a:lnSpc>
                <a:spcPct val="100000"/>
              </a:lnSpc>
              <a:spcBef>
                <a:spcPts val="600"/>
              </a:spcBef>
            </a:pPr>
            <a:r>
              <a:rPr lang="zh-CN" altLang="zh-CN" sz="2000">
                <a:solidFill>
                  <a:srgbClr val="FF0000"/>
                </a:solidFill>
                <a:latin typeface="Consolas" pitchFamily="49" charset="0"/>
                <a:ea typeface="微软雅黑" pitchFamily="34" charset="-122"/>
                <a:cs typeface="Consolas" pitchFamily="49" charset="0"/>
              </a:rPr>
              <a:t>性质</a:t>
            </a:r>
            <a:r>
              <a:rPr lang="en-US" altLang="zh-CN" sz="2000">
                <a:solidFill>
                  <a:srgbClr val="FF0000"/>
                </a:solidFill>
                <a:latin typeface="Consolas" pitchFamily="49" charset="0"/>
                <a:ea typeface="微软雅黑" pitchFamily="34" charset="-122"/>
                <a:cs typeface="Consolas" pitchFamily="49" charset="0"/>
              </a:rPr>
              <a:t>4 </a:t>
            </a:r>
            <a:r>
              <a:rPr lang="zh-CN" altLang="zh-CN" sz="2000">
                <a:solidFill>
                  <a:srgbClr val="0000FF"/>
                </a:solidFill>
                <a:latin typeface="Consolas" pitchFamily="49" charset="0"/>
                <a:ea typeface="楷体" pitchFamily="49" charset="-122"/>
                <a:cs typeface="Consolas" pitchFamily="49" charset="0"/>
              </a:rPr>
              <a:t>完全二叉树</a:t>
            </a:r>
            <a:r>
              <a:rPr lang="zh-CN" altLang="en-US" sz="2000">
                <a:solidFill>
                  <a:srgbClr val="0000FF"/>
                </a:solidFill>
                <a:latin typeface="Consolas" pitchFamily="49" charset="0"/>
                <a:ea typeface="楷体" pitchFamily="49" charset="-122"/>
                <a:cs typeface="Consolas" pitchFamily="49" charset="0"/>
              </a:rPr>
              <a:t>（结点个数为</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层序编号</a:t>
            </a:r>
            <a:r>
              <a:rPr lang="zh-CN" altLang="en-US" sz="2000">
                <a:solidFill>
                  <a:srgbClr val="0000FF"/>
                </a:solidFill>
                <a:latin typeface="Consolas" pitchFamily="49" charset="0"/>
                <a:ea typeface="楷体" pitchFamily="49" charset="-122"/>
                <a:cs typeface="Consolas" pitchFamily="49" charset="0"/>
              </a:rPr>
              <a:t>后的性质。</a:t>
            </a:r>
            <a:endParaRPr lang="zh-CN" altLang="zh-CN" sz="2000">
              <a:solidFill>
                <a:srgbClr val="0000FF"/>
              </a:solidFill>
              <a:latin typeface="Consolas" pitchFamily="49" charset="0"/>
              <a:ea typeface="楷体" pitchFamily="49" charset="-122"/>
              <a:cs typeface="Consolas" pitchFamily="49" charset="0"/>
            </a:endParaRPr>
          </a:p>
        </p:txBody>
      </p:sp>
      <p:sp>
        <p:nvSpPr>
          <p:cNvPr id="14" name="TextBox 13"/>
          <p:cNvSpPr txBox="1"/>
          <p:nvPr/>
        </p:nvSpPr>
        <p:spPr>
          <a:xfrm>
            <a:off x="214282" y="928670"/>
            <a:ext cx="8715436" cy="40011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l">
              <a:lnSpc>
                <a:spcPct val="100000"/>
              </a:lnSpc>
              <a:spcBef>
                <a:spcPts val="0"/>
              </a:spcBef>
            </a:pPr>
            <a:r>
              <a:rPr lang="zh-CN" altLang="zh-CN" sz="2000">
                <a:solidFill>
                  <a:schemeClr val="bg1"/>
                </a:solidFill>
                <a:latin typeface="Consolas" pitchFamily="49" charset="0"/>
                <a:ea typeface="仿宋" pitchFamily="49" charset="-122"/>
                <a:cs typeface="Consolas" pitchFamily="49" charset="0"/>
              </a:rPr>
              <a:t>（</a:t>
            </a:r>
            <a:r>
              <a:rPr lang="en-US" altLang="zh-CN" sz="2000">
                <a:solidFill>
                  <a:schemeClr val="bg1"/>
                </a:solidFill>
                <a:latin typeface="Consolas" pitchFamily="49" charset="0"/>
                <a:ea typeface="仿宋" pitchFamily="49" charset="-122"/>
                <a:cs typeface="Consolas" pitchFamily="49" charset="0"/>
              </a:rPr>
              <a:t>1</a:t>
            </a:r>
            <a:r>
              <a:rPr lang="zh-CN" altLang="zh-CN" sz="2000">
                <a:solidFill>
                  <a:schemeClr val="bg1"/>
                </a:solidFill>
                <a:latin typeface="Consolas" pitchFamily="49" charset="0"/>
                <a:ea typeface="仿宋" pitchFamily="49" charset="-122"/>
                <a:cs typeface="Consolas" pitchFamily="49" charset="0"/>
              </a:rPr>
              <a:t>）若完全二叉树的根结点编号为</a:t>
            </a:r>
            <a:r>
              <a:rPr lang="en-US" altLang="zh-CN" sz="2000">
                <a:solidFill>
                  <a:schemeClr val="bg1"/>
                </a:solidFill>
                <a:latin typeface="Consolas" pitchFamily="49" charset="0"/>
                <a:ea typeface="仿宋" pitchFamily="49" charset="-122"/>
                <a:cs typeface="Consolas" pitchFamily="49" charset="0"/>
              </a:rPr>
              <a:t>1</a:t>
            </a:r>
            <a:r>
              <a:rPr lang="zh-CN" altLang="zh-CN" sz="2000">
                <a:solidFill>
                  <a:schemeClr val="bg1"/>
                </a:solidFill>
                <a:latin typeface="Consolas" pitchFamily="49" charset="0"/>
                <a:ea typeface="仿宋" pitchFamily="49" charset="-122"/>
                <a:cs typeface="Consolas" pitchFamily="49" charset="0"/>
              </a:rPr>
              <a:t>，对于编号为</a:t>
            </a:r>
            <a:r>
              <a:rPr lang="en-US" altLang="zh-CN" sz="2000" i="1">
                <a:solidFill>
                  <a:schemeClr val="bg1"/>
                </a:solidFill>
                <a:latin typeface="Consolas" pitchFamily="49" charset="0"/>
                <a:ea typeface="仿宋" pitchFamily="49" charset="-122"/>
                <a:cs typeface="Consolas" pitchFamily="49" charset="0"/>
              </a:rPr>
              <a:t>i</a:t>
            </a:r>
            <a:r>
              <a:rPr lang="zh-CN" altLang="zh-CN" sz="2000">
                <a:solidFill>
                  <a:schemeClr val="bg1"/>
                </a:solidFill>
                <a:latin typeface="Consolas" pitchFamily="49" charset="0"/>
                <a:ea typeface="仿宋" pitchFamily="49" charset="-122"/>
                <a:cs typeface="Consolas" pitchFamily="49" charset="0"/>
              </a:rPr>
              <a:t>（</a:t>
            </a:r>
            <a:r>
              <a:rPr lang="en-US" altLang="zh-CN" sz="2000">
                <a:solidFill>
                  <a:schemeClr val="bg1"/>
                </a:solidFill>
                <a:latin typeface="Consolas" pitchFamily="49" charset="0"/>
                <a:ea typeface="仿宋" pitchFamily="49" charset="-122"/>
                <a:cs typeface="Consolas" pitchFamily="49" charset="0"/>
              </a:rPr>
              <a:t>1</a:t>
            </a:r>
            <a:r>
              <a:rPr lang="zh-CN" altLang="zh-CN" sz="2000">
                <a:solidFill>
                  <a:schemeClr val="bg1"/>
                </a:solidFill>
                <a:latin typeface="+mj-ea"/>
                <a:ea typeface="+mj-ea"/>
                <a:cs typeface="Consolas" pitchFamily="49" charset="0"/>
              </a:rPr>
              <a:t>≤</a:t>
            </a:r>
            <a:r>
              <a:rPr lang="en-US" altLang="zh-CN" sz="2000" i="1">
                <a:solidFill>
                  <a:schemeClr val="bg1"/>
                </a:solidFill>
                <a:latin typeface="Consolas" pitchFamily="49" charset="0"/>
                <a:ea typeface="仿宋" pitchFamily="49" charset="-122"/>
                <a:cs typeface="Consolas" pitchFamily="49" charset="0"/>
              </a:rPr>
              <a:t>i</a:t>
            </a:r>
            <a:r>
              <a:rPr lang="zh-CN" altLang="zh-CN" sz="2000">
                <a:solidFill>
                  <a:schemeClr val="bg1"/>
                </a:solidFill>
                <a:latin typeface="+mn-ea"/>
                <a:ea typeface="+mn-ea"/>
                <a:cs typeface="Consolas" pitchFamily="49" charset="0"/>
              </a:rPr>
              <a:t>≤</a:t>
            </a:r>
            <a:r>
              <a:rPr lang="en-US" altLang="zh-CN" sz="2000" i="1">
                <a:solidFill>
                  <a:schemeClr val="bg1"/>
                </a:solidFill>
                <a:latin typeface="Consolas" pitchFamily="49" charset="0"/>
                <a:ea typeface="仿宋" pitchFamily="49" charset="-122"/>
                <a:cs typeface="Consolas" pitchFamily="49" charset="0"/>
              </a:rPr>
              <a:t>n</a:t>
            </a:r>
            <a:r>
              <a:rPr lang="zh-CN" altLang="zh-CN" sz="2000">
                <a:solidFill>
                  <a:schemeClr val="bg1"/>
                </a:solidFill>
                <a:latin typeface="Consolas" pitchFamily="49" charset="0"/>
                <a:ea typeface="仿宋" pitchFamily="49" charset="-122"/>
                <a:cs typeface="Consolas" pitchFamily="49" charset="0"/>
              </a:rPr>
              <a:t>）的结点有：</a:t>
            </a:r>
          </a:p>
        </p:txBody>
      </p:sp>
      <p:sp>
        <p:nvSpPr>
          <p:cNvPr id="15" name="TextBox 14"/>
          <p:cNvSpPr txBox="1"/>
          <p:nvPr/>
        </p:nvSpPr>
        <p:spPr>
          <a:xfrm>
            <a:off x="785786" y="1571612"/>
            <a:ext cx="8001056" cy="162875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6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若</a:t>
            </a:r>
            <a:r>
              <a:rPr lang="en-US" altLang="zh-CN" sz="2000" i="1">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mj-ea"/>
                <a:ea typeface="+mj-ea"/>
                <a:cs typeface="Consolas" pitchFamily="49" charset="0"/>
              </a:rPr>
              <a:t>≤</a:t>
            </a:r>
            <a:r>
              <a:rPr lang="en-US" altLang="zh-CN" sz="2000">
                <a:solidFill>
                  <a:srgbClr val="0000FF"/>
                </a:solidFill>
                <a:latin typeface="Consolas" pitchFamily="49" charset="0"/>
                <a:ea typeface="仿宋" pitchFamily="49" charset="-122"/>
                <a:cs typeface="Consolas" pitchFamily="49" charset="0"/>
                <a:sym typeface="Symbol"/>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sym typeface="Symbol"/>
              </a:rPr>
              <a:t></a:t>
            </a:r>
            <a:r>
              <a:rPr lang="zh-CN" altLang="zh-CN" sz="2000">
                <a:solidFill>
                  <a:srgbClr val="0000FF"/>
                </a:solidFill>
                <a:latin typeface="Consolas" pitchFamily="49" charset="0"/>
                <a:ea typeface="仿宋" pitchFamily="49" charset="-122"/>
                <a:cs typeface="Consolas" pitchFamily="49" charset="0"/>
              </a:rPr>
              <a:t>，即</a:t>
            </a:r>
            <a:r>
              <a:rPr lang="en-US" altLang="zh-CN" sz="2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mn-ea"/>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，则编号为</a:t>
            </a:r>
            <a:r>
              <a:rPr lang="en-US" altLang="zh-CN" sz="2000" i="1">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Consolas" pitchFamily="49" charset="0"/>
                <a:ea typeface="仿宋" pitchFamily="49" charset="-122"/>
                <a:cs typeface="Consolas" pitchFamily="49" charset="0"/>
              </a:rPr>
              <a:t>的结点为分支结点，否则为叶子结点，也就是说，最后一个分支结点的编号为</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a:t>
            </a:r>
          </a:p>
          <a:p>
            <a:pPr marL="342900" indent="-342900" algn="l">
              <a:lnSpc>
                <a:spcPts val="26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若</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为奇数，则</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，每个分支结点都是双分支结点；若</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为偶数，则</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，只有一个单分支结点。</a:t>
            </a:r>
          </a:p>
        </p:txBody>
      </p:sp>
      <p:sp>
        <p:nvSpPr>
          <p:cNvPr id="16" name="椭圆 15"/>
          <p:cNvSpPr/>
          <p:nvPr/>
        </p:nvSpPr>
        <p:spPr>
          <a:xfrm>
            <a:off x="3238443" y="3493323"/>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itchFamily="49" charset="0"/>
                <a:cs typeface="Consolas" pitchFamily="49" charset="0"/>
              </a:rPr>
              <a:t>a</a:t>
            </a:r>
            <a:endParaRPr lang="zh-CN" altLang="en-US" sz="1600" b="0">
              <a:solidFill>
                <a:srgbClr val="0000FF"/>
              </a:solidFill>
              <a:latin typeface="Consolas" pitchFamily="49" charset="0"/>
              <a:cs typeface="Consolas" pitchFamily="49" charset="0"/>
            </a:endParaRPr>
          </a:p>
        </p:txBody>
      </p:sp>
      <p:sp>
        <p:nvSpPr>
          <p:cNvPr id="17" name="椭圆 16"/>
          <p:cNvSpPr/>
          <p:nvPr/>
        </p:nvSpPr>
        <p:spPr>
          <a:xfrm>
            <a:off x="2786050" y="4216014"/>
            <a:ext cx="303423" cy="35599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18" name="椭圆 17"/>
          <p:cNvSpPr/>
          <p:nvPr/>
        </p:nvSpPr>
        <p:spPr>
          <a:xfrm>
            <a:off x="3714744" y="4216014"/>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itchFamily="49" charset="0"/>
                <a:cs typeface="Consolas" pitchFamily="49" charset="0"/>
              </a:rPr>
              <a:t>c</a:t>
            </a:r>
            <a:endParaRPr lang="zh-CN" altLang="en-US" sz="1600" b="0">
              <a:solidFill>
                <a:srgbClr val="0000FF"/>
              </a:solidFill>
              <a:latin typeface="Consolas" pitchFamily="49" charset="0"/>
              <a:cs typeface="Consolas" pitchFamily="49" charset="0"/>
            </a:endParaRPr>
          </a:p>
        </p:txBody>
      </p:sp>
      <p:cxnSp>
        <p:nvCxnSpPr>
          <p:cNvPr id="20" name="直接连接符 19"/>
          <p:cNvCxnSpPr>
            <a:stCxn id="16" idx="3"/>
            <a:endCxn id="17" idx="0"/>
          </p:cNvCxnSpPr>
          <p:nvPr/>
        </p:nvCxnSpPr>
        <p:spPr>
          <a:xfrm rot="5400000">
            <a:off x="2900905" y="3834040"/>
            <a:ext cx="418831" cy="345116"/>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2" name="直接连接符 21"/>
          <p:cNvCxnSpPr>
            <a:stCxn id="16" idx="5"/>
            <a:endCxn id="18" idx="0"/>
          </p:cNvCxnSpPr>
          <p:nvPr/>
        </p:nvCxnSpPr>
        <p:spPr>
          <a:xfrm rot="16200000" flipH="1">
            <a:off x="3472528" y="3822085"/>
            <a:ext cx="418831" cy="369025"/>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071670" y="5572140"/>
            <a:ext cx="2357454" cy="646331"/>
          </a:xfrm>
          <a:prstGeom prst="rect">
            <a:avLst/>
          </a:prstGeom>
          <a:noFill/>
        </p:spPr>
        <p:txBody>
          <a:bodyPr wrap="square" rtlCol="0">
            <a:spAutoFit/>
          </a:bodyPr>
          <a:lstStyle/>
          <a:p>
            <a:pPr algn="l">
              <a:lnSpc>
                <a:spcPct val="100000"/>
              </a:lnSpc>
              <a:spcBef>
                <a:spcPts val="0"/>
              </a:spcBef>
            </a:pP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=5 </a:t>
            </a:r>
            <a:r>
              <a:rPr lang="en-US" altLang="zh-CN" sz="1800">
                <a:solidFill>
                  <a:srgbClr val="0000FF"/>
                </a:solidFill>
                <a:latin typeface="Consolas" pitchFamily="49" charset="0"/>
                <a:ea typeface="仿宋" pitchFamily="49" charset="-122"/>
                <a:cs typeface="Consolas" pitchFamily="49" charset="0"/>
                <a:sym typeface="Wingdings"/>
              </a:rPr>
              <a:t> </a:t>
            </a:r>
            <a:r>
              <a:rPr lang="en-US" altLang="zh-CN" sz="1800" i="1">
                <a:solidFill>
                  <a:srgbClr val="0000FF"/>
                </a:solidFill>
                <a:latin typeface="Consolas" pitchFamily="49" charset="0"/>
                <a:ea typeface="仿宋" pitchFamily="49" charset="-122"/>
                <a:cs typeface="Consolas" pitchFamily="49" charset="0"/>
                <a:sym typeface="Wingdings"/>
              </a:rPr>
              <a:t>n</a:t>
            </a:r>
            <a:r>
              <a:rPr lang="en-US" altLang="zh-CN" sz="1800" baseline="-25000">
                <a:solidFill>
                  <a:srgbClr val="0000FF"/>
                </a:solidFill>
                <a:latin typeface="Consolas" pitchFamily="49" charset="0"/>
                <a:ea typeface="仿宋" pitchFamily="49" charset="-122"/>
                <a:cs typeface="Consolas" pitchFamily="49" charset="0"/>
                <a:sym typeface="Wingdings"/>
              </a:rPr>
              <a:t>1</a:t>
            </a:r>
            <a:r>
              <a:rPr lang="en-US" altLang="zh-CN" sz="1800">
                <a:solidFill>
                  <a:srgbClr val="0000FF"/>
                </a:solidFill>
                <a:latin typeface="Consolas" pitchFamily="49" charset="0"/>
                <a:ea typeface="仿宋" pitchFamily="49" charset="-122"/>
                <a:cs typeface="Consolas" pitchFamily="49" charset="0"/>
                <a:sym typeface="Wingdings"/>
              </a:rPr>
              <a:t>=0</a:t>
            </a:r>
            <a:r>
              <a:rPr lang="zh-CN" altLang="en-US" sz="1800">
                <a:solidFill>
                  <a:srgbClr val="0000FF"/>
                </a:solidFill>
                <a:latin typeface="Consolas" pitchFamily="49" charset="0"/>
                <a:ea typeface="仿宋" pitchFamily="49" charset="-122"/>
                <a:cs typeface="Consolas" pitchFamily="49" charset="0"/>
                <a:sym typeface="Wingdings"/>
              </a:rPr>
              <a:t>，最后分支结点为</a:t>
            </a:r>
            <a:r>
              <a:rPr lang="en-US" altLang="zh-CN" sz="1800" i="1">
                <a:solidFill>
                  <a:srgbClr val="0000FF"/>
                </a:solidFill>
                <a:latin typeface="Consolas" pitchFamily="49" charset="0"/>
                <a:ea typeface="仿宋" pitchFamily="49" charset="-122"/>
                <a:cs typeface="Consolas" pitchFamily="49" charset="0"/>
                <a:sym typeface="Wingdings"/>
              </a:rPr>
              <a:t>n</a:t>
            </a:r>
            <a:r>
              <a:rPr lang="en-US" altLang="zh-CN" sz="1800">
                <a:solidFill>
                  <a:srgbClr val="0000FF"/>
                </a:solidFill>
                <a:latin typeface="Consolas" pitchFamily="49" charset="0"/>
                <a:ea typeface="仿宋" pitchFamily="49" charset="-122"/>
                <a:cs typeface="Consolas" pitchFamily="49" charset="0"/>
                <a:sym typeface="Wingdings"/>
              </a:rPr>
              <a:t>/2=2</a:t>
            </a:r>
            <a:endParaRPr lang="zh-CN" altLang="en-US" sz="1800">
              <a:solidFill>
                <a:srgbClr val="0000FF"/>
              </a:solidFill>
              <a:latin typeface="Consolas" pitchFamily="49" charset="0"/>
              <a:ea typeface="仿宋" pitchFamily="49" charset="-122"/>
              <a:cs typeface="Consolas" pitchFamily="49" charset="0"/>
            </a:endParaRPr>
          </a:p>
        </p:txBody>
      </p:sp>
      <p:sp>
        <p:nvSpPr>
          <p:cNvPr id="24" name="椭圆 23"/>
          <p:cNvSpPr/>
          <p:nvPr/>
        </p:nvSpPr>
        <p:spPr>
          <a:xfrm>
            <a:off x="2411189" y="4930394"/>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itchFamily="49" charset="0"/>
                <a:cs typeface="Consolas" pitchFamily="49" charset="0"/>
              </a:rPr>
              <a:t>d</a:t>
            </a:r>
            <a:endParaRPr lang="zh-CN" altLang="en-US" sz="1600" b="0">
              <a:solidFill>
                <a:srgbClr val="0000FF"/>
              </a:solidFill>
              <a:latin typeface="Consolas" pitchFamily="49" charset="0"/>
              <a:cs typeface="Consolas" pitchFamily="49" charset="0"/>
            </a:endParaRPr>
          </a:p>
        </p:txBody>
      </p:sp>
      <p:sp>
        <p:nvSpPr>
          <p:cNvPr id="25" name="椭圆 24"/>
          <p:cNvSpPr/>
          <p:nvPr/>
        </p:nvSpPr>
        <p:spPr>
          <a:xfrm>
            <a:off x="3143240" y="4930394"/>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itchFamily="49" charset="0"/>
                <a:cs typeface="Consolas" pitchFamily="49" charset="0"/>
              </a:rPr>
              <a:t>e</a:t>
            </a:r>
            <a:endParaRPr lang="zh-CN" altLang="en-US" sz="1600" b="0">
              <a:solidFill>
                <a:srgbClr val="0000FF"/>
              </a:solidFill>
              <a:latin typeface="Consolas" pitchFamily="49" charset="0"/>
              <a:cs typeface="Consolas" pitchFamily="49" charset="0"/>
            </a:endParaRPr>
          </a:p>
        </p:txBody>
      </p:sp>
      <p:cxnSp>
        <p:nvCxnSpPr>
          <p:cNvPr id="27" name="直接连接符 26"/>
          <p:cNvCxnSpPr>
            <a:stCxn id="17" idx="3"/>
            <a:endCxn id="24" idx="0"/>
          </p:cNvCxnSpPr>
          <p:nvPr/>
        </p:nvCxnSpPr>
        <p:spPr>
          <a:xfrm rot="5400000">
            <a:off x="2491433" y="4591342"/>
            <a:ext cx="410520" cy="26758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9" name="直接连接符 28"/>
          <p:cNvCxnSpPr>
            <a:stCxn id="17" idx="5"/>
            <a:endCxn id="25" idx="0"/>
          </p:cNvCxnSpPr>
          <p:nvPr/>
        </p:nvCxnSpPr>
        <p:spPr>
          <a:xfrm rot="16200000" flipH="1">
            <a:off x="2964735" y="4600177"/>
            <a:ext cx="410520" cy="249914"/>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30" name="椭圆 29"/>
          <p:cNvSpPr/>
          <p:nvPr/>
        </p:nvSpPr>
        <p:spPr>
          <a:xfrm>
            <a:off x="6286464" y="3500438"/>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itchFamily="49" charset="0"/>
                <a:cs typeface="Consolas" pitchFamily="49" charset="0"/>
              </a:rPr>
              <a:t>a</a:t>
            </a:r>
            <a:endParaRPr lang="zh-CN" altLang="en-US" sz="1600" b="0">
              <a:solidFill>
                <a:srgbClr val="0000FF"/>
              </a:solidFill>
              <a:latin typeface="Consolas" pitchFamily="49" charset="0"/>
              <a:cs typeface="Consolas" pitchFamily="49" charset="0"/>
            </a:endParaRPr>
          </a:p>
        </p:txBody>
      </p:sp>
      <p:sp>
        <p:nvSpPr>
          <p:cNvPr id="31" name="椭圆 30"/>
          <p:cNvSpPr/>
          <p:nvPr/>
        </p:nvSpPr>
        <p:spPr>
          <a:xfrm>
            <a:off x="5786446" y="4223129"/>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32" name="椭圆 31"/>
          <p:cNvSpPr/>
          <p:nvPr/>
        </p:nvSpPr>
        <p:spPr>
          <a:xfrm>
            <a:off x="6781815" y="4223129"/>
            <a:ext cx="303423" cy="35599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itchFamily="49" charset="0"/>
                <a:cs typeface="Consolas" pitchFamily="49" charset="0"/>
              </a:rPr>
              <a:t>c</a:t>
            </a:r>
            <a:endParaRPr lang="zh-CN" altLang="en-US" sz="1600" b="0">
              <a:solidFill>
                <a:srgbClr val="0000FF"/>
              </a:solidFill>
              <a:latin typeface="Consolas" pitchFamily="49" charset="0"/>
              <a:cs typeface="Consolas" pitchFamily="49" charset="0"/>
            </a:endParaRPr>
          </a:p>
        </p:txBody>
      </p:sp>
      <p:cxnSp>
        <p:nvCxnSpPr>
          <p:cNvPr id="33" name="直接连接符 32"/>
          <p:cNvCxnSpPr>
            <a:stCxn id="30" idx="3"/>
            <a:endCxn id="31" idx="0"/>
          </p:cNvCxnSpPr>
          <p:nvPr/>
        </p:nvCxnSpPr>
        <p:spPr>
          <a:xfrm rot="5400000">
            <a:off x="5925114" y="3817343"/>
            <a:ext cx="418831" cy="39274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4" name="直接连接符 33"/>
          <p:cNvCxnSpPr>
            <a:stCxn id="30" idx="5"/>
            <a:endCxn id="32" idx="0"/>
          </p:cNvCxnSpPr>
          <p:nvPr/>
        </p:nvCxnSpPr>
        <p:spPr>
          <a:xfrm rot="16200000" flipH="1">
            <a:off x="6530074" y="3819675"/>
            <a:ext cx="418831" cy="388075"/>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5072066" y="5579255"/>
            <a:ext cx="2357454" cy="646331"/>
          </a:xfrm>
          <a:prstGeom prst="rect">
            <a:avLst/>
          </a:prstGeom>
          <a:noFill/>
        </p:spPr>
        <p:txBody>
          <a:bodyPr wrap="square" rtlCol="0">
            <a:spAutoFit/>
          </a:bodyPr>
          <a:lstStyle/>
          <a:p>
            <a:pPr algn="l">
              <a:lnSpc>
                <a:spcPct val="100000"/>
              </a:lnSpc>
              <a:spcBef>
                <a:spcPts val="0"/>
              </a:spcBef>
            </a:pP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=6 </a:t>
            </a:r>
            <a:r>
              <a:rPr lang="en-US" altLang="zh-CN" sz="1800">
                <a:solidFill>
                  <a:srgbClr val="0000FF"/>
                </a:solidFill>
                <a:latin typeface="Consolas" pitchFamily="49" charset="0"/>
                <a:ea typeface="仿宋" pitchFamily="49" charset="-122"/>
                <a:cs typeface="Consolas" pitchFamily="49" charset="0"/>
                <a:sym typeface="Wingdings"/>
              </a:rPr>
              <a:t> </a:t>
            </a:r>
            <a:r>
              <a:rPr lang="en-US" altLang="zh-CN" sz="1800" i="1">
                <a:solidFill>
                  <a:srgbClr val="0000FF"/>
                </a:solidFill>
                <a:latin typeface="Consolas" pitchFamily="49" charset="0"/>
                <a:ea typeface="仿宋" pitchFamily="49" charset="-122"/>
                <a:cs typeface="Consolas" pitchFamily="49" charset="0"/>
                <a:sym typeface="Wingdings"/>
              </a:rPr>
              <a:t>n</a:t>
            </a:r>
            <a:r>
              <a:rPr lang="en-US" altLang="zh-CN" sz="1800" baseline="-25000">
                <a:solidFill>
                  <a:srgbClr val="0000FF"/>
                </a:solidFill>
                <a:latin typeface="Consolas" pitchFamily="49" charset="0"/>
                <a:ea typeface="仿宋" pitchFamily="49" charset="-122"/>
                <a:cs typeface="Consolas" pitchFamily="49" charset="0"/>
                <a:sym typeface="Wingdings"/>
              </a:rPr>
              <a:t>1</a:t>
            </a:r>
            <a:r>
              <a:rPr lang="en-US" altLang="zh-CN" sz="1800">
                <a:solidFill>
                  <a:srgbClr val="0000FF"/>
                </a:solidFill>
                <a:latin typeface="Consolas" pitchFamily="49" charset="0"/>
                <a:ea typeface="仿宋" pitchFamily="49" charset="-122"/>
                <a:cs typeface="Consolas" pitchFamily="49" charset="0"/>
                <a:sym typeface="Wingdings"/>
              </a:rPr>
              <a:t>=1</a:t>
            </a:r>
            <a:r>
              <a:rPr lang="zh-CN" altLang="en-US" sz="1800">
                <a:solidFill>
                  <a:srgbClr val="0000FF"/>
                </a:solidFill>
                <a:latin typeface="Consolas" pitchFamily="49" charset="0"/>
                <a:ea typeface="仿宋" pitchFamily="49" charset="-122"/>
                <a:cs typeface="Consolas" pitchFamily="49" charset="0"/>
                <a:sym typeface="Wingdings"/>
              </a:rPr>
              <a:t>，最后分支结点为</a:t>
            </a:r>
            <a:r>
              <a:rPr lang="en-US" altLang="zh-CN" sz="1800" i="1">
                <a:solidFill>
                  <a:srgbClr val="0000FF"/>
                </a:solidFill>
                <a:latin typeface="Consolas" pitchFamily="49" charset="0"/>
                <a:ea typeface="仿宋" pitchFamily="49" charset="-122"/>
                <a:cs typeface="Consolas" pitchFamily="49" charset="0"/>
                <a:sym typeface="Wingdings"/>
              </a:rPr>
              <a:t>n</a:t>
            </a:r>
            <a:r>
              <a:rPr lang="en-US" altLang="zh-CN" sz="1800">
                <a:solidFill>
                  <a:srgbClr val="0000FF"/>
                </a:solidFill>
                <a:latin typeface="Consolas" pitchFamily="49" charset="0"/>
                <a:ea typeface="仿宋" pitchFamily="49" charset="-122"/>
                <a:cs typeface="Consolas" pitchFamily="49" charset="0"/>
                <a:sym typeface="Wingdings"/>
              </a:rPr>
              <a:t>/2=3</a:t>
            </a:r>
            <a:endParaRPr lang="zh-CN" altLang="en-US" sz="1800">
              <a:solidFill>
                <a:srgbClr val="0000FF"/>
              </a:solidFill>
              <a:latin typeface="Consolas" pitchFamily="49" charset="0"/>
              <a:ea typeface="仿宋" pitchFamily="49" charset="-122"/>
              <a:cs typeface="Consolas" pitchFamily="49" charset="0"/>
            </a:endParaRPr>
          </a:p>
        </p:txBody>
      </p:sp>
      <p:sp>
        <p:nvSpPr>
          <p:cNvPr id="36" name="椭圆 35"/>
          <p:cNvSpPr/>
          <p:nvPr/>
        </p:nvSpPr>
        <p:spPr>
          <a:xfrm>
            <a:off x="5411585" y="4937509"/>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itchFamily="49" charset="0"/>
                <a:cs typeface="Consolas" pitchFamily="49" charset="0"/>
              </a:rPr>
              <a:t>d</a:t>
            </a:r>
            <a:endParaRPr lang="zh-CN" altLang="en-US" sz="1600" b="0">
              <a:solidFill>
                <a:srgbClr val="0000FF"/>
              </a:solidFill>
              <a:latin typeface="Consolas" pitchFamily="49" charset="0"/>
              <a:cs typeface="Consolas" pitchFamily="49" charset="0"/>
            </a:endParaRPr>
          </a:p>
        </p:txBody>
      </p:sp>
      <p:sp>
        <p:nvSpPr>
          <p:cNvPr id="37" name="椭圆 36"/>
          <p:cNvSpPr/>
          <p:nvPr/>
        </p:nvSpPr>
        <p:spPr>
          <a:xfrm>
            <a:off x="6143636" y="4937509"/>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itchFamily="49" charset="0"/>
                <a:cs typeface="Consolas" pitchFamily="49" charset="0"/>
              </a:rPr>
              <a:t>e</a:t>
            </a:r>
            <a:endParaRPr lang="zh-CN" altLang="en-US" sz="1600" b="0">
              <a:solidFill>
                <a:srgbClr val="0000FF"/>
              </a:solidFill>
              <a:latin typeface="Consolas" pitchFamily="49" charset="0"/>
              <a:cs typeface="Consolas" pitchFamily="49" charset="0"/>
            </a:endParaRPr>
          </a:p>
        </p:txBody>
      </p:sp>
      <p:cxnSp>
        <p:nvCxnSpPr>
          <p:cNvPr id="38" name="直接连接符 37"/>
          <p:cNvCxnSpPr>
            <a:stCxn id="31" idx="3"/>
            <a:endCxn id="36" idx="0"/>
          </p:cNvCxnSpPr>
          <p:nvPr/>
        </p:nvCxnSpPr>
        <p:spPr>
          <a:xfrm rot="5400000">
            <a:off x="5491829" y="4598457"/>
            <a:ext cx="410520" cy="26758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9" name="直接连接符 38"/>
          <p:cNvCxnSpPr>
            <a:stCxn id="31" idx="5"/>
            <a:endCxn id="37" idx="0"/>
          </p:cNvCxnSpPr>
          <p:nvPr/>
        </p:nvCxnSpPr>
        <p:spPr>
          <a:xfrm rot="16200000" flipH="1">
            <a:off x="5965131" y="4607292"/>
            <a:ext cx="410520" cy="249914"/>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40" name="椭圆 39"/>
          <p:cNvSpPr/>
          <p:nvPr/>
        </p:nvSpPr>
        <p:spPr>
          <a:xfrm>
            <a:off x="6500826" y="4929198"/>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itchFamily="49" charset="0"/>
                <a:cs typeface="Consolas" pitchFamily="49" charset="0"/>
              </a:rPr>
              <a:t>f</a:t>
            </a:r>
            <a:endParaRPr lang="zh-CN" altLang="en-US" sz="1600" b="0">
              <a:solidFill>
                <a:srgbClr val="0000FF"/>
              </a:solidFill>
              <a:latin typeface="Consolas" pitchFamily="49" charset="0"/>
              <a:cs typeface="Consolas" pitchFamily="49" charset="0"/>
            </a:endParaRPr>
          </a:p>
        </p:txBody>
      </p:sp>
      <p:cxnSp>
        <p:nvCxnSpPr>
          <p:cNvPr id="42" name="直接连接符 41"/>
          <p:cNvCxnSpPr>
            <a:stCxn id="32" idx="3"/>
            <a:endCxn id="40" idx="0"/>
          </p:cNvCxnSpPr>
          <p:nvPr/>
        </p:nvCxnSpPr>
        <p:spPr>
          <a:xfrm rot="5400000">
            <a:off x="6538290" y="4641237"/>
            <a:ext cx="402209" cy="173712"/>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3643306" y="3500438"/>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itchFamily="49" charset="0"/>
                <a:ea typeface="仿宋" pitchFamily="49" charset="-122"/>
                <a:cs typeface="Consolas" pitchFamily="49" charset="0"/>
              </a:rPr>
              <a:t>1</a:t>
            </a:r>
            <a:endParaRPr lang="zh-CN" altLang="en-US" sz="1400" b="0">
              <a:solidFill>
                <a:srgbClr val="FF00FF"/>
              </a:solidFill>
              <a:latin typeface="Consolas" pitchFamily="49" charset="0"/>
              <a:ea typeface="仿宋" pitchFamily="49" charset="-122"/>
              <a:cs typeface="Consolas" pitchFamily="49" charset="0"/>
            </a:endParaRPr>
          </a:p>
        </p:txBody>
      </p:sp>
      <p:sp>
        <p:nvSpPr>
          <p:cNvPr id="43" name="TextBox 42"/>
          <p:cNvSpPr txBox="1"/>
          <p:nvPr/>
        </p:nvSpPr>
        <p:spPr>
          <a:xfrm>
            <a:off x="2571736" y="4214818"/>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itchFamily="49" charset="0"/>
                <a:ea typeface="仿宋" pitchFamily="49" charset="-122"/>
                <a:cs typeface="Consolas" pitchFamily="49" charset="0"/>
              </a:rPr>
              <a:t>2</a:t>
            </a:r>
            <a:endParaRPr lang="zh-CN" altLang="en-US" sz="1400" b="0">
              <a:solidFill>
                <a:srgbClr val="FF00FF"/>
              </a:solidFill>
              <a:latin typeface="Consolas" pitchFamily="49" charset="0"/>
              <a:ea typeface="仿宋" pitchFamily="49" charset="-122"/>
              <a:cs typeface="Consolas" pitchFamily="49" charset="0"/>
            </a:endParaRPr>
          </a:p>
        </p:txBody>
      </p:sp>
      <p:sp>
        <p:nvSpPr>
          <p:cNvPr id="44" name="TextBox 43"/>
          <p:cNvSpPr txBox="1"/>
          <p:nvPr/>
        </p:nvSpPr>
        <p:spPr>
          <a:xfrm>
            <a:off x="4071934" y="4286256"/>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itchFamily="49" charset="0"/>
                <a:ea typeface="仿宋" pitchFamily="49" charset="-122"/>
                <a:cs typeface="Consolas" pitchFamily="49" charset="0"/>
              </a:rPr>
              <a:t>3</a:t>
            </a:r>
            <a:endParaRPr lang="zh-CN" altLang="en-US" sz="1400" b="0">
              <a:solidFill>
                <a:srgbClr val="FF00FF"/>
              </a:solidFill>
              <a:latin typeface="Consolas" pitchFamily="49" charset="0"/>
              <a:ea typeface="仿宋" pitchFamily="49" charset="-122"/>
              <a:cs typeface="Consolas" pitchFamily="49" charset="0"/>
            </a:endParaRPr>
          </a:p>
        </p:txBody>
      </p:sp>
      <p:sp>
        <p:nvSpPr>
          <p:cNvPr id="45" name="TextBox 44"/>
          <p:cNvSpPr txBox="1"/>
          <p:nvPr/>
        </p:nvSpPr>
        <p:spPr>
          <a:xfrm>
            <a:off x="2214546" y="5000636"/>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itchFamily="49" charset="0"/>
                <a:ea typeface="仿宋" pitchFamily="49" charset="-122"/>
                <a:cs typeface="Consolas" pitchFamily="49" charset="0"/>
              </a:rPr>
              <a:t>4</a:t>
            </a:r>
            <a:endParaRPr lang="zh-CN" altLang="en-US" sz="1400" b="0">
              <a:solidFill>
                <a:srgbClr val="FF00FF"/>
              </a:solidFill>
              <a:latin typeface="Consolas" pitchFamily="49" charset="0"/>
              <a:ea typeface="仿宋" pitchFamily="49" charset="-122"/>
              <a:cs typeface="Consolas" pitchFamily="49" charset="0"/>
            </a:endParaRPr>
          </a:p>
        </p:txBody>
      </p:sp>
      <p:sp>
        <p:nvSpPr>
          <p:cNvPr id="46" name="TextBox 45"/>
          <p:cNvSpPr txBox="1"/>
          <p:nvPr/>
        </p:nvSpPr>
        <p:spPr>
          <a:xfrm>
            <a:off x="3500430" y="5000636"/>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itchFamily="49" charset="0"/>
                <a:ea typeface="仿宋" pitchFamily="49" charset="-122"/>
                <a:cs typeface="Consolas" pitchFamily="49" charset="0"/>
              </a:rPr>
              <a:t>5</a:t>
            </a:r>
            <a:endParaRPr lang="zh-CN" altLang="en-US" sz="1400" b="0">
              <a:solidFill>
                <a:srgbClr val="FF00FF"/>
              </a:solidFill>
              <a:latin typeface="Consolas" pitchFamily="49" charset="0"/>
              <a:ea typeface="仿宋" pitchFamily="49" charset="-122"/>
              <a:cs typeface="Consolas" pitchFamily="49" charset="0"/>
            </a:endParaRPr>
          </a:p>
        </p:txBody>
      </p:sp>
      <p:sp>
        <p:nvSpPr>
          <p:cNvPr id="47" name="TextBox 46"/>
          <p:cNvSpPr txBox="1"/>
          <p:nvPr/>
        </p:nvSpPr>
        <p:spPr>
          <a:xfrm>
            <a:off x="6643702" y="3429000"/>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itchFamily="49" charset="0"/>
                <a:ea typeface="仿宋" pitchFamily="49" charset="-122"/>
                <a:cs typeface="Consolas" pitchFamily="49" charset="0"/>
              </a:rPr>
              <a:t>1</a:t>
            </a:r>
            <a:endParaRPr lang="zh-CN" altLang="en-US" sz="1400" b="0">
              <a:solidFill>
                <a:srgbClr val="FF00FF"/>
              </a:solidFill>
              <a:latin typeface="Consolas" pitchFamily="49" charset="0"/>
              <a:ea typeface="仿宋" pitchFamily="49" charset="-122"/>
              <a:cs typeface="Consolas" pitchFamily="49" charset="0"/>
            </a:endParaRPr>
          </a:p>
        </p:txBody>
      </p:sp>
      <p:sp>
        <p:nvSpPr>
          <p:cNvPr id="48" name="TextBox 47"/>
          <p:cNvSpPr txBox="1"/>
          <p:nvPr/>
        </p:nvSpPr>
        <p:spPr>
          <a:xfrm>
            <a:off x="5572132" y="4143380"/>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itchFamily="49" charset="0"/>
                <a:ea typeface="仿宋" pitchFamily="49" charset="-122"/>
                <a:cs typeface="Consolas" pitchFamily="49" charset="0"/>
              </a:rPr>
              <a:t>2</a:t>
            </a:r>
            <a:endParaRPr lang="zh-CN" altLang="en-US" sz="1400" b="0">
              <a:solidFill>
                <a:srgbClr val="FF00FF"/>
              </a:solidFill>
              <a:latin typeface="Consolas" pitchFamily="49" charset="0"/>
              <a:ea typeface="仿宋" pitchFamily="49" charset="-122"/>
              <a:cs typeface="Consolas" pitchFamily="49" charset="0"/>
            </a:endParaRPr>
          </a:p>
        </p:txBody>
      </p:sp>
      <p:sp>
        <p:nvSpPr>
          <p:cNvPr id="49" name="TextBox 48"/>
          <p:cNvSpPr txBox="1"/>
          <p:nvPr/>
        </p:nvSpPr>
        <p:spPr>
          <a:xfrm>
            <a:off x="7143768" y="4214818"/>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itchFamily="49" charset="0"/>
                <a:ea typeface="仿宋" pitchFamily="49" charset="-122"/>
                <a:cs typeface="Consolas" pitchFamily="49" charset="0"/>
              </a:rPr>
              <a:t>3</a:t>
            </a:r>
            <a:endParaRPr lang="zh-CN" altLang="en-US" sz="1400" b="0">
              <a:solidFill>
                <a:srgbClr val="FF00FF"/>
              </a:solidFill>
              <a:latin typeface="Consolas" pitchFamily="49" charset="0"/>
              <a:ea typeface="仿宋" pitchFamily="49" charset="-122"/>
              <a:cs typeface="Consolas" pitchFamily="49" charset="0"/>
            </a:endParaRPr>
          </a:p>
        </p:txBody>
      </p:sp>
      <p:sp>
        <p:nvSpPr>
          <p:cNvPr id="50" name="TextBox 49"/>
          <p:cNvSpPr txBox="1"/>
          <p:nvPr/>
        </p:nvSpPr>
        <p:spPr>
          <a:xfrm>
            <a:off x="5214942" y="4929198"/>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itchFamily="49" charset="0"/>
                <a:ea typeface="仿宋" pitchFamily="49" charset="-122"/>
                <a:cs typeface="Consolas" pitchFamily="49" charset="0"/>
              </a:rPr>
              <a:t>4</a:t>
            </a:r>
            <a:endParaRPr lang="zh-CN" altLang="en-US" sz="1400" b="0">
              <a:solidFill>
                <a:srgbClr val="FF00FF"/>
              </a:solidFill>
              <a:latin typeface="Consolas" pitchFamily="49" charset="0"/>
              <a:ea typeface="仿宋" pitchFamily="49" charset="-122"/>
              <a:cs typeface="Consolas" pitchFamily="49" charset="0"/>
            </a:endParaRPr>
          </a:p>
        </p:txBody>
      </p:sp>
      <p:sp>
        <p:nvSpPr>
          <p:cNvPr id="51" name="TextBox 50"/>
          <p:cNvSpPr txBox="1"/>
          <p:nvPr/>
        </p:nvSpPr>
        <p:spPr>
          <a:xfrm>
            <a:off x="6357950" y="4714884"/>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itchFamily="49" charset="0"/>
                <a:ea typeface="仿宋" pitchFamily="49" charset="-122"/>
                <a:cs typeface="Consolas" pitchFamily="49" charset="0"/>
              </a:rPr>
              <a:t>5</a:t>
            </a:r>
            <a:endParaRPr lang="zh-CN" altLang="en-US" sz="1400" b="0">
              <a:solidFill>
                <a:srgbClr val="FF00FF"/>
              </a:solidFill>
              <a:latin typeface="Consolas" pitchFamily="49" charset="0"/>
              <a:ea typeface="仿宋" pitchFamily="49" charset="-122"/>
              <a:cs typeface="Consolas" pitchFamily="49" charset="0"/>
            </a:endParaRPr>
          </a:p>
        </p:txBody>
      </p:sp>
      <p:sp>
        <p:nvSpPr>
          <p:cNvPr id="52" name="TextBox 51"/>
          <p:cNvSpPr txBox="1"/>
          <p:nvPr/>
        </p:nvSpPr>
        <p:spPr>
          <a:xfrm>
            <a:off x="6858016" y="4857760"/>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itchFamily="49" charset="0"/>
                <a:ea typeface="仿宋" pitchFamily="49" charset="-122"/>
                <a:cs typeface="Consolas" pitchFamily="49" charset="0"/>
              </a:rPr>
              <a:t>6</a:t>
            </a:r>
            <a:endParaRPr lang="zh-CN" altLang="en-US" sz="1400" b="0">
              <a:solidFill>
                <a:srgbClr val="FF00FF"/>
              </a:solidFill>
              <a:latin typeface="Consolas" pitchFamily="49" charset="0"/>
              <a:ea typeface="仿宋" pitchFamily="49" charset="-122"/>
              <a:cs typeface="Consolas" pitchFamily="49" charset="0"/>
            </a:endParaRPr>
          </a:p>
        </p:txBody>
      </p:sp>
      <p:sp>
        <p:nvSpPr>
          <p:cNvPr id="53" name="灯片编号占位符 52"/>
          <p:cNvSpPr>
            <a:spLocks noGrp="1"/>
          </p:cNvSpPr>
          <p:nvPr>
            <p:ph type="sldNum" sz="quarter" idx="12"/>
          </p:nvPr>
        </p:nvSpPr>
        <p:spPr/>
        <p:txBody>
          <a:bodyPr/>
          <a:lstStyle/>
          <a:p>
            <a:fld id="{67864EE2-EAB3-4814-A7EB-820BD7610F1E}" type="slidenum">
              <a:rPr lang="en-US" altLang="zh-CN" smtClean="0"/>
              <a:pPr/>
              <a:t>40</a:t>
            </a:fld>
            <a:r>
              <a:rPr lang="en-US" altLang="zh-CN"/>
              <a:t>/110</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571472" y="428604"/>
            <a:ext cx="8072494" cy="2240064"/>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a:spAutoFit/>
          </a:bodyPr>
          <a:lstStyle/>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若编号为</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的结点有左孩子结点，则左孩子结点的编号为</a:t>
            </a:r>
            <a:r>
              <a:rPr lang="en-US" altLang="zh-CN" sz="2000" dirty="0">
                <a:solidFill>
                  <a:srgbClr val="0000FF"/>
                </a:solidFill>
                <a:latin typeface="Consolas" pitchFamily="49" charset="0"/>
                <a:ea typeface="仿宋" pitchFamily="49" charset="-122"/>
                <a:cs typeface="Consolas" pitchFamily="49" charset="0"/>
              </a:rPr>
              <a:t>2</a:t>
            </a:r>
            <a:r>
              <a:rPr lang="en-US" altLang="zh-CN" sz="2000" i="1" dirty="0">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；若编号为</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的结点有右孩子结点，则右孩子结点的编号为</a:t>
            </a:r>
            <a:r>
              <a:rPr lang="en-US" altLang="zh-CN" sz="2000" dirty="0">
                <a:solidFill>
                  <a:srgbClr val="0000FF"/>
                </a:solidFill>
                <a:latin typeface="Consolas" pitchFamily="49" charset="0"/>
                <a:ea typeface="仿宋" pitchFamily="49" charset="-122"/>
                <a:cs typeface="Consolas" pitchFamily="49" charset="0"/>
              </a:rPr>
              <a:t>2</a:t>
            </a:r>
            <a:r>
              <a:rPr lang="en-US" altLang="zh-CN" sz="2000" i="1" dirty="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p>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若编号为</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的结点有左兄弟结点，左兄弟结点的编号为</a:t>
            </a:r>
            <a:r>
              <a:rPr lang="en-US" altLang="zh-CN" sz="2000" i="1" dirty="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，若有右兄弟结点，右兄弟结点的编号为</a:t>
            </a:r>
            <a:r>
              <a:rPr lang="en-US" altLang="zh-CN" sz="2000" i="1" dirty="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p>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若编号为</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的结点有双亲结点，其双亲结点的编号为</a:t>
            </a:r>
            <a:r>
              <a:rPr lang="en-US" altLang="zh-CN" sz="2000" dirty="0">
                <a:solidFill>
                  <a:srgbClr val="0000FF"/>
                </a:solidFill>
                <a:latin typeface="Consolas" pitchFamily="49" charset="0"/>
                <a:ea typeface="仿宋" pitchFamily="49" charset="-122"/>
                <a:cs typeface="Consolas" pitchFamily="49" charset="0"/>
                <a:sym typeface="Symbol"/>
              </a:rPr>
              <a:t></a:t>
            </a:r>
            <a:r>
              <a:rPr lang="en-US" altLang="zh-CN" sz="2000" i="1"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/2</a:t>
            </a:r>
            <a:r>
              <a:rPr lang="en-US" altLang="zh-CN" sz="2000" dirty="0">
                <a:solidFill>
                  <a:srgbClr val="0000FF"/>
                </a:solidFill>
                <a:latin typeface="Consolas" pitchFamily="49" charset="0"/>
                <a:ea typeface="仿宋" pitchFamily="49" charset="-122"/>
                <a:cs typeface="Consolas" pitchFamily="49" charset="0"/>
                <a:sym typeface="Symbol"/>
              </a:rPr>
              <a:t></a:t>
            </a:r>
            <a:r>
              <a:rPr lang="zh-CN" altLang="zh-CN" sz="2000" dirty="0">
                <a:solidFill>
                  <a:srgbClr val="0000FF"/>
                </a:solidFill>
                <a:latin typeface="Consolas" pitchFamily="49" charset="0"/>
                <a:ea typeface="仿宋" pitchFamily="49" charset="-122"/>
                <a:cs typeface="Consolas" pitchFamily="49" charset="0"/>
              </a:rPr>
              <a:t>。</a:t>
            </a:r>
          </a:p>
        </p:txBody>
      </p:sp>
      <p:grpSp>
        <p:nvGrpSpPr>
          <p:cNvPr id="2" name="组合 4"/>
          <p:cNvGrpSpPr/>
          <p:nvPr/>
        </p:nvGrpSpPr>
        <p:grpSpPr>
          <a:xfrm>
            <a:off x="3214678" y="3214686"/>
            <a:ext cx="1831798" cy="2160587"/>
            <a:chOff x="3316465" y="4005263"/>
            <a:chExt cx="1831798" cy="2160587"/>
          </a:xfrm>
        </p:grpSpPr>
        <p:sp>
          <p:nvSpPr>
            <p:cNvPr id="6" name="Line 2"/>
            <p:cNvSpPr>
              <a:spLocks noChangeShapeType="1"/>
            </p:cNvSpPr>
            <p:nvPr/>
          </p:nvSpPr>
          <p:spPr bwMode="auto">
            <a:xfrm>
              <a:off x="4356100" y="5229225"/>
              <a:ext cx="431800" cy="50482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wrap="none"/>
            <a:lstStyle/>
            <a:p>
              <a:endParaRPr lang="zh-CN" altLang="en-US" sz="1600"/>
            </a:p>
          </p:txBody>
        </p:sp>
        <p:sp>
          <p:nvSpPr>
            <p:cNvPr id="7" name="Line 3"/>
            <p:cNvSpPr>
              <a:spLocks noChangeShapeType="1"/>
            </p:cNvSpPr>
            <p:nvPr/>
          </p:nvSpPr>
          <p:spPr bwMode="auto">
            <a:xfrm flipH="1">
              <a:off x="3643305" y="5229224"/>
              <a:ext cx="423869" cy="485791"/>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wrap="none"/>
            <a:lstStyle/>
            <a:p>
              <a:endParaRPr lang="zh-CN" altLang="en-US" sz="1600"/>
            </a:p>
          </p:txBody>
        </p:sp>
        <p:sp>
          <p:nvSpPr>
            <p:cNvPr id="8" name="Oval 5"/>
            <p:cNvSpPr>
              <a:spLocks noChangeArrowheads="1"/>
            </p:cNvSpPr>
            <p:nvPr/>
          </p:nvSpPr>
          <p:spPr bwMode="auto">
            <a:xfrm>
              <a:off x="3924300" y="4005263"/>
              <a:ext cx="647700" cy="5032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600" i="1">
                  <a:solidFill>
                    <a:srgbClr val="0000FF"/>
                  </a:solidFill>
                  <a:latin typeface="Consolas" pitchFamily="49" charset="0"/>
                  <a:cs typeface="Consolas" pitchFamily="49" charset="0"/>
                </a:rPr>
                <a:t>i</a:t>
              </a:r>
              <a:r>
                <a:rPr lang="en-US" altLang="zh-CN" sz="1600">
                  <a:solidFill>
                    <a:srgbClr val="0000FF"/>
                  </a:solidFill>
                  <a:latin typeface="Consolas" pitchFamily="49" charset="0"/>
                  <a:cs typeface="Consolas" pitchFamily="49" charset="0"/>
                </a:rPr>
                <a:t>/2</a:t>
              </a:r>
            </a:p>
          </p:txBody>
        </p:sp>
        <p:sp>
          <p:nvSpPr>
            <p:cNvPr id="9" name="Oval 6"/>
            <p:cNvSpPr>
              <a:spLocks noChangeArrowheads="1"/>
            </p:cNvSpPr>
            <p:nvPr/>
          </p:nvSpPr>
          <p:spPr bwMode="auto">
            <a:xfrm>
              <a:off x="3995737" y="4941887"/>
              <a:ext cx="468000" cy="468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600" i="1">
                  <a:solidFill>
                    <a:srgbClr val="0000FF"/>
                  </a:solidFill>
                  <a:latin typeface="Consolas" pitchFamily="49" charset="0"/>
                  <a:cs typeface="Consolas" pitchFamily="49" charset="0"/>
                </a:rPr>
                <a:t>i</a:t>
              </a:r>
            </a:p>
          </p:txBody>
        </p:sp>
        <p:sp>
          <p:nvSpPr>
            <p:cNvPr id="10" name="Line 7"/>
            <p:cNvSpPr>
              <a:spLocks noChangeShapeType="1"/>
            </p:cNvSpPr>
            <p:nvPr/>
          </p:nvSpPr>
          <p:spPr bwMode="auto">
            <a:xfrm>
              <a:off x="4211638" y="4508500"/>
              <a:ext cx="0" cy="43338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wrap="none"/>
            <a:lstStyle/>
            <a:p>
              <a:endParaRPr lang="zh-CN" altLang="en-US" sz="1600"/>
            </a:p>
          </p:txBody>
        </p:sp>
        <p:sp>
          <p:nvSpPr>
            <p:cNvPr id="11" name="Oval 8"/>
            <p:cNvSpPr>
              <a:spLocks noChangeArrowheads="1"/>
            </p:cNvSpPr>
            <p:nvPr/>
          </p:nvSpPr>
          <p:spPr bwMode="auto">
            <a:xfrm>
              <a:off x="3316465" y="5661025"/>
              <a:ext cx="576263" cy="50482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600">
                  <a:solidFill>
                    <a:srgbClr val="0000FF"/>
                  </a:solidFill>
                  <a:latin typeface="Consolas" pitchFamily="49" charset="0"/>
                  <a:cs typeface="Consolas" pitchFamily="49" charset="0"/>
                </a:rPr>
                <a:t>2</a:t>
              </a:r>
              <a:r>
                <a:rPr lang="en-US" altLang="zh-CN" sz="1600" i="1">
                  <a:solidFill>
                    <a:srgbClr val="0000FF"/>
                  </a:solidFill>
                  <a:latin typeface="Consolas" pitchFamily="49" charset="0"/>
                  <a:cs typeface="Consolas" pitchFamily="49" charset="0"/>
                </a:rPr>
                <a:t>i</a:t>
              </a:r>
            </a:p>
          </p:txBody>
        </p:sp>
        <p:sp>
          <p:nvSpPr>
            <p:cNvPr id="12" name="Oval 9"/>
            <p:cNvSpPr>
              <a:spLocks noChangeArrowheads="1"/>
            </p:cNvSpPr>
            <p:nvPr/>
          </p:nvSpPr>
          <p:spPr bwMode="auto">
            <a:xfrm>
              <a:off x="4572000" y="5661025"/>
              <a:ext cx="576263" cy="50482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600">
                  <a:solidFill>
                    <a:srgbClr val="0000FF"/>
                  </a:solidFill>
                  <a:latin typeface="Consolas" pitchFamily="49" charset="0"/>
                  <a:cs typeface="Consolas" pitchFamily="49" charset="0"/>
                </a:rPr>
                <a:t>2</a:t>
              </a:r>
              <a:r>
                <a:rPr lang="en-US" altLang="zh-CN" sz="1600" i="1">
                  <a:solidFill>
                    <a:srgbClr val="0000FF"/>
                  </a:solidFill>
                  <a:latin typeface="Consolas" pitchFamily="49" charset="0"/>
                  <a:cs typeface="Consolas" pitchFamily="49" charset="0"/>
                </a:rPr>
                <a:t>i</a:t>
              </a:r>
              <a:r>
                <a:rPr lang="en-US" altLang="zh-CN" sz="1600">
                  <a:solidFill>
                    <a:srgbClr val="0000FF"/>
                  </a:solidFill>
                  <a:latin typeface="Consolas" pitchFamily="49" charset="0"/>
                  <a:cs typeface="Consolas" pitchFamily="49" charset="0"/>
                </a:rPr>
                <a:t>+1</a:t>
              </a:r>
            </a:p>
          </p:txBody>
        </p:sp>
      </p:grpSp>
      <p:sp>
        <p:nvSpPr>
          <p:cNvPr id="13" name="灯片编号占位符 12"/>
          <p:cNvSpPr>
            <a:spLocks noGrp="1"/>
          </p:cNvSpPr>
          <p:nvPr>
            <p:ph type="sldNum" sz="quarter" idx="12"/>
          </p:nvPr>
        </p:nvSpPr>
        <p:spPr/>
        <p:txBody>
          <a:bodyPr/>
          <a:lstStyle/>
          <a:p>
            <a:fld id="{67864EE2-EAB3-4814-A7EB-820BD7610F1E}" type="slidenum">
              <a:rPr lang="en-US" altLang="zh-CN" smtClean="0"/>
              <a:pPr/>
              <a:t>41</a:t>
            </a:fld>
            <a:r>
              <a:rPr lang="en-US" altLang="zh-CN"/>
              <a:t>/110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42844" y="571480"/>
            <a:ext cx="8786874" cy="40011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l">
              <a:lnSpc>
                <a:spcPct val="100000"/>
              </a:lnSpc>
              <a:spcBef>
                <a:spcPts val="0"/>
              </a:spcBef>
            </a:pPr>
            <a:r>
              <a:rPr lang="zh-CN" altLang="zh-CN" sz="2000">
                <a:solidFill>
                  <a:schemeClr val="bg1"/>
                </a:solidFill>
                <a:latin typeface="Consolas" pitchFamily="49" charset="0"/>
                <a:ea typeface="仿宋" pitchFamily="49" charset="-122"/>
                <a:cs typeface="Consolas" pitchFamily="49" charset="0"/>
              </a:rPr>
              <a:t>（</a:t>
            </a:r>
            <a:r>
              <a:rPr lang="en-US" altLang="zh-CN" sz="2000">
                <a:solidFill>
                  <a:schemeClr val="bg1"/>
                </a:solidFill>
                <a:latin typeface="Consolas" pitchFamily="49" charset="0"/>
                <a:ea typeface="仿宋" pitchFamily="49" charset="-122"/>
                <a:cs typeface="Consolas" pitchFamily="49" charset="0"/>
              </a:rPr>
              <a:t>2</a:t>
            </a:r>
            <a:r>
              <a:rPr lang="zh-CN" altLang="zh-CN" sz="2000">
                <a:solidFill>
                  <a:schemeClr val="bg1"/>
                </a:solidFill>
                <a:latin typeface="Consolas" pitchFamily="49" charset="0"/>
                <a:ea typeface="仿宋" pitchFamily="49" charset="-122"/>
                <a:cs typeface="Consolas" pitchFamily="49" charset="0"/>
              </a:rPr>
              <a:t>）若完全二叉树的根结点编号为</a:t>
            </a:r>
            <a:r>
              <a:rPr lang="en-US" altLang="zh-CN" sz="2000">
                <a:solidFill>
                  <a:schemeClr val="bg1"/>
                </a:solidFill>
                <a:latin typeface="Consolas" pitchFamily="49" charset="0"/>
                <a:ea typeface="仿宋" pitchFamily="49" charset="-122"/>
                <a:cs typeface="Consolas" pitchFamily="49" charset="0"/>
              </a:rPr>
              <a:t>0</a:t>
            </a:r>
            <a:r>
              <a:rPr lang="zh-CN" altLang="zh-CN" sz="2000">
                <a:solidFill>
                  <a:schemeClr val="bg1"/>
                </a:solidFill>
                <a:latin typeface="Consolas" pitchFamily="49" charset="0"/>
                <a:ea typeface="仿宋" pitchFamily="49" charset="-122"/>
                <a:cs typeface="Consolas" pitchFamily="49" charset="0"/>
              </a:rPr>
              <a:t>，对于编号为</a:t>
            </a:r>
            <a:r>
              <a:rPr lang="en-US" altLang="zh-CN" sz="2000" i="1">
                <a:solidFill>
                  <a:schemeClr val="bg1"/>
                </a:solidFill>
                <a:latin typeface="Consolas" pitchFamily="49" charset="0"/>
                <a:ea typeface="仿宋" pitchFamily="49" charset="-122"/>
                <a:cs typeface="Consolas" pitchFamily="49" charset="0"/>
              </a:rPr>
              <a:t>i</a:t>
            </a:r>
            <a:r>
              <a:rPr lang="zh-CN" altLang="zh-CN" sz="2000">
                <a:solidFill>
                  <a:schemeClr val="bg1"/>
                </a:solidFill>
                <a:latin typeface="Consolas" pitchFamily="49" charset="0"/>
                <a:ea typeface="仿宋" pitchFamily="49" charset="-122"/>
                <a:cs typeface="Consolas" pitchFamily="49" charset="0"/>
              </a:rPr>
              <a:t>（</a:t>
            </a:r>
            <a:r>
              <a:rPr lang="en-US" altLang="zh-CN" sz="2000">
                <a:solidFill>
                  <a:schemeClr val="bg1"/>
                </a:solidFill>
                <a:latin typeface="Consolas" pitchFamily="49" charset="0"/>
                <a:ea typeface="仿宋" pitchFamily="49" charset="-122"/>
                <a:cs typeface="Consolas" pitchFamily="49" charset="0"/>
              </a:rPr>
              <a:t>0</a:t>
            </a:r>
            <a:r>
              <a:rPr lang="zh-CN" altLang="zh-CN" sz="2000">
                <a:solidFill>
                  <a:schemeClr val="bg1"/>
                </a:solidFill>
                <a:latin typeface="+mj-ea"/>
                <a:ea typeface="+mj-ea"/>
                <a:cs typeface="Consolas" pitchFamily="49" charset="0"/>
              </a:rPr>
              <a:t>≤</a:t>
            </a:r>
            <a:r>
              <a:rPr lang="en-US" altLang="zh-CN" sz="2000" i="1">
                <a:solidFill>
                  <a:schemeClr val="bg1"/>
                </a:solidFill>
                <a:latin typeface="Consolas" pitchFamily="49" charset="0"/>
                <a:ea typeface="仿宋" pitchFamily="49" charset="-122"/>
                <a:cs typeface="Consolas" pitchFamily="49" charset="0"/>
              </a:rPr>
              <a:t>i</a:t>
            </a:r>
            <a:r>
              <a:rPr lang="zh-CN" altLang="zh-CN" sz="2000">
                <a:solidFill>
                  <a:schemeClr val="bg1"/>
                </a:solidFill>
                <a:latin typeface="+mn-ea"/>
                <a:ea typeface="+mn-ea"/>
                <a:cs typeface="Consolas" pitchFamily="49" charset="0"/>
              </a:rPr>
              <a:t>≤</a:t>
            </a:r>
            <a:r>
              <a:rPr lang="en-US" altLang="zh-CN" sz="2000" i="1">
                <a:solidFill>
                  <a:schemeClr val="bg1"/>
                </a:solidFill>
                <a:latin typeface="Consolas" pitchFamily="49" charset="0"/>
                <a:ea typeface="仿宋" pitchFamily="49" charset="-122"/>
                <a:cs typeface="Consolas" pitchFamily="49" charset="0"/>
              </a:rPr>
              <a:t>n</a:t>
            </a:r>
            <a:r>
              <a:rPr lang="en-US" altLang="zh-CN" sz="2000">
                <a:solidFill>
                  <a:schemeClr val="bg1"/>
                </a:solidFill>
                <a:latin typeface="Consolas" pitchFamily="49" charset="0"/>
                <a:ea typeface="仿宋" pitchFamily="49" charset="-122"/>
                <a:cs typeface="Consolas" pitchFamily="49" charset="0"/>
              </a:rPr>
              <a:t>-1</a:t>
            </a:r>
            <a:r>
              <a:rPr lang="zh-CN" altLang="zh-CN" sz="2000">
                <a:solidFill>
                  <a:schemeClr val="bg1"/>
                </a:solidFill>
                <a:latin typeface="Consolas" pitchFamily="49" charset="0"/>
                <a:ea typeface="仿宋" pitchFamily="49" charset="-122"/>
                <a:cs typeface="Consolas" pitchFamily="49" charset="0"/>
              </a:rPr>
              <a:t>）的结点有：</a:t>
            </a:r>
          </a:p>
        </p:txBody>
      </p:sp>
      <p:sp>
        <p:nvSpPr>
          <p:cNvPr id="15" name="TextBox 14"/>
          <p:cNvSpPr txBox="1"/>
          <p:nvPr/>
        </p:nvSpPr>
        <p:spPr>
          <a:xfrm>
            <a:off x="571472" y="1285860"/>
            <a:ext cx="8001056" cy="173134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若</a:t>
            </a:r>
            <a:r>
              <a:rPr lang="en-US" altLang="zh-CN" sz="2000" i="1">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mn-ea"/>
                <a:cs typeface="Consolas" pitchFamily="49" charset="0"/>
              </a:rPr>
              <a:t>≤</a:t>
            </a:r>
            <a:r>
              <a:rPr lang="en-US" altLang="zh-CN" sz="2000">
                <a:solidFill>
                  <a:srgbClr val="0000FF"/>
                </a:solidFill>
                <a:latin typeface="Consolas" pitchFamily="49" charset="0"/>
                <a:ea typeface="仿宋" pitchFamily="49" charset="-122"/>
                <a:cs typeface="Consolas" pitchFamily="49" charset="0"/>
                <a:sym typeface="Symbol"/>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sym typeface="Symbol"/>
              </a:rPr>
              <a:t></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，则编号为</a:t>
            </a:r>
            <a:r>
              <a:rPr lang="en-US" altLang="zh-CN" sz="2000" i="1">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Consolas" pitchFamily="49" charset="0"/>
                <a:ea typeface="仿宋" pitchFamily="49" charset="-122"/>
                <a:cs typeface="Consolas" pitchFamily="49" charset="0"/>
              </a:rPr>
              <a:t>的结点为分支结点，否则为叶子结点，也就是说，最后一个分支结点的编号为</a:t>
            </a:r>
            <a:r>
              <a:rPr lang="en-US" altLang="zh-CN" sz="2000">
                <a:solidFill>
                  <a:srgbClr val="0000FF"/>
                </a:solidFill>
                <a:latin typeface="Consolas" pitchFamily="49" charset="0"/>
                <a:ea typeface="仿宋" pitchFamily="49" charset="-122"/>
                <a:cs typeface="Consolas" pitchFamily="49" charset="0"/>
                <a:sym typeface="Symbol"/>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sym typeface="Symbol"/>
              </a:rPr>
              <a:t></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若</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为奇数，则</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，每个分支结点都是双分支结点；若</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为偶数，则</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，只有一个单分支结点。</a:t>
            </a:r>
          </a:p>
        </p:txBody>
      </p:sp>
      <p:sp>
        <p:nvSpPr>
          <p:cNvPr id="16" name="椭圆 15"/>
          <p:cNvSpPr/>
          <p:nvPr/>
        </p:nvSpPr>
        <p:spPr>
          <a:xfrm>
            <a:off x="3238443" y="3493323"/>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itchFamily="49" charset="0"/>
                <a:cs typeface="Consolas" pitchFamily="49" charset="0"/>
              </a:rPr>
              <a:t>a</a:t>
            </a:r>
            <a:endParaRPr lang="zh-CN" altLang="en-US" sz="1600" b="0">
              <a:solidFill>
                <a:srgbClr val="0000FF"/>
              </a:solidFill>
              <a:latin typeface="Consolas" pitchFamily="49" charset="0"/>
              <a:cs typeface="Consolas" pitchFamily="49" charset="0"/>
            </a:endParaRPr>
          </a:p>
        </p:txBody>
      </p:sp>
      <p:sp>
        <p:nvSpPr>
          <p:cNvPr id="17" name="椭圆 16"/>
          <p:cNvSpPr/>
          <p:nvPr/>
        </p:nvSpPr>
        <p:spPr>
          <a:xfrm>
            <a:off x="2786050" y="4216014"/>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18" name="椭圆 17"/>
          <p:cNvSpPr/>
          <p:nvPr/>
        </p:nvSpPr>
        <p:spPr>
          <a:xfrm>
            <a:off x="3714744" y="4216014"/>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itchFamily="49" charset="0"/>
                <a:cs typeface="Consolas" pitchFamily="49" charset="0"/>
              </a:rPr>
              <a:t>c</a:t>
            </a:r>
            <a:endParaRPr lang="zh-CN" altLang="en-US" sz="1600" b="0">
              <a:solidFill>
                <a:srgbClr val="0000FF"/>
              </a:solidFill>
              <a:latin typeface="Consolas" pitchFamily="49" charset="0"/>
              <a:cs typeface="Consolas" pitchFamily="49" charset="0"/>
            </a:endParaRPr>
          </a:p>
        </p:txBody>
      </p:sp>
      <p:cxnSp>
        <p:nvCxnSpPr>
          <p:cNvPr id="20" name="直接连接符 19"/>
          <p:cNvCxnSpPr>
            <a:stCxn id="16" idx="3"/>
            <a:endCxn id="17" idx="0"/>
          </p:cNvCxnSpPr>
          <p:nvPr/>
        </p:nvCxnSpPr>
        <p:spPr>
          <a:xfrm rot="5400000">
            <a:off x="2900905" y="3834040"/>
            <a:ext cx="418831" cy="345116"/>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2" name="直接连接符 21"/>
          <p:cNvCxnSpPr>
            <a:stCxn id="16" idx="5"/>
            <a:endCxn id="18" idx="0"/>
          </p:cNvCxnSpPr>
          <p:nvPr/>
        </p:nvCxnSpPr>
        <p:spPr>
          <a:xfrm rot="16200000" flipH="1">
            <a:off x="3472528" y="3822085"/>
            <a:ext cx="418831" cy="369025"/>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000232" y="5572140"/>
            <a:ext cx="2428892" cy="646331"/>
          </a:xfrm>
          <a:prstGeom prst="rect">
            <a:avLst/>
          </a:prstGeom>
          <a:noFill/>
        </p:spPr>
        <p:txBody>
          <a:bodyPr wrap="square" rtlCol="0">
            <a:spAutoFit/>
          </a:bodyPr>
          <a:lstStyle/>
          <a:p>
            <a:pPr algn="l">
              <a:lnSpc>
                <a:spcPct val="100000"/>
              </a:lnSpc>
              <a:spcBef>
                <a:spcPts val="0"/>
              </a:spcBef>
            </a:pP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=5 </a:t>
            </a:r>
            <a:r>
              <a:rPr lang="en-US" altLang="zh-CN" sz="1800">
                <a:solidFill>
                  <a:srgbClr val="0000FF"/>
                </a:solidFill>
                <a:latin typeface="Consolas" pitchFamily="49" charset="0"/>
                <a:ea typeface="仿宋" pitchFamily="49" charset="-122"/>
                <a:cs typeface="Consolas" pitchFamily="49" charset="0"/>
                <a:sym typeface="Wingdings"/>
              </a:rPr>
              <a:t> </a:t>
            </a:r>
            <a:r>
              <a:rPr lang="en-US" altLang="zh-CN" sz="1800" i="1">
                <a:solidFill>
                  <a:srgbClr val="0000FF"/>
                </a:solidFill>
                <a:latin typeface="Consolas" pitchFamily="49" charset="0"/>
                <a:ea typeface="仿宋" pitchFamily="49" charset="-122"/>
                <a:cs typeface="Consolas" pitchFamily="49" charset="0"/>
                <a:sym typeface="Wingdings"/>
              </a:rPr>
              <a:t>n</a:t>
            </a:r>
            <a:r>
              <a:rPr lang="en-US" altLang="zh-CN" sz="1800" baseline="-25000">
                <a:solidFill>
                  <a:srgbClr val="0000FF"/>
                </a:solidFill>
                <a:latin typeface="Consolas" pitchFamily="49" charset="0"/>
                <a:ea typeface="仿宋" pitchFamily="49" charset="-122"/>
                <a:cs typeface="Consolas" pitchFamily="49" charset="0"/>
                <a:sym typeface="Wingdings"/>
              </a:rPr>
              <a:t>1</a:t>
            </a:r>
            <a:r>
              <a:rPr lang="en-US" altLang="zh-CN" sz="1800">
                <a:solidFill>
                  <a:srgbClr val="0000FF"/>
                </a:solidFill>
                <a:latin typeface="Consolas" pitchFamily="49" charset="0"/>
                <a:ea typeface="仿宋" pitchFamily="49" charset="-122"/>
                <a:cs typeface="Consolas" pitchFamily="49" charset="0"/>
                <a:sym typeface="Wingdings"/>
              </a:rPr>
              <a:t>=0</a:t>
            </a:r>
            <a:r>
              <a:rPr lang="zh-CN" altLang="en-US" sz="1800">
                <a:solidFill>
                  <a:srgbClr val="0000FF"/>
                </a:solidFill>
                <a:latin typeface="Consolas" pitchFamily="49" charset="0"/>
                <a:ea typeface="仿宋" pitchFamily="49" charset="-122"/>
                <a:cs typeface="Consolas" pitchFamily="49" charset="0"/>
                <a:sym typeface="Wingdings"/>
              </a:rPr>
              <a:t>，最后分支结点为</a:t>
            </a:r>
            <a:r>
              <a:rPr lang="en-US" altLang="zh-CN" sz="1800" i="1">
                <a:solidFill>
                  <a:srgbClr val="0000FF"/>
                </a:solidFill>
                <a:latin typeface="Consolas" pitchFamily="49" charset="0"/>
                <a:ea typeface="仿宋" pitchFamily="49" charset="-122"/>
                <a:cs typeface="Consolas" pitchFamily="49" charset="0"/>
                <a:sym typeface="Wingdings"/>
              </a:rPr>
              <a:t>n</a:t>
            </a:r>
            <a:r>
              <a:rPr lang="en-US" altLang="zh-CN" sz="1800">
                <a:solidFill>
                  <a:srgbClr val="0000FF"/>
                </a:solidFill>
                <a:latin typeface="Consolas" pitchFamily="49" charset="0"/>
                <a:ea typeface="仿宋" pitchFamily="49" charset="-122"/>
                <a:cs typeface="Consolas" pitchFamily="49" charset="0"/>
                <a:sym typeface="Wingdings"/>
              </a:rPr>
              <a:t>/2-1=1</a:t>
            </a:r>
            <a:endParaRPr lang="zh-CN" altLang="en-US" sz="1800">
              <a:solidFill>
                <a:srgbClr val="0000FF"/>
              </a:solidFill>
              <a:latin typeface="Consolas" pitchFamily="49" charset="0"/>
              <a:ea typeface="仿宋" pitchFamily="49" charset="-122"/>
              <a:cs typeface="Consolas" pitchFamily="49" charset="0"/>
            </a:endParaRPr>
          </a:p>
        </p:txBody>
      </p:sp>
      <p:sp>
        <p:nvSpPr>
          <p:cNvPr id="24" name="椭圆 23"/>
          <p:cNvSpPr/>
          <p:nvPr/>
        </p:nvSpPr>
        <p:spPr>
          <a:xfrm>
            <a:off x="2411189" y="4930394"/>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itchFamily="49" charset="0"/>
                <a:cs typeface="Consolas" pitchFamily="49" charset="0"/>
              </a:rPr>
              <a:t>d</a:t>
            </a:r>
            <a:endParaRPr lang="zh-CN" altLang="en-US" sz="1600" b="0">
              <a:solidFill>
                <a:srgbClr val="0000FF"/>
              </a:solidFill>
              <a:latin typeface="Consolas" pitchFamily="49" charset="0"/>
              <a:cs typeface="Consolas" pitchFamily="49" charset="0"/>
            </a:endParaRPr>
          </a:p>
        </p:txBody>
      </p:sp>
      <p:sp>
        <p:nvSpPr>
          <p:cNvPr id="25" name="椭圆 24"/>
          <p:cNvSpPr/>
          <p:nvPr/>
        </p:nvSpPr>
        <p:spPr>
          <a:xfrm>
            <a:off x="3143240" y="4930394"/>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itchFamily="49" charset="0"/>
                <a:cs typeface="Consolas" pitchFamily="49" charset="0"/>
              </a:rPr>
              <a:t>e</a:t>
            </a:r>
            <a:endParaRPr lang="zh-CN" altLang="en-US" sz="1600" b="0">
              <a:solidFill>
                <a:srgbClr val="0000FF"/>
              </a:solidFill>
              <a:latin typeface="Consolas" pitchFamily="49" charset="0"/>
              <a:cs typeface="Consolas" pitchFamily="49" charset="0"/>
            </a:endParaRPr>
          </a:p>
        </p:txBody>
      </p:sp>
      <p:cxnSp>
        <p:nvCxnSpPr>
          <p:cNvPr id="27" name="直接连接符 26"/>
          <p:cNvCxnSpPr>
            <a:stCxn id="17" idx="3"/>
            <a:endCxn id="24" idx="0"/>
          </p:cNvCxnSpPr>
          <p:nvPr/>
        </p:nvCxnSpPr>
        <p:spPr>
          <a:xfrm rot="5400000">
            <a:off x="2491433" y="4591342"/>
            <a:ext cx="410520" cy="26758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9" name="直接连接符 28"/>
          <p:cNvCxnSpPr>
            <a:stCxn id="17" idx="5"/>
            <a:endCxn id="25" idx="0"/>
          </p:cNvCxnSpPr>
          <p:nvPr/>
        </p:nvCxnSpPr>
        <p:spPr>
          <a:xfrm rot="16200000" flipH="1">
            <a:off x="2964735" y="4600177"/>
            <a:ext cx="410520" cy="249914"/>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30" name="椭圆 29"/>
          <p:cNvSpPr/>
          <p:nvPr/>
        </p:nvSpPr>
        <p:spPr>
          <a:xfrm>
            <a:off x="6286464" y="3500438"/>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itchFamily="49" charset="0"/>
                <a:cs typeface="Consolas" pitchFamily="49" charset="0"/>
              </a:rPr>
              <a:t>a</a:t>
            </a:r>
            <a:endParaRPr lang="zh-CN" altLang="en-US" sz="1600" b="0">
              <a:solidFill>
                <a:srgbClr val="0000FF"/>
              </a:solidFill>
              <a:latin typeface="Consolas" pitchFamily="49" charset="0"/>
              <a:cs typeface="Consolas" pitchFamily="49" charset="0"/>
            </a:endParaRPr>
          </a:p>
        </p:txBody>
      </p:sp>
      <p:sp>
        <p:nvSpPr>
          <p:cNvPr id="31" name="椭圆 30"/>
          <p:cNvSpPr/>
          <p:nvPr/>
        </p:nvSpPr>
        <p:spPr>
          <a:xfrm>
            <a:off x="5786446" y="4223129"/>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32" name="椭圆 31"/>
          <p:cNvSpPr/>
          <p:nvPr/>
        </p:nvSpPr>
        <p:spPr>
          <a:xfrm>
            <a:off x="6781815" y="4223129"/>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itchFamily="49" charset="0"/>
                <a:cs typeface="Consolas" pitchFamily="49" charset="0"/>
              </a:rPr>
              <a:t>c</a:t>
            </a:r>
            <a:endParaRPr lang="zh-CN" altLang="en-US" sz="1600" b="0">
              <a:solidFill>
                <a:srgbClr val="0000FF"/>
              </a:solidFill>
              <a:latin typeface="Consolas" pitchFamily="49" charset="0"/>
              <a:cs typeface="Consolas" pitchFamily="49" charset="0"/>
            </a:endParaRPr>
          </a:p>
        </p:txBody>
      </p:sp>
      <p:cxnSp>
        <p:nvCxnSpPr>
          <p:cNvPr id="33" name="直接连接符 32"/>
          <p:cNvCxnSpPr>
            <a:stCxn id="30" idx="3"/>
            <a:endCxn id="31" idx="0"/>
          </p:cNvCxnSpPr>
          <p:nvPr/>
        </p:nvCxnSpPr>
        <p:spPr>
          <a:xfrm rot="5400000">
            <a:off x="5925114" y="3817343"/>
            <a:ext cx="418831" cy="39274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4" name="直接连接符 33"/>
          <p:cNvCxnSpPr>
            <a:stCxn id="30" idx="5"/>
            <a:endCxn id="32" idx="0"/>
          </p:cNvCxnSpPr>
          <p:nvPr/>
        </p:nvCxnSpPr>
        <p:spPr>
          <a:xfrm rot="16200000" flipH="1">
            <a:off x="6530074" y="3819675"/>
            <a:ext cx="418831" cy="388075"/>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5000628" y="5579255"/>
            <a:ext cx="2428892" cy="646331"/>
          </a:xfrm>
          <a:prstGeom prst="rect">
            <a:avLst/>
          </a:prstGeom>
          <a:noFill/>
        </p:spPr>
        <p:txBody>
          <a:bodyPr wrap="square" rtlCol="0">
            <a:spAutoFit/>
          </a:bodyPr>
          <a:lstStyle/>
          <a:p>
            <a:pPr algn="l">
              <a:lnSpc>
                <a:spcPct val="100000"/>
              </a:lnSpc>
              <a:spcBef>
                <a:spcPts val="0"/>
              </a:spcBef>
            </a:pP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=6 </a:t>
            </a:r>
            <a:r>
              <a:rPr lang="en-US" altLang="zh-CN" sz="1800">
                <a:solidFill>
                  <a:srgbClr val="0000FF"/>
                </a:solidFill>
                <a:latin typeface="Consolas" pitchFamily="49" charset="0"/>
                <a:ea typeface="仿宋" pitchFamily="49" charset="-122"/>
                <a:cs typeface="Consolas" pitchFamily="49" charset="0"/>
                <a:sym typeface="Wingdings"/>
              </a:rPr>
              <a:t> </a:t>
            </a:r>
            <a:r>
              <a:rPr lang="en-US" altLang="zh-CN" sz="1800" i="1">
                <a:solidFill>
                  <a:srgbClr val="0000FF"/>
                </a:solidFill>
                <a:latin typeface="Consolas" pitchFamily="49" charset="0"/>
                <a:ea typeface="仿宋" pitchFamily="49" charset="-122"/>
                <a:cs typeface="Consolas" pitchFamily="49" charset="0"/>
                <a:sym typeface="Wingdings"/>
              </a:rPr>
              <a:t>n</a:t>
            </a:r>
            <a:r>
              <a:rPr lang="en-US" altLang="zh-CN" sz="1800" baseline="-25000">
                <a:solidFill>
                  <a:srgbClr val="0000FF"/>
                </a:solidFill>
                <a:latin typeface="Consolas" pitchFamily="49" charset="0"/>
                <a:ea typeface="仿宋" pitchFamily="49" charset="-122"/>
                <a:cs typeface="Consolas" pitchFamily="49" charset="0"/>
                <a:sym typeface="Wingdings"/>
              </a:rPr>
              <a:t>1</a:t>
            </a:r>
            <a:r>
              <a:rPr lang="en-US" altLang="zh-CN" sz="1800">
                <a:solidFill>
                  <a:srgbClr val="0000FF"/>
                </a:solidFill>
                <a:latin typeface="Consolas" pitchFamily="49" charset="0"/>
                <a:ea typeface="仿宋" pitchFamily="49" charset="-122"/>
                <a:cs typeface="Consolas" pitchFamily="49" charset="0"/>
                <a:sym typeface="Wingdings"/>
              </a:rPr>
              <a:t>=1</a:t>
            </a:r>
            <a:r>
              <a:rPr lang="zh-CN" altLang="en-US" sz="1800">
                <a:solidFill>
                  <a:srgbClr val="0000FF"/>
                </a:solidFill>
                <a:latin typeface="Consolas" pitchFamily="49" charset="0"/>
                <a:ea typeface="仿宋" pitchFamily="49" charset="-122"/>
                <a:cs typeface="Consolas" pitchFamily="49" charset="0"/>
                <a:sym typeface="Wingdings"/>
              </a:rPr>
              <a:t>，最后分支结点为</a:t>
            </a:r>
            <a:r>
              <a:rPr lang="en-US" altLang="zh-CN" sz="1800" i="1">
                <a:solidFill>
                  <a:srgbClr val="0000FF"/>
                </a:solidFill>
                <a:latin typeface="Consolas" pitchFamily="49" charset="0"/>
                <a:ea typeface="仿宋" pitchFamily="49" charset="-122"/>
                <a:cs typeface="Consolas" pitchFamily="49" charset="0"/>
                <a:sym typeface="Wingdings"/>
              </a:rPr>
              <a:t>n</a:t>
            </a:r>
            <a:r>
              <a:rPr lang="en-US" altLang="zh-CN" sz="1800">
                <a:solidFill>
                  <a:srgbClr val="0000FF"/>
                </a:solidFill>
                <a:latin typeface="Consolas" pitchFamily="49" charset="0"/>
                <a:ea typeface="仿宋" pitchFamily="49" charset="-122"/>
                <a:cs typeface="Consolas" pitchFamily="49" charset="0"/>
                <a:sym typeface="Wingdings"/>
              </a:rPr>
              <a:t>/2-1=2</a:t>
            </a:r>
            <a:endParaRPr lang="zh-CN" altLang="en-US" sz="1800">
              <a:solidFill>
                <a:srgbClr val="0000FF"/>
              </a:solidFill>
              <a:latin typeface="Consolas" pitchFamily="49" charset="0"/>
              <a:ea typeface="仿宋" pitchFamily="49" charset="-122"/>
              <a:cs typeface="Consolas" pitchFamily="49" charset="0"/>
            </a:endParaRPr>
          </a:p>
        </p:txBody>
      </p:sp>
      <p:sp>
        <p:nvSpPr>
          <p:cNvPr id="36" name="椭圆 35"/>
          <p:cNvSpPr/>
          <p:nvPr/>
        </p:nvSpPr>
        <p:spPr>
          <a:xfrm>
            <a:off x="5411585" y="4937509"/>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itchFamily="49" charset="0"/>
                <a:cs typeface="Consolas" pitchFamily="49" charset="0"/>
              </a:rPr>
              <a:t>d</a:t>
            </a:r>
            <a:endParaRPr lang="zh-CN" altLang="en-US" sz="1600" b="0">
              <a:solidFill>
                <a:srgbClr val="0000FF"/>
              </a:solidFill>
              <a:latin typeface="Consolas" pitchFamily="49" charset="0"/>
              <a:cs typeface="Consolas" pitchFamily="49" charset="0"/>
            </a:endParaRPr>
          </a:p>
        </p:txBody>
      </p:sp>
      <p:sp>
        <p:nvSpPr>
          <p:cNvPr id="37" name="椭圆 36"/>
          <p:cNvSpPr/>
          <p:nvPr/>
        </p:nvSpPr>
        <p:spPr>
          <a:xfrm>
            <a:off x="6143636" y="4937509"/>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itchFamily="49" charset="0"/>
                <a:cs typeface="Consolas" pitchFamily="49" charset="0"/>
              </a:rPr>
              <a:t>e</a:t>
            </a:r>
            <a:endParaRPr lang="zh-CN" altLang="en-US" sz="1600" b="0">
              <a:solidFill>
                <a:srgbClr val="0000FF"/>
              </a:solidFill>
              <a:latin typeface="Consolas" pitchFamily="49" charset="0"/>
              <a:cs typeface="Consolas" pitchFamily="49" charset="0"/>
            </a:endParaRPr>
          </a:p>
        </p:txBody>
      </p:sp>
      <p:cxnSp>
        <p:nvCxnSpPr>
          <p:cNvPr id="38" name="直接连接符 37"/>
          <p:cNvCxnSpPr>
            <a:stCxn id="31" idx="3"/>
            <a:endCxn id="36" idx="0"/>
          </p:cNvCxnSpPr>
          <p:nvPr/>
        </p:nvCxnSpPr>
        <p:spPr>
          <a:xfrm rot="5400000">
            <a:off x="5491829" y="4598457"/>
            <a:ext cx="410520" cy="26758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9" name="直接连接符 38"/>
          <p:cNvCxnSpPr>
            <a:stCxn id="31" idx="5"/>
            <a:endCxn id="37" idx="0"/>
          </p:cNvCxnSpPr>
          <p:nvPr/>
        </p:nvCxnSpPr>
        <p:spPr>
          <a:xfrm rot="16200000" flipH="1">
            <a:off x="5965131" y="4607292"/>
            <a:ext cx="410520" cy="249914"/>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40" name="椭圆 39"/>
          <p:cNvSpPr/>
          <p:nvPr/>
        </p:nvSpPr>
        <p:spPr>
          <a:xfrm>
            <a:off x="6500826" y="4929198"/>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itchFamily="49" charset="0"/>
                <a:cs typeface="Consolas" pitchFamily="49" charset="0"/>
              </a:rPr>
              <a:t>f</a:t>
            </a:r>
            <a:endParaRPr lang="zh-CN" altLang="en-US" sz="1600" b="0">
              <a:solidFill>
                <a:srgbClr val="0000FF"/>
              </a:solidFill>
              <a:latin typeface="Consolas" pitchFamily="49" charset="0"/>
              <a:cs typeface="Consolas" pitchFamily="49" charset="0"/>
            </a:endParaRPr>
          </a:p>
        </p:txBody>
      </p:sp>
      <p:cxnSp>
        <p:nvCxnSpPr>
          <p:cNvPr id="42" name="直接连接符 41"/>
          <p:cNvCxnSpPr>
            <a:stCxn id="32" idx="3"/>
            <a:endCxn id="40" idx="0"/>
          </p:cNvCxnSpPr>
          <p:nvPr/>
        </p:nvCxnSpPr>
        <p:spPr>
          <a:xfrm rot="5400000">
            <a:off x="6538290" y="4641237"/>
            <a:ext cx="402209" cy="173712"/>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3571868" y="3500438"/>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itchFamily="49" charset="0"/>
                <a:ea typeface="仿宋" pitchFamily="49" charset="-122"/>
                <a:cs typeface="Consolas" pitchFamily="49" charset="0"/>
              </a:rPr>
              <a:t>0</a:t>
            </a:r>
            <a:endParaRPr lang="zh-CN" altLang="en-US" sz="1400" b="0">
              <a:solidFill>
                <a:srgbClr val="FF00FF"/>
              </a:solidFill>
              <a:latin typeface="Consolas" pitchFamily="49" charset="0"/>
              <a:ea typeface="仿宋" pitchFamily="49" charset="-122"/>
              <a:cs typeface="Consolas" pitchFamily="49" charset="0"/>
            </a:endParaRPr>
          </a:p>
        </p:txBody>
      </p:sp>
      <p:sp>
        <p:nvSpPr>
          <p:cNvPr id="43" name="TextBox 42"/>
          <p:cNvSpPr txBox="1"/>
          <p:nvPr/>
        </p:nvSpPr>
        <p:spPr>
          <a:xfrm>
            <a:off x="2611928" y="4214818"/>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itchFamily="49" charset="0"/>
                <a:ea typeface="仿宋" pitchFamily="49" charset="-122"/>
                <a:cs typeface="Consolas" pitchFamily="49" charset="0"/>
              </a:rPr>
              <a:t>1</a:t>
            </a:r>
            <a:endParaRPr lang="zh-CN" altLang="en-US" sz="1400" b="0">
              <a:solidFill>
                <a:srgbClr val="FF00FF"/>
              </a:solidFill>
              <a:latin typeface="Consolas" pitchFamily="49" charset="0"/>
              <a:ea typeface="仿宋" pitchFamily="49" charset="-122"/>
              <a:cs typeface="Consolas" pitchFamily="49" charset="0"/>
            </a:endParaRPr>
          </a:p>
        </p:txBody>
      </p:sp>
      <p:sp>
        <p:nvSpPr>
          <p:cNvPr id="44" name="TextBox 43"/>
          <p:cNvSpPr txBox="1"/>
          <p:nvPr/>
        </p:nvSpPr>
        <p:spPr>
          <a:xfrm>
            <a:off x="4071934" y="4286256"/>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itchFamily="49" charset="0"/>
                <a:ea typeface="仿宋" pitchFamily="49" charset="-122"/>
                <a:cs typeface="Consolas" pitchFamily="49" charset="0"/>
              </a:rPr>
              <a:t>2</a:t>
            </a:r>
            <a:endParaRPr lang="zh-CN" altLang="en-US" sz="1400" b="0">
              <a:solidFill>
                <a:srgbClr val="FF00FF"/>
              </a:solidFill>
              <a:latin typeface="Consolas" pitchFamily="49" charset="0"/>
              <a:ea typeface="仿宋" pitchFamily="49" charset="-122"/>
              <a:cs typeface="Consolas" pitchFamily="49" charset="0"/>
            </a:endParaRPr>
          </a:p>
        </p:txBody>
      </p:sp>
      <p:sp>
        <p:nvSpPr>
          <p:cNvPr id="45" name="TextBox 44"/>
          <p:cNvSpPr txBox="1"/>
          <p:nvPr/>
        </p:nvSpPr>
        <p:spPr>
          <a:xfrm>
            <a:off x="2254738" y="5000636"/>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itchFamily="49" charset="0"/>
                <a:ea typeface="仿宋" pitchFamily="49" charset="-122"/>
                <a:cs typeface="Consolas" pitchFamily="49" charset="0"/>
              </a:rPr>
              <a:t>3</a:t>
            </a:r>
            <a:endParaRPr lang="zh-CN" altLang="en-US" sz="1400" b="0">
              <a:solidFill>
                <a:srgbClr val="FF00FF"/>
              </a:solidFill>
              <a:latin typeface="Consolas" pitchFamily="49" charset="0"/>
              <a:ea typeface="仿宋" pitchFamily="49" charset="-122"/>
              <a:cs typeface="Consolas" pitchFamily="49" charset="0"/>
            </a:endParaRPr>
          </a:p>
        </p:txBody>
      </p:sp>
      <p:sp>
        <p:nvSpPr>
          <p:cNvPr id="46" name="TextBox 45"/>
          <p:cNvSpPr txBox="1"/>
          <p:nvPr/>
        </p:nvSpPr>
        <p:spPr>
          <a:xfrm>
            <a:off x="3500430" y="5000636"/>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itchFamily="49" charset="0"/>
                <a:ea typeface="仿宋" pitchFamily="49" charset="-122"/>
                <a:cs typeface="Consolas" pitchFamily="49" charset="0"/>
              </a:rPr>
              <a:t>4</a:t>
            </a:r>
            <a:endParaRPr lang="zh-CN" altLang="en-US" sz="1400" b="0">
              <a:solidFill>
                <a:srgbClr val="FF00FF"/>
              </a:solidFill>
              <a:latin typeface="Consolas" pitchFamily="49" charset="0"/>
              <a:ea typeface="仿宋" pitchFamily="49" charset="-122"/>
              <a:cs typeface="Consolas" pitchFamily="49" charset="0"/>
            </a:endParaRPr>
          </a:p>
        </p:txBody>
      </p:sp>
      <p:sp>
        <p:nvSpPr>
          <p:cNvPr id="47" name="TextBox 46"/>
          <p:cNvSpPr txBox="1"/>
          <p:nvPr/>
        </p:nvSpPr>
        <p:spPr>
          <a:xfrm>
            <a:off x="6632552" y="3500438"/>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itchFamily="49" charset="0"/>
                <a:ea typeface="仿宋" pitchFamily="49" charset="-122"/>
                <a:cs typeface="Consolas" pitchFamily="49" charset="0"/>
              </a:rPr>
              <a:t>0</a:t>
            </a:r>
            <a:endParaRPr lang="zh-CN" altLang="en-US" sz="1400" b="0">
              <a:solidFill>
                <a:srgbClr val="FF00FF"/>
              </a:solidFill>
              <a:latin typeface="Consolas" pitchFamily="49" charset="0"/>
              <a:ea typeface="仿宋" pitchFamily="49" charset="-122"/>
              <a:cs typeface="Consolas" pitchFamily="49" charset="0"/>
            </a:endParaRPr>
          </a:p>
        </p:txBody>
      </p:sp>
      <p:sp>
        <p:nvSpPr>
          <p:cNvPr id="48" name="TextBox 47"/>
          <p:cNvSpPr txBox="1"/>
          <p:nvPr/>
        </p:nvSpPr>
        <p:spPr>
          <a:xfrm>
            <a:off x="5602276" y="4214818"/>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itchFamily="49" charset="0"/>
                <a:ea typeface="仿宋" pitchFamily="49" charset="-122"/>
                <a:cs typeface="Consolas" pitchFamily="49" charset="0"/>
              </a:rPr>
              <a:t>1</a:t>
            </a:r>
            <a:endParaRPr lang="zh-CN" altLang="en-US" sz="1400" b="0">
              <a:solidFill>
                <a:srgbClr val="FF00FF"/>
              </a:solidFill>
              <a:latin typeface="Consolas" pitchFamily="49" charset="0"/>
              <a:ea typeface="仿宋" pitchFamily="49" charset="-122"/>
              <a:cs typeface="Consolas" pitchFamily="49" charset="0"/>
            </a:endParaRPr>
          </a:p>
        </p:txBody>
      </p:sp>
      <p:sp>
        <p:nvSpPr>
          <p:cNvPr id="49" name="TextBox 48"/>
          <p:cNvSpPr txBox="1"/>
          <p:nvPr/>
        </p:nvSpPr>
        <p:spPr>
          <a:xfrm>
            <a:off x="7102474" y="4286256"/>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itchFamily="49" charset="0"/>
                <a:ea typeface="仿宋" pitchFamily="49" charset="-122"/>
                <a:cs typeface="Consolas" pitchFamily="49" charset="0"/>
              </a:rPr>
              <a:t>2</a:t>
            </a:r>
            <a:endParaRPr lang="zh-CN" altLang="en-US" sz="1400" b="0">
              <a:solidFill>
                <a:srgbClr val="FF00FF"/>
              </a:solidFill>
              <a:latin typeface="Consolas" pitchFamily="49" charset="0"/>
              <a:ea typeface="仿宋" pitchFamily="49" charset="-122"/>
              <a:cs typeface="Consolas" pitchFamily="49" charset="0"/>
            </a:endParaRPr>
          </a:p>
        </p:txBody>
      </p:sp>
      <p:sp>
        <p:nvSpPr>
          <p:cNvPr id="50" name="TextBox 49"/>
          <p:cNvSpPr txBox="1"/>
          <p:nvPr/>
        </p:nvSpPr>
        <p:spPr>
          <a:xfrm>
            <a:off x="5245086" y="5000636"/>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itchFamily="49" charset="0"/>
                <a:ea typeface="仿宋" pitchFamily="49" charset="-122"/>
                <a:cs typeface="Consolas" pitchFamily="49" charset="0"/>
              </a:rPr>
              <a:t>3</a:t>
            </a:r>
            <a:endParaRPr lang="zh-CN" altLang="en-US" sz="1400" b="0">
              <a:solidFill>
                <a:srgbClr val="FF00FF"/>
              </a:solidFill>
              <a:latin typeface="Consolas" pitchFamily="49" charset="0"/>
              <a:ea typeface="仿宋" pitchFamily="49" charset="-122"/>
              <a:cs typeface="Consolas" pitchFamily="49" charset="0"/>
            </a:endParaRPr>
          </a:p>
        </p:txBody>
      </p:sp>
      <p:sp>
        <p:nvSpPr>
          <p:cNvPr id="51" name="TextBox 50"/>
          <p:cNvSpPr txBox="1"/>
          <p:nvPr/>
        </p:nvSpPr>
        <p:spPr>
          <a:xfrm>
            <a:off x="6357950" y="4714884"/>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itchFamily="49" charset="0"/>
                <a:ea typeface="仿宋" pitchFamily="49" charset="-122"/>
                <a:cs typeface="Consolas" pitchFamily="49" charset="0"/>
              </a:rPr>
              <a:t>4</a:t>
            </a:r>
            <a:endParaRPr lang="zh-CN" altLang="en-US" sz="1400" b="0">
              <a:solidFill>
                <a:srgbClr val="FF00FF"/>
              </a:solidFill>
              <a:latin typeface="Consolas" pitchFamily="49" charset="0"/>
              <a:ea typeface="仿宋" pitchFamily="49" charset="-122"/>
              <a:cs typeface="Consolas" pitchFamily="49" charset="0"/>
            </a:endParaRPr>
          </a:p>
        </p:txBody>
      </p:sp>
      <p:sp>
        <p:nvSpPr>
          <p:cNvPr id="52" name="TextBox 51"/>
          <p:cNvSpPr txBox="1"/>
          <p:nvPr/>
        </p:nvSpPr>
        <p:spPr>
          <a:xfrm>
            <a:off x="6858016" y="5000636"/>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itchFamily="49" charset="0"/>
                <a:ea typeface="仿宋" pitchFamily="49" charset="-122"/>
                <a:cs typeface="Consolas" pitchFamily="49" charset="0"/>
              </a:rPr>
              <a:t>5</a:t>
            </a:r>
            <a:endParaRPr lang="zh-CN" altLang="en-US" sz="1400" b="0">
              <a:solidFill>
                <a:srgbClr val="FF00FF"/>
              </a:solidFill>
              <a:latin typeface="Consolas" pitchFamily="49" charset="0"/>
              <a:ea typeface="仿宋" pitchFamily="49" charset="-122"/>
              <a:cs typeface="Consolas" pitchFamily="49" charset="0"/>
            </a:endParaRPr>
          </a:p>
        </p:txBody>
      </p:sp>
      <p:sp>
        <p:nvSpPr>
          <p:cNvPr id="53" name="灯片编号占位符 52"/>
          <p:cNvSpPr>
            <a:spLocks noGrp="1"/>
          </p:cNvSpPr>
          <p:nvPr>
            <p:ph type="sldNum" sz="quarter" idx="12"/>
          </p:nvPr>
        </p:nvSpPr>
        <p:spPr/>
        <p:txBody>
          <a:bodyPr/>
          <a:lstStyle/>
          <a:p>
            <a:fld id="{67864EE2-EAB3-4814-A7EB-820BD7610F1E}" type="slidenum">
              <a:rPr lang="en-US" altLang="zh-CN" smtClean="0"/>
              <a:pPr/>
              <a:t>42</a:t>
            </a:fld>
            <a:r>
              <a:rPr lang="en-US" altLang="zh-CN"/>
              <a:t>/110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571472" y="428604"/>
            <a:ext cx="8072494" cy="2240064"/>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a:spAutoFit/>
          </a:bodyPr>
          <a:lstStyle/>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若编号为</a:t>
            </a:r>
            <a:r>
              <a:rPr lang="en-US" altLang="zh-CN" sz="2000" i="1">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Consolas" pitchFamily="49" charset="0"/>
                <a:ea typeface="仿宋" pitchFamily="49" charset="-122"/>
                <a:cs typeface="Consolas" pitchFamily="49" charset="0"/>
              </a:rPr>
              <a:t>的结点有左孩子结点，则左孩子结点的编号为</a:t>
            </a:r>
            <a:r>
              <a:rPr lang="en-US" altLang="zh-CN" sz="2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；若编号为</a:t>
            </a:r>
            <a:r>
              <a:rPr lang="en-US" altLang="zh-CN" sz="2000" i="1">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Consolas" pitchFamily="49" charset="0"/>
                <a:ea typeface="仿宋" pitchFamily="49" charset="-122"/>
                <a:cs typeface="Consolas" pitchFamily="49" charset="0"/>
              </a:rPr>
              <a:t>的结点有右孩子结点，则右孩子结点的编号为</a:t>
            </a:r>
            <a:r>
              <a:rPr lang="en-US" altLang="zh-CN" sz="2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a:t>
            </a: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若编号为</a:t>
            </a:r>
            <a:r>
              <a:rPr lang="en-US" altLang="zh-CN" sz="2000" i="1">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Consolas" pitchFamily="49" charset="0"/>
                <a:ea typeface="仿宋" pitchFamily="49" charset="-122"/>
                <a:cs typeface="Consolas" pitchFamily="49" charset="0"/>
              </a:rPr>
              <a:t>的结点有左兄弟结点，左兄弟结点的编号为</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，若有右兄弟结点，右兄弟结点的编号为</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若编号为</a:t>
            </a:r>
            <a:r>
              <a:rPr lang="en-US" altLang="zh-CN" sz="2000" i="1">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Consolas" pitchFamily="49" charset="0"/>
                <a:ea typeface="仿宋" pitchFamily="49" charset="-122"/>
                <a:cs typeface="Consolas" pitchFamily="49" charset="0"/>
              </a:rPr>
              <a:t>的结点有双亲结点，其双亲结点的编号为</a:t>
            </a:r>
            <a:r>
              <a:rPr lang="en-US" altLang="zh-CN" sz="2000">
                <a:solidFill>
                  <a:srgbClr val="0000FF"/>
                </a:solidFill>
                <a:latin typeface="Consolas" pitchFamily="49" charset="0"/>
                <a:ea typeface="仿宋" pitchFamily="49" charset="-122"/>
                <a:cs typeface="Consolas" pitchFamily="49" charset="0"/>
                <a:sym typeface="Symbol"/>
              </a:rPr>
              <a:t></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-1)/2</a:t>
            </a:r>
            <a:r>
              <a:rPr lang="en-US" altLang="zh-CN" sz="2000">
                <a:solidFill>
                  <a:srgbClr val="0000FF"/>
                </a:solidFill>
                <a:latin typeface="Consolas" pitchFamily="49" charset="0"/>
                <a:ea typeface="仿宋" pitchFamily="49" charset="-122"/>
                <a:cs typeface="Consolas" pitchFamily="49" charset="0"/>
                <a:sym typeface="Symbol"/>
              </a:rPr>
              <a:t></a:t>
            </a:r>
            <a:r>
              <a:rPr lang="zh-CN" altLang="zh-CN" sz="2000">
                <a:solidFill>
                  <a:srgbClr val="0000FF"/>
                </a:solidFill>
                <a:latin typeface="Consolas" pitchFamily="49" charset="0"/>
                <a:ea typeface="仿宋" pitchFamily="49" charset="-122"/>
                <a:cs typeface="Consolas" pitchFamily="49" charset="0"/>
              </a:rPr>
              <a:t>。</a:t>
            </a:r>
          </a:p>
        </p:txBody>
      </p:sp>
      <p:grpSp>
        <p:nvGrpSpPr>
          <p:cNvPr id="2" name="组合 4"/>
          <p:cNvGrpSpPr/>
          <p:nvPr/>
        </p:nvGrpSpPr>
        <p:grpSpPr>
          <a:xfrm>
            <a:off x="3214678" y="3214686"/>
            <a:ext cx="1831798" cy="2160587"/>
            <a:chOff x="3316465" y="4005263"/>
            <a:chExt cx="1831798" cy="2160587"/>
          </a:xfrm>
        </p:grpSpPr>
        <p:sp>
          <p:nvSpPr>
            <p:cNvPr id="6" name="Line 2"/>
            <p:cNvSpPr>
              <a:spLocks noChangeShapeType="1"/>
            </p:cNvSpPr>
            <p:nvPr/>
          </p:nvSpPr>
          <p:spPr bwMode="auto">
            <a:xfrm>
              <a:off x="4356100" y="5229225"/>
              <a:ext cx="431800" cy="50482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wrap="none"/>
            <a:lstStyle/>
            <a:p>
              <a:endParaRPr lang="zh-CN" altLang="en-US" sz="1600"/>
            </a:p>
          </p:txBody>
        </p:sp>
        <p:sp>
          <p:nvSpPr>
            <p:cNvPr id="7" name="Line 3"/>
            <p:cNvSpPr>
              <a:spLocks noChangeShapeType="1"/>
            </p:cNvSpPr>
            <p:nvPr/>
          </p:nvSpPr>
          <p:spPr bwMode="auto">
            <a:xfrm flipH="1">
              <a:off x="3643305" y="5229224"/>
              <a:ext cx="423869" cy="485791"/>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wrap="none"/>
            <a:lstStyle/>
            <a:p>
              <a:endParaRPr lang="zh-CN" altLang="en-US" sz="1600"/>
            </a:p>
          </p:txBody>
        </p:sp>
        <p:sp>
          <p:nvSpPr>
            <p:cNvPr id="8" name="Oval 5"/>
            <p:cNvSpPr>
              <a:spLocks noChangeArrowheads="1"/>
            </p:cNvSpPr>
            <p:nvPr/>
          </p:nvSpPr>
          <p:spPr bwMode="auto">
            <a:xfrm>
              <a:off x="3781424" y="4005263"/>
              <a:ext cx="820925" cy="5032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400" i="1">
                  <a:solidFill>
                    <a:srgbClr val="0000FF"/>
                  </a:solidFill>
                  <a:latin typeface="Consolas" pitchFamily="49" charset="0"/>
                  <a:cs typeface="Consolas" pitchFamily="49" charset="0"/>
                </a:rPr>
                <a:t>(i</a:t>
              </a:r>
              <a:r>
                <a:rPr lang="en-US" altLang="zh-CN" sz="1400">
                  <a:solidFill>
                    <a:srgbClr val="0000FF"/>
                  </a:solidFill>
                  <a:latin typeface="Consolas" pitchFamily="49" charset="0"/>
                  <a:cs typeface="Consolas" pitchFamily="49" charset="0"/>
                </a:rPr>
                <a:t>-1)/2</a:t>
              </a:r>
            </a:p>
          </p:txBody>
        </p:sp>
        <p:sp>
          <p:nvSpPr>
            <p:cNvPr id="9" name="Oval 6"/>
            <p:cNvSpPr>
              <a:spLocks noChangeArrowheads="1"/>
            </p:cNvSpPr>
            <p:nvPr/>
          </p:nvSpPr>
          <p:spPr bwMode="auto">
            <a:xfrm>
              <a:off x="3995737" y="4941887"/>
              <a:ext cx="468000" cy="468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600" i="1">
                  <a:solidFill>
                    <a:srgbClr val="0000FF"/>
                  </a:solidFill>
                  <a:latin typeface="Consolas" pitchFamily="49" charset="0"/>
                  <a:cs typeface="Consolas" pitchFamily="49" charset="0"/>
                </a:rPr>
                <a:t>i</a:t>
              </a:r>
            </a:p>
          </p:txBody>
        </p:sp>
        <p:sp>
          <p:nvSpPr>
            <p:cNvPr id="10" name="Line 7"/>
            <p:cNvSpPr>
              <a:spLocks noChangeShapeType="1"/>
            </p:cNvSpPr>
            <p:nvPr/>
          </p:nvSpPr>
          <p:spPr bwMode="auto">
            <a:xfrm>
              <a:off x="4211638" y="4508500"/>
              <a:ext cx="0" cy="43338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wrap="none"/>
            <a:lstStyle/>
            <a:p>
              <a:endParaRPr lang="zh-CN" altLang="en-US" sz="1600"/>
            </a:p>
          </p:txBody>
        </p:sp>
        <p:sp>
          <p:nvSpPr>
            <p:cNvPr id="11" name="Oval 8"/>
            <p:cNvSpPr>
              <a:spLocks noChangeArrowheads="1"/>
            </p:cNvSpPr>
            <p:nvPr/>
          </p:nvSpPr>
          <p:spPr bwMode="auto">
            <a:xfrm>
              <a:off x="3316465" y="5661025"/>
              <a:ext cx="576263" cy="50482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600">
                  <a:solidFill>
                    <a:srgbClr val="0000FF"/>
                  </a:solidFill>
                  <a:latin typeface="Consolas" pitchFamily="49" charset="0"/>
                  <a:cs typeface="Consolas" pitchFamily="49" charset="0"/>
                </a:rPr>
                <a:t>2</a:t>
              </a:r>
              <a:r>
                <a:rPr lang="en-US" altLang="zh-CN" sz="1600" i="1">
                  <a:solidFill>
                    <a:srgbClr val="0000FF"/>
                  </a:solidFill>
                  <a:latin typeface="Consolas" pitchFamily="49" charset="0"/>
                  <a:cs typeface="Consolas" pitchFamily="49" charset="0"/>
                </a:rPr>
                <a:t>i</a:t>
              </a:r>
              <a:r>
                <a:rPr lang="en-US" altLang="zh-CN" sz="1600">
                  <a:solidFill>
                    <a:srgbClr val="0000FF"/>
                  </a:solidFill>
                  <a:latin typeface="Consolas" pitchFamily="49" charset="0"/>
                  <a:cs typeface="Consolas" pitchFamily="49" charset="0"/>
                </a:rPr>
                <a:t>+1</a:t>
              </a:r>
            </a:p>
          </p:txBody>
        </p:sp>
        <p:sp>
          <p:nvSpPr>
            <p:cNvPr id="12" name="Oval 9"/>
            <p:cNvSpPr>
              <a:spLocks noChangeArrowheads="1"/>
            </p:cNvSpPr>
            <p:nvPr/>
          </p:nvSpPr>
          <p:spPr bwMode="auto">
            <a:xfrm>
              <a:off x="4572000" y="5661025"/>
              <a:ext cx="576263" cy="50482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600">
                  <a:solidFill>
                    <a:srgbClr val="0000FF"/>
                  </a:solidFill>
                  <a:latin typeface="Consolas" pitchFamily="49" charset="0"/>
                  <a:cs typeface="Consolas" pitchFamily="49" charset="0"/>
                </a:rPr>
                <a:t>2</a:t>
              </a:r>
              <a:r>
                <a:rPr lang="en-US" altLang="zh-CN" sz="1600" i="1">
                  <a:solidFill>
                    <a:srgbClr val="0000FF"/>
                  </a:solidFill>
                  <a:latin typeface="Consolas" pitchFamily="49" charset="0"/>
                  <a:cs typeface="Consolas" pitchFamily="49" charset="0"/>
                </a:rPr>
                <a:t>i</a:t>
              </a:r>
              <a:r>
                <a:rPr lang="en-US" altLang="zh-CN" sz="1600">
                  <a:solidFill>
                    <a:srgbClr val="0000FF"/>
                  </a:solidFill>
                  <a:latin typeface="Consolas" pitchFamily="49" charset="0"/>
                  <a:cs typeface="Consolas" pitchFamily="49" charset="0"/>
                </a:rPr>
                <a:t>+2</a:t>
              </a:r>
            </a:p>
          </p:txBody>
        </p:sp>
      </p:grpSp>
      <p:sp>
        <p:nvSpPr>
          <p:cNvPr id="13" name="灯片编号占位符 12"/>
          <p:cNvSpPr>
            <a:spLocks noGrp="1"/>
          </p:cNvSpPr>
          <p:nvPr>
            <p:ph type="sldNum" sz="quarter" idx="12"/>
          </p:nvPr>
        </p:nvSpPr>
        <p:spPr/>
        <p:txBody>
          <a:bodyPr/>
          <a:lstStyle/>
          <a:p>
            <a:fld id="{67864EE2-EAB3-4814-A7EB-820BD7610F1E}" type="slidenum">
              <a:rPr lang="en-US" altLang="zh-CN" smtClean="0"/>
              <a:pPr/>
              <a:t>43</a:t>
            </a:fld>
            <a:r>
              <a:rPr lang="en-US" altLang="zh-CN"/>
              <a:t>/110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1000108"/>
            <a:ext cx="8929718" cy="887422"/>
          </a:xfrm>
          <a:prstGeom prst="rect">
            <a:avLst/>
          </a:prstGeom>
          <a:noFill/>
        </p:spPr>
        <p:txBody>
          <a:bodyPr wrap="square" rtlCol="0">
            <a:spAutoFit/>
          </a:bodyPr>
          <a:lstStyle/>
          <a:p>
            <a:pPr algn="l">
              <a:lnSpc>
                <a:spcPts val="2800"/>
              </a:lnSpc>
              <a:spcBef>
                <a:spcPts val="600"/>
              </a:spcBef>
            </a:pPr>
            <a:r>
              <a:rPr lang="zh-CN" altLang="zh-CN" sz="2000">
                <a:solidFill>
                  <a:srgbClr val="FF0000"/>
                </a:solidFill>
                <a:latin typeface="Consolas" pitchFamily="49" charset="0"/>
                <a:ea typeface="微软雅黑" pitchFamily="34" charset="-122"/>
                <a:cs typeface="Consolas" pitchFamily="49" charset="0"/>
              </a:rPr>
              <a:t>性质</a:t>
            </a:r>
            <a:r>
              <a:rPr lang="en-US" altLang="zh-CN" sz="2000">
                <a:solidFill>
                  <a:srgbClr val="FF0000"/>
                </a:solidFill>
                <a:latin typeface="Consolas" pitchFamily="49" charset="0"/>
                <a:ea typeface="微软雅黑" pitchFamily="34" charset="-122"/>
                <a:cs typeface="Consolas" pitchFamily="49" charset="0"/>
              </a:rPr>
              <a:t>5</a:t>
            </a: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具有</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）结点的完全二叉树的高度为</a:t>
            </a:r>
            <a:r>
              <a:rPr lang="en-US" altLang="zh-CN" sz="2000">
                <a:solidFill>
                  <a:srgbClr val="0000FF"/>
                </a:solidFill>
                <a:latin typeface="Consolas" pitchFamily="49" charset="0"/>
                <a:ea typeface="楷体" pitchFamily="49" charset="-122"/>
                <a:cs typeface="Consolas" pitchFamily="49" charset="0"/>
                <a:sym typeface="Symbol"/>
              </a:rPr>
              <a:t></a:t>
            </a:r>
            <a:r>
              <a:rPr lang="en-US" altLang="zh-CN" sz="2000">
                <a:solidFill>
                  <a:srgbClr val="0000FF"/>
                </a:solidFill>
                <a:latin typeface="Consolas" pitchFamily="49" charset="0"/>
                <a:ea typeface="楷体" pitchFamily="49" charset="-122"/>
                <a:cs typeface="Consolas" pitchFamily="49" charset="0"/>
              </a:rPr>
              <a:t>log</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sym typeface="Symbol"/>
              </a:rPr>
              <a:t></a:t>
            </a:r>
            <a:r>
              <a:rPr lang="zh-CN" altLang="zh-CN" sz="2000">
                <a:solidFill>
                  <a:srgbClr val="0000FF"/>
                </a:solidFill>
                <a:latin typeface="Consolas" pitchFamily="49" charset="0"/>
                <a:ea typeface="楷体" pitchFamily="49" charset="-122"/>
                <a:cs typeface="Consolas" pitchFamily="49" charset="0"/>
              </a:rPr>
              <a:t>或</a:t>
            </a:r>
            <a:r>
              <a:rPr lang="en-US" altLang="zh-CN" sz="2000">
                <a:solidFill>
                  <a:srgbClr val="0000FF"/>
                </a:solidFill>
                <a:latin typeface="Consolas" pitchFamily="49" charset="0"/>
                <a:ea typeface="楷体" pitchFamily="49" charset="-122"/>
                <a:cs typeface="Consolas" pitchFamily="49" charset="0"/>
                <a:sym typeface="Symbol"/>
              </a:rPr>
              <a:t></a:t>
            </a:r>
            <a:r>
              <a:rPr lang="en-US" altLang="zh-CN" sz="2000">
                <a:solidFill>
                  <a:srgbClr val="0000FF"/>
                </a:solidFill>
                <a:latin typeface="Consolas" pitchFamily="49" charset="0"/>
                <a:ea typeface="楷体" pitchFamily="49" charset="-122"/>
                <a:cs typeface="Consolas" pitchFamily="49" charset="0"/>
              </a:rPr>
              <a:t>log</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sym typeface="Symbol"/>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p>
          <a:p>
            <a:pPr algn="l">
              <a:lnSpc>
                <a:spcPts val="2800"/>
              </a:lnSpc>
              <a:spcBef>
                <a:spcPts val="6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由完全二叉树的定义和树的性质</a:t>
            </a:r>
            <a:r>
              <a:rPr lang="en-US" altLang="zh-CN" sz="2000">
                <a:solidFill>
                  <a:srgbClr val="0000FF"/>
                </a:solidFill>
                <a:latin typeface="Consolas" pitchFamily="49" charset="0"/>
                <a:ea typeface="仿宋" pitchFamily="49" charset="-122"/>
                <a:cs typeface="Consolas" pitchFamily="49" charset="0"/>
              </a:rPr>
              <a:t>4</a:t>
            </a:r>
            <a:r>
              <a:rPr lang="zh-CN" altLang="zh-CN" sz="2000">
                <a:solidFill>
                  <a:srgbClr val="0000FF"/>
                </a:solidFill>
                <a:latin typeface="Consolas" pitchFamily="49" charset="0"/>
                <a:ea typeface="仿宋" pitchFamily="49" charset="-122"/>
                <a:cs typeface="Consolas" pitchFamily="49" charset="0"/>
              </a:rPr>
              <a:t>可推出。</a:t>
            </a:r>
          </a:p>
        </p:txBody>
      </p:sp>
      <p:grpSp>
        <p:nvGrpSpPr>
          <p:cNvPr id="2" name="组合 11"/>
          <p:cNvGrpSpPr/>
          <p:nvPr/>
        </p:nvGrpSpPr>
        <p:grpSpPr>
          <a:xfrm>
            <a:off x="357158" y="2500306"/>
            <a:ext cx="8358245" cy="1991544"/>
            <a:chOff x="889017" y="3325513"/>
            <a:chExt cx="8358245" cy="1991544"/>
          </a:xfrm>
        </p:grpSpPr>
        <p:sp>
          <p:nvSpPr>
            <p:cNvPr id="6" name="TextBox 5"/>
            <p:cNvSpPr txBox="1"/>
            <p:nvPr/>
          </p:nvSpPr>
          <p:spPr>
            <a:xfrm>
              <a:off x="1928793" y="3325513"/>
              <a:ext cx="7318469" cy="199154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600"/>
                </a:lnSpc>
                <a:spcBef>
                  <a:spcPts val="1800"/>
                </a:spcBef>
                <a:buBlip>
                  <a:blip r:embed="rId2"/>
                </a:buBlip>
              </a:pPr>
              <a:r>
                <a:rPr lang="zh-CN" altLang="zh-CN" sz="2000" dirty="0">
                  <a:solidFill>
                    <a:srgbClr val="0000FF"/>
                  </a:solidFill>
                  <a:latin typeface="Consolas" pitchFamily="49" charset="0"/>
                  <a:ea typeface="仿宋" pitchFamily="49" charset="-122"/>
                  <a:cs typeface="Consolas" pitchFamily="49" charset="0"/>
                </a:rPr>
                <a:t>一棵完全二叉树中，由结点总数</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可以确定其树形</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600"/>
                </a:lnSpc>
                <a:spcBef>
                  <a:spcPts val="1800"/>
                </a:spcBef>
                <a:buBlip>
                  <a:blip r:embed="rId2"/>
                </a:buBlip>
              </a:pP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只能是</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Consolas" pitchFamily="49" charset="0"/>
                  <a:ea typeface="仿宋" pitchFamily="49" charset="-122"/>
                  <a:cs typeface="Consolas" pitchFamily="49" charset="0"/>
                </a:rPr>
                <a:t>或</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，当</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为偶数时，</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，当</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为奇数时，</a:t>
              </a:r>
              <a:r>
                <a:rPr lang="en-US" altLang="zh-CN" sz="2000" i="1"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600"/>
                </a:lnSpc>
                <a:spcBef>
                  <a:spcPts val="1800"/>
                </a:spcBef>
                <a:buBlip>
                  <a:blip r:embed="rId2"/>
                </a:buBlip>
              </a:pPr>
              <a:r>
                <a:rPr lang="zh-CN" altLang="zh-CN" sz="2000" dirty="0">
                  <a:solidFill>
                    <a:srgbClr val="0000FF"/>
                  </a:solidFill>
                  <a:latin typeface="Consolas" pitchFamily="49" charset="0"/>
                  <a:ea typeface="仿宋" pitchFamily="49" charset="-122"/>
                  <a:cs typeface="Consolas" pitchFamily="49" charset="0"/>
                </a:rPr>
                <a:t>层序编号</a:t>
              </a:r>
              <a:r>
                <a:rPr lang="zh-CN" altLang="en-US" sz="2000" dirty="0">
                  <a:solidFill>
                    <a:srgbClr val="0000FF"/>
                  </a:solidFill>
                  <a:latin typeface="Consolas" pitchFamily="49" charset="0"/>
                  <a:ea typeface="仿宋" pitchFamily="49" charset="-122"/>
                  <a:cs typeface="Consolas" pitchFamily="49" charset="0"/>
                </a:rPr>
                <a:t>（从</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开始）</a:t>
              </a:r>
              <a:r>
                <a:rPr lang="zh-CN" altLang="zh-CN" sz="2000" dirty="0">
                  <a:solidFill>
                    <a:srgbClr val="0000FF"/>
                  </a:solidFill>
                  <a:latin typeface="Consolas" pitchFamily="49" charset="0"/>
                  <a:ea typeface="仿宋" pitchFamily="49" charset="-122"/>
                  <a:cs typeface="Consolas" pitchFamily="49" charset="0"/>
                </a:rPr>
                <a:t>为</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的结点层次恰好为</a:t>
              </a:r>
              <a:r>
                <a:rPr lang="en-US" altLang="zh-CN" sz="2000" dirty="0">
                  <a:solidFill>
                    <a:srgbClr val="0000FF"/>
                  </a:solidFill>
                  <a:latin typeface="Consolas" pitchFamily="49" charset="0"/>
                  <a:ea typeface="仿宋" pitchFamily="49" charset="-122"/>
                  <a:cs typeface="Consolas" pitchFamily="49" charset="0"/>
                  <a:sym typeface="Symbol"/>
                </a:rPr>
                <a:t></a:t>
              </a:r>
              <a:r>
                <a:rPr lang="en-US" altLang="zh-CN" sz="2000" dirty="0">
                  <a:solidFill>
                    <a:srgbClr val="0000FF"/>
                  </a:solidFill>
                  <a:latin typeface="Consolas" pitchFamily="49" charset="0"/>
                  <a:ea typeface="仿宋" pitchFamily="49" charset="-122"/>
                  <a:cs typeface="Consolas" pitchFamily="49" charset="0"/>
                </a:rPr>
                <a:t>log</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sym typeface="Symbol"/>
                </a:rPr>
                <a:t></a:t>
              </a:r>
              <a:r>
                <a:rPr lang="zh-CN" altLang="zh-CN" sz="2000" dirty="0">
                  <a:solidFill>
                    <a:srgbClr val="0000FF"/>
                  </a:solidFill>
                  <a:latin typeface="Consolas" pitchFamily="49" charset="0"/>
                  <a:ea typeface="仿宋" pitchFamily="49" charset="-122"/>
                  <a:cs typeface="Consolas" pitchFamily="49" charset="0"/>
                </a:rPr>
                <a:t>或者</a:t>
              </a:r>
              <a:r>
                <a:rPr lang="en-US" altLang="zh-CN" sz="2000" dirty="0">
                  <a:solidFill>
                    <a:srgbClr val="0000FF"/>
                  </a:solidFill>
                  <a:latin typeface="Consolas" pitchFamily="49" charset="0"/>
                  <a:ea typeface="仿宋" pitchFamily="49" charset="-122"/>
                  <a:cs typeface="Consolas" pitchFamily="49" charset="0"/>
                  <a:sym typeface="Symbol"/>
                </a:rPr>
                <a:t></a:t>
              </a:r>
              <a:r>
                <a:rPr lang="en-US" altLang="zh-CN" sz="2000" dirty="0">
                  <a:solidFill>
                    <a:srgbClr val="0000FF"/>
                  </a:solidFill>
                  <a:latin typeface="Consolas" pitchFamily="49" charset="0"/>
                  <a:ea typeface="仿宋" pitchFamily="49" charset="-122"/>
                  <a:cs typeface="Consolas" pitchFamily="49" charset="0"/>
                </a:rPr>
                <a:t>log</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i="1" dirty="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sym typeface="Symbol"/>
                </a:rPr>
                <a:t></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grpSp>
          <p:nvGrpSpPr>
            <p:cNvPr id="3" name="组合 7"/>
            <p:cNvGrpSpPr/>
            <p:nvPr/>
          </p:nvGrpSpPr>
          <p:grpSpPr>
            <a:xfrm>
              <a:off x="889017" y="3532231"/>
              <a:ext cx="896901" cy="896901"/>
              <a:chOff x="388951" y="5103867"/>
              <a:chExt cx="896901" cy="896901"/>
            </a:xfrm>
          </p:grpSpPr>
          <p:sp>
            <p:nvSpPr>
              <p:cNvPr id="9" name="椭圆 8"/>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 name="椭圆 9"/>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 name="文本框 14"/>
              <p:cNvSpPr txBox="1"/>
              <p:nvPr/>
            </p:nvSpPr>
            <p:spPr>
              <a:xfrm>
                <a:off x="499537" y="5431228"/>
                <a:ext cx="697627" cy="338554"/>
              </a:xfrm>
              <a:prstGeom prst="rect">
                <a:avLst/>
              </a:prstGeom>
              <a:noFill/>
            </p:spPr>
            <p:txBody>
              <a:bodyPr wrap="none" rtlCol="0">
                <a:spAutoFit/>
              </a:bodyPr>
              <a:lstStyle/>
              <a:p>
                <a:r>
                  <a:rPr lang="zh-CN" altLang="en-US" sz="2000">
                    <a:solidFill>
                      <a:srgbClr val="FF0000"/>
                    </a:solidFill>
                    <a:latin typeface="微软雅黑" pitchFamily="34" charset="-122"/>
                    <a:ea typeface="微软雅黑" pitchFamily="34" charset="-122"/>
                  </a:rPr>
                  <a:t>归纳</a:t>
                </a:r>
                <a:endParaRPr lang="zh-CN" altLang="en-US" sz="2000" b="1" dirty="0">
                  <a:solidFill>
                    <a:srgbClr val="FF0000"/>
                  </a:solidFill>
                  <a:latin typeface="微软雅黑" pitchFamily="34" charset="-122"/>
                  <a:ea typeface="微软雅黑" pitchFamily="34" charset="-122"/>
                </a:endParaRPr>
              </a:p>
            </p:txBody>
          </p:sp>
        </p:grpSp>
      </p:grpSp>
      <p:sp>
        <p:nvSpPr>
          <p:cNvPr id="12" name="灯片编号占位符 11"/>
          <p:cNvSpPr>
            <a:spLocks noGrp="1"/>
          </p:cNvSpPr>
          <p:nvPr>
            <p:ph type="sldNum" sz="quarter" idx="12"/>
          </p:nvPr>
        </p:nvSpPr>
        <p:spPr/>
        <p:txBody>
          <a:bodyPr/>
          <a:lstStyle/>
          <a:p>
            <a:fld id="{67864EE2-EAB3-4814-A7EB-820BD7610F1E}" type="slidenum">
              <a:rPr lang="en-US" altLang="zh-CN" smtClean="0"/>
              <a:pPr/>
              <a:t>44</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642918"/>
            <a:ext cx="7929618" cy="82702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7.5</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一棵含有</a:t>
            </a:r>
            <a:r>
              <a:rPr lang="en-US" altLang="zh-CN" sz="2000">
                <a:solidFill>
                  <a:srgbClr val="0000FF"/>
                </a:solidFill>
                <a:latin typeface="Consolas" pitchFamily="49" charset="0"/>
                <a:ea typeface="楷体" pitchFamily="49" charset="-122"/>
                <a:cs typeface="Consolas" pitchFamily="49" charset="0"/>
              </a:rPr>
              <a:t>882</a:t>
            </a:r>
            <a:r>
              <a:rPr lang="zh-CN" altLang="zh-CN" sz="2000">
                <a:solidFill>
                  <a:srgbClr val="0000FF"/>
                </a:solidFill>
                <a:latin typeface="Consolas" pitchFamily="49" charset="0"/>
                <a:ea typeface="楷体" pitchFamily="49" charset="-122"/>
                <a:cs typeface="Consolas" pitchFamily="49" charset="0"/>
              </a:rPr>
              <a:t>个结点的二叉树中有</a:t>
            </a:r>
            <a:r>
              <a:rPr lang="en-US" altLang="zh-CN" sz="2000">
                <a:solidFill>
                  <a:srgbClr val="0000FF"/>
                </a:solidFill>
                <a:latin typeface="Consolas" pitchFamily="49" charset="0"/>
                <a:ea typeface="楷体" pitchFamily="49" charset="-122"/>
                <a:cs typeface="Consolas" pitchFamily="49" charset="0"/>
              </a:rPr>
              <a:t>365</a:t>
            </a:r>
            <a:r>
              <a:rPr lang="zh-CN" altLang="zh-CN" sz="2000">
                <a:solidFill>
                  <a:srgbClr val="0000FF"/>
                </a:solidFill>
                <a:latin typeface="Consolas" pitchFamily="49" charset="0"/>
                <a:ea typeface="楷体" pitchFamily="49" charset="-122"/>
                <a:cs typeface="Consolas" pitchFamily="49" charset="0"/>
              </a:rPr>
              <a:t>个叶子结点，求度为</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的结点个数和度为</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的结点个数。</a:t>
            </a:r>
          </a:p>
        </p:txBody>
      </p:sp>
      <p:sp>
        <p:nvSpPr>
          <p:cNvPr id="5" name="TextBox 4"/>
          <p:cNvSpPr txBox="1"/>
          <p:nvPr/>
        </p:nvSpPr>
        <p:spPr>
          <a:xfrm>
            <a:off x="857224" y="3622858"/>
            <a:ext cx="7215238" cy="177994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由二叉树的性质</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可知</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0</a:t>
            </a:r>
            <a:r>
              <a:rPr lang="en-US" altLang="zh-CN" sz="2000">
                <a:solidFill>
                  <a:srgbClr val="0000FF"/>
                </a:solidFill>
                <a:latin typeface="Consolas" pitchFamily="49" charset="0"/>
                <a:ea typeface="仿宋" pitchFamily="49" charset="-122"/>
                <a:cs typeface="Consolas" pitchFamily="49" charset="0"/>
              </a:rPr>
              <a:t>-1=364</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0</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，即</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0</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=882-365-364=153</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所以该二叉树中度为</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的结点和度为</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的结点个数分别是</a:t>
            </a:r>
            <a:r>
              <a:rPr lang="en-US" altLang="zh-CN" sz="2000">
                <a:solidFill>
                  <a:srgbClr val="0000FF"/>
                </a:solidFill>
                <a:latin typeface="Consolas" pitchFamily="49" charset="0"/>
                <a:ea typeface="仿宋" pitchFamily="49" charset="-122"/>
                <a:cs typeface="Consolas" pitchFamily="49" charset="0"/>
              </a:rPr>
              <a:t>153</a:t>
            </a:r>
            <a:r>
              <a:rPr lang="zh-CN" altLang="zh-CN" sz="2000">
                <a:solidFill>
                  <a:srgbClr val="0000FF"/>
                </a:solidFill>
                <a:latin typeface="Consolas" pitchFamily="49" charset="0"/>
                <a:ea typeface="仿宋" pitchFamily="49" charset="-122"/>
                <a:cs typeface="Consolas" pitchFamily="49" charset="0"/>
              </a:rPr>
              <a:t>和</a:t>
            </a:r>
            <a:r>
              <a:rPr lang="en-US" altLang="zh-CN" sz="2000">
                <a:solidFill>
                  <a:srgbClr val="0000FF"/>
                </a:solidFill>
                <a:latin typeface="Consolas" pitchFamily="49" charset="0"/>
                <a:ea typeface="仿宋" pitchFamily="49" charset="-122"/>
                <a:cs typeface="Consolas" pitchFamily="49" charset="0"/>
              </a:rPr>
              <a:t>364</a:t>
            </a:r>
            <a:r>
              <a:rPr lang="zh-CN" altLang="zh-CN" sz="2000">
                <a:solidFill>
                  <a:srgbClr val="0000FF"/>
                </a:solidFill>
                <a:latin typeface="Consolas" pitchFamily="49" charset="0"/>
                <a:ea typeface="仿宋" pitchFamily="49" charset="-122"/>
                <a:cs typeface="Consolas" pitchFamily="49" charset="0"/>
              </a:rPr>
              <a:t>。</a:t>
            </a:r>
          </a:p>
        </p:txBody>
      </p:sp>
      <p:sp>
        <p:nvSpPr>
          <p:cNvPr id="7" name="TextBox 6"/>
          <p:cNvSpPr txBox="1"/>
          <p:nvPr/>
        </p:nvSpPr>
        <p:spPr>
          <a:xfrm>
            <a:off x="785786" y="2908478"/>
            <a:ext cx="321471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这里</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=882</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0</a:t>
            </a:r>
            <a:r>
              <a:rPr lang="en-US" altLang="zh-CN" sz="2000">
                <a:solidFill>
                  <a:srgbClr val="0000FF"/>
                </a:solidFill>
                <a:latin typeface="Consolas" pitchFamily="49" charset="0"/>
                <a:ea typeface="仿宋" pitchFamily="49" charset="-122"/>
                <a:cs typeface="Consolas" pitchFamily="49" charset="0"/>
              </a:rPr>
              <a:t>=365</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p:txBody>
      </p:sp>
      <p:pic>
        <p:nvPicPr>
          <p:cNvPr id="6" name="Picture 2"/>
          <p:cNvPicPr>
            <a:picLocks noChangeAspect="1" noChangeArrowheads="1"/>
          </p:cNvPicPr>
          <p:nvPr/>
        </p:nvPicPr>
        <p:blipFill>
          <a:blip r:embed="rId3" cstate="print"/>
          <a:srcRect/>
          <a:stretch>
            <a:fillRect/>
          </a:stretch>
        </p:blipFill>
        <p:spPr bwMode="auto">
          <a:xfrm>
            <a:off x="428596" y="1785926"/>
            <a:ext cx="1643074" cy="796023"/>
          </a:xfrm>
          <a:prstGeom prst="rect">
            <a:avLst/>
          </a:prstGeom>
          <a:noFill/>
          <a:ln w="9525">
            <a:noFill/>
            <a:miter lim="800000"/>
            <a:headEnd/>
            <a:tailEnd/>
          </a:ln>
        </p:spPr>
      </p:pic>
      <p:sp>
        <p:nvSpPr>
          <p:cNvPr id="9" name="灯片编号占位符 8"/>
          <p:cNvSpPr>
            <a:spLocks noGrp="1"/>
          </p:cNvSpPr>
          <p:nvPr>
            <p:ph type="sldNum" sz="quarter" idx="12"/>
          </p:nvPr>
        </p:nvSpPr>
        <p:spPr/>
        <p:txBody>
          <a:bodyPr/>
          <a:lstStyle/>
          <a:p>
            <a:fld id="{67864EE2-EAB3-4814-A7EB-820BD7610F1E}" type="slidenum">
              <a:rPr lang="en-US" altLang="zh-CN" smtClean="0"/>
              <a:pPr/>
              <a:t>45</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71472" y="500042"/>
            <a:ext cx="400052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7.2.3  </a:t>
            </a:r>
            <a:r>
              <a:rPr lang="zh-CN" altLang="zh-CN">
                <a:latin typeface="Consolas" pitchFamily="49" charset="0"/>
                <a:ea typeface="微软雅黑" pitchFamily="34" charset="-122"/>
                <a:cs typeface="Consolas" pitchFamily="49" charset="0"/>
              </a:rPr>
              <a:t>二叉树存储结构</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33" name="TextBox 32"/>
          <p:cNvSpPr txBox="1"/>
          <p:nvPr/>
        </p:nvSpPr>
        <p:spPr>
          <a:xfrm>
            <a:off x="785786" y="1357298"/>
            <a:ext cx="350046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a:latin typeface="Consolas" pitchFamily="49" charset="0"/>
                <a:ea typeface="微软雅黑" pitchFamily="34" charset="-122"/>
                <a:cs typeface="Consolas" pitchFamily="49" charset="0"/>
              </a:rPr>
              <a:t>1. </a:t>
            </a:r>
            <a:r>
              <a:rPr lang="zh-CN" altLang="zh-CN" sz="2200">
                <a:latin typeface="Consolas" pitchFamily="49" charset="0"/>
                <a:ea typeface="微软雅黑" pitchFamily="34" charset="-122"/>
                <a:cs typeface="Consolas" pitchFamily="49" charset="0"/>
              </a:rPr>
              <a:t>二叉树的顺序存储结构</a:t>
            </a:r>
          </a:p>
        </p:txBody>
      </p:sp>
      <p:sp>
        <p:nvSpPr>
          <p:cNvPr id="34" name="Text Box 4"/>
          <p:cNvSpPr txBox="1">
            <a:spLocks noChangeArrowheads="1"/>
          </p:cNvSpPr>
          <p:nvPr/>
        </p:nvSpPr>
        <p:spPr bwMode="auto">
          <a:xfrm>
            <a:off x="500034" y="2143116"/>
            <a:ext cx="8358246" cy="2423841"/>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457200" indent="-457200" algn="l">
              <a:lnSpc>
                <a:spcPts val="3200"/>
              </a:lnSpc>
              <a:spcBef>
                <a:spcPct val="50000"/>
              </a:spcBef>
              <a:buBlip>
                <a:blip r:embed="rId2"/>
              </a:buBlip>
            </a:pPr>
            <a:r>
              <a:rPr lang="zh-CN" altLang="en-US" sz="2000" dirty="0">
                <a:solidFill>
                  <a:srgbClr val="0000FF"/>
                </a:solidFill>
                <a:latin typeface="Consolas" pitchFamily="49" charset="0"/>
                <a:ea typeface="仿宋" pitchFamily="49" charset="-122"/>
                <a:cs typeface="Consolas" pitchFamily="49" charset="0"/>
              </a:rPr>
              <a:t>顺序存储一棵二叉树时，就是用一组连续的存储单元存放二叉树。</a:t>
            </a:r>
          </a:p>
          <a:p>
            <a:pPr marL="457200" indent="-457200" algn="l">
              <a:lnSpc>
                <a:spcPts val="3200"/>
              </a:lnSpc>
              <a:spcBef>
                <a:spcPct val="50000"/>
              </a:spcBef>
              <a:buBlip>
                <a:blip r:embed="rId2"/>
              </a:buBlip>
            </a:pPr>
            <a:r>
              <a:rPr lang="zh-CN" altLang="en-US" sz="2000" dirty="0">
                <a:solidFill>
                  <a:srgbClr val="0000FF"/>
                </a:solidFill>
                <a:latin typeface="Consolas" pitchFamily="49" charset="0"/>
                <a:ea typeface="仿宋" pitchFamily="49" charset="-122"/>
                <a:cs typeface="Consolas" pitchFamily="49" charset="0"/>
              </a:rPr>
              <a:t>由二叉树的性质</a:t>
            </a:r>
            <a:r>
              <a:rPr lang="en-US" altLang="zh-CN" sz="2000" dirty="0">
                <a:solidFill>
                  <a:srgbClr val="0000FF"/>
                </a:solidFill>
                <a:latin typeface="Consolas" pitchFamily="49" charset="0"/>
                <a:ea typeface="仿宋" pitchFamily="49" charset="-122"/>
                <a:cs typeface="Consolas" pitchFamily="49" charset="0"/>
              </a:rPr>
              <a:t>4</a:t>
            </a:r>
            <a:r>
              <a:rPr lang="zh-CN" altLang="en-US" sz="2000" dirty="0">
                <a:solidFill>
                  <a:srgbClr val="0000FF"/>
                </a:solidFill>
                <a:latin typeface="Consolas" pitchFamily="49" charset="0"/>
                <a:ea typeface="仿宋" pitchFamily="49" charset="-122"/>
                <a:cs typeface="Consolas" pitchFamily="49" charset="0"/>
              </a:rPr>
              <a:t>可知，对于完全二叉树（或满二叉树），树中结点</a:t>
            </a:r>
            <a:r>
              <a:rPr lang="zh-CN" altLang="en-US" sz="2000" dirty="0">
                <a:solidFill>
                  <a:srgbClr val="FF0000"/>
                </a:solidFill>
                <a:latin typeface="Consolas" pitchFamily="49" charset="0"/>
                <a:ea typeface="仿宋" pitchFamily="49" charset="-122"/>
                <a:cs typeface="Consolas" pitchFamily="49" charset="0"/>
              </a:rPr>
              <a:t>层序编号</a:t>
            </a:r>
            <a:r>
              <a:rPr lang="zh-CN" altLang="en-US" sz="2000" dirty="0">
                <a:solidFill>
                  <a:srgbClr val="0000FF"/>
                </a:solidFill>
                <a:latin typeface="Consolas" pitchFamily="49" charset="0"/>
                <a:ea typeface="仿宋" pitchFamily="49" charset="-122"/>
                <a:cs typeface="Consolas" pitchFamily="49" charset="0"/>
              </a:rPr>
              <a:t>可以唯一地反映出结点之间的逻辑关系，所以可以用一维数组按从上到下、从左到右的顺序存储树中所有结点值，通过数组元素的下标关系反映完全二叉树或满二叉树中结点之间的逻辑关系。</a:t>
            </a:r>
          </a:p>
        </p:txBody>
      </p:sp>
      <p:sp>
        <p:nvSpPr>
          <p:cNvPr id="6" name="灯片编号占位符 5"/>
          <p:cNvSpPr>
            <a:spLocks noGrp="1"/>
          </p:cNvSpPr>
          <p:nvPr>
            <p:ph type="sldNum" sz="quarter" idx="12"/>
          </p:nvPr>
        </p:nvSpPr>
        <p:spPr/>
        <p:txBody>
          <a:bodyPr/>
          <a:lstStyle/>
          <a:p>
            <a:fld id="{67864EE2-EAB3-4814-A7EB-820BD7610F1E}" type="slidenum">
              <a:rPr lang="en-US" altLang="zh-CN" smtClean="0"/>
              <a:pPr/>
              <a:t>46</a:t>
            </a:fld>
            <a:r>
              <a:rPr lang="en-US" altLang="zh-CN"/>
              <a:t>/110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785786" y="357166"/>
            <a:ext cx="4714908" cy="453183"/>
          </a:xfrm>
          <a:prstGeom prst="rect">
            <a:avLst/>
          </a:prstGeom>
          <a:blipFill>
            <a:blip r:embed="rId2" cstate="print"/>
            <a:tile tx="0" ty="0" sx="100000" sy="100000" flip="none" algn="tl"/>
          </a:blipFill>
          <a:ln w="9525">
            <a:noFill/>
            <a:miter lim="800000"/>
            <a:headEnd/>
            <a:tailEnd/>
          </a:ln>
        </p:spPr>
        <p:txBody>
          <a:bodyPr wrap="square" lIns="180000" tIns="72000" bIns="72000">
            <a:spAutoFit/>
          </a:bodyPr>
          <a:lstStyle/>
          <a:p>
            <a:pPr marL="457200" indent="-457200" algn="l">
              <a:lnSpc>
                <a:spcPct val="100000"/>
              </a:lnSpc>
              <a:spcBef>
                <a:spcPct val="50000"/>
              </a:spcBef>
              <a:buBlip>
                <a:blip r:embed="rId3"/>
              </a:buBlip>
            </a:pPr>
            <a:r>
              <a:rPr lang="zh-CN" altLang="en-US" sz="2000" dirty="0">
                <a:solidFill>
                  <a:srgbClr val="0000FF"/>
                </a:solidFill>
                <a:latin typeface="Consolas" pitchFamily="49" charset="0"/>
                <a:ea typeface="楷体" pitchFamily="49" charset="-122"/>
                <a:cs typeface="Consolas" pitchFamily="49" charset="0"/>
              </a:rPr>
              <a:t>一棵完全二叉树的顺序存储结构 </a:t>
            </a:r>
          </a:p>
        </p:txBody>
      </p:sp>
      <p:sp>
        <p:nvSpPr>
          <p:cNvPr id="6" name="AutoShape 6"/>
          <p:cNvSpPr>
            <a:spLocks noChangeArrowheads="1"/>
          </p:cNvSpPr>
          <p:nvPr/>
        </p:nvSpPr>
        <p:spPr bwMode="auto">
          <a:xfrm>
            <a:off x="4714876" y="3857628"/>
            <a:ext cx="285752" cy="431800"/>
          </a:xfrm>
          <a:prstGeom prst="downArrow">
            <a:avLst>
              <a:gd name="adj1" fmla="val 50000"/>
              <a:gd name="adj2" fmla="val 25000"/>
            </a:avLst>
          </a:prstGeom>
          <a:ln>
            <a:headEnd/>
            <a:tailEnd/>
          </a:ln>
        </p:spPr>
        <p:style>
          <a:lnRef idx="1">
            <a:schemeClr val="accent2"/>
          </a:lnRef>
          <a:fillRef idx="3">
            <a:schemeClr val="accent2"/>
          </a:fillRef>
          <a:effectRef idx="2">
            <a:schemeClr val="accent2"/>
          </a:effectRef>
          <a:fontRef idx="minor">
            <a:schemeClr val="lt1"/>
          </a:fontRef>
        </p:style>
        <p:txBody>
          <a:bodyPr vert="eaVert" wrap="none" anchor="ctr"/>
          <a:lstStyle/>
          <a:p>
            <a:endParaRPr lang="zh-CN" altLang="en-US"/>
          </a:p>
        </p:txBody>
      </p:sp>
      <p:graphicFrame>
        <p:nvGraphicFramePr>
          <p:cNvPr id="7" name="表格 6"/>
          <p:cNvGraphicFramePr>
            <a:graphicFrameLocks noGrp="1"/>
          </p:cNvGraphicFramePr>
          <p:nvPr/>
        </p:nvGraphicFramePr>
        <p:xfrm>
          <a:off x="1357297" y="4643446"/>
          <a:ext cx="7429545" cy="741680"/>
        </p:xfrm>
        <a:graphic>
          <a:graphicData uri="http://schemas.openxmlformats.org/drawingml/2006/table">
            <a:tbl>
              <a:tblPr firstRow="1" bandRow="1">
                <a:tableStyleId>{5A111915-BE36-4E01-A7E5-04B1672EAD32}</a:tableStyleId>
              </a:tblPr>
              <a:tblGrid>
                <a:gridCol w="495303">
                  <a:extLst>
                    <a:ext uri="{9D8B030D-6E8A-4147-A177-3AD203B41FA5}">
                      <a16:colId xmlns:a16="http://schemas.microsoft.com/office/drawing/2014/main" val="20000"/>
                    </a:ext>
                  </a:extLst>
                </a:gridCol>
                <a:gridCol w="495303">
                  <a:extLst>
                    <a:ext uri="{9D8B030D-6E8A-4147-A177-3AD203B41FA5}">
                      <a16:colId xmlns:a16="http://schemas.microsoft.com/office/drawing/2014/main" val="20001"/>
                    </a:ext>
                  </a:extLst>
                </a:gridCol>
                <a:gridCol w="495303">
                  <a:extLst>
                    <a:ext uri="{9D8B030D-6E8A-4147-A177-3AD203B41FA5}">
                      <a16:colId xmlns:a16="http://schemas.microsoft.com/office/drawing/2014/main" val="20002"/>
                    </a:ext>
                  </a:extLst>
                </a:gridCol>
                <a:gridCol w="495303">
                  <a:extLst>
                    <a:ext uri="{9D8B030D-6E8A-4147-A177-3AD203B41FA5}">
                      <a16:colId xmlns:a16="http://schemas.microsoft.com/office/drawing/2014/main" val="20003"/>
                    </a:ext>
                  </a:extLst>
                </a:gridCol>
                <a:gridCol w="495303">
                  <a:extLst>
                    <a:ext uri="{9D8B030D-6E8A-4147-A177-3AD203B41FA5}">
                      <a16:colId xmlns:a16="http://schemas.microsoft.com/office/drawing/2014/main" val="20004"/>
                    </a:ext>
                  </a:extLst>
                </a:gridCol>
                <a:gridCol w="495303">
                  <a:extLst>
                    <a:ext uri="{9D8B030D-6E8A-4147-A177-3AD203B41FA5}">
                      <a16:colId xmlns:a16="http://schemas.microsoft.com/office/drawing/2014/main" val="20005"/>
                    </a:ext>
                  </a:extLst>
                </a:gridCol>
                <a:gridCol w="495303">
                  <a:extLst>
                    <a:ext uri="{9D8B030D-6E8A-4147-A177-3AD203B41FA5}">
                      <a16:colId xmlns:a16="http://schemas.microsoft.com/office/drawing/2014/main" val="20006"/>
                    </a:ext>
                  </a:extLst>
                </a:gridCol>
                <a:gridCol w="495303">
                  <a:extLst>
                    <a:ext uri="{9D8B030D-6E8A-4147-A177-3AD203B41FA5}">
                      <a16:colId xmlns:a16="http://schemas.microsoft.com/office/drawing/2014/main" val="20007"/>
                    </a:ext>
                  </a:extLst>
                </a:gridCol>
                <a:gridCol w="495303">
                  <a:extLst>
                    <a:ext uri="{9D8B030D-6E8A-4147-A177-3AD203B41FA5}">
                      <a16:colId xmlns:a16="http://schemas.microsoft.com/office/drawing/2014/main" val="20008"/>
                    </a:ext>
                  </a:extLst>
                </a:gridCol>
                <a:gridCol w="495303">
                  <a:extLst>
                    <a:ext uri="{9D8B030D-6E8A-4147-A177-3AD203B41FA5}">
                      <a16:colId xmlns:a16="http://schemas.microsoft.com/office/drawing/2014/main" val="20009"/>
                    </a:ext>
                  </a:extLst>
                </a:gridCol>
                <a:gridCol w="495303">
                  <a:extLst>
                    <a:ext uri="{9D8B030D-6E8A-4147-A177-3AD203B41FA5}">
                      <a16:colId xmlns:a16="http://schemas.microsoft.com/office/drawing/2014/main" val="20010"/>
                    </a:ext>
                  </a:extLst>
                </a:gridCol>
                <a:gridCol w="495303">
                  <a:extLst>
                    <a:ext uri="{9D8B030D-6E8A-4147-A177-3AD203B41FA5}">
                      <a16:colId xmlns:a16="http://schemas.microsoft.com/office/drawing/2014/main" val="20011"/>
                    </a:ext>
                  </a:extLst>
                </a:gridCol>
                <a:gridCol w="495303">
                  <a:extLst>
                    <a:ext uri="{9D8B030D-6E8A-4147-A177-3AD203B41FA5}">
                      <a16:colId xmlns:a16="http://schemas.microsoft.com/office/drawing/2014/main" val="20012"/>
                    </a:ext>
                  </a:extLst>
                </a:gridCol>
                <a:gridCol w="495303">
                  <a:extLst>
                    <a:ext uri="{9D8B030D-6E8A-4147-A177-3AD203B41FA5}">
                      <a16:colId xmlns:a16="http://schemas.microsoft.com/office/drawing/2014/main" val="20013"/>
                    </a:ext>
                  </a:extLst>
                </a:gridCol>
                <a:gridCol w="495303">
                  <a:extLst>
                    <a:ext uri="{9D8B030D-6E8A-4147-A177-3AD203B41FA5}">
                      <a16:colId xmlns:a16="http://schemas.microsoft.com/office/drawing/2014/main" val="20014"/>
                    </a:ext>
                  </a:extLst>
                </a:gridCol>
              </a:tblGrid>
              <a:tr h="370840">
                <a:tc>
                  <a:txBody>
                    <a:bodyPr/>
                    <a:lstStyle/>
                    <a:p>
                      <a:pPr algn="ctr"/>
                      <a:r>
                        <a:rPr lang="en-US" altLang="zh-CN" sz="1600" b="0">
                          <a:solidFill>
                            <a:schemeClr val="bg1">
                              <a:lumMod val="50000"/>
                            </a:schemeClr>
                          </a:solidFill>
                          <a:latin typeface="Consolas" pitchFamily="49" charset="0"/>
                          <a:cs typeface="Consolas" pitchFamily="49" charset="0"/>
                        </a:rPr>
                        <a:t>1</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2</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3</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4</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5</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6</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7</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8</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9</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10</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11</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12</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13</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14</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宋体" pitchFamily="2" charset="-122"/>
                          <a:ea typeface="宋体" pitchFamily="2" charset="-122"/>
                          <a:cs typeface="Consolas" pitchFamily="49" charset="0"/>
                        </a:rPr>
                        <a:t>…</a:t>
                      </a:r>
                      <a:endParaRPr lang="zh-CN" altLang="en-US" sz="1600" b="0">
                        <a:solidFill>
                          <a:schemeClr val="bg1">
                            <a:lumMod val="50000"/>
                          </a:schemeClr>
                        </a:solidFill>
                        <a:latin typeface="宋体" pitchFamily="2" charset="-122"/>
                        <a:ea typeface="宋体" pitchFamily="2" charset="-122"/>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algn="ctr"/>
                      <a:r>
                        <a:rPr lang="en-US" altLang="zh-CN" sz="1600" b="0" i="0">
                          <a:solidFill>
                            <a:srgbClr val="0000FF"/>
                          </a:solidFill>
                          <a:latin typeface="Consolas" pitchFamily="49" charset="0"/>
                          <a:cs typeface="Consolas" pitchFamily="49" charset="0"/>
                        </a:rPr>
                        <a:t>A</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B</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C</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D</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E</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F</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G</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H</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I</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J</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K</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C00000"/>
                          </a:solidFill>
                          <a:latin typeface="Consolas" pitchFamily="49" charset="0"/>
                          <a:cs typeface="Consolas" pitchFamily="49" charset="0"/>
                        </a:rPr>
                        <a:t>#</a:t>
                      </a:r>
                      <a:endParaRPr lang="zh-CN" altLang="en-US" sz="1600" b="0" i="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C00000"/>
                          </a:solidFill>
                          <a:latin typeface="Consolas" pitchFamily="49" charset="0"/>
                          <a:cs typeface="Consolas" pitchFamily="49" charset="0"/>
                        </a:rPr>
                        <a:t>#</a:t>
                      </a:r>
                      <a:endParaRPr lang="zh-CN" altLang="en-US" sz="1600" b="0" i="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C00000"/>
                          </a:solidFill>
                          <a:latin typeface="Consolas" pitchFamily="49" charset="0"/>
                          <a:cs typeface="Consolas" pitchFamily="49" charset="0"/>
                        </a:rPr>
                        <a:t>#</a:t>
                      </a:r>
                      <a:endParaRPr lang="zh-CN" altLang="en-US" sz="1600" b="0" i="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C00000"/>
                          </a:solidFill>
                          <a:latin typeface="Consolas" pitchFamily="49" charset="0"/>
                          <a:cs typeface="Consolas" pitchFamily="49" charset="0"/>
                        </a:rPr>
                        <a:t>#</a:t>
                      </a:r>
                      <a:endParaRPr lang="zh-CN" altLang="en-US" sz="1600" b="0" i="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642910" y="4760170"/>
            <a:ext cx="642942" cy="267766"/>
          </a:xfrm>
          <a:prstGeom prst="rect">
            <a:avLst/>
          </a:prstGeom>
          <a:noFill/>
        </p:spPr>
        <p:txBody>
          <a:bodyPr wrap="square" lIns="0" tIns="0" rIns="0" rtlCol="0">
            <a:spAutoFit/>
          </a:bodyPr>
          <a:lstStyle/>
          <a:p>
            <a:r>
              <a:rPr lang="zh-CN" altLang="en-US" sz="1800">
                <a:solidFill>
                  <a:srgbClr val="0000FF"/>
                </a:solidFill>
                <a:latin typeface="仿宋" pitchFamily="49" charset="-122"/>
                <a:ea typeface="仿宋" pitchFamily="49" charset="-122"/>
              </a:rPr>
              <a:t>位置</a:t>
            </a:r>
          </a:p>
        </p:txBody>
      </p:sp>
      <p:sp>
        <p:nvSpPr>
          <p:cNvPr id="9" name="TextBox 8"/>
          <p:cNvSpPr txBox="1"/>
          <p:nvPr/>
        </p:nvSpPr>
        <p:spPr>
          <a:xfrm>
            <a:off x="714348" y="5053809"/>
            <a:ext cx="571504" cy="317908"/>
          </a:xfrm>
          <a:prstGeom prst="rect">
            <a:avLst/>
          </a:prstGeom>
          <a:noFill/>
        </p:spPr>
        <p:txBody>
          <a:bodyPr wrap="square" rtlCol="0">
            <a:spAutoFit/>
          </a:bodyPr>
          <a:lstStyle/>
          <a:p>
            <a:r>
              <a:rPr lang="en-US" altLang="zh-CN" sz="1800">
                <a:solidFill>
                  <a:srgbClr val="0000FF"/>
                </a:solidFill>
                <a:latin typeface="Consolas" pitchFamily="49" charset="0"/>
                <a:ea typeface="仿宋" pitchFamily="49" charset="-122"/>
                <a:cs typeface="Consolas" pitchFamily="49" charset="0"/>
              </a:rPr>
              <a:t>sb</a:t>
            </a:r>
            <a:endParaRPr lang="zh-CN" altLang="en-US" sz="1800">
              <a:solidFill>
                <a:srgbClr val="0000FF"/>
              </a:solidFill>
              <a:latin typeface="Consolas" pitchFamily="49" charset="0"/>
              <a:ea typeface="仿宋" pitchFamily="49" charset="-122"/>
              <a:cs typeface="Consolas" pitchFamily="49" charset="0"/>
            </a:endParaRPr>
          </a:p>
        </p:txBody>
      </p:sp>
      <p:grpSp>
        <p:nvGrpSpPr>
          <p:cNvPr id="2" name="组合 45"/>
          <p:cNvGrpSpPr/>
          <p:nvPr/>
        </p:nvGrpSpPr>
        <p:grpSpPr>
          <a:xfrm>
            <a:off x="2207629" y="1263835"/>
            <a:ext cx="4721825" cy="2450917"/>
            <a:chOff x="1626839" y="2335405"/>
            <a:chExt cx="5558534" cy="2950983"/>
          </a:xfrm>
        </p:grpSpPr>
        <p:sp>
          <p:nvSpPr>
            <p:cNvPr id="47" name="椭圆 46"/>
            <p:cNvSpPr/>
            <p:nvPr/>
          </p:nvSpPr>
          <p:spPr>
            <a:xfrm>
              <a:off x="4429124" y="250030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600"/>
                </a:lnSpc>
                <a:spcBef>
                  <a:spcPts val="0"/>
                </a:spcBef>
              </a:pPr>
              <a:r>
                <a:rPr lang="en-US" altLang="zh-CN" sz="1600" b="0">
                  <a:latin typeface="Consolas" pitchFamily="49" charset="0"/>
                  <a:cs typeface="Consolas" pitchFamily="49" charset="0"/>
                </a:rPr>
                <a:t>A</a:t>
              </a:r>
              <a:endParaRPr lang="zh-CN" altLang="en-US" sz="1600" b="0">
                <a:latin typeface="Consolas" pitchFamily="49" charset="0"/>
                <a:cs typeface="Consolas" pitchFamily="49" charset="0"/>
              </a:endParaRPr>
            </a:p>
          </p:txBody>
        </p:sp>
        <p:sp>
          <p:nvSpPr>
            <p:cNvPr id="48" name="椭圆 47"/>
            <p:cNvSpPr/>
            <p:nvPr/>
          </p:nvSpPr>
          <p:spPr>
            <a:xfrm>
              <a:off x="3000364"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49" name="椭圆 48"/>
            <p:cNvSpPr/>
            <p:nvPr/>
          </p:nvSpPr>
          <p:spPr>
            <a:xfrm>
              <a:off x="2285984"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D</a:t>
              </a:r>
              <a:endParaRPr lang="zh-CN" altLang="en-US" sz="1600" b="0">
                <a:solidFill>
                  <a:srgbClr val="0000FF"/>
                </a:solidFill>
                <a:latin typeface="Consolas" pitchFamily="49" charset="0"/>
                <a:cs typeface="Consolas" pitchFamily="49" charset="0"/>
              </a:endParaRPr>
            </a:p>
          </p:txBody>
        </p:sp>
        <p:sp>
          <p:nvSpPr>
            <p:cNvPr id="50" name="椭圆 49"/>
            <p:cNvSpPr/>
            <p:nvPr/>
          </p:nvSpPr>
          <p:spPr>
            <a:xfrm>
              <a:off x="192879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H</a:t>
              </a:r>
              <a:endParaRPr lang="zh-CN" altLang="en-US" sz="1600" b="0">
                <a:solidFill>
                  <a:srgbClr val="0000FF"/>
                </a:solidFill>
                <a:latin typeface="Consolas" pitchFamily="49" charset="0"/>
                <a:cs typeface="Consolas" pitchFamily="49" charset="0"/>
              </a:endParaRPr>
            </a:p>
          </p:txBody>
        </p:sp>
        <p:sp>
          <p:nvSpPr>
            <p:cNvPr id="51" name="椭圆 50"/>
            <p:cNvSpPr/>
            <p:nvPr/>
          </p:nvSpPr>
          <p:spPr>
            <a:xfrm>
              <a:off x="27146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I</a:t>
              </a:r>
              <a:endParaRPr lang="zh-CN" altLang="en-US" sz="1600" b="0">
                <a:solidFill>
                  <a:srgbClr val="0000FF"/>
                </a:solidFill>
                <a:latin typeface="Consolas" pitchFamily="49" charset="0"/>
                <a:cs typeface="Consolas" pitchFamily="49" charset="0"/>
              </a:endParaRPr>
            </a:p>
          </p:txBody>
        </p:sp>
        <p:cxnSp>
          <p:nvCxnSpPr>
            <p:cNvPr id="52" name="直接连接符 51"/>
            <p:cNvCxnSpPr>
              <a:stCxn id="49" idx="3"/>
              <a:endCxn id="50" idx="0"/>
            </p:cNvCxnSpPr>
            <p:nvPr/>
          </p:nvCxnSpPr>
          <p:spPr>
            <a:xfrm rot="5400000">
              <a:off x="2012861"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53" name="直接连接符 52"/>
            <p:cNvCxnSpPr>
              <a:stCxn id="49" idx="5"/>
              <a:endCxn id="51" idx="0"/>
            </p:cNvCxnSpPr>
            <p:nvPr/>
          </p:nvCxnSpPr>
          <p:spPr>
            <a:xfrm rot="16200000" flipH="1">
              <a:off x="2532056"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sp>
          <p:nvSpPr>
            <p:cNvPr id="54" name="椭圆 53"/>
            <p:cNvSpPr/>
            <p:nvPr/>
          </p:nvSpPr>
          <p:spPr>
            <a:xfrm>
              <a:off x="3643306"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E</a:t>
              </a:r>
              <a:endParaRPr lang="zh-CN" altLang="en-US" sz="1600" b="0">
                <a:solidFill>
                  <a:srgbClr val="0000FF"/>
                </a:solidFill>
                <a:latin typeface="Consolas" pitchFamily="49" charset="0"/>
                <a:cs typeface="Consolas" pitchFamily="49" charset="0"/>
              </a:endParaRPr>
            </a:p>
          </p:txBody>
        </p:sp>
        <p:sp>
          <p:nvSpPr>
            <p:cNvPr id="55" name="椭圆 54"/>
            <p:cNvSpPr/>
            <p:nvPr/>
          </p:nvSpPr>
          <p:spPr>
            <a:xfrm>
              <a:off x="3286116"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J</a:t>
              </a:r>
              <a:endParaRPr lang="zh-CN" altLang="en-US" sz="1600" b="0">
                <a:solidFill>
                  <a:srgbClr val="0000FF"/>
                </a:solidFill>
                <a:latin typeface="Consolas" pitchFamily="49" charset="0"/>
                <a:cs typeface="Consolas" pitchFamily="49" charset="0"/>
              </a:endParaRPr>
            </a:p>
          </p:txBody>
        </p:sp>
        <p:sp>
          <p:nvSpPr>
            <p:cNvPr id="56" name="椭圆 55"/>
            <p:cNvSpPr/>
            <p:nvPr/>
          </p:nvSpPr>
          <p:spPr>
            <a:xfrm>
              <a:off x="407193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K</a:t>
              </a:r>
              <a:endParaRPr lang="zh-CN" altLang="en-US" sz="1600" b="0">
                <a:solidFill>
                  <a:srgbClr val="0000FF"/>
                </a:solidFill>
                <a:latin typeface="Consolas" pitchFamily="49" charset="0"/>
                <a:cs typeface="Consolas" pitchFamily="49" charset="0"/>
              </a:endParaRPr>
            </a:p>
          </p:txBody>
        </p:sp>
        <p:cxnSp>
          <p:nvCxnSpPr>
            <p:cNvPr id="57" name="直接连接符 56"/>
            <p:cNvCxnSpPr>
              <a:stCxn id="54" idx="3"/>
              <a:endCxn id="55" idx="0"/>
            </p:cNvCxnSpPr>
            <p:nvPr/>
          </p:nvCxnSpPr>
          <p:spPr>
            <a:xfrm rot="5400000">
              <a:off x="3370183"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58" name="直接连接符 57"/>
            <p:cNvCxnSpPr>
              <a:stCxn id="54" idx="5"/>
              <a:endCxn id="56" idx="0"/>
            </p:cNvCxnSpPr>
            <p:nvPr/>
          </p:nvCxnSpPr>
          <p:spPr>
            <a:xfrm rot="16200000" flipH="1">
              <a:off x="3889378"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59" name="直接连接符 58"/>
            <p:cNvCxnSpPr>
              <a:stCxn id="48" idx="3"/>
              <a:endCxn id="49" idx="7"/>
            </p:cNvCxnSpPr>
            <p:nvPr/>
          </p:nvCxnSpPr>
          <p:spPr>
            <a:xfrm rot="5400000">
              <a:off x="2616122"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60" name="直接连接符 59"/>
            <p:cNvCxnSpPr>
              <a:stCxn id="48" idx="5"/>
              <a:endCxn id="54" idx="1"/>
            </p:cNvCxnSpPr>
            <p:nvPr/>
          </p:nvCxnSpPr>
          <p:spPr>
            <a:xfrm rot="16200000" flipH="1">
              <a:off x="3294783"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sp>
          <p:nvSpPr>
            <p:cNvPr id="61" name="椭圆 60"/>
            <p:cNvSpPr/>
            <p:nvPr/>
          </p:nvSpPr>
          <p:spPr>
            <a:xfrm>
              <a:off x="6000760"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C</a:t>
              </a:r>
              <a:endParaRPr lang="zh-CN" altLang="en-US" sz="1600" b="0">
                <a:solidFill>
                  <a:srgbClr val="0000FF"/>
                </a:solidFill>
                <a:latin typeface="Consolas" pitchFamily="49" charset="0"/>
                <a:cs typeface="Consolas" pitchFamily="49" charset="0"/>
              </a:endParaRPr>
            </a:p>
          </p:txBody>
        </p:sp>
        <p:sp>
          <p:nvSpPr>
            <p:cNvPr id="62" name="椭圆 61"/>
            <p:cNvSpPr/>
            <p:nvPr/>
          </p:nvSpPr>
          <p:spPr>
            <a:xfrm>
              <a:off x="5286380"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F</a:t>
              </a:r>
              <a:endParaRPr lang="zh-CN" altLang="en-US" sz="1600" b="0">
                <a:solidFill>
                  <a:srgbClr val="0000FF"/>
                </a:solidFill>
                <a:latin typeface="Consolas" pitchFamily="49" charset="0"/>
                <a:cs typeface="Consolas" pitchFamily="49" charset="0"/>
              </a:endParaRPr>
            </a:p>
          </p:txBody>
        </p:sp>
        <p:sp>
          <p:nvSpPr>
            <p:cNvPr id="63" name="椭圆 62"/>
            <p:cNvSpPr/>
            <p:nvPr/>
          </p:nvSpPr>
          <p:spPr>
            <a:xfrm>
              <a:off x="6643702"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G</a:t>
              </a:r>
              <a:endParaRPr lang="zh-CN" altLang="en-US" sz="1600" b="0">
                <a:solidFill>
                  <a:srgbClr val="0000FF"/>
                </a:solidFill>
                <a:latin typeface="Consolas" pitchFamily="49" charset="0"/>
                <a:cs typeface="Consolas" pitchFamily="49" charset="0"/>
              </a:endParaRPr>
            </a:p>
          </p:txBody>
        </p:sp>
        <p:cxnSp>
          <p:nvCxnSpPr>
            <p:cNvPr id="64" name="直接连接符 63"/>
            <p:cNvCxnSpPr>
              <a:stCxn id="61" idx="3"/>
              <a:endCxn id="62" idx="7"/>
            </p:cNvCxnSpPr>
            <p:nvPr/>
          </p:nvCxnSpPr>
          <p:spPr>
            <a:xfrm rot="5400000">
              <a:off x="5616518"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65" name="直接连接符 64"/>
            <p:cNvCxnSpPr>
              <a:stCxn id="61" idx="5"/>
              <a:endCxn id="63" idx="1"/>
            </p:cNvCxnSpPr>
            <p:nvPr/>
          </p:nvCxnSpPr>
          <p:spPr>
            <a:xfrm rot="16200000" flipH="1">
              <a:off x="6295179"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cxnSp>
          <p:nvCxnSpPr>
            <p:cNvPr id="66" name="直接连接符 65"/>
            <p:cNvCxnSpPr>
              <a:stCxn id="47" idx="2"/>
              <a:endCxn id="48" idx="7"/>
            </p:cNvCxnSpPr>
            <p:nvPr/>
          </p:nvCxnSpPr>
          <p:spPr>
            <a:xfrm rot="10800000" flipV="1">
              <a:off x="3305246" y="2714619"/>
              <a:ext cx="1123879" cy="705713"/>
            </a:xfrm>
            <a:prstGeom prst="line">
              <a:avLst/>
            </a:prstGeom>
            <a:ln w="19050"/>
          </p:spPr>
          <p:style>
            <a:lnRef idx="2">
              <a:schemeClr val="dk1"/>
            </a:lnRef>
            <a:fillRef idx="0">
              <a:schemeClr val="dk1"/>
            </a:fillRef>
            <a:effectRef idx="1">
              <a:schemeClr val="dk1"/>
            </a:effectRef>
            <a:fontRef idx="minor">
              <a:schemeClr val="tx1"/>
            </a:fontRef>
          </p:style>
        </p:cxnSp>
        <p:cxnSp>
          <p:nvCxnSpPr>
            <p:cNvPr id="67" name="直接连接符 66"/>
            <p:cNvCxnSpPr>
              <a:stCxn id="47" idx="6"/>
              <a:endCxn id="61" idx="1"/>
            </p:cNvCxnSpPr>
            <p:nvPr/>
          </p:nvCxnSpPr>
          <p:spPr>
            <a:xfrm>
              <a:off x="4786314" y="2714620"/>
              <a:ext cx="1266755" cy="705713"/>
            </a:xfrm>
            <a:prstGeom prst="line">
              <a:avLst/>
            </a:prstGeom>
            <a:ln w="19050"/>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4214810" y="2335405"/>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a:t>
              </a:r>
              <a:endParaRPr lang="zh-CN" altLang="en-US" sz="1400" b="0">
                <a:solidFill>
                  <a:srgbClr val="FF00FF"/>
                </a:solidFill>
                <a:latin typeface="Consolas" pitchFamily="49" charset="0"/>
                <a:cs typeface="Consolas" pitchFamily="49" charset="0"/>
              </a:endParaRPr>
            </a:p>
          </p:txBody>
        </p:sp>
        <p:sp>
          <p:nvSpPr>
            <p:cNvPr id="69" name="TextBox 68"/>
            <p:cNvSpPr txBox="1"/>
            <p:nvPr/>
          </p:nvSpPr>
          <p:spPr>
            <a:xfrm>
              <a:off x="2720097" y="3335537"/>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2</a:t>
              </a:r>
              <a:endParaRPr lang="zh-CN" altLang="en-US" sz="1400" b="0">
                <a:solidFill>
                  <a:srgbClr val="FF00FF"/>
                </a:solidFill>
                <a:latin typeface="Consolas" pitchFamily="49" charset="0"/>
                <a:cs typeface="Consolas" pitchFamily="49" charset="0"/>
              </a:endParaRPr>
            </a:p>
          </p:txBody>
        </p:sp>
        <p:sp>
          <p:nvSpPr>
            <p:cNvPr id="70" name="TextBox 69"/>
            <p:cNvSpPr txBox="1"/>
            <p:nvPr/>
          </p:nvSpPr>
          <p:spPr>
            <a:xfrm>
              <a:off x="2131420" y="3929066"/>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4</a:t>
              </a:r>
              <a:endParaRPr lang="zh-CN" altLang="en-US" sz="1400" b="0">
                <a:solidFill>
                  <a:srgbClr val="FF00FF"/>
                </a:solidFill>
                <a:latin typeface="Consolas" pitchFamily="49" charset="0"/>
                <a:cs typeface="Consolas" pitchFamily="49" charset="0"/>
              </a:endParaRPr>
            </a:p>
          </p:txBody>
        </p:sp>
        <p:sp>
          <p:nvSpPr>
            <p:cNvPr id="71" name="TextBox 70"/>
            <p:cNvSpPr txBox="1"/>
            <p:nvPr/>
          </p:nvSpPr>
          <p:spPr>
            <a:xfrm>
              <a:off x="1626839" y="4835734"/>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8</a:t>
              </a:r>
              <a:endParaRPr lang="zh-CN" altLang="en-US" sz="1400" b="0">
                <a:solidFill>
                  <a:srgbClr val="FF00FF"/>
                </a:solidFill>
                <a:latin typeface="Consolas" pitchFamily="49" charset="0"/>
                <a:cs typeface="Consolas" pitchFamily="49" charset="0"/>
              </a:endParaRPr>
            </a:p>
          </p:txBody>
        </p:sp>
        <p:sp>
          <p:nvSpPr>
            <p:cNvPr id="72" name="TextBox 71"/>
            <p:cNvSpPr txBox="1"/>
            <p:nvPr/>
          </p:nvSpPr>
          <p:spPr>
            <a:xfrm>
              <a:off x="2459664" y="4786322"/>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9</a:t>
              </a:r>
              <a:endParaRPr lang="zh-CN" altLang="en-US" sz="1400" b="0">
                <a:solidFill>
                  <a:srgbClr val="FF00FF"/>
                </a:solidFill>
                <a:latin typeface="Consolas" pitchFamily="49" charset="0"/>
                <a:cs typeface="Consolas" pitchFamily="49" charset="0"/>
              </a:endParaRPr>
            </a:p>
          </p:txBody>
        </p:sp>
        <p:sp>
          <p:nvSpPr>
            <p:cNvPr id="73" name="TextBox 72"/>
            <p:cNvSpPr txBox="1"/>
            <p:nvPr/>
          </p:nvSpPr>
          <p:spPr>
            <a:xfrm>
              <a:off x="3729260" y="3857628"/>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5</a:t>
              </a:r>
              <a:endParaRPr lang="zh-CN" altLang="en-US" sz="1400" b="0">
                <a:solidFill>
                  <a:srgbClr val="FF00FF"/>
                </a:solidFill>
                <a:latin typeface="Consolas" pitchFamily="49" charset="0"/>
                <a:cs typeface="Consolas" pitchFamily="49" charset="0"/>
              </a:endParaRPr>
            </a:p>
          </p:txBody>
        </p:sp>
        <p:sp>
          <p:nvSpPr>
            <p:cNvPr id="74" name="TextBox 73"/>
            <p:cNvSpPr txBox="1"/>
            <p:nvPr/>
          </p:nvSpPr>
          <p:spPr>
            <a:xfrm>
              <a:off x="3071802" y="4639136"/>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10</a:t>
              </a:r>
              <a:endParaRPr lang="zh-CN" altLang="en-US" sz="1400" b="0">
                <a:solidFill>
                  <a:srgbClr val="FF00FF"/>
                </a:solidFill>
                <a:latin typeface="Consolas" pitchFamily="49" charset="0"/>
                <a:cs typeface="Consolas" pitchFamily="49" charset="0"/>
              </a:endParaRPr>
            </a:p>
          </p:txBody>
        </p:sp>
        <p:sp>
          <p:nvSpPr>
            <p:cNvPr id="75" name="TextBox 74"/>
            <p:cNvSpPr txBox="1"/>
            <p:nvPr/>
          </p:nvSpPr>
          <p:spPr>
            <a:xfrm>
              <a:off x="3799245" y="4723637"/>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11</a:t>
              </a:r>
              <a:endParaRPr lang="zh-CN" altLang="en-US" sz="1400" b="0">
                <a:solidFill>
                  <a:srgbClr val="FF00FF"/>
                </a:solidFill>
                <a:latin typeface="Consolas" pitchFamily="49" charset="0"/>
                <a:cs typeface="Consolas" pitchFamily="49" charset="0"/>
              </a:endParaRPr>
            </a:p>
          </p:txBody>
        </p:sp>
        <p:sp>
          <p:nvSpPr>
            <p:cNvPr id="76" name="TextBox 75"/>
            <p:cNvSpPr txBox="1"/>
            <p:nvPr/>
          </p:nvSpPr>
          <p:spPr>
            <a:xfrm>
              <a:off x="6252164" y="3308074"/>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3</a:t>
              </a:r>
              <a:endParaRPr lang="zh-CN" altLang="en-US" sz="1400" b="0">
                <a:solidFill>
                  <a:srgbClr val="FF00FF"/>
                </a:solidFill>
                <a:latin typeface="Consolas" pitchFamily="49" charset="0"/>
                <a:cs typeface="Consolas" pitchFamily="49" charset="0"/>
              </a:endParaRPr>
            </a:p>
          </p:txBody>
        </p:sp>
        <p:sp>
          <p:nvSpPr>
            <p:cNvPr id="77" name="TextBox 76"/>
            <p:cNvSpPr txBox="1"/>
            <p:nvPr/>
          </p:nvSpPr>
          <p:spPr>
            <a:xfrm>
              <a:off x="5149628" y="3924965"/>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6</a:t>
              </a:r>
              <a:endParaRPr lang="zh-CN" altLang="en-US" sz="1400" b="0">
                <a:solidFill>
                  <a:srgbClr val="FF00FF"/>
                </a:solidFill>
                <a:latin typeface="Consolas" pitchFamily="49" charset="0"/>
                <a:cs typeface="Consolas" pitchFamily="49" charset="0"/>
              </a:endParaRPr>
            </a:p>
          </p:txBody>
        </p:sp>
        <p:sp>
          <p:nvSpPr>
            <p:cNvPr id="78" name="TextBox 77"/>
            <p:cNvSpPr txBox="1"/>
            <p:nvPr/>
          </p:nvSpPr>
          <p:spPr>
            <a:xfrm>
              <a:off x="6756745" y="3879653"/>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7</a:t>
              </a:r>
              <a:endParaRPr lang="zh-CN" altLang="en-US" sz="1400" b="0">
                <a:solidFill>
                  <a:srgbClr val="FF00FF"/>
                </a:solidFill>
                <a:latin typeface="Consolas" pitchFamily="49" charset="0"/>
                <a:cs typeface="Consolas" pitchFamily="49" charset="0"/>
              </a:endParaRPr>
            </a:p>
          </p:txBody>
        </p:sp>
      </p:grpSp>
      <p:sp>
        <p:nvSpPr>
          <p:cNvPr id="42" name="TextBox 41"/>
          <p:cNvSpPr txBox="1"/>
          <p:nvPr/>
        </p:nvSpPr>
        <p:spPr>
          <a:xfrm>
            <a:off x="928662" y="5643578"/>
            <a:ext cx="2000264" cy="338554"/>
          </a:xfrm>
          <a:prstGeom prst="rect">
            <a:avLst/>
          </a:prstGeom>
          <a:noFill/>
        </p:spPr>
        <p:txBody>
          <a:bodyPr wrap="square" rtlCol="0">
            <a:spAutoFit/>
          </a:bodyPr>
          <a:lstStyle/>
          <a:p>
            <a:pPr algn="l">
              <a:lnSpc>
                <a:spcPct val="100000"/>
              </a:lnSpc>
              <a:spcBef>
                <a:spcPts val="0"/>
              </a:spcBef>
            </a:pPr>
            <a:r>
              <a:rPr lang="en-US" altLang="zh-CN" sz="1600">
                <a:solidFill>
                  <a:srgbClr val="FF0000"/>
                </a:solidFill>
                <a:latin typeface="Consolas" pitchFamily="49" charset="0"/>
                <a:ea typeface="华文中宋" pitchFamily="2" charset="-122"/>
                <a:cs typeface="Consolas" pitchFamily="49" charset="0"/>
              </a:rPr>
              <a:t>sb</a:t>
            </a:r>
            <a:r>
              <a:rPr lang="zh-CN" altLang="en-US" sz="1600">
                <a:solidFill>
                  <a:srgbClr val="FF0000"/>
                </a:solidFill>
                <a:latin typeface="Consolas" pitchFamily="49" charset="0"/>
                <a:ea typeface="华文中宋" pitchFamily="2" charset="-122"/>
                <a:cs typeface="Consolas" pitchFamily="49" charset="0"/>
              </a:rPr>
              <a:t>的下标从</a:t>
            </a:r>
            <a:r>
              <a:rPr lang="en-US" altLang="zh-CN" sz="1600">
                <a:solidFill>
                  <a:srgbClr val="FF0000"/>
                </a:solidFill>
                <a:latin typeface="Consolas" pitchFamily="49" charset="0"/>
                <a:ea typeface="华文中宋" pitchFamily="2" charset="-122"/>
                <a:cs typeface="Consolas" pitchFamily="49" charset="0"/>
              </a:rPr>
              <a:t>1</a:t>
            </a:r>
            <a:r>
              <a:rPr lang="zh-CN" altLang="en-US" sz="1600">
                <a:solidFill>
                  <a:srgbClr val="FF0000"/>
                </a:solidFill>
                <a:latin typeface="Consolas" pitchFamily="49" charset="0"/>
                <a:ea typeface="华文中宋" pitchFamily="2" charset="-122"/>
                <a:cs typeface="Consolas" pitchFamily="49" charset="0"/>
              </a:rPr>
              <a:t>开始</a:t>
            </a:r>
          </a:p>
        </p:txBody>
      </p:sp>
      <p:cxnSp>
        <p:nvCxnSpPr>
          <p:cNvPr id="44" name="直接箭头连接符 43"/>
          <p:cNvCxnSpPr/>
          <p:nvPr/>
        </p:nvCxnSpPr>
        <p:spPr>
          <a:xfrm rot="5400000" flipH="1" flipV="1">
            <a:off x="1535885" y="5536421"/>
            <a:ext cx="214314"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5" name="灯片编号占位符 44"/>
          <p:cNvSpPr>
            <a:spLocks noGrp="1"/>
          </p:cNvSpPr>
          <p:nvPr>
            <p:ph type="sldNum" sz="quarter" idx="12"/>
          </p:nvPr>
        </p:nvSpPr>
        <p:spPr/>
        <p:txBody>
          <a:bodyPr/>
          <a:lstStyle/>
          <a:p>
            <a:fld id="{67864EE2-EAB3-4814-A7EB-820BD7610F1E}" type="slidenum">
              <a:rPr lang="en-US" altLang="zh-CN" smtClean="0"/>
              <a:pPr/>
              <a:t>47</a:t>
            </a:fld>
            <a:r>
              <a:rPr lang="en-US" altLang="zh-CN"/>
              <a:t>/110</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p:cNvSpPr>
            <a:spLocks noChangeArrowheads="1"/>
          </p:cNvSpPr>
          <p:nvPr/>
        </p:nvSpPr>
        <p:spPr bwMode="auto">
          <a:xfrm>
            <a:off x="4714876" y="3451025"/>
            <a:ext cx="285752" cy="431800"/>
          </a:xfrm>
          <a:prstGeom prst="downArrow">
            <a:avLst>
              <a:gd name="adj1" fmla="val 50000"/>
              <a:gd name="adj2" fmla="val 25000"/>
            </a:avLst>
          </a:prstGeom>
          <a:ln>
            <a:headEnd/>
            <a:tailEnd/>
          </a:ln>
        </p:spPr>
        <p:style>
          <a:lnRef idx="1">
            <a:schemeClr val="accent2"/>
          </a:lnRef>
          <a:fillRef idx="3">
            <a:schemeClr val="accent2"/>
          </a:fillRef>
          <a:effectRef idx="2">
            <a:schemeClr val="accent2"/>
          </a:effectRef>
          <a:fontRef idx="minor">
            <a:schemeClr val="lt1"/>
          </a:fontRef>
        </p:style>
        <p:txBody>
          <a:bodyPr vert="eaVert" wrap="none" anchor="ctr"/>
          <a:lstStyle/>
          <a:p>
            <a:endParaRPr lang="zh-CN" altLang="en-US"/>
          </a:p>
        </p:txBody>
      </p:sp>
      <p:graphicFrame>
        <p:nvGraphicFramePr>
          <p:cNvPr id="7" name="表格 6"/>
          <p:cNvGraphicFramePr>
            <a:graphicFrameLocks noGrp="1"/>
          </p:cNvGraphicFramePr>
          <p:nvPr/>
        </p:nvGraphicFramePr>
        <p:xfrm>
          <a:off x="1357297" y="4236843"/>
          <a:ext cx="7429545" cy="741680"/>
        </p:xfrm>
        <a:graphic>
          <a:graphicData uri="http://schemas.openxmlformats.org/drawingml/2006/table">
            <a:tbl>
              <a:tblPr firstRow="1" bandRow="1">
                <a:tableStyleId>{5A111915-BE36-4E01-A7E5-04B1672EAD32}</a:tableStyleId>
              </a:tblPr>
              <a:tblGrid>
                <a:gridCol w="495303">
                  <a:extLst>
                    <a:ext uri="{9D8B030D-6E8A-4147-A177-3AD203B41FA5}">
                      <a16:colId xmlns:a16="http://schemas.microsoft.com/office/drawing/2014/main" val="20000"/>
                    </a:ext>
                  </a:extLst>
                </a:gridCol>
                <a:gridCol w="495303">
                  <a:extLst>
                    <a:ext uri="{9D8B030D-6E8A-4147-A177-3AD203B41FA5}">
                      <a16:colId xmlns:a16="http://schemas.microsoft.com/office/drawing/2014/main" val="20001"/>
                    </a:ext>
                  </a:extLst>
                </a:gridCol>
                <a:gridCol w="495303">
                  <a:extLst>
                    <a:ext uri="{9D8B030D-6E8A-4147-A177-3AD203B41FA5}">
                      <a16:colId xmlns:a16="http://schemas.microsoft.com/office/drawing/2014/main" val="20002"/>
                    </a:ext>
                  </a:extLst>
                </a:gridCol>
                <a:gridCol w="495303">
                  <a:extLst>
                    <a:ext uri="{9D8B030D-6E8A-4147-A177-3AD203B41FA5}">
                      <a16:colId xmlns:a16="http://schemas.microsoft.com/office/drawing/2014/main" val="20003"/>
                    </a:ext>
                  </a:extLst>
                </a:gridCol>
                <a:gridCol w="495303">
                  <a:extLst>
                    <a:ext uri="{9D8B030D-6E8A-4147-A177-3AD203B41FA5}">
                      <a16:colId xmlns:a16="http://schemas.microsoft.com/office/drawing/2014/main" val="20004"/>
                    </a:ext>
                  </a:extLst>
                </a:gridCol>
                <a:gridCol w="495303">
                  <a:extLst>
                    <a:ext uri="{9D8B030D-6E8A-4147-A177-3AD203B41FA5}">
                      <a16:colId xmlns:a16="http://schemas.microsoft.com/office/drawing/2014/main" val="20005"/>
                    </a:ext>
                  </a:extLst>
                </a:gridCol>
                <a:gridCol w="495303">
                  <a:extLst>
                    <a:ext uri="{9D8B030D-6E8A-4147-A177-3AD203B41FA5}">
                      <a16:colId xmlns:a16="http://schemas.microsoft.com/office/drawing/2014/main" val="20006"/>
                    </a:ext>
                  </a:extLst>
                </a:gridCol>
                <a:gridCol w="495303">
                  <a:extLst>
                    <a:ext uri="{9D8B030D-6E8A-4147-A177-3AD203B41FA5}">
                      <a16:colId xmlns:a16="http://schemas.microsoft.com/office/drawing/2014/main" val="20007"/>
                    </a:ext>
                  </a:extLst>
                </a:gridCol>
                <a:gridCol w="495303">
                  <a:extLst>
                    <a:ext uri="{9D8B030D-6E8A-4147-A177-3AD203B41FA5}">
                      <a16:colId xmlns:a16="http://schemas.microsoft.com/office/drawing/2014/main" val="20008"/>
                    </a:ext>
                  </a:extLst>
                </a:gridCol>
                <a:gridCol w="495303">
                  <a:extLst>
                    <a:ext uri="{9D8B030D-6E8A-4147-A177-3AD203B41FA5}">
                      <a16:colId xmlns:a16="http://schemas.microsoft.com/office/drawing/2014/main" val="20009"/>
                    </a:ext>
                  </a:extLst>
                </a:gridCol>
                <a:gridCol w="495303">
                  <a:extLst>
                    <a:ext uri="{9D8B030D-6E8A-4147-A177-3AD203B41FA5}">
                      <a16:colId xmlns:a16="http://schemas.microsoft.com/office/drawing/2014/main" val="20010"/>
                    </a:ext>
                  </a:extLst>
                </a:gridCol>
                <a:gridCol w="495303">
                  <a:extLst>
                    <a:ext uri="{9D8B030D-6E8A-4147-A177-3AD203B41FA5}">
                      <a16:colId xmlns:a16="http://schemas.microsoft.com/office/drawing/2014/main" val="20011"/>
                    </a:ext>
                  </a:extLst>
                </a:gridCol>
                <a:gridCol w="495303">
                  <a:extLst>
                    <a:ext uri="{9D8B030D-6E8A-4147-A177-3AD203B41FA5}">
                      <a16:colId xmlns:a16="http://schemas.microsoft.com/office/drawing/2014/main" val="20012"/>
                    </a:ext>
                  </a:extLst>
                </a:gridCol>
                <a:gridCol w="495303">
                  <a:extLst>
                    <a:ext uri="{9D8B030D-6E8A-4147-A177-3AD203B41FA5}">
                      <a16:colId xmlns:a16="http://schemas.microsoft.com/office/drawing/2014/main" val="20013"/>
                    </a:ext>
                  </a:extLst>
                </a:gridCol>
                <a:gridCol w="495303">
                  <a:extLst>
                    <a:ext uri="{9D8B030D-6E8A-4147-A177-3AD203B41FA5}">
                      <a16:colId xmlns:a16="http://schemas.microsoft.com/office/drawing/2014/main" val="20014"/>
                    </a:ext>
                  </a:extLst>
                </a:gridCol>
              </a:tblGrid>
              <a:tr h="370840">
                <a:tc>
                  <a:txBody>
                    <a:bodyPr/>
                    <a:lstStyle/>
                    <a:p>
                      <a:pPr algn="ctr"/>
                      <a:r>
                        <a:rPr lang="en-US" altLang="zh-CN" sz="1600" b="0">
                          <a:solidFill>
                            <a:schemeClr val="bg1">
                              <a:lumMod val="50000"/>
                            </a:schemeClr>
                          </a:solidFill>
                          <a:latin typeface="Consolas" pitchFamily="49" charset="0"/>
                          <a:cs typeface="Consolas" pitchFamily="49" charset="0"/>
                        </a:rPr>
                        <a:t>0</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1</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2</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3</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4</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5</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6</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7</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8</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9</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10</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11</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12</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13</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宋体" pitchFamily="2" charset="-122"/>
                          <a:ea typeface="宋体" pitchFamily="2" charset="-122"/>
                          <a:cs typeface="Consolas" pitchFamily="49" charset="0"/>
                        </a:rPr>
                        <a:t>…</a:t>
                      </a:r>
                      <a:endParaRPr lang="zh-CN" altLang="en-US" sz="1600" b="0">
                        <a:solidFill>
                          <a:schemeClr val="bg1">
                            <a:lumMod val="50000"/>
                          </a:schemeClr>
                        </a:solidFill>
                        <a:latin typeface="宋体" pitchFamily="2" charset="-122"/>
                        <a:ea typeface="宋体" pitchFamily="2" charset="-122"/>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algn="ctr"/>
                      <a:r>
                        <a:rPr lang="en-US" altLang="zh-CN" sz="1600" b="0" i="0">
                          <a:solidFill>
                            <a:srgbClr val="0000FF"/>
                          </a:solidFill>
                          <a:latin typeface="Consolas" pitchFamily="49" charset="0"/>
                          <a:cs typeface="Consolas" pitchFamily="49" charset="0"/>
                        </a:rPr>
                        <a:t>A</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B</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C</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D</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E</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F</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G</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H</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I</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J</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K</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C00000"/>
                          </a:solidFill>
                          <a:latin typeface="Consolas" pitchFamily="49" charset="0"/>
                          <a:cs typeface="Consolas" pitchFamily="49" charset="0"/>
                        </a:rPr>
                        <a:t>#</a:t>
                      </a:r>
                      <a:endParaRPr lang="zh-CN" altLang="en-US" sz="1600" b="0" i="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C00000"/>
                          </a:solidFill>
                          <a:latin typeface="Consolas" pitchFamily="49" charset="0"/>
                          <a:cs typeface="Consolas" pitchFamily="49" charset="0"/>
                        </a:rPr>
                        <a:t>#</a:t>
                      </a:r>
                      <a:endParaRPr lang="zh-CN" altLang="en-US" sz="1600" b="0" i="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C00000"/>
                          </a:solidFill>
                          <a:latin typeface="Consolas" pitchFamily="49" charset="0"/>
                          <a:cs typeface="Consolas" pitchFamily="49" charset="0"/>
                        </a:rPr>
                        <a:t>#</a:t>
                      </a:r>
                      <a:endParaRPr lang="zh-CN" altLang="en-US" sz="1600" b="0" i="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C00000"/>
                          </a:solidFill>
                          <a:latin typeface="Consolas" pitchFamily="49" charset="0"/>
                          <a:cs typeface="Consolas" pitchFamily="49" charset="0"/>
                        </a:rPr>
                        <a:t>#</a:t>
                      </a:r>
                      <a:endParaRPr lang="zh-CN" altLang="en-US" sz="1600" b="0" i="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642910" y="4336701"/>
            <a:ext cx="642942" cy="267766"/>
          </a:xfrm>
          <a:prstGeom prst="rect">
            <a:avLst/>
          </a:prstGeom>
          <a:noFill/>
        </p:spPr>
        <p:txBody>
          <a:bodyPr wrap="square" lIns="0" tIns="0" rIns="0" rtlCol="0">
            <a:spAutoFit/>
          </a:bodyPr>
          <a:lstStyle/>
          <a:p>
            <a:r>
              <a:rPr lang="zh-CN" altLang="en-US" sz="1800">
                <a:solidFill>
                  <a:srgbClr val="0000FF"/>
                </a:solidFill>
                <a:latin typeface="仿宋" pitchFamily="49" charset="-122"/>
                <a:ea typeface="仿宋" pitchFamily="49" charset="-122"/>
              </a:rPr>
              <a:t>位置</a:t>
            </a:r>
          </a:p>
        </p:txBody>
      </p:sp>
      <p:sp>
        <p:nvSpPr>
          <p:cNvPr id="9" name="TextBox 8"/>
          <p:cNvSpPr txBox="1"/>
          <p:nvPr/>
        </p:nvSpPr>
        <p:spPr>
          <a:xfrm>
            <a:off x="714348" y="4630340"/>
            <a:ext cx="571504" cy="317908"/>
          </a:xfrm>
          <a:prstGeom prst="rect">
            <a:avLst/>
          </a:prstGeom>
          <a:noFill/>
        </p:spPr>
        <p:txBody>
          <a:bodyPr wrap="square" rtlCol="0">
            <a:spAutoFit/>
          </a:bodyPr>
          <a:lstStyle/>
          <a:p>
            <a:r>
              <a:rPr lang="en-US" altLang="zh-CN" sz="1800">
                <a:solidFill>
                  <a:srgbClr val="0000FF"/>
                </a:solidFill>
                <a:latin typeface="Consolas" pitchFamily="49" charset="0"/>
                <a:ea typeface="仿宋" pitchFamily="49" charset="-122"/>
                <a:cs typeface="Consolas" pitchFamily="49" charset="0"/>
              </a:rPr>
              <a:t>sb</a:t>
            </a:r>
            <a:endParaRPr lang="zh-CN" altLang="en-US" sz="1800">
              <a:solidFill>
                <a:srgbClr val="0000FF"/>
              </a:solidFill>
              <a:latin typeface="Consolas" pitchFamily="49" charset="0"/>
              <a:ea typeface="仿宋" pitchFamily="49" charset="-122"/>
              <a:cs typeface="Consolas" pitchFamily="49" charset="0"/>
            </a:endParaRPr>
          </a:p>
        </p:txBody>
      </p:sp>
      <p:grpSp>
        <p:nvGrpSpPr>
          <p:cNvPr id="2" name="组合 45"/>
          <p:cNvGrpSpPr/>
          <p:nvPr/>
        </p:nvGrpSpPr>
        <p:grpSpPr>
          <a:xfrm>
            <a:off x="2207629" y="857232"/>
            <a:ext cx="4721825" cy="2450917"/>
            <a:chOff x="1626839" y="2335405"/>
            <a:chExt cx="5558534" cy="2950983"/>
          </a:xfrm>
        </p:grpSpPr>
        <p:sp>
          <p:nvSpPr>
            <p:cNvPr id="47" name="椭圆 46"/>
            <p:cNvSpPr/>
            <p:nvPr/>
          </p:nvSpPr>
          <p:spPr>
            <a:xfrm>
              <a:off x="4429124" y="250030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600"/>
                </a:lnSpc>
                <a:spcBef>
                  <a:spcPts val="0"/>
                </a:spcBef>
              </a:pPr>
              <a:r>
                <a:rPr lang="en-US" altLang="zh-CN" sz="1600" b="0">
                  <a:latin typeface="Consolas" pitchFamily="49" charset="0"/>
                  <a:cs typeface="Consolas" pitchFamily="49" charset="0"/>
                </a:rPr>
                <a:t>A</a:t>
              </a:r>
              <a:endParaRPr lang="zh-CN" altLang="en-US" sz="1600" b="0">
                <a:latin typeface="Consolas" pitchFamily="49" charset="0"/>
                <a:cs typeface="Consolas" pitchFamily="49" charset="0"/>
              </a:endParaRPr>
            </a:p>
          </p:txBody>
        </p:sp>
        <p:sp>
          <p:nvSpPr>
            <p:cNvPr id="48" name="椭圆 47"/>
            <p:cNvSpPr/>
            <p:nvPr/>
          </p:nvSpPr>
          <p:spPr>
            <a:xfrm>
              <a:off x="3000364"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49" name="椭圆 48"/>
            <p:cNvSpPr/>
            <p:nvPr/>
          </p:nvSpPr>
          <p:spPr>
            <a:xfrm>
              <a:off x="2285984"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D</a:t>
              </a:r>
              <a:endParaRPr lang="zh-CN" altLang="en-US" sz="1600" b="0">
                <a:solidFill>
                  <a:srgbClr val="0000FF"/>
                </a:solidFill>
                <a:latin typeface="Consolas" pitchFamily="49" charset="0"/>
                <a:cs typeface="Consolas" pitchFamily="49" charset="0"/>
              </a:endParaRPr>
            </a:p>
          </p:txBody>
        </p:sp>
        <p:sp>
          <p:nvSpPr>
            <p:cNvPr id="50" name="椭圆 49"/>
            <p:cNvSpPr/>
            <p:nvPr/>
          </p:nvSpPr>
          <p:spPr>
            <a:xfrm>
              <a:off x="192879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H</a:t>
              </a:r>
              <a:endParaRPr lang="zh-CN" altLang="en-US" sz="1600" b="0">
                <a:solidFill>
                  <a:srgbClr val="0000FF"/>
                </a:solidFill>
                <a:latin typeface="Consolas" pitchFamily="49" charset="0"/>
                <a:cs typeface="Consolas" pitchFamily="49" charset="0"/>
              </a:endParaRPr>
            </a:p>
          </p:txBody>
        </p:sp>
        <p:sp>
          <p:nvSpPr>
            <p:cNvPr id="51" name="椭圆 50"/>
            <p:cNvSpPr/>
            <p:nvPr/>
          </p:nvSpPr>
          <p:spPr>
            <a:xfrm>
              <a:off x="27146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I</a:t>
              </a:r>
              <a:endParaRPr lang="zh-CN" altLang="en-US" sz="1600" b="0">
                <a:solidFill>
                  <a:srgbClr val="0000FF"/>
                </a:solidFill>
                <a:latin typeface="Consolas" pitchFamily="49" charset="0"/>
                <a:cs typeface="Consolas" pitchFamily="49" charset="0"/>
              </a:endParaRPr>
            </a:p>
          </p:txBody>
        </p:sp>
        <p:cxnSp>
          <p:nvCxnSpPr>
            <p:cNvPr id="52" name="直接连接符 51"/>
            <p:cNvCxnSpPr>
              <a:stCxn id="49" idx="3"/>
              <a:endCxn id="50" idx="0"/>
            </p:cNvCxnSpPr>
            <p:nvPr/>
          </p:nvCxnSpPr>
          <p:spPr>
            <a:xfrm rot="5400000">
              <a:off x="2012861"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53" name="直接连接符 52"/>
            <p:cNvCxnSpPr>
              <a:stCxn id="49" idx="5"/>
              <a:endCxn id="51" idx="0"/>
            </p:cNvCxnSpPr>
            <p:nvPr/>
          </p:nvCxnSpPr>
          <p:spPr>
            <a:xfrm rot="16200000" flipH="1">
              <a:off x="2532056"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sp>
          <p:nvSpPr>
            <p:cNvPr id="54" name="椭圆 53"/>
            <p:cNvSpPr/>
            <p:nvPr/>
          </p:nvSpPr>
          <p:spPr>
            <a:xfrm>
              <a:off x="3643306"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E</a:t>
              </a:r>
              <a:endParaRPr lang="zh-CN" altLang="en-US" sz="1600" b="0">
                <a:solidFill>
                  <a:srgbClr val="0000FF"/>
                </a:solidFill>
                <a:latin typeface="Consolas" pitchFamily="49" charset="0"/>
                <a:cs typeface="Consolas" pitchFamily="49" charset="0"/>
              </a:endParaRPr>
            </a:p>
          </p:txBody>
        </p:sp>
        <p:sp>
          <p:nvSpPr>
            <p:cNvPr id="55" name="椭圆 54"/>
            <p:cNvSpPr/>
            <p:nvPr/>
          </p:nvSpPr>
          <p:spPr>
            <a:xfrm>
              <a:off x="3286116"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J</a:t>
              </a:r>
              <a:endParaRPr lang="zh-CN" altLang="en-US" sz="1600" b="0">
                <a:solidFill>
                  <a:srgbClr val="0000FF"/>
                </a:solidFill>
                <a:latin typeface="Consolas" pitchFamily="49" charset="0"/>
                <a:cs typeface="Consolas" pitchFamily="49" charset="0"/>
              </a:endParaRPr>
            </a:p>
          </p:txBody>
        </p:sp>
        <p:sp>
          <p:nvSpPr>
            <p:cNvPr id="56" name="椭圆 55"/>
            <p:cNvSpPr/>
            <p:nvPr/>
          </p:nvSpPr>
          <p:spPr>
            <a:xfrm>
              <a:off x="407193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K</a:t>
              </a:r>
              <a:endParaRPr lang="zh-CN" altLang="en-US" sz="1600" b="0">
                <a:solidFill>
                  <a:srgbClr val="0000FF"/>
                </a:solidFill>
                <a:latin typeface="Consolas" pitchFamily="49" charset="0"/>
                <a:cs typeface="Consolas" pitchFamily="49" charset="0"/>
              </a:endParaRPr>
            </a:p>
          </p:txBody>
        </p:sp>
        <p:cxnSp>
          <p:nvCxnSpPr>
            <p:cNvPr id="57" name="直接连接符 56"/>
            <p:cNvCxnSpPr>
              <a:stCxn id="54" idx="3"/>
              <a:endCxn id="55" idx="0"/>
            </p:cNvCxnSpPr>
            <p:nvPr/>
          </p:nvCxnSpPr>
          <p:spPr>
            <a:xfrm rot="5400000">
              <a:off x="3370183"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58" name="直接连接符 57"/>
            <p:cNvCxnSpPr>
              <a:stCxn id="54" idx="5"/>
              <a:endCxn id="56" idx="0"/>
            </p:cNvCxnSpPr>
            <p:nvPr/>
          </p:nvCxnSpPr>
          <p:spPr>
            <a:xfrm rot="16200000" flipH="1">
              <a:off x="3889378"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59" name="直接连接符 58"/>
            <p:cNvCxnSpPr>
              <a:stCxn id="48" idx="3"/>
              <a:endCxn id="49" idx="7"/>
            </p:cNvCxnSpPr>
            <p:nvPr/>
          </p:nvCxnSpPr>
          <p:spPr>
            <a:xfrm rot="5400000">
              <a:off x="2616122"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60" name="直接连接符 59"/>
            <p:cNvCxnSpPr>
              <a:stCxn id="48" idx="5"/>
              <a:endCxn id="54" idx="1"/>
            </p:cNvCxnSpPr>
            <p:nvPr/>
          </p:nvCxnSpPr>
          <p:spPr>
            <a:xfrm rot="16200000" flipH="1">
              <a:off x="3294783"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sp>
          <p:nvSpPr>
            <p:cNvPr id="61" name="椭圆 60"/>
            <p:cNvSpPr/>
            <p:nvPr/>
          </p:nvSpPr>
          <p:spPr>
            <a:xfrm>
              <a:off x="6000760"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C</a:t>
              </a:r>
              <a:endParaRPr lang="zh-CN" altLang="en-US" sz="1600" b="0">
                <a:solidFill>
                  <a:srgbClr val="0000FF"/>
                </a:solidFill>
                <a:latin typeface="Consolas" pitchFamily="49" charset="0"/>
                <a:cs typeface="Consolas" pitchFamily="49" charset="0"/>
              </a:endParaRPr>
            </a:p>
          </p:txBody>
        </p:sp>
        <p:sp>
          <p:nvSpPr>
            <p:cNvPr id="62" name="椭圆 61"/>
            <p:cNvSpPr/>
            <p:nvPr/>
          </p:nvSpPr>
          <p:spPr>
            <a:xfrm>
              <a:off x="5286380"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F</a:t>
              </a:r>
              <a:endParaRPr lang="zh-CN" altLang="en-US" sz="1600" b="0">
                <a:solidFill>
                  <a:srgbClr val="0000FF"/>
                </a:solidFill>
                <a:latin typeface="Consolas" pitchFamily="49" charset="0"/>
                <a:cs typeface="Consolas" pitchFamily="49" charset="0"/>
              </a:endParaRPr>
            </a:p>
          </p:txBody>
        </p:sp>
        <p:sp>
          <p:nvSpPr>
            <p:cNvPr id="63" name="椭圆 62"/>
            <p:cNvSpPr/>
            <p:nvPr/>
          </p:nvSpPr>
          <p:spPr>
            <a:xfrm>
              <a:off x="6643702"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G</a:t>
              </a:r>
              <a:endParaRPr lang="zh-CN" altLang="en-US" sz="1600" b="0">
                <a:solidFill>
                  <a:srgbClr val="0000FF"/>
                </a:solidFill>
                <a:latin typeface="Consolas" pitchFamily="49" charset="0"/>
                <a:cs typeface="Consolas" pitchFamily="49" charset="0"/>
              </a:endParaRPr>
            </a:p>
          </p:txBody>
        </p:sp>
        <p:cxnSp>
          <p:nvCxnSpPr>
            <p:cNvPr id="64" name="直接连接符 63"/>
            <p:cNvCxnSpPr>
              <a:stCxn id="61" idx="3"/>
              <a:endCxn id="62" idx="7"/>
            </p:cNvCxnSpPr>
            <p:nvPr/>
          </p:nvCxnSpPr>
          <p:spPr>
            <a:xfrm rot="5400000">
              <a:off x="5616518"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65" name="直接连接符 64"/>
            <p:cNvCxnSpPr>
              <a:stCxn id="61" idx="5"/>
              <a:endCxn id="63" idx="1"/>
            </p:cNvCxnSpPr>
            <p:nvPr/>
          </p:nvCxnSpPr>
          <p:spPr>
            <a:xfrm rot="16200000" flipH="1">
              <a:off x="6295179"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cxnSp>
          <p:nvCxnSpPr>
            <p:cNvPr id="66" name="直接连接符 65"/>
            <p:cNvCxnSpPr>
              <a:stCxn id="47" idx="2"/>
              <a:endCxn id="48" idx="7"/>
            </p:cNvCxnSpPr>
            <p:nvPr/>
          </p:nvCxnSpPr>
          <p:spPr>
            <a:xfrm rot="10800000" flipV="1">
              <a:off x="3305246" y="2714619"/>
              <a:ext cx="1123879" cy="705713"/>
            </a:xfrm>
            <a:prstGeom prst="line">
              <a:avLst/>
            </a:prstGeom>
            <a:ln w="19050"/>
          </p:spPr>
          <p:style>
            <a:lnRef idx="2">
              <a:schemeClr val="dk1"/>
            </a:lnRef>
            <a:fillRef idx="0">
              <a:schemeClr val="dk1"/>
            </a:fillRef>
            <a:effectRef idx="1">
              <a:schemeClr val="dk1"/>
            </a:effectRef>
            <a:fontRef idx="minor">
              <a:schemeClr val="tx1"/>
            </a:fontRef>
          </p:style>
        </p:cxnSp>
        <p:cxnSp>
          <p:nvCxnSpPr>
            <p:cNvPr id="67" name="直接连接符 66"/>
            <p:cNvCxnSpPr>
              <a:stCxn id="47" idx="6"/>
              <a:endCxn id="61" idx="1"/>
            </p:cNvCxnSpPr>
            <p:nvPr/>
          </p:nvCxnSpPr>
          <p:spPr>
            <a:xfrm>
              <a:off x="4786314" y="2714620"/>
              <a:ext cx="1266755" cy="705713"/>
            </a:xfrm>
            <a:prstGeom prst="line">
              <a:avLst/>
            </a:prstGeom>
            <a:ln w="19050"/>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4214810" y="2335405"/>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0</a:t>
              </a:r>
              <a:endParaRPr lang="zh-CN" altLang="en-US" sz="1400" b="0">
                <a:solidFill>
                  <a:srgbClr val="FF00FF"/>
                </a:solidFill>
                <a:latin typeface="Consolas" pitchFamily="49" charset="0"/>
                <a:cs typeface="Consolas" pitchFamily="49" charset="0"/>
              </a:endParaRPr>
            </a:p>
          </p:txBody>
        </p:sp>
        <p:sp>
          <p:nvSpPr>
            <p:cNvPr id="69" name="TextBox 68"/>
            <p:cNvSpPr txBox="1"/>
            <p:nvPr/>
          </p:nvSpPr>
          <p:spPr>
            <a:xfrm>
              <a:off x="2720097" y="3335537"/>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a:t>
              </a:r>
              <a:endParaRPr lang="zh-CN" altLang="en-US" sz="1400" b="0">
                <a:solidFill>
                  <a:srgbClr val="FF00FF"/>
                </a:solidFill>
                <a:latin typeface="Consolas" pitchFamily="49" charset="0"/>
                <a:cs typeface="Consolas" pitchFamily="49" charset="0"/>
              </a:endParaRPr>
            </a:p>
          </p:txBody>
        </p:sp>
        <p:sp>
          <p:nvSpPr>
            <p:cNvPr id="70" name="TextBox 69"/>
            <p:cNvSpPr txBox="1"/>
            <p:nvPr/>
          </p:nvSpPr>
          <p:spPr>
            <a:xfrm>
              <a:off x="2131420" y="3929066"/>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3</a:t>
              </a:r>
              <a:endParaRPr lang="zh-CN" altLang="en-US" sz="1400" b="0">
                <a:solidFill>
                  <a:srgbClr val="FF00FF"/>
                </a:solidFill>
                <a:latin typeface="Consolas" pitchFamily="49" charset="0"/>
                <a:cs typeface="Consolas" pitchFamily="49" charset="0"/>
              </a:endParaRPr>
            </a:p>
          </p:txBody>
        </p:sp>
        <p:sp>
          <p:nvSpPr>
            <p:cNvPr id="71" name="TextBox 70"/>
            <p:cNvSpPr txBox="1"/>
            <p:nvPr/>
          </p:nvSpPr>
          <p:spPr>
            <a:xfrm>
              <a:off x="1626839" y="4835734"/>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7</a:t>
              </a:r>
              <a:endParaRPr lang="zh-CN" altLang="en-US" sz="1400" b="0">
                <a:solidFill>
                  <a:srgbClr val="FF00FF"/>
                </a:solidFill>
                <a:latin typeface="Consolas" pitchFamily="49" charset="0"/>
                <a:cs typeface="Consolas" pitchFamily="49" charset="0"/>
              </a:endParaRPr>
            </a:p>
          </p:txBody>
        </p:sp>
        <p:sp>
          <p:nvSpPr>
            <p:cNvPr id="72" name="TextBox 71"/>
            <p:cNvSpPr txBox="1"/>
            <p:nvPr/>
          </p:nvSpPr>
          <p:spPr>
            <a:xfrm>
              <a:off x="2459664" y="4786322"/>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8</a:t>
              </a:r>
              <a:endParaRPr lang="zh-CN" altLang="en-US" sz="1400" b="0">
                <a:solidFill>
                  <a:srgbClr val="FF00FF"/>
                </a:solidFill>
                <a:latin typeface="Consolas" pitchFamily="49" charset="0"/>
                <a:cs typeface="Consolas" pitchFamily="49" charset="0"/>
              </a:endParaRPr>
            </a:p>
          </p:txBody>
        </p:sp>
        <p:sp>
          <p:nvSpPr>
            <p:cNvPr id="73" name="TextBox 72"/>
            <p:cNvSpPr txBox="1"/>
            <p:nvPr/>
          </p:nvSpPr>
          <p:spPr>
            <a:xfrm>
              <a:off x="3729260" y="3857628"/>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4</a:t>
              </a:r>
              <a:endParaRPr lang="zh-CN" altLang="en-US" sz="1400" b="0">
                <a:solidFill>
                  <a:srgbClr val="FF00FF"/>
                </a:solidFill>
                <a:latin typeface="Consolas" pitchFamily="49" charset="0"/>
                <a:cs typeface="Consolas" pitchFamily="49" charset="0"/>
              </a:endParaRPr>
            </a:p>
          </p:txBody>
        </p:sp>
        <p:sp>
          <p:nvSpPr>
            <p:cNvPr id="74" name="TextBox 73"/>
            <p:cNvSpPr txBox="1"/>
            <p:nvPr/>
          </p:nvSpPr>
          <p:spPr>
            <a:xfrm>
              <a:off x="3071802" y="4639136"/>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9</a:t>
              </a:r>
              <a:endParaRPr lang="zh-CN" altLang="en-US" sz="1400" b="0">
                <a:solidFill>
                  <a:srgbClr val="FF00FF"/>
                </a:solidFill>
                <a:latin typeface="Consolas" pitchFamily="49" charset="0"/>
                <a:cs typeface="Consolas" pitchFamily="49" charset="0"/>
              </a:endParaRPr>
            </a:p>
          </p:txBody>
        </p:sp>
        <p:sp>
          <p:nvSpPr>
            <p:cNvPr id="75" name="TextBox 74"/>
            <p:cNvSpPr txBox="1"/>
            <p:nvPr/>
          </p:nvSpPr>
          <p:spPr>
            <a:xfrm>
              <a:off x="3799245" y="4723637"/>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10</a:t>
              </a:r>
              <a:endParaRPr lang="zh-CN" altLang="en-US" sz="1400" b="0">
                <a:solidFill>
                  <a:srgbClr val="FF00FF"/>
                </a:solidFill>
                <a:latin typeface="Consolas" pitchFamily="49" charset="0"/>
                <a:cs typeface="Consolas" pitchFamily="49" charset="0"/>
              </a:endParaRPr>
            </a:p>
          </p:txBody>
        </p:sp>
        <p:sp>
          <p:nvSpPr>
            <p:cNvPr id="76" name="TextBox 75"/>
            <p:cNvSpPr txBox="1"/>
            <p:nvPr/>
          </p:nvSpPr>
          <p:spPr>
            <a:xfrm>
              <a:off x="6252164" y="3308074"/>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2</a:t>
              </a:r>
              <a:endParaRPr lang="zh-CN" altLang="en-US" sz="1400" b="0">
                <a:solidFill>
                  <a:srgbClr val="FF00FF"/>
                </a:solidFill>
                <a:latin typeface="Consolas" pitchFamily="49" charset="0"/>
                <a:cs typeface="Consolas" pitchFamily="49" charset="0"/>
              </a:endParaRPr>
            </a:p>
          </p:txBody>
        </p:sp>
        <p:sp>
          <p:nvSpPr>
            <p:cNvPr id="77" name="TextBox 76"/>
            <p:cNvSpPr txBox="1"/>
            <p:nvPr/>
          </p:nvSpPr>
          <p:spPr>
            <a:xfrm>
              <a:off x="5149628" y="3924965"/>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5</a:t>
              </a:r>
              <a:endParaRPr lang="zh-CN" altLang="en-US" sz="1400" b="0">
                <a:solidFill>
                  <a:srgbClr val="FF00FF"/>
                </a:solidFill>
                <a:latin typeface="Consolas" pitchFamily="49" charset="0"/>
                <a:cs typeface="Consolas" pitchFamily="49" charset="0"/>
              </a:endParaRPr>
            </a:p>
          </p:txBody>
        </p:sp>
        <p:sp>
          <p:nvSpPr>
            <p:cNvPr id="78" name="TextBox 77"/>
            <p:cNvSpPr txBox="1"/>
            <p:nvPr/>
          </p:nvSpPr>
          <p:spPr>
            <a:xfrm>
              <a:off x="6756745" y="3879653"/>
              <a:ext cx="428628" cy="211227"/>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6</a:t>
              </a:r>
              <a:endParaRPr lang="zh-CN" altLang="en-US" sz="1400" b="0">
                <a:solidFill>
                  <a:srgbClr val="FF00FF"/>
                </a:solidFill>
                <a:latin typeface="Consolas" pitchFamily="49" charset="0"/>
                <a:cs typeface="Consolas" pitchFamily="49" charset="0"/>
              </a:endParaRPr>
            </a:p>
          </p:txBody>
        </p:sp>
      </p:grpSp>
      <p:sp>
        <p:nvSpPr>
          <p:cNvPr id="42" name="TextBox 41"/>
          <p:cNvSpPr txBox="1"/>
          <p:nvPr/>
        </p:nvSpPr>
        <p:spPr>
          <a:xfrm>
            <a:off x="500034" y="928670"/>
            <a:ext cx="785818"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或者</a:t>
            </a:r>
          </a:p>
        </p:txBody>
      </p:sp>
      <p:sp>
        <p:nvSpPr>
          <p:cNvPr id="43" name="TextBox 42"/>
          <p:cNvSpPr txBox="1"/>
          <p:nvPr/>
        </p:nvSpPr>
        <p:spPr>
          <a:xfrm>
            <a:off x="928662" y="5233586"/>
            <a:ext cx="2000264" cy="338554"/>
          </a:xfrm>
          <a:prstGeom prst="rect">
            <a:avLst/>
          </a:prstGeom>
          <a:noFill/>
        </p:spPr>
        <p:txBody>
          <a:bodyPr wrap="square" rtlCol="0">
            <a:spAutoFit/>
          </a:bodyPr>
          <a:lstStyle/>
          <a:p>
            <a:pPr algn="l">
              <a:lnSpc>
                <a:spcPct val="100000"/>
              </a:lnSpc>
              <a:spcBef>
                <a:spcPts val="0"/>
              </a:spcBef>
            </a:pPr>
            <a:r>
              <a:rPr lang="en-US" altLang="zh-CN" sz="1600">
                <a:solidFill>
                  <a:srgbClr val="FF0000"/>
                </a:solidFill>
                <a:latin typeface="Consolas" pitchFamily="49" charset="0"/>
                <a:ea typeface="华文中宋" pitchFamily="2" charset="-122"/>
                <a:cs typeface="Consolas" pitchFamily="49" charset="0"/>
              </a:rPr>
              <a:t>sb</a:t>
            </a:r>
            <a:r>
              <a:rPr lang="zh-CN" altLang="en-US" sz="1600">
                <a:solidFill>
                  <a:srgbClr val="FF0000"/>
                </a:solidFill>
                <a:latin typeface="Consolas" pitchFamily="49" charset="0"/>
                <a:ea typeface="华文中宋" pitchFamily="2" charset="-122"/>
                <a:cs typeface="Consolas" pitchFamily="49" charset="0"/>
              </a:rPr>
              <a:t>的下标从</a:t>
            </a:r>
            <a:r>
              <a:rPr lang="en-US" altLang="zh-CN" sz="1600">
                <a:solidFill>
                  <a:srgbClr val="FF0000"/>
                </a:solidFill>
                <a:latin typeface="Consolas" pitchFamily="49" charset="0"/>
                <a:ea typeface="华文中宋" pitchFamily="2" charset="-122"/>
                <a:cs typeface="Consolas" pitchFamily="49" charset="0"/>
              </a:rPr>
              <a:t>0</a:t>
            </a:r>
            <a:r>
              <a:rPr lang="zh-CN" altLang="en-US" sz="1600">
                <a:solidFill>
                  <a:srgbClr val="FF0000"/>
                </a:solidFill>
                <a:latin typeface="Consolas" pitchFamily="49" charset="0"/>
                <a:ea typeface="华文中宋" pitchFamily="2" charset="-122"/>
                <a:cs typeface="Consolas" pitchFamily="49" charset="0"/>
              </a:rPr>
              <a:t>开始</a:t>
            </a:r>
          </a:p>
        </p:txBody>
      </p:sp>
      <p:cxnSp>
        <p:nvCxnSpPr>
          <p:cNvPr id="44" name="直接箭头连接符 43"/>
          <p:cNvCxnSpPr/>
          <p:nvPr/>
        </p:nvCxnSpPr>
        <p:spPr>
          <a:xfrm rot="5400000" flipH="1" flipV="1">
            <a:off x="1535885" y="5126429"/>
            <a:ext cx="214314"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6" name="TextBox 45"/>
          <p:cNvSpPr txBox="1"/>
          <p:nvPr/>
        </p:nvSpPr>
        <p:spPr>
          <a:xfrm>
            <a:off x="1643042" y="5786454"/>
            <a:ext cx="4714908"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cs typeface="Consolas" pitchFamily="49" charset="0"/>
              </a:rPr>
              <a:t>string sb="ABCDEFGHIJK####";</a:t>
            </a:r>
            <a:endParaRPr lang="zh-CN" altLang="zh-CN" sz="1800">
              <a:solidFill>
                <a:srgbClr val="0000FF"/>
              </a:solidFill>
              <a:latin typeface="Consolas" pitchFamily="49" charset="0"/>
              <a:cs typeface="Consolas" pitchFamily="49" charset="0"/>
            </a:endParaRPr>
          </a:p>
        </p:txBody>
      </p:sp>
      <p:sp>
        <p:nvSpPr>
          <p:cNvPr id="79" name="灯片编号占位符 78"/>
          <p:cNvSpPr>
            <a:spLocks noGrp="1"/>
          </p:cNvSpPr>
          <p:nvPr>
            <p:ph type="sldNum" sz="quarter" idx="12"/>
          </p:nvPr>
        </p:nvSpPr>
        <p:spPr/>
        <p:txBody>
          <a:bodyPr/>
          <a:lstStyle/>
          <a:p>
            <a:fld id="{67864EE2-EAB3-4814-A7EB-820BD7610F1E}" type="slidenum">
              <a:rPr lang="en-US" altLang="zh-CN" smtClean="0"/>
              <a:pPr/>
              <a:t>48</a:t>
            </a:fld>
            <a:r>
              <a:rPr lang="en-US" altLang="zh-CN"/>
              <a:t>/110</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714348" y="928670"/>
            <a:ext cx="3786214" cy="2263991"/>
            <a:chOff x="2285984" y="879257"/>
            <a:chExt cx="4714908" cy="2786082"/>
          </a:xfrm>
        </p:grpSpPr>
        <p:sp>
          <p:nvSpPr>
            <p:cNvPr id="6" name="椭圆 5"/>
            <p:cNvSpPr/>
            <p:nvPr/>
          </p:nvSpPr>
          <p:spPr>
            <a:xfrm>
              <a:off x="4429124" y="879257"/>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600"/>
                </a:lnSpc>
                <a:spcBef>
                  <a:spcPts val="0"/>
                </a:spcBef>
              </a:pPr>
              <a:r>
                <a:rPr lang="en-US" altLang="zh-CN" sz="1600" b="0">
                  <a:latin typeface="Consolas" pitchFamily="49" charset="0"/>
                  <a:cs typeface="Consolas" pitchFamily="49" charset="0"/>
                </a:rPr>
                <a:t>A</a:t>
              </a:r>
              <a:endParaRPr lang="zh-CN" altLang="en-US" sz="1600" b="0">
                <a:latin typeface="Consolas" pitchFamily="49" charset="0"/>
                <a:cs typeface="Consolas" pitchFamily="49" charset="0"/>
              </a:endParaRPr>
            </a:p>
          </p:txBody>
        </p:sp>
        <p:sp>
          <p:nvSpPr>
            <p:cNvPr id="7" name="椭圆 6"/>
            <p:cNvSpPr/>
            <p:nvPr/>
          </p:nvSpPr>
          <p:spPr>
            <a:xfrm>
              <a:off x="3000364" y="1736513"/>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8" name="椭圆 7"/>
            <p:cNvSpPr/>
            <p:nvPr/>
          </p:nvSpPr>
          <p:spPr>
            <a:xfrm>
              <a:off x="2285984" y="2450893"/>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D</a:t>
              </a:r>
              <a:endParaRPr lang="zh-CN" altLang="en-US" sz="1600" b="0">
                <a:solidFill>
                  <a:srgbClr val="0000FF"/>
                </a:solidFill>
                <a:latin typeface="Consolas" pitchFamily="49" charset="0"/>
                <a:cs typeface="Consolas" pitchFamily="49" charset="0"/>
              </a:endParaRPr>
            </a:p>
          </p:txBody>
        </p:sp>
        <p:sp>
          <p:nvSpPr>
            <p:cNvPr id="9" name="椭圆 8"/>
            <p:cNvSpPr/>
            <p:nvPr/>
          </p:nvSpPr>
          <p:spPr>
            <a:xfrm>
              <a:off x="3643306" y="2450893"/>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E</a:t>
              </a:r>
              <a:endParaRPr lang="zh-CN" altLang="en-US" sz="1600" b="0">
                <a:solidFill>
                  <a:srgbClr val="0000FF"/>
                </a:solidFill>
                <a:latin typeface="Consolas" pitchFamily="49" charset="0"/>
                <a:cs typeface="Consolas" pitchFamily="49" charset="0"/>
              </a:endParaRPr>
            </a:p>
          </p:txBody>
        </p:sp>
        <p:sp>
          <p:nvSpPr>
            <p:cNvPr id="10" name="椭圆 9"/>
            <p:cNvSpPr/>
            <p:nvPr/>
          </p:nvSpPr>
          <p:spPr>
            <a:xfrm>
              <a:off x="3286116" y="3236711"/>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G</a:t>
              </a:r>
              <a:endParaRPr lang="zh-CN" altLang="en-US" sz="1600" b="0">
                <a:solidFill>
                  <a:srgbClr val="0000FF"/>
                </a:solidFill>
                <a:latin typeface="Consolas" pitchFamily="49" charset="0"/>
                <a:cs typeface="Consolas" pitchFamily="49" charset="0"/>
              </a:endParaRPr>
            </a:p>
          </p:txBody>
        </p:sp>
        <p:sp>
          <p:nvSpPr>
            <p:cNvPr id="11" name="椭圆 10"/>
            <p:cNvSpPr/>
            <p:nvPr/>
          </p:nvSpPr>
          <p:spPr>
            <a:xfrm>
              <a:off x="4071934" y="3236711"/>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H</a:t>
              </a:r>
              <a:endParaRPr lang="zh-CN" altLang="en-US" sz="1600" b="0">
                <a:solidFill>
                  <a:srgbClr val="0000FF"/>
                </a:solidFill>
                <a:latin typeface="Consolas" pitchFamily="49" charset="0"/>
                <a:cs typeface="Consolas" pitchFamily="49" charset="0"/>
              </a:endParaRPr>
            </a:p>
          </p:txBody>
        </p:sp>
        <p:cxnSp>
          <p:nvCxnSpPr>
            <p:cNvPr id="12" name="直接连接符 11"/>
            <p:cNvCxnSpPr>
              <a:stCxn id="9" idx="3"/>
              <a:endCxn id="10" idx="0"/>
            </p:cNvCxnSpPr>
            <p:nvPr/>
          </p:nvCxnSpPr>
          <p:spPr>
            <a:xfrm rot="5400000">
              <a:off x="3370183" y="2911278"/>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13" name="直接连接符 12"/>
            <p:cNvCxnSpPr>
              <a:stCxn id="9" idx="5"/>
              <a:endCxn id="11" idx="0"/>
            </p:cNvCxnSpPr>
            <p:nvPr/>
          </p:nvCxnSpPr>
          <p:spPr>
            <a:xfrm rot="16200000" flipH="1">
              <a:off x="3889378" y="2875559"/>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14" name="直接连接符 13"/>
            <p:cNvCxnSpPr>
              <a:stCxn id="7" idx="3"/>
              <a:endCxn id="8" idx="7"/>
            </p:cNvCxnSpPr>
            <p:nvPr/>
          </p:nvCxnSpPr>
          <p:spPr>
            <a:xfrm rot="5400000">
              <a:off x="2616122" y="2077113"/>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15" name="直接连接符 14"/>
            <p:cNvCxnSpPr>
              <a:stCxn id="7" idx="5"/>
              <a:endCxn id="9" idx="1"/>
            </p:cNvCxnSpPr>
            <p:nvPr/>
          </p:nvCxnSpPr>
          <p:spPr>
            <a:xfrm rot="16200000" flipH="1">
              <a:off x="3294783" y="2112832"/>
              <a:ext cx="411294" cy="390370"/>
            </a:xfrm>
            <a:prstGeom prst="line">
              <a:avLst/>
            </a:prstGeom>
            <a:ln w="19050"/>
          </p:spPr>
          <p:style>
            <a:lnRef idx="2">
              <a:schemeClr val="dk1"/>
            </a:lnRef>
            <a:fillRef idx="0">
              <a:schemeClr val="dk1"/>
            </a:fillRef>
            <a:effectRef idx="1">
              <a:schemeClr val="dk1"/>
            </a:effectRef>
            <a:fontRef idx="minor">
              <a:schemeClr val="tx1"/>
            </a:fontRef>
          </p:style>
        </p:cxnSp>
        <p:sp>
          <p:nvSpPr>
            <p:cNvPr id="16" name="椭圆 15"/>
            <p:cNvSpPr/>
            <p:nvPr/>
          </p:nvSpPr>
          <p:spPr>
            <a:xfrm>
              <a:off x="6000760" y="1736513"/>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C</a:t>
              </a:r>
              <a:endParaRPr lang="zh-CN" altLang="en-US" sz="1600" b="0">
                <a:solidFill>
                  <a:srgbClr val="0000FF"/>
                </a:solidFill>
                <a:latin typeface="Consolas" pitchFamily="49" charset="0"/>
                <a:cs typeface="Consolas" pitchFamily="49" charset="0"/>
              </a:endParaRPr>
            </a:p>
          </p:txBody>
        </p:sp>
        <p:sp>
          <p:nvSpPr>
            <p:cNvPr id="17" name="椭圆 16"/>
            <p:cNvSpPr/>
            <p:nvPr/>
          </p:nvSpPr>
          <p:spPr>
            <a:xfrm>
              <a:off x="6643702" y="2450893"/>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F</a:t>
              </a:r>
              <a:endParaRPr lang="zh-CN" altLang="en-US" sz="1600" b="0">
                <a:solidFill>
                  <a:srgbClr val="0000FF"/>
                </a:solidFill>
                <a:latin typeface="Consolas" pitchFamily="49" charset="0"/>
                <a:cs typeface="Consolas" pitchFamily="49" charset="0"/>
              </a:endParaRPr>
            </a:p>
          </p:txBody>
        </p:sp>
        <p:sp>
          <p:nvSpPr>
            <p:cNvPr id="18" name="椭圆 17"/>
            <p:cNvSpPr/>
            <p:nvPr/>
          </p:nvSpPr>
          <p:spPr>
            <a:xfrm>
              <a:off x="6286512" y="3236711"/>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I</a:t>
              </a:r>
              <a:endParaRPr lang="zh-CN" altLang="en-US" sz="1600" b="0">
                <a:solidFill>
                  <a:srgbClr val="0000FF"/>
                </a:solidFill>
                <a:latin typeface="Consolas" pitchFamily="49" charset="0"/>
                <a:cs typeface="Consolas" pitchFamily="49" charset="0"/>
              </a:endParaRPr>
            </a:p>
          </p:txBody>
        </p:sp>
        <p:cxnSp>
          <p:nvCxnSpPr>
            <p:cNvPr id="19" name="直接连接符 18"/>
            <p:cNvCxnSpPr>
              <a:stCxn id="17" idx="3"/>
              <a:endCxn id="18" idx="0"/>
            </p:cNvCxnSpPr>
            <p:nvPr/>
          </p:nvCxnSpPr>
          <p:spPr>
            <a:xfrm rot="5400000">
              <a:off x="6370579" y="2911278"/>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20" name="直接连接符 19"/>
            <p:cNvCxnSpPr>
              <a:stCxn id="16" idx="5"/>
              <a:endCxn id="17" idx="1"/>
            </p:cNvCxnSpPr>
            <p:nvPr/>
          </p:nvCxnSpPr>
          <p:spPr>
            <a:xfrm rot="16200000" flipH="1">
              <a:off x="6295179" y="2112832"/>
              <a:ext cx="411294" cy="390370"/>
            </a:xfrm>
            <a:prstGeom prst="line">
              <a:avLst/>
            </a:prstGeom>
            <a:ln w="19050"/>
          </p:spPr>
          <p:style>
            <a:lnRef idx="2">
              <a:schemeClr val="dk1"/>
            </a:lnRef>
            <a:fillRef idx="0">
              <a:schemeClr val="dk1"/>
            </a:fillRef>
            <a:effectRef idx="1">
              <a:schemeClr val="dk1"/>
            </a:effectRef>
            <a:fontRef idx="minor">
              <a:schemeClr val="tx1"/>
            </a:fontRef>
          </p:style>
        </p:cxnSp>
        <p:cxnSp>
          <p:nvCxnSpPr>
            <p:cNvPr id="21" name="直接连接符 20"/>
            <p:cNvCxnSpPr>
              <a:stCxn id="6" idx="2"/>
              <a:endCxn id="7" idx="7"/>
            </p:cNvCxnSpPr>
            <p:nvPr/>
          </p:nvCxnSpPr>
          <p:spPr>
            <a:xfrm rot="10800000" flipV="1">
              <a:off x="3305246" y="1093570"/>
              <a:ext cx="1123879" cy="705713"/>
            </a:xfrm>
            <a:prstGeom prst="line">
              <a:avLst/>
            </a:prstGeom>
            <a:ln w="19050"/>
          </p:spPr>
          <p:style>
            <a:lnRef idx="2">
              <a:schemeClr val="dk1"/>
            </a:lnRef>
            <a:fillRef idx="0">
              <a:schemeClr val="dk1"/>
            </a:fillRef>
            <a:effectRef idx="1">
              <a:schemeClr val="dk1"/>
            </a:effectRef>
            <a:fontRef idx="minor">
              <a:schemeClr val="tx1"/>
            </a:fontRef>
          </p:style>
        </p:cxnSp>
        <p:cxnSp>
          <p:nvCxnSpPr>
            <p:cNvPr id="22" name="直接连接符 21"/>
            <p:cNvCxnSpPr>
              <a:stCxn id="6" idx="6"/>
              <a:endCxn id="16" idx="1"/>
            </p:cNvCxnSpPr>
            <p:nvPr/>
          </p:nvCxnSpPr>
          <p:spPr>
            <a:xfrm>
              <a:off x="4786314" y="1093571"/>
              <a:ext cx="1266755" cy="705713"/>
            </a:xfrm>
            <a:prstGeom prst="line">
              <a:avLst/>
            </a:prstGeom>
            <a:ln w="19050"/>
          </p:spPr>
          <p:style>
            <a:lnRef idx="2">
              <a:schemeClr val="dk1"/>
            </a:lnRef>
            <a:fillRef idx="0">
              <a:schemeClr val="dk1"/>
            </a:fillRef>
            <a:effectRef idx="1">
              <a:schemeClr val="dk1"/>
            </a:effectRef>
            <a:fontRef idx="minor">
              <a:schemeClr val="tx1"/>
            </a:fontRef>
          </p:style>
        </p:cxnSp>
      </p:grpSp>
      <p:grpSp>
        <p:nvGrpSpPr>
          <p:cNvPr id="3" name="组合 22"/>
          <p:cNvGrpSpPr/>
          <p:nvPr/>
        </p:nvGrpSpPr>
        <p:grpSpPr>
          <a:xfrm>
            <a:off x="428596" y="3621289"/>
            <a:ext cx="4640824" cy="2379479"/>
            <a:chOff x="2000232" y="3764165"/>
            <a:chExt cx="5194952" cy="2736669"/>
          </a:xfrm>
        </p:grpSpPr>
        <p:sp>
          <p:nvSpPr>
            <p:cNvPr id="24" name="椭圆 23"/>
            <p:cNvSpPr/>
            <p:nvPr/>
          </p:nvSpPr>
          <p:spPr>
            <a:xfrm>
              <a:off x="4579938" y="3917090"/>
              <a:ext cx="330731" cy="39749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600"/>
                </a:lnSpc>
                <a:spcBef>
                  <a:spcPts val="0"/>
                </a:spcBef>
              </a:pPr>
              <a:r>
                <a:rPr lang="en-US" altLang="zh-CN" sz="1600" b="0">
                  <a:latin typeface="Consolas" pitchFamily="49" charset="0"/>
                  <a:cs typeface="Consolas" pitchFamily="49" charset="0"/>
                </a:rPr>
                <a:t>A</a:t>
              </a:r>
              <a:endParaRPr lang="zh-CN" altLang="en-US" sz="1600" b="0">
                <a:latin typeface="Consolas" pitchFamily="49" charset="0"/>
                <a:cs typeface="Consolas" pitchFamily="49" charset="0"/>
              </a:endParaRPr>
            </a:p>
          </p:txBody>
        </p:sp>
        <p:sp>
          <p:nvSpPr>
            <p:cNvPr id="25" name="椭圆 24"/>
            <p:cNvSpPr/>
            <p:nvPr/>
          </p:nvSpPr>
          <p:spPr>
            <a:xfrm>
              <a:off x="3257012" y="4712088"/>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26" name="椭圆 25"/>
            <p:cNvSpPr/>
            <p:nvPr/>
          </p:nvSpPr>
          <p:spPr>
            <a:xfrm>
              <a:off x="2595549"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D</a:t>
              </a:r>
              <a:endParaRPr lang="zh-CN" altLang="en-US" sz="1600" b="0">
                <a:solidFill>
                  <a:srgbClr val="0000FF"/>
                </a:solidFill>
                <a:latin typeface="Consolas" pitchFamily="49" charset="0"/>
                <a:cs typeface="Consolas" pitchFamily="49" charset="0"/>
              </a:endParaRPr>
            </a:p>
          </p:txBody>
        </p:sp>
        <p:sp>
          <p:nvSpPr>
            <p:cNvPr id="27" name="椭圆 26"/>
            <p:cNvSpPr/>
            <p:nvPr/>
          </p:nvSpPr>
          <p:spPr>
            <a:xfrm>
              <a:off x="2264817" y="6103335"/>
              <a:ext cx="330731" cy="397499"/>
            </a:xfrm>
            <a:prstGeom prst="ellipse">
              <a:avLst/>
            </a:prstGeom>
            <a:solidFill>
              <a:schemeClr val="bg1"/>
            </a:solidFill>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200"/>
                </a:lnSpc>
                <a:spcBef>
                  <a:spcPts val="0"/>
                </a:spcBef>
              </a:pPr>
              <a:endParaRPr lang="zh-CN" altLang="en-US" sz="1800" b="0">
                <a:solidFill>
                  <a:srgbClr val="0000FF"/>
                </a:solidFill>
                <a:latin typeface="Consolas" pitchFamily="49" charset="0"/>
                <a:cs typeface="Consolas" pitchFamily="49" charset="0"/>
              </a:endParaRPr>
            </a:p>
          </p:txBody>
        </p:sp>
        <p:sp>
          <p:nvSpPr>
            <p:cNvPr id="28" name="椭圆 27"/>
            <p:cNvSpPr/>
            <p:nvPr/>
          </p:nvSpPr>
          <p:spPr>
            <a:xfrm>
              <a:off x="2992426" y="6103335"/>
              <a:ext cx="330731" cy="397499"/>
            </a:xfrm>
            <a:prstGeom prst="ellipse">
              <a:avLst/>
            </a:prstGeom>
            <a:solidFill>
              <a:schemeClr val="bg1"/>
            </a:solidFill>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200"/>
                </a:lnSpc>
                <a:spcBef>
                  <a:spcPts val="0"/>
                </a:spcBef>
              </a:pPr>
              <a:endParaRPr lang="zh-CN" altLang="en-US" sz="1800" b="0">
                <a:solidFill>
                  <a:srgbClr val="0000FF"/>
                </a:solidFill>
                <a:latin typeface="Consolas" pitchFamily="49" charset="0"/>
                <a:cs typeface="Consolas" pitchFamily="49" charset="0"/>
              </a:endParaRPr>
            </a:p>
          </p:txBody>
        </p:sp>
        <p:cxnSp>
          <p:nvCxnSpPr>
            <p:cNvPr id="29" name="直接连接符 28"/>
            <p:cNvCxnSpPr>
              <a:stCxn id="26" idx="3"/>
              <a:endCxn id="27" idx="0"/>
            </p:cNvCxnSpPr>
            <p:nvPr/>
          </p:nvCxnSpPr>
          <p:spPr>
            <a:xfrm rot="5400000">
              <a:off x="2342353"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30" name="直接连接符 29"/>
            <p:cNvCxnSpPr>
              <a:stCxn id="26" idx="5"/>
              <a:endCxn id="28" idx="0"/>
            </p:cNvCxnSpPr>
            <p:nvPr/>
          </p:nvCxnSpPr>
          <p:spPr>
            <a:xfrm rot="16200000" flipH="1">
              <a:off x="2823089" y="5768631"/>
              <a:ext cx="389461" cy="279946"/>
            </a:xfrm>
            <a:prstGeom prst="line">
              <a:avLst/>
            </a:prstGeom>
            <a:ln w="19050"/>
          </p:spPr>
          <p:style>
            <a:lnRef idx="2">
              <a:schemeClr val="dk1"/>
            </a:lnRef>
            <a:fillRef idx="0">
              <a:schemeClr val="dk1"/>
            </a:fillRef>
            <a:effectRef idx="1">
              <a:schemeClr val="dk1"/>
            </a:effectRef>
            <a:fontRef idx="minor">
              <a:schemeClr val="tx1"/>
            </a:fontRef>
          </p:style>
        </p:cxnSp>
        <p:sp>
          <p:nvSpPr>
            <p:cNvPr id="31" name="椭圆 30"/>
            <p:cNvSpPr/>
            <p:nvPr/>
          </p:nvSpPr>
          <p:spPr>
            <a:xfrm>
              <a:off x="3852328"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E</a:t>
              </a:r>
              <a:endParaRPr lang="zh-CN" altLang="en-US" sz="1600" b="0">
                <a:solidFill>
                  <a:srgbClr val="0000FF"/>
                </a:solidFill>
                <a:latin typeface="Consolas" pitchFamily="49" charset="0"/>
                <a:cs typeface="Consolas" pitchFamily="49" charset="0"/>
              </a:endParaRPr>
            </a:p>
          </p:txBody>
        </p:sp>
        <p:sp>
          <p:nvSpPr>
            <p:cNvPr id="32" name="椭圆 31"/>
            <p:cNvSpPr/>
            <p:nvPr/>
          </p:nvSpPr>
          <p:spPr>
            <a:xfrm>
              <a:off x="3521597"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G</a:t>
              </a:r>
              <a:endParaRPr lang="zh-CN" altLang="en-US" sz="1600" b="0">
                <a:solidFill>
                  <a:srgbClr val="0000FF"/>
                </a:solidFill>
                <a:latin typeface="Consolas" pitchFamily="49" charset="0"/>
                <a:cs typeface="Consolas" pitchFamily="49" charset="0"/>
              </a:endParaRPr>
            </a:p>
          </p:txBody>
        </p:sp>
        <p:sp>
          <p:nvSpPr>
            <p:cNvPr id="33" name="椭圆 32"/>
            <p:cNvSpPr/>
            <p:nvPr/>
          </p:nvSpPr>
          <p:spPr>
            <a:xfrm>
              <a:off x="4249206"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H</a:t>
              </a:r>
              <a:endParaRPr lang="zh-CN" altLang="en-US" sz="1600" b="0">
                <a:solidFill>
                  <a:srgbClr val="0000FF"/>
                </a:solidFill>
                <a:latin typeface="Consolas" pitchFamily="49" charset="0"/>
                <a:cs typeface="Consolas" pitchFamily="49" charset="0"/>
              </a:endParaRPr>
            </a:p>
          </p:txBody>
        </p:sp>
        <p:cxnSp>
          <p:nvCxnSpPr>
            <p:cNvPr id="34" name="直接连接符 33"/>
            <p:cNvCxnSpPr>
              <a:stCxn id="31" idx="3"/>
              <a:endCxn id="32" idx="0"/>
            </p:cNvCxnSpPr>
            <p:nvPr/>
          </p:nvCxnSpPr>
          <p:spPr>
            <a:xfrm rot="5400000">
              <a:off x="3599132"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35" name="直接连接符 34"/>
            <p:cNvCxnSpPr>
              <a:stCxn id="31" idx="5"/>
              <a:endCxn id="33" idx="0"/>
            </p:cNvCxnSpPr>
            <p:nvPr/>
          </p:nvCxnSpPr>
          <p:spPr>
            <a:xfrm rot="16200000" flipH="1">
              <a:off x="4079868" y="5768631"/>
              <a:ext cx="389461" cy="279946"/>
            </a:xfrm>
            <a:prstGeom prst="line">
              <a:avLst/>
            </a:prstGeom>
            <a:ln w="19050"/>
          </p:spPr>
          <p:style>
            <a:lnRef idx="2">
              <a:schemeClr val="dk1"/>
            </a:lnRef>
            <a:fillRef idx="0">
              <a:schemeClr val="dk1"/>
            </a:fillRef>
            <a:effectRef idx="1">
              <a:schemeClr val="dk1"/>
            </a:effectRef>
            <a:fontRef idx="minor">
              <a:schemeClr val="tx1"/>
            </a:fontRef>
          </p:style>
        </p:cxnSp>
        <p:cxnSp>
          <p:nvCxnSpPr>
            <p:cNvPr id="36" name="直接连接符 35"/>
            <p:cNvCxnSpPr>
              <a:stCxn id="25" idx="3"/>
              <a:endCxn id="26" idx="7"/>
            </p:cNvCxnSpPr>
            <p:nvPr/>
          </p:nvCxnSpPr>
          <p:spPr>
            <a:xfrm rot="5400000">
              <a:off x="2900934" y="5028287"/>
              <a:ext cx="381424" cy="427600"/>
            </a:xfrm>
            <a:prstGeom prst="line">
              <a:avLst/>
            </a:prstGeom>
            <a:ln w="19050"/>
          </p:spPr>
          <p:style>
            <a:lnRef idx="2">
              <a:schemeClr val="dk1"/>
            </a:lnRef>
            <a:fillRef idx="0">
              <a:schemeClr val="dk1"/>
            </a:fillRef>
            <a:effectRef idx="1">
              <a:schemeClr val="dk1"/>
            </a:effectRef>
            <a:fontRef idx="minor">
              <a:schemeClr val="tx1"/>
            </a:fontRef>
          </p:style>
        </p:cxnSp>
        <p:cxnSp>
          <p:nvCxnSpPr>
            <p:cNvPr id="37" name="直接连接符 36"/>
            <p:cNvCxnSpPr>
              <a:stCxn id="25" idx="5"/>
              <a:endCxn id="31" idx="1"/>
            </p:cNvCxnSpPr>
            <p:nvPr/>
          </p:nvCxnSpPr>
          <p:spPr>
            <a:xfrm rot="16200000" flipH="1">
              <a:off x="3529324" y="5061360"/>
              <a:ext cx="381424" cy="361454"/>
            </a:xfrm>
            <a:prstGeom prst="line">
              <a:avLst/>
            </a:prstGeom>
            <a:ln w="19050"/>
          </p:spPr>
          <p:style>
            <a:lnRef idx="2">
              <a:schemeClr val="dk1"/>
            </a:lnRef>
            <a:fillRef idx="0">
              <a:schemeClr val="dk1"/>
            </a:fillRef>
            <a:effectRef idx="1">
              <a:schemeClr val="dk1"/>
            </a:effectRef>
            <a:fontRef idx="minor">
              <a:schemeClr val="tx1"/>
            </a:fontRef>
          </p:style>
        </p:cxnSp>
        <p:sp>
          <p:nvSpPr>
            <p:cNvPr id="38" name="椭圆 37"/>
            <p:cNvSpPr/>
            <p:nvPr/>
          </p:nvSpPr>
          <p:spPr>
            <a:xfrm>
              <a:off x="6035156" y="4712088"/>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C</a:t>
              </a:r>
              <a:endParaRPr lang="zh-CN" altLang="en-US" sz="1600" b="0">
                <a:solidFill>
                  <a:srgbClr val="0000FF"/>
                </a:solidFill>
                <a:latin typeface="Consolas" pitchFamily="49" charset="0"/>
                <a:cs typeface="Consolas" pitchFamily="49" charset="0"/>
              </a:endParaRPr>
            </a:p>
          </p:txBody>
        </p:sp>
        <p:sp>
          <p:nvSpPr>
            <p:cNvPr id="39" name="椭圆 38"/>
            <p:cNvSpPr/>
            <p:nvPr/>
          </p:nvSpPr>
          <p:spPr>
            <a:xfrm>
              <a:off x="5373693" y="5374587"/>
              <a:ext cx="330731" cy="397499"/>
            </a:xfrm>
            <a:prstGeom prst="ellipse">
              <a:avLst/>
            </a:prstGeom>
            <a:solidFill>
              <a:schemeClr val="bg1"/>
            </a:solidFill>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200"/>
                </a:lnSpc>
                <a:spcBef>
                  <a:spcPts val="0"/>
                </a:spcBef>
              </a:pPr>
              <a:endParaRPr lang="zh-CN" altLang="en-US" sz="1800" b="0">
                <a:solidFill>
                  <a:srgbClr val="0000FF"/>
                </a:solidFill>
                <a:latin typeface="Consolas" pitchFamily="49" charset="0"/>
                <a:cs typeface="Consolas" pitchFamily="49" charset="0"/>
              </a:endParaRPr>
            </a:p>
          </p:txBody>
        </p:sp>
        <p:sp>
          <p:nvSpPr>
            <p:cNvPr id="40" name="椭圆 39"/>
            <p:cNvSpPr/>
            <p:nvPr/>
          </p:nvSpPr>
          <p:spPr>
            <a:xfrm>
              <a:off x="5042962" y="6103335"/>
              <a:ext cx="330731" cy="397499"/>
            </a:xfrm>
            <a:prstGeom prst="ellipse">
              <a:avLst/>
            </a:prstGeom>
            <a:solidFill>
              <a:schemeClr val="bg1"/>
            </a:solidFill>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200"/>
                </a:lnSpc>
                <a:spcBef>
                  <a:spcPts val="0"/>
                </a:spcBef>
              </a:pPr>
              <a:endParaRPr lang="zh-CN" altLang="en-US" sz="1800" b="0">
                <a:solidFill>
                  <a:srgbClr val="0000FF"/>
                </a:solidFill>
                <a:latin typeface="Consolas" pitchFamily="49" charset="0"/>
                <a:cs typeface="Consolas" pitchFamily="49" charset="0"/>
              </a:endParaRPr>
            </a:p>
          </p:txBody>
        </p:sp>
        <p:sp>
          <p:nvSpPr>
            <p:cNvPr id="41" name="椭圆 40"/>
            <p:cNvSpPr/>
            <p:nvPr/>
          </p:nvSpPr>
          <p:spPr>
            <a:xfrm>
              <a:off x="5770571" y="6103335"/>
              <a:ext cx="330731" cy="397499"/>
            </a:xfrm>
            <a:prstGeom prst="ellipse">
              <a:avLst/>
            </a:prstGeom>
            <a:solidFill>
              <a:schemeClr val="bg1"/>
            </a:solidFill>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200"/>
                </a:lnSpc>
                <a:spcBef>
                  <a:spcPts val="0"/>
                </a:spcBef>
              </a:pPr>
              <a:endParaRPr lang="zh-CN" altLang="en-US" sz="1800" b="0">
                <a:solidFill>
                  <a:srgbClr val="0000FF"/>
                </a:solidFill>
                <a:latin typeface="Consolas" pitchFamily="49" charset="0"/>
                <a:cs typeface="Consolas" pitchFamily="49" charset="0"/>
              </a:endParaRPr>
            </a:p>
          </p:txBody>
        </p:sp>
        <p:cxnSp>
          <p:nvCxnSpPr>
            <p:cNvPr id="42" name="直接连接符 41"/>
            <p:cNvCxnSpPr>
              <a:stCxn id="39" idx="3"/>
              <a:endCxn id="40" idx="0"/>
            </p:cNvCxnSpPr>
            <p:nvPr/>
          </p:nvCxnSpPr>
          <p:spPr>
            <a:xfrm rot="5400000">
              <a:off x="5120497"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43" name="直接连接符 42"/>
            <p:cNvCxnSpPr>
              <a:stCxn id="39" idx="5"/>
              <a:endCxn id="41" idx="0"/>
            </p:cNvCxnSpPr>
            <p:nvPr/>
          </p:nvCxnSpPr>
          <p:spPr>
            <a:xfrm rot="16200000" flipH="1">
              <a:off x="5601233" y="5768631"/>
              <a:ext cx="389461" cy="279946"/>
            </a:xfrm>
            <a:prstGeom prst="line">
              <a:avLst/>
            </a:prstGeom>
            <a:ln w="19050"/>
          </p:spPr>
          <p:style>
            <a:lnRef idx="2">
              <a:schemeClr val="dk1"/>
            </a:lnRef>
            <a:fillRef idx="0">
              <a:schemeClr val="dk1"/>
            </a:fillRef>
            <a:effectRef idx="1">
              <a:schemeClr val="dk1"/>
            </a:effectRef>
            <a:fontRef idx="minor">
              <a:schemeClr val="tx1"/>
            </a:fontRef>
          </p:style>
        </p:cxnSp>
        <p:sp>
          <p:nvSpPr>
            <p:cNvPr id="44" name="椭圆 43"/>
            <p:cNvSpPr/>
            <p:nvPr/>
          </p:nvSpPr>
          <p:spPr>
            <a:xfrm>
              <a:off x="6630473"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F</a:t>
              </a:r>
              <a:endParaRPr lang="zh-CN" altLang="en-US" sz="1600" b="0">
                <a:solidFill>
                  <a:srgbClr val="0000FF"/>
                </a:solidFill>
                <a:latin typeface="Consolas" pitchFamily="49" charset="0"/>
                <a:cs typeface="Consolas" pitchFamily="49" charset="0"/>
              </a:endParaRPr>
            </a:p>
          </p:txBody>
        </p:sp>
        <p:sp>
          <p:nvSpPr>
            <p:cNvPr id="45" name="椭圆 44"/>
            <p:cNvSpPr/>
            <p:nvPr/>
          </p:nvSpPr>
          <p:spPr>
            <a:xfrm>
              <a:off x="6299741"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I</a:t>
              </a:r>
              <a:endParaRPr lang="zh-CN" altLang="en-US" sz="1600" b="0">
                <a:solidFill>
                  <a:srgbClr val="0000FF"/>
                </a:solidFill>
                <a:latin typeface="Consolas" pitchFamily="49" charset="0"/>
                <a:cs typeface="Consolas" pitchFamily="49" charset="0"/>
              </a:endParaRPr>
            </a:p>
          </p:txBody>
        </p:sp>
        <p:cxnSp>
          <p:nvCxnSpPr>
            <p:cNvPr id="46" name="直接连接符 45"/>
            <p:cNvCxnSpPr>
              <a:stCxn id="44" idx="3"/>
              <a:endCxn id="45" idx="0"/>
            </p:cNvCxnSpPr>
            <p:nvPr/>
          </p:nvCxnSpPr>
          <p:spPr>
            <a:xfrm rot="5400000">
              <a:off x="6377277"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47" name="直接连接符 46"/>
            <p:cNvCxnSpPr>
              <a:stCxn id="38" idx="3"/>
              <a:endCxn id="39" idx="7"/>
            </p:cNvCxnSpPr>
            <p:nvPr/>
          </p:nvCxnSpPr>
          <p:spPr>
            <a:xfrm rot="5400000">
              <a:off x="5679078" y="5028287"/>
              <a:ext cx="381424" cy="427600"/>
            </a:xfrm>
            <a:prstGeom prst="line">
              <a:avLst/>
            </a:prstGeom>
            <a:ln w="19050"/>
          </p:spPr>
          <p:style>
            <a:lnRef idx="2">
              <a:schemeClr val="dk1"/>
            </a:lnRef>
            <a:fillRef idx="0">
              <a:schemeClr val="dk1"/>
            </a:fillRef>
            <a:effectRef idx="1">
              <a:schemeClr val="dk1"/>
            </a:effectRef>
            <a:fontRef idx="minor">
              <a:schemeClr val="tx1"/>
            </a:fontRef>
          </p:style>
        </p:cxnSp>
        <p:cxnSp>
          <p:nvCxnSpPr>
            <p:cNvPr id="48" name="直接连接符 47"/>
            <p:cNvCxnSpPr>
              <a:stCxn id="38" idx="5"/>
              <a:endCxn id="44" idx="1"/>
            </p:cNvCxnSpPr>
            <p:nvPr/>
          </p:nvCxnSpPr>
          <p:spPr>
            <a:xfrm rot="16200000" flipH="1">
              <a:off x="6307468" y="5061360"/>
              <a:ext cx="381424" cy="361454"/>
            </a:xfrm>
            <a:prstGeom prst="line">
              <a:avLst/>
            </a:prstGeom>
            <a:ln w="19050"/>
          </p:spPr>
          <p:style>
            <a:lnRef idx="2">
              <a:schemeClr val="dk1"/>
            </a:lnRef>
            <a:fillRef idx="0">
              <a:schemeClr val="dk1"/>
            </a:fillRef>
            <a:effectRef idx="1">
              <a:schemeClr val="dk1"/>
            </a:effectRef>
            <a:fontRef idx="minor">
              <a:schemeClr val="tx1"/>
            </a:fontRef>
          </p:style>
        </p:cxnSp>
        <p:cxnSp>
          <p:nvCxnSpPr>
            <p:cNvPr id="49" name="直接连接符 48"/>
            <p:cNvCxnSpPr>
              <a:stCxn id="24" idx="2"/>
              <a:endCxn id="25" idx="7"/>
            </p:cNvCxnSpPr>
            <p:nvPr/>
          </p:nvCxnSpPr>
          <p:spPr>
            <a:xfrm rot="10800000" flipV="1">
              <a:off x="3539310" y="4115839"/>
              <a:ext cx="1040629" cy="654461"/>
            </a:xfrm>
            <a:prstGeom prst="line">
              <a:avLst/>
            </a:prstGeom>
            <a:ln w="19050"/>
          </p:spPr>
          <p:style>
            <a:lnRef idx="2">
              <a:schemeClr val="dk1"/>
            </a:lnRef>
            <a:fillRef idx="0">
              <a:schemeClr val="dk1"/>
            </a:fillRef>
            <a:effectRef idx="1">
              <a:schemeClr val="dk1"/>
            </a:effectRef>
            <a:fontRef idx="minor">
              <a:schemeClr val="tx1"/>
            </a:fontRef>
          </p:style>
        </p:cxnSp>
        <p:cxnSp>
          <p:nvCxnSpPr>
            <p:cNvPr id="50" name="直接连接符 49"/>
            <p:cNvCxnSpPr>
              <a:stCxn id="24" idx="6"/>
              <a:endCxn id="38" idx="1"/>
            </p:cNvCxnSpPr>
            <p:nvPr/>
          </p:nvCxnSpPr>
          <p:spPr>
            <a:xfrm>
              <a:off x="4910669" y="4115840"/>
              <a:ext cx="1172921" cy="654461"/>
            </a:xfrm>
            <a:prstGeom prst="line">
              <a:avLst/>
            </a:prstGeom>
            <a:ln w="19050"/>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4381499" y="3764165"/>
              <a:ext cx="396878" cy="324480"/>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itchFamily="49" charset="0"/>
                  <a:cs typeface="Consolas" pitchFamily="49" charset="0"/>
                </a:rPr>
                <a:t>1</a:t>
              </a:r>
              <a:endParaRPr lang="zh-CN" altLang="en-US" sz="1400" b="0">
                <a:solidFill>
                  <a:srgbClr val="FF00FF"/>
                </a:solidFill>
                <a:latin typeface="Consolas" pitchFamily="49" charset="0"/>
                <a:cs typeface="Consolas" pitchFamily="49" charset="0"/>
              </a:endParaRPr>
            </a:p>
          </p:txBody>
        </p:sp>
        <p:sp>
          <p:nvSpPr>
            <p:cNvPr id="52" name="TextBox 51"/>
            <p:cNvSpPr txBox="1"/>
            <p:nvPr/>
          </p:nvSpPr>
          <p:spPr>
            <a:xfrm>
              <a:off x="2959847" y="4691663"/>
              <a:ext cx="396878" cy="324480"/>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itchFamily="49" charset="0"/>
                  <a:cs typeface="Consolas" pitchFamily="49" charset="0"/>
                </a:rPr>
                <a:t>2</a:t>
              </a:r>
              <a:endParaRPr lang="zh-CN" altLang="en-US" sz="1400" b="0">
                <a:solidFill>
                  <a:srgbClr val="FF00FF"/>
                </a:solidFill>
                <a:latin typeface="Consolas" pitchFamily="49" charset="0"/>
                <a:cs typeface="Consolas" pitchFamily="49" charset="0"/>
              </a:endParaRPr>
            </a:p>
          </p:txBody>
        </p:sp>
        <p:sp>
          <p:nvSpPr>
            <p:cNvPr id="53" name="TextBox 52"/>
            <p:cNvSpPr txBox="1"/>
            <p:nvPr/>
          </p:nvSpPr>
          <p:spPr>
            <a:xfrm>
              <a:off x="2400072" y="5078753"/>
              <a:ext cx="396878" cy="324480"/>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itchFamily="49" charset="0"/>
                  <a:cs typeface="Consolas" pitchFamily="49" charset="0"/>
                </a:rPr>
                <a:t>4</a:t>
              </a:r>
              <a:endParaRPr lang="zh-CN" altLang="en-US" sz="1400" b="0">
                <a:solidFill>
                  <a:srgbClr val="FF00FF"/>
                </a:solidFill>
                <a:latin typeface="Consolas" pitchFamily="49" charset="0"/>
                <a:cs typeface="Consolas" pitchFamily="49" charset="0"/>
              </a:endParaRPr>
            </a:p>
          </p:txBody>
        </p:sp>
        <p:sp>
          <p:nvSpPr>
            <p:cNvPr id="54" name="TextBox 53"/>
            <p:cNvSpPr txBox="1"/>
            <p:nvPr/>
          </p:nvSpPr>
          <p:spPr>
            <a:xfrm>
              <a:off x="2000232" y="6082910"/>
              <a:ext cx="396878" cy="324480"/>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itchFamily="49" charset="0"/>
                  <a:cs typeface="Consolas" pitchFamily="49" charset="0"/>
                </a:rPr>
                <a:t>8</a:t>
              </a:r>
              <a:endParaRPr lang="zh-CN" altLang="en-US" sz="1400" b="0">
                <a:solidFill>
                  <a:srgbClr val="FF00FF"/>
                </a:solidFill>
                <a:latin typeface="Consolas" pitchFamily="49" charset="0"/>
                <a:cs typeface="Consolas" pitchFamily="49" charset="0"/>
              </a:endParaRPr>
            </a:p>
          </p:txBody>
        </p:sp>
        <p:sp>
          <p:nvSpPr>
            <p:cNvPr id="55" name="TextBox 54"/>
            <p:cNvSpPr txBox="1"/>
            <p:nvPr/>
          </p:nvSpPr>
          <p:spPr>
            <a:xfrm>
              <a:off x="2719943" y="6037086"/>
              <a:ext cx="396878" cy="324480"/>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itchFamily="49" charset="0"/>
                  <a:cs typeface="Consolas" pitchFamily="49" charset="0"/>
                </a:rPr>
                <a:t>9</a:t>
              </a:r>
              <a:endParaRPr lang="zh-CN" altLang="en-US" sz="1400" b="0">
                <a:solidFill>
                  <a:srgbClr val="FF00FF"/>
                </a:solidFill>
                <a:latin typeface="Consolas" pitchFamily="49" charset="0"/>
                <a:cs typeface="Consolas" pitchFamily="49" charset="0"/>
              </a:endParaRPr>
            </a:p>
          </p:txBody>
        </p:sp>
        <p:sp>
          <p:nvSpPr>
            <p:cNvPr id="56" name="TextBox 55"/>
            <p:cNvSpPr txBox="1"/>
            <p:nvPr/>
          </p:nvSpPr>
          <p:spPr>
            <a:xfrm>
              <a:off x="4116913" y="5175837"/>
              <a:ext cx="396878" cy="324480"/>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itchFamily="49" charset="0"/>
                  <a:cs typeface="Consolas" pitchFamily="49" charset="0"/>
                </a:rPr>
                <a:t>5</a:t>
              </a:r>
              <a:endParaRPr lang="zh-CN" altLang="en-US" sz="1400" b="0">
                <a:solidFill>
                  <a:srgbClr val="FF00FF"/>
                </a:solidFill>
                <a:latin typeface="Consolas" pitchFamily="49" charset="0"/>
                <a:cs typeface="Consolas" pitchFamily="49" charset="0"/>
              </a:endParaRPr>
            </a:p>
          </p:txBody>
        </p:sp>
        <p:sp>
          <p:nvSpPr>
            <p:cNvPr id="57" name="TextBox 56"/>
            <p:cNvSpPr txBox="1"/>
            <p:nvPr/>
          </p:nvSpPr>
          <p:spPr>
            <a:xfrm>
              <a:off x="3362648" y="5838336"/>
              <a:ext cx="396878" cy="324480"/>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itchFamily="49" charset="0"/>
                  <a:cs typeface="Consolas" pitchFamily="49" charset="0"/>
                </a:rPr>
                <a:t>10</a:t>
              </a:r>
              <a:endParaRPr lang="zh-CN" altLang="en-US" sz="1400" b="0">
                <a:solidFill>
                  <a:srgbClr val="FF00FF"/>
                </a:solidFill>
                <a:latin typeface="Consolas" pitchFamily="49" charset="0"/>
                <a:cs typeface="Consolas" pitchFamily="49" charset="0"/>
              </a:endParaRPr>
            </a:p>
          </p:txBody>
        </p:sp>
        <p:sp>
          <p:nvSpPr>
            <p:cNvPr id="58" name="TextBox 57"/>
            <p:cNvSpPr txBox="1"/>
            <p:nvPr/>
          </p:nvSpPr>
          <p:spPr>
            <a:xfrm>
              <a:off x="4447645" y="5838336"/>
              <a:ext cx="396878" cy="324480"/>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itchFamily="49" charset="0"/>
                  <a:cs typeface="Consolas" pitchFamily="49" charset="0"/>
                </a:rPr>
                <a:t>11</a:t>
              </a:r>
              <a:endParaRPr lang="zh-CN" altLang="en-US" sz="1400" b="0">
                <a:solidFill>
                  <a:srgbClr val="FF00FF"/>
                </a:solidFill>
                <a:latin typeface="Consolas" pitchFamily="49" charset="0"/>
                <a:cs typeface="Consolas" pitchFamily="49" charset="0"/>
              </a:endParaRPr>
            </a:p>
          </p:txBody>
        </p:sp>
        <p:sp>
          <p:nvSpPr>
            <p:cNvPr id="59" name="TextBox 58"/>
            <p:cNvSpPr txBox="1"/>
            <p:nvPr/>
          </p:nvSpPr>
          <p:spPr>
            <a:xfrm>
              <a:off x="6318499" y="4712088"/>
              <a:ext cx="396878" cy="324480"/>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itchFamily="49" charset="0"/>
                  <a:cs typeface="Consolas" pitchFamily="49" charset="0"/>
                </a:rPr>
                <a:t>3</a:t>
              </a:r>
              <a:endParaRPr lang="zh-CN" altLang="en-US" sz="1400" b="0">
                <a:solidFill>
                  <a:srgbClr val="FF00FF"/>
                </a:solidFill>
                <a:latin typeface="Consolas" pitchFamily="49" charset="0"/>
                <a:cs typeface="Consolas" pitchFamily="49" charset="0"/>
              </a:endParaRPr>
            </a:p>
          </p:txBody>
        </p:sp>
        <p:sp>
          <p:nvSpPr>
            <p:cNvPr id="60" name="TextBox 59"/>
            <p:cNvSpPr txBox="1"/>
            <p:nvPr/>
          </p:nvSpPr>
          <p:spPr>
            <a:xfrm>
              <a:off x="5247070" y="5078753"/>
              <a:ext cx="396878" cy="296456"/>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itchFamily="49" charset="0"/>
                  <a:cs typeface="Consolas" pitchFamily="49" charset="0"/>
                </a:rPr>
                <a:t>6</a:t>
              </a:r>
              <a:endParaRPr lang="zh-CN" altLang="en-US" sz="1400" b="0">
                <a:solidFill>
                  <a:srgbClr val="FF00FF"/>
                </a:solidFill>
                <a:latin typeface="Consolas" pitchFamily="49" charset="0"/>
                <a:cs typeface="Consolas" pitchFamily="49" charset="0"/>
              </a:endParaRPr>
            </a:p>
          </p:txBody>
        </p:sp>
        <p:sp>
          <p:nvSpPr>
            <p:cNvPr id="61" name="TextBox 60"/>
            <p:cNvSpPr txBox="1"/>
            <p:nvPr/>
          </p:nvSpPr>
          <p:spPr>
            <a:xfrm>
              <a:off x="4719141" y="6103336"/>
              <a:ext cx="396878" cy="296456"/>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itchFamily="49" charset="0"/>
                  <a:cs typeface="Consolas" pitchFamily="49" charset="0"/>
                </a:rPr>
                <a:t>12</a:t>
              </a:r>
              <a:endParaRPr lang="zh-CN" altLang="en-US" sz="1400" b="0">
                <a:solidFill>
                  <a:srgbClr val="FF00FF"/>
                </a:solidFill>
                <a:latin typeface="Consolas" pitchFamily="49" charset="0"/>
                <a:cs typeface="Consolas" pitchFamily="49" charset="0"/>
              </a:endParaRPr>
            </a:p>
          </p:txBody>
        </p:sp>
        <p:sp>
          <p:nvSpPr>
            <p:cNvPr id="62" name="TextBox 61"/>
            <p:cNvSpPr txBox="1"/>
            <p:nvPr/>
          </p:nvSpPr>
          <p:spPr>
            <a:xfrm>
              <a:off x="6798306" y="5207218"/>
              <a:ext cx="396878" cy="296456"/>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itchFamily="49" charset="0"/>
                  <a:cs typeface="Consolas" pitchFamily="49" charset="0"/>
                </a:rPr>
                <a:t>7</a:t>
              </a:r>
              <a:endParaRPr lang="zh-CN" altLang="en-US" sz="1400" b="0">
                <a:solidFill>
                  <a:srgbClr val="FF00FF"/>
                </a:solidFill>
                <a:latin typeface="Consolas" pitchFamily="49" charset="0"/>
                <a:cs typeface="Consolas" pitchFamily="49" charset="0"/>
              </a:endParaRPr>
            </a:p>
          </p:txBody>
        </p:sp>
        <p:sp>
          <p:nvSpPr>
            <p:cNvPr id="63" name="TextBox 62"/>
            <p:cNvSpPr txBox="1"/>
            <p:nvPr/>
          </p:nvSpPr>
          <p:spPr>
            <a:xfrm>
              <a:off x="6561365" y="5997925"/>
              <a:ext cx="396878" cy="324480"/>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itchFamily="49" charset="0"/>
                  <a:cs typeface="Consolas" pitchFamily="49" charset="0"/>
                </a:rPr>
                <a:t>14</a:t>
              </a:r>
              <a:endParaRPr lang="zh-CN" altLang="en-US" sz="1400" b="0">
                <a:solidFill>
                  <a:srgbClr val="FF00FF"/>
                </a:solidFill>
                <a:latin typeface="Consolas" pitchFamily="49" charset="0"/>
                <a:cs typeface="Consolas" pitchFamily="49" charset="0"/>
              </a:endParaRPr>
            </a:p>
          </p:txBody>
        </p:sp>
        <p:sp>
          <p:nvSpPr>
            <p:cNvPr id="64" name="TextBox 63"/>
            <p:cNvSpPr txBox="1"/>
            <p:nvPr/>
          </p:nvSpPr>
          <p:spPr>
            <a:xfrm>
              <a:off x="5429256" y="6000768"/>
              <a:ext cx="428628" cy="324480"/>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itchFamily="49" charset="0"/>
                  <a:cs typeface="Consolas" pitchFamily="49" charset="0"/>
                </a:rPr>
                <a:t>13</a:t>
              </a:r>
              <a:endParaRPr lang="zh-CN" altLang="en-US" sz="1400" b="0">
                <a:solidFill>
                  <a:srgbClr val="FF00FF"/>
                </a:solidFill>
                <a:latin typeface="Consolas" pitchFamily="49" charset="0"/>
                <a:cs typeface="Consolas" pitchFamily="49" charset="0"/>
              </a:endParaRPr>
            </a:p>
          </p:txBody>
        </p:sp>
      </p:grpSp>
      <p:sp>
        <p:nvSpPr>
          <p:cNvPr id="65" name="TextBox 64"/>
          <p:cNvSpPr txBox="1"/>
          <p:nvPr/>
        </p:nvSpPr>
        <p:spPr>
          <a:xfrm>
            <a:off x="5429256" y="2692595"/>
            <a:ext cx="3357586" cy="1169551"/>
          </a:xfrm>
          <a:prstGeom prst="rect">
            <a:avLst/>
          </a:prstGeom>
          <a:noFill/>
        </p:spPr>
        <p:txBody>
          <a:bodyPr wrap="square" rtlCol="0">
            <a:spAutoFit/>
          </a:bodyPr>
          <a:lstStyle/>
          <a:p>
            <a:pPr marL="342900" indent="-342900" algn="l">
              <a:lnSpc>
                <a:spcPts val="2600"/>
              </a:lnSpc>
              <a:spcBef>
                <a:spcPts val="600"/>
              </a:spcBef>
              <a:buBlip>
                <a:blip r:embed="rId2"/>
              </a:buBlip>
            </a:pPr>
            <a:r>
              <a:rPr lang="zh-CN" altLang="en-US" sz="2000">
                <a:solidFill>
                  <a:srgbClr val="0000FF"/>
                </a:solidFill>
                <a:latin typeface="Consolas" pitchFamily="49" charset="0"/>
                <a:ea typeface="仿宋" pitchFamily="49" charset="-122"/>
                <a:cs typeface="Consolas" pitchFamily="49" charset="0"/>
              </a:rPr>
              <a:t>增添空结点补齐为一棵完全二叉树</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600"/>
              </a:lnSpc>
              <a:spcBef>
                <a:spcPts val="600"/>
              </a:spcBef>
              <a:buBlip>
                <a:blip r:embed="rId2"/>
              </a:buBlip>
            </a:pPr>
            <a:r>
              <a:rPr lang="zh-CN" altLang="en-US" sz="2000">
                <a:solidFill>
                  <a:srgbClr val="0000FF"/>
                </a:solidFill>
                <a:latin typeface="Consolas" pitchFamily="49" charset="0"/>
                <a:ea typeface="仿宋" pitchFamily="49" charset="-122"/>
                <a:cs typeface="Consolas" pitchFamily="49" charset="0"/>
              </a:rPr>
              <a:t>并对所有结点进行编号</a:t>
            </a:r>
          </a:p>
        </p:txBody>
      </p:sp>
      <p:sp>
        <p:nvSpPr>
          <p:cNvPr id="66" name="右弧形箭头 65"/>
          <p:cNvSpPr/>
          <p:nvPr/>
        </p:nvSpPr>
        <p:spPr>
          <a:xfrm>
            <a:off x="4857752" y="2741163"/>
            <a:ext cx="500066" cy="1428760"/>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
        <p:nvSpPr>
          <p:cNvPr id="67" name="Text Box 2"/>
          <p:cNvSpPr txBox="1">
            <a:spLocks noChangeArrowheads="1"/>
          </p:cNvSpPr>
          <p:nvPr/>
        </p:nvSpPr>
        <p:spPr bwMode="auto">
          <a:xfrm>
            <a:off x="571472" y="142852"/>
            <a:ext cx="4143404" cy="453183"/>
          </a:xfrm>
          <a:prstGeom prst="rect">
            <a:avLst/>
          </a:prstGeom>
          <a:blipFill>
            <a:blip r:embed="rId3" cstate="print"/>
            <a:tile tx="0" ty="0" sx="100000" sy="100000" flip="none" algn="tl"/>
          </a:blipFill>
          <a:ln w="9525">
            <a:noFill/>
            <a:miter lim="800000"/>
            <a:headEnd/>
            <a:tailEnd/>
          </a:ln>
        </p:spPr>
        <p:txBody>
          <a:bodyPr wrap="square" lIns="180000" tIns="72000" bIns="72000">
            <a:spAutoFit/>
          </a:bodyPr>
          <a:lstStyle/>
          <a:p>
            <a:pPr marL="457200" indent="-457200" algn="l">
              <a:lnSpc>
                <a:spcPct val="100000"/>
              </a:lnSpc>
              <a:spcBef>
                <a:spcPct val="50000"/>
              </a:spcBef>
              <a:buBlip>
                <a:blip r:embed="rId2"/>
              </a:buBlip>
            </a:pPr>
            <a:r>
              <a:rPr lang="zh-CN" altLang="en-US" sz="2000" dirty="0">
                <a:solidFill>
                  <a:srgbClr val="0000FF"/>
                </a:solidFill>
                <a:latin typeface="Consolas" pitchFamily="49" charset="0"/>
                <a:ea typeface="楷体" pitchFamily="49" charset="-122"/>
                <a:cs typeface="Consolas" pitchFamily="49" charset="0"/>
              </a:rPr>
              <a:t>一般的二</a:t>
            </a:r>
            <a:r>
              <a:rPr lang="zh-CN" altLang="en-US" sz="2000">
                <a:solidFill>
                  <a:srgbClr val="0000FF"/>
                </a:solidFill>
                <a:latin typeface="Consolas" pitchFamily="49" charset="0"/>
                <a:ea typeface="楷体" pitchFamily="49" charset="-122"/>
                <a:cs typeface="Consolas" pitchFamily="49" charset="0"/>
              </a:rPr>
              <a:t>叉树的</a:t>
            </a:r>
            <a:r>
              <a:rPr lang="zh-CN" altLang="en-US" sz="2000" dirty="0">
                <a:solidFill>
                  <a:srgbClr val="0000FF"/>
                </a:solidFill>
                <a:latin typeface="Consolas" pitchFamily="49" charset="0"/>
                <a:ea typeface="楷体" pitchFamily="49" charset="-122"/>
                <a:cs typeface="Consolas" pitchFamily="49" charset="0"/>
              </a:rPr>
              <a:t>顺序存储</a:t>
            </a:r>
            <a:r>
              <a:rPr lang="zh-CN" altLang="en-US" sz="2000">
                <a:solidFill>
                  <a:srgbClr val="0000FF"/>
                </a:solidFill>
                <a:latin typeface="Consolas" pitchFamily="49" charset="0"/>
                <a:ea typeface="楷体" pitchFamily="49" charset="-122"/>
                <a:cs typeface="Consolas" pitchFamily="49" charset="0"/>
              </a:rPr>
              <a:t>结构</a:t>
            </a:r>
            <a:endParaRPr lang="zh-CN" altLang="en-US" sz="2000" dirty="0">
              <a:solidFill>
                <a:srgbClr val="0000FF"/>
              </a:solidFill>
              <a:latin typeface="Consolas" pitchFamily="49" charset="0"/>
              <a:ea typeface="楷体" pitchFamily="49" charset="-122"/>
              <a:cs typeface="Consolas" pitchFamily="49" charset="0"/>
            </a:endParaRPr>
          </a:p>
        </p:txBody>
      </p:sp>
      <p:sp>
        <p:nvSpPr>
          <p:cNvPr id="68" name="灯片编号占位符 67"/>
          <p:cNvSpPr>
            <a:spLocks noGrp="1"/>
          </p:cNvSpPr>
          <p:nvPr>
            <p:ph type="sldNum" sz="quarter" idx="12"/>
          </p:nvPr>
        </p:nvSpPr>
        <p:spPr/>
        <p:txBody>
          <a:bodyPr/>
          <a:lstStyle/>
          <a:p>
            <a:fld id="{67864EE2-EAB3-4814-A7EB-820BD7610F1E}" type="slidenum">
              <a:rPr lang="en-US" altLang="zh-CN" smtClean="0"/>
              <a:pPr/>
              <a:t>49</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857224" y="714356"/>
            <a:ext cx="6357982" cy="400110"/>
          </a:xfrm>
          <a:prstGeom prst="rect">
            <a:avLst/>
          </a:prstGeom>
          <a:noFill/>
          <a:ln w="9525">
            <a:noFill/>
            <a:miter lim="800000"/>
            <a:headEnd/>
            <a:tailEnd/>
          </a:ln>
        </p:spPr>
        <p:txBody>
          <a:bodyPr wrap="square">
            <a:spAutoFit/>
          </a:bodyPr>
          <a:lstStyle/>
          <a:p>
            <a:pPr marL="342900" indent="-342900" algn="l">
              <a:lnSpc>
                <a:spcPct val="100000"/>
              </a:lnSpc>
              <a:buFontTx/>
              <a:buBlip>
                <a:blip r:embed="rId2"/>
              </a:buBlip>
            </a:pPr>
            <a:r>
              <a:rPr lang="zh-CN" altLang="en-US" sz="2000" dirty="0">
                <a:solidFill>
                  <a:srgbClr val="FF0000"/>
                </a:solidFill>
                <a:latin typeface="微软雅黑" pitchFamily="34" charset="-122"/>
                <a:ea typeface="微软雅黑" pitchFamily="34" charset="-122"/>
                <a:cs typeface="Times New Roman" pitchFamily="18" charset="0"/>
              </a:rPr>
              <a:t>凹入表示法</a:t>
            </a:r>
            <a:r>
              <a:rPr lang="zh-CN" altLang="en-US" sz="2000" dirty="0">
                <a:solidFill>
                  <a:srgbClr val="0000FF"/>
                </a:solidFill>
                <a:latin typeface="仿宋" pitchFamily="49" charset="-122"/>
                <a:ea typeface="仿宋" pitchFamily="49" charset="-122"/>
                <a:cs typeface="Times New Roman" pitchFamily="18" charset="0"/>
              </a:rPr>
              <a:t>。使用线段的伸缩关系描述树结构。</a:t>
            </a:r>
          </a:p>
        </p:txBody>
      </p:sp>
      <p:sp>
        <p:nvSpPr>
          <p:cNvPr id="5" name="AutoShape 6"/>
          <p:cNvSpPr>
            <a:spLocks noChangeArrowheads="1"/>
          </p:cNvSpPr>
          <p:nvPr/>
        </p:nvSpPr>
        <p:spPr bwMode="auto">
          <a:xfrm>
            <a:off x="3857620" y="3071810"/>
            <a:ext cx="431800" cy="433388"/>
          </a:xfrm>
          <a:prstGeom prst="rightArrow">
            <a:avLst>
              <a:gd name="adj1" fmla="val 50000"/>
              <a:gd name="adj2" fmla="val 2500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l"/>
            <a:endParaRPr lang="zh-CN" altLang="en-US"/>
          </a:p>
        </p:txBody>
      </p:sp>
      <p:grpSp>
        <p:nvGrpSpPr>
          <p:cNvPr id="23" name="组合 22"/>
          <p:cNvGrpSpPr/>
          <p:nvPr/>
        </p:nvGrpSpPr>
        <p:grpSpPr>
          <a:xfrm>
            <a:off x="785786" y="2285992"/>
            <a:ext cx="3143272" cy="2000264"/>
            <a:chOff x="2214546" y="2928934"/>
            <a:chExt cx="3143272" cy="2000264"/>
          </a:xfrm>
        </p:grpSpPr>
        <p:sp>
          <p:nvSpPr>
            <p:cNvPr id="25" name="Freeform 2"/>
            <p:cNvSpPr>
              <a:spLocks/>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6" name="Freeform 3"/>
            <p:cNvSpPr>
              <a:spLocks/>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7" name="Line 4"/>
            <p:cNvSpPr>
              <a:spLocks noChangeShapeType="1"/>
            </p:cNvSpPr>
            <p:nvPr/>
          </p:nvSpPr>
          <p:spPr bwMode="auto">
            <a:xfrm>
              <a:off x="4695019" y="4376650"/>
              <a:ext cx="1004" cy="28518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8" name="Freeform 5"/>
            <p:cNvSpPr>
              <a:spLocks/>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9" name="Freeform 6"/>
            <p:cNvSpPr>
              <a:spLocks/>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0" name="Freeform 7"/>
            <p:cNvSpPr>
              <a:spLocks/>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1" name="Freeform 8"/>
            <p:cNvSpPr>
              <a:spLocks/>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2" name="Freeform 9"/>
            <p:cNvSpPr>
              <a:spLocks/>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3" name="Line 10"/>
            <p:cNvSpPr>
              <a:spLocks noChangeShapeType="1"/>
            </p:cNvSpPr>
            <p:nvPr/>
          </p:nvSpPr>
          <p:spPr bwMode="auto">
            <a:xfrm>
              <a:off x="3315193" y="3216101"/>
              <a:ext cx="0" cy="145167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4" name="Oval 11"/>
            <p:cNvSpPr>
              <a:spLocks noChangeArrowheads="1"/>
            </p:cNvSpPr>
            <p:nvPr/>
          </p:nvSpPr>
          <p:spPr bwMode="auto">
            <a:xfrm>
              <a:off x="3160540" y="2928934"/>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5" name="Oval 12"/>
            <p:cNvSpPr>
              <a:spLocks noChangeArrowheads="1"/>
            </p:cNvSpPr>
            <p:nvPr/>
          </p:nvSpPr>
          <p:spPr bwMode="auto">
            <a:xfrm>
              <a:off x="3160540"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6" name="Oval 13"/>
            <p:cNvSpPr>
              <a:spLocks noChangeArrowheads="1"/>
            </p:cNvSpPr>
            <p:nvPr/>
          </p:nvSpPr>
          <p:spPr bwMode="auto">
            <a:xfrm>
              <a:off x="3160540" y="4073640"/>
              <a:ext cx="284200" cy="30994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G</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7" name="Oval 14"/>
            <p:cNvSpPr>
              <a:spLocks noChangeArrowheads="1"/>
            </p:cNvSpPr>
            <p:nvPr/>
          </p:nvSpPr>
          <p:spPr bwMode="auto">
            <a:xfrm>
              <a:off x="3160540"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J</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 name="Oval 15"/>
            <p:cNvSpPr>
              <a:spLocks noChangeArrowheads="1"/>
            </p:cNvSpPr>
            <p:nvPr/>
          </p:nvSpPr>
          <p:spPr bwMode="auto">
            <a:xfrm>
              <a:off x="2494729"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9" name="Oval 16"/>
            <p:cNvSpPr>
              <a:spLocks noChangeArrowheads="1"/>
            </p:cNvSpPr>
            <p:nvPr/>
          </p:nvSpPr>
          <p:spPr bwMode="auto">
            <a:xfrm>
              <a:off x="2214546"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E</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Oval 17"/>
            <p:cNvSpPr>
              <a:spLocks noChangeArrowheads="1"/>
            </p:cNvSpPr>
            <p:nvPr/>
          </p:nvSpPr>
          <p:spPr bwMode="auto">
            <a:xfrm>
              <a:off x="4108543"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D</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1" name="Oval 18"/>
            <p:cNvSpPr>
              <a:spLocks noChangeArrowheads="1"/>
            </p:cNvSpPr>
            <p:nvPr/>
          </p:nvSpPr>
          <p:spPr bwMode="auto">
            <a:xfrm>
              <a:off x="2737755"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F</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2" name="Oval 19"/>
            <p:cNvSpPr>
              <a:spLocks noChangeArrowheads="1"/>
            </p:cNvSpPr>
            <p:nvPr/>
          </p:nvSpPr>
          <p:spPr bwMode="auto">
            <a:xfrm>
              <a:off x="4526307"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I</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3" name="Oval 20"/>
            <p:cNvSpPr>
              <a:spLocks noChangeArrowheads="1"/>
            </p:cNvSpPr>
            <p:nvPr/>
          </p:nvSpPr>
          <p:spPr bwMode="auto">
            <a:xfrm>
              <a:off x="3783169"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4" name="Oval 21"/>
            <p:cNvSpPr>
              <a:spLocks noChangeArrowheads="1"/>
            </p:cNvSpPr>
            <p:nvPr/>
          </p:nvSpPr>
          <p:spPr bwMode="auto">
            <a:xfrm>
              <a:off x="5073618"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M</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5" name="Oval 22"/>
            <p:cNvSpPr>
              <a:spLocks noChangeArrowheads="1"/>
            </p:cNvSpPr>
            <p:nvPr/>
          </p:nvSpPr>
          <p:spPr bwMode="auto">
            <a:xfrm>
              <a:off x="4028204"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K</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6" name="Oval 23"/>
            <p:cNvSpPr>
              <a:spLocks noChangeArrowheads="1"/>
            </p:cNvSpPr>
            <p:nvPr/>
          </p:nvSpPr>
          <p:spPr bwMode="auto">
            <a:xfrm>
              <a:off x="4566477"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L</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7" name="Line 24"/>
            <p:cNvSpPr>
              <a:spLocks noChangeShapeType="1"/>
            </p:cNvSpPr>
            <p:nvPr/>
          </p:nvSpPr>
          <p:spPr bwMode="auto">
            <a:xfrm>
              <a:off x="3435702" y="3124009"/>
              <a:ext cx="692926" cy="469369"/>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grpSp>
      <p:pic>
        <p:nvPicPr>
          <p:cNvPr id="18433" name="Picture 1"/>
          <p:cNvPicPr>
            <a:picLocks noChangeAspect="1" noChangeArrowheads="1"/>
          </p:cNvPicPr>
          <p:nvPr/>
        </p:nvPicPr>
        <p:blipFill>
          <a:blip r:embed="rId3" cstate="print"/>
          <a:srcRect/>
          <a:stretch>
            <a:fillRect/>
          </a:stretch>
        </p:blipFill>
        <p:spPr bwMode="auto">
          <a:xfrm>
            <a:off x="4357686" y="1785926"/>
            <a:ext cx="2938471" cy="2938471"/>
          </a:xfrm>
          <a:prstGeom prst="rect">
            <a:avLst/>
          </a:prstGeom>
          <a:noFill/>
          <a:ln w="9525">
            <a:noFill/>
            <a:miter lim="800000"/>
            <a:headEnd/>
            <a:tailEnd/>
          </a:ln>
        </p:spPr>
      </p:pic>
      <p:sp>
        <p:nvSpPr>
          <p:cNvPr id="49" name="灯片编号占位符 48"/>
          <p:cNvSpPr>
            <a:spLocks noGrp="1"/>
          </p:cNvSpPr>
          <p:nvPr>
            <p:ph type="sldNum" sz="quarter" idx="12"/>
          </p:nvPr>
        </p:nvSpPr>
        <p:spPr/>
        <p:txBody>
          <a:bodyPr/>
          <a:lstStyle/>
          <a:p>
            <a:fld id="{67864EE2-EAB3-4814-A7EB-820BD7610F1E}" type="slidenum">
              <a:rPr lang="en-US" altLang="zh-CN" smtClean="0"/>
              <a:pPr/>
              <a:t>5</a:t>
            </a:fld>
            <a:r>
              <a:rPr lang="en-US" altLang="zh-CN"/>
              <a:t>/110</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6"/>
          <p:cNvSpPr>
            <a:spLocks noChangeArrowheads="1"/>
          </p:cNvSpPr>
          <p:nvPr/>
        </p:nvSpPr>
        <p:spPr bwMode="auto">
          <a:xfrm>
            <a:off x="4143404" y="3506561"/>
            <a:ext cx="285752" cy="636819"/>
          </a:xfrm>
          <a:prstGeom prst="downArrow">
            <a:avLst>
              <a:gd name="adj1" fmla="val 50000"/>
              <a:gd name="adj2" fmla="val 25000"/>
            </a:avLst>
          </a:prstGeom>
          <a:ln>
            <a:headEnd/>
            <a:tailEnd/>
          </a:ln>
        </p:spPr>
        <p:style>
          <a:lnRef idx="1">
            <a:schemeClr val="accent2"/>
          </a:lnRef>
          <a:fillRef idx="3">
            <a:schemeClr val="accent2"/>
          </a:fillRef>
          <a:effectRef idx="2">
            <a:schemeClr val="accent2"/>
          </a:effectRef>
          <a:fontRef idx="minor">
            <a:schemeClr val="lt1"/>
          </a:fontRef>
        </p:style>
        <p:txBody>
          <a:bodyPr vert="eaVert" wrap="none" anchor="ctr"/>
          <a:lstStyle/>
          <a:p>
            <a:endParaRPr lang="zh-CN" altLang="en-US"/>
          </a:p>
        </p:txBody>
      </p:sp>
      <p:graphicFrame>
        <p:nvGraphicFramePr>
          <p:cNvPr id="5" name="表格 4"/>
          <p:cNvGraphicFramePr>
            <a:graphicFrameLocks noGrp="1"/>
          </p:cNvGraphicFramePr>
          <p:nvPr/>
        </p:nvGraphicFramePr>
        <p:xfrm>
          <a:off x="1071545" y="4363817"/>
          <a:ext cx="7429545" cy="741680"/>
        </p:xfrm>
        <a:graphic>
          <a:graphicData uri="http://schemas.openxmlformats.org/drawingml/2006/table">
            <a:tbl>
              <a:tblPr firstRow="1" bandRow="1">
                <a:tableStyleId>{5A111915-BE36-4E01-A7E5-04B1672EAD32}</a:tableStyleId>
              </a:tblPr>
              <a:tblGrid>
                <a:gridCol w="495303">
                  <a:extLst>
                    <a:ext uri="{9D8B030D-6E8A-4147-A177-3AD203B41FA5}">
                      <a16:colId xmlns:a16="http://schemas.microsoft.com/office/drawing/2014/main" val="20000"/>
                    </a:ext>
                  </a:extLst>
                </a:gridCol>
                <a:gridCol w="495303">
                  <a:extLst>
                    <a:ext uri="{9D8B030D-6E8A-4147-A177-3AD203B41FA5}">
                      <a16:colId xmlns:a16="http://schemas.microsoft.com/office/drawing/2014/main" val="20001"/>
                    </a:ext>
                  </a:extLst>
                </a:gridCol>
                <a:gridCol w="495303">
                  <a:extLst>
                    <a:ext uri="{9D8B030D-6E8A-4147-A177-3AD203B41FA5}">
                      <a16:colId xmlns:a16="http://schemas.microsoft.com/office/drawing/2014/main" val="20002"/>
                    </a:ext>
                  </a:extLst>
                </a:gridCol>
                <a:gridCol w="495303">
                  <a:extLst>
                    <a:ext uri="{9D8B030D-6E8A-4147-A177-3AD203B41FA5}">
                      <a16:colId xmlns:a16="http://schemas.microsoft.com/office/drawing/2014/main" val="20003"/>
                    </a:ext>
                  </a:extLst>
                </a:gridCol>
                <a:gridCol w="495303">
                  <a:extLst>
                    <a:ext uri="{9D8B030D-6E8A-4147-A177-3AD203B41FA5}">
                      <a16:colId xmlns:a16="http://schemas.microsoft.com/office/drawing/2014/main" val="20004"/>
                    </a:ext>
                  </a:extLst>
                </a:gridCol>
                <a:gridCol w="495303">
                  <a:extLst>
                    <a:ext uri="{9D8B030D-6E8A-4147-A177-3AD203B41FA5}">
                      <a16:colId xmlns:a16="http://schemas.microsoft.com/office/drawing/2014/main" val="20005"/>
                    </a:ext>
                  </a:extLst>
                </a:gridCol>
                <a:gridCol w="495303">
                  <a:extLst>
                    <a:ext uri="{9D8B030D-6E8A-4147-A177-3AD203B41FA5}">
                      <a16:colId xmlns:a16="http://schemas.microsoft.com/office/drawing/2014/main" val="20006"/>
                    </a:ext>
                  </a:extLst>
                </a:gridCol>
                <a:gridCol w="495303">
                  <a:extLst>
                    <a:ext uri="{9D8B030D-6E8A-4147-A177-3AD203B41FA5}">
                      <a16:colId xmlns:a16="http://schemas.microsoft.com/office/drawing/2014/main" val="20007"/>
                    </a:ext>
                  </a:extLst>
                </a:gridCol>
                <a:gridCol w="495303">
                  <a:extLst>
                    <a:ext uri="{9D8B030D-6E8A-4147-A177-3AD203B41FA5}">
                      <a16:colId xmlns:a16="http://schemas.microsoft.com/office/drawing/2014/main" val="20008"/>
                    </a:ext>
                  </a:extLst>
                </a:gridCol>
                <a:gridCol w="495303">
                  <a:extLst>
                    <a:ext uri="{9D8B030D-6E8A-4147-A177-3AD203B41FA5}">
                      <a16:colId xmlns:a16="http://schemas.microsoft.com/office/drawing/2014/main" val="20009"/>
                    </a:ext>
                  </a:extLst>
                </a:gridCol>
                <a:gridCol w="495303">
                  <a:extLst>
                    <a:ext uri="{9D8B030D-6E8A-4147-A177-3AD203B41FA5}">
                      <a16:colId xmlns:a16="http://schemas.microsoft.com/office/drawing/2014/main" val="20010"/>
                    </a:ext>
                  </a:extLst>
                </a:gridCol>
                <a:gridCol w="495303">
                  <a:extLst>
                    <a:ext uri="{9D8B030D-6E8A-4147-A177-3AD203B41FA5}">
                      <a16:colId xmlns:a16="http://schemas.microsoft.com/office/drawing/2014/main" val="20011"/>
                    </a:ext>
                  </a:extLst>
                </a:gridCol>
                <a:gridCol w="495303">
                  <a:extLst>
                    <a:ext uri="{9D8B030D-6E8A-4147-A177-3AD203B41FA5}">
                      <a16:colId xmlns:a16="http://schemas.microsoft.com/office/drawing/2014/main" val="20012"/>
                    </a:ext>
                  </a:extLst>
                </a:gridCol>
                <a:gridCol w="495303">
                  <a:extLst>
                    <a:ext uri="{9D8B030D-6E8A-4147-A177-3AD203B41FA5}">
                      <a16:colId xmlns:a16="http://schemas.microsoft.com/office/drawing/2014/main" val="20013"/>
                    </a:ext>
                  </a:extLst>
                </a:gridCol>
                <a:gridCol w="495303">
                  <a:extLst>
                    <a:ext uri="{9D8B030D-6E8A-4147-A177-3AD203B41FA5}">
                      <a16:colId xmlns:a16="http://schemas.microsoft.com/office/drawing/2014/main" val="20014"/>
                    </a:ext>
                  </a:extLst>
                </a:gridCol>
              </a:tblGrid>
              <a:tr h="370840">
                <a:tc>
                  <a:txBody>
                    <a:bodyPr/>
                    <a:lstStyle/>
                    <a:p>
                      <a:pPr algn="ctr"/>
                      <a:r>
                        <a:rPr lang="en-US" altLang="zh-CN" sz="1600" b="0">
                          <a:solidFill>
                            <a:schemeClr val="bg1">
                              <a:lumMod val="50000"/>
                            </a:schemeClr>
                          </a:solidFill>
                          <a:latin typeface="Consolas" pitchFamily="49" charset="0"/>
                          <a:cs typeface="Consolas" pitchFamily="49" charset="0"/>
                        </a:rPr>
                        <a:t>1</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2</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3</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4</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5</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6</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7</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8</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9</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10</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11</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12</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13</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14</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mn-ea"/>
                          <a:ea typeface="+mn-ea"/>
                          <a:cs typeface="Consolas" pitchFamily="49" charset="0"/>
                        </a:rPr>
                        <a:t>…</a:t>
                      </a:r>
                      <a:endParaRPr lang="zh-CN" altLang="en-US" sz="1600" b="0">
                        <a:solidFill>
                          <a:schemeClr val="bg1">
                            <a:lumMod val="50000"/>
                          </a:schemeClr>
                        </a:solidFill>
                        <a:latin typeface="+mn-ea"/>
                        <a:ea typeface="+mn-ea"/>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altLang="zh-CN" sz="1600" b="0" i="0">
                          <a:solidFill>
                            <a:srgbClr val="0000FF"/>
                          </a:solidFill>
                          <a:latin typeface="Consolas" pitchFamily="49" charset="0"/>
                          <a:cs typeface="Consolas" pitchFamily="49" charset="0"/>
                        </a:rPr>
                        <a:t>A</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B</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C</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D</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E</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i="0">
                          <a:solidFill>
                            <a:srgbClr val="C00000"/>
                          </a:solidFill>
                          <a:latin typeface="Consolas" pitchFamily="49" charset="0"/>
                          <a:cs typeface="Consolas" pitchFamily="49" charset="0"/>
                        </a:rPr>
                        <a:t>#</a:t>
                      </a:r>
                      <a:endParaRPr lang="zh-CN" altLang="en-US" sz="1600" b="0" i="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F</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i="0">
                          <a:solidFill>
                            <a:srgbClr val="C00000"/>
                          </a:solidFill>
                          <a:latin typeface="Consolas" pitchFamily="49" charset="0"/>
                          <a:cs typeface="Consolas" pitchFamily="49" charset="0"/>
                        </a:rPr>
                        <a:t>#</a:t>
                      </a:r>
                      <a:endParaRPr lang="zh-CN" altLang="en-US" sz="1600" b="0" i="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i="0">
                          <a:solidFill>
                            <a:srgbClr val="C00000"/>
                          </a:solidFill>
                          <a:latin typeface="Consolas" pitchFamily="49" charset="0"/>
                          <a:cs typeface="Consolas" pitchFamily="49" charset="0"/>
                        </a:rPr>
                        <a:t>#</a:t>
                      </a:r>
                      <a:endParaRPr lang="zh-CN" altLang="en-US" sz="1600" b="0" i="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G</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H</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i="0">
                          <a:solidFill>
                            <a:srgbClr val="C00000"/>
                          </a:solidFill>
                          <a:latin typeface="Consolas" pitchFamily="49" charset="0"/>
                          <a:cs typeface="Consolas" pitchFamily="49" charset="0"/>
                        </a:rPr>
                        <a:t>#</a:t>
                      </a:r>
                      <a:endParaRPr lang="zh-CN" altLang="en-US" sz="1600" b="0" i="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i="0">
                          <a:solidFill>
                            <a:srgbClr val="C00000"/>
                          </a:solidFill>
                          <a:latin typeface="Consolas" pitchFamily="49" charset="0"/>
                          <a:cs typeface="Consolas" pitchFamily="49" charset="0"/>
                        </a:rPr>
                        <a:t>#</a:t>
                      </a:r>
                      <a:endParaRPr lang="zh-CN" altLang="en-US" sz="1600" b="0" i="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itchFamily="49" charset="0"/>
                          <a:cs typeface="Consolas" pitchFamily="49" charset="0"/>
                        </a:rPr>
                        <a:t>I</a:t>
                      </a:r>
                      <a:endParaRPr lang="zh-CN" altLang="en-US" sz="1600" b="0" i="0">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C00000"/>
                          </a:solidFill>
                          <a:latin typeface="Consolas" pitchFamily="49" charset="0"/>
                          <a:cs typeface="Consolas" pitchFamily="49" charset="0"/>
                        </a:rPr>
                        <a:t>#</a:t>
                      </a:r>
                      <a:endParaRPr lang="zh-CN" altLang="en-US" sz="1600" b="0" i="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6" name="TextBox 5"/>
          <p:cNvSpPr txBox="1"/>
          <p:nvPr/>
        </p:nvSpPr>
        <p:spPr>
          <a:xfrm>
            <a:off x="357158" y="4400952"/>
            <a:ext cx="714380" cy="313932"/>
          </a:xfrm>
          <a:prstGeom prst="rect">
            <a:avLst/>
          </a:prstGeom>
          <a:noFill/>
        </p:spPr>
        <p:txBody>
          <a:bodyPr wrap="square" rtlCol="0">
            <a:spAutoFit/>
          </a:bodyPr>
          <a:lstStyle/>
          <a:p>
            <a:r>
              <a:rPr lang="zh-CN" altLang="en-US" sz="1800">
                <a:solidFill>
                  <a:srgbClr val="0000FF"/>
                </a:solidFill>
                <a:latin typeface="仿宋" pitchFamily="49" charset="-122"/>
                <a:ea typeface="仿宋" pitchFamily="49" charset="-122"/>
              </a:rPr>
              <a:t>位置</a:t>
            </a:r>
          </a:p>
        </p:txBody>
      </p:sp>
      <p:sp>
        <p:nvSpPr>
          <p:cNvPr id="7" name="TextBox 6"/>
          <p:cNvSpPr txBox="1"/>
          <p:nvPr/>
        </p:nvSpPr>
        <p:spPr>
          <a:xfrm>
            <a:off x="428596" y="4774180"/>
            <a:ext cx="500066" cy="317908"/>
          </a:xfrm>
          <a:prstGeom prst="rect">
            <a:avLst/>
          </a:prstGeom>
          <a:noFill/>
        </p:spPr>
        <p:txBody>
          <a:bodyPr wrap="square" rtlCol="0">
            <a:spAutoFit/>
          </a:bodyPr>
          <a:lstStyle/>
          <a:p>
            <a:r>
              <a:rPr lang="en-US" altLang="zh-CN" sz="1800">
                <a:solidFill>
                  <a:srgbClr val="0000FF"/>
                </a:solidFill>
                <a:latin typeface="Consolas" pitchFamily="49" charset="0"/>
                <a:ea typeface="仿宋" pitchFamily="49" charset="-122"/>
                <a:cs typeface="Consolas" pitchFamily="49" charset="0"/>
              </a:rPr>
              <a:t>sb</a:t>
            </a:r>
            <a:endParaRPr lang="zh-CN" altLang="en-US" sz="180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4500594" y="3500438"/>
            <a:ext cx="2357454" cy="707886"/>
          </a:xfrm>
          <a:prstGeom prst="rect">
            <a:avLst/>
          </a:prstGeom>
          <a:noFill/>
        </p:spPr>
        <p:txBody>
          <a:bodyPr wrap="square" rtlCol="0">
            <a:spAutoFit/>
          </a:bodyPr>
          <a:lstStyle/>
          <a:p>
            <a:pPr algn="l">
              <a:lnSpc>
                <a:spcPts val="2400"/>
              </a:lnSpc>
              <a:spcBef>
                <a:spcPts val="0"/>
              </a:spcBef>
            </a:pPr>
            <a:r>
              <a:rPr lang="zh-CN" altLang="en-US" sz="2000">
                <a:solidFill>
                  <a:srgbClr val="0000FF"/>
                </a:solidFill>
                <a:latin typeface="仿宋" pitchFamily="49" charset="-122"/>
                <a:ea typeface="仿宋" pitchFamily="49" charset="-122"/>
              </a:rPr>
              <a:t>仅保留实际存在的结点值，其他为空</a:t>
            </a:r>
          </a:p>
        </p:txBody>
      </p:sp>
      <p:grpSp>
        <p:nvGrpSpPr>
          <p:cNvPr id="2" name="组合 8"/>
          <p:cNvGrpSpPr/>
          <p:nvPr/>
        </p:nvGrpSpPr>
        <p:grpSpPr>
          <a:xfrm>
            <a:off x="1857356" y="763769"/>
            <a:ext cx="4640824" cy="2379479"/>
            <a:chOff x="2000232" y="3764165"/>
            <a:chExt cx="5194952" cy="2736669"/>
          </a:xfrm>
        </p:grpSpPr>
        <p:sp>
          <p:nvSpPr>
            <p:cNvPr id="10" name="椭圆 9"/>
            <p:cNvSpPr/>
            <p:nvPr/>
          </p:nvSpPr>
          <p:spPr>
            <a:xfrm>
              <a:off x="4579938" y="3917090"/>
              <a:ext cx="330731" cy="39749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600"/>
                </a:lnSpc>
                <a:spcBef>
                  <a:spcPts val="0"/>
                </a:spcBef>
              </a:pPr>
              <a:r>
                <a:rPr lang="en-US" altLang="zh-CN" sz="1600" b="0">
                  <a:latin typeface="Consolas" pitchFamily="49" charset="0"/>
                  <a:cs typeface="Consolas" pitchFamily="49" charset="0"/>
                </a:rPr>
                <a:t>A</a:t>
              </a:r>
              <a:endParaRPr lang="zh-CN" altLang="en-US" sz="1600" b="0">
                <a:latin typeface="Consolas" pitchFamily="49" charset="0"/>
                <a:cs typeface="Consolas" pitchFamily="49" charset="0"/>
              </a:endParaRPr>
            </a:p>
          </p:txBody>
        </p:sp>
        <p:sp>
          <p:nvSpPr>
            <p:cNvPr id="11" name="椭圆 10"/>
            <p:cNvSpPr/>
            <p:nvPr/>
          </p:nvSpPr>
          <p:spPr>
            <a:xfrm>
              <a:off x="3257012" y="4712088"/>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12" name="椭圆 11"/>
            <p:cNvSpPr/>
            <p:nvPr/>
          </p:nvSpPr>
          <p:spPr>
            <a:xfrm>
              <a:off x="2595549"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D</a:t>
              </a:r>
              <a:endParaRPr lang="zh-CN" altLang="en-US" sz="1600" b="0">
                <a:solidFill>
                  <a:srgbClr val="0000FF"/>
                </a:solidFill>
                <a:latin typeface="Consolas" pitchFamily="49" charset="0"/>
                <a:cs typeface="Consolas" pitchFamily="49" charset="0"/>
              </a:endParaRPr>
            </a:p>
          </p:txBody>
        </p:sp>
        <p:sp>
          <p:nvSpPr>
            <p:cNvPr id="13" name="椭圆 12"/>
            <p:cNvSpPr/>
            <p:nvPr/>
          </p:nvSpPr>
          <p:spPr>
            <a:xfrm>
              <a:off x="2264817" y="6103335"/>
              <a:ext cx="330731" cy="397499"/>
            </a:xfrm>
            <a:prstGeom prst="ellipse">
              <a:avLst/>
            </a:prstGeom>
            <a:solidFill>
              <a:schemeClr val="bg1"/>
            </a:solidFill>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14" name="椭圆 13"/>
            <p:cNvSpPr/>
            <p:nvPr/>
          </p:nvSpPr>
          <p:spPr>
            <a:xfrm>
              <a:off x="2992426" y="6103335"/>
              <a:ext cx="330731" cy="397499"/>
            </a:xfrm>
            <a:prstGeom prst="ellipse">
              <a:avLst/>
            </a:prstGeom>
            <a:solidFill>
              <a:schemeClr val="bg1"/>
            </a:solidFill>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cxnSp>
          <p:nvCxnSpPr>
            <p:cNvPr id="15" name="直接连接符 14"/>
            <p:cNvCxnSpPr>
              <a:stCxn id="12" idx="3"/>
              <a:endCxn id="13" idx="0"/>
            </p:cNvCxnSpPr>
            <p:nvPr/>
          </p:nvCxnSpPr>
          <p:spPr>
            <a:xfrm rot="5400000">
              <a:off x="2342353"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16" name="直接连接符 15"/>
            <p:cNvCxnSpPr>
              <a:stCxn id="12" idx="5"/>
              <a:endCxn id="14" idx="0"/>
            </p:cNvCxnSpPr>
            <p:nvPr/>
          </p:nvCxnSpPr>
          <p:spPr>
            <a:xfrm rot="16200000" flipH="1">
              <a:off x="2823089" y="5768631"/>
              <a:ext cx="389461" cy="279946"/>
            </a:xfrm>
            <a:prstGeom prst="line">
              <a:avLst/>
            </a:prstGeom>
            <a:ln w="19050"/>
          </p:spPr>
          <p:style>
            <a:lnRef idx="2">
              <a:schemeClr val="dk1"/>
            </a:lnRef>
            <a:fillRef idx="0">
              <a:schemeClr val="dk1"/>
            </a:fillRef>
            <a:effectRef idx="1">
              <a:schemeClr val="dk1"/>
            </a:effectRef>
            <a:fontRef idx="minor">
              <a:schemeClr val="tx1"/>
            </a:fontRef>
          </p:style>
        </p:cxnSp>
        <p:sp>
          <p:nvSpPr>
            <p:cNvPr id="17" name="椭圆 16"/>
            <p:cNvSpPr/>
            <p:nvPr/>
          </p:nvSpPr>
          <p:spPr>
            <a:xfrm>
              <a:off x="3852328"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E</a:t>
              </a:r>
              <a:endParaRPr lang="zh-CN" altLang="en-US" sz="1600" b="0">
                <a:solidFill>
                  <a:srgbClr val="0000FF"/>
                </a:solidFill>
                <a:latin typeface="Consolas" pitchFamily="49" charset="0"/>
                <a:cs typeface="Consolas" pitchFamily="49" charset="0"/>
              </a:endParaRPr>
            </a:p>
          </p:txBody>
        </p:sp>
        <p:sp>
          <p:nvSpPr>
            <p:cNvPr id="18" name="椭圆 17"/>
            <p:cNvSpPr/>
            <p:nvPr/>
          </p:nvSpPr>
          <p:spPr>
            <a:xfrm>
              <a:off x="3521597"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G</a:t>
              </a:r>
              <a:endParaRPr lang="zh-CN" altLang="en-US" sz="1600" b="0">
                <a:solidFill>
                  <a:srgbClr val="0000FF"/>
                </a:solidFill>
                <a:latin typeface="Consolas" pitchFamily="49" charset="0"/>
                <a:cs typeface="Consolas" pitchFamily="49" charset="0"/>
              </a:endParaRPr>
            </a:p>
          </p:txBody>
        </p:sp>
        <p:sp>
          <p:nvSpPr>
            <p:cNvPr id="19" name="椭圆 18"/>
            <p:cNvSpPr/>
            <p:nvPr/>
          </p:nvSpPr>
          <p:spPr>
            <a:xfrm>
              <a:off x="4249206"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H</a:t>
              </a:r>
              <a:endParaRPr lang="zh-CN" altLang="en-US" sz="1600" b="0">
                <a:solidFill>
                  <a:srgbClr val="0000FF"/>
                </a:solidFill>
                <a:latin typeface="Consolas" pitchFamily="49" charset="0"/>
                <a:cs typeface="Consolas" pitchFamily="49" charset="0"/>
              </a:endParaRPr>
            </a:p>
          </p:txBody>
        </p:sp>
        <p:cxnSp>
          <p:nvCxnSpPr>
            <p:cNvPr id="20" name="直接连接符 19"/>
            <p:cNvCxnSpPr>
              <a:stCxn id="17" idx="3"/>
              <a:endCxn id="18" idx="0"/>
            </p:cNvCxnSpPr>
            <p:nvPr/>
          </p:nvCxnSpPr>
          <p:spPr>
            <a:xfrm rot="5400000">
              <a:off x="3599132"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21" name="直接连接符 20"/>
            <p:cNvCxnSpPr>
              <a:stCxn id="17" idx="5"/>
              <a:endCxn id="19" idx="0"/>
            </p:cNvCxnSpPr>
            <p:nvPr/>
          </p:nvCxnSpPr>
          <p:spPr>
            <a:xfrm rot="16200000" flipH="1">
              <a:off x="4079868" y="5768631"/>
              <a:ext cx="389461" cy="279946"/>
            </a:xfrm>
            <a:prstGeom prst="line">
              <a:avLst/>
            </a:prstGeom>
            <a:ln w="19050"/>
          </p:spPr>
          <p:style>
            <a:lnRef idx="2">
              <a:schemeClr val="dk1"/>
            </a:lnRef>
            <a:fillRef idx="0">
              <a:schemeClr val="dk1"/>
            </a:fillRef>
            <a:effectRef idx="1">
              <a:schemeClr val="dk1"/>
            </a:effectRef>
            <a:fontRef idx="minor">
              <a:schemeClr val="tx1"/>
            </a:fontRef>
          </p:style>
        </p:cxnSp>
        <p:cxnSp>
          <p:nvCxnSpPr>
            <p:cNvPr id="22" name="直接连接符 21"/>
            <p:cNvCxnSpPr>
              <a:stCxn id="11" idx="3"/>
              <a:endCxn id="12" idx="7"/>
            </p:cNvCxnSpPr>
            <p:nvPr/>
          </p:nvCxnSpPr>
          <p:spPr>
            <a:xfrm rot="5400000">
              <a:off x="2900934" y="5028287"/>
              <a:ext cx="381424" cy="427600"/>
            </a:xfrm>
            <a:prstGeom prst="line">
              <a:avLst/>
            </a:prstGeom>
            <a:ln w="19050"/>
          </p:spPr>
          <p:style>
            <a:lnRef idx="2">
              <a:schemeClr val="dk1"/>
            </a:lnRef>
            <a:fillRef idx="0">
              <a:schemeClr val="dk1"/>
            </a:fillRef>
            <a:effectRef idx="1">
              <a:schemeClr val="dk1"/>
            </a:effectRef>
            <a:fontRef idx="minor">
              <a:schemeClr val="tx1"/>
            </a:fontRef>
          </p:style>
        </p:cxnSp>
        <p:cxnSp>
          <p:nvCxnSpPr>
            <p:cNvPr id="23" name="直接连接符 22"/>
            <p:cNvCxnSpPr>
              <a:stCxn id="11" idx="5"/>
              <a:endCxn id="17" idx="1"/>
            </p:cNvCxnSpPr>
            <p:nvPr/>
          </p:nvCxnSpPr>
          <p:spPr>
            <a:xfrm rot="16200000" flipH="1">
              <a:off x="3529324" y="5061360"/>
              <a:ext cx="381424" cy="361454"/>
            </a:xfrm>
            <a:prstGeom prst="line">
              <a:avLst/>
            </a:prstGeom>
            <a:ln w="19050"/>
          </p:spPr>
          <p:style>
            <a:lnRef idx="2">
              <a:schemeClr val="dk1"/>
            </a:lnRef>
            <a:fillRef idx="0">
              <a:schemeClr val="dk1"/>
            </a:fillRef>
            <a:effectRef idx="1">
              <a:schemeClr val="dk1"/>
            </a:effectRef>
            <a:fontRef idx="minor">
              <a:schemeClr val="tx1"/>
            </a:fontRef>
          </p:style>
        </p:cxnSp>
        <p:sp>
          <p:nvSpPr>
            <p:cNvPr id="24" name="椭圆 23"/>
            <p:cNvSpPr/>
            <p:nvPr/>
          </p:nvSpPr>
          <p:spPr>
            <a:xfrm>
              <a:off x="6035156" y="4712088"/>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C</a:t>
              </a:r>
              <a:endParaRPr lang="zh-CN" altLang="en-US" sz="1600" b="0">
                <a:solidFill>
                  <a:srgbClr val="0000FF"/>
                </a:solidFill>
                <a:latin typeface="Consolas" pitchFamily="49" charset="0"/>
                <a:cs typeface="Consolas" pitchFamily="49" charset="0"/>
              </a:endParaRPr>
            </a:p>
          </p:txBody>
        </p:sp>
        <p:sp>
          <p:nvSpPr>
            <p:cNvPr id="25" name="椭圆 24"/>
            <p:cNvSpPr/>
            <p:nvPr/>
          </p:nvSpPr>
          <p:spPr>
            <a:xfrm>
              <a:off x="5373693" y="5374587"/>
              <a:ext cx="330731" cy="397499"/>
            </a:xfrm>
            <a:prstGeom prst="ellipse">
              <a:avLst/>
            </a:prstGeom>
            <a:solidFill>
              <a:schemeClr val="bg1"/>
            </a:solidFill>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26" name="椭圆 25"/>
            <p:cNvSpPr/>
            <p:nvPr/>
          </p:nvSpPr>
          <p:spPr>
            <a:xfrm>
              <a:off x="5042962" y="6103335"/>
              <a:ext cx="330731" cy="397499"/>
            </a:xfrm>
            <a:prstGeom prst="ellipse">
              <a:avLst/>
            </a:prstGeom>
            <a:solidFill>
              <a:schemeClr val="bg1"/>
            </a:solidFill>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27" name="椭圆 26"/>
            <p:cNvSpPr/>
            <p:nvPr/>
          </p:nvSpPr>
          <p:spPr>
            <a:xfrm>
              <a:off x="5770571" y="6103335"/>
              <a:ext cx="330731" cy="397499"/>
            </a:xfrm>
            <a:prstGeom prst="ellipse">
              <a:avLst/>
            </a:prstGeom>
            <a:solidFill>
              <a:schemeClr val="bg1"/>
            </a:solidFill>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itchFamily="49" charset="0"/>
                <a:cs typeface="Consolas" pitchFamily="49" charset="0"/>
              </a:endParaRPr>
            </a:p>
          </p:txBody>
        </p:sp>
        <p:cxnSp>
          <p:nvCxnSpPr>
            <p:cNvPr id="28" name="直接连接符 27"/>
            <p:cNvCxnSpPr>
              <a:stCxn id="25" idx="3"/>
              <a:endCxn id="26" idx="0"/>
            </p:cNvCxnSpPr>
            <p:nvPr/>
          </p:nvCxnSpPr>
          <p:spPr>
            <a:xfrm rot="5400000">
              <a:off x="5120497"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29" name="直接连接符 28"/>
            <p:cNvCxnSpPr>
              <a:stCxn id="25" idx="5"/>
              <a:endCxn id="27" idx="0"/>
            </p:cNvCxnSpPr>
            <p:nvPr/>
          </p:nvCxnSpPr>
          <p:spPr>
            <a:xfrm rot="16200000" flipH="1">
              <a:off x="5601233" y="5768631"/>
              <a:ext cx="389461" cy="279946"/>
            </a:xfrm>
            <a:prstGeom prst="line">
              <a:avLst/>
            </a:prstGeom>
            <a:ln w="19050"/>
          </p:spPr>
          <p:style>
            <a:lnRef idx="2">
              <a:schemeClr val="dk1"/>
            </a:lnRef>
            <a:fillRef idx="0">
              <a:schemeClr val="dk1"/>
            </a:fillRef>
            <a:effectRef idx="1">
              <a:schemeClr val="dk1"/>
            </a:effectRef>
            <a:fontRef idx="minor">
              <a:schemeClr val="tx1"/>
            </a:fontRef>
          </p:style>
        </p:cxnSp>
        <p:sp>
          <p:nvSpPr>
            <p:cNvPr id="30" name="椭圆 29"/>
            <p:cNvSpPr/>
            <p:nvPr/>
          </p:nvSpPr>
          <p:spPr>
            <a:xfrm>
              <a:off x="6630473"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F</a:t>
              </a:r>
              <a:endParaRPr lang="zh-CN" altLang="en-US" sz="1600" b="0">
                <a:solidFill>
                  <a:srgbClr val="0000FF"/>
                </a:solidFill>
                <a:latin typeface="Consolas" pitchFamily="49" charset="0"/>
                <a:cs typeface="Consolas" pitchFamily="49" charset="0"/>
              </a:endParaRPr>
            </a:p>
          </p:txBody>
        </p:sp>
        <p:sp>
          <p:nvSpPr>
            <p:cNvPr id="31" name="椭圆 30"/>
            <p:cNvSpPr/>
            <p:nvPr/>
          </p:nvSpPr>
          <p:spPr>
            <a:xfrm>
              <a:off x="6299741"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I</a:t>
              </a:r>
              <a:endParaRPr lang="zh-CN" altLang="en-US" sz="1600" b="0">
                <a:solidFill>
                  <a:srgbClr val="0000FF"/>
                </a:solidFill>
                <a:latin typeface="Consolas" pitchFamily="49" charset="0"/>
                <a:cs typeface="Consolas" pitchFamily="49" charset="0"/>
              </a:endParaRPr>
            </a:p>
          </p:txBody>
        </p:sp>
        <p:cxnSp>
          <p:nvCxnSpPr>
            <p:cNvPr id="32" name="直接连接符 31"/>
            <p:cNvCxnSpPr>
              <a:stCxn id="30" idx="3"/>
              <a:endCxn id="31" idx="0"/>
            </p:cNvCxnSpPr>
            <p:nvPr/>
          </p:nvCxnSpPr>
          <p:spPr>
            <a:xfrm rot="5400000">
              <a:off x="6377277"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33" name="直接连接符 32"/>
            <p:cNvCxnSpPr>
              <a:stCxn id="24" idx="3"/>
              <a:endCxn id="25" idx="7"/>
            </p:cNvCxnSpPr>
            <p:nvPr/>
          </p:nvCxnSpPr>
          <p:spPr>
            <a:xfrm rot="5400000">
              <a:off x="5679078" y="5028287"/>
              <a:ext cx="381424" cy="427600"/>
            </a:xfrm>
            <a:prstGeom prst="line">
              <a:avLst/>
            </a:prstGeom>
            <a:ln w="19050"/>
          </p:spPr>
          <p:style>
            <a:lnRef idx="2">
              <a:schemeClr val="dk1"/>
            </a:lnRef>
            <a:fillRef idx="0">
              <a:schemeClr val="dk1"/>
            </a:fillRef>
            <a:effectRef idx="1">
              <a:schemeClr val="dk1"/>
            </a:effectRef>
            <a:fontRef idx="minor">
              <a:schemeClr val="tx1"/>
            </a:fontRef>
          </p:style>
        </p:cxnSp>
        <p:cxnSp>
          <p:nvCxnSpPr>
            <p:cNvPr id="34" name="直接连接符 33"/>
            <p:cNvCxnSpPr>
              <a:stCxn id="24" idx="5"/>
              <a:endCxn id="30" idx="1"/>
            </p:cNvCxnSpPr>
            <p:nvPr/>
          </p:nvCxnSpPr>
          <p:spPr>
            <a:xfrm rot="16200000" flipH="1">
              <a:off x="6307468" y="5061360"/>
              <a:ext cx="381424" cy="361454"/>
            </a:xfrm>
            <a:prstGeom prst="line">
              <a:avLst/>
            </a:prstGeom>
            <a:ln w="19050"/>
          </p:spPr>
          <p:style>
            <a:lnRef idx="2">
              <a:schemeClr val="dk1"/>
            </a:lnRef>
            <a:fillRef idx="0">
              <a:schemeClr val="dk1"/>
            </a:fillRef>
            <a:effectRef idx="1">
              <a:schemeClr val="dk1"/>
            </a:effectRef>
            <a:fontRef idx="minor">
              <a:schemeClr val="tx1"/>
            </a:fontRef>
          </p:style>
        </p:cxnSp>
        <p:cxnSp>
          <p:nvCxnSpPr>
            <p:cNvPr id="35" name="直接连接符 34"/>
            <p:cNvCxnSpPr>
              <a:stCxn id="10" idx="2"/>
              <a:endCxn id="11" idx="7"/>
            </p:cNvCxnSpPr>
            <p:nvPr/>
          </p:nvCxnSpPr>
          <p:spPr>
            <a:xfrm rot="10800000" flipV="1">
              <a:off x="3539310" y="4115839"/>
              <a:ext cx="1040629" cy="654461"/>
            </a:xfrm>
            <a:prstGeom prst="line">
              <a:avLst/>
            </a:prstGeom>
            <a:ln w="19050"/>
          </p:spPr>
          <p:style>
            <a:lnRef idx="2">
              <a:schemeClr val="dk1"/>
            </a:lnRef>
            <a:fillRef idx="0">
              <a:schemeClr val="dk1"/>
            </a:fillRef>
            <a:effectRef idx="1">
              <a:schemeClr val="dk1"/>
            </a:effectRef>
            <a:fontRef idx="minor">
              <a:schemeClr val="tx1"/>
            </a:fontRef>
          </p:style>
        </p:cxnSp>
        <p:cxnSp>
          <p:nvCxnSpPr>
            <p:cNvPr id="36" name="直接连接符 35"/>
            <p:cNvCxnSpPr>
              <a:stCxn id="10" idx="6"/>
              <a:endCxn id="24" idx="1"/>
            </p:cNvCxnSpPr>
            <p:nvPr/>
          </p:nvCxnSpPr>
          <p:spPr>
            <a:xfrm>
              <a:off x="4910669" y="4115840"/>
              <a:ext cx="1172921" cy="654461"/>
            </a:xfrm>
            <a:prstGeom prst="line">
              <a:avLst/>
            </a:prstGeom>
            <a:ln w="19050"/>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4381499" y="3764165"/>
              <a:ext cx="396878" cy="20176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a:t>
              </a:r>
              <a:endParaRPr lang="zh-CN" altLang="en-US" sz="1400">
                <a:solidFill>
                  <a:srgbClr val="FF00FF"/>
                </a:solidFill>
                <a:latin typeface="Consolas" pitchFamily="49" charset="0"/>
                <a:cs typeface="Consolas" pitchFamily="49" charset="0"/>
              </a:endParaRPr>
            </a:p>
          </p:txBody>
        </p:sp>
        <p:sp>
          <p:nvSpPr>
            <p:cNvPr id="38" name="TextBox 37"/>
            <p:cNvSpPr txBox="1"/>
            <p:nvPr/>
          </p:nvSpPr>
          <p:spPr>
            <a:xfrm>
              <a:off x="2959847" y="4691663"/>
              <a:ext cx="396878" cy="20176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2</a:t>
              </a:r>
              <a:endParaRPr lang="zh-CN" altLang="en-US" sz="1400">
                <a:solidFill>
                  <a:srgbClr val="FF00FF"/>
                </a:solidFill>
                <a:latin typeface="Consolas" pitchFamily="49" charset="0"/>
                <a:cs typeface="Consolas" pitchFamily="49" charset="0"/>
              </a:endParaRPr>
            </a:p>
          </p:txBody>
        </p:sp>
        <p:sp>
          <p:nvSpPr>
            <p:cNvPr id="39" name="TextBox 38"/>
            <p:cNvSpPr txBox="1"/>
            <p:nvPr/>
          </p:nvSpPr>
          <p:spPr>
            <a:xfrm>
              <a:off x="2463256" y="5242087"/>
              <a:ext cx="396878" cy="20176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4</a:t>
              </a:r>
              <a:endParaRPr lang="zh-CN" altLang="en-US" sz="1400">
                <a:solidFill>
                  <a:srgbClr val="FF00FF"/>
                </a:solidFill>
                <a:latin typeface="Consolas" pitchFamily="49" charset="0"/>
                <a:cs typeface="Consolas" pitchFamily="49" charset="0"/>
              </a:endParaRPr>
            </a:p>
          </p:txBody>
        </p:sp>
        <p:sp>
          <p:nvSpPr>
            <p:cNvPr id="40" name="TextBox 39"/>
            <p:cNvSpPr txBox="1"/>
            <p:nvPr/>
          </p:nvSpPr>
          <p:spPr>
            <a:xfrm>
              <a:off x="2000232" y="6082910"/>
              <a:ext cx="396878" cy="20176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8</a:t>
              </a:r>
              <a:endParaRPr lang="zh-CN" altLang="en-US" sz="1400">
                <a:solidFill>
                  <a:srgbClr val="FF00FF"/>
                </a:solidFill>
                <a:latin typeface="Consolas" pitchFamily="49" charset="0"/>
                <a:cs typeface="Consolas" pitchFamily="49" charset="0"/>
              </a:endParaRPr>
            </a:p>
          </p:txBody>
        </p:sp>
        <p:sp>
          <p:nvSpPr>
            <p:cNvPr id="41" name="TextBox 40"/>
            <p:cNvSpPr txBox="1"/>
            <p:nvPr/>
          </p:nvSpPr>
          <p:spPr>
            <a:xfrm>
              <a:off x="2719943" y="6037086"/>
              <a:ext cx="396878" cy="20176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9</a:t>
              </a:r>
              <a:endParaRPr lang="zh-CN" altLang="en-US" sz="1400">
                <a:solidFill>
                  <a:srgbClr val="FF00FF"/>
                </a:solidFill>
                <a:latin typeface="Consolas" pitchFamily="49" charset="0"/>
                <a:cs typeface="Consolas" pitchFamily="49" charset="0"/>
              </a:endParaRPr>
            </a:p>
          </p:txBody>
        </p:sp>
        <p:sp>
          <p:nvSpPr>
            <p:cNvPr id="42" name="TextBox 41"/>
            <p:cNvSpPr txBox="1"/>
            <p:nvPr/>
          </p:nvSpPr>
          <p:spPr>
            <a:xfrm>
              <a:off x="4116913" y="5175837"/>
              <a:ext cx="396878" cy="20176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5</a:t>
              </a:r>
              <a:endParaRPr lang="zh-CN" altLang="en-US" sz="1400">
                <a:solidFill>
                  <a:srgbClr val="FF00FF"/>
                </a:solidFill>
                <a:latin typeface="Consolas" pitchFamily="49" charset="0"/>
                <a:cs typeface="Consolas" pitchFamily="49" charset="0"/>
              </a:endParaRPr>
            </a:p>
          </p:txBody>
        </p:sp>
        <p:sp>
          <p:nvSpPr>
            <p:cNvPr id="43" name="TextBox 42"/>
            <p:cNvSpPr txBox="1"/>
            <p:nvPr/>
          </p:nvSpPr>
          <p:spPr>
            <a:xfrm>
              <a:off x="3455451" y="5838336"/>
              <a:ext cx="396878" cy="20176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10</a:t>
              </a:r>
              <a:endParaRPr lang="zh-CN" altLang="en-US" sz="1400">
                <a:solidFill>
                  <a:srgbClr val="FF00FF"/>
                </a:solidFill>
                <a:latin typeface="Consolas" pitchFamily="49" charset="0"/>
                <a:cs typeface="Consolas" pitchFamily="49" charset="0"/>
              </a:endParaRPr>
            </a:p>
          </p:txBody>
        </p:sp>
        <p:sp>
          <p:nvSpPr>
            <p:cNvPr id="44" name="TextBox 43"/>
            <p:cNvSpPr txBox="1"/>
            <p:nvPr/>
          </p:nvSpPr>
          <p:spPr>
            <a:xfrm>
              <a:off x="4399269" y="5891798"/>
              <a:ext cx="396878" cy="20176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11</a:t>
              </a:r>
              <a:endParaRPr lang="zh-CN" altLang="en-US" sz="1400">
                <a:solidFill>
                  <a:srgbClr val="FF00FF"/>
                </a:solidFill>
                <a:latin typeface="Consolas" pitchFamily="49" charset="0"/>
                <a:cs typeface="Consolas" pitchFamily="49" charset="0"/>
              </a:endParaRPr>
            </a:p>
          </p:txBody>
        </p:sp>
        <p:sp>
          <p:nvSpPr>
            <p:cNvPr id="45" name="TextBox 44"/>
            <p:cNvSpPr txBox="1"/>
            <p:nvPr/>
          </p:nvSpPr>
          <p:spPr>
            <a:xfrm>
              <a:off x="6318499" y="4712088"/>
              <a:ext cx="396878" cy="20176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3</a:t>
              </a:r>
              <a:endParaRPr lang="zh-CN" altLang="en-US" sz="1400">
                <a:solidFill>
                  <a:srgbClr val="FF00FF"/>
                </a:solidFill>
                <a:latin typeface="Consolas" pitchFamily="49" charset="0"/>
                <a:cs typeface="Consolas" pitchFamily="49" charset="0"/>
              </a:endParaRPr>
            </a:p>
          </p:txBody>
        </p:sp>
        <p:sp>
          <p:nvSpPr>
            <p:cNvPr id="46" name="TextBox 45"/>
            <p:cNvSpPr txBox="1"/>
            <p:nvPr/>
          </p:nvSpPr>
          <p:spPr>
            <a:xfrm>
              <a:off x="5247070" y="5238284"/>
              <a:ext cx="396878" cy="20176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6</a:t>
              </a:r>
              <a:endParaRPr lang="zh-CN" altLang="en-US" sz="1400">
                <a:solidFill>
                  <a:srgbClr val="FF00FF"/>
                </a:solidFill>
                <a:latin typeface="Consolas" pitchFamily="49" charset="0"/>
                <a:cs typeface="Consolas" pitchFamily="49" charset="0"/>
              </a:endParaRPr>
            </a:p>
          </p:txBody>
        </p:sp>
        <p:sp>
          <p:nvSpPr>
            <p:cNvPr id="47" name="TextBox 46"/>
            <p:cNvSpPr txBox="1"/>
            <p:nvPr/>
          </p:nvSpPr>
          <p:spPr>
            <a:xfrm>
              <a:off x="4778376" y="6103336"/>
              <a:ext cx="396878" cy="20176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12</a:t>
              </a:r>
              <a:endParaRPr lang="zh-CN" altLang="en-US" sz="1400">
                <a:solidFill>
                  <a:srgbClr val="FF00FF"/>
                </a:solidFill>
                <a:latin typeface="Consolas" pitchFamily="49" charset="0"/>
                <a:cs typeface="Consolas" pitchFamily="49" charset="0"/>
              </a:endParaRPr>
            </a:p>
          </p:txBody>
        </p:sp>
        <p:sp>
          <p:nvSpPr>
            <p:cNvPr id="48" name="TextBox 47"/>
            <p:cNvSpPr txBox="1"/>
            <p:nvPr/>
          </p:nvSpPr>
          <p:spPr>
            <a:xfrm>
              <a:off x="6798306" y="5207218"/>
              <a:ext cx="396878" cy="20176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7</a:t>
              </a:r>
              <a:endParaRPr lang="zh-CN" altLang="en-US" sz="1400">
                <a:solidFill>
                  <a:srgbClr val="FF00FF"/>
                </a:solidFill>
                <a:latin typeface="Consolas" pitchFamily="49" charset="0"/>
                <a:cs typeface="Consolas" pitchFamily="49" charset="0"/>
              </a:endParaRPr>
            </a:p>
          </p:txBody>
        </p:sp>
        <p:sp>
          <p:nvSpPr>
            <p:cNvPr id="49" name="TextBox 48"/>
            <p:cNvSpPr txBox="1"/>
            <p:nvPr/>
          </p:nvSpPr>
          <p:spPr>
            <a:xfrm>
              <a:off x="6492059" y="5997925"/>
              <a:ext cx="396878" cy="20176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14</a:t>
              </a:r>
              <a:endParaRPr lang="zh-CN" altLang="en-US" sz="1400">
                <a:solidFill>
                  <a:srgbClr val="FF00FF"/>
                </a:solidFill>
                <a:latin typeface="Consolas" pitchFamily="49" charset="0"/>
                <a:cs typeface="Consolas" pitchFamily="49" charset="0"/>
              </a:endParaRPr>
            </a:p>
          </p:txBody>
        </p:sp>
        <p:sp>
          <p:nvSpPr>
            <p:cNvPr id="50" name="TextBox 49"/>
            <p:cNvSpPr txBox="1"/>
            <p:nvPr/>
          </p:nvSpPr>
          <p:spPr>
            <a:xfrm>
              <a:off x="5429256" y="6000768"/>
              <a:ext cx="428628" cy="201768"/>
            </a:xfrm>
            <a:prstGeom prst="rect">
              <a:avLst/>
            </a:prstGeom>
            <a:noFill/>
          </p:spPr>
          <p:txBody>
            <a:bodyPr wrap="square" lIns="0" tIns="0" rIns="0" bIns="0" rtlCol="0">
              <a:spAutoFit/>
            </a:bodyPr>
            <a:lstStyle/>
            <a:p>
              <a:r>
                <a:rPr lang="en-US" altLang="zh-CN" sz="1400">
                  <a:solidFill>
                    <a:srgbClr val="FF00FF"/>
                  </a:solidFill>
                  <a:latin typeface="Consolas" pitchFamily="49" charset="0"/>
                  <a:cs typeface="Consolas" pitchFamily="49" charset="0"/>
                </a:rPr>
                <a:t>13</a:t>
              </a:r>
              <a:endParaRPr lang="zh-CN" altLang="en-US" sz="1400">
                <a:solidFill>
                  <a:srgbClr val="FF00FF"/>
                </a:solidFill>
                <a:latin typeface="Consolas" pitchFamily="49" charset="0"/>
                <a:cs typeface="Consolas" pitchFamily="49" charset="0"/>
              </a:endParaRPr>
            </a:p>
          </p:txBody>
        </p:sp>
      </p:grpSp>
      <p:sp>
        <p:nvSpPr>
          <p:cNvPr id="52" name="TextBox 51"/>
          <p:cNvSpPr txBox="1"/>
          <p:nvPr/>
        </p:nvSpPr>
        <p:spPr>
          <a:xfrm>
            <a:off x="642910" y="5357032"/>
            <a:ext cx="2000264" cy="338554"/>
          </a:xfrm>
          <a:prstGeom prst="rect">
            <a:avLst/>
          </a:prstGeom>
          <a:noFill/>
        </p:spPr>
        <p:txBody>
          <a:bodyPr wrap="square" rtlCol="0">
            <a:spAutoFit/>
          </a:bodyPr>
          <a:lstStyle/>
          <a:p>
            <a:pPr algn="l">
              <a:lnSpc>
                <a:spcPct val="100000"/>
              </a:lnSpc>
              <a:spcBef>
                <a:spcPts val="0"/>
              </a:spcBef>
            </a:pPr>
            <a:r>
              <a:rPr lang="en-US" altLang="zh-CN" sz="1600">
                <a:solidFill>
                  <a:srgbClr val="FF0000"/>
                </a:solidFill>
                <a:latin typeface="Consolas" pitchFamily="49" charset="0"/>
                <a:ea typeface="华文中宋" pitchFamily="2" charset="-122"/>
                <a:cs typeface="Consolas" pitchFamily="49" charset="0"/>
              </a:rPr>
              <a:t>sb</a:t>
            </a:r>
            <a:r>
              <a:rPr lang="zh-CN" altLang="en-US" sz="1600">
                <a:solidFill>
                  <a:srgbClr val="FF0000"/>
                </a:solidFill>
                <a:latin typeface="Consolas" pitchFamily="49" charset="0"/>
                <a:ea typeface="华文中宋" pitchFamily="2" charset="-122"/>
                <a:cs typeface="Consolas" pitchFamily="49" charset="0"/>
              </a:rPr>
              <a:t>的下标从</a:t>
            </a:r>
            <a:r>
              <a:rPr lang="en-US" altLang="zh-CN" sz="1600">
                <a:solidFill>
                  <a:srgbClr val="FF0000"/>
                </a:solidFill>
                <a:latin typeface="Consolas" pitchFamily="49" charset="0"/>
                <a:ea typeface="华文中宋" pitchFamily="2" charset="-122"/>
                <a:cs typeface="Consolas" pitchFamily="49" charset="0"/>
              </a:rPr>
              <a:t>1</a:t>
            </a:r>
            <a:r>
              <a:rPr lang="zh-CN" altLang="en-US" sz="1600">
                <a:solidFill>
                  <a:srgbClr val="FF0000"/>
                </a:solidFill>
                <a:latin typeface="Consolas" pitchFamily="49" charset="0"/>
                <a:ea typeface="华文中宋" pitchFamily="2" charset="-122"/>
                <a:cs typeface="Consolas" pitchFamily="49" charset="0"/>
              </a:rPr>
              <a:t>开始</a:t>
            </a:r>
          </a:p>
        </p:txBody>
      </p:sp>
      <p:cxnSp>
        <p:nvCxnSpPr>
          <p:cNvPr id="53" name="直接箭头连接符 52"/>
          <p:cNvCxnSpPr/>
          <p:nvPr/>
        </p:nvCxnSpPr>
        <p:spPr>
          <a:xfrm rot="5400000" flipH="1" flipV="1">
            <a:off x="1250133" y="5249875"/>
            <a:ext cx="214314"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5" name="灯片编号占位符 54"/>
          <p:cNvSpPr>
            <a:spLocks noGrp="1"/>
          </p:cNvSpPr>
          <p:nvPr>
            <p:ph type="sldNum" sz="quarter" idx="12"/>
          </p:nvPr>
        </p:nvSpPr>
        <p:spPr/>
        <p:txBody>
          <a:bodyPr/>
          <a:lstStyle/>
          <a:p>
            <a:fld id="{67864EE2-EAB3-4814-A7EB-820BD7610F1E}" type="slidenum">
              <a:rPr lang="en-US" altLang="zh-CN" smtClean="0"/>
              <a:pPr/>
              <a:t>50</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6"/>
          <p:cNvSpPr>
            <a:spLocks noChangeArrowheads="1"/>
          </p:cNvSpPr>
          <p:nvPr/>
        </p:nvSpPr>
        <p:spPr bwMode="auto">
          <a:xfrm>
            <a:off x="4143404" y="3506561"/>
            <a:ext cx="285752" cy="636819"/>
          </a:xfrm>
          <a:prstGeom prst="downArrow">
            <a:avLst>
              <a:gd name="adj1" fmla="val 50000"/>
              <a:gd name="adj2" fmla="val 25000"/>
            </a:avLst>
          </a:prstGeom>
          <a:ln>
            <a:headEnd/>
            <a:tailEnd/>
          </a:ln>
        </p:spPr>
        <p:style>
          <a:lnRef idx="1">
            <a:schemeClr val="accent2"/>
          </a:lnRef>
          <a:fillRef idx="3">
            <a:schemeClr val="accent2"/>
          </a:fillRef>
          <a:effectRef idx="2">
            <a:schemeClr val="accent2"/>
          </a:effectRef>
          <a:fontRef idx="minor">
            <a:schemeClr val="lt1"/>
          </a:fontRef>
        </p:style>
        <p:txBody>
          <a:bodyPr vert="eaVert" wrap="none" anchor="ctr"/>
          <a:lstStyle/>
          <a:p>
            <a:endParaRPr lang="zh-CN" altLang="en-US"/>
          </a:p>
        </p:txBody>
      </p:sp>
      <p:graphicFrame>
        <p:nvGraphicFramePr>
          <p:cNvPr id="5" name="表格 4"/>
          <p:cNvGraphicFramePr>
            <a:graphicFrameLocks noGrp="1"/>
          </p:cNvGraphicFramePr>
          <p:nvPr/>
        </p:nvGraphicFramePr>
        <p:xfrm>
          <a:off x="1071545" y="4363817"/>
          <a:ext cx="7429545" cy="741680"/>
        </p:xfrm>
        <a:graphic>
          <a:graphicData uri="http://schemas.openxmlformats.org/drawingml/2006/table">
            <a:tbl>
              <a:tblPr firstRow="1" bandRow="1">
                <a:tableStyleId>{5A111915-BE36-4E01-A7E5-04B1672EAD32}</a:tableStyleId>
              </a:tblPr>
              <a:tblGrid>
                <a:gridCol w="495303">
                  <a:extLst>
                    <a:ext uri="{9D8B030D-6E8A-4147-A177-3AD203B41FA5}">
                      <a16:colId xmlns:a16="http://schemas.microsoft.com/office/drawing/2014/main" val="20000"/>
                    </a:ext>
                  </a:extLst>
                </a:gridCol>
                <a:gridCol w="495303">
                  <a:extLst>
                    <a:ext uri="{9D8B030D-6E8A-4147-A177-3AD203B41FA5}">
                      <a16:colId xmlns:a16="http://schemas.microsoft.com/office/drawing/2014/main" val="20001"/>
                    </a:ext>
                  </a:extLst>
                </a:gridCol>
                <a:gridCol w="495303">
                  <a:extLst>
                    <a:ext uri="{9D8B030D-6E8A-4147-A177-3AD203B41FA5}">
                      <a16:colId xmlns:a16="http://schemas.microsoft.com/office/drawing/2014/main" val="20002"/>
                    </a:ext>
                  </a:extLst>
                </a:gridCol>
                <a:gridCol w="495303">
                  <a:extLst>
                    <a:ext uri="{9D8B030D-6E8A-4147-A177-3AD203B41FA5}">
                      <a16:colId xmlns:a16="http://schemas.microsoft.com/office/drawing/2014/main" val="20003"/>
                    </a:ext>
                  </a:extLst>
                </a:gridCol>
                <a:gridCol w="495303">
                  <a:extLst>
                    <a:ext uri="{9D8B030D-6E8A-4147-A177-3AD203B41FA5}">
                      <a16:colId xmlns:a16="http://schemas.microsoft.com/office/drawing/2014/main" val="20004"/>
                    </a:ext>
                  </a:extLst>
                </a:gridCol>
                <a:gridCol w="495303">
                  <a:extLst>
                    <a:ext uri="{9D8B030D-6E8A-4147-A177-3AD203B41FA5}">
                      <a16:colId xmlns:a16="http://schemas.microsoft.com/office/drawing/2014/main" val="20005"/>
                    </a:ext>
                  </a:extLst>
                </a:gridCol>
                <a:gridCol w="495303">
                  <a:extLst>
                    <a:ext uri="{9D8B030D-6E8A-4147-A177-3AD203B41FA5}">
                      <a16:colId xmlns:a16="http://schemas.microsoft.com/office/drawing/2014/main" val="20006"/>
                    </a:ext>
                  </a:extLst>
                </a:gridCol>
                <a:gridCol w="495303">
                  <a:extLst>
                    <a:ext uri="{9D8B030D-6E8A-4147-A177-3AD203B41FA5}">
                      <a16:colId xmlns:a16="http://schemas.microsoft.com/office/drawing/2014/main" val="20007"/>
                    </a:ext>
                  </a:extLst>
                </a:gridCol>
                <a:gridCol w="495303">
                  <a:extLst>
                    <a:ext uri="{9D8B030D-6E8A-4147-A177-3AD203B41FA5}">
                      <a16:colId xmlns:a16="http://schemas.microsoft.com/office/drawing/2014/main" val="20008"/>
                    </a:ext>
                  </a:extLst>
                </a:gridCol>
                <a:gridCol w="495303">
                  <a:extLst>
                    <a:ext uri="{9D8B030D-6E8A-4147-A177-3AD203B41FA5}">
                      <a16:colId xmlns:a16="http://schemas.microsoft.com/office/drawing/2014/main" val="20009"/>
                    </a:ext>
                  </a:extLst>
                </a:gridCol>
                <a:gridCol w="495303">
                  <a:extLst>
                    <a:ext uri="{9D8B030D-6E8A-4147-A177-3AD203B41FA5}">
                      <a16:colId xmlns:a16="http://schemas.microsoft.com/office/drawing/2014/main" val="20010"/>
                    </a:ext>
                  </a:extLst>
                </a:gridCol>
                <a:gridCol w="495303">
                  <a:extLst>
                    <a:ext uri="{9D8B030D-6E8A-4147-A177-3AD203B41FA5}">
                      <a16:colId xmlns:a16="http://schemas.microsoft.com/office/drawing/2014/main" val="20011"/>
                    </a:ext>
                  </a:extLst>
                </a:gridCol>
                <a:gridCol w="495303">
                  <a:extLst>
                    <a:ext uri="{9D8B030D-6E8A-4147-A177-3AD203B41FA5}">
                      <a16:colId xmlns:a16="http://schemas.microsoft.com/office/drawing/2014/main" val="20012"/>
                    </a:ext>
                  </a:extLst>
                </a:gridCol>
                <a:gridCol w="495303">
                  <a:extLst>
                    <a:ext uri="{9D8B030D-6E8A-4147-A177-3AD203B41FA5}">
                      <a16:colId xmlns:a16="http://schemas.microsoft.com/office/drawing/2014/main" val="20013"/>
                    </a:ext>
                  </a:extLst>
                </a:gridCol>
                <a:gridCol w="495303">
                  <a:extLst>
                    <a:ext uri="{9D8B030D-6E8A-4147-A177-3AD203B41FA5}">
                      <a16:colId xmlns:a16="http://schemas.microsoft.com/office/drawing/2014/main" val="20014"/>
                    </a:ext>
                  </a:extLst>
                </a:gridCol>
              </a:tblGrid>
              <a:tr h="370840">
                <a:tc>
                  <a:txBody>
                    <a:bodyPr/>
                    <a:lstStyle/>
                    <a:p>
                      <a:pPr algn="ctr"/>
                      <a:r>
                        <a:rPr lang="en-US" altLang="zh-CN" sz="1600" b="0">
                          <a:solidFill>
                            <a:schemeClr val="bg1">
                              <a:lumMod val="50000"/>
                            </a:schemeClr>
                          </a:solidFill>
                          <a:latin typeface="Consolas" pitchFamily="49" charset="0"/>
                          <a:cs typeface="Consolas" pitchFamily="49" charset="0"/>
                        </a:rPr>
                        <a:t>0</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1</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2</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3</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4</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5</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6</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7</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8</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9</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10</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11</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12</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itchFamily="49" charset="0"/>
                          <a:cs typeface="Consolas" pitchFamily="49" charset="0"/>
                        </a:rPr>
                        <a:t>13</a:t>
                      </a:r>
                      <a:endParaRPr lang="zh-CN" altLang="en-US" sz="1600" b="0">
                        <a:solidFill>
                          <a:schemeClr val="bg1">
                            <a:lumMod val="50000"/>
                          </a:schemeClr>
                        </a:solidFill>
                        <a:latin typeface="Consolas" pitchFamily="49" charset="0"/>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mn-ea"/>
                          <a:ea typeface="+mn-ea"/>
                          <a:cs typeface="Consolas" pitchFamily="49" charset="0"/>
                        </a:rPr>
                        <a:t>…</a:t>
                      </a:r>
                      <a:endParaRPr lang="zh-CN" altLang="en-US" sz="1600" b="0">
                        <a:solidFill>
                          <a:schemeClr val="bg1">
                            <a:lumMod val="50000"/>
                          </a:schemeClr>
                        </a:solidFill>
                        <a:latin typeface="+mn-ea"/>
                        <a:ea typeface="+mn-ea"/>
                        <a:cs typeface="Consolas"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altLang="zh-CN" sz="1600" b="0" i="1">
                          <a:solidFill>
                            <a:srgbClr val="0000FF"/>
                          </a:solidFill>
                          <a:latin typeface="Consolas" pitchFamily="49" charset="0"/>
                          <a:cs typeface="Consolas" pitchFamily="49" charset="0"/>
                        </a:rPr>
                        <a:t>A</a:t>
                      </a:r>
                      <a:endParaRPr lang="zh-CN" altLang="en-US" sz="1600" b="0"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1">
                          <a:solidFill>
                            <a:srgbClr val="0000FF"/>
                          </a:solidFill>
                          <a:latin typeface="Consolas" pitchFamily="49" charset="0"/>
                          <a:cs typeface="Consolas" pitchFamily="49" charset="0"/>
                        </a:rPr>
                        <a:t>B</a:t>
                      </a:r>
                      <a:endParaRPr lang="zh-CN" altLang="en-US" sz="1600" b="0"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1">
                          <a:solidFill>
                            <a:srgbClr val="0000FF"/>
                          </a:solidFill>
                          <a:latin typeface="Consolas" pitchFamily="49" charset="0"/>
                          <a:cs typeface="Consolas" pitchFamily="49" charset="0"/>
                        </a:rPr>
                        <a:t>C</a:t>
                      </a:r>
                      <a:endParaRPr lang="zh-CN" altLang="en-US" sz="1600" b="0"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1">
                          <a:solidFill>
                            <a:srgbClr val="0000FF"/>
                          </a:solidFill>
                          <a:latin typeface="Consolas" pitchFamily="49" charset="0"/>
                          <a:cs typeface="Consolas" pitchFamily="49" charset="0"/>
                        </a:rPr>
                        <a:t>D</a:t>
                      </a:r>
                      <a:endParaRPr lang="zh-CN" altLang="en-US" sz="1600" b="0"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1">
                          <a:solidFill>
                            <a:srgbClr val="0000FF"/>
                          </a:solidFill>
                          <a:latin typeface="Consolas" pitchFamily="49" charset="0"/>
                          <a:cs typeface="Consolas" pitchFamily="49" charset="0"/>
                        </a:rPr>
                        <a:t>E</a:t>
                      </a:r>
                      <a:endParaRPr lang="zh-CN" altLang="en-US" sz="1600" b="0"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i="0">
                          <a:solidFill>
                            <a:srgbClr val="C00000"/>
                          </a:solidFill>
                          <a:latin typeface="Consolas" pitchFamily="49" charset="0"/>
                          <a:cs typeface="Consolas" pitchFamily="49" charset="0"/>
                        </a:rPr>
                        <a:t>#</a:t>
                      </a:r>
                      <a:endParaRPr lang="zh-CN" altLang="en-US" sz="1600" b="0" i="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1">
                          <a:solidFill>
                            <a:srgbClr val="0000FF"/>
                          </a:solidFill>
                          <a:latin typeface="Consolas" pitchFamily="49" charset="0"/>
                          <a:cs typeface="Consolas" pitchFamily="49" charset="0"/>
                        </a:rPr>
                        <a:t>F</a:t>
                      </a:r>
                      <a:endParaRPr lang="zh-CN" altLang="en-US" sz="1600" b="0"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i="0">
                          <a:solidFill>
                            <a:srgbClr val="C00000"/>
                          </a:solidFill>
                          <a:latin typeface="Consolas" pitchFamily="49" charset="0"/>
                          <a:cs typeface="Consolas" pitchFamily="49" charset="0"/>
                        </a:rPr>
                        <a:t>#</a:t>
                      </a:r>
                      <a:endParaRPr lang="zh-CN" altLang="en-US" sz="1600" b="0" i="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i="0">
                          <a:solidFill>
                            <a:srgbClr val="C00000"/>
                          </a:solidFill>
                          <a:latin typeface="Consolas" pitchFamily="49" charset="0"/>
                          <a:cs typeface="Consolas" pitchFamily="49" charset="0"/>
                        </a:rPr>
                        <a:t>#</a:t>
                      </a:r>
                      <a:endParaRPr lang="zh-CN" altLang="en-US" sz="1600" b="0" i="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1">
                          <a:solidFill>
                            <a:srgbClr val="0000FF"/>
                          </a:solidFill>
                          <a:latin typeface="Consolas" pitchFamily="49" charset="0"/>
                          <a:cs typeface="Consolas" pitchFamily="49" charset="0"/>
                        </a:rPr>
                        <a:t>G</a:t>
                      </a:r>
                      <a:endParaRPr lang="zh-CN" altLang="en-US" sz="1600" b="0"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1">
                          <a:solidFill>
                            <a:srgbClr val="0000FF"/>
                          </a:solidFill>
                          <a:latin typeface="Consolas" pitchFamily="49" charset="0"/>
                          <a:cs typeface="Consolas" pitchFamily="49" charset="0"/>
                        </a:rPr>
                        <a:t>H</a:t>
                      </a:r>
                      <a:endParaRPr lang="zh-CN" altLang="en-US" sz="1600" b="0"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i="0">
                          <a:solidFill>
                            <a:srgbClr val="C00000"/>
                          </a:solidFill>
                          <a:latin typeface="Consolas" pitchFamily="49" charset="0"/>
                          <a:cs typeface="Consolas" pitchFamily="49" charset="0"/>
                        </a:rPr>
                        <a:t>#</a:t>
                      </a:r>
                      <a:endParaRPr lang="zh-CN" altLang="en-US" sz="1600" b="0" i="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b="0" i="0">
                          <a:solidFill>
                            <a:srgbClr val="C00000"/>
                          </a:solidFill>
                          <a:latin typeface="Consolas" pitchFamily="49" charset="0"/>
                          <a:cs typeface="Consolas" pitchFamily="49" charset="0"/>
                        </a:rPr>
                        <a:t>#</a:t>
                      </a:r>
                      <a:endParaRPr lang="zh-CN" altLang="en-US" sz="1600" b="0" i="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1">
                          <a:solidFill>
                            <a:srgbClr val="0000FF"/>
                          </a:solidFill>
                          <a:latin typeface="Consolas" pitchFamily="49" charset="0"/>
                          <a:cs typeface="Consolas" pitchFamily="49" charset="0"/>
                        </a:rPr>
                        <a:t>I</a:t>
                      </a:r>
                      <a:endParaRPr lang="zh-CN" altLang="en-US" sz="1600" b="0" i="1">
                        <a:solidFill>
                          <a:srgbClr val="0000FF"/>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a:solidFill>
                            <a:srgbClr val="C00000"/>
                          </a:solidFill>
                          <a:latin typeface="Consolas" pitchFamily="49" charset="0"/>
                          <a:cs typeface="Consolas" pitchFamily="49" charset="0"/>
                        </a:rPr>
                        <a:t>#</a:t>
                      </a:r>
                      <a:endParaRPr lang="zh-CN" altLang="en-US" sz="1600" b="0">
                        <a:solidFill>
                          <a:srgbClr val="C00000"/>
                        </a:solidFill>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6" name="TextBox 5"/>
          <p:cNvSpPr txBox="1"/>
          <p:nvPr/>
        </p:nvSpPr>
        <p:spPr>
          <a:xfrm>
            <a:off x="357158" y="4400952"/>
            <a:ext cx="714380" cy="313932"/>
          </a:xfrm>
          <a:prstGeom prst="rect">
            <a:avLst/>
          </a:prstGeom>
          <a:noFill/>
        </p:spPr>
        <p:txBody>
          <a:bodyPr wrap="square" rtlCol="0">
            <a:spAutoFit/>
          </a:bodyPr>
          <a:lstStyle/>
          <a:p>
            <a:r>
              <a:rPr lang="zh-CN" altLang="en-US" sz="1800">
                <a:solidFill>
                  <a:srgbClr val="0000FF"/>
                </a:solidFill>
                <a:latin typeface="仿宋" pitchFamily="49" charset="-122"/>
                <a:ea typeface="仿宋" pitchFamily="49" charset="-122"/>
              </a:rPr>
              <a:t>位置</a:t>
            </a:r>
          </a:p>
        </p:txBody>
      </p:sp>
      <p:sp>
        <p:nvSpPr>
          <p:cNvPr id="7" name="TextBox 6"/>
          <p:cNvSpPr txBox="1"/>
          <p:nvPr/>
        </p:nvSpPr>
        <p:spPr>
          <a:xfrm>
            <a:off x="428596" y="4774180"/>
            <a:ext cx="500066" cy="317908"/>
          </a:xfrm>
          <a:prstGeom prst="rect">
            <a:avLst/>
          </a:prstGeom>
          <a:noFill/>
        </p:spPr>
        <p:txBody>
          <a:bodyPr wrap="square" rtlCol="0">
            <a:spAutoFit/>
          </a:bodyPr>
          <a:lstStyle/>
          <a:p>
            <a:r>
              <a:rPr lang="en-US" altLang="zh-CN" sz="1800">
                <a:solidFill>
                  <a:srgbClr val="0000FF"/>
                </a:solidFill>
                <a:latin typeface="Consolas" pitchFamily="49" charset="0"/>
                <a:ea typeface="仿宋" pitchFamily="49" charset="-122"/>
                <a:cs typeface="Consolas" pitchFamily="49" charset="0"/>
              </a:rPr>
              <a:t>sb</a:t>
            </a:r>
            <a:endParaRPr lang="zh-CN" altLang="en-US" sz="180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4500594" y="3500438"/>
            <a:ext cx="2357454" cy="707886"/>
          </a:xfrm>
          <a:prstGeom prst="rect">
            <a:avLst/>
          </a:prstGeom>
          <a:noFill/>
        </p:spPr>
        <p:txBody>
          <a:bodyPr wrap="square" rtlCol="0">
            <a:spAutoFit/>
          </a:bodyPr>
          <a:lstStyle/>
          <a:p>
            <a:pPr algn="l">
              <a:lnSpc>
                <a:spcPts val="2400"/>
              </a:lnSpc>
              <a:spcBef>
                <a:spcPts val="0"/>
              </a:spcBef>
            </a:pPr>
            <a:r>
              <a:rPr lang="zh-CN" altLang="en-US" sz="2000">
                <a:solidFill>
                  <a:srgbClr val="0000FF"/>
                </a:solidFill>
                <a:latin typeface="仿宋" pitchFamily="49" charset="-122"/>
                <a:ea typeface="仿宋" pitchFamily="49" charset="-122"/>
              </a:rPr>
              <a:t>仅保留实际存在的结点值，其他为空</a:t>
            </a:r>
          </a:p>
        </p:txBody>
      </p:sp>
      <p:grpSp>
        <p:nvGrpSpPr>
          <p:cNvPr id="2" name="组合 8"/>
          <p:cNvGrpSpPr/>
          <p:nvPr/>
        </p:nvGrpSpPr>
        <p:grpSpPr>
          <a:xfrm>
            <a:off x="1857356" y="763769"/>
            <a:ext cx="4640824" cy="2379479"/>
            <a:chOff x="2000232" y="3764165"/>
            <a:chExt cx="5194952" cy="2736669"/>
          </a:xfrm>
        </p:grpSpPr>
        <p:sp>
          <p:nvSpPr>
            <p:cNvPr id="10" name="椭圆 9"/>
            <p:cNvSpPr/>
            <p:nvPr/>
          </p:nvSpPr>
          <p:spPr>
            <a:xfrm>
              <a:off x="4579938" y="3917090"/>
              <a:ext cx="330731" cy="39749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600"/>
                </a:lnSpc>
                <a:spcBef>
                  <a:spcPts val="0"/>
                </a:spcBef>
              </a:pPr>
              <a:r>
                <a:rPr lang="en-US" altLang="zh-CN" sz="1600" b="0">
                  <a:latin typeface="Consolas" pitchFamily="49" charset="0"/>
                  <a:cs typeface="Consolas" pitchFamily="49" charset="0"/>
                </a:rPr>
                <a:t>A</a:t>
              </a:r>
              <a:endParaRPr lang="zh-CN" altLang="en-US" sz="1600" b="0">
                <a:latin typeface="Consolas" pitchFamily="49" charset="0"/>
                <a:cs typeface="Consolas" pitchFamily="49" charset="0"/>
              </a:endParaRPr>
            </a:p>
          </p:txBody>
        </p:sp>
        <p:sp>
          <p:nvSpPr>
            <p:cNvPr id="11" name="椭圆 10"/>
            <p:cNvSpPr/>
            <p:nvPr/>
          </p:nvSpPr>
          <p:spPr>
            <a:xfrm>
              <a:off x="3257012" y="4712088"/>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B</a:t>
              </a:r>
              <a:endParaRPr lang="zh-CN" altLang="en-US" sz="1600" b="0">
                <a:solidFill>
                  <a:srgbClr val="0000FF"/>
                </a:solidFill>
                <a:latin typeface="Consolas" pitchFamily="49" charset="0"/>
                <a:cs typeface="Consolas" pitchFamily="49" charset="0"/>
              </a:endParaRPr>
            </a:p>
          </p:txBody>
        </p:sp>
        <p:sp>
          <p:nvSpPr>
            <p:cNvPr id="12" name="椭圆 11"/>
            <p:cNvSpPr/>
            <p:nvPr/>
          </p:nvSpPr>
          <p:spPr>
            <a:xfrm>
              <a:off x="2595549"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D</a:t>
              </a:r>
              <a:endParaRPr lang="zh-CN" altLang="en-US" sz="1600" b="0">
                <a:solidFill>
                  <a:srgbClr val="0000FF"/>
                </a:solidFill>
                <a:latin typeface="Consolas" pitchFamily="49" charset="0"/>
                <a:cs typeface="Consolas" pitchFamily="49" charset="0"/>
              </a:endParaRPr>
            </a:p>
          </p:txBody>
        </p:sp>
        <p:sp>
          <p:nvSpPr>
            <p:cNvPr id="13" name="椭圆 12"/>
            <p:cNvSpPr/>
            <p:nvPr/>
          </p:nvSpPr>
          <p:spPr>
            <a:xfrm>
              <a:off x="2264817" y="6103335"/>
              <a:ext cx="330731" cy="397499"/>
            </a:xfrm>
            <a:prstGeom prst="ellipse">
              <a:avLst/>
            </a:prstGeom>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b="0">
                <a:solidFill>
                  <a:srgbClr val="0000FF"/>
                </a:solidFill>
                <a:latin typeface="Consolas" pitchFamily="49" charset="0"/>
                <a:cs typeface="Consolas" pitchFamily="49" charset="0"/>
              </a:endParaRPr>
            </a:p>
          </p:txBody>
        </p:sp>
        <p:sp>
          <p:nvSpPr>
            <p:cNvPr id="14" name="椭圆 13"/>
            <p:cNvSpPr/>
            <p:nvPr/>
          </p:nvSpPr>
          <p:spPr>
            <a:xfrm>
              <a:off x="2992426" y="6103335"/>
              <a:ext cx="330731" cy="397499"/>
            </a:xfrm>
            <a:prstGeom prst="ellipse">
              <a:avLst/>
            </a:prstGeom>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b="0">
                <a:solidFill>
                  <a:srgbClr val="0000FF"/>
                </a:solidFill>
                <a:latin typeface="Consolas" pitchFamily="49" charset="0"/>
                <a:cs typeface="Consolas" pitchFamily="49" charset="0"/>
              </a:endParaRPr>
            </a:p>
          </p:txBody>
        </p:sp>
        <p:cxnSp>
          <p:nvCxnSpPr>
            <p:cNvPr id="15" name="直接连接符 14"/>
            <p:cNvCxnSpPr>
              <a:stCxn id="12" idx="3"/>
              <a:endCxn id="13" idx="0"/>
            </p:cNvCxnSpPr>
            <p:nvPr/>
          </p:nvCxnSpPr>
          <p:spPr>
            <a:xfrm rot="5400000">
              <a:off x="2342353"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16" name="直接连接符 15"/>
            <p:cNvCxnSpPr>
              <a:stCxn id="12" idx="5"/>
              <a:endCxn id="14" idx="0"/>
            </p:cNvCxnSpPr>
            <p:nvPr/>
          </p:nvCxnSpPr>
          <p:spPr>
            <a:xfrm rot="16200000" flipH="1">
              <a:off x="2823089" y="5768631"/>
              <a:ext cx="389461" cy="279946"/>
            </a:xfrm>
            <a:prstGeom prst="line">
              <a:avLst/>
            </a:prstGeom>
            <a:ln w="19050"/>
          </p:spPr>
          <p:style>
            <a:lnRef idx="2">
              <a:schemeClr val="dk1"/>
            </a:lnRef>
            <a:fillRef idx="0">
              <a:schemeClr val="dk1"/>
            </a:fillRef>
            <a:effectRef idx="1">
              <a:schemeClr val="dk1"/>
            </a:effectRef>
            <a:fontRef idx="minor">
              <a:schemeClr val="tx1"/>
            </a:fontRef>
          </p:style>
        </p:cxnSp>
        <p:sp>
          <p:nvSpPr>
            <p:cNvPr id="17" name="椭圆 16"/>
            <p:cNvSpPr/>
            <p:nvPr/>
          </p:nvSpPr>
          <p:spPr>
            <a:xfrm>
              <a:off x="3852328"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E</a:t>
              </a:r>
              <a:endParaRPr lang="zh-CN" altLang="en-US" sz="1600" b="0">
                <a:solidFill>
                  <a:srgbClr val="0000FF"/>
                </a:solidFill>
                <a:latin typeface="Consolas" pitchFamily="49" charset="0"/>
                <a:cs typeface="Consolas" pitchFamily="49" charset="0"/>
              </a:endParaRPr>
            </a:p>
          </p:txBody>
        </p:sp>
        <p:sp>
          <p:nvSpPr>
            <p:cNvPr id="18" name="椭圆 17"/>
            <p:cNvSpPr/>
            <p:nvPr/>
          </p:nvSpPr>
          <p:spPr>
            <a:xfrm>
              <a:off x="3521597"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G</a:t>
              </a:r>
              <a:endParaRPr lang="zh-CN" altLang="en-US" sz="1600" b="0">
                <a:solidFill>
                  <a:srgbClr val="0000FF"/>
                </a:solidFill>
                <a:latin typeface="Consolas" pitchFamily="49" charset="0"/>
                <a:cs typeface="Consolas" pitchFamily="49" charset="0"/>
              </a:endParaRPr>
            </a:p>
          </p:txBody>
        </p:sp>
        <p:sp>
          <p:nvSpPr>
            <p:cNvPr id="19" name="椭圆 18"/>
            <p:cNvSpPr/>
            <p:nvPr/>
          </p:nvSpPr>
          <p:spPr>
            <a:xfrm>
              <a:off x="4249206"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H</a:t>
              </a:r>
              <a:endParaRPr lang="zh-CN" altLang="en-US" sz="1600" b="0">
                <a:solidFill>
                  <a:srgbClr val="0000FF"/>
                </a:solidFill>
                <a:latin typeface="Consolas" pitchFamily="49" charset="0"/>
                <a:cs typeface="Consolas" pitchFamily="49" charset="0"/>
              </a:endParaRPr>
            </a:p>
          </p:txBody>
        </p:sp>
        <p:cxnSp>
          <p:nvCxnSpPr>
            <p:cNvPr id="20" name="直接连接符 19"/>
            <p:cNvCxnSpPr>
              <a:stCxn id="17" idx="3"/>
              <a:endCxn id="18" idx="0"/>
            </p:cNvCxnSpPr>
            <p:nvPr/>
          </p:nvCxnSpPr>
          <p:spPr>
            <a:xfrm rot="5400000">
              <a:off x="3599132"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21" name="直接连接符 20"/>
            <p:cNvCxnSpPr>
              <a:stCxn id="17" idx="5"/>
              <a:endCxn id="19" idx="0"/>
            </p:cNvCxnSpPr>
            <p:nvPr/>
          </p:nvCxnSpPr>
          <p:spPr>
            <a:xfrm rot="16200000" flipH="1">
              <a:off x="4079868" y="5768631"/>
              <a:ext cx="389461" cy="279946"/>
            </a:xfrm>
            <a:prstGeom prst="line">
              <a:avLst/>
            </a:prstGeom>
            <a:ln w="19050"/>
          </p:spPr>
          <p:style>
            <a:lnRef idx="2">
              <a:schemeClr val="dk1"/>
            </a:lnRef>
            <a:fillRef idx="0">
              <a:schemeClr val="dk1"/>
            </a:fillRef>
            <a:effectRef idx="1">
              <a:schemeClr val="dk1"/>
            </a:effectRef>
            <a:fontRef idx="minor">
              <a:schemeClr val="tx1"/>
            </a:fontRef>
          </p:style>
        </p:cxnSp>
        <p:cxnSp>
          <p:nvCxnSpPr>
            <p:cNvPr id="22" name="直接连接符 21"/>
            <p:cNvCxnSpPr>
              <a:stCxn id="11" idx="3"/>
              <a:endCxn id="12" idx="7"/>
            </p:cNvCxnSpPr>
            <p:nvPr/>
          </p:nvCxnSpPr>
          <p:spPr>
            <a:xfrm rot="5400000">
              <a:off x="2900934" y="5028287"/>
              <a:ext cx="381424" cy="427600"/>
            </a:xfrm>
            <a:prstGeom prst="line">
              <a:avLst/>
            </a:prstGeom>
            <a:ln w="19050"/>
          </p:spPr>
          <p:style>
            <a:lnRef idx="2">
              <a:schemeClr val="dk1"/>
            </a:lnRef>
            <a:fillRef idx="0">
              <a:schemeClr val="dk1"/>
            </a:fillRef>
            <a:effectRef idx="1">
              <a:schemeClr val="dk1"/>
            </a:effectRef>
            <a:fontRef idx="minor">
              <a:schemeClr val="tx1"/>
            </a:fontRef>
          </p:style>
        </p:cxnSp>
        <p:cxnSp>
          <p:nvCxnSpPr>
            <p:cNvPr id="23" name="直接连接符 22"/>
            <p:cNvCxnSpPr>
              <a:stCxn id="11" idx="5"/>
              <a:endCxn id="17" idx="1"/>
            </p:cNvCxnSpPr>
            <p:nvPr/>
          </p:nvCxnSpPr>
          <p:spPr>
            <a:xfrm rot="16200000" flipH="1">
              <a:off x="3529324" y="5061360"/>
              <a:ext cx="381424" cy="361454"/>
            </a:xfrm>
            <a:prstGeom prst="line">
              <a:avLst/>
            </a:prstGeom>
            <a:ln w="19050"/>
          </p:spPr>
          <p:style>
            <a:lnRef idx="2">
              <a:schemeClr val="dk1"/>
            </a:lnRef>
            <a:fillRef idx="0">
              <a:schemeClr val="dk1"/>
            </a:fillRef>
            <a:effectRef idx="1">
              <a:schemeClr val="dk1"/>
            </a:effectRef>
            <a:fontRef idx="minor">
              <a:schemeClr val="tx1"/>
            </a:fontRef>
          </p:style>
        </p:cxnSp>
        <p:sp>
          <p:nvSpPr>
            <p:cNvPr id="24" name="椭圆 23"/>
            <p:cNvSpPr/>
            <p:nvPr/>
          </p:nvSpPr>
          <p:spPr>
            <a:xfrm>
              <a:off x="6035156" y="4712088"/>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C</a:t>
              </a:r>
              <a:endParaRPr lang="zh-CN" altLang="en-US" sz="1600" b="0">
                <a:solidFill>
                  <a:srgbClr val="0000FF"/>
                </a:solidFill>
                <a:latin typeface="Consolas" pitchFamily="49" charset="0"/>
                <a:cs typeface="Consolas" pitchFamily="49" charset="0"/>
              </a:endParaRPr>
            </a:p>
          </p:txBody>
        </p:sp>
        <p:sp>
          <p:nvSpPr>
            <p:cNvPr id="25" name="椭圆 24"/>
            <p:cNvSpPr/>
            <p:nvPr/>
          </p:nvSpPr>
          <p:spPr>
            <a:xfrm>
              <a:off x="5373693" y="5374587"/>
              <a:ext cx="330731" cy="397499"/>
            </a:xfrm>
            <a:prstGeom prst="ellipse">
              <a:avLst/>
            </a:prstGeom>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b="0">
                <a:solidFill>
                  <a:srgbClr val="0000FF"/>
                </a:solidFill>
                <a:latin typeface="Consolas" pitchFamily="49" charset="0"/>
                <a:cs typeface="Consolas" pitchFamily="49" charset="0"/>
              </a:endParaRPr>
            </a:p>
          </p:txBody>
        </p:sp>
        <p:sp>
          <p:nvSpPr>
            <p:cNvPr id="26" name="椭圆 25"/>
            <p:cNvSpPr/>
            <p:nvPr/>
          </p:nvSpPr>
          <p:spPr>
            <a:xfrm>
              <a:off x="5042962" y="6103335"/>
              <a:ext cx="330731" cy="397499"/>
            </a:xfrm>
            <a:prstGeom prst="ellipse">
              <a:avLst/>
            </a:prstGeom>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b="0">
                <a:solidFill>
                  <a:srgbClr val="0000FF"/>
                </a:solidFill>
                <a:latin typeface="Consolas" pitchFamily="49" charset="0"/>
                <a:cs typeface="Consolas" pitchFamily="49" charset="0"/>
              </a:endParaRPr>
            </a:p>
          </p:txBody>
        </p:sp>
        <p:sp>
          <p:nvSpPr>
            <p:cNvPr id="27" name="椭圆 26"/>
            <p:cNvSpPr/>
            <p:nvPr/>
          </p:nvSpPr>
          <p:spPr>
            <a:xfrm>
              <a:off x="5770571" y="6103335"/>
              <a:ext cx="330731" cy="397499"/>
            </a:xfrm>
            <a:prstGeom prst="ellipse">
              <a:avLst/>
            </a:prstGeom>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b="0">
                <a:solidFill>
                  <a:srgbClr val="0000FF"/>
                </a:solidFill>
                <a:latin typeface="Consolas" pitchFamily="49" charset="0"/>
                <a:cs typeface="Consolas" pitchFamily="49" charset="0"/>
              </a:endParaRPr>
            </a:p>
          </p:txBody>
        </p:sp>
        <p:cxnSp>
          <p:nvCxnSpPr>
            <p:cNvPr id="28" name="直接连接符 27"/>
            <p:cNvCxnSpPr>
              <a:stCxn id="25" idx="3"/>
              <a:endCxn id="26" idx="0"/>
            </p:cNvCxnSpPr>
            <p:nvPr/>
          </p:nvCxnSpPr>
          <p:spPr>
            <a:xfrm rot="5400000">
              <a:off x="5120497"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29" name="直接连接符 28"/>
            <p:cNvCxnSpPr>
              <a:stCxn id="25" idx="5"/>
              <a:endCxn id="27" idx="0"/>
            </p:cNvCxnSpPr>
            <p:nvPr/>
          </p:nvCxnSpPr>
          <p:spPr>
            <a:xfrm rot="16200000" flipH="1">
              <a:off x="5601233" y="5768631"/>
              <a:ext cx="389461" cy="279946"/>
            </a:xfrm>
            <a:prstGeom prst="line">
              <a:avLst/>
            </a:prstGeom>
            <a:ln w="19050"/>
          </p:spPr>
          <p:style>
            <a:lnRef idx="2">
              <a:schemeClr val="dk1"/>
            </a:lnRef>
            <a:fillRef idx="0">
              <a:schemeClr val="dk1"/>
            </a:fillRef>
            <a:effectRef idx="1">
              <a:schemeClr val="dk1"/>
            </a:effectRef>
            <a:fontRef idx="minor">
              <a:schemeClr val="tx1"/>
            </a:fontRef>
          </p:style>
        </p:cxnSp>
        <p:sp>
          <p:nvSpPr>
            <p:cNvPr id="30" name="椭圆 29"/>
            <p:cNvSpPr/>
            <p:nvPr/>
          </p:nvSpPr>
          <p:spPr>
            <a:xfrm>
              <a:off x="6630473"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F</a:t>
              </a:r>
              <a:endParaRPr lang="zh-CN" altLang="en-US" sz="1600" b="0">
                <a:solidFill>
                  <a:srgbClr val="0000FF"/>
                </a:solidFill>
                <a:latin typeface="Consolas" pitchFamily="49" charset="0"/>
                <a:cs typeface="Consolas" pitchFamily="49" charset="0"/>
              </a:endParaRPr>
            </a:p>
          </p:txBody>
        </p:sp>
        <p:sp>
          <p:nvSpPr>
            <p:cNvPr id="31" name="椭圆 30"/>
            <p:cNvSpPr/>
            <p:nvPr/>
          </p:nvSpPr>
          <p:spPr>
            <a:xfrm>
              <a:off x="6299741"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itchFamily="49" charset="0"/>
                  <a:cs typeface="Consolas" pitchFamily="49" charset="0"/>
                </a:rPr>
                <a:t>I</a:t>
              </a:r>
              <a:endParaRPr lang="zh-CN" altLang="en-US" sz="1600" b="0">
                <a:solidFill>
                  <a:srgbClr val="0000FF"/>
                </a:solidFill>
                <a:latin typeface="Consolas" pitchFamily="49" charset="0"/>
                <a:cs typeface="Consolas" pitchFamily="49" charset="0"/>
              </a:endParaRPr>
            </a:p>
          </p:txBody>
        </p:sp>
        <p:cxnSp>
          <p:nvCxnSpPr>
            <p:cNvPr id="32" name="直接连接符 31"/>
            <p:cNvCxnSpPr>
              <a:stCxn id="30" idx="3"/>
              <a:endCxn id="31" idx="0"/>
            </p:cNvCxnSpPr>
            <p:nvPr/>
          </p:nvCxnSpPr>
          <p:spPr>
            <a:xfrm rot="5400000">
              <a:off x="6377277"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33" name="直接连接符 32"/>
            <p:cNvCxnSpPr>
              <a:stCxn id="24" idx="3"/>
              <a:endCxn id="25" idx="7"/>
            </p:cNvCxnSpPr>
            <p:nvPr/>
          </p:nvCxnSpPr>
          <p:spPr>
            <a:xfrm rot="5400000">
              <a:off x="5679078" y="5028287"/>
              <a:ext cx="381424" cy="427600"/>
            </a:xfrm>
            <a:prstGeom prst="line">
              <a:avLst/>
            </a:prstGeom>
            <a:ln w="19050"/>
          </p:spPr>
          <p:style>
            <a:lnRef idx="2">
              <a:schemeClr val="dk1"/>
            </a:lnRef>
            <a:fillRef idx="0">
              <a:schemeClr val="dk1"/>
            </a:fillRef>
            <a:effectRef idx="1">
              <a:schemeClr val="dk1"/>
            </a:effectRef>
            <a:fontRef idx="minor">
              <a:schemeClr val="tx1"/>
            </a:fontRef>
          </p:style>
        </p:cxnSp>
        <p:cxnSp>
          <p:nvCxnSpPr>
            <p:cNvPr id="34" name="直接连接符 33"/>
            <p:cNvCxnSpPr>
              <a:stCxn id="24" idx="5"/>
              <a:endCxn id="30" idx="1"/>
            </p:cNvCxnSpPr>
            <p:nvPr/>
          </p:nvCxnSpPr>
          <p:spPr>
            <a:xfrm rot="16200000" flipH="1">
              <a:off x="6307468" y="5061360"/>
              <a:ext cx="381424" cy="361454"/>
            </a:xfrm>
            <a:prstGeom prst="line">
              <a:avLst/>
            </a:prstGeom>
            <a:ln w="19050"/>
          </p:spPr>
          <p:style>
            <a:lnRef idx="2">
              <a:schemeClr val="dk1"/>
            </a:lnRef>
            <a:fillRef idx="0">
              <a:schemeClr val="dk1"/>
            </a:fillRef>
            <a:effectRef idx="1">
              <a:schemeClr val="dk1"/>
            </a:effectRef>
            <a:fontRef idx="minor">
              <a:schemeClr val="tx1"/>
            </a:fontRef>
          </p:style>
        </p:cxnSp>
        <p:cxnSp>
          <p:nvCxnSpPr>
            <p:cNvPr id="35" name="直接连接符 34"/>
            <p:cNvCxnSpPr>
              <a:stCxn id="10" idx="2"/>
              <a:endCxn id="11" idx="7"/>
            </p:cNvCxnSpPr>
            <p:nvPr/>
          </p:nvCxnSpPr>
          <p:spPr>
            <a:xfrm rot="10800000" flipV="1">
              <a:off x="3539310" y="4115839"/>
              <a:ext cx="1040629" cy="654461"/>
            </a:xfrm>
            <a:prstGeom prst="line">
              <a:avLst/>
            </a:prstGeom>
            <a:ln w="19050"/>
          </p:spPr>
          <p:style>
            <a:lnRef idx="2">
              <a:schemeClr val="dk1"/>
            </a:lnRef>
            <a:fillRef idx="0">
              <a:schemeClr val="dk1"/>
            </a:fillRef>
            <a:effectRef idx="1">
              <a:schemeClr val="dk1"/>
            </a:effectRef>
            <a:fontRef idx="minor">
              <a:schemeClr val="tx1"/>
            </a:fontRef>
          </p:style>
        </p:cxnSp>
        <p:cxnSp>
          <p:nvCxnSpPr>
            <p:cNvPr id="36" name="直接连接符 35"/>
            <p:cNvCxnSpPr>
              <a:stCxn id="10" idx="6"/>
              <a:endCxn id="24" idx="1"/>
            </p:cNvCxnSpPr>
            <p:nvPr/>
          </p:nvCxnSpPr>
          <p:spPr>
            <a:xfrm>
              <a:off x="4910669" y="4115840"/>
              <a:ext cx="1172921" cy="654461"/>
            </a:xfrm>
            <a:prstGeom prst="line">
              <a:avLst/>
            </a:prstGeom>
            <a:ln w="19050"/>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4381499" y="3764165"/>
              <a:ext cx="396878" cy="201768"/>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0</a:t>
              </a:r>
              <a:endParaRPr lang="zh-CN" altLang="en-US" sz="1400" b="0">
                <a:solidFill>
                  <a:srgbClr val="FF00FF"/>
                </a:solidFill>
                <a:latin typeface="Consolas" pitchFamily="49" charset="0"/>
                <a:cs typeface="Consolas" pitchFamily="49" charset="0"/>
              </a:endParaRPr>
            </a:p>
          </p:txBody>
        </p:sp>
        <p:sp>
          <p:nvSpPr>
            <p:cNvPr id="38" name="TextBox 37"/>
            <p:cNvSpPr txBox="1"/>
            <p:nvPr/>
          </p:nvSpPr>
          <p:spPr>
            <a:xfrm>
              <a:off x="2959847" y="4691663"/>
              <a:ext cx="396878" cy="201768"/>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a:t>
              </a:r>
              <a:endParaRPr lang="zh-CN" altLang="en-US" sz="1400" b="0">
                <a:solidFill>
                  <a:srgbClr val="FF00FF"/>
                </a:solidFill>
                <a:latin typeface="Consolas" pitchFamily="49" charset="0"/>
                <a:cs typeface="Consolas" pitchFamily="49" charset="0"/>
              </a:endParaRPr>
            </a:p>
          </p:txBody>
        </p:sp>
        <p:sp>
          <p:nvSpPr>
            <p:cNvPr id="39" name="TextBox 38"/>
            <p:cNvSpPr txBox="1"/>
            <p:nvPr/>
          </p:nvSpPr>
          <p:spPr>
            <a:xfrm>
              <a:off x="2463256" y="5242087"/>
              <a:ext cx="396878" cy="201768"/>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3</a:t>
              </a:r>
              <a:endParaRPr lang="zh-CN" altLang="en-US" sz="1400" b="0">
                <a:solidFill>
                  <a:srgbClr val="FF00FF"/>
                </a:solidFill>
                <a:latin typeface="Consolas" pitchFamily="49" charset="0"/>
                <a:cs typeface="Consolas" pitchFamily="49" charset="0"/>
              </a:endParaRPr>
            </a:p>
          </p:txBody>
        </p:sp>
        <p:sp>
          <p:nvSpPr>
            <p:cNvPr id="40" name="TextBox 39"/>
            <p:cNvSpPr txBox="1"/>
            <p:nvPr/>
          </p:nvSpPr>
          <p:spPr>
            <a:xfrm>
              <a:off x="2000232" y="6082910"/>
              <a:ext cx="396878" cy="201768"/>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7</a:t>
              </a:r>
              <a:endParaRPr lang="zh-CN" altLang="en-US" sz="1400" b="0">
                <a:solidFill>
                  <a:srgbClr val="FF00FF"/>
                </a:solidFill>
                <a:latin typeface="Consolas" pitchFamily="49" charset="0"/>
                <a:cs typeface="Consolas" pitchFamily="49" charset="0"/>
              </a:endParaRPr>
            </a:p>
          </p:txBody>
        </p:sp>
        <p:sp>
          <p:nvSpPr>
            <p:cNvPr id="41" name="TextBox 40"/>
            <p:cNvSpPr txBox="1"/>
            <p:nvPr/>
          </p:nvSpPr>
          <p:spPr>
            <a:xfrm>
              <a:off x="2719943" y="6037086"/>
              <a:ext cx="396878" cy="201768"/>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8</a:t>
              </a:r>
              <a:endParaRPr lang="zh-CN" altLang="en-US" sz="1400" b="0">
                <a:solidFill>
                  <a:srgbClr val="FF00FF"/>
                </a:solidFill>
                <a:latin typeface="Consolas" pitchFamily="49" charset="0"/>
                <a:cs typeface="Consolas" pitchFamily="49" charset="0"/>
              </a:endParaRPr>
            </a:p>
          </p:txBody>
        </p:sp>
        <p:sp>
          <p:nvSpPr>
            <p:cNvPr id="42" name="TextBox 41"/>
            <p:cNvSpPr txBox="1"/>
            <p:nvPr/>
          </p:nvSpPr>
          <p:spPr>
            <a:xfrm>
              <a:off x="4116913" y="5175837"/>
              <a:ext cx="396878" cy="201768"/>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4</a:t>
              </a:r>
              <a:endParaRPr lang="zh-CN" altLang="en-US" sz="1400" b="0">
                <a:solidFill>
                  <a:srgbClr val="FF00FF"/>
                </a:solidFill>
                <a:latin typeface="Consolas" pitchFamily="49" charset="0"/>
                <a:cs typeface="Consolas" pitchFamily="49" charset="0"/>
              </a:endParaRPr>
            </a:p>
          </p:txBody>
        </p:sp>
        <p:sp>
          <p:nvSpPr>
            <p:cNvPr id="43" name="TextBox 42"/>
            <p:cNvSpPr txBox="1"/>
            <p:nvPr/>
          </p:nvSpPr>
          <p:spPr>
            <a:xfrm>
              <a:off x="3455451" y="5838336"/>
              <a:ext cx="396878" cy="201768"/>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9</a:t>
              </a:r>
              <a:endParaRPr lang="zh-CN" altLang="en-US" sz="1400" b="0">
                <a:solidFill>
                  <a:srgbClr val="FF00FF"/>
                </a:solidFill>
                <a:latin typeface="Consolas" pitchFamily="49" charset="0"/>
                <a:cs typeface="Consolas" pitchFamily="49" charset="0"/>
              </a:endParaRPr>
            </a:p>
          </p:txBody>
        </p:sp>
        <p:sp>
          <p:nvSpPr>
            <p:cNvPr id="44" name="TextBox 43"/>
            <p:cNvSpPr txBox="1"/>
            <p:nvPr/>
          </p:nvSpPr>
          <p:spPr>
            <a:xfrm>
              <a:off x="4322263" y="5860245"/>
              <a:ext cx="396878" cy="201768"/>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10</a:t>
              </a:r>
              <a:endParaRPr lang="zh-CN" altLang="en-US" sz="1400" b="0">
                <a:solidFill>
                  <a:srgbClr val="FF00FF"/>
                </a:solidFill>
                <a:latin typeface="Consolas" pitchFamily="49" charset="0"/>
                <a:cs typeface="Consolas" pitchFamily="49" charset="0"/>
              </a:endParaRPr>
            </a:p>
          </p:txBody>
        </p:sp>
        <p:sp>
          <p:nvSpPr>
            <p:cNvPr id="45" name="TextBox 44"/>
            <p:cNvSpPr txBox="1"/>
            <p:nvPr/>
          </p:nvSpPr>
          <p:spPr>
            <a:xfrm>
              <a:off x="6318499" y="4712088"/>
              <a:ext cx="396878" cy="201768"/>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2</a:t>
              </a:r>
              <a:endParaRPr lang="zh-CN" altLang="en-US" sz="1400" b="0">
                <a:solidFill>
                  <a:srgbClr val="FF00FF"/>
                </a:solidFill>
                <a:latin typeface="Consolas" pitchFamily="49" charset="0"/>
                <a:cs typeface="Consolas" pitchFamily="49" charset="0"/>
              </a:endParaRPr>
            </a:p>
          </p:txBody>
        </p:sp>
        <p:sp>
          <p:nvSpPr>
            <p:cNvPr id="46" name="TextBox 45"/>
            <p:cNvSpPr txBox="1"/>
            <p:nvPr/>
          </p:nvSpPr>
          <p:spPr>
            <a:xfrm>
              <a:off x="5247070" y="5238284"/>
              <a:ext cx="396878" cy="201768"/>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5</a:t>
              </a:r>
              <a:endParaRPr lang="zh-CN" altLang="en-US" sz="1400" b="0">
                <a:solidFill>
                  <a:srgbClr val="FF00FF"/>
                </a:solidFill>
                <a:latin typeface="Consolas" pitchFamily="49" charset="0"/>
                <a:cs typeface="Consolas" pitchFamily="49" charset="0"/>
              </a:endParaRPr>
            </a:p>
          </p:txBody>
        </p:sp>
        <p:sp>
          <p:nvSpPr>
            <p:cNvPr id="47" name="TextBox 46"/>
            <p:cNvSpPr txBox="1"/>
            <p:nvPr/>
          </p:nvSpPr>
          <p:spPr>
            <a:xfrm>
              <a:off x="4757052" y="5985954"/>
              <a:ext cx="396878" cy="201768"/>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11</a:t>
              </a:r>
              <a:endParaRPr lang="zh-CN" altLang="en-US" sz="1400" b="0">
                <a:solidFill>
                  <a:srgbClr val="FF00FF"/>
                </a:solidFill>
                <a:latin typeface="Consolas" pitchFamily="49" charset="0"/>
                <a:cs typeface="Consolas" pitchFamily="49" charset="0"/>
              </a:endParaRPr>
            </a:p>
          </p:txBody>
        </p:sp>
        <p:sp>
          <p:nvSpPr>
            <p:cNvPr id="48" name="TextBox 47"/>
            <p:cNvSpPr txBox="1"/>
            <p:nvPr/>
          </p:nvSpPr>
          <p:spPr>
            <a:xfrm>
              <a:off x="6798306" y="5207218"/>
              <a:ext cx="396878" cy="201768"/>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6</a:t>
              </a:r>
              <a:endParaRPr lang="zh-CN" altLang="en-US" sz="1400" b="0">
                <a:solidFill>
                  <a:srgbClr val="FF00FF"/>
                </a:solidFill>
                <a:latin typeface="Consolas" pitchFamily="49" charset="0"/>
                <a:cs typeface="Consolas" pitchFamily="49" charset="0"/>
              </a:endParaRPr>
            </a:p>
          </p:txBody>
        </p:sp>
        <p:sp>
          <p:nvSpPr>
            <p:cNvPr id="49" name="TextBox 48"/>
            <p:cNvSpPr txBox="1"/>
            <p:nvPr/>
          </p:nvSpPr>
          <p:spPr>
            <a:xfrm>
              <a:off x="6492059" y="5997925"/>
              <a:ext cx="396878" cy="201768"/>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13</a:t>
              </a:r>
              <a:endParaRPr lang="zh-CN" altLang="en-US" sz="1400" b="0">
                <a:solidFill>
                  <a:srgbClr val="FF00FF"/>
                </a:solidFill>
                <a:latin typeface="Consolas" pitchFamily="49" charset="0"/>
                <a:cs typeface="Consolas" pitchFamily="49" charset="0"/>
              </a:endParaRPr>
            </a:p>
          </p:txBody>
        </p:sp>
        <p:sp>
          <p:nvSpPr>
            <p:cNvPr id="50" name="TextBox 49"/>
            <p:cNvSpPr txBox="1"/>
            <p:nvPr/>
          </p:nvSpPr>
          <p:spPr>
            <a:xfrm>
              <a:off x="5429256" y="6000768"/>
              <a:ext cx="428628" cy="201768"/>
            </a:xfrm>
            <a:prstGeom prst="rect">
              <a:avLst/>
            </a:prstGeom>
            <a:noFill/>
          </p:spPr>
          <p:txBody>
            <a:bodyPr wrap="square" lIns="0" tIns="0" rIns="0" bIns="0" rtlCol="0">
              <a:spAutoFit/>
            </a:bodyPr>
            <a:lstStyle/>
            <a:p>
              <a:r>
                <a:rPr lang="en-US" altLang="zh-CN" sz="1400" b="0">
                  <a:solidFill>
                    <a:srgbClr val="FF00FF"/>
                  </a:solidFill>
                  <a:latin typeface="Consolas" pitchFamily="49" charset="0"/>
                  <a:cs typeface="Consolas" pitchFamily="49" charset="0"/>
                </a:rPr>
                <a:t>12</a:t>
              </a:r>
              <a:endParaRPr lang="zh-CN" altLang="en-US" sz="1400" b="0">
                <a:solidFill>
                  <a:srgbClr val="FF00FF"/>
                </a:solidFill>
                <a:latin typeface="Consolas" pitchFamily="49" charset="0"/>
                <a:cs typeface="Consolas" pitchFamily="49" charset="0"/>
              </a:endParaRPr>
            </a:p>
          </p:txBody>
        </p:sp>
      </p:grpSp>
      <p:sp>
        <p:nvSpPr>
          <p:cNvPr id="52" name="TextBox 51"/>
          <p:cNvSpPr txBox="1"/>
          <p:nvPr/>
        </p:nvSpPr>
        <p:spPr>
          <a:xfrm>
            <a:off x="642910" y="5357032"/>
            <a:ext cx="2000264" cy="338554"/>
          </a:xfrm>
          <a:prstGeom prst="rect">
            <a:avLst/>
          </a:prstGeom>
          <a:noFill/>
        </p:spPr>
        <p:txBody>
          <a:bodyPr wrap="square" rtlCol="0">
            <a:spAutoFit/>
          </a:bodyPr>
          <a:lstStyle/>
          <a:p>
            <a:pPr algn="l">
              <a:lnSpc>
                <a:spcPct val="100000"/>
              </a:lnSpc>
              <a:spcBef>
                <a:spcPts val="0"/>
              </a:spcBef>
            </a:pPr>
            <a:r>
              <a:rPr lang="en-US" altLang="zh-CN" sz="1600">
                <a:solidFill>
                  <a:srgbClr val="FF0000"/>
                </a:solidFill>
                <a:latin typeface="Consolas" pitchFamily="49" charset="0"/>
                <a:ea typeface="华文中宋" pitchFamily="2" charset="-122"/>
                <a:cs typeface="Consolas" pitchFamily="49" charset="0"/>
              </a:rPr>
              <a:t>sb</a:t>
            </a:r>
            <a:r>
              <a:rPr lang="zh-CN" altLang="en-US" sz="1600">
                <a:solidFill>
                  <a:srgbClr val="FF0000"/>
                </a:solidFill>
                <a:latin typeface="Consolas" pitchFamily="49" charset="0"/>
                <a:ea typeface="华文中宋" pitchFamily="2" charset="-122"/>
                <a:cs typeface="Consolas" pitchFamily="49" charset="0"/>
              </a:rPr>
              <a:t>的下标从</a:t>
            </a:r>
            <a:r>
              <a:rPr lang="en-US" altLang="zh-CN" sz="1600">
                <a:solidFill>
                  <a:srgbClr val="FF0000"/>
                </a:solidFill>
                <a:latin typeface="Consolas" pitchFamily="49" charset="0"/>
                <a:ea typeface="华文中宋" pitchFamily="2" charset="-122"/>
                <a:cs typeface="Consolas" pitchFamily="49" charset="0"/>
              </a:rPr>
              <a:t>0</a:t>
            </a:r>
            <a:r>
              <a:rPr lang="zh-CN" altLang="en-US" sz="1600">
                <a:solidFill>
                  <a:srgbClr val="FF0000"/>
                </a:solidFill>
                <a:latin typeface="Consolas" pitchFamily="49" charset="0"/>
                <a:ea typeface="华文中宋" pitchFamily="2" charset="-122"/>
                <a:cs typeface="Consolas" pitchFamily="49" charset="0"/>
              </a:rPr>
              <a:t>开始</a:t>
            </a:r>
          </a:p>
        </p:txBody>
      </p:sp>
      <p:cxnSp>
        <p:nvCxnSpPr>
          <p:cNvPr id="53" name="直接箭头连接符 52"/>
          <p:cNvCxnSpPr/>
          <p:nvPr/>
        </p:nvCxnSpPr>
        <p:spPr>
          <a:xfrm rot="5400000" flipH="1" flipV="1">
            <a:off x="1250133" y="5249875"/>
            <a:ext cx="214314"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4" name="TextBox 53"/>
          <p:cNvSpPr txBox="1"/>
          <p:nvPr/>
        </p:nvSpPr>
        <p:spPr>
          <a:xfrm>
            <a:off x="500034" y="428604"/>
            <a:ext cx="714380"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或者</a:t>
            </a:r>
          </a:p>
        </p:txBody>
      </p:sp>
      <p:sp>
        <p:nvSpPr>
          <p:cNvPr id="56" name="TextBox 55"/>
          <p:cNvSpPr txBox="1"/>
          <p:nvPr/>
        </p:nvSpPr>
        <p:spPr>
          <a:xfrm>
            <a:off x="1500166" y="5857892"/>
            <a:ext cx="4714908"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cs typeface="Consolas" pitchFamily="49" charset="0"/>
              </a:rPr>
              <a:t>string sb="ABCDE#F##GH##I##";</a:t>
            </a:r>
            <a:endParaRPr lang="zh-CN" altLang="zh-CN" sz="1800">
              <a:solidFill>
                <a:srgbClr val="0000FF"/>
              </a:solidFill>
              <a:latin typeface="Consolas" pitchFamily="49" charset="0"/>
              <a:cs typeface="Consolas" pitchFamily="49" charset="0"/>
            </a:endParaRPr>
          </a:p>
        </p:txBody>
      </p:sp>
      <p:sp>
        <p:nvSpPr>
          <p:cNvPr id="57" name="灯片编号占位符 56"/>
          <p:cNvSpPr>
            <a:spLocks noGrp="1"/>
          </p:cNvSpPr>
          <p:nvPr>
            <p:ph type="sldNum" sz="quarter" idx="12"/>
          </p:nvPr>
        </p:nvSpPr>
        <p:spPr/>
        <p:txBody>
          <a:bodyPr/>
          <a:lstStyle/>
          <a:p>
            <a:fld id="{67864EE2-EAB3-4814-A7EB-820BD7610F1E}" type="slidenum">
              <a:rPr lang="en-US" altLang="zh-CN" smtClean="0"/>
              <a:pPr/>
              <a:t>51</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8" grpId="0"/>
      <p:bldP spid="5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1142984"/>
            <a:ext cx="7858180" cy="180404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二叉树顺序存储结构采用</a:t>
            </a:r>
            <a:r>
              <a:rPr lang="zh-CN" altLang="en-US" sz="2000" dirty="0">
                <a:solidFill>
                  <a:srgbClr val="FF0000"/>
                </a:solidFill>
                <a:latin typeface="Consolas" pitchFamily="49" charset="0"/>
                <a:ea typeface="仿宋" pitchFamily="49" charset="-122"/>
                <a:cs typeface="Consolas" pitchFamily="49" charset="0"/>
              </a:rPr>
              <a:t>字符串</a:t>
            </a:r>
            <a:r>
              <a:rPr lang="zh-CN" altLang="zh-CN" sz="2000" dirty="0">
                <a:solidFill>
                  <a:srgbClr val="0000FF"/>
                </a:solidFill>
                <a:latin typeface="Consolas" pitchFamily="49" charset="0"/>
                <a:ea typeface="仿宋" pitchFamily="49" charset="-122"/>
                <a:cs typeface="Consolas" pitchFamily="49" charset="0"/>
              </a:rPr>
              <a:t>（假设每个结点值为单个字符）</a:t>
            </a:r>
            <a:r>
              <a:rPr lang="zh-CN" altLang="en-US" sz="2000" dirty="0">
                <a:solidFill>
                  <a:srgbClr val="0000FF"/>
                </a:solidFill>
                <a:latin typeface="Consolas" pitchFamily="49" charset="0"/>
                <a:ea typeface="仿宋" pitchFamily="49" charset="-122"/>
                <a:cs typeface="Consolas" pitchFamily="49" charset="0"/>
              </a:rPr>
              <a:t>或者</a:t>
            </a:r>
            <a:r>
              <a:rPr lang="zh-CN" altLang="en-US" sz="2000" dirty="0">
                <a:solidFill>
                  <a:srgbClr val="FF0000"/>
                </a:solidFill>
                <a:latin typeface="Consolas" pitchFamily="49" charset="0"/>
                <a:ea typeface="仿宋" pitchFamily="49" charset="-122"/>
                <a:cs typeface="Consolas" pitchFamily="49" charset="0"/>
              </a:rPr>
              <a:t>数组</a:t>
            </a:r>
            <a:r>
              <a:rPr lang="zh-CN" altLang="zh-CN" sz="2000" dirty="0">
                <a:solidFill>
                  <a:srgbClr val="0000FF"/>
                </a:solidFill>
                <a:latin typeface="Consolas" pitchFamily="49" charset="0"/>
                <a:ea typeface="仿宋" pitchFamily="49" charset="-122"/>
                <a:cs typeface="Consolas" pitchFamily="49" charset="0"/>
              </a:rPr>
              <a:t>存放</a:t>
            </a:r>
            <a:r>
              <a:rPr lang="zh-CN" altLang="en-US" sz="2000" dirty="0">
                <a:solidFill>
                  <a:srgbClr val="0000FF"/>
                </a:solidFill>
                <a:latin typeface="Consolas" pitchFamily="49" charset="0"/>
                <a:ea typeface="仿宋" pitchFamily="49" charset="-122"/>
                <a:cs typeface="Consolas" pitchFamily="49" charset="0"/>
              </a:rPr>
              <a:t>。</a:t>
            </a:r>
            <a:endParaRPr lang="zh-CN"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当二叉树中某结点为空结点或无效结点（不存在该编号的结点）时，对应位置的值用特殊值（如</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）表示。</a:t>
            </a:r>
            <a:endParaRPr lang="zh-CN" altLang="en-US" sz="2000" dirty="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pPr/>
              <a:t>52</a:t>
            </a:fld>
            <a:r>
              <a:rPr lang="en-US" altLang="zh-CN"/>
              <a:t>/110</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857224" y="1285860"/>
            <a:ext cx="7677174" cy="1557991"/>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gn="l">
              <a:lnSpc>
                <a:spcPts val="26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完全二叉树或满二叉树采用顺序存储结构比较合适</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600"/>
              </a:lnSpc>
              <a:spcBef>
                <a:spcPts val="1200"/>
              </a:spcBef>
              <a:buBlip>
                <a:blip r:embed="rId2"/>
              </a:buBlip>
            </a:pPr>
            <a:r>
              <a:rPr lang="zh-CN" altLang="en-US" sz="2000">
                <a:solidFill>
                  <a:srgbClr val="0000FF"/>
                </a:solidFill>
                <a:latin typeface="Consolas" pitchFamily="49" charset="0"/>
                <a:ea typeface="仿宋" pitchFamily="49" charset="-122"/>
                <a:cs typeface="Consolas" pitchFamily="49" charset="0"/>
              </a:rPr>
              <a:t>如果</a:t>
            </a:r>
            <a:r>
              <a:rPr lang="zh-CN" altLang="en-US" sz="2000" dirty="0">
                <a:solidFill>
                  <a:srgbClr val="0000FF"/>
                </a:solidFill>
                <a:latin typeface="Consolas" pitchFamily="49" charset="0"/>
                <a:ea typeface="仿宋" pitchFamily="49" charset="-122"/>
                <a:cs typeface="Consolas" pitchFamily="49" charset="0"/>
              </a:rPr>
              <a:t>需要增加很多空结点才能将一棵二叉树改造成为一棵完全二叉树，采用顺序存储结构会造成空间的大量浪费，这时不宜用顺序存储结构。 </a:t>
            </a:r>
          </a:p>
        </p:txBody>
      </p:sp>
      <p:grpSp>
        <p:nvGrpSpPr>
          <p:cNvPr id="2" name="组合 12"/>
          <p:cNvGrpSpPr/>
          <p:nvPr/>
        </p:nvGrpSpPr>
        <p:grpSpPr>
          <a:xfrm>
            <a:off x="1857356" y="3571876"/>
            <a:ext cx="5617143" cy="2152320"/>
            <a:chOff x="2169567" y="2500306"/>
            <a:chExt cx="5617143" cy="2152320"/>
          </a:xfrm>
        </p:grpSpPr>
        <p:sp>
          <p:nvSpPr>
            <p:cNvPr id="5" name="椭圆 4"/>
            <p:cNvSpPr/>
            <p:nvPr/>
          </p:nvSpPr>
          <p:spPr>
            <a:xfrm>
              <a:off x="2169567" y="2500306"/>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endParaRPr lang="zh-CN" altLang="en-US" sz="2000" i="1">
                <a:solidFill>
                  <a:srgbClr val="0000FF"/>
                </a:solidFill>
                <a:latin typeface="Consolas" pitchFamily="49" charset="0"/>
                <a:ea typeface="仿宋" pitchFamily="49" charset="-122"/>
                <a:cs typeface="Consolas" pitchFamily="49" charset="0"/>
              </a:endParaRPr>
            </a:p>
          </p:txBody>
        </p:sp>
        <p:sp>
          <p:nvSpPr>
            <p:cNvPr id="6" name="椭圆 5"/>
            <p:cNvSpPr/>
            <p:nvPr/>
          </p:nvSpPr>
          <p:spPr>
            <a:xfrm>
              <a:off x="2627299" y="3112119"/>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endParaRPr lang="zh-CN" altLang="en-US" sz="2000" i="1">
                <a:solidFill>
                  <a:srgbClr val="0000FF"/>
                </a:solidFill>
                <a:latin typeface="Consolas" pitchFamily="49" charset="0"/>
                <a:ea typeface="仿宋" pitchFamily="49" charset="-122"/>
                <a:cs typeface="Consolas" pitchFamily="49" charset="0"/>
              </a:endParaRPr>
            </a:p>
          </p:txBody>
        </p:sp>
        <p:sp>
          <p:nvSpPr>
            <p:cNvPr id="7" name="椭圆 6"/>
            <p:cNvSpPr/>
            <p:nvPr/>
          </p:nvSpPr>
          <p:spPr>
            <a:xfrm>
              <a:off x="3055927" y="3683623"/>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endParaRPr lang="zh-CN" altLang="en-US" sz="2000" i="1">
                <a:solidFill>
                  <a:srgbClr val="0000FF"/>
                </a:solidFill>
                <a:latin typeface="Consolas" pitchFamily="49" charset="0"/>
                <a:ea typeface="仿宋" pitchFamily="49" charset="-122"/>
                <a:cs typeface="Consolas" pitchFamily="49" charset="0"/>
              </a:endParaRPr>
            </a:p>
          </p:txBody>
        </p:sp>
        <p:sp>
          <p:nvSpPr>
            <p:cNvPr id="8" name="椭圆 7"/>
            <p:cNvSpPr/>
            <p:nvPr/>
          </p:nvSpPr>
          <p:spPr>
            <a:xfrm>
              <a:off x="3500430" y="425512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endParaRPr lang="zh-CN" altLang="en-US" sz="2000" i="1">
                <a:solidFill>
                  <a:srgbClr val="0000FF"/>
                </a:solidFill>
                <a:latin typeface="Consolas" pitchFamily="49" charset="0"/>
                <a:ea typeface="仿宋" pitchFamily="49" charset="-122"/>
                <a:cs typeface="Consolas" pitchFamily="49" charset="0"/>
              </a:endParaRPr>
            </a:p>
          </p:txBody>
        </p:sp>
        <p:cxnSp>
          <p:nvCxnSpPr>
            <p:cNvPr id="9" name="直接连接符 8"/>
            <p:cNvCxnSpPr>
              <a:stCxn id="5" idx="5"/>
              <a:endCxn id="6" idx="1"/>
            </p:cNvCxnSpPr>
            <p:nvPr/>
          </p:nvCxnSpPr>
          <p:spPr>
            <a:xfrm rot="16200000" flipH="1">
              <a:off x="2398429" y="2893027"/>
              <a:ext cx="330738" cy="223869"/>
            </a:xfrm>
            <a:prstGeom prst="line">
              <a:avLst/>
            </a:prstGeom>
            <a:ln w="19050"/>
          </p:spPr>
          <p:style>
            <a:lnRef idx="2">
              <a:schemeClr val="dk1"/>
            </a:lnRef>
            <a:fillRef idx="0">
              <a:schemeClr val="dk1"/>
            </a:fillRef>
            <a:effectRef idx="1">
              <a:schemeClr val="dk1"/>
            </a:effectRef>
            <a:fontRef idx="minor">
              <a:schemeClr val="tx1"/>
            </a:fontRef>
          </p:style>
        </p:cxnSp>
        <p:cxnSp>
          <p:nvCxnSpPr>
            <p:cNvPr id="10" name="直接连接符 9"/>
            <p:cNvCxnSpPr>
              <a:stCxn id="6" idx="5"/>
              <a:endCxn id="7" idx="1"/>
            </p:cNvCxnSpPr>
            <p:nvPr/>
          </p:nvCxnSpPr>
          <p:spPr>
            <a:xfrm rot="16200000" flipH="1">
              <a:off x="2861764" y="3499237"/>
              <a:ext cx="290429" cy="194765"/>
            </a:xfrm>
            <a:prstGeom prst="line">
              <a:avLst/>
            </a:prstGeom>
            <a:ln w="19050"/>
          </p:spPr>
          <p:style>
            <a:lnRef idx="2">
              <a:schemeClr val="dk1"/>
            </a:lnRef>
            <a:fillRef idx="0">
              <a:schemeClr val="dk1"/>
            </a:fillRef>
            <a:effectRef idx="1">
              <a:schemeClr val="dk1"/>
            </a:effectRef>
            <a:fontRef idx="minor">
              <a:schemeClr val="tx1"/>
            </a:fontRef>
          </p:style>
        </p:cxnSp>
        <p:cxnSp>
          <p:nvCxnSpPr>
            <p:cNvPr id="11" name="直接连接符 10"/>
            <p:cNvCxnSpPr>
              <a:stCxn id="7" idx="5"/>
              <a:endCxn id="8" idx="1"/>
            </p:cNvCxnSpPr>
            <p:nvPr/>
          </p:nvCxnSpPr>
          <p:spPr>
            <a:xfrm rot="16200000" flipH="1">
              <a:off x="3298330" y="4062804"/>
              <a:ext cx="290429" cy="210640"/>
            </a:xfrm>
            <a:prstGeom prst="line">
              <a:avLst/>
            </a:prstGeom>
            <a:ln w="19050"/>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4000496" y="2938114"/>
              <a:ext cx="3786214" cy="1323439"/>
            </a:xfrm>
            <a:prstGeom prst="rect">
              <a:avLst/>
            </a:prstGeom>
            <a:noFill/>
          </p:spPr>
          <p:txBody>
            <a:bodyPr wrap="square" rtlCol="0">
              <a:spAutoFit/>
            </a:bodyPr>
            <a:lstStyle/>
            <a:p>
              <a:pPr marL="457200" indent="-457200" algn="l">
                <a:lnSpc>
                  <a:spcPct val="100000"/>
                </a:lnSpc>
                <a:buBlip>
                  <a:blip r:embed="rId3"/>
                </a:buBlip>
              </a:pPr>
              <a:r>
                <a:rPr lang="en-US" altLang="zh-CN" sz="2000" i="1">
                  <a:solidFill>
                    <a:srgbClr val="0000FF"/>
                  </a:solidFill>
                  <a:latin typeface="Consolas" pitchFamily="49" charset="0"/>
                  <a:ea typeface="仿宋" pitchFamily="49" charset="-122"/>
                  <a:cs typeface="Consolas" pitchFamily="49" charset="0"/>
                </a:rPr>
                <a:t>h</a:t>
              </a:r>
              <a:r>
                <a:rPr lang="en-US" altLang="zh-CN" sz="2000">
                  <a:solidFill>
                    <a:srgbClr val="0000FF"/>
                  </a:solidFill>
                  <a:latin typeface="Consolas" pitchFamily="49" charset="0"/>
                  <a:ea typeface="仿宋" pitchFamily="49" charset="-122"/>
                  <a:cs typeface="Consolas" pitchFamily="49" charset="0"/>
                </a:rPr>
                <a:t>=4</a:t>
              </a:r>
            </a:p>
            <a:p>
              <a:pPr marL="457200" indent="-457200" algn="l">
                <a:lnSpc>
                  <a:spcPct val="100000"/>
                </a:lnSpc>
                <a:buBlip>
                  <a:blip r:embed="rId3"/>
                </a:buBlip>
              </a:pPr>
              <a:r>
                <a:rPr lang="en-US" altLang="zh-CN" sz="2000">
                  <a:solidFill>
                    <a:srgbClr val="0000FF"/>
                  </a:solidFill>
                  <a:latin typeface="Consolas" pitchFamily="49" charset="0"/>
                  <a:ea typeface="仿宋" pitchFamily="49" charset="-122"/>
                  <a:cs typeface="Consolas" pitchFamily="49" charset="0"/>
                </a:rPr>
                <a:t>MaxSize=2</a:t>
              </a:r>
              <a:r>
                <a:rPr lang="en-US" altLang="zh-CN" sz="2000" baseline="30000">
                  <a:solidFill>
                    <a:srgbClr val="0000FF"/>
                  </a:solidFill>
                  <a:latin typeface="Consolas" pitchFamily="49" charset="0"/>
                  <a:ea typeface="仿宋" pitchFamily="49" charset="-122"/>
                  <a:cs typeface="Consolas" pitchFamily="49" charset="0"/>
                </a:rPr>
                <a:t>4</a:t>
              </a:r>
              <a:r>
                <a:rPr lang="en-US" altLang="zh-CN" sz="2000">
                  <a:solidFill>
                    <a:srgbClr val="0000FF"/>
                  </a:solidFill>
                  <a:latin typeface="Consolas" pitchFamily="49" charset="0"/>
                  <a:ea typeface="仿宋" pitchFamily="49" charset="-122"/>
                  <a:cs typeface="Consolas" pitchFamily="49" charset="0"/>
                </a:rPr>
                <a:t>-1=15</a:t>
              </a:r>
            </a:p>
            <a:p>
              <a:pPr marL="457200" indent="-457200" algn="l">
                <a:lnSpc>
                  <a:spcPct val="100000"/>
                </a:lnSpc>
                <a:buBlip>
                  <a:blip r:embed="rId3"/>
                </a:buBlip>
              </a:pPr>
              <a:r>
                <a:rPr lang="zh-CN" altLang="en-US" sz="2000">
                  <a:solidFill>
                    <a:srgbClr val="0000FF"/>
                  </a:solidFill>
                  <a:latin typeface="Consolas" pitchFamily="49" charset="0"/>
                  <a:ea typeface="仿宋" pitchFamily="49" charset="-122"/>
                  <a:cs typeface="Consolas" pitchFamily="49" charset="0"/>
                </a:rPr>
                <a:t>空间利用率</a:t>
              </a:r>
              <a:r>
                <a:rPr lang="en-US" altLang="zh-CN" sz="2000">
                  <a:solidFill>
                    <a:srgbClr val="0000FF"/>
                  </a:solidFill>
                  <a:latin typeface="Consolas" pitchFamily="49" charset="0"/>
                  <a:ea typeface="仿宋" pitchFamily="49" charset="-122"/>
                  <a:cs typeface="Consolas" pitchFamily="49" charset="0"/>
                </a:rPr>
                <a:t>=4/15=27%</a:t>
              </a:r>
              <a:endParaRPr lang="zh-CN" altLang="en-US" sz="2000">
                <a:solidFill>
                  <a:srgbClr val="0000FF"/>
                </a:solidFill>
                <a:latin typeface="Consolas" pitchFamily="49" charset="0"/>
                <a:ea typeface="仿宋" pitchFamily="49" charset="-122"/>
                <a:cs typeface="Consolas" pitchFamily="49" charset="0"/>
              </a:endParaRPr>
            </a:p>
          </p:txBody>
        </p:sp>
      </p:grpSp>
      <p:sp>
        <p:nvSpPr>
          <p:cNvPr id="14" name="Oval 11"/>
          <p:cNvSpPr>
            <a:spLocks noChangeArrowheads="1"/>
          </p:cNvSpPr>
          <p:nvPr/>
        </p:nvSpPr>
        <p:spPr bwMode="auto">
          <a:xfrm>
            <a:off x="928662" y="285728"/>
            <a:ext cx="928694" cy="785818"/>
          </a:xfrm>
          <a:prstGeom prst="ellipse">
            <a:avLst/>
          </a:prstGeom>
          <a:gradFill rotWithShape="0">
            <a:gsLst>
              <a:gs pos="0">
                <a:srgbClr val="9CE6DD"/>
              </a:gs>
              <a:gs pos="100000">
                <a:srgbClr val="9CE6DD">
                  <a:gamma/>
                  <a:shade val="36078"/>
                  <a:invGamma/>
                </a:srgbClr>
              </a:gs>
            </a:gsLst>
            <a:path path="rect">
              <a:fillToRect r="100000" b="100000"/>
            </a:path>
          </a:gradFill>
          <a:ln w="12700">
            <a:solidFill>
              <a:srgbClr val="000000"/>
            </a:solidFill>
            <a:round/>
            <a:headEnd/>
            <a:tailEnd/>
          </a:ln>
          <a:effectLst/>
        </p:spPr>
        <p:txBody>
          <a:bodyPr wrap="none" anchor="ctr"/>
          <a:lstStyle/>
          <a:p>
            <a:pPr algn="ctr" latinLnBrk="1"/>
            <a:r>
              <a:rPr kumimoji="1" lang="zh-CN" altLang="en-US" sz="1800" b="1">
                <a:solidFill>
                  <a:schemeClr val="bg1"/>
                </a:solidFill>
                <a:latin typeface="微软雅黑" pitchFamily="34" charset="-122"/>
                <a:ea typeface="微软雅黑" pitchFamily="34" charset="-122"/>
              </a:rPr>
              <a:t>优缺点</a:t>
            </a:r>
            <a:endParaRPr kumimoji="1" lang="en-US" altLang="ko-KR" sz="1800" b="1">
              <a:solidFill>
                <a:schemeClr val="bg1"/>
              </a:solidFill>
              <a:latin typeface="微软雅黑" pitchFamily="34" charset="-122"/>
              <a:ea typeface="微软雅黑" pitchFamily="34" charset="-122"/>
            </a:endParaRPr>
          </a:p>
        </p:txBody>
      </p:sp>
      <p:sp>
        <p:nvSpPr>
          <p:cNvPr id="15" name="灯片编号占位符 14"/>
          <p:cNvSpPr>
            <a:spLocks noGrp="1"/>
          </p:cNvSpPr>
          <p:nvPr>
            <p:ph type="sldNum" sz="quarter" idx="12"/>
          </p:nvPr>
        </p:nvSpPr>
        <p:spPr/>
        <p:txBody>
          <a:bodyPr/>
          <a:lstStyle/>
          <a:p>
            <a:fld id="{67864EE2-EAB3-4814-A7EB-820BD7610F1E}" type="slidenum">
              <a:rPr lang="en-US" altLang="zh-CN" smtClean="0"/>
              <a:pPr/>
              <a:t>53</a:t>
            </a:fld>
            <a:r>
              <a:rPr lang="en-US" altLang="zh-CN"/>
              <a:t>/110</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86" y="642918"/>
            <a:ext cx="357190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2. </a:t>
            </a:r>
            <a:r>
              <a:rPr lang="zh-CN" altLang="zh-CN" sz="2200">
                <a:latin typeface="Consolas" pitchFamily="49" charset="0"/>
                <a:ea typeface="微软雅黑" pitchFamily="34" charset="-122"/>
                <a:cs typeface="Consolas" pitchFamily="49" charset="0"/>
              </a:rPr>
              <a:t>二叉树的链式存储结构</a:t>
            </a:r>
          </a:p>
        </p:txBody>
      </p:sp>
      <p:sp>
        <p:nvSpPr>
          <p:cNvPr id="110639" name="Rectangle 4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50"/>
          <p:cNvGrpSpPr/>
          <p:nvPr/>
        </p:nvGrpSpPr>
        <p:grpSpPr>
          <a:xfrm>
            <a:off x="714348" y="2103913"/>
            <a:ext cx="1900083" cy="1925032"/>
            <a:chOff x="1150124" y="3032607"/>
            <a:chExt cx="1900083" cy="1925032"/>
          </a:xfrm>
        </p:grpSpPr>
        <p:sp>
          <p:nvSpPr>
            <p:cNvPr id="110626" name="Line 34"/>
            <p:cNvSpPr>
              <a:spLocks noChangeShapeType="1"/>
            </p:cNvSpPr>
            <p:nvPr/>
          </p:nvSpPr>
          <p:spPr bwMode="auto">
            <a:xfrm>
              <a:off x="2214546" y="3286124"/>
              <a:ext cx="201626" cy="255318"/>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i="1">
                <a:solidFill>
                  <a:srgbClr val="0000FF"/>
                </a:solidFill>
                <a:latin typeface="Consolas" pitchFamily="49" charset="0"/>
                <a:ea typeface="仿宋" pitchFamily="49" charset="-122"/>
                <a:cs typeface="Consolas" pitchFamily="49" charset="0"/>
              </a:endParaRPr>
            </a:p>
          </p:txBody>
        </p:sp>
        <p:sp>
          <p:nvSpPr>
            <p:cNvPr id="110637" name="Freeform 45"/>
            <p:cNvSpPr>
              <a:spLocks/>
            </p:cNvSpPr>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i="1">
                <a:solidFill>
                  <a:srgbClr val="0000FF"/>
                </a:solidFill>
                <a:latin typeface="Consolas" pitchFamily="49" charset="0"/>
                <a:ea typeface="仿宋" pitchFamily="49" charset="-122"/>
                <a:cs typeface="Consolas" pitchFamily="49" charset="0"/>
              </a:endParaRPr>
            </a:p>
          </p:txBody>
        </p:sp>
        <p:sp>
          <p:nvSpPr>
            <p:cNvPr id="110636" name="Line 44"/>
            <p:cNvSpPr>
              <a:spLocks noChangeShapeType="1"/>
            </p:cNvSpPr>
            <p:nvPr/>
          </p:nvSpPr>
          <p:spPr bwMode="auto">
            <a:xfrm>
              <a:off x="1369024" y="4327825"/>
              <a:ext cx="308248" cy="334084"/>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i="1">
                <a:solidFill>
                  <a:srgbClr val="0000FF"/>
                </a:solidFill>
                <a:latin typeface="Consolas" pitchFamily="49" charset="0"/>
                <a:ea typeface="仿宋" pitchFamily="49" charset="-122"/>
                <a:cs typeface="Consolas" pitchFamily="49" charset="0"/>
              </a:endParaRPr>
            </a:p>
          </p:txBody>
        </p:sp>
        <p:sp>
          <p:nvSpPr>
            <p:cNvPr id="110635" name="Freeform 43"/>
            <p:cNvSpPr>
              <a:spLocks/>
            </p:cNvSpPr>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i="1">
                <a:solidFill>
                  <a:srgbClr val="0000FF"/>
                </a:solidFill>
                <a:latin typeface="Consolas" pitchFamily="49" charset="0"/>
                <a:ea typeface="仿宋" pitchFamily="49" charset="-122"/>
                <a:cs typeface="Consolas" pitchFamily="49" charset="0"/>
              </a:endParaRPr>
            </a:p>
          </p:txBody>
        </p:sp>
        <p:sp>
          <p:nvSpPr>
            <p:cNvPr id="110634" name="Line 42"/>
            <p:cNvSpPr>
              <a:spLocks noChangeShapeType="1"/>
            </p:cNvSpPr>
            <p:nvPr/>
          </p:nvSpPr>
          <p:spPr bwMode="auto">
            <a:xfrm flipH="1">
              <a:off x="1296653" y="3705059"/>
              <a:ext cx="285911" cy="406897"/>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i="1">
                <a:solidFill>
                  <a:srgbClr val="0000FF"/>
                </a:solidFill>
                <a:latin typeface="Consolas" pitchFamily="49" charset="0"/>
                <a:ea typeface="仿宋" pitchFamily="49" charset="-122"/>
                <a:cs typeface="Consolas" pitchFamily="49" charset="0"/>
              </a:endParaRPr>
            </a:p>
          </p:txBody>
        </p:sp>
        <p:sp>
          <p:nvSpPr>
            <p:cNvPr id="110633" name="Line 41"/>
            <p:cNvSpPr>
              <a:spLocks noChangeShapeType="1"/>
            </p:cNvSpPr>
            <p:nvPr/>
          </p:nvSpPr>
          <p:spPr bwMode="auto">
            <a:xfrm flipH="1">
              <a:off x="1632598" y="3155105"/>
              <a:ext cx="477114" cy="409467"/>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i="1">
                <a:solidFill>
                  <a:srgbClr val="0000FF"/>
                </a:solidFill>
                <a:latin typeface="Consolas" pitchFamily="49" charset="0"/>
                <a:ea typeface="仿宋" pitchFamily="49" charset="-122"/>
                <a:cs typeface="Consolas" pitchFamily="49" charset="0"/>
              </a:endParaRPr>
            </a:p>
          </p:txBody>
        </p:sp>
        <p:sp>
          <p:nvSpPr>
            <p:cNvPr id="110632" name="Oval 40"/>
            <p:cNvSpPr>
              <a:spLocks noChangeArrowheads="1"/>
            </p:cNvSpPr>
            <p:nvPr/>
          </p:nvSpPr>
          <p:spPr bwMode="auto">
            <a:xfrm>
              <a:off x="1955141" y="3032607"/>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10631" name="Oval 39"/>
            <p:cNvSpPr>
              <a:spLocks noChangeArrowheads="1"/>
            </p:cNvSpPr>
            <p:nvPr/>
          </p:nvSpPr>
          <p:spPr bwMode="auto">
            <a:xfrm>
              <a:off x="1486069" y="348233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10630" name="Oval 38"/>
            <p:cNvSpPr>
              <a:spLocks noChangeArrowheads="1"/>
            </p:cNvSpPr>
            <p:nvPr/>
          </p:nvSpPr>
          <p:spPr bwMode="auto">
            <a:xfrm>
              <a:off x="2357204" y="3520883"/>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10629" name="Oval 37"/>
            <p:cNvSpPr>
              <a:spLocks noChangeArrowheads="1"/>
            </p:cNvSpPr>
            <p:nvPr/>
          </p:nvSpPr>
          <p:spPr bwMode="auto">
            <a:xfrm>
              <a:off x="2065038"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10628" name="Oval 36"/>
            <p:cNvSpPr>
              <a:spLocks noChangeArrowheads="1"/>
            </p:cNvSpPr>
            <p:nvPr/>
          </p:nvSpPr>
          <p:spPr bwMode="auto">
            <a:xfrm>
              <a:off x="2726207"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110627" name="Oval 35"/>
            <p:cNvSpPr>
              <a:spLocks noChangeArrowheads="1"/>
            </p:cNvSpPr>
            <p:nvPr/>
          </p:nvSpPr>
          <p:spPr bwMode="auto">
            <a:xfrm>
              <a:off x="1150124" y="4111954"/>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10625" name="Oval 33"/>
            <p:cNvSpPr>
              <a:spLocks noChangeArrowheads="1"/>
            </p:cNvSpPr>
            <p:nvPr/>
          </p:nvSpPr>
          <p:spPr bwMode="auto">
            <a:xfrm>
              <a:off x="1568268" y="4633639"/>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grpSp>
      <p:sp>
        <p:nvSpPr>
          <p:cNvPr id="110623" name="Text Box 31"/>
          <p:cNvSpPr txBox="1">
            <a:spLocks noChangeArrowheads="1"/>
          </p:cNvSpPr>
          <p:nvPr/>
        </p:nvSpPr>
        <p:spPr bwMode="auto">
          <a:xfrm>
            <a:off x="2714612" y="2357430"/>
            <a:ext cx="1643074" cy="273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二叉链存储结构</a:t>
            </a:r>
          </a:p>
        </p:txBody>
      </p:sp>
      <p:grpSp>
        <p:nvGrpSpPr>
          <p:cNvPr id="4" name="组合 51"/>
          <p:cNvGrpSpPr/>
          <p:nvPr/>
        </p:nvGrpSpPr>
        <p:grpSpPr>
          <a:xfrm>
            <a:off x="4623345" y="1643050"/>
            <a:ext cx="4020621" cy="2316314"/>
            <a:chOff x="4409031" y="2571744"/>
            <a:chExt cx="4020621" cy="2316314"/>
          </a:xfrm>
        </p:grpSpPr>
        <p:sp>
          <p:nvSpPr>
            <p:cNvPr id="110622" name="Rectangle 30"/>
            <p:cNvSpPr>
              <a:spLocks noChangeArrowheads="1"/>
            </p:cNvSpPr>
            <p:nvPr/>
          </p:nvSpPr>
          <p:spPr bwMode="auto">
            <a:xfrm>
              <a:off x="5856455" y="3017189"/>
              <a:ext cx="321650" cy="26812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0621" name="Rectangle 29"/>
            <p:cNvSpPr>
              <a:spLocks noChangeArrowheads="1"/>
            </p:cNvSpPr>
            <p:nvPr/>
          </p:nvSpPr>
          <p:spPr bwMode="auto">
            <a:xfrm>
              <a:off x="6178104" y="3017189"/>
              <a:ext cx="321650" cy="26812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10620" name="Rectangle 28"/>
            <p:cNvSpPr>
              <a:spLocks noChangeArrowheads="1"/>
            </p:cNvSpPr>
            <p:nvPr/>
          </p:nvSpPr>
          <p:spPr bwMode="auto">
            <a:xfrm>
              <a:off x="6499754" y="3017189"/>
              <a:ext cx="321650" cy="26812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0619" name="Rectangle 27"/>
            <p:cNvSpPr>
              <a:spLocks noChangeArrowheads="1"/>
            </p:cNvSpPr>
            <p:nvPr/>
          </p:nvSpPr>
          <p:spPr bwMode="auto">
            <a:xfrm>
              <a:off x="4891506" y="3552579"/>
              <a:ext cx="321650" cy="2664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0618" name="Rectangle 26"/>
            <p:cNvSpPr>
              <a:spLocks noChangeArrowheads="1"/>
            </p:cNvSpPr>
            <p:nvPr/>
          </p:nvSpPr>
          <p:spPr bwMode="auto">
            <a:xfrm>
              <a:off x="5213155" y="3552579"/>
              <a:ext cx="321650" cy="2664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10617" name="Rectangle 25"/>
            <p:cNvSpPr>
              <a:spLocks noChangeArrowheads="1"/>
            </p:cNvSpPr>
            <p:nvPr/>
          </p:nvSpPr>
          <p:spPr bwMode="auto">
            <a:xfrm>
              <a:off x="5534805" y="3552579"/>
              <a:ext cx="321650" cy="2664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10616" name="Rectangle 24"/>
            <p:cNvSpPr>
              <a:spLocks noChangeArrowheads="1"/>
            </p:cNvSpPr>
            <p:nvPr/>
          </p:nvSpPr>
          <p:spPr bwMode="auto">
            <a:xfrm>
              <a:off x="6821404" y="3552579"/>
              <a:ext cx="320756" cy="2664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0615" name="Rectangle 23"/>
            <p:cNvSpPr>
              <a:spLocks noChangeArrowheads="1"/>
            </p:cNvSpPr>
            <p:nvPr/>
          </p:nvSpPr>
          <p:spPr bwMode="auto">
            <a:xfrm>
              <a:off x="7142160" y="3552579"/>
              <a:ext cx="322543" cy="2664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10614" name="Rectangle 22"/>
            <p:cNvSpPr>
              <a:spLocks noChangeArrowheads="1"/>
            </p:cNvSpPr>
            <p:nvPr/>
          </p:nvSpPr>
          <p:spPr bwMode="auto">
            <a:xfrm>
              <a:off x="7464703" y="3552579"/>
              <a:ext cx="321650" cy="2664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0613" name="Rectangle 21"/>
            <p:cNvSpPr>
              <a:spLocks noChangeArrowheads="1"/>
            </p:cNvSpPr>
            <p:nvPr/>
          </p:nvSpPr>
          <p:spPr bwMode="auto">
            <a:xfrm>
              <a:off x="4409031" y="4086257"/>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10612" name="Rectangle 20"/>
            <p:cNvSpPr>
              <a:spLocks noChangeArrowheads="1"/>
            </p:cNvSpPr>
            <p:nvPr/>
          </p:nvSpPr>
          <p:spPr bwMode="auto">
            <a:xfrm>
              <a:off x="4730681" y="4086257"/>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10611" name="Rectangle 19"/>
            <p:cNvSpPr>
              <a:spLocks noChangeArrowheads="1"/>
            </p:cNvSpPr>
            <p:nvPr/>
          </p:nvSpPr>
          <p:spPr bwMode="auto">
            <a:xfrm>
              <a:off x="5052330" y="4086257"/>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0610" name="Rectangle 18"/>
            <p:cNvSpPr>
              <a:spLocks noChangeArrowheads="1"/>
            </p:cNvSpPr>
            <p:nvPr/>
          </p:nvSpPr>
          <p:spPr bwMode="auto">
            <a:xfrm>
              <a:off x="6338929" y="4086257"/>
              <a:ext cx="320756"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10609" name="Rectangle 17"/>
            <p:cNvSpPr>
              <a:spLocks noChangeArrowheads="1"/>
            </p:cNvSpPr>
            <p:nvPr/>
          </p:nvSpPr>
          <p:spPr bwMode="auto">
            <a:xfrm>
              <a:off x="6659685" y="4086257"/>
              <a:ext cx="322543"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10608" name="Rectangle 16"/>
            <p:cNvSpPr>
              <a:spLocks noChangeArrowheads="1"/>
            </p:cNvSpPr>
            <p:nvPr/>
          </p:nvSpPr>
          <p:spPr bwMode="auto">
            <a:xfrm>
              <a:off x="6982229" y="4086257"/>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10607" name="Rectangle 15"/>
            <p:cNvSpPr>
              <a:spLocks noChangeArrowheads="1"/>
            </p:cNvSpPr>
            <p:nvPr/>
          </p:nvSpPr>
          <p:spPr bwMode="auto">
            <a:xfrm>
              <a:off x="5373980" y="4620791"/>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10606" name="Rectangle 14"/>
            <p:cNvSpPr>
              <a:spLocks noChangeArrowheads="1"/>
            </p:cNvSpPr>
            <p:nvPr/>
          </p:nvSpPr>
          <p:spPr bwMode="auto">
            <a:xfrm>
              <a:off x="5695630" y="4620791"/>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sp>
          <p:nvSpPr>
            <p:cNvPr id="110605" name="Rectangle 13"/>
            <p:cNvSpPr>
              <a:spLocks noChangeArrowheads="1"/>
            </p:cNvSpPr>
            <p:nvPr/>
          </p:nvSpPr>
          <p:spPr bwMode="auto">
            <a:xfrm>
              <a:off x="6017280" y="4620791"/>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10604" name="Rectangle 12"/>
            <p:cNvSpPr>
              <a:spLocks noChangeArrowheads="1"/>
            </p:cNvSpPr>
            <p:nvPr/>
          </p:nvSpPr>
          <p:spPr bwMode="auto">
            <a:xfrm>
              <a:off x="7464703" y="4086257"/>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10603" name="Rectangle 11"/>
            <p:cNvSpPr>
              <a:spLocks noChangeArrowheads="1"/>
            </p:cNvSpPr>
            <p:nvPr/>
          </p:nvSpPr>
          <p:spPr bwMode="auto">
            <a:xfrm>
              <a:off x="7786353" y="4086257"/>
              <a:ext cx="320756"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110602" name="Rectangle 10"/>
            <p:cNvSpPr>
              <a:spLocks noChangeArrowheads="1"/>
            </p:cNvSpPr>
            <p:nvPr/>
          </p:nvSpPr>
          <p:spPr bwMode="auto">
            <a:xfrm>
              <a:off x="8107109" y="4086257"/>
              <a:ext cx="322543"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10601" name="Freeform 9"/>
            <p:cNvSpPr>
              <a:spLocks/>
            </p:cNvSpPr>
            <p:nvPr/>
          </p:nvSpPr>
          <p:spPr bwMode="auto">
            <a:xfrm>
              <a:off x="5688482" y="3150822"/>
              <a:ext cx="328797" cy="395761"/>
            </a:xfrm>
            <a:custGeom>
              <a:avLst/>
              <a:gdLst/>
              <a:ahLst/>
              <a:cxnLst>
                <a:cxn ang="0">
                  <a:pos x="367" y="0"/>
                </a:cxn>
                <a:cxn ang="0">
                  <a:pos x="0" y="462"/>
                </a:cxn>
              </a:cxnLst>
              <a:rect l="0" t="0" r="r" b="b"/>
              <a:pathLst>
                <a:path w="367" h="462">
                  <a:moveTo>
                    <a:pt x="367" y="0"/>
                  </a:moveTo>
                  <a:lnTo>
                    <a:pt x="0" y="462"/>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10600" name="Freeform 8"/>
            <p:cNvSpPr>
              <a:spLocks/>
            </p:cNvSpPr>
            <p:nvPr/>
          </p:nvSpPr>
          <p:spPr bwMode="auto">
            <a:xfrm>
              <a:off x="6673981" y="3167955"/>
              <a:ext cx="308248" cy="384625"/>
            </a:xfrm>
            <a:custGeom>
              <a:avLst/>
              <a:gdLst/>
              <a:ahLst/>
              <a:cxnLst>
                <a:cxn ang="0">
                  <a:pos x="0" y="0"/>
                </a:cxn>
                <a:cxn ang="0">
                  <a:pos x="345" y="448"/>
                </a:cxn>
              </a:cxnLst>
              <a:rect l="0" t="0" r="r" b="b"/>
              <a:pathLst>
                <a:path w="345" h="448">
                  <a:moveTo>
                    <a:pt x="0" y="0"/>
                  </a:moveTo>
                  <a:lnTo>
                    <a:pt x="345" y="448"/>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10599" name="Line 7"/>
            <p:cNvSpPr>
              <a:spLocks noChangeShapeType="1"/>
            </p:cNvSpPr>
            <p:nvPr/>
          </p:nvSpPr>
          <p:spPr bwMode="auto">
            <a:xfrm flipH="1">
              <a:off x="4730681" y="3685356"/>
              <a:ext cx="321650" cy="400900"/>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10598" name="Line 6"/>
            <p:cNvSpPr>
              <a:spLocks noChangeShapeType="1"/>
            </p:cNvSpPr>
            <p:nvPr/>
          </p:nvSpPr>
          <p:spPr bwMode="auto">
            <a:xfrm>
              <a:off x="5213155" y="4219890"/>
              <a:ext cx="321650" cy="400900"/>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10597" name="Freeform 5"/>
            <p:cNvSpPr>
              <a:spLocks/>
            </p:cNvSpPr>
            <p:nvPr/>
          </p:nvSpPr>
          <p:spPr bwMode="auto">
            <a:xfrm>
              <a:off x="6760648" y="3685356"/>
              <a:ext cx="221581" cy="394904"/>
            </a:xfrm>
            <a:custGeom>
              <a:avLst/>
              <a:gdLst/>
              <a:ahLst/>
              <a:cxnLst>
                <a:cxn ang="0">
                  <a:pos x="247" y="0"/>
                </a:cxn>
                <a:cxn ang="0">
                  <a:pos x="0" y="461"/>
                </a:cxn>
              </a:cxnLst>
              <a:rect l="0" t="0" r="r" b="b"/>
              <a:pathLst>
                <a:path w="247" h="461">
                  <a:moveTo>
                    <a:pt x="247" y="0"/>
                  </a:moveTo>
                  <a:lnTo>
                    <a:pt x="0" y="461"/>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10596" name="Freeform 4"/>
            <p:cNvSpPr>
              <a:spLocks/>
            </p:cNvSpPr>
            <p:nvPr/>
          </p:nvSpPr>
          <p:spPr bwMode="auto">
            <a:xfrm>
              <a:off x="7624635" y="3685356"/>
              <a:ext cx="228729" cy="400900"/>
            </a:xfrm>
            <a:custGeom>
              <a:avLst/>
              <a:gdLst/>
              <a:ahLst/>
              <a:cxnLst>
                <a:cxn ang="0">
                  <a:pos x="0" y="0"/>
                </a:cxn>
                <a:cxn ang="0">
                  <a:pos x="255" y="468"/>
                </a:cxn>
              </a:cxnLst>
              <a:rect l="0" t="0" r="r" b="b"/>
              <a:pathLst>
                <a:path w="255" h="468">
                  <a:moveTo>
                    <a:pt x="0" y="0"/>
                  </a:moveTo>
                  <a:lnTo>
                    <a:pt x="255" y="468"/>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110595" name="Text Box 3"/>
            <p:cNvSpPr txBox="1">
              <a:spLocks noChangeArrowheads="1"/>
            </p:cNvSpPr>
            <p:nvPr/>
          </p:nvSpPr>
          <p:spPr bwMode="auto">
            <a:xfrm>
              <a:off x="5608070" y="2571744"/>
              <a:ext cx="245705" cy="273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b</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0594" name="Arc 2"/>
            <p:cNvSpPr>
              <a:spLocks/>
            </p:cNvSpPr>
            <p:nvPr/>
          </p:nvSpPr>
          <p:spPr bwMode="auto">
            <a:xfrm>
              <a:off x="5824290" y="2666829"/>
              <a:ext cx="321650" cy="3503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grpSp>
      <p:sp>
        <p:nvSpPr>
          <p:cNvPr id="53" name="右箭头 52"/>
          <p:cNvSpPr/>
          <p:nvPr/>
        </p:nvSpPr>
        <p:spPr>
          <a:xfrm>
            <a:off x="2714612" y="2643182"/>
            <a:ext cx="1643074"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1" name="灯片编号占位符 50"/>
          <p:cNvSpPr>
            <a:spLocks noGrp="1"/>
          </p:cNvSpPr>
          <p:nvPr>
            <p:ph type="sldNum" sz="quarter" idx="12"/>
          </p:nvPr>
        </p:nvSpPr>
        <p:spPr/>
        <p:txBody>
          <a:bodyPr/>
          <a:lstStyle/>
          <a:p>
            <a:fld id="{67864EE2-EAB3-4814-A7EB-820BD7610F1E}" type="slidenum">
              <a:rPr lang="en-US" altLang="zh-CN" smtClean="0"/>
              <a:pPr/>
              <a:t>54</a:t>
            </a:fld>
            <a:r>
              <a:rPr lang="en-US" altLang="zh-CN"/>
              <a:t>/110</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14290"/>
            <a:ext cx="678661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对应的二叉链结点类型</a:t>
            </a:r>
            <a:r>
              <a:rPr lang="en-US" altLang="zh-CN" sz="2000">
                <a:solidFill>
                  <a:srgbClr val="0000FF"/>
                </a:solidFill>
                <a:latin typeface="Consolas" pitchFamily="49" charset="0"/>
                <a:ea typeface="仿宋" pitchFamily="49" charset="-122"/>
                <a:cs typeface="Consolas" pitchFamily="49" charset="0"/>
              </a:rPr>
              <a:t>BTNode</a:t>
            </a:r>
            <a:endParaRPr lang="zh-CN" altLang="en-US" sz="20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357158" y="714356"/>
            <a:ext cx="8358246" cy="352246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struct </a:t>
            </a:r>
            <a:r>
              <a:rPr lang="en-US" altLang="zh-CN" sz="1800" dirty="0" err="1">
                <a:solidFill>
                  <a:srgbClr val="FF0000"/>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二叉链中结点类型</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9900"/>
                </a:solidFill>
                <a:latin typeface="Consolas" pitchFamily="49" charset="0"/>
                <a:ea typeface="仿宋" pitchFamily="49" charset="-122"/>
                <a:cs typeface="Consolas" pitchFamily="49" charset="0"/>
              </a:rPr>
              <a:t>char data;</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数据元素</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9900"/>
                </a:solidFill>
                <a:latin typeface="Consolas" pitchFamily="49" charset="0"/>
                <a:ea typeface="仿宋" pitchFamily="49" charset="-122"/>
                <a:cs typeface="Consolas" pitchFamily="49" charset="0"/>
              </a:rPr>
              <a:t>BTNode</a:t>
            </a:r>
            <a:r>
              <a:rPr lang="en-US" altLang="zh-CN" sz="1800" dirty="0">
                <a:solidFill>
                  <a:srgbClr val="009900"/>
                </a:solidFill>
                <a:latin typeface="Consolas" pitchFamily="49" charset="0"/>
                <a:ea typeface="仿宋" pitchFamily="49" charset="-122"/>
                <a:cs typeface="Consolas" pitchFamily="49" charset="0"/>
              </a:rPr>
              <a:t>* </a:t>
            </a:r>
            <a:r>
              <a:rPr lang="en-US" altLang="zh-CN" sz="1800" dirty="0" err="1">
                <a:solidFill>
                  <a:srgbClr val="009900"/>
                </a:solidFill>
                <a:latin typeface="Consolas" pitchFamily="49" charset="0"/>
                <a:ea typeface="仿宋" pitchFamily="49" charset="-122"/>
                <a:cs typeface="Consolas" pitchFamily="49" charset="0"/>
              </a:rPr>
              <a:t>lchild</a:t>
            </a:r>
            <a:r>
              <a:rPr lang="en-US" altLang="zh-CN" sz="1800" dirty="0">
                <a:solidFill>
                  <a:srgbClr val="009900"/>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指向左孩子结点</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9900"/>
                </a:solidFill>
                <a:latin typeface="Consolas" pitchFamily="49" charset="0"/>
                <a:ea typeface="仿宋" pitchFamily="49" charset="-122"/>
                <a:cs typeface="Consolas" pitchFamily="49" charset="0"/>
              </a:rPr>
              <a:t>BTNode</a:t>
            </a:r>
            <a:r>
              <a:rPr lang="en-US" altLang="zh-CN" sz="1800" dirty="0">
                <a:solidFill>
                  <a:srgbClr val="009900"/>
                </a:solidFill>
                <a:latin typeface="Consolas" pitchFamily="49" charset="0"/>
                <a:ea typeface="仿宋" pitchFamily="49" charset="-122"/>
                <a:cs typeface="Consolas" pitchFamily="49" charset="0"/>
              </a:rPr>
              <a:t>* </a:t>
            </a:r>
            <a:r>
              <a:rPr lang="en-US" altLang="zh-CN" sz="1800" dirty="0" err="1">
                <a:solidFill>
                  <a:srgbClr val="009900"/>
                </a:solidFill>
                <a:latin typeface="Consolas" pitchFamily="49" charset="0"/>
                <a:ea typeface="仿宋" pitchFamily="49" charset="-122"/>
                <a:cs typeface="Consolas" pitchFamily="49" charset="0"/>
              </a:rPr>
              <a:t>rchild</a:t>
            </a:r>
            <a:r>
              <a:rPr lang="en-US" altLang="zh-CN" sz="1800" dirty="0">
                <a:solidFill>
                  <a:srgbClr val="009900"/>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指向右孩子结点</a:t>
            </a:r>
          </a:p>
          <a:p>
            <a:pPr algn="l">
              <a:lnSpc>
                <a:spcPts val="2400"/>
              </a:lnSpc>
              <a:spcBef>
                <a:spcPts val="120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(NULL),</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(NULL) {}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构造函数</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(char d)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重载构造函数</a:t>
            </a: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  data=d;</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grpSp>
        <p:nvGrpSpPr>
          <p:cNvPr id="2" name="组合 5"/>
          <p:cNvGrpSpPr/>
          <p:nvPr/>
        </p:nvGrpSpPr>
        <p:grpSpPr>
          <a:xfrm>
            <a:off x="2357422" y="4286256"/>
            <a:ext cx="4020621" cy="2316314"/>
            <a:chOff x="4409031" y="2571744"/>
            <a:chExt cx="4020621" cy="2316314"/>
          </a:xfrm>
        </p:grpSpPr>
        <p:sp>
          <p:nvSpPr>
            <p:cNvPr id="8" name="Rectangle 30"/>
            <p:cNvSpPr>
              <a:spLocks noChangeArrowheads="1"/>
            </p:cNvSpPr>
            <p:nvPr/>
          </p:nvSpPr>
          <p:spPr bwMode="auto">
            <a:xfrm>
              <a:off x="5856455" y="3017189"/>
              <a:ext cx="321650" cy="26812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 name="Rectangle 29"/>
            <p:cNvSpPr>
              <a:spLocks noChangeArrowheads="1"/>
            </p:cNvSpPr>
            <p:nvPr/>
          </p:nvSpPr>
          <p:spPr bwMode="auto">
            <a:xfrm>
              <a:off x="6178104" y="3017189"/>
              <a:ext cx="321650" cy="26812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0" name="Rectangle 28"/>
            <p:cNvSpPr>
              <a:spLocks noChangeArrowheads="1"/>
            </p:cNvSpPr>
            <p:nvPr/>
          </p:nvSpPr>
          <p:spPr bwMode="auto">
            <a:xfrm>
              <a:off x="6499754" y="3017189"/>
              <a:ext cx="321650" cy="268124"/>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 name="Rectangle 27"/>
            <p:cNvSpPr>
              <a:spLocks noChangeArrowheads="1"/>
            </p:cNvSpPr>
            <p:nvPr/>
          </p:nvSpPr>
          <p:spPr bwMode="auto">
            <a:xfrm>
              <a:off x="4891506" y="3552579"/>
              <a:ext cx="321650" cy="2664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 name="Rectangle 26"/>
            <p:cNvSpPr>
              <a:spLocks noChangeArrowheads="1"/>
            </p:cNvSpPr>
            <p:nvPr/>
          </p:nvSpPr>
          <p:spPr bwMode="auto">
            <a:xfrm>
              <a:off x="5213155" y="3552579"/>
              <a:ext cx="321650" cy="2664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3" name="Rectangle 25"/>
            <p:cNvSpPr>
              <a:spLocks noChangeArrowheads="1"/>
            </p:cNvSpPr>
            <p:nvPr/>
          </p:nvSpPr>
          <p:spPr bwMode="auto">
            <a:xfrm>
              <a:off x="5534805" y="3552579"/>
              <a:ext cx="321650" cy="2664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4" name="Rectangle 24"/>
            <p:cNvSpPr>
              <a:spLocks noChangeArrowheads="1"/>
            </p:cNvSpPr>
            <p:nvPr/>
          </p:nvSpPr>
          <p:spPr bwMode="auto">
            <a:xfrm>
              <a:off x="6821404" y="3552579"/>
              <a:ext cx="320756" cy="2664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 name="Rectangle 23"/>
            <p:cNvSpPr>
              <a:spLocks noChangeArrowheads="1"/>
            </p:cNvSpPr>
            <p:nvPr/>
          </p:nvSpPr>
          <p:spPr bwMode="auto">
            <a:xfrm>
              <a:off x="7142160" y="3552579"/>
              <a:ext cx="322543" cy="2664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6" name="Rectangle 22"/>
            <p:cNvSpPr>
              <a:spLocks noChangeArrowheads="1"/>
            </p:cNvSpPr>
            <p:nvPr/>
          </p:nvSpPr>
          <p:spPr bwMode="auto">
            <a:xfrm>
              <a:off x="7464703" y="3552579"/>
              <a:ext cx="321650" cy="2664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7" name="Rectangle 21"/>
            <p:cNvSpPr>
              <a:spLocks noChangeArrowheads="1"/>
            </p:cNvSpPr>
            <p:nvPr/>
          </p:nvSpPr>
          <p:spPr bwMode="auto">
            <a:xfrm>
              <a:off x="4409031" y="4086257"/>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8" name="Rectangle 20"/>
            <p:cNvSpPr>
              <a:spLocks noChangeArrowheads="1"/>
            </p:cNvSpPr>
            <p:nvPr/>
          </p:nvSpPr>
          <p:spPr bwMode="auto">
            <a:xfrm>
              <a:off x="4730681" y="4086257"/>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9" name="Rectangle 19"/>
            <p:cNvSpPr>
              <a:spLocks noChangeArrowheads="1"/>
            </p:cNvSpPr>
            <p:nvPr/>
          </p:nvSpPr>
          <p:spPr bwMode="auto">
            <a:xfrm>
              <a:off x="5052330" y="4086257"/>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 name="Rectangle 18"/>
            <p:cNvSpPr>
              <a:spLocks noChangeArrowheads="1"/>
            </p:cNvSpPr>
            <p:nvPr/>
          </p:nvSpPr>
          <p:spPr bwMode="auto">
            <a:xfrm>
              <a:off x="6338929" y="4086257"/>
              <a:ext cx="320756"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1" name="Rectangle 17"/>
            <p:cNvSpPr>
              <a:spLocks noChangeArrowheads="1"/>
            </p:cNvSpPr>
            <p:nvPr/>
          </p:nvSpPr>
          <p:spPr bwMode="auto">
            <a:xfrm>
              <a:off x="6659685" y="4086257"/>
              <a:ext cx="322543"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22" name="Rectangle 16"/>
            <p:cNvSpPr>
              <a:spLocks noChangeArrowheads="1"/>
            </p:cNvSpPr>
            <p:nvPr/>
          </p:nvSpPr>
          <p:spPr bwMode="auto">
            <a:xfrm>
              <a:off x="6982229" y="4086257"/>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3" name="Rectangle 15"/>
            <p:cNvSpPr>
              <a:spLocks noChangeArrowheads="1"/>
            </p:cNvSpPr>
            <p:nvPr/>
          </p:nvSpPr>
          <p:spPr bwMode="auto">
            <a:xfrm>
              <a:off x="5373980" y="4620791"/>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4" name="Rectangle 14"/>
            <p:cNvSpPr>
              <a:spLocks noChangeArrowheads="1"/>
            </p:cNvSpPr>
            <p:nvPr/>
          </p:nvSpPr>
          <p:spPr bwMode="auto">
            <a:xfrm>
              <a:off x="5695630" y="4620791"/>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sp>
          <p:nvSpPr>
            <p:cNvPr id="25" name="Rectangle 13"/>
            <p:cNvSpPr>
              <a:spLocks noChangeArrowheads="1"/>
            </p:cNvSpPr>
            <p:nvPr/>
          </p:nvSpPr>
          <p:spPr bwMode="auto">
            <a:xfrm>
              <a:off x="6017280" y="4620791"/>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6" name="Rectangle 12"/>
            <p:cNvSpPr>
              <a:spLocks noChangeArrowheads="1"/>
            </p:cNvSpPr>
            <p:nvPr/>
          </p:nvSpPr>
          <p:spPr bwMode="auto">
            <a:xfrm>
              <a:off x="7464703" y="4086257"/>
              <a:ext cx="321650"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7" name="Rectangle 11"/>
            <p:cNvSpPr>
              <a:spLocks noChangeArrowheads="1"/>
            </p:cNvSpPr>
            <p:nvPr/>
          </p:nvSpPr>
          <p:spPr bwMode="auto">
            <a:xfrm>
              <a:off x="7786353" y="4086257"/>
              <a:ext cx="320756"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28" name="Rectangle 10"/>
            <p:cNvSpPr>
              <a:spLocks noChangeArrowheads="1"/>
            </p:cNvSpPr>
            <p:nvPr/>
          </p:nvSpPr>
          <p:spPr bwMode="auto">
            <a:xfrm>
              <a:off x="8107109" y="4086257"/>
              <a:ext cx="322543" cy="26726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9" name="Freeform 9"/>
            <p:cNvSpPr>
              <a:spLocks/>
            </p:cNvSpPr>
            <p:nvPr/>
          </p:nvSpPr>
          <p:spPr bwMode="auto">
            <a:xfrm>
              <a:off x="5688482" y="3150822"/>
              <a:ext cx="328797" cy="395761"/>
            </a:xfrm>
            <a:custGeom>
              <a:avLst/>
              <a:gdLst/>
              <a:ahLst/>
              <a:cxnLst>
                <a:cxn ang="0">
                  <a:pos x="367" y="0"/>
                </a:cxn>
                <a:cxn ang="0">
                  <a:pos x="0" y="462"/>
                </a:cxn>
              </a:cxnLst>
              <a:rect l="0" t="0" r="r" b="b"/>
              <a:pathLst>
                <a:path w="367" h="462">
                  <a:moveTo>
                    <a:pt x="367" y="0"/>
                  </a:moveTo>
                  <a:lnTo>
                    <a:pt x="0" y="462"/>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0" name="Freeform 8"/>
            <p:cNvSpPr>
              <a:spLocks/>
            </p:cNvSpPr>
            <p:nvPr/>
          </p:nvSpPr>
          <p:spPr bwMode="auto">
            <a:xfrm>
              <a:off x="6673981" y="3167955"/>
              <a:ext cx="308248" cy="384625"/>
            </a:xfrm>
            <a:custGeom>
              <a:avLst/>
              <a:gdLst/>
              <a:ahLst/>
              <a:cxnLst>
                <a:cxn ang="0">
                  <a:pos x="0" y="0"/>
                </a:cxn>
                <a:cxn ang="0">
                  <a:pos x="345" y="448"/>
                </a:cxn>
              </a:cxnLst>
              <a:rect l="0" t="0" r="r" b="b"/>
              <a:pathLst>
                <a:path w="345" h="448">
                  <a:moveTo>
                    <a:pt x="0" y="0"/>
                  </a:moveTo>
                  <a:lnTo>
                    <a:pt x="345" y="448"/>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1" name="Line 7"/>
            <p:cNvSpPr>
              <a:spLocks noChangeShapeType="1"/>
            </p:cNvSpPr>
            <p:nvPr/>
          </p:nvSpPr>
          <p:spPr bwMode="auto">
            <a:xfrm flipH="1">
              <a:off x="4730681" y="3685356"/>
              <a:ext cx="321650" cy="400900"/>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2" name="Line 6"/>
            <p:cNvSpPr>
              <a:spLocks noChangeShapeType="1"/>
            </p:cNvSpPr>
            <p:nvPr/>
          </p:nvSpPr>
          <p:spPr bwMode="auto">
            <a:xfrm>
              <a:off x="5213155" y="4219890"/>
              <a:ext cx="321650" cy="400900"/>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3" name="Freeform 5"/>
            <p:cNvSpPr>
              <a:spLocks/>
            </p:cNvSpPr>
            <p:nvPr/>
          </p:nvSpPr>
          <p:spPr bwMode="auto">
            <a:xfrm>
              <a:off x="6760648" y="3685356"/>
              <a:ext cx="221581" cy="394904"/>
            </a:xfrm>
            <a:custGeom>
              <a:avLst/>
              <a:gdLst/>
              <a:ahLst/>
              <a:cxnLst>
                <a:cxn ang="0">
                  <a:pos x="247" y="0"/>
                </a:cxn>
                <a:cxn ang="0">
                  <a:pos x="0" y="461"/>
                </a:cxn>
              </a:cxnLst>
              <a:rect l="0" t="0" r="r" b="b"/>
              <a:pathLst>
                <a:path w="247" h="461">
                  <a:moveTo>
                    <a:pt x="247" y="0"/>
                  </a:moveTo>
                  <a:lnTo>
                    <a:pt x="0" y="461"/>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4" name="Freeform 4"/>
            <p:cNvSpPr>
              <a:spLocks/>
            </p:cNvSpPr>
            <p:nvPr/>
          </p:nvSpPr>
          <p:spPr bwMode="auto">
            <a:xfrm>
              <a:off x="7624635" y="3685356"/>
              <a:ext cx="228729" cy="400900"/>
            </a:xfrm>
            <a:custGeom>
              <a:avLst/>
              <a:gdLst/>
              <a:ahLst/>
              <a:cxnLst>
                <a:cxn ang="0">
                  <a:pos x="0" y="0"/>
                </a:cxn>
                <a:cxn ang="0">
                  <a:pos x="255" y="468"/>
                </a:cxn>
              </a:cxnLst>
              <a:rect l="0" t="0" r="r" b="b"/>
              <a:pathLst>
                <a:path w="255" h="468">
                  <a:moveTo>
                    <a:pt x="0" y="0"/>
                  </a:moveTo>
                  <a:lnTo>
                    <a:pt x="255" y="468"/>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5" name="Text Box 3"/>
            <p:cNvSpPr txBox="1">
              <a:spLocks noChangeArrowheads="1"/>
            </p:cNvSpPr>
            <p:nvPr/>
          </p:nvSpPr>
          <p:spPr bwMode="auto">
            <a:xfrm>
              <a:off x="5608070" y="2571744"/>
              <a:ext cx="245705" cy="2732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b</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6" name="Arc 2"/>
            <p:cNvSpPr>
              <a:spLocks/>
            </p:cNvSpPr>
            <p:nvPr/>
          </p:nvSpPr>
          <p:spPr bwMode="auto">
            <a:xfrm>
              <a:off x="5824290" y="2666829"/>
              <a:ext cx="321650" cy="3503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2000"/>
                </a:lnSpc>
              </a:pPr>
              <a:endParaRPr lang="zh-CN" altLang="en-US" sz="1600" b="0">
                <a:solidFill>
                  <a:srgbClr val="0000FF"/>
                </a:solidFill>
                <a:latin typeface="Consolas" pitchFamily="49" charset="0"/>
                <a:ea typeface="仿宋" pitchFamily="49" charset="-122"/>
                <a:cs typeface="Consolas" pitchFamily="49" charset="0"/>
              </a:endParaRPr>
            </a:p>
          </p:txBody>
        </p:sp>
      </p:grpSp>
      <p:sp>
        <p:nvSpPr>
          <p:cNvPr id="37" name="灯片编号占位符 36"/>
          <p:cNvSpPr>
            <a:spLocks noGrp="1"/>
          </p:cNvSpPr>
          <p:nvPr>
            <p:ph type="sldNum" sz="quarter" idx="12"/>
          </p:nvPr>
        </p:nvSpPr>
        <p:spPr/>
        <p:txBody>
          <a:bodyPr/>
          <a:lstStyle/>
          <a:p>
            <a:fld id="{67864EE2-EAB3-4814-A7EB-820BD7610F1E}" type="slidenum">
              <a:rPr lang="en-US" altLang="zh-CN" smtClean="0"/>
              <a:pPr/>
              <a:t>55</a:t>
            </a:fld>
            <a:r>
              <a:rPr lang="en-US" altLang="zh-CN"/>
              <a:t>/110</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p:cNvSpPr txBox="1"/>
          <p:nvPr/>
        </p:nvSpPr>
        <p:spPr>
          <a:xfrm>
            <a:off x="642910" y="1500174"/>
            <a:ext cx="8001056" cy="170569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rIns="144000" bIns="108000" rtlCol="0">
            <a:spAutoFit/>
          </a:bodyPr>
          <a:lstStyle/>
          <a:p>
            <a:pPr marL="342900" indent="-342900" algn="l">
              <a:lnSpc>
                <a:spcPts val="26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相对于顺序存储结构，二叉链方便二叉树的修改，对于普通二叉树和完全二叉树同样适合二叉链存储。</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6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在二叉链中查找一个结点的孩子十分方便，但查找一个结点的双亲结点需要遍历二叉树。</a:t>
            </a:r>
            <a:endParaRPr lang="zh-CN" altLang="en-US" sz="2000" dirty="0">
              <a:solidFill>
                <a:srgbClr val="0000FF"/>
              </a:solidFill>
              <a:latin typeface="Consolas" pitchFamily="49" charset="0"/>
              <a:ea typeface="仿宋" pitchFamily="49" charset="-122"/>
              <a:cs typeface="Consolas" pitchFamily="49" charset="0"/>
            </a:endParaRPr>
          </a:p>
        </p:txBody>
      </p:sp>
      <p:sp>
        <p:nvSpPr>
          <p:cNvPr id="61" name="Oval 11"/>
          <p:cNvSpPr>
            <a:spLocks noChangeArrowheads="1"/>
          </p:cNvSpPr>
          <p:nvPr/>
        </p:nvSpPr>
        <p:spPr bwMode="auto">
          <a:xfrm>
            <a:off x="928662" y="571480"/>
            <a:ext cx="928694" cy="785818"/>
          </a:xfrm>
          <a:prstGeom prst="ellipse">
            <a:avLst/>
          </a:prstGeom>
          <a:gradFill rotWithShape="0">
            <a:gsLst>
              <a:gs pos="0">
                <a:srgbClr val="9CE6DD"/>
              </a:gs>
              <a:gs pos="100000">
                <a:srgbClr val="9CE6DD">
                  <a:gamma/>
                  <a:shade val="36078"/>
                  <a:invGamma/>
                </a:srgbClr>
              </a:gs>
            </a:gsLst>
            <a:path path="rect">
              <a:fillToRect r="100000" b="100000"/>
            </a:path>
          </a:gradFill>
          <a:ln w="12700">
            <a:solidFill>
              <a:srgbClr val="000000"/>
            </a:solidFill>
            <a:round/>
            <a:headEnd/>
            <a:tailEnd/>
          </a:ln>
          <a:effectLst/>
        </p:spPr>
        <p:txBody>
          <a:bodyPr wrap="none" anchor="ctr"/>
          <a:lstStyle/>
          <a:p>
            <a:pPr algn="ctr" latinLnBrk="1"/>
            <a:r>
              <a:rPr kumimoji="1" lang="zh-CN" altLang="en-US" sz="1800" b="1">
                <a:solidFill>
                  <a:schemeClr val="bg1"/>
                </a:solidFill>
                <a:latin typeface="微软雅黑" pitchFamily="34" charset="-122"/>
                <a:ea typeface="微软雅黑" pitchFamily="34" charset="-122"/>
              </a:rPr>
              <a:t>优缺点</a:t>
            </a:r>
            <a:endParaRPr kumimoji="1" lang="en-US" altLang="ko-KR" sz="1800" b="1">
              <a:solidFill>
                <a:schemeClr val="bg1"/>
              </a:solidFill>
              <a:latin typeface="微软雅黑" pitchFamily="34" charset="-122"/>
              <a:ea typeface="微软雅黑" pitchFamily="34" charset="-122"/>
            </a:endParaRPr>
          </a:p>
        </p:txBody>
      </p:sp>
      <p:sp>
        <p:nvSpPr>
          <p:cNvPr id="6" name="灯片编号占位符 5"/>
          <p:cNvSpPr>
            <a:spLocks noGrp="1"/>
          </p:cNvSpPr>
          <p:nvPr>
            <p:ph type="sldNum" sz="quarter" idx="12"/>
          </p:nvPr>
        </p:nvSpPr>
        <p:spPr/>
        <p:txBody>
          <a:bodyPr/>
          <a:lstStyle/>
          <a:p>
            <a:fld id="{67864EE2-EAB3-4814-A7EB-820BD7610F1E}" type="slidenum">
              <a:rPr lang="en-US" altLang="zh-CN" smtClean="0"/>
              <a:pPr/>
              <a:t>56</a:t>
            </a:fld>
            <a:r>
              <a:rPr lang="en-US" altLang="zh-CN"/>
              <a:t>/110</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142852"/>
            <a:ext cx="450059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7.2.4 </a:t>
            </a:r>
            <a:r>
              <a:rPr lang="zh-CN" altLang="zh-CN">
                <a:latin typeface="Consolas" pitchFamily="49" charset="0"/>
                <a:ea typeface="微软雅黑" pitchFamily="34" charset="-122"/>
                <a:cs typeface="Consolas" pitchFamily="49" charset="0"/>
              </a:rPr>
              <a:t>二叉树的递归算法设计</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 Box 2"/>
          <p:cNvSpPr txBox="1">
            <a:spLocks noChangeArrowheads="1"/>
          </p:cNvSpPr>
          <p:nvPr/>
        </p:nvSpPr>
        <p:spPr bwMode="auto">
          <a:xfrm>
            <a:off x="500034" y="4033541"/>
            <a:ext cx="8072494" cy="2449489"/>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457200" indent="-457200" algn="l">
              <a:lnSpc>
                <a:spcPts val="2600"/>
              </a:lnSpc>
              <a:spcBef>
                <a:spcPts val="600"/>
              </a:spcBef>
              <a:buBlip>
                <a:blip r:embed="rId2"/>
              </a:buBlip>
            </a:pPr>
            <a:r>
              <a:rPr lang="zh-CN" altLang="en-US" sz="2000">
                <a:solidFill>
                  <a:srgbClr val="0000FF"/>
                </a:solidFill>
                <a:latin typeface="Consolas" pitchFamily="49" charset="0"/>
                <a:ea typeface="仿宋" pitchFamily="49" charset="-122"/>
                <a:cs typeface="Consolas" pitchFamily="49" charset="0"/>
              </a:rPr>
              <a:t>对于</a:t>
            </a:r>
            <a:r>
              <a:rPr lang="zh-CN" altLang="en-US" sz="2000" dirty="0">
                <a:solidFill>
                  <a:srgbClr val="0000FF"/>
                </a:solidFill>
                <a:latin typeface="Consolas" pitchFamily="49" charset="0"/>
                <a:ea typeface="仿宋" pitchFamily="49" charset="-122"/>
                <a:cs typeface="Consolas" pitchFamily="49" charset="0"/>
              </a:rPr>
              <a:t>二</a:t>
            </a:r>
            <a:r>
              <a:rPr lang="zh-CN" altLang="en-US" sz="2000">
                <a:solidFill>
                  <a:srgbClr val="0000FF"/>
                </a:solidFill>
                <a:latin typeface="Consolas" pitchFamily="49" charset="0"/>
                <a:ea typeface="仿宋" pitchFamily="49" charset="-122"/>
                <a:cs typeface="Consolas" pitchFamily="49" charset="0"/>
              </a:rPr>
              <a:t>叉树</a:t>
            </a:r>
            <a:r>
              <a:rPr lang="en-US" altLang="zh-CN" sz="2000" i="1" dirty="0">
                <a:solidFill>
                  <a:srgbClr val="0000FF"/>
                </a:solidFill>
                <a:latin typeface="Consolas" pitchFamily="49" charset="0"/>
                <a:ea typeface="仿宋" pitchFamily="49" charset="-122"/>
                <a:cs typeface="Consolas" pitchFamily="49" charset="0"/>
              </a:rPr>
              <a:t>r</a:t>
            </a:r>
            <a:r>
              <a:rPr lang="zh-CN" altLang="en-US" sz="2000">
                <a:solidFill>
                  <a:srgbClr val="0000FF"/>
                </a:solidFill>
                <a:latin typeface="Consolas" pitchFamily="49" charset="0"/>
                <a:ea typeface="仿宋" pitchFamily="49" charset="-122"/>
                <a:cs typeface="Consolas" pitchFamily="49" charset="0"/>
              </a:rPr>
              <a:t>，设</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r</a:t>
            </a:r>
            <a:r>
              <a:rPr lang="en-US" altLang="zh-CN" sz="200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是求解</a:t>
            </a:r>
            <a:r>
              <a:rPr lang="zh-CN" altLang="en-US" sz="2000">
                <a:solidFill>
                  <a:srgbClr val="0000FF"/>
                </a:solidFill>
                <a:latin typeface="Consolas" pitchFamily="49" charset="0"/>
                <a:ea typeface="仿宋" pitchFamily="49" charset="-122"/>
                <a:cs typeface="Consolas" pitchFamily="49" charset="0"/>
              </a:rPr>
              <a:t>的“大问题”。</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600"/>
              </a:lnSpc>
              <a:spcBef>
                <a:spcPts val="600"/>
              </a:spcBef>
              <a:buBlip>
                <a:blip r:embed="rId2"/>
              </a:buBlip>
            </a:pP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r</a:t>
            </a:r>
            <a:r>
              <a:rPr lang="en-US" altLang="zh-CN" sz="2000">
                <a:solidFill>
                  <a:srgbClr val="0000FF"/>
                </a:solidFill>
                <a:latin typeface="Consolas" pitchFamily="49" charset="0"/>
                <a:ea typeface="仿宋" pitchFamily="49" charset="-122"/>
                <a:cs typeface="Consolas" pitchFamily="49" charset="0"/>
              </a:rPr>
              <a:t>-&gt;</a:t>
            </a:r>
            <a:r>
              <a:rPr lang="en-US" altLang="zh-CN" sz="2000" dirty="0" err="1">
                <a:solidFill>
                  <a:srgbClr val="0000FF"/>
                </a:solidFill>
                <a:latin typeface="Consolas" pitchFamily="49" charset="0"/>
                <a:ea typeface="仿宋" pitchFamily="49" charset="-122"/>
                <a:cs typeface="Consolas" pitchFamily="49" charset="0"/>
              </a:rPr>
              <a:t>lchild</a:t>
            </a:r>
            <a:r>
              <a:rPr lang="en-US" altLang="zh-CN" sz="2000" dirty="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和</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r</a:t>
            </a:r>
            <a:r>
              <a:rPr lang="en-US" altLang="zh-CN" sz="2000">
                <a:solidFill>
                  <a:srgbClr val="0000FF"/>
                </a:solidFill>
                <a:latin typeface="Consolas" pitchFamily="49" charset="0"/>
                <a:ea typeface="仿宋" pitchFamily="49" charset="-122"/>
                <a:cs typeface="Consolas" pitchFamily="49" charset="0"/>
              </a:rPr>
              <a:t>-&gt;</a:t>
            </a:r>
            <a:r>
              <a:rPr lang="en-US" altLang="zh-CN" sz="2000" dirty="0" err="1">
                <a:solidFill>
                  <a:srgbClr val="0000FF"/>
                </a:solidFill>
                <a:latin typeface="Consolas" pitchFamily="49" charset="0"/>
                <a:ea typeface="仿宋" pitchFamily="49" charset="-122"/>
                <a:cs typeface="Consolas" pitchFamily="49" charset="0"/>
              </a:rPr>
              <a:t>rchild</a:t>
            </a:r>
            <a:r>
              <a:rPr lang="en-US" altLang="zh-CN" sz="2000" dirty="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为“小问题”。</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600"/>
              </a:lnSpc>
              <a:spcBef>
                <a:spcPts val="600"/>
              </a:spcBef>
              <a:buBlip>
                <a:blip r:embed="rId2"/>
              </a:buBlip>
            </a:pPr>
            <a:r>
              <a:rPr lang="zh-CN" altLang="en-US" sz="2000">
                <a:solidFill>
                  <a:srgbClr val="0000FF"/>
                </a:solidFill>
                <a:latin typeface="Consolas" pitchFamily="49" charset="0"/>
                <a:ea typeface="仿宋" pitchFamily="49" charset="-122"/>
                <a:cs typeface="Consolas" pitchFamily="49" charset="0"/>
              </a:rPr>
              <a:t>假设</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r</a:t>
            </a:r>
            <a:r>
              <a:rPr lang="en-US" altLang="zh-CN" sz="2000">
                <a:solidFill>
                  <a:srgbClr val="0000FF"/>
                </a:solidFill>
                <a:latin typeface="Consolas" pitchFamily="49" charset="0"/>
                <a:ea typeface="仿宋" pitchFamily="49" charset="-122"/>
                <a:cs typeface="Consolas" pitchFamily="49" charset="0"/>
              </a:rPr>
              <a:t>-&gt;</a:t>
            </a:r>
            <a:r>
              <a:rPr lang="en-US" altLang="zh-CN" sz="2000" dirty="0" err="1">
                <a:solidFill>
                  <a:srgbClr val="0000FF"/>
                </a:solidFill>
                <a:latin typeface="Consolas" pitchFamily="49" charset="0"/>
                <a:ea typeface="仿宋" pitchFamily="49" charset="-122"/>
                <a:cs typeface="Consolas" pitchFamily="49" charset="0"/>
              </a:rPr>
              <a:t>lchild</a:t>
            </a:r>
            <a:r>
              <a:rPr lang="en-US" altLang="zh-CN" sz="2000" dirty="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和</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r</a:t>
            </a:r>
            <a:r>
              <a:rPr lang="en-US" altLang="zh-CN" sz="2000">
                <a:solidFill>
                  <a:srgbClr val="0000FF"/>
                </a:solidFill>
                <a:latin typeface="Consolas" pitchFamily="49" charset="0"/>
                <a:ea typeface="仿宋" pitchFamily="49" charset="-122"/>
                <a:cs typeface="Consolas" pitchFamily="49" charset="0"/>
              </a:rPr>
              <a:t>-&gt;</a:t>
            </a:r>
            <a:r>
              <a:rPr lang="en-US" altLang="zh-CN" sz="2000" dirty="0" err="1">
                <a:solidFill>
                  <a:srgbClr val="0000FF"/>
                </a:solidFill>
                <a:latin typeface="Consolas" pitchFamily="49" charset="0"/>
                <a:ea typeface="仿宋" pitchFamily="49" charset="-122"/>
                <a:cs typeface="Consolas" pitchFamily="49" charset="0"/>
              </a:rPr>
              <a:t>rchild</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是可求的，在此基础上得</a:t>
            </a:r>
            <a:r>
              <a:rPr lang="zh-CN" altLang="en-US" sz="2000">
                <a:solidFill>
                  <a:srgbClr val="0000FF"/>
                </a:solidFill>
                <a:latin typeface="Consolas" pitchFamily="49" charset="0"/>
                <a:ea typeface="仿宋" pitchFamily="49" charset="-122"/>
                <a:cs typeface="Consolas" pitchFamily="49" charset="0"/>
              </a:rPr>
              <a:t>出</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r</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和</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r</a:t>
            </a:r>
            <a:r>
              <a:rPr lang="en-US" altLang="zh-CN" sz="2000">
                <a:solidFill>
                  <a:srgbClr val="0000FF"/>
                </a:solidFill>
                <a:latin typeface="Consolas" pitchFamily="49" charset="0"/>
                <a:ea typeface="仿宋" pitchFamily="49" charset="-122"/>
                <a:cs typeface="Consolas" pitchFamily="49" charset="0"/>
              </a:rPr>
              <a:t>-&gt;</a:t>
            </a:r>
            <a:r>
              <a:rPr lang="en-US" altLang="zh-CN" sz="2000" dirty="0" err="1">
                <a:solidFill>
                  <a:srgbClr val="0000FF"/>
                </a:solidFill>
                <a:latin typeface="Consolas" pitchFamily="49" charset="0"/>
                <a:ea typeface="仿宋" pitchFamily="49" charset="-122"/>
                <a:cs typeface="Consolas" pitchFamily="49" charset="0"/>
              </a:rPr>
              <a:t>lchild</a:t>
            </a:r>
            <a:r>
              <a:rPr lang="en-US" altLang="zh-CN" sz="2000" dirty="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r</a:t>
            </a:r>
            <a:r>
              <a:rPr lang="en-US" altLang="zh-CN" sz="2000">
                <a:solidFill>
                  <a:srgbClr val="0000FF"/>
                </a:solidFill>
                <a:latin typeface="Consolas" pitchFamily="49" charset="0"/>
                <a:ea typeface="仿宋" pitchFamily="49" charset="-122"/>
                <a:cs typeface="Consolas" pitchFamily="49" charset="0"/>
              </a:rPr>
              <a:t>-&gt;</a:t>
            </a:r>
            <a:r>
              <a:rPr lang="en-US" altLang="zh-CN" sz="2000" dirty="0" err="1">
                <a:solidFill>
                  <a:srgbClr val="0000FF"/>
                </a:solidFill>
                <a:latin typeface="Consolas" pitchFamily="49" charset="0"/>
                <a:ea typeface="仿宋" pitchFamily="49" charset="-122"/>
                <a:cs typeface="Consolas" pitchFamily="49" charset="0"/>
              </a:rPr>
              <a:t>rchild</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之间的关系，从而得到</a:t>
            </a:r>
            <a:r>
              <a:rPr lang="zh-CN" altLang="en-US" sz="2000">
                <a:solidFill>
                  <a:srgbClr val="0000FF"/>
                </a:solidFill>
                <a:latin typeface="Consolas" pitchFamily="49" charset="0"/>
                <a:ea typeface="仿宋" pitchFamily="49" charset="-122"/>
                <a:cs typeface="Consolas" pitchFamily="49" charset="0"/>
              </a:rPr>
              <a:t>递归体。</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600"/>
              </a:lnSpc>
              <a:spcBef>
                <a:spcPts val="600"/>
              </a:spcBef>
              <a:buBlip>
                <a:blip r:embed="rId2"/>
              </a:buBlip>
            </a:pPr>
            <a:r>
              <a:rPr lang="zh-CN" altLang="en-US" sz="2000">
                <a:solidFill>
                  <a:srgbClr val="0000FF"/>
                </a:solidFill>
                <a:latin typeface="Consolas" pitchFamily="49" charset="0"/>
                <a:ea typeface="仿宋" pitchFamily="49" charset="-122"/>
                <a:cs typeface="Consolas" pitchFamily="49" charset="0"/>
              </a:rPr>
              <a:t>再考虑</a:t>
            </a:r>
            <a:r>
              <a:rPr lang="en-US" altLang="zh-CN" sz="2000" i="1" dirty="0">
                <a:solidFill>
                  <a:srgbClr val="0000FF"/>
                </a:solidFill>
                <a:latin typeface="Consolas" pitchFamily="49" charset="0"/>
                <a:ea typeface="仿宋" pitchFamily="49" charset="-122"/>
                <a:cs typeface="Consolas" pitchFamily="49" charset="0"/>
              </a:rPr>
              <a:t>r</a:t>
            </a:r>
            <a:r>
              <a:rPr lang="en-US" altLang="zh-CN" sz="2000">
                <a:solidFill>
                  <a:srgbClr val="0000FF"/>
                </a:solidFill>
                <a:latin typeface="Consolas" pitchFamily="49" charset="0"/>
                <a:ea typeface="仿宋" pitchFamily="49" charset="-122"/>
                <a:cs typeface="Consolas" pitchFamily="49" charset="0"/>
              </a:rPr>
              <a:t>=NULL</a:t>
            </a:r>
            <a:r>
              <a:rPr lang="zh-CN" altLang="en-US" sz="2000" dirty="0">
                <a:solidFill>
                  <a:srgbClr val="0000FF"/>
                </a:solidFill>
                <a:latin typeface="Consolas" pitchFamily="49" charset="0"/>
                <a:ea typeface="仿宋" pitchFamily="49" charset="-122"/>
                <a:cs typeface="Consolas" pitchFamily="49" charset="0"/>
              </a:rPr>
              <a:t>或只有一个结点的特殊情况，从而得到递归出口。</a:t>
            </a:r>
          </a:p>
        </p:txBody>
      </p:sp>
      <p:sp>
        <p:nvSpPr>
          <p:cNvPr id="6" name="TextBox 5"/>
          <p:cNvSpPr txBox="1"/>
          <p:nvPr/>
        </p:nvSpPr>
        <p:spPr>
          <a:xfrm>
            <a:off x="357158" y="785794"/>
            <a:ext cx="3786214" cy="400110"/>
          </a:xfrm>
          <a:prstGeom prst="rect">
            <a:avLst/>
          </a:prstGeom>
          <a:noFill/>
        </p:spPr>
        <p:txBody>
          <a:bodyPr wrap="square" rtlCol="0">
            <a:spAutoFit/>
          </a:bodyPr>
          <a:lstStyle/>
          <a:p>
            <a:pPr algn="l">
              <a:lnSpc>
                <a:spcPct val="100000"/>
              </a:lnSpc>
            </a:pPr>
            <a:r>
              <a:rPr lang="zh-CN" altLang="en-US" sz="2000">
                <a:solidFill>
                  <a:srgbClr val="0000FF"/>
                </a:solidFill>
                <a:ea typeface="楷体" pitchFamily="49" charset="-122"/>
                <a:cs typeface="Times New Roman" pitchFamily="18" charset="0"/>
              </a:rPr>
              <a:t>一般地，二叉树的递归结构如下：</a:t>
            </a:r>
            <a:endParaRPr lang="zh-CN" altLang="en-US" sz="2000">
              <a:solidFill>
                <a:srgbClr val="0000FF"/>
              </a:solidFill>
            </a:endParaRPr>
          </a:p>
        </p:txBody>
      </p:sp>
      <p:grpSp>
        <p:nvGrpSpPr>
          <p:cNvPr id="2" name="组合 20"/>
          <p:cNvGrpSpPr/>
          <p:nvPr/>
        </p:nvGrpSpPr>
        <p:grpSpPr>
          <a:xfrm>
            <a:off x="1285852" y="1215303"/>
            <a:ext cx="4857784" cy="2603924"/>
            <a:chOff x="1714480" y="1268978"/>
            <a:chExt cx="4857784" cy="2603924"/>
          </a:xfrm>
        </p:grpSpPr>
        <p:sp>
          <p:nvSpPr>
            <p:cNvPr id="7" name="椭圆 6"/>
            <p:cNvSpPr/>
            <p:nvPr/>
          </p:nvSpPr>
          <p:spPr>
            <a:xfrm>
              <a:off x="3857620" y="1583328"/>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l"/>
              <a:endParaRPr lang="zh-CN" altLang="en-US" sz="1800"/>
            </a:p>
          </p:txBody>
        </p:sp>
        <p:sp>
          <p:nvSpPr>
            <p:cNvPr id="8" name="等腰三角形 7"/>
            <p:cNvSpPr/>
            <p:nvPr/>
          </p:nvSpPr>
          <p:spPr>
            <a:xfrm>
              <a:off x="2928926" y="2583460"/>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l"/>
              <a:endParaRPr lang="zh-CN" altLang="en-US" sz="1800"/>
            </a:p>
          </p:txBody>
        </p:sp>
        <p:sp>
          <p:nvSpPr>
            <p:cNvPr id="9" name="等腰三角形 8"/>
            <p:cNvSpPr/>
            <p:nvPr/>
          </p:nvSpPr>
          <p:spPr>
            <a:xfrm>
              <a:off x="4429124" y="2583460"/>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l"/>
              <a:endParaRPr lang="zh-CN" altLang="en-US" sz="1800"/>
            </a:p>
          </p:txBody>
        </p:sp>
        <p:cxnSp>
          <p:nvCxnSpPr>
            <p:cNvPr id="10" name="直接连接符 9"/>
            <p:cNvCxnSpPr>
              <a:stCxn id="7" idx="3"/>
              <a:endCxn id="8" idx="0"/>
            </p:cNvCxnSpPr>
            <p:nvPr/>
          </p:nvCxnSpPr>
          <p:spPr>
            <a:xfrm rot="5400000">
              <a:off x="3316605" y="1990135"/>
              <a:ext cx="634275" cy="552375"/>
            </a:xfrm>
            <a:prstGeom prst="line">
              <a:avLst/>
            </a:prstGeom>
            <a:ln w="19050"/>
          </p:spPr>
          <p:style>
            <a:lnRef idx="2">
              <a:schemeClr val="dk1"/>
            </a:lnRef>
            <a:fillRef idx="0">
              <a:schemeClr val="dk1"/>
            </a:fillRef>
            <a:effectRef idx="1">
              <a:schemeClr val="dk1"/>
            </a:effectRef>
            <a:fontRef idx="minor">
              <a:schemeClr val="tx1"/>
            </a:fontRef>
          </p:style>
        </p:cxnSp>
        <p:cxnSp>
          <p:nvCxnSpPr>
            <p:cNvPr id="11" name="直接连接符 10"/>
            <p:cNvCxnSpPr>
              <a:stCxn id="7" idx="5"/>
              <a:endCxn id="9" idx="0"/>
            </p:cNvCxnSpPr>
            <p:nvPr/>
          </p:nvCxnSpPr>
          <p:spPr>
            <a:xfrm rot="16200000" flipH="1">
              <a:off x="4192989" y="1918696"/>
              <a:ext cx="634275" cy="695251"/>
            </a:xfrm>
            <a:prstGeom prst="line">
              <a:avLst/>
            </a:prstGeom>
            <a:ln w="19050"/>
          </p:spPr>
          <p:style>
            <a:lnRef idx="2">
              <a:schemeClr val="dk1"/>
            </a:lnRef>
            <a:fillRef idx="0">
              <a:schemeClr val="dk1"/>
            </a:fillRef>
            <a:effectRef idx="1">
              <a:schemeClr val="dk1"/>
            </a:effectRef>
            <a:fontRef idx="minor">
              <a:schemeClr val="tx1"/>
            </a:fontRef>
          </p:style>
        </p:cxnSp>
        <p:cxnSp>
          <p:nvCxnSpPr>
            <p:cNvPr id="12" name="直接箭头连接符 11"/>
            <p:cNvCxnSpPr/>
            <p:nvPr/>
          </p:nvCxnSpPr>
          <p:spPr>
            <a:xfrm>
              <a:off x="3584114" y="1421266"/>
              <a:ext cx="321471" cy="214314"/>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3286116" y="1268978"/>
              <a:ext cx="285752" cy="317908"/>
            </a:xfrm>
            <a:prstGeom prst="rect">
              <a:avLst/>
            </a:prstGeom>
            <a:noFill/>
          </p:spPr>
          <p:txBody>
            <a:bodyPr wrap="square" rtlCol="0">
              <a:spAutoFit/>
            </a:bodyPr>
            <a:lstStyle/>
            <a:p>
              <a:pPr algn="l"/>
              <a:r>
                <a:rPr lang="en-US" altLang="zh-CN" sz="1800" i="1">
                  <a:solidFill>
                    <a:srgbClr val="0000FF"/>
                  </a:solidFill>
                  <a:latin typeface="Consolas" pitchFamily="49" charset="0"/>
                  <a:cs typeface="Consolas" pitchFamily="49" charset="0"/>
                </a:rPr>
                <a:t>r</a:t>
              </a:r>
              <a:endParaRPr lang="zh-CN" altLang="en-US" sz="1800" i="1">
                <a:solidFill>
                  <a:srgbClr val="0000FF"/>
                </a:solidFill>
                <a:latin typeface="Consolas" pitchFamily="49" charset="0"/>
                <a:cs typeface="Consolas" pitchFamily="49" charset="0"/>
              </a:endParaRPr>
            </a:p>
          </p:txBody>
        </p:sp>
        <p:sp>
          <p:nvSpPr>
            <p:cNvPr id="14" name="TextBox 13"/>
            <p:cNvSpPr txBox="1"/>
            <p:nvPr/>
          </p:nvSpPr>
          <p:spPr>
            <a:xfrm>
              <a:off x="4214810" y="1400556"/>
              <a:ext cx="642942" cy="292837"/>
            </a:xfrm>
            <a:prstGeom prst="rect">
              <a:avLst/>
            </a:prstGeom>
            <a:noFill/>
          </p:spPr>
          <p:txBody>
            <a:bodyPr wrap="square" rtlCol="0">
              <a:spAutoFit/>
            </a:bodyPr>
            <a:lstStyle/>
            <a:p>
              <a:pPr algn="l"/>
              <a:r>
                <a:rPr lang="en-US" altLang="zh-CN" sz="1600" i="1">
                  <a:solidFill>
                    <a:srgbClr val="0000FF"/>
                  </a:solidFill>
                  <a:latin typeface="Consolas" pitchFamily="49" charset="0"/>
                  <a:cs typeface="Consolas" pitchFamily="49" charset="0"/>
                </a:rPr>
                <a:t>f</a:t>
              </a:r>
              <a:r>
                <a:rPr lang="en-US" altLang="zh-CN" sz="1600">
                  <a:solidFill>
                    <a:srgbClr val="0000FF"/>
                  </a:solidFill>
                  <a:latin typeface="Consolas" pitchFamily="49" charset="0"/>
                  <a:cs typeface="Consolas" pitchFamily="49" charset="0"/>
                </a:rPr>
                <a:t>(</a:t>
              </a:r>
              <a:r>
                <a:rPr lang="en-US" altLang="zh-CN" sz="1600" i="1">
                  <a:solidFill>
                    <a:srgbClr val="0000FF"/>
                  </a:solidFill>
                  <a:latin typeface="Consolas" pitchFamily="49" charset="0"/>
                  <a:cs typeface="Consolas" pitchFamily="49" charset="0"/>
                </a:rPr>
                <a:t>r</a:t>
              </a:r>
              <a:r>
                <a:rPr lang="en-US" altLang="zh-CN" sz="1600">
                  <a:solidFill>
                    <a:srgbClr val="0000FF"/>
                  </a:solidFill>
                  <a:latin typeface="Consolas" pitchFamily="49" charset="0"/>
                  <a:cs typeface="Consolas" pitchFamily="49" charset="0"/>
                </a:rPr>
                <a:t>)</a:t>
              </a:r>
              <a:endParaRPr lang="zh-CN" altLang="en-US" sz="1600">
                <a:solidFill>
                  <a:srgbClr val="0000FF"/>
                </a:solidFill>
                <a:latin typeface="Consolas" pitchFamily="49" charset="0"/>
                <a:cs typeface="Consolas" pitchFamily="49" charset="0"/>
              </a:endParaRPr>
            </a:p>
          </p:txBody>
        </p:sp>
        <p:sp>
          <p:nvSpPr>
            <p:cNvPr id="15" name="TextBox 14"/>
            <p:cNvSpPr txBox="1"/>
            <p:nvPr/>
          </p:nvSpPr>
          <p:spPr>
            <a:xfrm>
              <a:off x="1714480" y="2254788"/>
              <a:ext cx="1428760" cy="289310"/>
            </a:xfrm>
            <a:prstGeom prst="rect">
              <a:avLst/>
            </a:prstGeom>
            <a:noFill/>
          </p:spPr>
          <p:txBody>
            <a:bodyPr wrap="square" rtlCol="0">
              <a:spAutoFit/>
            </a:bodyPr>
            <a:lstStyle/>
            <a:p>
              <a:pPr algn="l"/>
              <a:r>
                <a:rPr lang="en-US" altLang="zh-CN" sz="1600" i="1">
                  <a:solidFill>
                    <a:srgbClr val="0000FF"/>
                  </a:solidFill>
                  <a:latin typeface="Consolas" pitchFamily="49" charset="0"/>
                  <a:cs typeface="Consolas" pitchFamily="49" charset="0"/>
                </a:rPr>
                <a:t>r</a:t>
              </a:r>
              <a:r>
                <a:rPr lang="en-US" altLang="zh-CN" sz="1600">
                  <a:solidFill>
                    <a:srgbClr val="0000FF"/>
                  </a:solidFill>
                  <a:latin typeface="Consolas" pitchFamily="49" charset="0"/>
                  <a:cs typeface="Consolas" pitchFamily="49" charset="0"/>
                </a:rPr>
                <a:t>-&gt;lchild</a:t>
              </a:r>
              <a:endParaRPr lang="zh-CN" altLang="en-US" sz="1600">
                <a:solidFill>
                  <a:srgbClr val="0000FF"/>
                </a:solidFill>
                <a:latin typeface="Consolas" pitchFamily="49" charset="0"/>
                <a:cs typeface="Consolas" pitchFamily="49" charset="0"/>
              </a:endParaRPr>
            </a:p>
          </p:txBody>
        </p:sp>
        <p:cxnSp>
          <p:nvCxnSpPr>
            <p:cNvPr id="16" name="直接箭头连接符 15"/>
            <p:cNvCxnSpPr/>
            <p:nvPr/>
          </p:nvCxnSpPr>
          <p:spPr>
            <a:xfrm>
              <a:off x="3036083" y="2369146"/>
              <a:ext cx="321471" cy="214314"/>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cxnSp>
          <p:nvCxnSpPr>
            <p:cNvPr id="17" name="直接箭头连接符 16"/>
            <p:cNvCxnSpPr/>
            <p:nvPr/>
          </p:nvCxnSpPr>
          <p:spPr>
            <a:xfrm rot="5400000">
              <a:off x="4857752" y="2297708"/>
              <a:ext cx="285752" cy="285752"/>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2285984" y="3583592"/>
              <a:ext cx="1785950" cy="289310"/>
            </a:xfrm>
            <a:prstGeom prst="rect">
              <a:avLst/>
            </a:prstGeom>
            <a:noFill/>
          </p:spPr>
          <p:txBody>
            <a:bodyPr wrap="square" rtlCol="0">
              <a:spAutoFit/>
            </a:bodyPr>
            <a:lstStyle/>
            <a:p>
              <a:pPr algn="l"/>
              <a:r>
                <a:rPr lang="en-US" altLang="zh-CN" sz="1600" i="1">
                  <a:solidFill>
                    <a:srgbClr val="0000FF"/>
                  </a:solidFill>
                  <a:latin typeface="Consolas" pitchFamily="49" charset="0"/>
                  <a:cs typeface="Consolas" pitchFamily="49" charset="0"/>
                </a:rPr>
                <a:t>f</a:t>
              </a:r>
              <a:r>
                <a:rPr lang="en-US" altLang="zh-CN" sz="1600">
                  <a:solidFill>
                    <a:srgbClr val="0000FF"/>
                  </a:solidFill>
                  <a:latin typeface="Consolas" pitchFamily="49" charset="0"/>
                  <a:cs typeface="Consolas" pitchFamily="49" charset="0"/>
                </a:rPr>
                <a:t>(</a:t>
              </a:r>
              <a:r>
                <a:rPr lang="en-US" altLang="zh-CN" sz="1600" i="1">
                  <a:solidFill>
                    <a:srgbClr val="0000FF"/>
                  </a:solidFill>
                  <a:latin typeface="Consolas" pitchFamily="49" charset="0"/>
                  <a:cs typeface="Consolas" pitchFamily="49" charset="0"/>
                </a:rPr>
                <a:t>r</a:t>
              </a:r>
              <a:r>
                <a:rPr lang="en-US" altLang="zh-CN" sz="1600">
                  <a:solidFill>
                    <a:srgbClr val="0000FF"/>
                  </a:solidFill>
                  <a:latin typeface="Consolas" pitchFamily="49" charset="0"/>
                  <a:cs typeface="Consolas" pitchFamily="49" charset="0"/>
                </a:rPr>
                <a:t>-&gt;lchild)</a:t>
              </a:r>
              <a:endParaRPr lang="zh-CN" altLang="en-US" sz="1600">
                <a:solidFill>
                  <a:srgbClr val="0000FF"/>
                </a:solidFill>
                <a:latin typeface="Consolas" pitchFamily="49" charset="0"/>
                <a:cs typeface="Consolas" pitchFamily="49" charset="0"/>
              </a:endParaRPr>
            </a:p>
          </p:txBody>
        </p:sp>
        <p:sp>
          <p:nvSpPr>
            <p:cNvPr id="19" name="TextBox 18"/>
            <p:cNvSpPr txBox="1"/>
            <p:nvPr/>
          </p:nvSpPr>
          <p:spPr>
            <a:xfrm>
              <a:off x="5143504" y="2226270"/>
              <a:ext cx="1428760" cy="289310"/>
            </a:xfrm>
            <a:prstGeom prst="rect">
              <a:avLst/>
            </a:prstGeom>
            <a:noFill/>
          </p:spPr>
          <p:txBody>
            <a:bodyPr wrap="square" rtlCol="0">
              <a:spAutoFit/>
            </a:bodyPr>
            <a:lstStyle/>
            <a:p>
              <a:pPr algn="l"/>
              <a:r>
                <a:rPr lang="en-US" altLang="zh-CN" sz="1600" i="1">
                  <a:solidFill>
                    <a:srgbClr val="0000FF"/>
                  </a:solidFill>
                  <a:latin typeface="Consolas" pitchFamily="49" charset="0"/>
                  <a:cs typeface="Consolas" pitchFamily="49" charset="0"/>
                </a:rPr>
                <a:t>r</a:t>
              </a:r>
              <a:r>
                <a:rPr lang="en-US" altLang="zh-CN" sz="1600">
                  <a:solidFill>
                    <a:srgbClr val="0000FF"/>
                  </a:solidFill>
                  <a:latin typeface="Consolas" pitchFamily="49" charset="0"/>
                  <a:cs typeface="Consolas" pitchFamily="49" charset="0"/>
                </a:rPr>
                <a:t>-&gt;rchild</a:t>
              </a:r>
              <a:endParaRPr lang="zh-CN" altLang="en-US" sz="1600">
                <a:solidFill>
                  <a:srgbClr val="0000FF"/>
                </a:solidFill>
                <a:latin typeface="Consolas" pitchFamily="49" charset="0"/>
                <a:cs typeface="Consolas" pitchFamily="49" charset="0"/>
              </a:endParaRPr>
            </a:p>
          </p:txBody>
        </p:sp>
        <p:sp>
          <p:nvSpPr>
            <p:cNvPr id="20" name="TextBox 19"/>
            <p:cNvSpPr txBox="1"/>
            <p:nvPr/>
          </p:nvSpPr>
          <p:spPr>
            <a:xfrm>
              <a:off x="4214810" y="3555074"/>
              <a:ext cx="2000264" cy="289310"/>
            </a:xfrm>
            <a:prstGeom prst="rect">
              <a:avLst/>
            </a:prstGeom>
            <a:noFill/>
          </p:spPr>
          <p:txBody>
            <a:bodyPr wrap="square" rtlCol="0">
              <a:spAutoFit/>
            </a:bodyPr>
            <a:lstStyle/>
            <a:p>
              <a:pPr algn="l"/>
              <a:r>
                <a:rPr lang="en-US" altLang="zh-CN" sz="1600" i="1">
                  <a:solidFill>
                    <a:srgbClr val="0000FF"/>
                  </a:solidFill>
                  <a:latin typeface="Consolas" pitchFamily="49" charset="0"/>
                  <a:cs typeface="Consolas" pitchFamily="49" charset="0"/>
                </a:rPr>
                <a:t>f</a:t>
              </a:r>
              <a:r>
                <a:rPr lang="en-US" altLang="zh-CN" sz="1600">
                  <a:solidFill>
                    <a:srgbClr val="0000FF"/>
                  </a:solidFill>
                  <a:latin typeface="Consolas" pitchFamily="49" charset="0"/>
                  <a:cs typeface="Consolas" pitchFamily="49" charset="0"/>
                </a:rPr>
                <a:t>(</a:t>
              </a:r>
              <a:r>
                <a:rPr lang="en-US" altLang="zh-CN" sz="1600" i="1">
                  <a:solidFill>
                    <a:srgbClr val="0000FF"/>
                  </a:solidFill>
                  <a:latin typeface="Consolas" pitchFamily="49" charset="0"/>
                  <a:cs typeface="Consolas" pitchFamily="49" charset="0"/>
                </a:rPr>
                <a:t>r</a:t>
              </a:r>
              <a:r>
                <a:rPr lang="en-US" altLang="zh-CN" sz="1600">
                  <a:solidFill>
                    <a:srgbClr val="0000FF"/>
                  </a:solidFill>
                  <a:latin typeface="Consolas" pitchFamily="49" charset="0"/>
                  <a:cs typeface="Consolas" pitchFamily="49" charset="0"/>
                </a:rPr>
                <a:t>-&gt;rchild)</a:t>
              </a:r>
              <a:endParaRPr lang="zh-CN" altLang="en-US" sz="1600">
                <a:solidFill>
                  <a:srgbClr val="0000FF"/>
                </a:solidFill>
                <a:latin typeface="Consolas" pitchFamily="49" charset="0"/>
                <a:cs typeface="Consolas" pitchFamily="49" charset="0"/>
              </a:endParaRPr>
            </a:p>
          </p:txBody>
        </p:sp>
      </p:grpSp>
      <p:sp>
        <p:nvSpPr>
          <p:cNvPr id="21" name="灯片编号占位符 20"/>
          <p:cNvSpPr>
            <a:spLocks noGrp="1"/>
          </p:cNvSpPr>
          <p:nvPr>
            <p:ph type="sldNum" sz="quarter" idx="12"/>
          </p:nvPr>
        </p:nvSpPr>
        <p:spPr/>
        <p:txBody>
          <a:bodyPr/>
          <a:lstStyle/>
          <a:p>
            <a:fld id="{67864EE2-EAB3-4814-A7EB-820BD7610F1E}" type="slidenum">
              <a:rPr lang="en-US" altLang="zh-CN" smtClean="0"/>
              <a:pPr/>
              <a:t>57</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1083985"/>
            <a:ext cx="7929618" cy="198782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4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设</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r</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为二叉树</a:t>
            </a:r>
            <a:r>
              <a:rPr lang="en-US" altLang="zh-CN" sz="2000" i="1">
                <a:solidFill>
                  <a:srgbClr val="0000FF"/>
                </a:solidFill>
                <a:latin typeface="Consolas" pitchFamily="49" charset="0"/>
                <a:ea typeface="仿宋" pitchFamily="49" charset="-122"/>
                <a:cs typeface="Consolas" pitchFamily="49" charset="0"/>
              </a:rPr>
              <a:t>r</a:t>
            </a:r>
            <a:r>
              <a:rPr lang="zh-CN" altLang="zh-CN" sz="2000">
                <a:solidFill>
                  <a:srgbClr val="0000FF"/>
                </a:solidFill>
                <a:latin typeface="Consolas" pitchFamily="49" charset="0"/>
                <a:ea typeface="仿宋" pitchFamily="49" charset="-122"/>
                <a:cs typeface="Consolas" pitchFamily="49" charset="0"/>
              </a:rPr>
              <a:t>中所有结点值之和</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4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则</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(r-&gt;lchild)</a:t>
            </a:r>
            <a:r>
              <a:rPr lang="zh-CN" altLang="zh-CN" sz="2000">
                <a:solidFill>
                  <a:srgbClr val="0000FF"/>
                </a:solidFill>
                <a:latin typeface="Consolas" pitchFamily="49" charset="0"/>
                <a:ea typeface="仿宋" pitchFamily="49" charset="-122"/>
                <a:cs typeface="Consolas" pitchFamily="49" charset="0"/>
              </a:rPr>
              <a:t>和</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(r-&gt;rchild)</a:t>
            </a:r>
            <a:r>
              <a:rPr lang="zh-CN" altLang="zh-CN" sz="2000">
                <a:solidFill>
                  <a:srgbClr val="0000FF"/>
                </a:solidFill>
                <a:latin typeface="Consolas" pitchFamily="49" charset="0"/>
                <a:ea typeface="仿宋" pitchFamily="49" charset="-122"/>
                <a:cs typeface="Consolas" pitchFamily="49" charset="0"/>
              </a:rPr>
              <a:t>分别求根结点</a:t>
            </a:r>
            <a:r>
              <a:rPr lang="en-US" altLang="zh-CN" sz="2000" i="1">
                <a:solidFill>
                  <a:srgbClr val="0000FF"/>
                </a:solidFill>
                <a:latin typeface="Consolas" pitchFamily="49" charset="0"/>
                <a:ea typeface="仿宋" pitchFamily="49" charset="-122"/>
                <a:cs typeface="Consolas" pitchFamily="49" charset="0"/>
              </a:rPr>
              <a:t>r</a:t>
            </a:r>
            <a:r>
              <a:rPr lang="zh-CN" altLang="zh-CN" sz="2000">
                <a:solidFill>
                  <a:srgbClr val="0000FF"/>
                </a:solidFill>
                <a:latin typeface="Consolas" pitchFamily="49" charset="0"/>
                <a:ea typeface="仿宋" pitchFamily="49" charset="-122"/>
                <a:cs typeface="Consolas" pitchFamily="49" charset="0"/>
              </a:rPr>
              <a:t>的左、右子树的所有结点值之和</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4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显然有</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(r)=r-&gt;data+</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(r-&gt;lchild)+</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(r-&gt;rchild)</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4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当</a:t>
            </a:r>
            <a:r>
              <a:rPr lang="en-US" altLang="zh-CN" sz="2000">
                <a:solidFill>
                  <a:srgbClr val="0000FF"/>
                </a:solidFill>
                <a:latin typeface="Consolas" pitchFamily="49" charset="0"/>
                <a:ea typeface="仿宋" pitchFamily="49" charset="-122"/>
                <a:cs typeface="Consolas" pitchFamily="49" charset="0"/>
              </a:rPr>
              <a:t>r=NULL</a:t>
            </a:r>
            <a:r>
              <a:rPr lang="zh-CN" altLang="zh-CN" sz="2000">
                <a:solidFill>
                  <a:srgbClr val="0000FF"/>
                </a:solidFill>
                <a:latin typeface="Consolas" pitchFamily="49" charset="0"/>
                <a:ea typeface="仿宋" pitchFamily="49" charset="-122"/>
                <a:cs typeface="Consolas" pitchFamily="49" charset="0"/>
              </a:rPr>
              <a:t>时</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(r)=0</a:t>
            </a:r>
            <a:r>
              <a:rPr lang="zh-CN" altLang="zh-CN" sz="2000">
                <a:solidFill>
                  <a:srgbClr val="0000FF"/>
                </a:solidFill>
                <a:latin typeface="Consolas" pitchFamily="49" charset="0"/>
                <a:ea typeface="仿宋" pitchFamily="49" charset="-122"/>
                <a:cs typeface="Consolas" pitchFamily="49" charset="0"/>
              </a:rPr>
              <a:t>，从而得到以下递归模型：</a:t>
            </a:r>
          </a:p>
        </p:txBody>
      </p:sp>
      <p:sp>
        <p:nvSpPr>
          <p:cNvPr id="6" name="TextBox 5"/>
          <p:cNvSpPr txBox="1"/>
          <p:nvPr/>
        </p:nvSpPr>
        <p:spPr>
          <a:xfrm>
            <a:off x="1071538" y="3381155"/>
            <a:ext cx="7215238" cy="910607"/>
          </a:xfrm>
          <a:prstGeom prst="rect">
            <a:avLst/>
          </a:prstGeom>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wrap="square" lIns="252000" tIns="108000" bIns="108000" rtlCol="0">
            <a:spAutoFit/>
          </a:bodyPr>
          <a:lstStyle/>
          <a:p>
            <a:pPr algn="l">
              <a:lnSpc>
                <a:spcPct val="100000"/>
              </a:lnSpc>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(r)=0						</a:t>
            </a:r>
            <a:r>
              <a:rPr lang="zh-CN" altLang="zh-CN" sz="1800">
                <a:solidFill>
                  <a:srgbClr val="00B0F0"/>
                </a:solidFill>
                <a:latin typeface="Consolas" pitchFamily="49" charset="0"/>
                <a:ea typeface="仿宋" pitchFamily="49" charset="-122"/>
                <a:cs typeface="Consolas" pitchFamily="49" charset="0"/>
              </a:rPr>
              <a:t>当</a:t>
            </a:r>
            <a:r>
              <a:rPr lang="en-US" altLang="zh-CN" sz="1800">
                <a:solidFill>
                  <a:srgbClr val="00B0F0"/>
                </a:solidFill>
                <a:latin typeface="Consolas" pitchFamily="49" charset="0"/>
                <a:ea typeface="仿宋" pitchFamily="49" charset="-122"/>
                <a:cs typeface="Consolas" pitchFamily="49" charset="0"/>
              </a:rPr>
              <a:t>r=NULL</a:t>
            </a:r>
            <a:endParaRPr lang="zh-CN" altLang="zh-CN" sz="1800">
              <a:solidFill>
                <a:srgbClr val="00B0F0"/>
              </a:solidFill>
              <a:latin typeface="Consolas" pitchFamily="49" charset="0"/>
              <a:ea typeface="仿宋" pitchFamily="49" charset="-122"/>
              <a:cs typeface="Consolas" pitchFamily="49" charset="0"/>
            </a:endParaRPr>
          </a:p>
          <a:p>
            <a:pPr algn="l">
              <a:lnSpc>
                <a:spcPct val="100000"/>
              </a:lnSpc>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(r)=r-&gt;data+</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(r-&gt;lchild)+</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(r-&gt;rchild)	</a:t>
            </a:r>
            <a:r>
              <a:rPr lang="zh-CN" altLang="zh-CN" sz="1800">
                <a:solidFill>
                  <a:srgbClr val="00B0F0"/>
                </a:solidFill>
                <a:latin typeface="Consolas" pitchFamily="49" charset="0"/>
                <a:ea typeface="仿宋" pitchFamily="49" charset="-122"/>
                <a:cs typeface="Consolas" pitchFamily="49" charset="0"/>
              </a:rPr>
              <a:t>其他情况</a:t>
            </a:r>
          </a:p>
        </p:txBody>
      </p:sp>
      <p:sp>
        <p:nvSpPr>
          <p:cNvPr id="7" name="TextBox 6"/>
          <p:cNvSpPr txBox="1"/>
          <p:nvPr/>
        </p:nvSpPr>
        <p:spPr>
          <a:xfrm>
            <a:off x="785786" y="4857760"/>
            <a:ext cx="7858180" cy="157321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Sum</a:t>
            </a:r>
            <a:r>
              <a:rPr lang="en-US" altLang="zh-CN" sz="1800">
                <a:solidFill>
                  <a:srgbClr val="0000FF"/>
                </a:solidFill>
                <a:latin typeface="Consolas" pitchFamily="49" charset="0"/>
                <a:ea typeface="仿宋" pitchFamily="49" charset="-122"/>
                <a:cs typeface="Consolas" pitchFamily="49" charset="0"/>
              </a:rPr>
              <a:t>(BTNode* r)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计算以</a:t>
            </a:r>
            <a:r>
              <a:rPr lang="en-US" altLang="zh-CN" sz="1800">
                <a:solidFill>
                  <a:schemeClr val="bg1">
                    <a:lumMod val="50000"/>
                  </a:schemeClr>
                </a:solidFill>
                <a:latin typeface="Consolas" pitchFamily="49" charset="0"/>
                <a:ea typeface="仿宋" pitchFamily="49" charset="-122"/>
                <a:cs typeface="Consolas" pitchFamily="49" charset="0"/>
              </a:rPr>
              <a:t>b</a:t>
            </a:r>
            <a:r>
              <a:rPr lang="zh-CN" altLang="zh-CN" sz="1800">
                <a:solidFill>
                  <a:schemeClr val="bg1">
                    <a:lumMod val="50000"/>
                  </a:schemeClr>
                </a:solidFill>
                <a:latin typeface="Consolas" pitchFamily="49" charset="0"/>
                <a:ea typeface="仿宋" pitchFamily="49" charset="-122"/>
                <a:cs typeface="Consolas" pitchFamily="49" charset="0"/>
              </a:rPr>
              <a:t>为根的二叉树的结点值之和</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if (r==NULL) return 0;</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else return r-&gt;data+</a:t>
            </a:r>
            <a:r>
              <a:rPr lang="en-US" altLang="zh-CN" sz="1800">
                <a:solidFill>
                  <a:srgbClr val="FF0000"/>
                </a:solidFill>
                <a:latin typeface="Consolas" pitchFamily="49" charset="0"/>
                <a:ea typeface="仿宋" pitchFamily="49" charset="-122"/>
                <a:cs typeface="Consolas" pitchFamily="49" charset="0"/>
              </a:rPr>
              <a:t>Sum</a:t>
            </a:r>
            <a:r>
              <a:rPr lang="en-US" altLang="zh-CN" sz="1800">
                <a:solidFill>
                  <a:srgbClr val="0000FF"/>
                </a:solidFill>
                <a:latin typeface="Consolas" pitchFamily="49" charset="0"/>
                <a:ea typeface="仿宋" pitchFamily="49" charset="-122"/>
                <a:cs typeface="Consolas" pitchFamily="49" charset="0"/>
              </a:rPr>
              <a:t>(r-&gt;lchild)+</a:t>
            </a:r>
            <a:r>
              <a:rPr lang="en-US" altLang="zh-CN" sz="1800">
                <a:solidFill>
                  <a:srgbClr val="FF0000"/>
                </a:solidFill>
                <a:latin typeface="Consolas" pitchFamily="49" charset="0"/>
                <a:ea typeface="仿宋" pitchFamily="49" charset="-122"/>
                <a:cs typeface="Consolas" pitchFamily="49" charset="0"/>
              </a:rPr>
              <a:t>Sum</a:t>
            </a:r>
            <a:r>
              <a:rPr lang="en-US" altLang="zh-CN" sz="1800">
                <a:solidFill>
                  <a:srgbClr val="0000FF"/>
                </a:solidFill>
                <a:latin typeface="Consolas" pitchFamily="49" charset="0"/>
                <a:ea typeface="仿宋" pitchFamily="49" charset="-122"/>
                <a:cs typeface="Consolas" pitchFamily="49" charset="0"/>
              </a:rPr>
              <a:t>(r-&gt;rchild);</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8" name="下箭头 7"/>
          <p:cNvSpPr/>
          <p:nvPr/>
        </p:nvSpPr>
        <p:spPr>
          <a:xfrm>
            <a:off x="3643306" y="4286256"/>
            <a:ext cx="214314" cy="428628"/>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9" name="TextBox 8"/>
          <p:cNvSpPr txBox="1"/>
          <p:nvPr/>
        </p:nvSpPr>
        <p:spPr>
          <a:xfrm>
            <a:off x="357158" y="142852"/>
            <a:ext cx="8429684" cy="810478"/>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例如，假设二叉树中所有结点值为整数，采用二叉链存储结构，求该二叉树</a:t>
            </a:r>
            <a:r>
              <a:rPr lang="en-US" altLang="zh-CN" sz="2000" i="1">
                <a:solidFill>
                  <a:srgbClr val="0000FF"/>
                </a:solidFill>
                <a:latin typeface="Consolas" pitchFamily="49" charset="0"/>
                <a:ea typeface="楷体" pitchFamily="49" charset="-122"/>
                <a:cs typeface="Consolas" pitchFamily="49" charset="0"/>
              </a:rPr>
              <a:t>r</a:t>
            </a:r>
            <a:r>
              <a:rPr lang="zh-CN" altLang="zh-CN" sz="2000">
                <a:solidFill>
                  <a:srgbClr val="0000FF"/>
                </a:solidFill>
                <a:latin typeface="Consolas" pitchFamily="49" charset="0"/>
                <a:ea typeface="楷体" pitchFamily="49" charset="-122"/>
                <a:cs typeface="Consolas" pitchFamily="49" charset="0"/>
              </a:rPr>
              <a:t>中所有结点值之和。</a:t>
            </a:r>
            <a:endParaRPr lang="en-US" altLang="zh-CN" sz="2000">
              <a:solidFill>
                <a:srgbClr val="0000FF"/>
              </a:solidFill>
              <a:latin typeface="Consolas" pitchFamily="49" charset="0"/>
              <a:ea typeface="楷体" pitchFamily="49" charset="-122"/>
              <a:cs typeface="Consolas" pitchFamily="49" charset="0"/>
            </a:endParaRPr>
          </a:p>
        </p:txBody>
      </p:sp>
      <p:sp>
        <p:nvSpPr>
          <p:cNvPr id="11" name="灯片编号占位符 10"/>
          <p:cNvSpPr>
            <a:spLocks noGrp="1"/>
          </p:cNvSpPr>
          <p:nvPr>
            <p:ph type="sldNum" sz="quarter" idx="12"/>
          </p:nvPr>
        </p:nvSpPr>
        <p:spPr/>
        <p:txBody>
          <a:bodyPr/>
          <a:lstStyle/>
          <a:p>
            <a:fld id="{67864EE2-EAB3-4814-A7EB-820BD7610F1E}" type="slidenum">
              <a:rPr lang="en-US" altLang="zh-CN" smtClean="0"/>
              <a:pPr/>
              <a:t>58</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85728"/>
            <a:ext cx="542928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7.2.5  </a:t>
            </a:r>
            <a:r>
              <a:rPr lang="zh-CN" altLang="zh-CN">
                <a:latin typeface="Consolas" pitchFamily="49" charset="0"/>
                <a:ea typeface="微软雅黑" pitchFamily="34" charset="-122"/>
                <a:cs typeface="Consolas" pitchFamily="49" charset="0"/>
              </a:rPr>
              <a:t>二叉树的基本运算及其实现</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785786" y="2143116"/>
            <a:ext cx="257176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1. </a:t>
            </a:r>
            <a:r>
              <a:rPr lang="zh-CN" altLang="zh-CN" sz="2200">
                <a:latin typeface="Consolas" pitchFamily="49" charset="0"/>
                <a:ea typeface="微软雅黑" pitchFamily="34" charset="-122"/>
                <a:cs typeface="Consolas" pitchFamily="49" charset="0"/>
              </a:rPr>
              <a:t>二叉树类设计</a:t>
            </a:r>
          </a:p>
        </p:txBody>
      </p:sp>
      <p:sp>
        <p:nvSpPr>
          <p:cNvPr id="6" name="TextBox 5"/>
          <p:cNvSpPr txBox="1"/>
          <p:nvPr/>
        </p:nvSpPr>
        <p:spPr>
          <a:xfrm>
            <a:off x="1000100" y="3000372"/>
            <a:ext cx="7000924" cy="226571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BTree</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二叉树类</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9900"/>
                </a:solidFill>
                <a:latin typeface="Consolas" pitchFamily="49" charset="0"/>
                <a:ea typeface="仿宋" pitchFamily="49" charset="-122"/>
                <a:cs typeface="Consolas" pitchFamily="49" charset="0"/>
              </a:rPr>
              <a:t>BTNode* r</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二叉树的根结点</a:t>
            </a:r>
            <a:r>
              <a:rPr lang="en-US" altLang="zh-CN" sz="1800">
                <a:solidFill>
                  <a:schemeClr val="bg1">
                    <a:lumMod val="50000"/>
                  </a:schemeClr>
                </a:solidFill>
                <a:latin typeface="Consolas" pitchFamily="49" charset="0"/>
                <a:ea typeface="仿宋" pitchFamily="49" charset="-122"/>
                <a:cs typeface="Consolas" pitchFamily="49" charset="0"/>
              </a:rPr>
              <a:t>r</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public:</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BTree()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构造函数</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建立一棵空树</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  r=NULL;  }</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a:t>
            </a:r>
            <a:r>
              <a:rPr lang="zh-CN" altLang="zh-CN" sz="1800">
                <a:solidFill>
                  <a:srgbClr val="FF00FF"/>
                </a:solidFill>
                <a:latin typeface="Consolas" pitchFamily="49" charset="0"/>
                <a:ea typeface="仿宋" pitchFamily="49" charset="-122"/>
                <a:cs typeface="Consolas" pitchFamily="49" charset="0"/>
              </a:rPr>
              <a:t>二叉树的基本运算</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714348" y="1071546"/>
            <a:ext cx="8001056" cy="759182"/>
          </a:xfrm>
          <a:prstGeom prst="rect">
            <a:avLst/>
          </a:prstGeom>
          <a:noFill/>
        </p:spPr>
        <p:txBody>
          <a:bodyPr wrap="square" rtlCol="0">
            <a:spAutoFit/>
          </a:bodyPr>
          <a:lstStyle/>
          <a:p>
            <a:pPr algn="l">
              <a:lnSpc>
                <a:spcPts val="26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为了简单，本节讨论的二叉树中所有结点值为单个字符。逻辑结构采用括号表示串，存储结构采用二叉链。</a:t>
            </a:r>
            <a:endParaRPr lang="zh-CN" altLang="en-US" sz="2000">
              <a:solidFill>
                <a:srgbClr val="0000FF"/>
              </a:solidFill>
              <a:latin typeface="Consolas" pitchFamily="49" charset="0"/>
              <a:ea typeface="楷体" pitchFamily="49" charset="-122"/>
              <a:cs typeface="Consolas"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59</a:t>
            </a:fld>
            <a:r>
              <a:rPr lang="en-US" altLang="zh-CN"/>
              <a:t>/110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500034" y="642918"/>
            <a:ext cx="7786742" cy="853760"/>
          </a:xfrm>
          <a:prstGeom prst="rect">
            <a:avLst/>
          </a:prstGeom>
          <a:noFill/>
          <a:ln w="9525">
            <a:noFill/>
            <a:miter lim="800000"/>
            <a:headEnd/>
            <a:tailEnd/>
          </a:ln>
        </p:spPr>
        <p:txBody>
          <a:bodyPr wrap="square">
            <a:spAutoFit/>
          </a:bodyPr>
          <a:lstStyle/>
          <a:p>
            <a:pPr marL="342900" indent="-342900" algn="l">
              <a:lnSpc>
                <a:spcPts val="3200"/>
              </a:lnSpc>
              <a:buFontTx/>
              <a:buBlip>
                <a:blip r:embed="rId2"/>
              </a:buBlip>
            </a:pPr>
            <a:r>
              <a:rPr lang="zh-CN" altLang="en-US" sz="2000" dirty="0">
                <a:solidFill>
                  <a:srgbClr val="FF0000"/>
                </a:solidFill>
                <a:latin typeface="微软雅黑" pitchFamily="34" charset="-122"/>
                <a:ea typeface="微软雅黑" pitchFamily="34" charset="-122"/>
                <a:cs typeface="Consolas" pitchFamily="49" charset="0"/>
              </a:rPr>
              <a:t>括号表示法</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仿宋" pitchFamily="49" charset="-122"/>
                <a:ea typeface="仿宋" pitchFamily="49" charset="-122"/>
                <a:cs typeface="Consolas" pitchFamily="49" charset="0"/>
              </a:rPr>
              <a:t>将树的根结点写在括号的左边，除根结点之外的其余结点写在括号中并用逗号分隔。</a:t>
            </a:r>
          </a:p>
        </p:txBody>
      </p:sp>
      <p:sp>
        <p:nvSpPr>
          <p:cNvPr id="5" name="AutoShape 6"/>
          <p:cNvSpPr>
            <a:spLocks noChangeArrowheads="1"/>
          </p:cNvSpPr>
          <p:nvPr/>
        </p:nvSpPr>
        <p:spPr bwMode="auto">
          <a:xfrm>
            <a:off x="3997324" y="3281364"/>
            <a:ext cx="431800" cy="433388"/>
          </a:xfrm>
          <a:prstGeom prst="rightArrow">
            <a:avLst>
              <a:gd name="adj1" fmla="val 50000"/>
              <a:gd name="adj2" fmla="val 2500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lgn="l"/>
            <a:endParaRPr lang="zh-CN" altLang="en-US" sz="1800"/>
          </a:p>
        </p:txBody>
      </p:sp>
      <p:sp>
        <p:nvSpPr>
          <p:cNvPr id="6" name="TextBox 5"/>
          <p:cNvSpPr txBox="1"/>
          <p:nvPr/>
        </p:nvSpPr>
        <p:spPr>
          <a:xfrm>
            <a:off x="4714876" y="3329382"/>
            <a:ext cx="4000528" cy="3139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A(B(E,F),C(G(J)),D(H,I(K,L,M)))</a:t>
            </a:r>
            <a:endParaRPr lang="zh-CN" altLang="zh-CN" sz="1800">
              <a:solidFill>
                <a:srgbClr val="0000FF"/>
              </a:solidFill>
              <a:latin typeface="Consolas" pitchFamily="49" charset="0"/>
              <a:cs typeface="Consolas" pitchFamily="49" charset="0"/>
            </a:endParaRPr>
          </a:p>
        </p:txBody>
      </p:sp>
      <p:sp>
        <p:nvSpPr>
          <p:cNvPr id="23" name="TextBox 22"/>
          <p:cNvSpPr txBox="1"/>
          <p:nvPr/>
        </p:nvSpPr>
        <p:spPr>
          <a:xfrm>
            <a:off x="4714876" y="4071942"/>
            <a:ext cx="3500462"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根</a:t>
            </a:r>
            <a:r>
              <a:rPr lang="en-US" altLang="zh-CN" sz="1800">
                <a:solidFill>
                  <a:srgbClr val="0000FF"/>
                </a:solidFill>
                <a:latin typeface="Consolas" pitchFamily="49" charset="0"/>
                <a:ea typeface="仿宋" pitchFamily="49" charset="-122"/>
                <a:cs typeface="Consolas" pitchFamily="49" charset="0"/>
              </a:rPr>
              <a:t>(</a:t>
            </a:r>
            <a:r>
              <a:rPr lang="zh-CN" altLang="en-US" sz="1800">
                <a:solidFill>
                  <a:srgbClr val="0000FF"/>
                </a:solidFill>
                <a:latin typeface="Consolas" pitchFamily="49" charset="0"/>
                <a:ea typeface="仿宋" pitchFamily="49" charset="-122"/>
                <a:cs typeface="Consolas" pitchFamily="49" charset="0"/>
              </a:rPr>
              <a:t>子树</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，子树</a:t>
            </a:r>
            <a:r>
              <a:rPr lang="en-US" altLang="zh-CN" sz="18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mj-ea"/>
                <a:ea typeface="+mj-ea"/>
                <a:cs typeface="Consolas" pitchFamily="49" charset="0"/>
              </a:rPr>
              <a:t>…</a:t>
            </a:r>
            <a:r>
              <a:rPr lang="zh-CN" altLang="en-US" sz="1800">
                <a:solidFill>
                  <a:srgbClr val="0000FF"/>
                </a:solidFill>
                <a:latin typeface="Consolas" pitchFamily="49" charset="0"/>
                <a:ea typeface="仿宋" pitchFamily="49" charset="-122"/>
                <a:cs typeface="Consolas" pitchFamily="49" charset="0"/>
              </a:rPr>
              <a:t>，子树</a:t>
            </a:r>
            <a:r>
              <a:rPr lang="en-US" altLang="zh-CN" sz="1800" i="1">
                <a:solidFill>
                  <a:srgbClr val="0000FF"/>
                </a:solidFill>
                <a:latin typeface="Consolas" pitchFamily="49" charset="0"/>
                <a:ea typeface="仿宋" pitchFamily="49" charset="-122"/>
                <a:cs typeface="Consolas" pitchFamily="49" charset="0"/>
              </a:rPr>
              <a:t>m</a:t>
            </a:r>
            <a:r>
              <a:rPr lang="zh-CN" altLang="en-US" sz="1800">
                <a:solidFill>
                  <a:srgbClr val="0000FF"/>
                </a:solidFill>
                <a:latin typeface="Consolas" pitchFamily="49" charset="0"/>
                <a:ea typeface="仿宋" pitchFamily="49" charset="-122"/>
                <a:cs typeface="Consolas" pitchFamily="49" charset="0"/>
              </a:rPr>
              <a:t>）</a:t>
            </a:r>
          </a:p>
        </p:txBody>
      </p:sp>
      <p:grpSp>
        <p:nvGrpSpPr>
          <p:cNvPr id="24" name="组合 23"/>
          <p:cNvGrpSpPr/>
          <p:nvPr/>
        </p:nvGrpSpPr>
        <p:grpSpPr>
          <a:xfrm>
            <a:off x="785786" y="2285992"/>
            <a:ext cx="3143272" cy="2000264"/>
            <a:chOff x="2214546" y="2928934"/>
            <a:chExt cx="3143272" cy="2000264"/>
          </a:xfrm>
        </p:grpSpPr>
        <p:sp>
          <p:nvSpPr>
            <p:cNvPr id="26" name="Freeform 2"/>
            <p:cNvSpPr>
              <a:spLocks/>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7" name="Freeform 3"/>
            <p:cNvSpPr>
              <a:spLocks/>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8" name="Line 4"/>
            <p:cNvSpPr>
              <a:spLocks noChangeShapeType="1"/>
            </p:cNvSpPr>
            <p:nvPr/>
          </p:nvSpPr>
          <p:spPr bwMode="auto">
            <a:xfrm>
              <a:off x="4695019" y="4376650"/>
              <a:ext cx="1004" cy="28518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9" name="Freeform 5"/>
            <p:cNvSpPr>
              <a:spLocks/>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0" name="Freeform 6"/>
            <p:cNvSpPr>
              <a:spLocks/>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1" name="Freeform 7"/>
            <p:cNvSpPr>
              <a:spLocks/>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2" name="Freeform 8"/>
            <p:cNvSpPr>
              <a:spLocks/>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3" name="Freeform 9"/>
            <p:cNvSpPr>
              <a:spLocks/>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4" name="Line 10"/>
            <p:cNvSpPr>
              <a:spLocks noChangeShapeType="1"/>
            </p:cNvSpPr>
            <p:nvPr/>
          </p:nvSpPr>
          <p:spPr bwMode="auto">
            <a:xfrm>
              <a:off x="3315193" y="3216101"/>
              <a:ext cx="0" cy="145167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5" name="Oval 11"/>
            <p:cNvSpPr>
              <a:spLocks noChangeArrowheads="1"/>
            </p:cNvSpPr>
            <p:nvPr/>
          </p:nvSpPr>
          <p:spPr bwMode="auto">
            <a:xfrm>
              <a:off x="3160540" y="2928934"/>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6" name="Oval 12"/>
            <p:cNvSpPr>
              <a:spLocks noChangeArrowheads="1"/>
            </p:cNvSpPr>
            <p:nvPr/>
          </p:nvSpPr>
          <p:spPr bwMode="auto">
            <a:xfrm>
              <a:off x="3160540"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7" name="Oval 13"/>
            <p:cNvSpPr>
              <a:spLocks noChangeArrowheads="1"/>
            </p:cNvSpPr>
            <p:nvPr/>
          </p:nvSpPr>
          <p:spPr bwMode="auto">
            <a:xfrm>
              <a:off x="3160540" y="4073640"/>
              <a:ext cx="284200" cy="30994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G</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 name="Oval 14"/>
            <p:cNvSpPr>
              <a:spLocks noChangeArrowheads="1"/>
            </p:cNvSpPr>
            <p:nvPr/>
          </p:nvSpPr>
          <p:spPr bwMode="auto">
            <a:xfrm>
              <a:off x="3160540"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J</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9" name="Oval 15"/>
            <p:cNvSpPr>
              <a:spLocks noChangeArrowheads="1"/>
            </p:cNvSpPr>
            <p:nvPr/>
          </p:nvSpPr>
          <p:spPr bwMode="auto">
            <a:xfrm>
              <a:off x="2494729"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Oval 16"/>
            <p:cNvSpPr>
              <a:spLocks noChangeArrowheads="1"/>
            </p:cNvSpPr>
            <p:nvPr/>
          </p:nvSpPr>
          <p:spPr bwMode="auto">
            <a:xfrm>
              <a:off x="2214546"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E</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1" name="Oval 17"/>
            <p:cNvSpPr>
              <a:spLocks noChangeArrowheads="1"/>
            </p:cNvSpPr>
            <p:nvPr/>
          </p:nvSpPr>
          <p:spPr bwMode="auto">
            <a:xfrm>
              <a:off x="4108543"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D</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2" name="Oval 18"/>
            <p:cNvSpPr>
              <a:spLocks noChangeArrowheads="1"/>
            </p:cNvSpPr>
            <p:nvPr/>
          </p:nvSpPr>
          <p:spPr bwMode="auto">
            <a:xfrm>
              <a:off x="2737755"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F</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3" name="Oval 19"/>
            <p:cNvSpPr>
              <a:spLocks noChangeArrowheads="1"/>
            </p:cNvSpPr>
            <p:nvPr/>
          </p:nvSpPr>
          <p:spPr bwMode="auto">
            <a:xfrm>
              <a:off x="4526307"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I</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4" name="Oval 20"/>
            <p:cNvSpPr>
              <a:spLocks noChangeArrowheads="1"/>
            </p:cNvSpPr>
            <p:nvPr/>
          </p:nvSpPr>
          <p:spPr bwMode="auto">
            <a:xfrm>
              <a:off x="3783169"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5" name="Oval 21"/>
            <p:cNvSpPr>
              <a:spLocks noChangeArrowheads="1"/>
            </p:cNvSpPr>
            <p:nvPr/>
          </p:nvSpPr>
          <p:spPr bwMode="auto">
            <a:xfrm>
              <a:off x="5073618"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M</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6" name="Oval 22"/>
            <p:cNvSpPr>
              <a:spLocks noChangeArrowheads="1"/>
            </p:cNvSpPr>
            <p:nvPr/>
          </p:nvSpPr>
          <p:spPr bwMode="auto">
            <a:xfrm>
              <a:off x="4028204"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K</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7" name="Oval 23"/>
            <p:cNvSpPr>
              <a:spLocks noChangeArrowheads="1"/>
            </p:cNvSpPr>
            <p:nvPr/>
          </p:nvSpPr>
          <p:spPr bwMode="auto">
            <a:xfrm>
              <a:off x="4566477"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L</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8" name="Line 24"/>
            <p:cNvSpPr>
              <a:spLocks noChangeShapeType="1"/>
            </p:cNvSpPr>
            <p:nvPr/>
          </p:nvSpPr>
          <p:spPr bwMode="auto">
            <a:xfrm>
              <a:off x="3435702" y="3124009"/>
              <a:ext cx="692926" cy="469369"/>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grpSp>
      <p:sp>
        <p:nvSpPr>
          <p:cNvPr id="50" name="灯片编号占位符 49"/>
          <p:cNvSpPr>
            <a:spLocks noGrp="1"/>
          </p:cNvSpPr>
          <p:nvPr>
            <p:ph type="sldNum" sz="quarter" idx="12"/>
          </p:nvPr>
        </p:nvSpPr>
        <p:spPr/>
        <p:txBody>
          <a:bodyPr/>
          <a:lstStyle/>
          <a:p>
            <a:fld id="{67864EE2-EAB3-4814-A7EB-820BD7610F1E}" type="slidenum">
              <a:rPr lang="en-US" altLang="zh-CN" smtClean="0"/>
              <a:pPr/>
              <a:t>6</a:t>
            </a:fld>
            <a:r>
              <a:rPr lang="en-US" altLang="zh-CN"/>
              <a:t>/110</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500042"/>
            <a:ext cx="435771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2.</a:t>
            </a:r>
            <a:r>
              <a:rPr lang="zh-CN" altLang="zh-CN" sz="2200">
                <a:latin typeface="Consolas" pitchFamily="49" charset="0"/>
                <a:ea typeface="微软雅黑" pitchFamily="34" charset="-122"/>
                <a:cs typeface="Consolas" pitchFamily="49" charset="0"/>
              </a:rPr>
              <a:t>二叉树的基本运算算法实现</a:t>
            </a:r>
          </a:p>
        </p:txBody>
      </p:sp>
      <p:sp>
        <p:nvSpPr>
          <p:cNvPr id="5" name="TextBox 4"/>
          <p:cNvSpPr txBox="1"/>
          <p:nvPr/>
        </p:nvSpPr>
        <p:spPr>
          <a:xfrm>
            <a:off x="642910" y="1357298"/>
            <a:ext cx="528641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1</a:t>
            </a: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）创建二叉树：</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CreateBTree(str)</a:t>
            </a:r>
            <a:endPar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sp>
        <p:nvSpPr>
          <p:cNvPr id="17" name="TextBox 16"/>
          <p:cNvSpPr txBox="1"/>
          <p:nvPr/>
        </p:nvSpPr>
        <p:spPr>
          <a:xfrm>
            <a:off x="642910" y="2000240"/>
            <a:ext cx="5357850"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2</a:t>
            </a: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）求二叉链的括号表示串</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DispBTree()</a:t>
            </a:r>
            <a:endPar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sp>
        <p:nvSpPr>
          <p:cNvPr id="20" name="TextBox 19"/>
          <p:cNvSpPr txBox="1"/>
          <p:nvPr/>
        </p:nvSpPr>
        <p:spPr>
          <a:xfrm>
            <a:off x="2357422" y="2786058"/>
            <a:ext cx="785818" cy="400110"/>
          </a:xfrm>
          <a:prstGeom prst="rect">
            <a:avLst/>
          </a:prstGeom>
          <a:noFill/>
        </p:spPr>
        <p:txBody>
          <a:bodyPr wrap="square" rtlCol="0">
            <a:spAutoFit/>
          </a:bodyPr>
          <a:lstStyle/>
          <a:p>
            <a:pPr algn="l">
              <a:lnSpc>
                <a:spcPct val="100000"/>
              </a:lnSpc>
              <a:spcBef>
                <a:spcPts val="0"/>
              </a:spcBef>
            </a:pPr>
            <a:r>
              <a:rPr lang="zh-CN" altLang="en-US" sz="2000">
                <a:solidFill>
                  <a:srgbClr val="FF0000"/>
                </a:solidFill>
                <a:latin typeface="楷体" pitchFamily="49" charset="-122"/>
                <a:ea typeface="楷体" pitchFamily="49" charset="-122"/>
                <a:cs typeface="Consolas" pitchFamily="49" charset="0"/>
              </a:rPr>
              <a:t>自学</a:t>
            </a:r>
          </a:p>
        </p:txBody>
      </p:sp>
      <p:sp>
        <p:nvSpPr>
          <p:cNvPr id="21" name="灯片编号占位符 20"/>
          <p:cNvSpPr>
            <a:spLocks noGrp="1"/>
          </p:cNvSpPr>
          <p:nvPr>
            <p:ph type="sldNum" sz="quarter" idx="12"/>
          </p:nvPr>
        </p:nvSpPr>
        <p:spPr/>
        <p:txBody>
          <a:bodyPr/>
          <a:lstStyle/>
          <a:p>
            <a:fld id="{67864EE2-EAB3-4814-A7EB-820BD7610F1E}" type="slidenum">
              <a:rPr lang="en-US" altLang="zh-CN" smtClean="0"/>
              <a:pPr/>
              <a:t>60</a:t>
            </a:fld>
            <a:r>
              <a:rPr lang="en-US" altLang="zh-CN"/>
              <a:t>/110</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4348" y="1357298"/>
            <a:ext cx="7500990" cy="827021"/>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itchFamily="49" charset="0"/>
                <a:ea typeface="仿宋" pitchFamily="49" charset="-122"/>
                <a:cs typeface="Consolas" pitchFamily="49" charset="0"/>
              </a:rPr>
              <a:t>    设</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(b</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x</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在以</a:t>
            </a:r>
            <a:r>
              <a:rPr lang="en-US" altLang="zh-CN" sz="2000">
                <a:solidFill>
                  <a:srgbClr val="0000FF"/>
                </a:solidFill>
                <a:latin typeface="Consolas" pitchFamily="49" charset="0"/>
                <a:ea typeface="仿宋" pitchFamily="49" charset="-122"/>
                <a:cs typeface="Consolas" pitchFamily="49" charset="0"/>
              </a:rPr>
              <a:t>b</a:t>
            </a:r>
            <a:r>
              <a:rPr lang="zh-CN" altLang="zh-CN" sz="2000">
                <a:solidFill>
                  <a:srgbClr val="0000FF"/>
                </a:solidFill>
                <a:latin typeface="Consolas" pitchFamily="49" charset="0"/>
                <a:ea typeface="仿宋" pitchFamily="49" charset="-122"/>
                <a:cs typeface="Consolas" pitchFamily="49" charset="0"/>
              </a:rPr>
              <a:t>为根结点的二叉树中查找值为</a:t>
            </a:r>
            <a:r>
              <a:rPr lang="en-US" altLang="zh-CN" sz="2000" i="1">
                <a:solidFill>
                  <a:srgbClr val="0000FF"/>
                </a:solidFill>
                <a:latin typeface="Consolas" pitchFamily="49" charset="0"/>
                <a:ea typeface="仿宋" pitchFamily="49" charset="-122"/>
                <a:cs typeface="Consolas" pitchFamily="49" charset="0"/>
              </a:rPr>
              <a:t>x</a:t>
            </a:r>
            <a:r>
              <a:rPr lang="zh-CN" altLang="zh-CN" sz="2000">
                <a:solidFill>
                  <a:srgbClr val="0000FF"/>
                </a:solidFill>
                <a:latin typeface="Consolas" pitchFamily="49" charset="0"/>
                <a:ea typeface="仿宋" pitchFamily="49" charset="-122"/>
                <a:cs typeface="Consolas" pitchFamily="49" charset="0"/>
              </a:rPr>
              <a:t>的结点，找到后返回其</a:t>
            </a:r>
            <a:r>
              <a:rPr lang="zh-CN" altLang="en-US" sz="2000">
                <a:solidFill>
                  <a:srgbClr val="0000FF"/>
                </a:solidFill>
                <a:latin typeface="Consolas" pitchFamily="49" charset="0"/>
                <a:ea typeface="仿宋" pitchFamily="49" charset="-122"/>
                <a:cs typeface="Consolas" pitchFamily="49" charset="0"/>
              </a:rPr>
              <a:t>地址</a:t>
            </a:r>
            <a:r>
              <a:rPr lang="zh-CN" altLang="zh-CN" sz="2000">
                <a:solidFill>
                  <a:srgbClr val="0000FF"/>
                </a:solidFill>
                <a:latin typeface="Consolas" pitchFamily="49" charset="0"/>
                <a:ea typeface="仿宋" pitchFamily="49" charset="-122"/>
                <a:cs typeface="Consolas" pitchFamily="49" charset="0"/>
              </a:rPr>
              <a:t>，否则返回</a:t>
            </a:r>
            <a:r>
              <a:rPr lang="en-US" altLang="zh-CN" sz="2000">
                <a:solidFill>
                  <a:srgbClr val="0000FF"/>
                </a:solidFill>
                <a:latin typeface="Consolas" pitchFamily="49" charset="0"/>
                <a:ea typeface="仿宋" pitchFamily="49" charset="-122"/>
                <a:cs typeface="Consolas" pitchFamily="49" charset="0"/>
              </a:rPr>
              <a:t>NULL</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857224" y="2428483"/>
            <a:ext cx="7715304" cy="2000649"/>
          </a:xfrm>
          <a:prstGeom prst="rect">
            <a:avLst/>
          </a:prstGeom>
          <a:solidFill>
            <a:schemeClr val="bg1">
              <a:lumMod val="95000"/>
            </a:schemeClr>
          </a:solidFill>
          <a:effectLst>
            <a:outerShdw blurRad="76200" dir="13500000" sy="23000" kx="1200000" algn="br"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lnSpc>
                <a:spcPts val="2300"/>
              </a:lnSpc>
              <a:spcBef>
                <a:spcPts val="60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(b</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en-US" altLang="zh-CN" sz="1800">
                <a:solidFill>
                  <a:srgbClr val="0000FF"/>
                </a:solidFill>
                <a:latin typeface="Consolas" pitchFamily="49" charset="0"/>
                <a:ea typeface="仿宋" pitchFamily="49" charset="-122"/>
                <a:cs typeface="Consolas" pitchFamily="49" charset="0"/>
              </a:rPr>
              <a:t>)=NULL		      	</a:t>
            </a:r>
            <a:r>
              <a:rPr lang="zh-CN" altLang="zh-CN" sz="1800">
                <a:solidFill>
                  <a:srgbClr val="00B0F0"/>
                </a:solidFill>
                <a:latin typeface="Consolas" pitchFamily="49" charset="0"/>
                <a:ea typeface="仿宋" pitchFamily="49" charset="-122"/>
                <a:cs typeface="Consolas" pitchFamily="49" charset="0"/>
              </a:rPr>
              <a:t>若</a:t>
            </a:r>
            <a:r>
              <a:rPr lang="en-US" altLang="zh-CN" sz="1800" i="1">
                <a:solidFill>
                  <a:srgbClr val="00B0F0"/>
                </a:solidFill>
                <a:latin typeface="Consolas" pitchFamily="49" charset="0"/>
                <a:ea typeface="仿宋" pitchFamily="49" charset="-122"/>
                <a:cs typeface="Consolas" pitchFamily="49" charset="0"/>
              </a:rPr>
              <a:t>b</a:t>
            </a:r>
            <a:r>
              <a:rPr lang="en-US" altLang="zh-CN" sz="1800">
                <a:solidFill>
                  <a:srgbClr val="00B0F0"/>
                </a:solidFill>
                <a:latin typeface="Consolas" pitchFamily="49" charset="0"/>
                <a:ea typeface="仿宋" pitchFamily="49" charset="-122"/>
                <a:cs typeface="Consolas" pitchFamily="49" charset="0"/>
              </a:rPr>
              <a:t>=NULL</a:t>
            </a:r>
            <a:endParaRPr lang="zh-CN" altLang="zh-CN" sz="1800">
              <a:solidFill>
                <a:srgbClr val="00B0F0"/>
              </a:solidFill>
              <a:latin typeface="Consolas" pitchFamily="49" charset="0"/>
              <a:ea typeface="仿宋" pitchFamily="49" charset="-122"/>
              <a:cs typeface="Consolas" pitchFamily="49" charset="0"/>
            </a:endParaRPr>
          </a:p>
          <a:p>
            <a:pPr algn="l">
              <a:lnSpc>
                <a:spcPts val="2300"/>
              </a:lnSpc>
              <a:spcBef>
                <a:spcPts val="60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(b</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en-US" altLang="zh-CN" sz="1800">
                <a:solidFill>
                  <a:srgbClr val="0000FF"/>
                </a:solidFill>
                <a:latin typeface="Consolas" pitchFamily="49" charset="0"/>
                <a:ea typeface="仿宋" pitchFamily="49" charset="-122"/>
                <a:cs typeface="Consolas" pitchFamily="49" charset="0"/>
              </a:rPr>
              <a:t>)=b		      	</a:t>
            </a:r>
            <a:r>
              <a:rPr lang="en-US" altLang="zh-CN" sz="1800">
                <a:solidFill>
                  <a:srgbClr val="00B0F0"/>
                </a:solidFill>
                <a:latin typeface="Consolas" pitchFamily="49" charset="0"/>
                <a:ea typeface="仿宋" pitchFamily="49" charset="-122"/>
                <a:cs typeface="Consolas" pitchFamily="49" charset="0"/>
              </a:rPr>
              <a:t>b-&gt;data=</a:t>
            </a:r>
            <a:r>
              <a:rPr lang="en-US" altLang="zh-CN" sz="1800" i="1">
                <a:solidFill>
                  <a:srgbClr val="00B0F0"/>
                </a:solidFill>
                <a:latin typeface="Consolas" pitchFamily="49" charset="0"/>
                <a:ea typeface="仿宋" pitchFamily="49" charset="-122"/>
                <a:cs typeface="Consolas" pitchFamily="49" charset="0"/>
              </a:rPr>
              <a:t>x</a:t>
            </a:r>
            <a:endParaRPr lang="zh-CN" altLang="zh-CN" sz="1800">
              <a:solidFill>
                <a:srgbClr val="00B0F0"/>
              </a:solidFill>
              <a:latin typeface="Consolas" pitchFamily="49" charset="0"/>
              <a:ea typeface="仿宋" pitchFamily="49" charset="-122"/>
              <a:cs typeface="Consolas" pitchFamily="49" charset="0"/>
            </a:endParaRPr>
          </a:p>
          <a:p>
            <a:pPr algn="l">
              <a:lnSpc>
                <a:spcPts val="2300"/>
              </a:lnSpc>
              <a:spcBef>
                <a:spcPts val="60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(b</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p</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若在左子树中找到了，即</a:t>
            </a:r>
            <a:endParaRPr lang="en-US" altLang="zh-CN" sz="1800">
              <a:solidFill>
                <a:srgbClr val="00B0F0"/>
              </a:solidFill>
              <a:latin typeface="Consolas" pitchFamily="49" charset="0"/>
              <a:ea typeface="仿宋" pitchFamily="49" charset="-122"/>
              <a:cs typeface="Consolas" pitchFamily="49" charset="0"/>
            </a:endParaRPr>
          </a:p>
          <a:p>
            <a:pPr algn="l">
              <a:lnSpc>
                <a:spcPts val="2300"/>
              </a:lnSpc>
              <a:spcBef>
                <a:spcPts val="600"/>
              </a:spcBef>
            </a:pPr>
            <a:r>
              <a:rPr lang="en-US" altLang="zh-CN" sz="1800" i="1">
                <a:solidFill>
                  <a:srgbClr val="0000FF"/>
                </a:solidFill>
                <a:latin typeface="Consolas" pitchFamily="49" charset="0"/>
                <a:ea typeface="仿宋" pitchFamily="49" charset="-122"/>
                <a:cs typeface="Consolas" pitchFamily="49" charset="0"/>
              </a:rPr>
              <a:t>				   </a:t>
            </a:r>
            <a:r>
              <a:rPr lang="en-US" altLang="zh-CN" sz="1800" i="1">
                <a:solidFill>
                  <a:srgbClr val="00B0F0"/>
                </a:solidFill>
                <a:latin typeface="Consolas" pitchFamily="49" charset="0"/>
                <a:ea typeface="仿宋" pitchFamily="49" charset="-122"/>
                <a:cs typeface="Consolas" pitchFamily="49" charset="0"/>
              </a:rPr>
              <a:t>p</a:t>
            </a:r>
            <a:r>
              <a:rPr lang="en-US" altLang="zh-CN" sz="1800">
                <a:solidFill>
                  <a:srgbClr val="00B0F0"/>
                </a:solidFill>
                <a:latin typeface="Consolas" pitchFamily="49" charset="0"/>
                <a:ea typeface="仿宋" pitchFamily="49" charset="-122"/>
                <a:cs typeface="Consolas" pitchFamily="49" charset="0"/>
              </a:rPr>
              <a:t>=</a:t>
            </a:r>
            <a:r>
              <a:rPr lang="en-US" altLang="zh-CN" sz="1800" i="1">
                <a:solidFill>
                  <a:srgbClr val="00B0F0"/>
                </a:solidFill>
                <a:latin typeface="Consolas" pitchFamily="49" charset="0"/>
                <a:ea typeface="仿宋" pitchFamily="49" charset="-122"/>
                <a:cs typeface="Consolas" pitchFamily="49" charset="0"/>
              </a:rPr>
              <a:t>f</a:t>
            </a:r>
            <a:r>
              <a:rPr lang="en-US" altLang="zh-CN" sz="1800">
                <a:solidFill>
                  <a:srgbClr val="00B0F0"/>
                </a:solidFill>
                <a:latin typeface="Consolas" pitchFamily="49" charset="0"/>
                <a:ea typeface="仿宋" pitchFamily="49" charset="-122"/>
                <a:cs typeface="Consolas" pitchFamily="49" charset="0"/>
              </a:rPr>
              <a:t>(b-&gt;lchild</a:t>
            </a:r>
            <a:r>
              <a:rPr lang="zh-CN" altLang="zh-CN" sz="1800">
                <a:solidFill>
                  <a:srgbClr val="00B0F0"/>
                </a:solidFill>
                <a:latin typeface="Consolas" pitchFamily="49" charset="0"/>
                <a:ea typeface="仿宋" pitchFamily="49" charset="-122"/>
                <a:cs typeface="Consolas" pitchFamily="49" charset="0"/>
              </a:rPr>
              <a:t>，</a:t>
            </a:r>
            <a:r>
              <a:rPr lang="en-US" altLang="zh-CN" sz="1800" i="1">
                <a:solidFill>
                  <a:srgbClr val="00B0F0"/>
                </a:solidFill>
                <a:latin typeface="Consolas" pitchFamily="49" charset="0"/>
                <a:ea typeface="仿宋" pitchFamily="49" charset="-122"/>
                <a:cs typeface="Consolas" pitchFamily="49" charset="0"/>
              </a:rPr>
              <a:t>x</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且</a:t>
            </a:r>
            <a:r>
              <a:rPr lang="en-US" altLang="zh-CN" sz="1800">
                <a:solidFill>
                  <a:srgbClr val="00B0F0"/>
                </a:solidFill>
                <a:latin typeface="Consolas" pitchFamily="49" charset="0"/>
                <a:ea typeface="仿宋" pitchFamily="49" charset="-122"/>
                <a:cs typeface="Consolas" pitchFamily="49" charset="0"/>
              </a:rPr>
              <a:t>p!=NULL</a:t>
            </a:r>
            <a:endParaRPr lang="zh-CN" altLang="zh-CN" sz="1800">
              <a:solidFill>
                <a:srgbClr val="00B0F0"/>
              </a:solidFill>
              <a:latin typeface="Consolas" pitchFamily="49" charset="0"/>
              <a:ea typeface="仿宋" pitchFamily="49" charset="-122"/>
              <a:cs typeface="Consolas" pitchFamily="49" charset="0"/>
            </a:endParaRPr>
          </a:p>
          <a:p>
            <a:pPr algn="l">
              <a:lnSpc>
                <a:spcPts val="2300"/>
              </a:lnSpc>
              <a:spcBef>
                <a:spcPts val="60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(b</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(b-&gt;rchild</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en-US" altLang="zh-CN" sz="1800">
                <a:solidFill>
                  <a:srgbClr val="0000FF"/>
                </a:solidFill>
                <a:latin typeface="Consolas" pitchFamily="49" charset="0"/>
                <a:ea typeface="仿宋" pitchFamily="49" charset="-122"/>
                <a:cs typeface="Consolas" pitchFamily="49" charset="0"/>
              </a:rPr>
              <a:t>)</a:t>
            </a:r>
            <a:r>
              <a:rPr lang="en-US" altLang="zh-CN" sz="1800">
                <a:solidFill>
                  <a:srgbClr val="00B0F0"/>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其他情况</a:t>
            </a:r>
          </a:p>
        </p:txBody>
      </p:sp>
      <p:sp>
        <p:nvSpPr>
          <p:cNvPr id="8" name="TextBox 7"/>
          <p:cNvSpPr txBox="1"/>
          <p:nvPr/>
        </p:nvSpPr>
        <p:spPr>
          <a:xfrm>
            <a:off x="571472" y="571480"/>
            <a:ext cx="478634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3</a:t>
            </a: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）查找值为</a:t>
            </a:r>
            <a:r>
              <a:rPr lang="en-US" altLang="zh-CN" sz="2000" i="1"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x</a:t>
            </a: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的结点</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FindNode(x)</a:t>
            </a:r>
            <a:endPar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sp>
        <p:nvSpPr>
          <p:cNvPr id="11" name="灯片编号占位符 10"/>
          <p:cNvSpPr>
            <a:spLocks noGrp="1"/>
          </p:cNvSpPr>
          <p:nvPr>
            <p:ph type="sldNum" sz="quarter" idx="12"/>
          </p:nvPr>
        </p:nvSpPr>
        <p:spPr/>
        <p:txBody>
          <a:bodyPr/>
          <a:lstStyle/>
          <a:p>
            <a:fld id="{67864EE2-EAB3-4814-A7EB-820BD7610F1E}" type="slidenum">
              <a:rPr lang="en-US" altLang="zh-CN" smtClean="0"/>
              <a:pPr/>
              <a:t>61</a:t>
            </a:fld>
            <a:r>
              <a:rPr lang="en-US" altLang="zh-CN"/>
              <a:t>/110</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14290"/>
            <a:ext cx="8501122" cy="507673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FindNode</a:t>
            </a:r>
            <a:r>
              <a:rPr lang="en-US" altLang="zh-CN" sz="1800" dirty="0">
                <a:solidFill>
                  <a:srgbClr val="0000FF"/>
                </a:solidFill>
                <a:latin typeface="Consolas" pitchFamily="49" charset="0"/>
                <a:ea typeface="仿宋" pitchFamily="49" charset="-122"/>
                <a:cs typeface="Consolas" pitchFamily="49" charset="0"/>
              </a:rPr>
              <a:t>(char x)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查找值为</a:t>
            </a:r>
            <a:r>
              <a:rPr lang="en-US" altLang="zh-CN" sz="1800" dirty="0">
                <a:solidFill>
                  <a:schemeClr val="bg1">
                    <a:lumMod val="50000"/>
                  </a:schemeClr>
                </a:solidFill>
                <a:latin typeface="Consolas" pitchFamily="49" charset="0"/>
                <a:ea typeface="仿宋" pitchFamily="49" charset="-122"/>
                <a:cs typeface="Consolas" pitchFamily="49" charset="0"/>
              </a:rPr>
              <a:t>x</a:t>
            </a:r>
            <a:r>
              <a:rPr lang="zh-CN" altLang="zh-CN" sz="1800" dirty="0">
                <a:solidFill>
                  <a:schemeClr val="bg1">
                    <a:lumMod val="50000"/>
                  </a:schemeClr>
                </a:solidFill>
                <a:latin typeface="Consolas" pitchFamily="49" charset="0"/>
                <a:ea typeface="仿宋" pitchFamily="49" charset="-122"/>
                <a:cs typeface="Consolas" pitchFamily="49" charset="0"/>
              </a:rPr>
              <a:t>的结点算法</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return FindNode1(</a:t>
            </a:r>
            <a:r>
              <a:rPr lang="en-US" altLang="zh-CN" sz="1800" dirty="0" err="1">
                <a:solidFill>
                  <a:srgbClr val="0000FF"/>
                </a:solidFill>
                <a:latin typeface="Consolas" pitchFamily="49" charset="0"/>
                <a:ea typeface="仿宋" pitchFamily="49" charset="-122"/>
                <a:cs typeface="Consolas" pitchFamily="49" charset="0"/>
              </a:rPr>
              <a:t>r,x</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200000"/>
              </a:lnSpc>
              <a:spcBef>
                <a:spcPts val="0"/>
              </a:spcBef>
            </a:pP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FindNode1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b,char</a:t>
            </a:r>
            <a:r>
              <a:rPr lang="en-US" altLang="zh-CN" sz="1800" dirty="0">
                <a:solidFill>
                  <a:srgbClr val="0000FF"/>
                </a:solidFill>
                <a:latin typeface="Consolas" pitchFamily="49" charset="0"/>
                <a:ea typeface="仿宋" pitchFamily="49" charset="-122"/>
                <a:cs typeface="Consolas" pitchFamily="49" charset="0"/>
              </a:rPr>
              <a:t> x)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被</a:t>
            </a:r>
            <a:r>
              <a:rPr lang="en-US" altLang="zh-CN" sz="1800" dirty="0" err="1">
                <a:solidFill>
                  <a:schemeClr val="bg1">
                    <a:lumMod val="50000"/>
                  </a:schemeClr>
                </a:solidFill>
                <a:latin typeface="Consolas" pitchFamily="49" charset="0"/>
                <a:ea typeface="仿宋" pitchFamily="49" charset="-122"/>
                <a:cs typeface="Consolas" pitchFamily="49" charset="0"/>
              </a:rPr>
              <a:t>FindNode</a:t>
            </a:r>
            <a:r>
              <a:rPr lang="zh-CN" altLang="zh-CN" sz="1800" dirty="0">
                <a:solidFill>
                  <a:schemeClr val="bg1">
                    <a:lumMod val="50000"/>
                  </a:schemeClr>
                </a:solidFill>
                <a:latin typeface="Consolas" pitchFamily="49" charset="0"/>
                <a:ea typeface="仿宋" pitchFamily="49" charset="-122"/>
                <a:cs typeface="Consolas" pitchFamily="49" charset="0"/>
              </a:rPr>
              <a:t>函数调用</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p;</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if (b==NULL) return NULL;		      </a:t>
            </a:r>
            <a:r>
              <a:rPr lang="en-US" altLang="zh-CN" sz="1800" dirty="0">
                <a:solidFill>
                  <a:schemeClr val="bg1">
                    <a:lumMod val="50000"/>
                  </a:schemeClr>
                </a:solidFill>
                <a:latin typeface="Consolas" pitchFamily="49" charset="0"/>
                <a:ea typeface="仿宋" pitchFamily="49" charset="-122"/>
                <a:cs typeface="Consolas" pitchFamily="49" charset="0"/>
              </a:rPr>
              <a:t>//b</a:t>
            </a:r>
            <a:r>
              <a:rPr lang="zh-CN" altLang="zh-CN" sz="1800" dirty="0">
                <a:solidFill>
                  <a:schemeClr val="bg1">
                    <a:lumMod val="50000"/>
                  </a:schemeClr>
                </a:solidFill>
                <a:latin typeface="Consolas" pitchFamily="49" charset="0"/>
                <a:ea typeface="仿宋" pitchFamily="49" charset="-122"/>
                <a:cs typeface="Consolas" pitchFamily="49" charset="0"/>
              </a:rPr>
              <a:t>为空时返回</a:t>
            </a:r>
            <a:r>
              <a:rPr lang="en-US" altLang="zh-CN" sz="1800" dirty="0">
                <a:solidFill>
                  <a:schemeClr val="bg1">
                    <a:lumMod val="50000"/>
                  </a:schemeClr>
                </a:solidFill>
                <a:latin typeface="Consolas" pitchFamily="49" charset="0"/>
                <a:ea typeface="仿宋" pitchFamily="49" charset="-122"/>
                <a:cs typeface="Consolas" pitchFamily="49" charset="0"/>
              </a:rPr>
              <a:t>NULL</a:t>
            </a:r>
            <a:endParaRPr lang="zh-CN" altLang="zh-CN" sz="1800" dirty="0">
              <a:solidFill>
                <a:schemeClr val="bg1">
                  <a:lumMod val="50000"/>
                </a:schemeClr>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else if (b-&gt;data==x) return b;	      </a:t>
            </a:r>
            <a:r>
              <a:rPr lang="en-US" altLang="zh-CN" sz="1800" dirty="0">
                <a:solidFill>
                  <a:schemeClr val="bg1">
                    <a:lumMod val="50000"/>
                  </a:schemeClr>
                </a:solidFill>
                <a:latin typeface="Consolas" pitchFamily="49" charset="0"/>
                <a:ea typeface="仿宋" pitchFamily="49" charset="-122"/>
                <a:cs typeface="Consolas" pitchFamily="49" charset="0"/>
              </a:rPr>
              <a:t>//b</a:t>
            </a:r>
            <a:r>
              <a:rPr lang="zh-CN" altLang="zh-CN" sz="1800" dirty="0">
                <a:solidFill>
                  <a:schemeClr val="bg1">
                    <a:lumMod val="50000"/>
                  </a:schemeClr>
                </a:solidFill>
                <a:latin typeface="Consolas" pitchFamily="49" charset="0"/>
                <a:ea typeface="仿宋" pitchFamily="49" charset="-122"/>
                <a:cs typeface="Consolas" pitchFamily="49" charset="0"/>
              </a:rPr>
              <a:t>所指结点值为</a:t>
            </a:r>
            <a:r>
              <a:rPr lang="en-US" altLang="zh-CN" sz="1800" dirty="0">
                <a:solidFill>
                  <a:schemeClr val="bg1">
                    <a:lumMod val="50000"/>
                  </a:schemeClr>
                </a:solidFill>
                <a:latin typeface="Consolas" pitchFamily="49" charset="0"/>
                <a:ea typeface="仿宋" pitchFamily="49" charset="-122"/>
                <a:cs typeface="Consolas" pitchFamily="49" charset="0"/>
              </a:rPr>
              <a:t>x</a:t>
            </a:r>
            <a:r>
              <a:rPr lang="zh-CN" altLang="zh-CN" sz="1800" dirty="0">
                <a:solidFill>
                  <a:schemeClr val="bg1">
                    <a:lumMod val="50000"/>
                  </a:schemeClr>
                </a:solidFill>
                <a:latin typeface="Consolas" pitchFamily="49" charset="0"/>
                <a:ea typeface="仿宋" pitchFamily="49" charset="-122"/>
                <a:cs typeface="Consolas" pitchFamily="49" charset="0"/>
              </a:rPr>
              <a:t>时返回</a:t>
            </a:r>
            <a:r>
              <a:rPr lang="en-US" altLang="zh-CN" sz="1800" dirty="0">
                <a:solidFill>
                  <a:schemeClr val="bg1">
                    <a:lumMod val="50000"/>
                  </a:schemeClr>
                </a:solidFill>
                <a:latin typeface="Consolas" pitchFamily="49" charset="0"/>
                <a:ea typeface="仿宋" pitchFamily="49" charset="-122"/>
                <a:cs typeface="Consolas" pitchFamily="49" charset="0"/>
              </a:rPr>
              <a:t>b</a:t>
            </a:r>
            <a:endParaRPr lang="zh-CN" altLang="zh-CN" sz="1800" dirty="0">
              <a:solidFill>
                <a:schemeClr val="bg1">
                  <a:lumMod val="50000"/>
                </a:schemeClr>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else</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  p=</a:t>
            </a:r>
            <a:r>
              <a:rPr lang="en-US" altLang="zh-CN" sz="1800" dirty="0">
                <a:solidFill>
                  <a:srgbClr val="FF0000"/>
                </a:solidFill>
                <a:latin typeface="Consolas" pitchFamily="49" charset="0"/>
                <a:ea typeface="仿宋" pitchFamily="49" charset="-122"/>
                <a:cs typeface="Consolas" pitchFamily="49" charset="0"/>
              </a:rPr>
              <a:t>FindNode1</a:t>
            </a:r>
            <a:r>
              <a:rPr lang="en-US" altLang="zh-CN" sz="1800" dirty="0">
                <a:solidFill>
                  <a:srgbClr val="0000FF"/>
                </a:solidFill>
                <a:latin typeface="Consolas" pitchFamily="49" charset="0"/>
                <a:ea typeface="仿宋" pitchFamily="49" charset="-122"/>
                <a:cs typeface="Consolas" pitchFamily="49" charset="0"/>
              </a:rPr>
              <a:t>(b-&gt;</a:t>
            </a:r>
            <a:r>
              <a:rPr lang="en-US" altLang="zh-CN" sz="1800" dirty="0" err="1">
                <a:solidFill>
                  <a:srgbClr val="0000FF"/>
                </a:solidFill>
                <a:latin typeface="Consolas" pitchFamily="49" charset="0"/>
                <a:ea typeface="仿宋" pitchFamily="49" charset="-122"/>
                <a:cs typeface="Consolas" pitchFamily="49" charset="0"/>
              </a:rPr>
              <a:t>lchild,x</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在左子树中查找</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if (p!=NULL)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return p;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在左子树中找到</a:t>
            </a:r>
            <a:r>
              <a:rPr lang="en-US" altLang="zh-CN" sz="1800" dirty="0">
                <a:solidFill>
                  <a:schemeClr val="bg1">
                    <a:lumMod val="50000"/>
                  </a:schemeClr>
                </a:solidFill>
                <a:latin typeface="Consolas" pitchFamily="49" charset="0"/>
                <a:ea typeface="仿宋" pitchFamily="49" charset="-122"/>
                <a:cs typeface="Consolas" pitchFamily="49" charset="0"/>
              </a:rPr>
              <a:t>p</a:t>
            </a:r>
            <a:r>
              <a:rPr lang="zh-CN" altLang="zh-CN" sz="1800" dirty="0">
                <a:solidFill>
                  <a:schemeClr val="bg1">
                    <a:lumMod val="50000"/>
                  </a:schemeClr>
                </a:solidFill>
                <a:latin typeface="Consolas" pitchFamily="49" charset="0"/>
                <a:ea typeface="仿宋" pitchFamily="49" charset="-122"/>
                <a:cs typeface="Consolas" pitchFamily="49" charset="0"/>
              </a:rPr>
              <a:t>结点，返回</a:t>
            </a:r>
            <a:r>
              <a:rPr lang="en-US" altLang="zh-CN" sz="1800" dirty="0">
                <a:solidFill>
                  <a:schemeClr val="bg1">
                    <a:lumMod val="50000"/>
                  </a:schemeClr>
                </a:solidFill>
                <a:latin typeface="Consolas" pitchFamily="49" charset="0"/>
                <a:ea typeface="仿宋" pitchFamily="49" charset="-122"/>
                <a:cs typeface="Consolas" pitchFamily="49" charset="0"/>
              </a:rPr>
              <a:t>p</a:t>
            </a:r>
            <a:endParaRPr lang="zh-CN" altLang="zh-CN" sz="1800" dirty="0">
              <a:solidFill>
                <a:schemeClr val="bg1">
                  <a:lumMod val="50000"/>
                </a:schemeClr>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else</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return </a:t>
            </a:r>
            <a:r>
              <a:rPr lang="en-US" altLang="zh-CN" sz="1800" dirty="0">
                <a:solidFill>
                  <a:srgbClr val="FF0000"/>
                </a:solidFill>
                <a:latin typeface="Consolas" pitchFamily="49" charset="0"/>
                <a:ea typeface="仿宋" pitchFamily="49" charset="-122"/>
                <a:cs typeface="Consolas" pitchFamily="49" charset="0"/>
              </a:rPr>
              <a:t>FindNode1</a:t>
            </a:r>
            <a:r>
              <a:rPr lang="en-US" altLang="zh-CN" sz="1800" dirty="0">
                <a:solidFill>
                  <a:srgbClr val="0000FF"/>
                </a:solidFill>
                <a:latin typeface="Consolas" pitchFamily="49" charset="0"/>
                <a:ea typeface="仿宋" pitchFamily="49" charset="-122"/>
                <a:cs typeface="Consolas" pitchFamily="49" charset="0"/>
              </a:rPr>
              <a:t>(b-&gt;</a:t>
            </a:r>
            <a:r>
              <a:rPr lang="en-US" altLang="zh-CN" sz="1800" dirty="0" err="1">
                <a:solidFill>
                  <a:srgbClr val="0000FF"/>
                </a:solidFill>
                <a:latin typeface="Consolas" pitchFamily="49" charset="0"/>
                <a:ea typeface="仿宋" pitchFamily="49" charset="-122"/>
                <a:cs typeface="Consolas" pitchFamily="49" charset="0"/>
              </a:rPr>
              <a:t>rchild,x</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返回在右子树中查找结果</a:t>
            </a: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pPr/>
              <a:t>62</a:t>
            </a:fld>
            <a:r>
              <a:rPr lang="en-US" altLang="zh-CN"/>
              <a:t>/110</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571480"/>
            <a:ext cx="342902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4</a:t>
            </a: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）求高度</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Height()</a:t>
            </a:r>
            <a:endPar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sp>
        <p:nvSpPr>
          <p:cNvPr id="5" name="TextBox 4"/>
          <p:cNvSpPr txBox="1"/>
          <p:nvPr/>
        </p:nvSpPr>
        <p:spPr>
          <a:xfrm>
            <a:off x="714348" y="1142984"/>
            <a:ext cx="7286676" cy="82702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设以</a:t>
            </a:r>
            <a:r>
              <a:rPr lang="en-US" altLang="zh-CN" sz="2000" i="1">
                <a:solidFill>
                  <a:srgbClr val="0000FF"/>
                </a:solidFill>
                <a:latin typeface="Consolas" pitchFamily="49" charset="0"/>
                <a:ea typeface="仿宋" pitchFamily="49" charset="-122"/>
                <a:cs typeface="Consolas" pitchFamily="49" charset="0"/>
              </a:rPr>
              <a:t>b</a:t>
            </a:r>
            <a:r>
              <a:rPr lang="zh-CN" altLang="zh-CN" sz="2000">
                <a:solidFill>
                  <a:srgbClr val="0000FF"/>
                </a:solidFill>
                <a:latin typeface="Consolas" pitchFamily="49" charset="0"/>
                <a:ea typeface="仿宋" pitchFamily="49" charset="-122"/>
                <a:cs typeface="Consolas" pitchFamily="49" charset="0"/>
              </a:rPr>
              <a:t>为根结点二叉树的高度为</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b</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，空树高度为</a:t>
            </a:r>
            <a:r>
              <a:rPr lang="en-US"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，非空树高度为左、右子树中较大的高度加</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857224" y="2357430"/>
            <a:ext cx="7358114" cy="910607"/>
          </a:xfrm>
          <a:prstGeom prst="rect">
            <a:avLst/>
          </a:prstGeom>
          <a:solidFill>
            <a:schemeClr val="bg1">
              <a:lumMod val="95000"/>
            </a:schemeClr>
          </a:solidFill>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lnSpc>
                <a:spcPts val="2400"/>
              </a:lnSpc>
              <a:spcBef>
                <a:spcPts val="60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en-US" altLang="zh-CN" sz="1800">
                <a:solidFill>
                  <a:srgbClr val="0000FF"/>
                </a:solidFill>
                <a:latin typeface="Consolas" pitchFamily="49" charset="0"/>
                <a:ea typeface="仿宋" pitchFamily="49" charset="-122"/>
                <a:cs typeface="Consolas" pitchFamily="49" charset="0"/>
              </a:rPr>
              <a:t>) = 0					</a:t>
            </a:r>
            <a:r>
              <a:rPr lang="en-US" altLang="zh-CN" sz="1800">
                <a:solidFill>
                  <a:srgbClr val="00B0F0"/>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若</a:t>
            </a:r>
            <a:r>
              <a:rPr lang="en-US" altLang="zh-CN" sz="1800">
                <a:solidFill>
                  <a:srgbClr val="00B0F0"/>
                </a:solidFill>
                <a:latin typeface="Consolas" pitchFamily="49" charset="0"/>
                <a:ea typeface="仿宋" pitchFamily="49" charset="-122"/>
                <a:cs typeface="Consolas" pitchFamily="49" charset="0"/>
              </a:rPr>
              <a:t>b=NULL</a:t>
            </a:r>
            <a:endParaRPr lang="zh-CN" altLang="zh-CN" sz="1800">
              <a:solidFill>
                <a:srgbClr val="00B0F0"/>
              </a:solidFill>
              <a:latin typeface="Consolas" pitchFamily="49" charset="0"/>
              <a:ea typeface="仿宋" pitchFamily="49" charset="-122"/>
              <a:cs typeface="Consolas" pitchFamily="49" charset="0"/>
            </a:endParaRPr>
          </a:p>
          <a:p>
            <a:pPr algn="l">
              <a:lnSpc>
                <a:spcPts val="2400"/>
              </a:lnSpc>
              <a:spcBef>
                <a:spcPts val="60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en-US" altLang="zh-CN" sz="1800">
                <a:solidFill>
                  <a:srgbClr val="0000FF"/>
                </a:solidFill>
                <a:latin typeface="Consolas" pitchFamily="49" charset="0"/>
                <a:ea typeface="仿宋" pitchFamily="49" charset="-122"/>
                <a:cs typeface="Consolas" pitchFamily="49" charset="0"/>
              </a:rPr>
              <a:t>) = MAX{</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(b-&gt;lchild)</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(b-&gt;rchild)}+1	  </a:t>
            </a:r>
            <a:r>
              <a:rPr lang="zh-CN" altLang="zh-CN" sz="1800">
                <a:solidFill>
                  <a:srgbClr val="00B0F0"/>
                </a:solidFill>
                <a:latin typeface="Consolas" pitchFamily="49" charset="0"/>
                <a:ea typeface="仿宋" pitchFamily="49" charset="-122"/>
                <a:cs typeface="Consolas" pitchFamily="49" charset="0"/>
              </a:rPr>
              <a:t>其他情况</a:t>
            </a:r>
          </a:p>
        </p:txBody>
      </p:sp>
      <p:sp>
        <p:nvSpPr>
          <p:cNvPr id="7" name="灯片编号占位符 6"/>
          <p:cNvSpPr>
            <a:spLocks noGrp="1"/>
          </p:cNvSpPr>
          <p:nvPr>
            <p:ph type="sldNum" sz="quarter" idx="12"/>
          </p:nvPr>
        </p:nvSpPr>
        <p:spPr/>
        <p:txBody>
          <a:bodyPr/>
          <a:lstStyle/>
          <a:p>
            <a:fld id="{67864EE2-EAB3-4814-A7EB-820BD7610F1E}" type="slidenum">
              <a:rPr lang="en-US" altLang="zh-CN" smtClean="0"/>
              <a:pPr/>
              <a:t>63</a:t>
            </a:fld>
            <a:r>
              <a:rPr lang="en-US" altLang="zh-CN"/>
              <a:t>/110</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657043"/>
            <a:ext cx="8215370" cy="379433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Height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求二叉树高度的算法</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return Height1(r);</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a:t>
            </a:r>
          </a:p>
          <a:p>
            <a:pPr algn="l">
              <a:lnSpc>
                <a:spcPts val="2300"/>
              </a:lnSpc>
              <a:spcBef>
                <a:spcPts val="0"/>
              </a:spcBef>
            </a:pPr>
            <a:endParaRPr lang="zh-CN" altLang="zh-CN" sz="1800">
              <a:solidFill>
                <a:srgbClr val="0000FF"/>
              </a:solidFill>
              <a:latin typeface="Consolas" pitchFamily="49" charset="0"/>
              <a:ea typeface="仿宋" pitchFamily="49" charset="-122"/>
              <a:cs typeface="Consolas" pitchFamily="49" charset="0"/>
            </a:endParaRPr>
          </a:p>
          <a:p>
            <a:pPr algn="l">
              <a:lnSpc>
                <a:spcPct val="2000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Height1</a:t>
            </a:r>
            <a:r>
              <a:rPr lang="en-US" altLang="zh-CN" sz="1800">
                <a:solidFill>
                  <a:srgbClr val="0000FF"/>
                </a:solidFill>
                <a:latin typeface="Consolas" pitchFamily="49" charset="0"/>
                <a:ea typeface="仿宋" pitchFamily="49" charset="-122"/>
                <a:cs typeface="Consolas" pitchFamily="49" charset="0"/>
              </a:rPr>
              <a:t>(BTNode* b)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被</a:t>
            </a:r>
            <a:r>
              <a:rPr lang="en-US" altLang="zh-CN" sz="1800">
                <a:solidFill>
                  <a:schemeClr val="bg1">
                    <a:lumMod val="50000"/>
                  </a:schemeClr>
                </a:solidFill>
                <a:latin typeface="Consolas" pitchFamily="49" charset="0"/>
                <a:ea typeface="仿宋" pitchFamily="49" charset="-122"/>
                <a:cs typeface="Consolas" pitchFamily="49" charset="0"/>
              </a:rPr>
              <a:t>Height</a:t>
            </a:r>
            <a:r>
              <a:rPr lang="zh-CN" altLang="zh-CN" sz="1800">
                <a:solidFill>
                  <a:schemeClr val="bg1">
                    <a:lumMod val="50000"/>
                  </a:schemeClr>
                </a:solidFill>
                <a:latin typeface="Consolas" pitchFamily="49" charset="0"/>
                <a:ea typeface="仿宋" pitchFamily="49" charset="-122"/>
                <a:cs typeface="Consolas" pitchFamily="49" charset="0"/>
              </a:rPr>
              <a:t>函数调用</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if (b==NULL)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空树的高度为</a:t>
            </a:r>
            <a:r>
              <a:rPr lang="en-US" altLang="zh-CN" sz="1800">
                <a:solidFill>
                  <a:schemeClr val="bg1">
                    <a:lumMod val="50000"/>
                  </a:schemeClr>
                </a:solidFill>
                <a:latin typeface="Consolas" pitchFamily="49" charset="0"/>
                <a:ea typeface="仿宋" pitchFamily="49" charset="-122"/>
                <a:cs typeface="Consolas" pitchFamily="49" charset="0"/>
              </a:rPr>
              <a:t>0</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return 0;</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else</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return max(</a:t>
            </a:r>
            <a:r>
              <a:rPr lang="en-US" altLang="zh-CN" sz="1800">
                <a:solidFill>
                  <a:srgbClr val="FF0000"/>
                </a:solidFill>
                <a:latin typeface="Consolas" pitchFamily="49" charset="0"/>
                <a:ea typeface="仿宋" pitchFamily="49" charset="-122"/>
                <a:cs typeface="Consolas" pitchFamily="49" charset="0"/>
              </a:rPr>
              <a:t>Height1</a:t>
            </a:r>
            <a:r>
              <a:rPr lang="en-US" altLang="zh-CN" sz="1800">
                <a:solidFill>
                  <a:srgbClr val="0000FF"/>
                </a:solidFill>
                <a:latin typeface="Consolas" pitchFamily="49" charset="0"/>
                <a:ea typeface="仿宋" pitchFamily="49" charset="-122"/>
                <a:cs typeface="Consolas" pitchFamily="49" charset="0"/>
              </a:rPr>
              <a:t>(b-&gt;lchild),</a:t>
            </a:r>
            <a:r>
              <a:rPr lang="en-US" altLang="zh-CN" sz="1800">
                <a:solidFill>
                  <a:srgbClr val="FF0000"/>
                </a:solidFill>
                <a:latin typeface="Consolas" pitchFamily="49" charset="0"/>
                <a:ea typeface="仿宋" pitchFamily="49" charset="-122"/>
                <a:cs typeface="Consolas" pitchFamily="49" charset="0"/>
              </a:rPr>
              <a:t>Height1</a:t>
            </a:r>
            <a:r>
              <a:rPr lang="en-US" altLang="zh-CN" sz="1800">
                <a:solidFill>
                  <a:srgbClr val="0000FF"/>
                </a:solidFill>
                <a:latin typeface="Consolas" pitchFamily="49" charset="0"/>
                <a:ea typeface="仿宋" pitchFamily="49" charset="-122"/>
                <a:cs typeface="Consolas" pitchFamily="49" charset="0"/>
              </a:rPr>
              <a:t>(b-&gt;rchild))+1;</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pPr/>
              <a:t>64</a:t>
            </a:fld>
            <a:r>
              <a:rPr lang="en-US" altLang="zh-CN"/>
              <a:t>/110</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428604"/>
            <a:ext cx="514353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5</a:t>
            </a: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）销毁二叉树：</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DestroyBTree(b)</a:t>
            </a:r>
            <a:endPar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sp>
        <p:nvSpPr>
          <p:cNvPr id="8" name="TextBox 7"/>
          <p:cNvSpPr txBox="1"/>
          <p:nvPr/>
        </p:nvSpPr>
        <p:spPr>
          <a:xfrm>
            <a:off x="571472" y="1142984"/>
            <a:ext cx="7929618" cy="810478"/>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设</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b</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的功能是销毁以</a:t>
            </a:r>
            <a:r>
              <a:rPr lang="en-US" altLang="zh-CN" sz="2000" i="1">
                <a:solidFill>
                  <a:srgbClr val="0000FF"/>
                </a:solidFill>
                <a:latin typeface="Consolas" pitchFamily="49" charset="0"/>
                <a:ea typeface="仿宋" pitchFamily="49" charset="-122"/>
                <a:cs typeface="Consolas" pitchFamily="49" charset="0"/>
              </a:rPr>
              <a:t>b</a:t>
            </a:r>
            <a:r>
              <a:rPr lang="zh-CN" altLang="zh-CN" sz="2000">
                <a:solidFill>
                  <a:srgbClr val="0000FF"/>
                </a:solidFill>
                <a:latin typeface="Consolas" pitchFamily="49" charset="0"/>
                <a:ea typeface="仿宋" pitchFamily="49" charset="-122"/>
                <a:cs typeface="Consolas" pitchFamily="49" charset="0"/>
              </a:rPr>
              <a:t>为根结点二叉树，即释放其中所有结点的空间。对应的递归模型如下：</a:t>
            </a:r>
          </a:p>
        </p:txBody>
      </p:sp>
      <p:sp>
        <p:nvSpPr>
          <p:cNvPr id="9" name="TextBox 8"/>
          <p:cNvSpPr txBox="1"/>
          <p:nvPr/>
        </p:nvSpPr>
        <p:spPr>
          <a:xfrm>
            <a:off x="642910" y="2357430"/>
            <a:ext cx="8072494" cy="884959"/>
          </a:xfrm>
          <a:prstGeom prst="rect">
            <a:avLst/>
          </a:prstGeom>
          <a:solidFill>
            <a:schemeClr val="bg1">
              <a:lumMod val="95000"/>
            </a:schemeClr>
          </a:solidFill>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lnSpc>
                <a:spcPts val="2600"/>
              </a:lnSpc>
              <a:spcBef>
                <a:spcPts val="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 不做任何事情</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当</a:t>
            </a:r>
            <a:r>
              <a:rPr lang="en-US" altLang="zh-CN" sz="1800">
                <a:solidFill>
                  <a:srgbClr val="00B0F0"/>
                </a:solidFill>
                <a:latin typeface="Consolas" pitchFamily="49" charset="0"/>
                <a:ea typeface="仿宋" pitchFamily="49" charset="-122"/>
                <a:cs typeface="Consolas" pitchFamily="49" charset="0"/>
              </a:rPr>
              <a:t>b=NULL</a:t>
            </a:r>
            <a:endParaRPr lang="zh-CN" altLang="zh-CN" sz="1800">
              <a:solidFill>
                <a:srgbClr val="00B0F0"/>
              </a:solidFill>
              <a:latin typeface="Consolas" pitchFamily="49" charset="0"/>
              <a:ea typeface="仿宋" pitchFamily="49" charset="-122"/>
              <a:cs typeface="Consolas" pitchFamily="49" charset="0"/>
            </a:endParaRPr>
          </a:p>
          <a:p>
            <a:pPr algn="l">
              <a:lnSpc>
                <a:spcPts val="2600"/>
              </a:lnSpc>
              <a:spcBef>
                <a:spcPts val="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(b-&gt;lchild); </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(b-&gt;rchild); delete b;	</a:t>
            </a:r>
            <a:r>
              <a:rPr lang="zh-CN" altLang="zh-CN" sz="1800">
                <a:solidFill>
                  <a:srgbClr val="00B0F0"/>
                </a:solidFill>
                <a:latin typeface="Consolas" pitchFamily="49" charset="0"/>
                <a:ea typeface="仿宋" pitchFamily="49" charset="-122"/>
                <a:cs typeface="Consolas" pitchFamily="49" charset="0"/>
              </a:rPr>
              <a:t>其他情况</a:t>
            </a:r>
          </a:p>
        </p:txBody>
      </p:sp>
      <p:sp>
        <p:nvSpPr>
          <p:cNvPr id="7" name="灯片编号占位符 6"/>
          <p:cNvSpPr>
            <a:spLocks noGrp="1"/>
          </p:cNvSpPr>
          <p:nvPr>
            <p:ph type="sldNum" sz="quarter" idx="12"/>
          </p:nvPr>
        </p:nvSpPr>
        <p:spPr/>
        <p:txBody>
          <a:bodyPr/>
          <a:lstStyle/>
          <a:p>
            <a:fld id="{67864EE2-EAB3-4814-A7EB-820BD7610F1E}" type="slidenum">
              <a:rPr lang="en-US" altLang="zh-CN" smtClean="0"/>
              <a:pPr/>
              <a:t>65</a:t>
            </a:fld>
            <a:r>
              <a:rPr lang="en-US" altLang="zh-CN"/>
              <a:t>/110</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428604"/>
            <a:ext cx="521497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5</a:t>
            </a: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）销毁二叉树：</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DestroyBTree(b)</a:t>
            </a:r>
            <a:endPar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sp>
        <p:nvSpPr>
          <p:cNvPr id="6" name="TextBox 5"/>
          <p:cNvSpPr txBox="1"/>
          <p:nvPr/>
        </p:nvSpPr>
        <p:spPr>
          <a:xfrm>
            <a:off x="357158" y="1071546"/>
            <a:ext cx="8429684" cy="268736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7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DestroyBTree</a:t>
            </a:r>
            <a:r>
              <a:rPr lang="en-US" altLang="zh-CN" sz="1800">
                <a:solidFill>
                  <a:srgbClr val="0000FF"/>
                </a:solidFill>
                <a:latin typeface="Consolas" pitchFamily="49" charset="0"/>
                <a:ea typeface="仿宋" pitchFamily="49" charset="-122"/>
                <a:cs typeface="Consolas" pitchFamily="49" charset="0"/>
              </a:rPr>
              <a:t>(BTNode* b)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释放所有的结点空间</a:t>
            </a:r>
          </a:p>
          <a:p>
            <a:pPr algn="l">
              <a:lnSpc>
                <a:spcPts val="2700"/>
              </a:lnSpc>
              <a:spcBef>
                <a:spcPts val="0"/>
              </a:spcBef>
            </a:pPr>
            <a:r>
              <a:rPr lang="en-US" altLang="zh-CN" sz="1800">
                <a:solidFill>
                  <a:srgbClr val="0000FF"/>
                </a:solidFill>
                <a:latin typeface="Consolas" pitchFamily="49" charset="0"/>
                <a:ea typeface="仿宋" pitchFamily="49" charset="-122"/>
                <a:cs typeface="Consolas" pitchFamily="49" charset="0"/>
              </a:rPr>
              <a:t>{  if (b!=NULL)</a:t>
            </a:r>
            <a:endParaRPr lang="zh-CN" altLang="zh-CN" sz="180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FF0000"/>
                </a:solidFill>
                <a:latin typeface="Consolas" pitchFamily="49" charset="0"/>
                <a:ea typeface="仿宋" pitchFamily="49" charset="-122"/>
                <a:cs typeface="Consolas" pitchFamily="49" charset="0"/>
              </a:rPr>
              <a:t>DestroyBTree</a:t>
            </a:r>
            <a:r>
              <a:rPr lang="en-US" altLang="zh-CN" sz="1800">
                <a:solidFill>
                  <a:srgbClr val="0000FF"/>
                </a:solidFill>
                <a:latin typeface="Consolas" pitchFamily="49" charset="0"/>
                <a:ea typeface="仿宋" pitchFamily="49" charset="-122"/>
                <a:cs typeface="Consolas" pitchFamily="49" charset="0"/>
              </a:rPr>
              <a:t>(b-&gt;lchild);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递归释放左子树</a:t>
            </a:r>
          </a:p>
          <a:p>
            <a:pPr algn="l">
              <a:lnSpc>
                <a:spcPts val="27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DestroyBTree</a:t>
            </a:r>
            <a:r>
              <a:rPr lang="en-US" altLang="zh-CN" sz="1800">
                <a:solidFill>
                  <a:srgbClr val="0000FF"/>
                </a:solidFill>
                <a:latin typeface="Consolas" pitchFamily="49" charset="0"/>
                <a:ea typeface="仿宋" pitchFamily="49" charset="-122"/>
                <a:cs typeface="Consolas" pitchFamily="49" charset="0"/>
              </a:rPr>
              <a:t>(b-&gt;rchild);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递归释放右子树</a:t>
            </a:r>
          </a:p>
          <a:p>
            <a:pPr algn="l">
              <a:lnSpc>
                <a:spcPts val="2700"/>
              </a:lnSpc>
              <a:spcBef>
                <a:spcPts val="0"/>
              </a:spcBef>
            </a:pPr>
            <a:r>
              <a:rPr lang="en-US" altLang="zh-CN" sz="1800">
                <a:solidFill>
                  <a:srgbClr val="0000FF"/>
                </a:solidFill>
                <a:latin typeface="Consolas" pitchFamily="49" charset="0"/>
                <a:ea typeface="仿宋" pitchFamily="49" charset="-122"/>
                <a:cs typeface="Consolas" pitchFamily="49" charset="0"/>
              </a:rPr>
              <a:t>      delete b;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释放根结点</a:t>
            </a:r>
          </a:p>
          <a:p>
            <a:pPr algn="l">
              <a:lnSpc>
                <a:spcPts val="27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7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357158" y="3643314"/>
            <a:ext cx="8429684" cy="164862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700"/>
              </a:lnSpc>
              <a:spcBef>
                <a:spcPts val="0"/>
              </a:spcBef>
            </a:pPr>
            <a:r>
              <a:rPr lang="en-US" altLang="zh-CN" sz="1800">
                <a:solidFill>
                  <a:srgbClr val="0000FF"/>
                </a:solidFill>
                <a:latin typeface="Consolas" pitchFamily="49" charset="0"/>
                <a:ea typeface="仿宋" pitchFamily="49" charset="-122"/>
                <a:cs typeface="Consolas" pitchFamily="49" charset="0"/>
              </a:rPr>
              <a:t>~BTree()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析构函数</a:t>
            </a:r>
          </a:p>
          <a:p>
            <a:pPr algn="l">
              <a:lnSpc>
                <a:spcPts val="27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DestroyBTree</a:t>
            </a:r>
            <a:r>
              <a:rPr lang="en-US" altLang="zh-CN" sz="1800">
                <a:solidFill>
                  <a:srgbClr val="0000FF"/>
                </a:solidFill>
                <a:latin typeface="Consolas" pitchFamily="49" charset="0"/>
                <a:ea typeface="仿宋" pitchFamily="49" charset="-122"/>
                <a:cs typeface="Consolas" pitchFamily="49" charset="0"/>
              </a:rPr>
              <a:t>(r);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调用</a:t>
            </a:r>
            <a:r>
              <a:rPr lang="en-US" altLang="zh-CN" sz="1800">
                <a:solidFill>
                  <a:schemeClr val="bg1">
                    <a:lumMod val="50000"/>
                  </a:schemeClr>
                </a:solidFill>
                <a:latin typeface="Consolas" pitchFamily="49" charset="0"/>
                <a:ea typeface="仿宋" pitchFamily="49" charset="-122"/>
                <a:cs typeface="Consolas" pitchFamily="49" charset="0"/>
              </a:rPr>
              <a:t>DestroyBTree()</a:t>
            </a:r>
            <a:r>
              <a:rPr lang="zh-CN" altLang="zh-CN" sz="1800">
                <a:solidFill>
                  <a:schemeClr val="bg1">
                    <a:lumMod val="50000"/>
                  </a:schemeClr>
                </a:solidFill>
                <a:latin typeface="Consolas" pitchFamily="49" charset="0"/>
                <a:ea typeface="仿宋" pitchFamily="49" charset="-122"/>
                <a:cs typeface="Consolas" pitchFamily="49" charset="0"/>
              </a:rPr>
              <a:t>函数</a:t>
            </a:r>
          </a:p>
          <a:p>
            <a:pPr algn="l">
              <a:lnSpc>
                <a:spcPts val="2700"/>
              </a:lnSpc>
              <a:spcBef>
                <a:spcPts val="0"/>
              </a:spcBef>
            </a:pPr>
            <a:r>
              <a:rPr lang="en-US" altLang="zh-CN" sz="1800">
                <a:solidFill>
                  <a:srgbClr val="0000FF"/>
                </a:solidFill>
                <a:latin typeface="Consolas" pitchFamily="49" charset="0"/>
                <a:ea typeface="仿宋" pitchFamily="49" charset="-122"/>
                <a:cs typeface="Consolas" pitchFamily="49" charset="0"/>
              </a:rPr>
              <a:t>   r=NULL;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置为空树</a:t>
            </a:r>
          </a:p>
          <a:p>
            <a:pPr algn="l">
              <a:lnSpc>
                <a:spcPts val="27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66</a:t>
            </a:fld>
            <a:r>
              <a:rPr lang="en-US" altLang="zh-CN"/>
              <a:t>/110</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06" y="897764"/>
            <a:ext cx="6929486" cy="425767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#include"BTree.cpp"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en-US" sz="1800">
                <a:solidFill>
                  <a:schemeClr val="bg1">
                    <a:lumMod val="50000"/>
                  </a:schemeClr>
                </a:solidFill>
                <a:latin typeface="Consolas" pitchFamily="49" charset="0"/>
                <a:ea typeface="仿宋" pitchFamily="49" charset="-122"/>
                <a:cs typeface="Consolas" pitchFamily="49" charset="0"/>
              </a:rPr>
              <a:t>引用二叉树类</a:t>
            </a:r>
            <a:r>
              <a:rPr lang="en-US" altLang="zh-CN" sz="1800">
                <a:solidFill>
                  <a:schemeClr val="bg1">
                    <a:lumMod val="50000"/>
                  </a:schemeClr>
                </a:solidFill>
                <a:latin typeface="Consolas" pitchFamily="49" charset="0"/>
                <a:ea typeface="仿宋" pitchFamily="49" charset="-122"/>
                <a:cs typeface="Consolas" pitchFamily="49" charset="0"/>
              </a:rPr>
              <a:t>BTree </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int main()</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string str="A(B(D(,G)),C(E,F))";</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char x='e';</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BTree bt;</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bt.</a:t>
            </a:r>
            <a:r>
              <a:rPr lang="en-US" altLang="zh-CN" sz="1800">
                <a:solidFill>
                  <a:srgbClr val="FF0000"/>
                </a:solidFill>
                <a:latin typeface="Consolas" pitchFamily="49" charset="0"/>
                <a:ea typeface="仿宋" pitchFamily="49" charset="-122"/>
                <a:cs typeface="Consolas" pitchFamily="49" charset="0"/>
              </a:rPr>
              <a:t>CreateBTree</a:t>
            </a:r>
            <a:r>
              <a:rPr lang="en-US" altLang="zh-CN" sz="1800">
                <a:solidFill>
                  <a:srgbClr val="0000FF"/>
                </a:solidFill>
                <a:latin typeface="Consolas" pitchFamily="49" charset="0"/>
                <a:ea typeface="仿宋" pitchFamily="49" charset="-122"/>
                <a:cs typeface="Consolas" pitchFamily="49" charset="0"/>
              </a:rPr>
              <a:t>(str);</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cout &lt;&lt; "</a:t>
            </a:r>
            <a:r>
              <a:rPr lang="zh-CN" altLang="en-US" sz="1800">
                <a:solidFill>
                  <a:srgbClr val="0000FF"/>
                </a:solidFill>
                <a:latin typeface="Consolas" pitchFamily="49" charset="0"/>
                <a:ea typeface="仿宋" pitchFamily="49" charset="-122"/>
                <a:cs typeface="Consolas" pitchFamily="49" charset="0"/>
              </a:rPr>
              <a:t>二叉树</a:t>
            </a:r>
            <a:r>
              <a:rPr lang="en-US" altLang="zh-CN" sz="1800">
                <a:solidFill>
                  <a:srgbClr val="0000FF"/>
                </a:solidFill>
                <a:latin typeface="Consolas" pitchFamily="49" charset="0"/>
                <a:ea typeface="仿宋" pitchFamily="49" charset="-122"/>
                <a:cs typeface="Consolas" pitchFamily="49" charset="0"/>
              </a:rPr>
              <a:t>bt:"; bt.</a:t>
            </a:r>
            <a:r>
              <a:rPr lang="en-US" altLang="zh-CN" sz="1800">
                <a:solidFill>
                  <a:srgbClr val="FF0000"/>
                </a:solidFill>
                <a:latin typeface="Consolas" pitchFamily="49" charset="0"/>
                <a:ea typeface="仿宋" pitchFamily="49" charset="-122"/>
                <a:cs typeface="Consolas" pitchFamily="49" charset="0"/>
              </a:rPr>
              <a:t>DispBTre</a:t>
            </a:r>
            <a:r>
              <a:rPr lang="en-US" altLang="zh-CN" sz="1800">
                <a:solidFill>
                  <a:srgbClr val="0000FF"/>
                </a:solidFill>
                <a:latin typeface="Consolas" pitchFamily="49" charset="0"/>
                <a:ea typeface="仿宋" pitchFamily="49" charset="-122"/>
                <a:cs typeface="Consolas" pitchFamily="49" charset="0"/>
              </a:rPr>
              <a:t>e(); cout &lt;&lt; endl;</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cout &lt;&lt; "bt</a:t>
            </a:r>
            <a:r>
              <a:rPr lang="zh-CN" altLang="en-US" sz="1800">
                <a:solidFill>
                  <a:srgbClr val="0000FF"/>
                </a:solidFill>
                <a:latin typeface="Consolas" pitchFamily="49" charset="0"/>
                <a:ea typeface="仿宋" pitchFamily="49" charset="-122"/>
                <a:cs typeface="Consolas" pitchFamily="49" charset="0"/>
              </a:rPr>
              <a:t>的高度</a:t>
            </a:r>
            <a:r>
              <a:rPr lang="en-US" altLang="zh-CN" sz="1800">
                <a:solidFill>
                  <a:srgbClr val="0000FF"/>
                </a:solidFill>
                <a:latin typeface="Consolas" pitchFamily="49" charset="0"/>
                <a:ea typeface="仿宋" pitchFamily="49" charset="-122"/>
                <a:cs typeface="Consolas" pitchFamily="49" charset="0"/>
              </a:rPr>
              <a:t>:" &lt;&lt; bt.</a:t>
            </a:r>
            <a:r>
              <a:rPr lang="en-US" altLang="zh-CN" sz="1800">
                <a:solidFill>
                  <a:srgbClr val="FF0000"/>
                </a:solidFill>
                <a:latin typeface="Consolas" pitchFamily="49" charset="0"/>
                <a:ea typeface="仿宋" pitchFamily="49" charset="-122"/>
                <a:cs typeface="Consolas" pitchFamily="49" charset="0"/>
              </a:rPr>
              <a:t>Height</a:t>
            </a:r>
            <a:r>
              <a:rPr lang="en-US" altLang="zh-CN" sz="1800">
                <a:solidFill>
                  <a:srgbClr val="0000FF"/>
                </a:solidFill>
                <a:latin typeface="Consolas" pitchFamily="49" charset="0"/>
                <a:ea typeface="仿宋" pitchFamily="49" charset="-122"/>
                <a:cs typeface="Consolas" pitchFamily="49" charset="0"/>
              </a:rPr>
              <a:t>() &lt;&lt; endl;</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(bt.</a:t>
            </a:r>
            <a:r>
              <a:rPr lang="en-US" altLang="zh-CN" sz="1800">
                <a:solidFill>
                  <a:srgbClr val="FF0000"/>
                </a:solidFill>
                <a:latin typeface="Consolas" pitchFamily="49" charset="0"/>
                <a:ea typeface="仿宋" pitchFamily="49" charset="-122"/>
                <a:cs typeface="Consolas" pitchFamily="49" charset="0"/>
              </a:rPr>
              <a:t>FindNode</a:t>
            </a:r>
            <a:r>
              <a:rPr lang="en-US" altLang="zh-CN" sz="1800">
                <a:solidFill>
                  <a:srgbClr val="0000FF"/>
                </a:solidFill>
                <a:latin typeface="Consolas" pitchFamily="49" charset="0"/>
                <a:ea typeface="仿宋" pitchFamily="49" charset="-122"/>
                <a:cs typeface="Consolas" pitchFamily="49" charset="0"/>
              </a:rPr>
              <a:t>(x))</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cout &lt;&lt; "bt</a:t>
            </a:r>
            <a:r>
              <a:rPr lang="zh-CN" altLang="en-US" sz="1800">
                <a:solidFill>
                  <a:srgbClr val="0000FF"/>
                </a:solidFill>
                <a:latin typeface="Consolas" pitchFamily="49" charset="0"/>
                <a:ea typeface="仿宋" pitchFamily="49" charset="-122"/>
                <a:cs typeface="Consolas" pitchFamily="49" charset="0"/>
              </a:rPr>
              <a:t>中找到值为</a:t>
            </a:r>
            <a:r>
              <a:rPr lang="en-US" altLang="zh-CN" sz="1800">
                <a:solidFill>
                  <a:srgbClr val="0000FF"/>
                </a:solidFill>
                <a:latin typeface="Consolas" pitchFamily="49" charset="0"/>
                <a:ea typeface="仿宋" pitchFamily="49" charset="-122"/>
                <a:cs typeface="Consolas" pitchFamily="49" charset="0"/>
              </a:rPr>
              <a:t>" &lt;&lt; x &lt;&lt; "</a:t>
            </a:r>
            <a:r>
              <a:rPr lang="zh-CN" altLang="en-US" sz="1800">
                <a:solidFill>
                  <a:srgbClr val="0000FF"/>
                </a:solidFill>
                <a:latin typeface="Consolas" pitchFamily="49" charset="0"/>
                <a:ea typeface="仿宋" pitchFamily="49" charset="-122"/>
                <a:cs typeface="Consolas" pitchFamily="49" charset="0"/>
              </a:rPr>
              <a:t>的结点</a:t>
            </a:r>
            <a:r>
              <a:rPr lang="en-US" altLang="zh-CN" sz="1800">
                <a:solidFill>
                  <a:srgbClr val="0000FF"/>
                </a:solidFill>
                <a:latin typeface="Consolas" pitchFamily="49" charset="0"/>
                <a:ea typeface="仿宋" pitchFamily="49" charset="-122"/>
                <a:cs typeface="Consolas" pitchFamily="49" charset="0"/>
              </a:rPr>
              <a:t>\n";</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else</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cout &lt;&lt; "bt</a:t>
            </a:r>
            <a:r>
              <a:rPr lang="zh-CN" altLang="en-US" sz="1800">
                <a:solidFill>
                  <a:srgbClr val="0000FF"/>
                </a:solidFill>
                <a:latin typeface="Consolas" pitchFamily="49" charset="0"/>
                <a:ea typeface="仿宋" pitchFamily="49" charset="-122"/>
                <a:cs typeface="Consolas" pitchFamily="49" charset="0"/>
              </a:rPr>
              <a:t>中没有找到值为</a:t>
            </a:r>
            <a:r>
              <a:rPr lang="en-US" altLang="zh-CN" sz="1800">
                <a:solidFill>
                  <a:srgbClr val="0000FF"/>
                </a:solidFill>
                <a:latin typeface="Consolas" pitchFamily="49" charset="0"/>
                <a:ea typeface="仿宋" pitchFamily="49" charset="-122"/>
                <a:cs typeface="Consolas" pitchFamily="49" charset="0"/>
              </a:rPr>
              <a:t>" &lt;&lt; x &lt;&lt; "</a:t>
            </a:r>
            <a:r>
              <a:rPr lang="zh-CN" altLang="en-US" sz="1800">
                <a:solidFill>
                  <a:srgbClr val="0000FF"/>
                </a:solidFill>
                <a:latin typeface="Consolas" pitchFamily="49" charset="0"/>
                <a:ea typeface="仿宋" pitchFamily="49" charset="-122"/>
                <a:cs typeface="Consolas" pitchFamily="49" charset="0"/>
              </a:rPr>
              <a:t>的结点</a:t>
            </a:r>
            <a:r>
              <a:rPr lang="en-US" altLang="zh-CN" sz="1800">
                <a:solidFill>
                  <a:srgbClr val="0000FF"/>
                </a:solidFill>
                <a:latin typeface="Consolas" pitchFamily="49" charset="0"/>
                <a:ea typeface="仿宋" pitchFamily="49" charset="-122"/>
                <a:cs typeface="Consolas" pitchFamily="49" charset="0"/>
              </a:rPr>
              <a:t>\n";</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cout &lt;&lt; "</a:t>
            </a:r>
            <a:r>
              <a:rPr lang="zh-CN" altLang="en-US" sz="1800">
                <a:solidFill>
                  <a:srgbClr val="0000FF"/>
                </a:solidFill>
                <a:latin typeface="Consolas" pitchFamily="49" charset="0"/>
                <a:ea typeface="仿宋" pitchFamily="49" charset="-122"/>
                <a:cs typeface="Consolas" pitchFamily="49" charset="0"/>
              </a:rPr>
              <a:t>销毁二叉树</a:t>
            </a:r>
            <a:r>
              <a:rPr lang="en-US" altLang="zh-CN" sz="1800">
                <a:solidFill>
                  <a:srgbClr val="0000FF"/>
                </a:solidFill>
                <a:latin typeface="Consolas" pitchFamily="49" charset="0"/>
                <a:ea typeface="仿宋" pitchFamily="49" charset="-122"/>
                <a:cs typeface="Consolas" pitchFamily="49" charset="0"/>
              </a:rPr>
              <a:t>\n";</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return 0;</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5786446" y="5932577"/>
            <a:ext cx="3071834" cy="353943"/>
          </a:xfrm>
          <a:prstGeom prst="rect">
            <a:avLst/>
          </a:prstGeom>
          <a:noFill/>
        </p:spPr>
        <p:txBody>
          <a:bodyPr wrap="square" rtlCol="0">
            <a:spAutoFit/>
          </a:bodyPr>
          <a:lstStyle/>
          <a:p>
            <a:pPr algn="l">
              <a:lnSpc>
                <a:spcPct val="100000"/>
              </a:lnSpc>
              <a:spcBef>
                <a:spcPts val="0"/>
              </a:spcBef>
            </a:pPr>
            <a:r>
              <a:rPr lang="zh-CN" altLang="en-US" sz="1700">
                <a:solidFill>
                  <a:srgbClr val="0000FF"/>
                </a:solidFill>
                <a:latin typeface="Consolas" pitchFamily="49" charset="0"/>
                <a:ea typeface="华文中宋" pitchFamily="2" charset="-122"/>
                <a:cs typeface="Consolas" pitchFamily="49" charset="0"/>
              </a:rPr>
              <a:t>所有代码存放在</a:t>
            </a:r>
            <a:r>
              <a:rPr lang="en-US" altLang="zh-CN" sz="1700">
                <a:solidFill>
                  <a:srgbClr val="0000FF"/>
                </a:solidFill>
                <a:latin typeface="Consolas" pitchFamily="49" charset="0"/>
                <a:ea typeface="华文中宋" pitchFamily="2" charset="-122"/>
                <a:cs typeface="Consolas" pitchFamily="49" charset="0"/>
              </a:rPr>
              <a:t>BTree.cpp</a:t>
            </a:r>
            <a:r>
              <a:rPr lang="zh-CN" altLang="en-US" sz="1700">
                <a:solidFill>
                  <a:srgbClr val="0000FF"/>
                </a:solidFill>
                <a:latin typeface="Consolas" pitchFamily="49" charset="0"/>
                <a:ea typeface="华文中宋" pitchFamily="2" charset="-122"/>
                <a:cs typeface="Consolas" pitchFamily="49" charset="0"/>
              </a:rPr>
              <a:t>中</a:t>
            </a:r>
          </a:p>
        </p:txBody>
      </p:sp>
      <p:sp>
        <p:nvSpPr>
          <p:cNvPr id="9" name="图文框 8"/>
          <p:cNvSpPr/>
          <p:nvPr/>
        </p:nvSpPr>
        <p:spPr>
          <a:xfrm>
            <a:off x="6143636" y="5361073"/>
            <a:ext cx="785818" cy="500066"/>
          </a:xfrm>
          <a:prstGeom prst="frame">
            <a:avLst/>
          </a:prstGeom>
          <a:solidFill>
            <a:srgbClr val="339933"/>
          </a:solidFill>
          <a:ln>
            <a:tailEnd type="none"/>
          </a:ln>
        </p:spPr>
        <p:style>
          <a:lnRef idx="3">
            <a:schemeClr val="lt1"/>
          </a:lnRef>
          <a:fillRef idx="1">
            <a:schemeClr val="accent6"/>
          </a:fillRef>
          <a:effectRef idx="1">
            <a:schemeClr val="accent6"/>
          </a:effectRef>
          <a:fontRef idx="minor">
            <a:schemeClr val="lt1"/>
          </a:fontRef>
        </p:style>
        <p:txBody>
          <a:bodyPr rtlCol="0" anchor="ctr"/>
          <a:lstStyle/>
          <a:p>
            <a:pPr algn="ctr">
              <a:lnSpc>
                <a:spcPts val="2100"/>
              </a:lnSpc>
            </a:pPr>
            <a:r>
              <a:rPr lang="zh-CN" altLang="en-US" sz="1600">
                <a:solidFill>
                  <a:srgbClr val="FF0000"/>
                </a:solidFill>
                <a:latin typeface="微软雅黑" pitchFamily="34" charset="-122"/>
                <a:ea typeface="微软雅黑" pitchFamily="34" charset="-122"/>
              </a:rPr>
              <a:t>操作</a:t>
            </a:r>
          </a:p>
        </p:txBody>
      </p:sp>
      <p:grpSp>
        <p:nvGrpSpPr>
          <p:cNvPr id="2" name="组合 10"/>
          <p:cNvGrpSpPr/>
          <p:nvPr/>
        </p:nvGrpSpPr>
        <p:grpSpPr>
          <a:xfrm>
            <a:off x="6786578" y="2143116"/>
            <a:ext cx="1900083" cy="1925032"/>
            <a:chOff x="1150124" y="3032607"/>
            <a:chExt cx="1900083" cy="1925032"/>
          </a:xfrm>
        </p:grpSpPr>
        <p:sp>
          <p:nvSpPr>
            <p:cNvPr id="12" name="Line 34"/>
            <p:cNvSpPr>
              <a:spLocks noChangeShapeType="1"/>
            </p:cNvSpPr>
            <p:nvPr/>
          </p:nvSpPr>
          <p:spPr bwMode="auto">
            <a:xfrm>
              <a:off x="2214546" y="3286124"/>
              <a:ext cx="201626" cy="255318"/>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i="1">
                <a:solidFill>
                  <a:srgbClr val="0000FF"/>
                </a:solidFill>
                <a:latin typeface="Consolas" pitchFamily="49" charset="0"/>
                <a:ea typeface="仿宋" pitchFamily="49" charset="-122"/>
                <a:cs typeface="Consolas" pitchFamily="49" charset="0"/>
              </a:endParaRPr>
            </a:p>
          </p:txBody>
        </p:sp>
        <p:sp>
          <p:nvSpPr>
            <p:cNvPr id="13" name="Freeform 45"/>
            <p:cNvSpPr>
              <a:spLocks/>
            </p:cNvSpPr>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i="1">
                <a:solidFill>
                  <a:srgbClr val="0000FF"/>
                </a:solidFill>
                <a:latin typeface="Consolas" pitchFamily="49" charset="0"/>
                <a:ea typeface="仿宋" pitchFamily="49" charset="-122"/>
                <a:cs typeface="Consolas" pitchFamily="49" charset="0"/>
              </a:endParaRPr>
            </a:p>
          </p:txBody>
        </p:sp>
        <p:sp>
          <p:nvSpPr>
            <p:cNvPr id="14" name="Line 44"/>
            <p:cNvSpPr>
              <a:spLocks noChangeShapeType="1"/>
            </p:cNvSpPr>
            <p:nvPr/>
          </p:nvSpPr>
          <p:spPr bwMode="auto">
            <a:xfrm>
              <a:off x="1369024" y="4327825"/>
              <a:ext cx="308248" cy="334084"/>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i="1">
                <a:solidFill>
                  <a:srgbClr val="0000FF"/>
                </a:solidFill>
                <a:latin typeface="Consolas" pitchFamily="49" charset="0"/>
                <a:ea typeface="仿宋" pitchFamily="49" charset="-122"/>
                <a:cs typeface="Consolas" pitchFamily="49" charset="0"/>
              </a:endParaRPr>
            </a:p>
          </p:txBody>
        </p:sp>
        <p:sp>
          <p:nvSpPr>
            <p:cNvPr id="15" name="Freeform 43"/>
            <p:cNvSpPr>
              <a:spLocks/>
            </p:cNvSpPr>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i="1">
                <a:solidFill>
                  <a:srgbClr val="0000FF"/>
                </a:solidFill>
                <a:latin typeface="Consolas" pitchFamily="49" charset="0"/>
                <a:ea typeface="仿宋" pitchFamily="49" charset="-122"/>
                <a:cs typeface="Consolas" pitchFamily="49" charset="0"/>
              </a:endParaRPr>
            </a:p>
          </p:txBody>
        </p:sp>
        <p:sp>
          <p:nvSpPr>
            <p:cNvPr id="16" name="Line 42"/>
            <p:cNvSpPr>
              <a:spLocks noChangeShapeType="1"/>
            </p:cNvSpPr>
            <p:nvPr/>
          </p:nvSpPr>
          <p:spPr bwMode="auto">
            <a:xfrm flipH="1">
              <a:off x="1296653" y="3705059"/>
              <a:ext cx="285911" cy="406897"/>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i="1">
                <a:solidFill>
                  <a:srgbClr val="0000FF"/>
                </a:solidFill>
                <a:latin typeface="Consolas" pitchFamily="49" charset="0"/>
                <a:ea typeface="仿宋" pitchFamily="49" charset="-122"/>
                <a:cs typeface="Consolas" pitchFamily="49" charset="0"/>
              </a:endParaRPr>
            </a:p>
          </p:txBody>
        </p:sp>
        <p:sp>
          <p:nvSpPr>
            <p:cNvPr id="17" name="Line 41"/>
            <p:cNvSpPr>
              <a:spLocks noChangeShapeType="1"/>
            </p:cNvSpPr>
            <p:nvPr/>
          </p:nvSpPr>
          <p:spPr bwMode="auto">
            <a:xfrm flipH="1">
              <a:off x="1632598" y="3155105"/>
              <a:ext cx="477114" cy="409467"/>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600" b="0" i="1">
                <a:solidFill>
                  <a:srgbClr val="0000FF"/>
                </a:solidFill>
                <a:latin typeface="Consolas" pitchFamily="49" charset="0"/>
                <a:ea typeface="仿宋" pitchFamily="49" charset="-122"/>
                <a:cs typeface="Consolas" pitchFamily="49" charset="0"/>
              </a:endParaRPr>
            </a:p>
          </p:txBody>
        </p:sp>
        <p:sp>
          <p:nvSpPr>
            <p:cNvPr id="18" name="Oval 40"/>
            <p:cNvSpPr>
              <a:spLocks noChangeArrowheads="1"/>
            </p:cNvSpPr>
            <p:nvPr/>
          </p:nvSpPr>
          <p:spPr bwMode="auto">
            <a:xfrm>
              <a:off x="1955141" y="3032607"/>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9" name="Oval 39"/>
            <p:cNvSpPr>
              <a:spLocks noChangeArrowheads="1"/>
            </p:cNvSpPr>
            <p:nvPr/>
          </p:nvSpPr>
          <p:spPr bwMode="auto">
            <a:xfrm>
              <a:off x="1486069" y="348233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20" name="Oval 38"/>
            <p:cNvSpPr>
              <a:spLocks noChangeArrowheads="1"/>
            </p:cNvSpPr>
            <p:nvPr/>
          </p:nvSpPr>
          <p:spPr bwMode="auto">
            <a:xfrm>
              <a:off x="2357204" y="3520883"/>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21" name="Oval 37"/>
            <p:cNvSpPr>
              <a:spLocks noChangeArrowheads="1"/>
            </p:cNvSpPr>
            <p:nvPr/>
          </p:nvSpPr>
          <p:spPr bwMode="auto">
            <a:xfrm>
              <a:off x="2065038"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22" name="Oval 36"/>
            <p:cNvSpPr>
              <a:spLocks noChangeArrowheads="1"/>
            </p:cNvSpPr>
            <p:nvPr/>
          </p:nvSpPr>
          <p:spPr bwMode="auto">
            <a:xfrm>
              <a:off x="2726207"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23" name="Oval 35"/>
            <p:cNvSpPr>
              <a:spLocks noChangeArrowheads="1"/>
            </p:cNvSpPr>
            <p:nvPr/>
          </p:nvSpPr>
          <p:spPr bwMode="auto">
            <a:xfrm>
              <a:off x="1150124" y="4111954"/>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24" name="Oval 33"/>
            <p:cNvSpPr>
              <a:spLocks noChangeArrowheads="1"/>
            </p:cNvSpPr>
            <p:nvPr/>
          </p:nvSpPr>
          <p:spPr bwMode="auto">
            <a:xfrm>
              <a:off x="1568268" y="4633639"/>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grpSp>
      <p:sp>
        <p:nvSpPr>
          <p:cNvPr id="25" name="TextBox 5"/>
          <p:cNvSpPr txBox="1"/>
          <p:nvPr/>
        </p:nvSpPr>
        <p:spPr>
          <a:xfrm>
            <a:off x="357158" y="139463"/>
            <a:ext cx="714380" cy="646331"/>
          </a:xfrm>
          <a:prstGeom prst="rect">
            <a:avLst/>
          </a:prstGeom>
          <a:blipFill>
            <a:blip r:embed="rId2"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1800" b="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程序验证</a:t>
            </a:r>
          </a:p>
        </p:txBody>
      </p:sp>
      <p:pic>
        <p:nvPicPr>
          <p:cNvPr id="10241" name="Picture 1"/>
          <p:cNvPicPr>
            <a:picLocks noChangeAspect="1" noChangeArrowheads="1"/>
          </p:cNvPicPr>
          <p:nvPr/>
        </p:nvPicPr>
        <p:blipFill>
          <a:blip r:embed="rId3" cstate="print"/>
          <a:srcRect/>
          <a:stretch>
            <a:fillRect/>
          </a:stretch>
        </p:blipFill>
        <p:spPr bwMode="auto">
          <a:xfrm>
            <a:off x="2214546" y="5214950"/>
            <a:ext cx="2914650" cy="1381125"/>
          </a:xfrm>
          <a:prstGeom prst="rect">
            <a:avLst/>
          </a:prstGeom>
          <a:noFill/>
          <a:ln w="9525">
            <a:noFill/>
            <a:miter lim="800000"/>
            <a:headEnd/>
            <a:tailEnd/>
          </a:ln>
        </p:spPr>
      </p:pic>
      <p:sp>
        <p:nvSpPr>
          <p:cNvPr id="26" name="左弧形箭头 25"/>
          <p:cNvSpPr/>
          <p:nvPr/>
        </p:nvSpPr>
        <p:spPr>
          <a:xfrm>
            <a:off x="1571604" y="5357826"/>
            <a:ext cx="500066" cy="857256"/>
          </a:xfrm>
          <a:prstGeom prst="curved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
        <p:nvSpPr>
          <p:cNvPr id="28" name="灯片编号占位符 27"/>
          <p:cNvSpPr>
            <a:spLocks noGrp="1"/>
          </p:cNvSpPr>
          <p:nvPr>
            <p:ph type="sldNum" sz="quarter" idx="12"/>
          </p:nvPr>
        </p:nvSpPr>
        <p:spPr/>
        <p:txBody>
          <a:bodyPr/>
          <a:lstStyle/>
          <a:p>
            <a:fld id="{67864EE2-EAB3-4814-A7EB-820BD7610F1E}" type="slidenum">
              <a:rPr lang="en-US" altLang="zh-CN" smtClean="0"/>
              <a:pPr/>
              <a:t>67</a:t>
            </a:fld>
            <a:r>
              <a:rPr lang="en-US" altLang="zh-CN"/>
              <a:t>/110</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00166" y="500042"/>
            <a:ext cx="592935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7.3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二叉树先序、中序和后序遍历</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500034" y="1500174"/>
            <a:ext cx="450059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7.3.1 </a:t>
            </a:r>
            <a:r>
              <a:rPr lang="zh-CN" altLang="zh-CN">
                <a:latin typeface="Consolas" pitchFamily="49" charset="0"/>
                <a:ea typeface="微软雅黑" pitchFamily="34" charset="-122"/>
                <a:cs typeface="Consolas" pitchFamily="49" charset="0"/>
              </a:rPr>
              <a:t>二叉树遍历的概念</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7" name="TextBox 6"/>
          <p:cNvSpPr txBox="1"/>
          <p:nvPr/>
        </p:nvSpPr>
        <p:spPr>
          <a:xfrm>
            <a:off x="714348" y="2285992"/>
            <a:ext cx="8072494" cy="252219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44000" bIns="144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二叉树遍历是指按照一定次序访问二叉树中所有结点，并且每个结点仅被访问一次的过程。</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设</a:t>
            </a:r>
            <a:r>
              <a:rPr lang="en-US" altLang="zh-CN" sz="2000">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为根结点，</a:t>
            </a:r>
            <a:r>
              <a:rPr lang="en-US" altLang="zh-CN" sz="2000">
                <a:solidFill>
                  <a:srgbClr val="0000FF"/>
                </a:solidFill>
                <a:latin typeface="Consolas" pitchFamily="49" charset="0"/>
                <a:ea typeface="仿宋" pitchFamily="49" charset="-122"/>
                <a:cs typeface="Consolas" pitchFamily="49" charset="0"/>
              </a:rPr>
              <a:t>L</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R</a:t>
            </a:r>
            <a:r>
              <a:rPr lang="zh-CN" altLang="zh-CN" sz="2000">
                <a:solidFill>
                  <a:srgbClr val="0000FF"/>
                </a:solidFill>
                <a:latin typeface="Consolas" pitchFamily="49" charset="0"/>
                <a:ea typeface="仿宋" pitchFamily="49" charset="-122"/>
                <a:cs typeface="Consolas" pitchFamily="49" charset="0"/>
              </a:rPr>
              <a:t>分别为左、右子树，这</a:t>
            </a:r>
            <a:r>
              <a:rPr lang="en-US" altLang="zh-CN" sz="2000">
                <a:solidFill>
                  <a:srgbClr val="0000FF"/>
                </a:solidFill>
                <a:latin typeface="Consolas" pitchFamily="49" charset="0"/>
                <a:ea typeface="仿宋" pitchFamily="49" charset="-122"/>
                <a:cs typeface="Consolas" pitchFamily="49" charset="0"/>
              </a:rPr>
              <a:t>6</a:t>
            </a:r>
            <a:r>
              <a:rPr lang="zh-CN" altLang="zh-CN" sz="2000">
                <a:solidFill>
                  <a:srgbClr val="0000FF"/>
                </a:solidFill>
                <a:latin typeface="Consolas" pitchFamily="49" charset="0"/>
                <a:ea typeface="仿宋" pitchFamily="49" charset="-122"/>
                <a:cs typeface="Consolas" pitchFamily="49" charset="0"/>
              </a:rPr>
              <a:t>种遍历方法是</a:t>
            </a:r>
            <a:r>
              <a:rPr lang="en-US" altLang="zh-CN" sz="2000">
                <a:solidFill>
                  <a:srgbClr val="0000FF"/>
                </a:solidFill>
                <a:latin typeface="Consolas" pitchFamily="49" charset="0"/>
                <a:ea typeface="仿宋" pitchFamily="49" charset="-122"/>
                <a:cs typeface="Consolas" pitchFamily="49" charset="0"/>
              </a:rPr>
              <a:t>NLR</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LNR</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LRN</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NRL</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RNL</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RLN</a:t>
            </a:r>
            <a:r>
              <a:rPr lang="zh-CN" altLang="zh-CN" sz="2000">
                <a:solidFill>
                  <a:srgbClr val="0000FF"/>
                </a:solidFill>
                <a:latin typeface="Consolas" pitchFamily="49" charset="0"/>
                <a:ea typeface="仿宋" pitchFamily="49" charset="-122"/>
                <a:cs typeface="Consolas" pitchFamily="49" charset="0"/>
              </a:rPr>
              <a:t>），若再规定先遍历左子树，后遍历右子树，则对于非空二叉树，可得到如下</a:t>
            </a:r>
            <a:r>
              <a:rPr lang="en-US" altLang="zh-CN" sz="2000">
                <a:solidFill>
                  <a:srgbClr val="0000FF"/>
                </a:solidFill>
                <a:latin typeface="Consolas" pitchFamily="49" charset="0"/>
                <a:ea typeface="仿宋" pitchFamily="49" charset="-122"/>
                <a:cs typeface="Consolas" pitchFamily="49" charset="0"/>
              </a:rPr>
              <a:t>3</a:t>
            </a:r>
            <a:r>
              <a:rPr lang="zh-CN" altLang="zh-CN" sz="2000">
                <a:solidFill>
                  <a:srgbClr val="0000FF"/>
                </a:solidFill>
                <a:latin typeface="Consolas" pitchFamily="49" charset="0"/>
                <a:ea typeface="仿宋" pitchFamily="49" charset="-122"/>
                <a:cs typeface="Consolas" pitchFamily="49" charset="0"/>
              </a:rPr>
              <a:t>种递归的遍历方法（即</a:t>
            </a:r>
            <a:r>
              <a:rPr lang="en-US" altLang="zh-CN" sz="2000">
                <a:solidFill>
                  <a:srgbClr val="0000FF"/>
                </a:solidFill>
                <a:latin typeface="Consolas" pitchFamily="49" charset="0"/>
                <a:ea typeface="仿宋" pitchFamily="49" charset="-122"/>
                <a:cs typeface="Consolas" pitchFamily="49" charset="0"/>
              </a:rPr>
              <a:t>NLR</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LNR</a:t>
            </a:r>
            <a:r>
              <a:rPr lang="zh-CN" altLang="zh-CN" sz="2000">
                <a:solidFill>
                  <a:srgbClr val="0000FF"/>
                </a:solidFill>
                <a:latin typeface="Consolas" pitchFamily="49" charset="0"/>
                <a:ea typeface="仿宋" pitchFamily="49" charset="-122"/>
                <a:cs typeface="Consolas" pitchFamily="49" charset="0"/>
              </a:rPr>
              <a:t>和</a:t>
            </a:r>
            <a:r>
              <a:rPr lang="en-US" altLang="zh-CN" sz="2000">
                <a:solidFill>
                  <a:srgbClr val="0000FF"/>
                </a:solidFill>
                <a:latin typeface="Consolas" pitchFamily="49" charset="0"/>
                <a:ea typeface="仿宋" pitchFamily="49" charset="-122"/>
                <a:cs typeface="Consolas" pitchFamily="49" charset="0"/>
              </a:rPr>
              <a:t>LRN</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grpSp>
        <p:nvGrpSpPr>
          <p:cNvPr id="2" name="组合 24"/>
          <p:cNvGrpSpPr/>
          <p:nvPr/>
        </p:nvGrpSpPr>
        <p:grpSpPr>
          <a:xfrm>
            <a:off x="2571736" y="4897018"/>
            <a:ext cx="2286016" cy="1603816"/>
            <a:chOff x="2571736" y="4539828"/>
            <a:chExt cx="2357454" cy="1785950"/>
          </a:xfrm>
        </p:grpSpPr>
        <p:sp>
          <p:nvSpPr>
            <p:cNvPr id="9" name="椭圆 8"/>
            <p:cNvSpPr/>
            <p:nvPr/>
          </p:nvSpPr>
          <p:spPr>
            <a:xfrm>
              <a:off x="3548055" y="4539828"/>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lIns="0" rIns="0" rtlCol="0" anchor="ctr"/>
            <a:lstStyle/>
            <a:p>
              <a:r>
                <a:rPr lang="en-US" altLang="zh-CN" sz="1800">
                  <a:solidFill>
                    <a:srgbClr val="FF0000"/>
                  </a:solidFill>
                  <a:latin typeface="Consolas" pitchFamily="49" charset="0"/>
                  <a:cs typeface="Consolas" pitchFamily="49" charset="0"/>
                </a:rPr>
                <a:t>N</a:t>
              </a:r>
              <a:endParaRPr lang="zh-CN" altLang="en-US" sz="1800">
                <a:solidFill>
                  <a:srgbClr val="FF0000"/>
                </a:solidFill>
                <a:latin typeface="Consolas" pitchFamily="49" charset="0"/>
                <a:cs typeface="Consolas" pitchFamily="49" charset="0"/>
              </a:endParaRPr>
            </a:p>
          </p:txBody>
        </p:sp>
        <p:sp>
          <p:nvSpPr>
            <p:cNvPr id="10" name="等腰三角形 9"/>
            <p:cNvSpPr/>
            <p:nvPr/>
          </p:nvSpPr>
          <p:spPr>
            <a:xfrm>
              <a:off x="2571736" y="5539960"/>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800">
                  <a:latin typeface="Consolas" pitchFamily="49" charset="0"/>
                  <a:cs typeface="Consolas" pitchFamily="49" charset="0"/>
                </a:rPr>
                <a:t>L</a:t>
              </a:r>
              <a:endParaRPr lang="zh-CN" altLang="en-US" sz="1800">
                <a:latin typeface="Consolas" pitchFamily="49" charset="0"/>
                <a:cs typeface="Consolas" pitchFamily="49" charset="0"/>
              </a:endParaRPr>
            </a:p>
          </p:txBody>
        </p:sp>
        <p:sp>
          <p:nvSpPr>
            <p:cNvPr id="11" name="等腰三角形 10"/>
            <p:cNvSpPr/>
            <p:nvPr/>
          </p:nvSpPr>
          <p:spPr>
            <a:xfrm>
              <a:off x="4071934" y="5539960"/>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800">
                  <a:latin typeface="Consolas" pitchFamily="49" charset="0"/>
                  <a:cs typeface="Consolas" pitchFamily="49" charset="0"/>
                </a:rPr>
                <a:t>R</a:t>
              </a:r>
              <a:endParaRPr lang="zh-CN" altLang="en-US" sz="1800">
                <a:latin typeface="Consolas" pitchFamily="49" charset="0"/>
                <a:cs typeface="Consolas" pitchFamily="49" charset="0"/>
              </a:endParaRPr>
            </a:p>
          </p:txBody>
        </p:sp>
        <p:cxnSp>
          <p:nvCxnSpPr>
            <p:cNvPr id="12" name="直接连接符 11"/>
            <p:cNvCxnSpPr>
              <a:stCxn id="9" idx="3"/>
              <a:endCxn id="10" idx="0"/>
            </p:cNvCxnSpPr>
            <p:nvPr/>
          </p:nvCxnSpPr>
          <p:spPr>
            <a:xfrm rot="5400000">
              <a:off x="2983227" y="4922822"/>
              <a:ext cx="634275" cy="600000"/>
            </a:xfrm>
            <a:prstGeom prst="line">
              <a:avLst/>
            </a:prstGeom>
            <a:ln w="19050"/>
          </p:spPr>
          <p:style>
            <a:lnRef idx="2">
              <a:schemeClr val="dk1"/>
            </a:lnRef>
            <a:fillRef idx="0">
              <a:schemeClr val="dk1"/>
            </a:fillRef>
            <a:effectRef idx="1">
              <a:schemeClr val="dk1"/>
            </a:effectRef>
            <a:fontRef idx="minor">
              <a:schemeClr val="tx1"/>
            </a:fontRef>
          </p:style>
        </p:cxnSp>
        <p:cxnSp>
          <p:nvCxnSpPr>
            <p:cNvPr id="13" name="直接连接符 12"/>
            <p:cNvCxnSpPr>
              <a:stCxn id="9" idx="5"/>
              <a:endCxn id="11" idx="0"/>
            </p:cNvCxnSpPr>
            <p:nvPr/>
          </p:nvCxnSpPr>
          <p:spPr>
            <a:xfrm rot="16200000" flipH="1">
              <a:off x="3859612" y="4899009"/>
              <a:ext cx="634275" cy="647626"/>
            </a:xfrm>
            <a:prstGeom prst="line">
              <a:avLst/>
            </a:prstGeom>
            <a:ln w="19050"/>
          </p:spPr>
          <p:style>
            <a:lnRef idx="2">
              <a:schemeClr val="dk1"/>
            </a:lnRef>
            <a:fillRef idx="0">
              <a:schemeClr val="dk1"/>
            </a:fillRef>
            <a:effectRef idx="1">
              <a:schemeClr val="dk1"/>
            </a:effectRef>
            <a:fontRef idx="minor">
              <a:schemeClr val="tx1"/>
            </a:fontRef>
          </p:style>
        </p:cxnSp>
      </p:grpSp>
      <p:sp>
        <p:nvSpPr>
          <p:cNvPr id="14" name="灯片编号占位符 13"/>
          <p:cNvSpPr>
            <a:spLocks noGrp="1"/>
          </p:cNvSpPr>
          <p:nvPr>
            <p:ph type="sldNum" sz="quarter" idx="12"/>
          </p:nvPr>
        </p:nvSpPr>
        <p:spPr/>
        <p:txBody>
          <a:bodyPr/>
          <a:lstStyle/>
          <a:p>
            <a:fld id="{67864EE2-EAB3-4814-A7EB-820BD7610F1E}" type="slidenum">
              <a:rPr lang="en-US" altLang="zh-CN" smtClean="0"/>
              <a:pPr/>
              <a:t>68</a:t>
            </a:fld>
            <a:r>
              <a:rPr lang="en-US" altLang="zh-CN"/>
              <a:t>/110</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357166"/>
            <a:ext cx="214314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1</a:t>
            </a:r>
            <a:r>
              <a:rPr lang="zh-CN" altLang="zh-CN" sz="2200">
                <a:latin typeface="Consolas" pitchFamily="49" charset="0"/>
                <a:ea typeface="微软雅黑" pitchFamily="34" charset="-122"/>
                <a:cs typeface="Consolas" pitchFamily="49" charset="0"/>
              </a:rPr>
              <a:t>）先序遍历</a:t>
            </a:r>
            <a:endParaRPr lang="zh-CN" altLang="zh-CN" sz="220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928662" y="1142984"/>
            <a:ext cx="2643206"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pPr>
            <a:r>
              <a:rPr lang="zh-CN" altLang="zh-CN" sz="2000">
                <a:solidFill>
                  <a:srgbClr val="0000FF"/>
                </a:solidFill>
                <a:latin typeface="Consolas" pitchFamily="49" charset="0"/>
                <a:ea typeface="仿宋" pitchFamily="49" charset="-122"/>
                <a:cs typeface="Consolas" pitchFamily="49" charset="0"/>
              </a:rPr>
              <a:t>① 访问根结点。</a:t>
            </a:r>
          </a:p>
          <a:p>
            <a:pPr algn="l">
              <a:lnSpc>
                <a:spcPct val="100000"/>
              </a:lnSpc>
            </a:pPr>
            <a:r>
              <a:rPr lang="zh-CN" altLang="zh-CN" sz="2000">
                <a:solidFill>
                  <a:srgbClr val="0000FF"/>
                </a:solidFill>
                <a:latin typeface="Consolas" pitchFamily="49" charset="0"/>
                <a:ea typeface="仿宋" pitchFamily="49" charset="-122"/>
                <a:cs typeface="Consolas" pitchFamily="49" charset="0"/>
              </a:rPr>
              <a:t>② 先序遍历左子树。</a:t>
            </a:r>
          </a:p>
          <a:p>
            <a:pPr algn="l">
              <a:lnSpc>
                <a:spcPct val="100000"/>
              </a:lnSpc>
            </a:pPr>
            <a:r>
              <a:rPr lang="zh-CN" altLang="zh-CN" sz="2000">
                <a:solidFill>
                  <a:srgbClr val="0000FF"/>
                </a:solidFill>
                <a:latin typeface="Consolas" pitchFamily="49" charset="0"/>
                <a:ea typeface="仿宋" pitchFamily="49" charset="-122"/>
                <a:cs typeface="Consolas" pitchFamily="49" charset="0"/>
              </a:rPr>
              <a:t>③ 先序遍历右子树。</a:t>
            </a:r>
          </a:p>
        </p:txBody>
      </p:sp>
      <p:grpSp>
        <p:nvGrpSpPr>
          <p:cNvPr id="2" name="组合 5"/>
          <p:cNvGrpSpPr/>
          <p:nvPr/>
        </p:nvGrpSpPr>
        <p:grpSpPr>
          <a:xfrm>
            <a:off x="1285852" y="2718414"/>
            <a:ext cx="1900083" cy="1925032"/>
            <a:chOff x="1150124" y="3032607"/>
            <a:chExt cx="1900083" cy="1925032"/>
          </a:xfrm>
        </p:grpSpPr>
        <p:sp>
          <p:nvSpPr>
            <p:cNvPr id="7" name="Line 34"/>
            <p:cNvSpPr>
              <a:spLocks noChangeShapeType="1"/>
            </p:cNvSpPr>
            <p:nvPr/>
          </p:nvSpPr>
          <p:spPr bwMode="auto">
            <a:xfrm>
              <a:off x="2214546" y="3286124"/>
              <a:ext cx="201626" cy="25531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8" name="Freeform 45"/>
            <p:cNvSpPr>
              <a:spLocks/>
            </p:cNvSpPr>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9" name="Line 44"/>
            <p:cNvSpPr>
              <a:spLocks noChangeShapeType="1"/>
            </p:cNvSpPr>
            <p:nvPr/>
          </p:nvSpPr>
          <p:spPr bwMode="auto">
            <a:xfrm>
              <a:off x="1369024" y="4327825"/>
              <a:ext cx="308248" cy="33408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0" name="Freeform 43"/>
            <p:cNvSpPr>
              <a:spLocks/>
            </p:cNvSpPr>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1" name="Line 42"/>
            <p:cNvSpPr>
              <a:spLocks noChangeShapeType="1"/>
            </p:cNvSpPr>
            <p:nvPr/>
          </p:nvSpPr>
          <p:spPr bwMode="auto">
            <a:xfrm flipH="1">
              <a:off x="1296653" y="3705059"/>
              <a:ext cx="285911" cy="40689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2" name="Line 41"/>
            <p:cNvSpPr>
              <a:spLocks noChangeShapeType="1"/>
            </p:cNvSpPr>
            <p:nvPr/>
          </p:nvSpPr>
          <p:spPr bwMode="auto">
            <a:xfrm flipH="1">
              <a:off x="1632598" y="3155105"/>
              <a:ext cx="477114" cy="40946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3" name="Oval 40"/>
            <p:cNvSpPr>
              <a:spLocks noChangeArrowheads="1"/>
            </p:cNvSpPr>
            <p:nvPr/>
          </p:nvSpPr>
          <p:spPr bwMode="auto">
            <a:xfrm>
              <a:off x="1955141" y="3032607"/>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4" name="Oval 39"/>
            <p:cNvSpPr>
              <a:spLocks noChangeArrowheads="1"/>
            </p:cNvSpPr>
            <p:nvPr/>
          </p:nvSpPr>
          <p:spPr bwMode="auto">
            <a:xfrm>
              <a:off x="1486069" y="348233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5" name="Oval 38"/>
            <p:cNvSpPr>
              <a:spLocks noChangeArrowheads="1"/>
            </p:cNvSpPr>
            <p:nvPr/>
          </p:nvSpPr>
          <p:spPr bwMode="auto">
            <a:xfrm>
              <a:off x="2357204" y="3520883"/>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6" name="Oval 37"/>
            <p:cNvSpPr>
              <a:spLocks noChangeArrowheads="1"/>
            </p:cNvSpPr>
            <p:nvPr/>
          </p:nvSpPr>
          <p:spPr bwMode="auto">
            <a:xfrm>
              <a:off x="2065038"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7" name="Oval 36"/>
            <p:cNvSpPr>
              <a:spLocks noChangeArrowheads="1"/>
            </p:cNvSpPr>
            <p:nvPr/>
          </p:nvSpPr>
          <p:spPr bwMode="auto">
            <a:xfrm>
              <a:off x="2726207"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18" name="Oval 35"/>
            <p:cNvSpPr>
              <a:spLocks noChangeArrowheads="1"/>
            </p:cNvSpPr>
            <p:nvPr/>
          </p:nvSpPr>
          <p:spPr bwMode="auto">
            <a:xfrm>
              <a:off x="1150124" y="4111954"/>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9" name="Oval 33"/>
            <p:cNvSpPr>
              <a:spLocks noChangeArrowheads="1"/>
            </p:cNvSpPr>
            <p:nvPr/>
          </p:nvSpPr>
          <p:spPr bwMode="auto">
            <a:xfrm>
              <a:off x="1568268" y="4633639"/>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grpSp>
      <p:sp>
        <p:nvSpPr>
          <p:cNvPr id="20" name="TextBox 19"/>
          <p:cNvSpPr txBox="1"/>
          <p:nvPr/>
        </p:nvSpPr>
        <p:spPr>
          <a:xfrm>
            <a:off x="4000496" y="3289918"/>
            <a:ext cx="278608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先序序列为：</a:t>
            </a:r>
            <a:r>
              <a:rPr lang="en-US" altLang="zh-CN" sz="2000">
                <a:solidFill>
                  <a:srgbClr val="0000FF"/>
                </a:solidFill>
                <a:latin typeface="Consolas" pitchFamily="49" charset="0"/>
                <a:ea typeface="仿宋" pitchFamily="49" charset="-122"/>
                <a:cs typeface="Consolas" pitchFamily="49" charset="0"/>
              </a:rPr>
              <a:t>ABDGCEF</a:t>
            </a:r>
            <a:endParaRPr lang="zh-CN" altLang="en-US" sz="2000">
              <a:solidFill>
                <a:srgbClr val="0000FF"/>
              </a:solidFill>
              <a:latin typeface="Consolas" pitchFamily="49" charset="0"/>
              <a:ea typeface="仿宋" pitchFamily="49" charset="-122"/>
              <a:cs typeface="Consolas" pitchFamily="49" charset="0"/>
            </a:endParaRPr>
          </a:p>
        </p:txBody>
      </p:sp>
      <p:sp>
        <p:nvSpPr>
          <p:cNvPr id="21" name="右箭头 20"/>
          <p:cNvSpPr/>
          <p:nvPr/>
        </p:nvSpPr>
        <p:spPr>
          <a:xfrm>
            <a:off x="3286116" y="3361356"/>
            <a:ext cx="500066"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4" name="组合 21"/>
          <p:cNvGrpSpPr/>
          <p:nvPr/>
        </p:nvGrpSpPr>
        <p:grpSpPr>
          <a:xfrm>
            <a:off x="1285852" y="5143512"/>
            <a:ext cx="896901" cy="896901"/>
            <a:chOff x="388951" y="5103867"/>
            <a:chExt cx="896901" cy="896901"/>
          </a:xfrm>
        </p:grpSpPr>
        <p:sp>
          <p:nvSpPr>
            <p:cNvPr id="23" name="椭圆 22"/>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4" name="椭圆 23"/>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5" name="文本框 14"/>
            <p:cNvSpPr txBox="1"/>
            <p:nvPr/>
          </p:nvSpPr>
          <p:spPr>
            <a:xfrm>
              <a:off x="525185" y="5431228"/>
              <a:ext cx="646332" cy="313932"/>
            </a:xfrm>
            <a:prstGeom prst="rect">
              <a:avLst/>
            </a:prstGeom>
            <a:noFill/>
          </p:spPr>
          <p:txBody>
            <a:bodyPr wrap="none" rtlCol="0">
              <a:spAutoFit/>
            </a:bodyPr>
            <a:lstStyle/>
            <a:p>
              <a:r>
                <a:rPr lang="zh-CN" altLang="en-US" sz="1800" b="1">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sp>
        <p:nvSpPr>
          <p:cNvPr id="26" name="TextBox 25"/>
          <p:cNvSpPr txBox="1"/>
          <p:nvPr/>
        </p:nvSpPr>
        <p:spPr>
          <a:xfrm>
            <a:off x="2214546" y="5214950"/>
            <a:ext cx="5429288" cy="759182"/>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600"/>
              </a:lnSpc>
              <a:spcBef>
                <a:spcPts val="0"/>
              </a:spcBef>
            </a:pPr>
            <a:r>
              <a:rPr lang="zh-CN" altLang="zh-CN" sz="2000">
                <a:solidFill>
                  <a:srgbClr val="0000FF"/>
                </a:solidFill>
                <a:latin typeface="Consolas" pitchFamily="49" charset="0"/>
                <a:ea typeface="仿宋" pitchFamily="49" charset="-122"/>
                <a:cs typeface="Consolas" pitchFamily="49" charset="0"/>
              </a:rPr>
              <a:t>在一棵二叉树的先序序列中，第一个元素即为根结点对应的结点值。</a:t>
            </a:r>
            <a:endParaRPr lang="zh-CN" altLang="en-US" sz="2000">
              <a:solidFill>
                <a:srgbClr val="0000FF"/>
              </a:solidFill>
              <a:latin typeface="Consolas" pitchFamily="49" charset="0"/>
              <a:ea typeface="仿宋" pitchFamily="49" charset="-122"/>
              <a:cs typeface="Consolas" pitchFamily="49" charset="0"/>
            </a:endParaRPr>
          </a:p>
        </p:txBody>
      </p:sp>
      <p:sp>
        <p:nvSpPr>
          <p:cNvPr id="27" name="灯片编号占位符 26"/>
          <p:cNvSpPr>
            <a:spLocks noGrp="1"/>
          </p:cNvSpPr>
          <p:nvPr>
            <p:ph type="sldNum" sz="quarter" idx="12"/>
          </p:nvPr>
        </p:nvSpPr>
        <p:spPr/>
        <p:txBody>
          <a:bodyPr/>
          <a:lstStyle/>
          <a:p>
            <a:fld id="{67864EE2-EAB3-4814-A7EB-820BD7610F1E}" type="slidenum">
              <a:rPr lang="en-US" altLang="zh-CN" smtClean="0"/>
              <a:pPr/>
              <a:t>69</a:t>
            </a:fld>
            <a:r>
              <a:rPr lang="en-US" altLang="zh-CN"/>
              <a:t>/110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00042"/>
            <a:ext cx="364333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7.1.3 </a:t>
            </a:r>
            <a:r>
              <a:rPr lang="zh-CN" altLang="zh-CN">
                <a:latin typeface="Consolas" pitchFamily="49" charset="0"/>
                <a:ea typeface="微软雅黑" pitchFamily="34" charset="-122"/>
                <a:cs typeface="Consolas" pitchFamily="49" charset="0"/>
              </a:rPr>
              <a:t>树的基本术语</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Line 30"/>
          <p:cNvSpPr>
            <a:spLocks noChangeShapeType="1"/>
          </p:cNvSpPr>
          <p:nvPr/>
        </p:nvSpPr>
        <p:spPr bwMode="auto">
          <a:xfrm flipH="1">
            <a:off x="3500430" y="2586033"/>
            <a:ext cx="357190" cy="217486"/>
          </a:xfrm>
          <a:prstGeom prst="line">
            <a:avLst/>
          </a:prstGeom>
          <a:noFill/>
          <a:ln w="28575">
            <a:solidFill>
              <a:srgbClr val="CC00FF"/>
            </a:solidFill>
            <a:round/>
            <a:headEnd/>
            <a:tailEnd type="stealth" w="med" len="lg"/>
          </a:ln>
        </p:spPr>
        <p:txBody>
          <a:bodyPr wrap="none"/>
          <a:lstStyle/>
          <a:p>
            <a:endParaRPr lang="zh-CN" altLang="en-US"/>
          </a:p>
        </p:txBody>
      </p:sp>
      <p:sp>
        <p:nvSpPr>
          <p:cNvPr id="6" name="Text Box 31"/>
          <p:cNvSpPr txBox="1">
            <a:spLocks noChangeArrowheads="1"/>
          </p:cNvSpPr>
          <p:nvPr/>
        </p:nvSpPr>
        <p:spPr bwMode="auto">
          <a:xfrm>
            <a:off x="3652831" y="2400293"/>
            <a:ext cx="1079500" cy="313932"/>
          </a:xfrm>
          <a:prstGeom prst="rect">
            <a:avLst/>
          </a:prstGeom>
          <a:noFill/>
          <a:ln w="9525" algn="ctr">
            <a:noFill/>
            <a:miter lim="800000"/>
            <a:headEnd/>
            <a:tailEnd type="none" w="med" len="lg"/>
          </a:ln>
        </p:spPr>
        <p:txBody>
          <a:bodyPr>
            <a:spAutoFit/>
          </a:bodyPr>
          <a:lstStyle/>
          <a:p>
            <a:pPr algn="ctr">
              <a:spcBef>
                <a:spcPct val="50000"/>
              </a:spcBef>
            </a:pPr>
            <a:r>
              <a:rPr lang="zh-CN" altLang="en-US" sz="1800">
                <a:solidFill>
                  <a:srgbClr val="0000FF"/>
                </a:solidFill>
                <a:latin typeface="Consolas" pitchFamily="49" charset="0"/>
                <a:ea typeface="仿宋" pitchFamily="49" charset="-122"/>
                <a:cs typeface="Consolas" pitchFamily="49" charset="0"/>
              </a:rPr>
              <a:t>度为</a:t>
            </a:r>
            <a:r>
              <a:rPr lang="en-US" altLang="zh-CN" sz="1800">
                <a:solidFill>
                  <a:srgbClr val="0000FF"/>
                </a:solidFill>
                <a:latin typeface="Consolas" pitchFamily="49" charset="0"/>
                <a:ea typeface="仿宋" pitchFamily="49" charset="-122"/>
                <a:cs typeface="Consolas" pitchFamily="49" charset="0"/>
              </a:rPr>
              <a:t>3</a:t>
            </a:r>
          </a:p>
        </p:txBody>
      </p:sp>
      <p:sp>
        <p:nvSpPr>
          <p:cNvPr id="7" name="Text Box 32"/>
          <p:cNvSpPr txBox="1">
            <a:spLocks noChangeArrowheads="1"/>
          </p:cNvSpPr>
          <p:nvPr/>
        </p:nvSpPr>
        <p:spPr bwMode="auto">
          <a:xfrm>
            <a:off x="4519612" y="2972192"/>
            <a:ext cx="857256" cy="313932"/>
          </a:xfrm>
          <a:prstGeom prst="rect">
            <a:avLst/>
          </a:prstGeom>
          <a:noFill/>
          <a:ln w="9525" algn="ctr">
            <a:noFill/>
            <a:miter lim="800000"/>
            <a:headEnd/>
            <a:tailEnd type="none" w="med" len="lg"/>
          </a:ln>
        </p:spPr>
        <p:txBody>
          <a:bodyPr wrap="square">
            <a:spAutoFit/>
          </a:bodyPr>
          <a:lstStyle/>
          <a:p>
            <a:pPr algn="ctr">
              <a:spcBef>
                <a:spcPct val="50000"/>
              </a:spcBef>
            </a:pPr>
            <a:r>
              <a:rPr lang="zh-CN" altLang="en-US" sz="1800">
                <a:solidFill>
                  <a:srgbClr val="0000FF"/>
                </a:solidFill>
                <a:latin typeface="Consolas" pitchFamily="49" charset="0"/>
                <a:ea typeface="仿宋" pitchFamily="49" charset="-122"/>
                <a:cs typeface="Consolas" pitchFamily="49" charset="0"/>
              </a:rPr>
              <a:t>度为</a:t>
            </a:r>
            <a:r>
              <a:rPr lang="en-US" altLang="zh-CN" sz="1800">
                <a:solidFill>
                  <a:srgbClr val="0000FF"/>
                </a:solidFill>
                <a:latin typeface="Consolas" pitchFamily="49" charset="0"/>
                <a:ea typeface="仿宋" pitchFamily="49" charset="-122"/>
                <a:cs typeface="Consolas" pitchFamily="49" charset="0"/>
              </a:rPr>
              <a:t>2</a:t>
            </a:r>
          </a:p>
        </p:txBody>
      </p:sp>
      <p:sp>
        <p:nvSpPr>
          <p:cNvPr id="8" name="Line 33"/>
          <p:cNvSpPr>
            <a:spLocks noChangeShapeType="1"/>
          </p:cNvSpPr>
          <p:nvPr/>
        </p:nvSpPr>
        <p:spPr bwMode="auto">
          <a:xfrm flipH="1">
            <a:off x="4435468" y="3184122"/>
            <a:ext cx="215900" cy="215900"/>
          </a:xfrm>
          <a:prstGeom prst="line">
            <a:avLst/>
          </a:prstGeom>
          <a:noFill/>
          <a:ln w="28575">
            <a:solidFill>
              <a:srgbClr val="CC00FF"/>
            </a:solidFill>
            <a:round/>
            <a:headEnd/>
            <a:tailEnd type="stealth" w="med" len="lg"/>
          </a:ln>
        </p:spPr>
        <p:txBody>
          <a:bodyPr wrap="none"/>
          <a:lstStyle/>
          <a:p>
            <a:endParaRPr lang="zh-CN" altLang="en-US"/>
          </a:p>
        </p:txBody>
      </p:sp>
      <p:sp>
        <p:nvSpPr>
          <p:cNvPr id="9" name="TextBox 33"/>
          <p:cNvSpPr txBox="1">
            <a:spLocks noChangeArrowheads="1"/>
          </p:cNvSpPr>
          <p:nvPr/>
        </p:nvSpPr>
        <p:spPr bwMode="auto">
          <a:xfrm>
            <a:off x="785786" y="1357298"/>
            <a:ext cx="7143800" cy="759632"/>
          </a:xfrm>
          <a:prstGeom prst="rect">
            <a:avLst/>
          </a:prstGeom>
          <a:noFill/>
          <a:ln w="9525">
            <a:noFill/>
            <a:miter lim="800000"/>
            <a:headEnd/>
            <a:tailEnd/>
          </a:ln>
        </p:spPr>
        <p:txBody>
          <a:bodyPr wrap="square">
            <a:spAutoFit/>
          </a:bodyPr>
          <a:lstStyle/>
          <a:p>
            <a:pPr marL="457200" indent="-457200" algn="l">
              <a:lnSpc>
                <a:spcPts val="2800"/>
              </a:lnSpc>
              <a:spcBef>
                <a:spcPts val="0"/>
              </a:spcBef>
              <a:buBlip>
                <a:blip r:embed="rId2"/>
              </a:buBlip>
            </a:pPr>
            <a:r>
              <a:rPr lang="zh-CN" altLang="en-US" sz="2000">
                <a:solidFill>
                  <a:srgbClr val="FF0000"/>
                </a:solidFill>
                <a:latin typeface="微软雅黑" pitchFamily="34" charset="-122"/>
                <a:ea typeface="微软雅黑" pitchFamily="34" charset="-122"/>
                <a:cs typeface="Consolas" pitchFamily="49" charset="0"/>
              </a:rPr>
              <a:t>结点</a:t>
            </a:r>
            <a:r>
              <a:rPr lang="zh-CN" altLang="en-US" sz="2000" dirty="0">
                <a:solidFill>
                  <a:srgbClr val="FF0000"/>
                </a:solidFill>
                <a:latin typeface="微软雅黑" pitchFamily="34" charset="-122"/>
                <a:ea typeface="微软雅黑" pitchFamily="34" charset="-122"/>
                <a:cs typeface="Consolas" pitchFamily="49" charset="0"/>
              </a:rPr>
              <a:t>的度</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仿宋" pitchFamily="49" charset="-122"/>
                <a:ea typeface="仿宋" pitchFamily="49" charset="-122"/>
                <a:cs typeface="Consolas" pitchFamily="49" charset="0"/>
              </a:rPr>
              <a:t>树中每个结点具有的子树数或者后继结点数称为该结点的</a:t>
            </a:r>
            <a:r>
              <a:rPr lang="zh-CN" altLang="en-US" sz="2000">
                <a:solidFill>
                  <a:srgbClr val="0000FF"/>
                </a:solidFill>
                <a:latin typeface="仿宋" pitchFamily="49" charset="-122"/>
                <a:ea typeface="仿宋" pitchFamily="49" charset="-122"/>
                <a:cs typeface="Consolas" pitchFamily="49" charset="0"/>
              </a:rPr>
              <a:t>度。</a:t>
            </a:r>
            <a:endParaRPr lang="zh-CN" altLang="en-US" sz="2000" dirty="0">
              <a:solidFill>
                <a:srgbClr val="0000FF"/>
              </a:solidFill>
              <a:latin typeface="仿宋" pitchFamily="49" charset="-122"/>
              <a:ea typeface="仿宋" pitchFamily="49" charset="-122"/>
              <a:cs typeface="Consolas" pitchFamily="49" charset="0"/>
            </a:endParaRPr>
          </a:p>
        </p:txBody>
      </p:sp>
      <p:grpSp>
        <p:nvGrpSpPr>
          <p:cNvPr id="26" name="组合 25"/>
          <p:cNvGrpSpPr/>
          <p:nvPr/>
        </p:nvGrpSpPr>
        <p:grpSpPr>
          <a:xfrm>
            <a:off x="2214546" y="2786058"/>
            <a:ext cx="3143272" cy="2000264"/>
            <a:chOff x="2214546" y="2928934"/>
            <a:chExt cx="3143272" cy="2000264"/>
          </a:xfrm>
        </p:grpSpPr>
        <p:sp>
          <p:nvSpPr>
            <p:cNvPr id="28" name="Freeform 2"/>
            <p:cNvSpPr>
              <a:spLocks/>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9" name="Freeform 3"/>
            <p:cNvSpPr>
              <a:spLocks/>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0" name="Line 4"/>
            <p:cNvSpPr>
              <a:spLocks noChangeShapeType="1"/>
            </p:cNvSpPr>
            <p:nvPr/>
          </p:nvSpPr>
          <p:spPr bwMode="auto">
            <a:xfrm>
              <a:off x="4695019" y="4376650"/>
              <a:ext cx="1004" cy="28518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1" name="Freeform 5"/>
            <p:cNvSpPr>
              <a:spLocks/>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2" name="Freeform 6"/>
            <p:cNvSpPr>
              <a:spLocks/>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3" name="Freeform 7"/>
            <p:cNvSpPr>
              <a:spLocks/>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4" name="Freeform 8"/>
            <p:cNvSpPr>
              <a:spLocks/>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5" name="Freeform 9"/>
            <p:cNvSpPr>
              <a:spLocks/>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6" name="Line 10"/>
            <p:cNvSpPr>
              <a:spLocks noChangeShapeType="1"/>
            </p:cNvSpPr>
            <p:nvPr/>
          </p:nvSpPr>
          <p:spPr bwMode="auto">
            <a:xfrm>
              <a:off x="3315193" y="3216101"/>
              <a:ext cx="0" cy="145167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7" name="Oval 11"/>
            <p:cNvSpPr>
              <a:spLocks noChangeArrowheads="1"/>
            </p:cNvSpPr>
            <p:nvPr/>
          </p:nvSpPr>
          <p:spPr bwMode="auto">
            <a:xfrm>
              <a:off x="3160540" y="2928934"/>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 name="Oval 12"/>
            <p:cNvSpPr>
              <a:spLocks noChangeArrowheads="1"/>
            </p:cNvSpPr>
            <p:nvPr/>
          </p:nvSpPr>
          <p:spPr bwMode="auto">
            <a:xfrm>
              <a:off x="3160540"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9" name="Oval 13"/>
            <p:cNvSpPr>
              <a:spLocks noChangeArrowheads="1"/>
            </p:cNvSpPr>
            <p:nvPr/>
          </p:nvSpPr>
          <p:spPr bwMode="auto">
            <a:xfrm>
              <a:off x="3160540" y="4073640"/>
              <a:ext cx="284200" cy="30994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G</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Oval 14"/>
            <p:cNvSpPr>
              <a:spLocks noChangeArrowheads="1"/>
            </p:cNvSpPr>
            <p:nvPr/>
          </p:nvSpPr>
          <p:spPr bwMode="auto">
            <a:xfrm>
              <a:off x="3160540"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J</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1" name="Oval 15"/>
            <p:cNvSpPr>
              <a:spLocks noChangeArrowheads="1"/>
            </p:cNvSpPr>
            <p:nvPr/>
          </p:nvSpPr>
          <p:spPr bwMode="auto">
            <a:xfrm>
              <a:off x="2494729"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2" name="Oval 16"/>
            <p:cNvSpPr>
              <a:spLocks noChangeArrowheads="1"/>
            </p:cNvSpPr>
            <p:nvPr/>
          </p:nvSpPr>
          <p:spPr bwMode="auto">
            <a:xfrm>
              <a:off x="2214546"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E</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3" name="Oval 17"/>
            <p:cNvSpPr>
              <a:spLocks noChangeArrowheads="1"/>
            </p:cNvSpPr>
            <p:nvPr/>
          </p:nvSpPr>
          <p:spPr bwMode="auto">
            <a:xfrm>
              <a:off x="4108543" y="3503267"/>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D</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4" name="Oval 18"/>
            <p:cNvSpPr>
              <a:spLocks noChangeArrowheads="1"/>
            </p:cNvSpPr>
            <p:nvPr/>
          </p:nvSpPr>
          <p:spPr bwMode="auto">
            <a:xfrm>
              <a:off x="2737755"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F</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5" name="Oval 19"/>
            <p:cNvSpPr>
              <a:spLocks noChangeArrowheads="1"/>
            </p:cNvSpPr>
            <p:nvPr/>
          </p:nvSpPr>
          <p:spPr bwMode="auto">
            <a:xfrm>
              <a:off x="4526307"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I</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6" name="Oval 20"/>
            <p:cNvSpPr>
              <a:spLocks noChangeArrowheads="1"/>
            </p:cNvSpPr>
            <p:nvPr/>
          </p:nvSpPr>
          <p:spPr bwMode="auto">
            <a:xfrm>
              <a:off x="3783169"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7" name="Oval 21"/>
            <p:cNvSpPr>
              <a:spLocks noChangeArrowheads="1"/>
            </p:cNvSpPr>
            <p:nvPr/>
          </p:nvSpPr>
          <p:spPr bwMode="auto">
            <a:xfrm>
              <a:off x="5073618"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M</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8" name="Oval 22"/>
            <p:cNvSpPr>
              <a:spLocks noChangeArrowheads="1"/>
            </p:cNvSpPr>
            <p:nvPr/>
          </p:nvSpPr>
          <p:spPr bwMode="auto">
            <a:xfrm>
              <a:off x="4028204"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K</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9" name="Oval 23"/>
            <p:cNvSpPr>
              <a:spLocks noChangeArrowheads="1"/>
            </p:cNvSpPr>
            <p:nvPr/>
          </p:nvSpPr>
          <p:spPr bwMode="auto">
            <a:xfrm>
              <a:off x="4566477"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L</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0" name="Line 24"/>
            <p:cNvSpPr>
              <a:spLocks noChangeShapeType="1"/>
            </p:cNvSpPr>
            <p:nvPr/>
          </p:nvSpPr>
          <p:spPr bwMode="auto">
            <a:xfrm>
              <a:off x="3435702" y="3124009"/>
              <a:ext cx="692926" cy="469369"/>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grpSp>
      <p:sp>
        <p:nvSpPr>
          <p:cNvPr id="52" name="灯片编号占位符 51"/>
          <p:cNvSpPr>
            <a:spLocks noGrp="1"/>
          </p:cNvSpPr>
          <p:nvPr>
            <p:ph type="sldNum" sz="quarter" idx="12"/>
          </p:nvPr>
        </p:nvSpPr>
        <p:spPr/>
        <p:txBody>
          <a:bodyPr/>
          <a:lstStyle/>
          <a:p>
            <a:fld id="{67864EE2-EAB3-4814-A7EB-820BD7610F1E}" type="slidenum">
              <a:rPr lang="en-US" altLang="zh-CN" smtClean="0"/>
              <a:pPr/>
              <a:t>7</a:t>
            </a:fld>
            <a:r>
              <a:rPr lang="en-US" altLang="zh-CN"/>
              <a:t>/110</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500042"/>
            <a:ext cx="7500990" cy="400110"/>
          </a:xfrm>
          <a:prstGeom prst="rect">
            <a:avLst/>
          </a:prstGeom>
          <a:noFill/>
        </p:spPr>
        <p:txBody>
          <a:bodyPr wrap="square" rtlCol="0">
            <a:spAutoFit/>
          </a:bodyPr>
          <a:lstStyle/>
          <a:p>
            <a:pPr algn="l">
              <a:lnSpc>
                <a:spcPct val="100000"/>
              </a:lnSpc>
              <a:spcBef>
                <a:spcPts val="0"/>
              </a:spcBef>
            </a:pP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7.8</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给出求一棵非空二叉树先序序列尾结点的过程。</a:t>
            </a:r>
            <a:endParaRPr lang="zh-CN" altLang="en-US" sz="2000">
              <a:solidFill>
                <a:srgbClr val="0000FF"/>
              </a:solidFill>
              <a:latin typeface="Consolas" pitchFamily="49" charset="0"/>
              <a:ea typeface="楷体" pitchFamily="49" charset="-122"/>
              <a:cs typeface="Consolas" pitchFamily="49" charset="0"/>
            </a:endParaRPr>
          </a:p>
        </p:txBody>
      </p:sp>
      <p:grpSp>
        <p:nvGrpSpPr>
          <p:cNvPr id="2" name="组合 18"/>
          <p:cNvGrpSpPr/>
          <p:nvPr/>
        </p:nvGrpSpPr>
        <p:grpSpPr>
          <a:xfrm>
            <a:off x="642910" y="1571612"/>
            <a:ext cx="3500462" cy="3071834"/>
            <a:chOff x="2071670" y="1285860"/>
            <a:chExt cx="3500462" cy="3071834"/>
          </a:xfrm>
        </p:grpSpPr>
        <p:sp>
          <p:nvSpPr>
            <p:cNvPr id="6" name="Oval 40"/>
            <p:cNvSpPr>
              <a:spLocks noChangeArrowheads="1"/>
            </p:cNvSpPr>
            <p:nvPr/>
          </p:nvSpPr>
          <p:spPr bwMode="auto">
            <a:xfrm>
              <a:off x="2500298" y="1285860"/>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 name="等腰三角形 6"/>
            <p:cNvSpPr/>
            <p:nvPr/>
          </p:nvSpPr>
          <p:spPr>
            <a:xfrm>
              <a:off x="2071670" y="1785926"/>
              <a:ext cx="428628" cy="428628"/>
            </a:xfrm>
            <a:prstGeom prst="triangl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 name="Oval 40"/>
            <p:cNvSpPr>
              <a:spLocks noChangeArrowheads="1"/>
            </p:cNvSpPr>
            <p:nvPr/>
          </p:nvSpPr>
          <p:spPr bwMode="auto">
            <a:xfrm>
              <a:off x="3143240" y="2071678"/>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 name="Oval 40"/>
            <p:cNvSpPr>
              <a:spLocks noChangeArrowheads="1"/>
            </p:cNvSpPr>
            <p:nvPr/>
          </p:nvSpPr>
          <p:spPr bwMode="auto">
            <a:xfrm>
              <a:off x="2714612" y="2604934"/>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 name="Oval 40"/>
            <p:cNvSpPr>
              <a:spLocks noChangeArrowheads="1"/>
            </p:cNvSpPr>
            <p:nvPr/>
          </p:nvSpPr>
          <p:spPr bwMode="auto">
            <a:xfrm>
              <a:off x="3357554" y="3643314"/>
              <a:ext cx="324000" cy="32400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12" name="直接连接符 11"/>
            <p:cNvCxnSpPr>
              <a:stCxn id="6" idx="3"/>
              <a:endCxn id="7" idx="0"/>
            </p:cNvCxnSpPr>
            <p:nvPr/>
          </p:nvCxnSpPr>
          <p:spPr>
            <a:xfrm rot="5400000">
              <a:off x="2305109" y="1543287"/>
              <a:ext cx="223515" cy="261763"/>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4" name="直接连接符 13"/>
            <p:cNvCxnSpPr>
              <a:stCxn id="6" idx="5"/>
              <a:endCxn id="8" idx="1"/>
            </p:cNvCxnSpPr>
            <p:nvPr/>
          </p:nvCxnSpPr>
          <p:spPr>
            <a:xfrm rot="16200000" flipH="1">
              <a:off x="2705411" y="1633849"/>
              <a:ext cx="556716" cy="413840"/>
            </a:xfrm>
            <a:prstGeom prst="line">
              <a:avLst/>
            </a:prstGeom>
            <a:ln w="19050">
              <a:prstDash val="dash"/>
              <a:tailEnd type="none"/>
            </a:ln>
          </p:spPr>
          <p:style>
            <a:lnRef idx="2">
              <a:schemeClr val="dk1"/>
            </a:lnRef>
            <a:fillRef idx="0">
              <a:schemeClr val="dk1"/>
            </a:fillRef>
            <a:effectRef idx="1">
              <a:schemeClr val="dk1"/>
            </a:effectRef>
            <a:fontRef idx="minor">
              <a:schemeClr val="tx1"/>
            </a:fontRef>
          </p:style>
        </p:cxnSp>
        <p:cxnSp>
          <p:nvCxnSpPr>
            <p:cNvPr id="16" name="直接连接符 15"/>
            <p:cNvCxnSpPr>
              <a:stCxn id="8" idx="3"/>
              <a:endCxn id="9" idx="7"/>
            </p:cNvCxnSpPr>
            <p:nvPr/>
          </p:nvCxnSpPr>
          <p:spPr>
            <a:xfrm rot="5400000">
              <a:off x="2938849" y="2400543"/>
              <a:ext cx="304154" cy="199526"/>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17" name="等腰三角形 16"/>
            <p:cNvSpPr/>
            <p:nvPr/>
          </p:nvSpPr>
          <p:spPr>
            <a:xfrm>
              <a:off x="2333609" y="3200398"/>
              <a:ext cx="428628" cy="428628"/>
            </a:xfrm>
            <a:prstGeom prst="triangl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8" name="直接连接符 17"/>
            <p:cNvCxnSpPr>
              <a:stCxn id="9" idx="3"/>
              <a:endCxn id="17" idx="0"/>
            </p:cNvCxnSpPr>
            <p:nvPr/>
          </p:nvCxnSpPr>
          <p:spPr>
            <a:xfrm rot="5400000">
              <a:off x="2495536" y="2933872"/>
              <a:ext cx="318913" cy="214138"/>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1" name="直接连接符 20"/>
            <p:cNvCxnSpPr>
              <a:stCxn id="9" idx="5"/>
              <a:endCxn id="10" idx="0"/>
            </p:cNvCxnSpPr>
            <p:nvPr/>
          </p:nvCxnSpPr>
          <p:spPr>
            <a:xfrm rot="16200000" flipH="1">
              <a:off x="2874444" y="2998203"/>
              <a:ext cx="761829" cy="528391"/>
            </a:xfrm>
            <a:prstGeom prst="line">
              <a:avLst/>
            </a:prstGeom>
            <a:ln w="19050">
              <a:prstDash val="dash"/>
              <a:tailEnd type="none"/>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3786182" y="3643314"/>
              <a:ext cx="1785950"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没有左右孩子</a:t>
              </a:r>
            </a:p>
          </p:txBody>
        </p:sp>
        <p:cxnSp>
          <p:nvCxnSpPr>
            <p:cNvPr id="24" name="直接箭头连接符 23"/>
            <p:cNvCxnSpPr/>
            <p:nvPr/>
          </p:nvCxnSpPr>
          <p:spPr>
            <a:xfrm rot="5400000" flipH="1" flipV="1">
              <a:off x="3333889" y="4162504"/>
              <a:ext cx="39038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23" name="TextBox 22"/>
          <p:cNvSpPr txBox="1"/>
          <p:nvPr/>
        </p:nvSpPr>
        <p:spPr>
          <a:xfrm>
            <a:off x="4286248" y="1571612"/>
            <a:ext cx="4286280" cy="178510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3000"/>
              </a:lnSpc>
              <a:spcBef>
                <a:spcPts val="600"/>
              </a:spcBef>
              <a:buBlip>
                <a:blip r:embed="rId2"/>
              </a:buBlip>
            </a:pPr>
            <a:r>
              <a:rPr lang="en-US" altLang="zh-CN" sz="1800">
                <a:solidFill>
                  <a:srgbClr val="0000FF"/>
                </a:solidFill>
                <a:latin typeface="Consolas" pitchFamily="49" charset="0"/>
                <a:ea typeface="仿宋" pitchFamily="49" charset="-122"/>
                <a:cs typeface="Consolas" pitchFamily="49" charset="0"/>
              </a:rPr>
              <a:t>p</a:t>
            </a:r>
            <a:r>
              <a:rPr lang="zh-CN" altLang="en-US" sz="1800">
                <a:solidFill>
                  <a:srgbClr val="0000FF"/>
                </a:solidFill>
                <a:latin typeface="Consolas" pitchFamily="49" charset="0"/>
                <a:ea typeface="仿宋" pitchFamily="49" charset="-122"/>
                <a:cs typeface="Consolas" pitchFamily="49" charset="0"/>
              </a:rPr>
              <a:t>从根结点开始。</a:t>
            </a:r>
            <a:endParaRPr lang="en-US" altLang="zh-CN" sz="180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600"/>
              </a:spcBef>
              <a:buBlip>
                <a:blip r:embed="rId2"/>
              </a:buBlip>
            </a:pPr>
            <a:r>
              <a:rPr lang="zh-CN" altLang="en-US" sz="1800">
                <a:solidFill>
                  <a:srgbClr val="0000FF"/>
                </a:solidFill>
                <a:latin typeface="Consolas" pitchFamily="49" charset="0"/>
                <a:ea typeface="仿宋" pitchFamily="49" charset="-122"/>
                <a:cs typeface="Consolas" pitchFamily="49" charset="0"/>
              </a:rPr>
              <a:t>当前结点</a:t>
            </a:r>
            <a:r>
              <a:rPr lang="en-US" altLang="zh-CN" sz="1800">
                <a:solidFill>
                  <a:srgbClr val="0000FF"/>
                </a:solidFill>
                <a:latin typeface="Consolas" pitchFamily="49" charset="0"/>
                <a:ea typeface="仿宋" pitchFamily="49" charset="-122"/>
                <a:cs typeface="Consolas" pitchFamily="49" charset="0"/>
              </a:rPr>
              <a:t>p</a:t>
            </a:r>
            <a:r>
              <a:rPr lang="zh-CN" altLang="en-US" sz="1800">
                <a:solidFill>
                  <a:srgbClr val="0000FF"/>
                </a:solidFill>
                <a:latin typeface="Consolas" pitchFamily="49" charset="0"/>
                <a:ea typeface="仿宋" pitchFamily="49" charset="-122"/>
                <a:cs typeface="Consolas" pitchFamily="49" charset="0"/>
              </a:rPr>
              <a:t>没有左右孩子，返回</a:t>
            </a:r>
            <a:r>
              <a:rPr lang="en-US" altLang="zh-CN" sz="1800">
                <a:solidFill>
                  <a:srgbClr val="0000FF"/>
                </a:solidFill>
                <a:latin typeface="Consolas" pitchFamily="49" charset="0"/>
                <a:ea typeface="仿宋" pitchFamily="49" charset="-122"/>
                <a:cs typeface="Consolas" pitchFamily="49" charset="0"/>
              </a:rPr>
              <a:t>p</a:t>
            </a:r>
            <a:r>
              <a:rPr lang="zh-CN" altLang="en-US" sz="1800">
                <a:solidFill>
                  <a:srgbClr val="0000FF"/>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600"/>
              </a:spcBef>
              <a:buBlip>
                <a:blip r:embed="rId2"/>
              </a:buBlip>
            </a:pPr>
            <a:r>
              <a:rPr lang="zh-CN" altLang="en-US" sz="1800">
                <a:solidFill>
                  <a:srgbClr val="0000FF"/>
                </a:solidFill>
                <a:latin typeface="Consolas" pitchFamily="49" charset="0"/>
                <a:ea typeface="仿宋" pitchFamily="49" charset="-122"/>
                <a:cs typeface="Consolas" pitchFamily="49" charset="0"/>
              </a:rPr>
              <a:t>当前结点</a:t>
            </a:r>
            <a:r>
              <a:rPr lang="en-US" altLang="zh-CN" sz="1800">
                <a:solidFill>
                  <a:srgbClr val="0000FF"/>
                </a:solidFill>
                <a:latin typeface="Consolas" pitchFamily="49" charset="0"/>
                <a:ea typeface="仿宋" pitchFamily="49" charset="-122"/>
                <a:cs typeface="Consolas" pitchFamily="49" charset="0"/>
              </a:rPr>
              <a:t>p</a:t>
            </a:r>
            <a:r>
              <a:rPr lang="zh-CN" altLang="en-US" sz="1800">
                <a:solidFill>
                  <a:srgbClr val="0000FF"/>
                </a:solidFill>
                <a:latin typeface="Consolas" pitchFamily="49" charset="0"/>
                <a:ea typeface="仿宋" pitchFamily="49" charset="-122"/>
                <a:cs typeface="Consolas" pitchFamily="49" charset="0"/>
              </a:rPr>
              <a:t>有右子树 </a:t>
            </a:r>
            <a:r>
              <a:rPr lang="zh-CN" altLang="en-US" sz="1800">
                <a:solidFill>
                  <a:srgbClr val="0000FF"/>
                </a:solidFill>
                <a:latin typeface="Consolas" pitchFamily="49" charset="0"/>
                <a:ea typeface="仿宋" pitchFamily="49" charset="-122"/>
                <a:cs typeface="Consolas" pitchFamily="49" charset="0"/>
                <a:sym typeface="Wingdings"/>
              </a:rPr>
              <a:t> 转向右孩子，否则  转向左孩子。</a:t>
            </a:r>
            <a:endParaRPr lang="zh-CN" altLang="en-US" sz="1800">
              <a:solidFill>
                <a:srgbClr val="0000FF"/>
              </a:solidFill>
              <a:latin typeface="Consolas" pitchFamily="49" charset="0"/>
              <a:ea typeface="仿宋" pitchFamily="49" charset="-122"/>
              <a:cs typeface="Consolas" pitchFamily="49" charset="0"/>
            </a:endParaRPr>
          </a:p>
        </p:txBody>
      </p:sp>
      <p:sp>
        <p:nvSpPr>
          <p:cNvPr id="19" name="灯片编号占位符 18"/>
          <p:cNvSpPr>
            <a:spLocks noGrp="1"/>
          </p:cNvSpPr>
          <p:nvPr>
            <p:ph type="sldNum" sz="quarter" idx="12"/>
          </p:nvPr>
        </p:nvSpPr>
        <p:spPr/>
        <p:txBody>
          <a:bodyPr/>
          <a:lstStyle/>
          <a:p>
            <a:fld id="{67864EE2-EAB3-4814-A7EB-820BD7610F1E}" type="slidenum">
              <a:rPr lang="en-US" altLang="zh-CN" smtClean="0"/>
              <a:pPr/>
              <a:t>70</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357166"/>
            <a:ext cx="214314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2</a:t>
            </a:r>
            <a:r>
              <a:rPr lang="zh-CN" altLang="zh-CN" sz="2200">
                <a:latin typeface="Consolas" pitchFamily="49" charset="0"/>
                <a:ea typeface="微软雅黑" pitchFamily="34" charset="-122"/>
                <a:cs typeface="Consolas" pitchFamily="49" charset="0"/>
              </a:rPr>
              <a:t>）</a:t>
            </a:r>
            <a:r>
              <a:rPr lang="zh-CN" altLang="en-US" sz="2200">
                <a:latin typeface="Consolas" pitchFamily="49" charset="0"/>
                <a:ea typeface="微软雅黑" pitchFamily="34" charset="-122"/>
                <a:cs typeface="Consolas" pitchFamily="49" charset="0"/>
              </a:rPr>
              <a:t>中</a:t>
            </a:r>
            <a:r>
              <a:rPr lang="zh-CN" altLang="zh-CN" sz="2200">
                <a:latin typeface="Consolas" pitchFamily="49" charset="0"/>
                <a:ea typeface="微软雅黑" pitchFamily="34" charset="-122"/>
                <a:cs typeface="Consolas" pitchFamily="49" charset="0"/>
              </a:rPr>
              <a:t>序遍历</a:t>
            </a:r>
            <a:endParaRPr lang="zh-CN" altLang="zh-CN" sz="220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928662" y="1024663"/>
            <a:ext cx="2643206"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pPr>
            <a:r>
              <a:rPr lang="zh-CN" altLang="zh-CN" sz="2000">
                <a:solidFill>
                  <a:srgbClr val="0000FF"/>
                </a:solidFill>
                <a:latin typeface="Consolas" pitchFamily="49" charset="0"/>
                <a:ea typeface="仿宋" pitchFamily="49" charset="-122"/>
                <a:cs typeface="Consolas" pitchFamily="49" charset="0"/>
              </a:rPr>
              <a:t>①</a:t>
            </a:r>
            <a:r>
              <a:rPr lang="en-US" altLang="zh-CN" sz="2000">
                <a:solidFill>
                  <a:srgbClr val="0000FF"/>
                </a:solidFill>
                <a:latin typeface="Consolas" pitchFamily="49" charset="0"/>
                <a:ea typeface="仿宋" pitchFamily="49" charset="-122"/>
                <a:cs typeface="Consolas" pitchFamily="49" charset="0"/>
              </a:rPr>
              <a:t> </a:t>
            </a:r>
            <a:r>
              <a:rPr lang="zh-CN" altLang="en-US" sz="2000">
                <a:solidFill>
                  <a:srgbClr val="0000FF"/>
                </a:solidFill>
                <a:latin typeface="Consolas" pitchFamily="49" charset="0"/>
                <a:ea typeface="仿宋" pitchFamily="49" charset="-122"/>
                <a:cs typeface="Consolas" pitchFamily="49" charset="0"/>
              </a:rPr>
              <a:t>中</a:t>
            </a:r>
            <a:r>
              <a:rPr lang="zh-CN" altLang="zh-CN" sz="2000">
                <a:solidFill>
                  <a:srgbClr val="0000FF"/>
                </a:solidFill>
                <a:latin typeface="Consolas" pitchFamily="49" charset="0"/>
                <a:ea typeface="仿宋" pitchFamily="49" charset="-122"/>
                <a:cs typeface="Consolas" pitchFamily="49" charset="0"/>
              </a:rPr>
              <a:t>序遍历左子树。</a:t>
            </a:r>
          </a:p>
          <a:p>
            <a:pPr algn="l">
              <a:lnSpc>
                <a:spcPct val="100000"/>
              </a:lnSpc>
            </a:pPr>
            <a:r>
              <a:rPr lang="zh-CN" altLang="zh-CN" sz="2000">
                <a:solidFill>
                  <a:srgbClr val="0000FF"/>
                </a:solidFill>
                <a:latin typeface="Consolas" pitchFamily="49" charset="0"/>
                <a:ea typeface="仿宋" pitchFamily="49" charset="-122"/>
                <a:cs typeface="Consolas" pitchFamily="49" charset="0"/>
              </a:rPr>
              <a:t>②</a:t>
            </a: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访问根结点。</a:t>
            </a:r>
            <a:endParaRPr lang="en-US" altLang="zh-CN" sz="2000">
              <a:solidFill>
                <a:srgbClr val="0000FF"/>
              </a:solidFill>
              <a:latin typeface="Consolas" pitchFamily="49" charset="0"/>
              <a:ea typeface="仿宋" pitchFamily="49" charset="-122"/>
              <a:cs typeface="Consolas" pitchFamily="49" charset="0"/>
            </a:endParaRPr>
          </a:p>
          <a:p>
            <a:pPr algn="l">
              <a:lnSpc>
                <a:spcPct val="100000"/>
              </a:lnSpc>
            </a:pPr>
            <a:r>
              <a:rPr lang="zh-CN" altLang="zh-CN" sz="2000">
                <a:solidFill>
                  <a:srgbClr val="0000FF"/>
                </a:solidFill>
                <a:latin typeface="Consolas" pitchFamily="49" charset="0"/>
                <a:ea typeface="仿宋" pitchFamily="49" charset="-122"/>
                <a:cs typeface="Consolas" pitchFamily="49" charset="0"/>
              </a:rPr>
              <a:t>③ </a:t>
            </a:r>
            <a:r>
              <a:rPr lang="zh-CN" altLang="en-US" sz="2000">
                <a:solidFill>
                  <a:srgbClr val="0000FF"/>
                </a:solidFill>
                <a:latin typeface="Consolas" pitchFamily="49" charset="0"/>
                <a:ea typeface="仿宋" pitchFamily="49" charset="-122"/>
                <a:cs typeface="Consolas" pitchFamily="49" charset="0"/>
              </a:rPr>
              <a:t>中</a:t>
            </a:r>
            <a:r>
              <a:rPr lang="zh-CN" altLang="zh-CN" sz="2000">
                <a:solidFill>
                  <a:srgbClr val="0000FF"/>
                </a:solidFill>
                <a:latin typeface="Consolas" pitchFamily="49" charset="0"/>
                <a:ea typeface="仿宋" pitchFamily="49" charset="-122"/>
                <a:cs typeface="Consolas" pitchFamily="49" charset="0"/>
              </a:rPr>
              <a:t>序遍历右子树。</a:t>
            </a:r>
          </a:p>
        </p:txBody>
      </p:sp>
      <p:grpSp>
        <p:nvGrpSpPr>
          <p:cNvPr id="2" name="组合 5"/>
          <p:cNvGrpSpPr/>
          <p:nvPr/>
        </p:nvGrpSpPr>
        <p:grpSpPr>
          <a:xfrm>
            <a:off x="1285852" y="2718414"/>
            <a:ext cx="1900083" cy="1925032"/>
            <a:chOff x="1150124" y="3032607"/>
            <a:chExt cx="1900083" cy="1925032"/>
          </a:xfrm>
        </p:grpSpPr>
        <p:sp>
          <p:nvSpPr>
            <p:cNvPr id="7" name="Line 34"/>
            <p:cNvSpPr>
              <a:spLocks noChangeShapeType="1"/>
            </p:cNvSpPr>
            <p:nvPr/>
          </p:nvSpPr>
          <p:spPr bwMode="auto">
            <a:xfrm>
              <a:off x="2214546" y="3286124"/>
              <a:ext cx="201626" cy="25531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8" name="Freeform 45"/>
            <p:cNvSpPr>
              <a:spLocks/>
            </p:cNvSpPr>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9" name="Line 44"/>
            <p:cNvSpPr>
              <a:spLocks noChangeShapeType="1"/>
            </p:cNvSpPr>
            <p:nvPr/>
          </p:nvSpPr>
          <p:spPr bwMode="auto">
            <a:xfrm>
              <a:off x="1369024" y="4327825"/>
              <a:ext cx="308248" cy="33408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0" name="Freeform 43"/>
            <p:cNvSpPr>
              <a:spLocks/>
            </p:cNvSpPr>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1" name="Line 42"/>
            <p:cNvSpPr>
              <a:spLocks noChangeShapeType="1"/>
            </p:cNvSpPr>
            <p:nvPr/>
          </p:nvSpPr>
          <p:spPr bwMode="auto">
            <a:xfrm flipH="1">
              <a:off x="1296653" y="3705059"/>
              <a:ext cx="285911" cy="40689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 name="Line 41"/>
            <p:cNvSpPr>
              <a:spLocks noChangeShapeType="1"/>
            </p:cNvSpPr>
            <p:nvPr/>
          </p:nvSpPr>
          <p:spPr bwMode="auto">
            <a:xfrm flipH="1">
              <a:off x="1632598" y="3155105"/>
              <a:ext cx="477114" cy="40946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3" name="Oval 40"/>
            <p:cNvSpPr>
              <a:spLocks noChangeArrowheads="1"/>
            </p:cNvSpPr>
            <p:nvPr/>
          </p:nvSpPr>
          <p:spPr bwMode="auto">
            <a:xfrm>
              <a:off x="1955141" y="3032607"/>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4" name="Oval 39"/>
            <p:cNvSpPr>
              <a:spLocks noChangeArrowheads="1"/>
            </p:cNvSpPr>
            <p:nvPr/>
          </p:nvSpPr>
          <p:spPr bwMode="auto">
            <a:xfrm>
              <a:off x="1486069" y="348233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5" name="Oval 38"/>
            <p:cNvSpPr>
              <a:spLocks noChangeArrowheads="1"/>
            </p:cNvSpPr>
            <p:nvPr/>
          </p:nvSpPr>
          <p:spPr bwMode="auto">
            <a:xfrm>
              <a:off x="2357204" y="3520883"/>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6" name="Oval 37"/>
            <p:cNvSpPr>
              <a:spLocks noChangeArrowheads="1"/>
            </p:cNvSpPr>
            <p:nvPr/>
          </p:nvSpPr>
          <p:spPr bwMode="auto">
            <a:xfrm>
              <a:off x="2065038"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7" name="Oval 36"/>
            <p:cNvSpPr>
              <a:spLocks noChangeArrowheads="1"/>
            </p:cNvSpPr>
            <p:nvPr/>
          </p:nvSpPr>
          <p:spPr bwMode="auto">
            <a:xfrm>
              <a:off x="2726207"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18" name="Oval 35"/>
            <p:cNvSpPr>
              <a:spLocks noChangeArrowheads="1"/>
            </p:cNvSpPr>
            <p:nvPr/>
          </p:nvSpPr>
          <p:spPr bwMode="auto">
            <a:xfrm>
              <a:off x="1150124" y="4111954"/>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9" name="Oval 33"/>
            <p:cNvSpPr>
              <a:spLocks noChangeArrowheads="1"/>
            </p:cNvSpPr>
            <p:nvPr/>
          </p:nvSpPr>
          <p:spPr bwMode="auto">
            <a:xfrm>
              <a:off x="1568268" y="4633639"/>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grpSp>
      <p:sp>
        <p:nvSpPr>
          <p:cNvPr id="20" name="TextBox 19"/>
          <p:cNvSpPr txBox="1"/>
          <p:nvPr/>
        </p:nvSpPr>
        <p:spPr>
          <a:xfrm>
            <a:off x="4000496" y="3289918"/>
            <a:ext cx="285752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中序序列为：</a:t>
            </a:r>
            <a:r>
              <a:rPr lang="en-US" altLang="zh-CN" sz="2000">
                <a:solidFill>
                  <a:srgbClr val="0000FF"/>
                </a:solidFill>
                <a:latin typeface="Consolas" pitchFamily="49" charset="0"/>
                <a:ea typeface="仿宋" pitchFamily="49" charset="-122"/>
                <a:cs typeface="Consolas" pitchFamily="49" charset="0"/>
              </a:rPr>
              <a:t>DGBAECF</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21" name="右箭头 20"/>
          <p:cNvSpPr/>
          <p:nvPr/>
        </p:nvSpPr>
        <p:spPr>
          <a:xfrm>
            <a:off x="3286116" y="3361356"/>
            <a:ext cx="500066"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4" name="组合 21"/>
          <p:cNvGrpSpPr/>
          <p:nvPr/>
        </p:nvGrpSpPr>
        <p:grpSpPr>
          <a:xfrm>
            <a:off x="928662" y="5143512"/>
            <a:ext cx="896901" cy="896901"/>
            <a:chOff x="388951" y="5103867"/>
            <a:chExt cx="896901" cy="896901"/>
          </a:xfrm>
        </p:grpSpPr>
        <p:sp>
          <p:nvSpPr>
            <p:cNvPr id="23" name="椭圆 22"/>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4" name="椭圆 23"/>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5" name="文本框 14"/>
            <p:cNvSpPr txBox="1"/>
            <p:nvPr/>
          </p:nvSpPr>
          <p:spPr>
            <a:xfrm>
              <a:off x="525185" y="5431228"/>
              <a:ext cx="646332" cy="313932"/>
            </a:xfrm>
            <a:prstGeom prst="rect">
              <a:avLst/>
            </a:prstGeom>
            <a:noFill/>
          </p:spPr>
          <p:txBody>
            <a:bodyPr wrap="none" rtlCol="0">
              <a:spAutoFit/>
            </a:bodyPr>
            <a:lstStyle/>
            <a:p>
              <a:r>
                <a:rPr lang="zh-CN" altLang="en-US" sz="1800" b="1">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sp>
        <p:nvSpPr>
          <p:cNvPr id="26" name="TextBox 25"/>
          <p:cNvSpPr txBox="1"/>
          <p:nvPr/>
        </p:nvSpPr>
        <p:spPr>
          <a:xfrm>
            <a:off x="1928794" y="5269670"/>
            <a:ext cx="6500858" cy="109260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600"/>
              </a:lnSpc>
              <a:spcBef>
                <a:spcPts val="0"/>
              </a:spcBef>
            </a:pPr>
            <a:r>
              <a:rPr lang="zh-CN" altLang="zh-CN" sz="2000">
                <a:solidFill>
                  <a:srgbClr val="0000FF"/>
                </a:solidFill>
                <a:latin typeface="Consolas" pitchFamily="49" charset="0"/>
                <a:ea typeface="仿宋" pitchFamily="49" charset="-122"/>
                <a:cs typeface="Consolas" pitchFamily="49" charset="0"/>
              </a:rPr>
              <a:t>在一棵二叉树的中序序列中，根结点值将其序列分为前后两部分，前部分为左子树的中序序列，后部分为右子树的中序序列。</a:t>
            </a:r>
          </a:p>
        </p:txBody>
      </p:sp>
      <p:sp>
        <p:nvSpPr>
          <p:cNvPr id="27" name="灯片编号占位符 26"/>
          <p:cNvSpPr>
            <a:spLocks noGrp="1"/>
          </p:cNvSpPr>
          <p:nvPr>
            <p:ph type="sldNum" sz="quarter" idx="12"/>
          </p:nvPr>
        </p:nvSpPr>
        <p:spPr/>
        <p:txBody>
          <a:bodyPr/>
          <a:lstStyle/>
          <a:p>
            <a:fld id="{67864EE2-EAB3-4814-A7EB-820BD7610F1E}" type="slidenum">
              <a:rPr lang="en-US" altLang="zh-CN" smtClean="0"/>
              <a:pPr/>
              <a:t>71</a:t>
            </a:fld>
            <a:r>
              <a:rPr lang="en-US" altLang="zh-CN"/>
              <a:t>/110</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285728"/>
            <a:ext cx="214314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3</a:t>
            </a:r>
            <a:r>
              <a:rPr lang="zh-CN" altLang="zh-CN" sz="2200">
                <a:latin typeface="Consolas" pitchFamily="49" charset="0"/>
                <a:ea typeface="微软雅黑" pitchFamily="34" charset="-122"/>
                <a:cs typeface="Consolas" pitchFamily="49" charset="0"/>
              </a:rPr>
              <a:t>）</a:t>
            </a:r>
            <a:r>
              <a:rPr lang="zh-CN" altLang="en-US" sz="2200">
                <a:latin typeface="Consolas" pitchFamily="49" charset="0"/>
                <a:ea typeface="微软雅黑" pitchFamily="34" charset="-122"/>
                <a:cs typeface="Consolas" pitchFamily="49" charset="0"/>
              </a:rPr>
              <a:t>后</a:t>
            </a:r>
            <a:r>
              <a:rPr lang="zh-CN" altLang="zh-CN" sz="2200">
                <a:latin typeface="Consolas" pitchFamily="49" charset="0"/>
                <a:ea typeface="微软雅黑" pitchFamily="34" charset="-122"/>
                <a:cs typeface="Consolas" pitchFamily="49" charset="0"/>
              </a:rPr>
              <a:t>序遍历</a:t>
            </a:r>
            <a:endParaRPr lang="zh-CN" altLang="zh-CN" sz="220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785786" y="1024663"/>
            <a:ext cx="2643206"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pPr>
            <a:r>
              <a:rPr lang="zh-CN" altLang="zh-CN" sz="2000">
                <a:solidFill>
                  <a:srgbClr val="0000FF"/>
                </a:solidFill>
                <a:latin typeface="Consolas" pitchFamily="49" charset="0"/>
                <a:ea typeface="仿宋" pitchFamily="49" charset="-122"/>
                <a:cs typeface="Consolas" pitchFamily="49" charset="0"/>
              </a:rPr>
              <a:t>① 后序遍历左子树。</a:t>
            </a:r>
          </a:p>
          <a:p>
            <a:pPr algn="l">
              <a:lnSpc>
                <a:spcPct val="100000"/>
              </a:lnSpc>
            </a:pPr>
            <a:r>
              <a:rPr lang="zh-CN" altLang="zh-CN" sz="2000">
                <a:solidFill>
                  <a:srgbClr val="0000FF"/>
                </a:solidFill>
                <a:latin typeface="Consolas" pitchFamily="49" charset="0"/>
                <a:ea typeface="仿宋" pitchFamily="49" charset="-122"/>
                <a:cs typeface="Consolas" pitchFamily="49" charset="0"/>
              </a:rPr>
              <a:t>② 后序遍历右子树。</a:t>
            </a:r>
          </a:p>
          <a:p>
            <a:pPr algn="l">
              <a:lnSpc>
                <a:spcPct val="100000"/>
              </a:lnSpc>
            </a:pPr>
            <a:r>
              <a:rPr lang="zh-CN" altLang="zh-CN" sz="2000">
                <a:solidFill>
                  <a:srgbClr val="0000FF"/>
                </a:solidFill>
                <a:latin typeface="Consolas" pitchFamily="49" charset="0"/>
                <a:ea typeface="仿宋" pitchFamily="49" charset="-122"/>
                <a:cs typeface="Consolas" pitchFamily="49" charset="0"/>
              </a:rPr>
              <a:t>③ 访问根结点。</a:t>
            </a:r>
          </a:p>
        </p:txBody>
      </p:sp>
      <p:grpSp>
        <p:nvGrpSpPr>
          <p:cNvPr id="2" name="组合 5"/>
          <p:cNvGrpSpPr/>
          <p:nvPr/>
        </p:nvGrpSpPr>
        <p:grpSpPr>
          <a:xfrm>
            <a:off x="1285852" y="2718414"/>
            <a:ext cx="1900083" cy="1925032"/>
            <a:chOff x="1150124" y="3032607"/>
            <a:chExt cx="1900083" cy="1925032"/>
          </a:xfrm>
        </p:grpSpPr>
        <p:sp>
          <p:nvSpPr>
            <p:cNvPr id="7" name="Line 34"/>
            <p:cNvSpPr>
              <a:spLocks noChangeShapeType="1"/>
            </p:cNvSpPr>
            <p:nvPr/>
          </p:nvSpPr>
          <p:spPr bwMode="auto">
            <a:xfrm>
              <a:off x="2214546" y="3286124"/>
              <a:ext cx="201626" cy="25531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8" name="Freeform 45"/>
            <p:cNvSpPr>
              <a:spLocks/>
            </p:cNvSpPr>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9" name="Line 44"/>
            <p:cNvSpPr>
              <a:spLocks noChangeShapeType="1"/>
            </p:cNvSpPr>
            <p:nvPr/>
          </p:nvSpPr>
          <p:spPr bwMode="auto">
            <a:xfrm>
              <a:off x="1369024" y="4327825"/>
              <a:ext cx="308248" cy="334084"/>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0" name="Freeform 43"/>
            <p:cNvSpPr>
              <a:spLocks/>
            </p:cNvSpPr>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1" name="Line 42"/>
            <p:cNvSpPr>
              <a:spLocks noChangeShapeType="1"/>
            </p:cNvSpPr>
            <p:nvPr/>
          </p:nvSpPr>
          <p:spPr bwMode="auto">
            <a:xfrm flipH="1">
              <a:off x="1296653" y="3705059"/>
              <a:ext cx="285911" cy="40689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2" name="Line 41"/>
            <p:cNvSpPr>
              <a:spLocks noChangeShapeType="1"/>
            </p:cNvSpPr>
            <p:nvPr/>
          </p:nvSpPr>
          <p:spPr bwMode="auto">
            <a:xfrm flipH="1">
              <a:off x="1632598" y="3155105"/>
              <a:ext cx="477114" cy="40946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b="0">
                <a:solidFill>
                  <a:srgbClr val="0000FF"/>
                </a:solidFill>
                <a:latin typeface="Consolas" pitchFamily="49" charset="0"/>
                <a:ea typeface="仿宋" pitchFamily="49" charset="-122"/>
                <a:cs typeface="Consolas" pitchFamily="49" charset="0"/>
              </a:endParaRPr>
            </a:p>
          </p:txBody>
        </p:sp>
        <p:sp>
          <p:nvSpPr>
            <p:cNvPr id="13" name="Oval 40"/>
            <p:cNvSpPr>
              <a:spLocks noChangeArrowheads="1"/>
            </p:cNvSpPr>
            <p:nvPr/>
          </p:nvSpPr>
          <p:spPr bwMode="auto">
            <a:xfrm>
              <a:off x="1955141" y="3032607"/>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4" name="Oval 39"/>
            <p:cNvSpPr>
              <a:spLocks noChangeArrowheads="1"/>
            </p:cNvSpPr>
            <p:nvPr/>
          </p:nvSpPr>
          <p:spPr bwMode="auto">
            <a:xfrm>
              <a:off x="1486069" y="348233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5" name="Oval 38"/>
            <p:cNvSpPr>
              <a:spLocks noChangeArrowheads="1"/>
            </p:cNvSpPr>
            <p:nvPr/>
          </p:nvSpPr>
          <p:spPr bwMode="auto">
            <a:xfrm>
              <a:off x="2357204" y="3520883"/>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6" name="Oval 37"/>
            <p:cNvSpPr>
              <a:spLocks noChangeArrowheads="1"/>
            </p:cNvSpPr>
            <p:nvPr/>
          </p:nvSpPr>
          <p:spPr bwMode="auto">
            <a:xfrm>
              <a:off x="2065038"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7" name="Oval 36"/>
            <p:cNvSpPr>
              <a:spLocks noChangeArrowheads="1"/>
            </p:cNvSpPr>
            <p:nvPr/>
          </p:nvSpPr>
          <p:spPr bwMode="auto">
            <a:xfrm>
              <a:off x="2726207" y="4099105"/>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18" name="Oval 35"/>
            <p:cNvSpPr>
              <a:spLocks noChangeArrowheads="1"/>
            </p:cNvSpPr>
            <p:nvPr/>
          </p:nvSpPr>
          <p:spPr bwMode="auto">
            <a:xfrm>
              <a:off x="1150124" y="4111954"/>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9" name="Oval 33"/>
            <p:cNvSpPr>
              <a:spLocks noChangeArrowheads="1"/>
            </p:cNvSpPr>
            <p:nvPr/>
          </p:nvSpPr>
          <p:spPr bwMode="auto">
            <a:xfrm>
              <a:off x="1568268" y="4633639"/>
              <a:ext cx="324000" cy="324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grpSp>
      <p:sp>
        <p:nvSpPr>
          <p:cNvPr id="20" name="TextBox 19"/>
          <p:cNvSpPr txBox="1"/>
          <p:nvPr/>
        </p:nvSpPr>
        <p:spPr>
          <a:xfrm>
            <a:off x="4000496" y="3289918"/>
            <a:ext cx="285752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后序序列为：</a:t>
            </a:r>
            <a:r>
              <a:rPr lang="en-US" altLang="zh-CN" sz="2000">
                <a:solidFill>
                  <a:srgbClr val="0000FF"/>
                </a:solidFill>
                <a:latin typeface="Consolas" pitchFamily="49" charset="0"/>
                <a:ea typeface="仿宋" pitchFamily="49" charset="-122"/>
                <a:cs typeface="Consolas" pitchFamily="49" charset="0"/>
              </a:rPr>
              <a:t>GDBEFCA</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21" name="右箭头 20"/>
          <p:cNvSpPr/>
          <p:nvPr/>
        </p:nvSpPr>
        <p:spPr>
          <a:xfrm>
            <a:off x="3286116" y="3361356"/>
            <a:ext cx="500066"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4" name="组合 21"/>
          <p:cNvGrpSpPr/>
          <p:nvPr/>
        </p:nvGrpSpPr>
        <p:grpSpPr>
          <a:xfrm>
            <a:off x="1285852" y="5143512"/>
            <a:ext cx="896901" cy="896901"/>
            <a:chOff x="388951" y="5103867"/>
            <a:chExt cx="896901" cy="896901"/>
          </a:xfrm>
        </p:grpSpPr>
        <p:sp>
          <p:nvSpPr>
            <p:cNvPr id="23" name="椭圆 22"/>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4" name="椭圆 23"/>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5" name="文本框 14"/>
            <p:cNvSpPr txBox="1"/>
            <p:nvPr/>
          </p:nvSpPr>
          <p:spPr>
            <a:xfrm>
              <a:off x="525185" y="5431228"/>
              <a:ext cx="646332" cy="313932"/>
            </a:xfrm>
            <a:prstGeom prst="rect">
              <a:avLst/>
            </a:prstGeom>
            <a:noFill/>
          </p:spPr>
          <p:txBody>
            <a:bodyPr wrap="none" rtlCol="0">
              <a:spAutoFit/>
            </a:bodyPr>
            <a:lstStyle/>
            <a:p>
              <a:r>
                <a:rPr lang="zh-CN" altLang="en-US" sz="1800" b="1">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sp>
        <p:nvSpPr>
          <p:cNvPr id="26" name="TextBox 25"/>
          <p:cNvSpPr txBox="1"/>
          <p:nvPr/>
        </p:nvSpPr>
        <p:spPr>
          <a:xfrm>
            <a:off x="2285984" y="5214950"/>
            <a:ext cx="5429288" cy="75918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600"/>
              </a:lnSpc>
              <a:spcBef>
                <a:spcPts val="0"/>
              </a:spcBef>
            </a:pPr>
            <a:r>
              <a:rPr lang="zh-CN" altLang="zh-CN" sz="2000">
                <a:solidFill>
                  <a:srgbClr val="0000FF"/>
                </a:solidFill>
                <a:latin typeface="Consolas" pitchFamily="49" charset="0"/>
                <a:ea typeface="仿宋" pitchFamily="49" charset="-122"/>
                <a:cs typeface="Consolas" pitchFamily="49" charset="0"/>
              </a:rPr>
              <a:t>在一棵二叉树的后序序列中，最后一个元素即为根结点对应的结点值。</a:t>
            </a:r>
          </a:p>
        </p:txBody>
      </p:sp>
      <p:sp>
        <p:nvSpPr>
          <p:cNvPr id="27" name="灯片编号占位符 26"/>
          <p:cNvSpPr>
            <a:spLocks noGrp="1"/>
          </p:cNvSpPr>
          <p:nvPr>
            <p:ph type="sldNum" sz="quarter" idx="12"/>
          </p:nvPr>
        </p:nvSpPr>
        <p:spPr/>
        <p:txBody>
          <a:bodyPr/>
          <a:lstStyle/>
          <a:p>
            <a:fld id="{67864EE2-EAB3-4814-A7EB-820BD7610F1E}" type="slidenum">
              <a:rPr lang="en-US" altLang="zh-CN" smtClean="0"/>
              <a:pPr/>
              <a:t>72</a:t>
            </a:fld>
            <a:r>
              <a:rPr lang="en-US" altLang="zh-CN"/>
              <a:t>/110</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578647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7.3.2 </a:t>
            </a:r>
            <a:r>
              <a:rPr lang="zh-CN" altLang="zh-CN">
                <a:latin typeface="Consolas" pitchFamily="49" charset="0"/>
                <a:ea typeface="微软雅黑" pitchFamily="34" charset="-122"/>
                <a:cs typeface="Consolas" pitchFamily="49" charset="0"/>
              </a:rPr>
              <a:t>先序、中序和后序遍历递归算法</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571472" y="1357298"/>
            <a:ext cx="328614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1</a:t>
            </a:r>
            <a:r>
              <a:rPr lang="zh-CN" altLang="zh-CN" sz="2200">
                <a:latin typeface="Consolas" pitchFamily="49" charset="0"/>
                <a:ea typeface="微软雅黑" pitchFamily="34" charset="-122"/>
                <a:cs typeface="Consolas" pitchFamily="49" charset="0"/>
              </a:rPr>
              <a:t>）先序遍历的递归算法</a:t>
            </a:r>
            <a:endParaRPr lang="zh-CN" altLang="zh-CN" sz="2200">
              <a:solidFill>
                <a:schemeClr val="bg1"/>
              </a:solidFill>
              <a:latin typeface="Consolas" pitchFamily="49" charset="0"/>
              <a:ea typeface="微软雅黑" pitchFamily="34" charset="-122"/>
              <a:cs typeface="Consolas" pitchFamily="49" charset="0"/>
            </a:endParaRPr>
          </a:p>
        </p:txBody>
      </p:sp>
      <p:sp>
        <p:nvSpPr>
          <p:cNvPr id="6" name="TextBox 5"/>
          <p:cNvSpPr txBox="1"/>
          <p:nvPr/>
        </p:nvSpPr>
        <p:spPr>
          <a:xfrm>
            <a:off x="714348" y="2278765"/>
            <a:ext cx="7715304" cy="353785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a:solidFill>
                  <a:srgbClr val="FF0000"/>
                </a:solidFill>
                <a:latin typeface="Consolas" pitchFamily="49" charset="0"/>
                <a:ea typeface="仿宋" pitchFamily="49" charset="-122"/>
                <a:cs typeface="Consolas" pitchFamily="49" charset="0"/>
              </a:rPr>
              <a:t>PreOrder11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b)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被</a:t>
            </a:r>
            <a:r>
              <a:rPr lang="en-US" altLang="zh-CN" sz="1800" dirty="0" err="1">
                <a:solidFill>
                  <a:schemeClr val="bg1">
                    <a:lumMod val="50000"/>
                  </a:schemeClr>
                </a:solidFill>
                <a:latin typeface="Consolas" pitchFamily="49" charset="0"/>
                <a:ea typeface="仿宋" pitchFamily="49" charset="-122"/>
                <a:cs typeface="Consolas" pitchFamily="49" charset="0"/>
              </a:rPr>
              <a:t>PreOrder</a:t>
            </a:r>
            <a:r>
              <a:rPr lang="zh-CN" altLang="zh-CN" sz="1800" dirty="0">
                <a:solidFill>
                  <a:schemeClr val="bg1">
                    <a:lumMod val="50000"/>
                  </a:schemeClr>
                </a:solidFill>
                <a:latin typeface="Consolas" pitchFamily="49" charset="0"/>
                <a:ea typeface="仿宋" pitchFamily="49" charset="-122"/>
                <a:cs typeface="Consolas" pitchFamily="49" charset="0"/>
              </a:rPr>
              <a:t>函数调用</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if (b!=NULL)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cout</a:t>
            </a:r>
            <a:r>
              <a:rPr lang="en-US" altLang="zh-CN" sz="1800" dirty="0">
                <a:solidFill>
                  <a:srgbClr val="0000FF"/>
                </a:solidFill>
                <a:latin typeface="Consolas" pitchFamily="49" charset="0"/>
                <a:ea typeface="仿宋" pitchFamily="49" charset="-122"/>
                <a:cs typeface="Consolas" pitchFamily="49" charset="0"/>
              </a:rPr>
              <a:t> &lt;&lt; b-&gt;data;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访问根结点</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PreOrder11</a:t>
            </a:r>
            <a:r>
              <a:rPr lang="en-US" altLang="zh-CN" sz="1800" dirty="0">
                <a:solidFill>
                  <a:srgbClr val="0000FF"/>
                </a:solidFill>
                <a:latin typeface="Consolas" pitchFamily="49" charset="0"/>
                <a:ea typeface="仿宋" pitchFamily="49" charset="-122"/>
                <a:cs typeface="Consolas" pitchFamily="49" charset="0"/>
              </a:rPr>
              <a:t>(b-&gt;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先序遍历左子树</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PreOrder11</a:t>
            </a:r>
            <a:r>
              <a:rPr lang="en-US" altLang="zh-CN" sz="1800" dirty="0">
                <a:solidFill>
                  <a:srgbClr val="0000FF"/>
                </a:solidFill>
                <a:latin typeface="Consolas" pitchFamily="49" charset="0"/>
                <a:ea typeface="仿宋" pitchFamily="49" charset="-122"/>
                <a:cs typeface="Consolas" pitchFamily="49" charset="0"/>
              </a:rPr>
              <a:t>(b-&gt;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先序遍历右子树</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200000"/>
              </a:lnSpc>
              <a:spcBef>
                <a:spcPts val="0"/>
              </a:spcBef>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a:solidFill>
                  <a:srgbClr val="FF0000"/>
                </a:solidFill>
                <a:latin typeface="Consolas" pitchFamily="49" charset="0"/>
                <a:ea typeface="仿宋" pitchFamily="49" charset="-122"/>
                <a:cs typeface="Consolas" pitchFamily="49" charset="0"/>
              </a:rPr>
              <a:t>PreOrder1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BTree</a:t>
            </a:r>
            <a:r>
              <a:rPr lang="en-US" altLang="zh-CN" sz="1800" dirty="0">
                <a:solidFill>
                  <a:srgbClr val="0000FF"/>
                </a:solidFill>
                <a:latin typeface="Consolas" pitchFamily="49" charset="0"/>
                <a:ea typeface="仿宋" pitchFamily="49" charset="-122"/>
                <a:cs typeface="Consolas" pitchFamily="49" charset="0"/>
              </a:rPr>
              <a:t>&amp;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先序遍历的递归算法</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PreOrder11(</a:t>
            </a:r>
            <a:r>
              <a:rPr lang="en-US" altLang="zh-CN" sz="1800" dirty="0" err="1">
                <a:solidFill>
                  <a:srgbClr val="0000FF"/>
                </a:solidFill>
                <a:latin typeface="Consolas" pitchFamily="49" charset="0"/>
                <a:ea typeface="仿宋" pitchFamily="49" charset="-122"/>
                <a:cs typeface="Consolas" pitchFamily="49" charset="0"/>
              </a:rPr>
              <a:t>bt.r</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67864EE2-EAB3-4814-A7EB-820BD7610F1E}" type="slidenum">
              <a:rPr lang="en-US" altLang="zh-CN" smtClean="0"/>
              <a:pPr/>
              <a:t>73</a:t>
            </a:fld>
            <a:r>
              <a:rPr lang="en-US" altLang="zh-CN"/>
              <a:t>/110</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5007148" y="1000108"/>
            <a:ext cx="2279496" cy="2801359"/>
            <a:chOff x="506805" y="1365389"/>
            <a:chExt cx="2279496" cy="2801359"/>
          </a:xfrm>
        </p:grpSpPr>
        <p:sp>
          <p:nvSpPr>
            <p:cNvPr id="5" name="Freeform 70"/>
            <p:cNvSpPr>
              <a:spLocks/>
            </p:cNvSpPr>
            <p:nvPr/>
          </p:nvSpPr>
          <p:spPr bwMode="auto">
            <a:xfrm>
              <a:off x="1872681" y="2710446"/>
              <a:ext cx="223599" cy="367110"/>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6" name="Line 69"/>
            <p:cNvSpPr>
              <a:spLocks noChangeShapeType="1"/>
            </p:cNvSpPr>
            <p:nvPr/>
          </p:nvSpPr>
          <p:spPr bwMode="auto">
            <a:xfrm>
              <a:off x="975250" y="3335442"/>
              <a:ext cx="330845" cy="37317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7" name="Freeform 68"/>
            <p:cNvSpPr>
              <a:spLocks/>
            </p:cNvSpPr>
            <p:nvPr/>
          </p:nvSpPr>
          <p:spPr bwMode="auto">
            <a:xfrm>
              <a:off x="2276373" y="2676061"/>
              <a:ext cx="251928" cy="409585"/>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8" name="Line 67"/>
            <p:cNvSpPr>
              <a:spLocks noChangeShapeType="1"/>
            </p:cNvSpPr>
            <p:nvPr/>
          </p:nvSpPr>
          <p:spPr bwMode="auto">
            <a:xfrm flipH="1">
              <a:off x="897345" y="2637630"/>
              <a:ext cx="307575" cy="45610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9" name="Line 66"/>
            <p:cNvSpPr>
              <a:spLocks noChangeShapeType="1"/>
            </p:cNvSpPr>
            <p:nvPr/>
          </p:nvSpPr>
          <p:spPr bwMode="auto">
            <a:xfrm flipH="1">
              <a:off x="1258543" y="2021736"/>
              <a:ext cx="512962" cy="45812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0" name="Oval 65"/>
            <p:cNvSpPr>
              <a:spLocks noChangeArrowheads="1"/>
            </p:cNvSpPr>
            <p:nvPr/>
          </p:nvSpPr>
          <p:spPr bwMode="auto">
            <a:xfrm>
              <a:off x="1604565" y="1884196"/>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1" name="Oval 64"/>
            <p:cNvSpPr>
              <a:spLocks noChangeArrowheads="1"/>
            </p:cNvSpPr>
            <p:nvPr/>
          </p:nvSpPr>
          <p:spPr bwMode="auto">
            <a:xfrm>
              <a:off x="1100708" y="2387834"/>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2" name="Oval 63"/>
            <p:cNvSpPr>
              <a:spLocks noChangeArrowheads="1"/>
            </p:cNvSpPr>
            <p:nvPr/>
          </p:nvSpPr>
          <p:spPr bwMode="auto">
            <a:xfrm>
              <a:off x="2036586" y="2431321"/>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3" name="Oval 62"/>
            <p:cNvSpPr>
              <a:spLocks noChangeArrowheads="1"/>
            </p:cNvSpPr>
            <p:nvPr/>
          </p:nvSpPr>
          <p:spPr bwMode="auto">
            <a:xfrm>
              <a:off x="1722941" y="3078566"/>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4" name="Oval 61"/>
            <p:cNvSpPr>
              <a:spLocks noChangeArrowheads="1"/>
            </p:cNvSpPr>
            <p:nvPr/>
          </p:nvSpPr>
          <p:spPr bwMode="auto">
            <a:xfrm>
              <a:off x="2433196" y="3078566"/>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15" name="Oval 60"/>
            <p:cNvSpPr>
              <a:spLocks noChangeArrowheads="1"/>
            </p:cNvSpPr>
            <p:nvPr/>
          </p:nvSpPr>
          <p:spPr bwMode="auto">
            <a:xfrm>
              <a:off x="740522" y="3093736"/>
              <a:ext cx="271152" cy="29834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6" name="Line 59"/>
            <p:cNvSpPr>
              <a:spLocks noChangeShapeType="1"/>
            </p:cNvSpPr>
            <p:nvPr/>
          </p:nvSpPr>
          <p:spPr bwMode="auto">
            <a:xfrm>
              <a:off x="1846375" y="2141072"/>
              <a:ext cx="253952" cy="3135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7" name="Oval 58"/>
            <p:cNvSpPr>
              <a:spLocks noChangeArrowheads="1"/>
            </p:cNvSpPr>
            <p:nvPr/>
          </p:nvSpPr>
          <p:spPr bwMode="auto">
            <a:xfrm>
              <a:off x="1189743" y="3677269"/>
              <a:ext cx="271152"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sp>
          <p:nvSpPr>
            <p:cNvPr id="18" name="Freeform 56"/>
            <p:cNvSpPr>
              <a:spLocks/>
            </p:cNvSpPr>
            <p:nvPr/>
          </p:nvSpPr>
          <p:spPr bwMode="auto">
            <a:xfrm>
              <a:off x="644405" y="1430113"/>
              <a:ext cx="2141896" cy="2736635"/>
            </a:xfrm>
            <a:custGeom>
              <a:avLst/>
              <a:gdLst/>
              <a:ahLst/>
              <a:cxnLst>
                <a:cxn ang="0">
                  <a:pos x="977" y="228"/>
                </a:cxn>
                <a:cxn ang="0">
                  <a:pos x="920" y="440"/>
                </a:cxn>
                <a:cxn ang="0">
                  <a:pos x="621" y="749"/>
                </a:cxn>
                <a:cxn ang="0">
                  <a:pos x="415" y="1016"/>
                </a:cxn>
                <a:cxn ang="0">
                  <a:pos x="265" y="1308"/>
                </a:cxn>
                <a:cxn ang="0">
                  <a:pos x="10" y="1811"/>
                </a:cxn>
                <a:cxn ang="0">
                  <a:pos x="205" y="2111"/>
                </a:cxn>
                <a:cxn ang="0">
                  <a:pos x="392" y="2328"/>
                </a:cxn>
                <a:cxn ang="0">
                  <a:pos x="654" y="2665"/>
                </a:cxn>
                <a:cxn ang="0">
                  <a:pos x="855" y="2572"/>
                </a:cxn>
                <a:cxn ang="0">
                  <a:pos x="940" y="2433"/>
                </a:cxn>
                <a:cxn ang="0">
                  <a:pos x="835" y="2208"/>
                </a:cxn>
                <a:cxn ang="0">
                  <a:pos x="655" y="2058"/>
                </a:cxn>
                <a:cxn ang="0">
                  <a:pos x="451" y="1805"/>
                </a:cxn>
                <a:cxn ang="0">
                  <a:pos x="720" y="1286"/>
                </a:cxn>
                <a:cxn ang="0">
                  <a:pos x="1030" y="873"/>
                </a:cxn>
                <a:cxn ang="0">
                  <a:pos x="1225" y="978"/>
                </a:cxn>
                <a:cxn ang="0">
                  <a:pos x="1277" y="1211"/>
                </a:cxn>
                <a:cxn ang="0">
                  <a:pos x="1172" y="1481"/>
                </a:cxn>
                <a:cxn ang="0">
                  <a:pos x="1014" y="1645"/>
                </a:cxn>
                <a:cxn ang="0">
                  <a:pos x="949" y="1824"/>
                </a:cxn>
                <a:cxn ang="0">
                  <a:pos x="1066" y="2076"/>
                </a:cxn>
                <a:cxn ang="0">
                  <a:pos x="1335" y="2058"/>
                </a:cxn>
                <a:cxn ang="0">
                  <a:pos x="1435" y="1884"/>
                </a:cxn>
                <a:cxn ang="0">
                  <a:pos x="1439" y="1581"/>
                </a:cxn>
                <a:cxn ang="0">
                  <a:pos x="1509" y="1384"/>
                </a:cxn>
                <a:cxn ang="0">
                  <a:pos x="1645" y="1525"/>
                </a:cxn>
                <a:cxn ang="0">
                  <a:pos x="1682" y="1796"/>
                </a:cxn>
                <a:cxn ang="0">
                  <a:pos x="1862" y="2067"/>
                </a:cxn>
                <a:cxn ang="0">
                  <a:pos x="2080" y="1953"/>
                </a:cxn>
                <a:cxn ang="0">
                  <a:pos x="2087" y="1691"/>
                </a:cxn>
                <a:cxn ang="0">
                  <a:pos x="1945" y="1496"/>
                </a:cxn>
                <a:cxn ang="0">
                  <a:pos x="1742" y="1166"/>
                </a:cxn>
                <a:cxn ang="0">
                  <a:pos x="1439" y="703"/>
                </a:cxn>
                <a:cxn ang="0">
                  <a:pos x="1322" y="477"/>
                </a:cxn>
                <a:cxn ang="0">
                  <a:pos x="1238" y="0"/>
                </a:cxn>
              </a:cxnLst>
              <a:rect l="0" t="0" r="r" b="b"/>
              <a:pathLst>
                <a:path w="2117" h="2706">
                  <a:moveTo>
                    <a:pt x="977" y="228"/>
                  </a:moveTo>
                  <a:cubicBezTo>
                    <a:pt x="966" y="264"/>
                    <a:pt x="979" y="353"/>
                    <a:pt x="920" y="440"/>
                  </a:cubicBezTo>
                  <a:cubicBezTo>
                    <a:pt x="861" y="527"/>
                    <a:pt x="705" y="653"/>
                    <a:pt x="621" y="749"/>
                  </a:cubicBezTo>
                  <a:cubicBezTo>
                    <a:pt x="537" y="845"/>
                    <a:pt x="474" y="923"/>
                    <a:pt x="415" y="1016"/>
                  </a:cubicBezTo>
                  <a:cubicBezTo>
                    <a:pt x="356" y="1109"/>
                    <a:pt x="332" y="1176"/>
                    <a:pt x="265" y="1308"/>
                  </a:cubicBezTo>
                  <a:cubicBezTo>
                    <a:pt x="198" y="1440"/>
                    <a:pt x="20" y="1677"/>
                    <a:pt x="10" y="1811"/>
                  </a:cubicBezTo>
                  <a:cubicBezTo>
                    <a:pt x="0" y="1945"/>
                    <a:pt x="141" y="2025"/>
                    <a:pt x="205" y="2111"/>
                  </a:cubicBezTo>
                  <a:cubicBezTo>
                    <a:pt x="269" y="2197"/>
                    <a:pt x="317" y="2236"/>
                    <a:pt x="392" y="2328"/>
                  </a:cubicBezTo>
                  <a:cubicBezTo>
                    <a:pt x="467" y="2420"/>
                    <a:pt x="577" y="2624"/>
                    <a:pt x="654" y="2665"/>
                  </a:cubicBezTo>
                  <a:cubicBezTo>
                    <a:pt x="731" y="2706"/>
                    <a:pt x="807" y="2611"/>
                    <a:pt x="855" y="2572"/>
                  </a:cubicBezTo>
                  <a:cubicBezTo>
                    <a:pt x="903" y="2533"/>
                    <a:pt x="943" y="2494"/>
                    <a:pt x="940" y="2433"/>
                  </a:cubicBezTo>
                  <a:cubicBezTo>
                    <a:pt x="937" y="2372"/>
                    <a:pt x="883" y="2270"/>
                    <a:pt x="835" y="2208"/>
                  </a:cubicBezTo>
                  <a:cubicBezTo>
                    <a:pt x="787" y="2146"/>
                    <a:pt x="719" y="2125"/>
                    <a:pt x="655" y="2058"/>
                  </a:cubicBezTo>
                  <a:cubicBezTo>
                    <a:pt x="591" y="1991"/>
                    <a:pt x="440" y="1934"/>
                    <a:pt x="451" y="1805"/>
                  </a:cubicBezTo>
                  <a:cubicBezTo>
                    <a:pt x="462" y="1676"/>
                    <a:pt x="624" y="1441"/>
                    <a:pt x="720" y="1286"/>
                  </a:cubicBezTo>
                  <a:cubicBezTo>
                    <a:pt x="816" y="1131"/>
                    <a:pt x="946" y="924"/>
                    <a:pt x="1030" y="873"/>
                  </a:cubicBezTo>
                  <a:cubicBezTo>
                    <a:pt x="1114" y="822"/>
                    <a:pt x="1184" y="922"/>
                    <a:pt x="1225" y="978"/>
                  </a:cubicBezTo>
                  <a:cubicBezTo>
                    <a:pt x="1266" y="1034"/>
                    <a:pt x="1286" y="1127"/>
                    <a:pt x="1277" y="1211"/>
                  </a:cubicBezTo>
                  <a:cubicBezTo>
                    <a:pt x="1268" y="1295"/>
                    <a:pt x="1216" y="1409"/>
                    <a:pt x="1172" y="1481"/>
                  </a:cubicBezTo>
                  <a:cubicBezTo>
                    <a:pt x="1128" y="1553"/>
                    <a:pt x="1051" y="1588"/>
                    <a:pt x="1014" y="1645"/>
                  </a:cubicBezTo>
                  <a:cubicBezTo>
                    <a:pt x="977" y="1702"/>
                    <a:pt x="940" y="1752"/>
                    <a:pt x="949" y="1824"/>
                  </a:cubicBezTo>
                  <a:cubicBezTo>
                    <a:pt x="958" y="1896"/>
                    <a:pt x="1002" y="2037"/>
                    <a:pt x="1066" y="2076"/>
                  </a:cubicBezTo>
                  <a:cubicBezTo>
                    <a:pt x="1130" y="2115"/>
                    <a:pt x="1273" y="2090"/>
                    <a:pt x="1335" y="2058"/>
                  </a:cubicBezTo>
                  <a:cubicBezTo>
                    <a:pt x="1397" y="2026"/>
                    <a:pt x="1418" y="1963"/>
                    <a:pt x="1435" y="1884"/>
                  </a:cubicBezTo>
                  <a:cubicBezTo>
                    <a:pt x="1452" y="1805"/>
                    <a:pt x="1427" y="1664"/>
                    <a:pt x="1439" y="1581"/>
                  </a:cubicBezTo>
                  <a:cubicBezTo>
                    <a:pt x="1451" y="1498"/>
                    <a:pt x="1475" y="1393"/>
                    <a:pt x="1509" y="1384"/>
                  </a:cubicBezTo>
                  <a:cubicBezTo>
                    <a:pt x="1543" y="1375"/>
                    <a:pt x="1616" y="1456"/>
                    <a:pt x="1645" y="1525"/>
                  </a:cubicBezTo>
                  <a:cubicBezTo>
                    <a:pt x="1674" y="1594"/>
                    <a:pt x="1646" y="1706"/>
                    <a:pt x="1682" y="1796"/>
                  </a:cubicBezTo>
                  <a:cubicBezTo>
                    <a:pt x="1718" y="1886"/>
                    <a:pt x="1796" y="2041"/>
                    <a:pt x="1862" y="2067"/>
                  </a:cubicBezTo>
                  <a:cubicBezTo>
                    <a:pt x="1928" y="2093"/>
                    <a:pt x="2043" y="2016"/>
                    <a:pt x="2080" y="1953"/>
                  </a:cubicBezTo>
                  <a:cubicBezTo>
                    <a:pt x="2117" y="1890"/>
                    <a:pt x="2109" y="1767"/>
                    <a:pt x="2087" y="1691"/>
                  </a:cubicBezTo>
                  <a:cubicBezTo>
                    <a:pt x="2065" y="1615"/>
                    <a:pt x="2002" y="1583"/>
                    <a:pt x="1945" y="1496"/>
                  </a:cubicBezTo>
                  <a:cubicBezTo>
                    <a:pt x="1888" y="1409"/>
                    <a:pt x="1826" y="1298"/>
                    <a:pt x="1742" y="1166"/>
                  </a:cubicBezTo>
                  <a:cubicBezTo>
                    <a:pt x="1658" y="1034"/>
                    <a:pt x="1509" y="818"/>
                    <a:pt x="1439" y="703"/>
                  </a:cubicBezTo>
                  <a:cubicBezTo>
                    <a:pt x="1369" y="588"/>
                    <a:pt x="1355" y="594"/>
                    <a:pt x="1322" y="477"/>
                  </a:cubicBezTo>
                  <a:cubicBezTo>
                    <a:pt x="1289" y="360"/>
                    <a:pt x="1255" y="99"/>
                    <a:pt x="1238" y="0"/>
                  </a:cubicBezTo>
                </a:path>
              </a:pathLst>
            </a:custGeom>
            <a:ln w="19050">
              <a:solidFill>
                <a:srgbClr val="FF0000"/>
              </a:solidFill>
              <a:prstDash val="dash"/>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9" name="AutoShape 55"/>
            <p:cNvSpPr>
              <a:spLocks noChangeShapeType="1"/>
            </p:cNvSpPr>
            <p:nvPr/>
          </p:nvSpPr>
          <p:spPr bwMode="auto">
            <a:xfrm flipH="1">
              <a:off x="1632894" y="1365389"/>
              <a:ext cx="23270" cy="295306"/>
            </a:xfrm>
            <a:prstGeom prst="straightConnector1">
              <a:avLst/>
            </a:prstGeom>
            <a:ln w="19050">
              <a:solidFill>
                <a:srgbClr val="FF0000"/>
              </a:solidFill>
              <a:prstDash val="dash"/>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0" name="AutoShape 54"/>
            <p:cNvSpPr>
              <a:spLocks noChangeShapeType="1"/>
            </p:cNvSpPr>
            <p:nvPr/>
          </p:nvSpPr>
          <p:spPr bwMode="auto">
            <a:xfrm>
              <a:off x="1372872" y="2020725"/>
              <a:ext cx="229669" cy="1011"/>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1" name="AutoShape 53"/>
            <p:cNvSpPr>
              <a:spLocks noChangeShapeType="1"/>
            </p:cNvSpPr>
            <p:nvPr/>
          </p:nvSpPr>
          <p:spPr bwMode="auto">
            <a:xfrm>
              <a:off x="862945" y="2538521"/>
              <a:ext cx="229669" cy="1011"/>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2" name="AutoShape 52"/>
            <p:cNvSpPr>
              <a:spLocks noChangeShapeType="1"/>
            </p:cNvSpPr>
            <p:nvPr/>
          </p:nvSpPr>
          <p:spPr bwMode="auto">
            <a:xfrm>
              <a:off x="506805" y="3250491"/>
              <a:ext cx="229669" cy="1011"/>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3" name="AutoShape 51"/>
            <p:cNvSpPr>
              <a:spLocks noChangeShapeType="1"/>
            </p:cNvSpPr>
            <p:nvPr/>
          </p:nvSpPr>
          <p:spPr bwMode="auto">
            <a:xfrm>
              <a:off x="951980" y="3857284"/>
              <a:ext cx="229669" cy="1011"/>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4" name="AutoShape 50"/>
            <p:cNvSpPr>
              <a:spLocks noChangeShapeType="1"/>
            </p:cNvSpPr>
            <p:nvPr/>
          </p:nvSpPr>
          <p:spPr bwMode="auto">
            <a:xfrm>
              <a:off x="1486189" y="3234310"/>
              <a:ext cx="229669" cy="1011"/>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5" name="AutoShape 49"/>
            <p:cNvSpPr>
              <a:spLocks noChangeShapeType="1"/>
            </p:cNvSpPr>
            <p:nvPr/>
          </p:nvSpPr>
          <p:spPr bwMode="auto">
            <a:xfrm>
              <a:off x="1801858" y="2603246"/>
              <a:ext cx="229669" cy="1011"/>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6" name="AutoShape 48"/>
            <p:cNvSpPr>
              <a:spLocks noChangeShapeType="1"/>
            </p:cNvSpPr>
            <p:nvPr/>
          </p:nvSpPr>
          <p:spPr bwMode="auto">
            <a:xfrm>
              <a:off x="2190374" y="3250491"/>
              <a:ext cx="229669" cy="1011"/>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grpSp>
      <p:grpSp>
        <p:nvGrpSpPr>
          <p:cNvPr id="3" name="组合 51"/>
          <p:cNvGrpSpPr/>
          <p:nvPr/>
        </p:nvGrpSpPr>
        <p:grpSpPr>
          <a:xfrm>
            <a:off x="1142976" y="1510824"/>
            <a:ext cx="1964837" cy="2092424"/>
            <a:chOff x="1000100" y="1876105"/>
            <a:chExt cx="1964837" cy="2092424"/>
          </a:xfrm>
        </p:grpSpPr>
        <p:sp>
          <p:nvSpPr>
            <p:cNvPr id="28" name="Freeform 70"/>
            <p:cNvSpPr>
              <a:spLocks/>
            </p:cNvSpPr>
            <p:nvPr/>
          </p:nvSpPr>
          <p:spPr bwMode="auto">
            <a:xfrm>
              <a:off x="2132259" y="2702355"/>
              <a:ext cx="223599" cy="367110"/>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9" name="Line 69"/>
            <p:cNvSpPr>
              <a:spLocks noChangeShapeType="1"/>
            </p:cNvSpPr>
            <p:nvPr/>
          </p:nvSpPr>
          <p:spPr bwMode="auto">
            <a:xfrm>
              <a:off x="1234828" y="3327351"/>
              <a:ext cx="330845" cy="37317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0" name="Freeform 68"/>
            <p:cNvSpPr>
              <a:spLocks/>
            </p:cNvSpPr>
            <p:nvPr/>
          </p:nvSpPr>
          <p:spPr bwMode="auto">
            <a:xfrm>
              <a:off x="2535951" y="2667970"/>
              <a:ext cx="251928" cy="409585"/>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1" name="Line 67"/>
            <p:cNvSpPr>
              <a:spLocks noChangeShapeType="1"/>
            </p:cNvSpPr>
            <p:nvPr/>
          </p:nvSpPr>
          <p:spPr bwMode="auto">
            <a:xfrm flipH="1">
              <a:off x="1156923" y="2629539"/>
              <a:ext cx="307575" cy="45610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2" name="Line 66"/>
            <p:cNvSpPr>
              <a:spLocks noChangeShapeType="1"/>
            </p:cNvSpPr>
            <p:nvPr/>
          </p:nvSpPr>
          <p:spPr bwMode="auto">
            <a:xfrm flipH="1">
              <a:off x="1518121" y="2013645"/>
              <a:ext cx="512962" cy="45812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3" name="Oval 65"/>
            <p:cNvSpPr>
              <a:spLocks noChangeArrowheads="1"/>
            </p:cNvSpPr>
            <p:nvPr/>
          </p:nvSpPr>
          <p:spPr bwMode="auto">
            <a:xfrm>
              <a:off x="1883546" y="1876105"/>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34" name="Oval 64"/>
            <p:cNvSpPr>
              <a:spLocks noChangeArrowheads="1"/>
            </p:cNvSpPr>
            <p:nvPr/>
          </p:nvSpPr>
          <p:spPr bwMode="auto">
            <a:xfrm>
              <a:off x="1360286" y="2379743"/>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35" name="Oval 63"/>
            <p:cNvSpPr>
              <a:spLocks noChangeArrowheads="1"/>
            </p:cNvSpPr>
            <p:nvPr/>
          </p:nvSpPr>
          <p:spPr bwMode="auto">
            <a:xfrm>
              <a:off x="2296164" y="2423230"/>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36" name="Oval 62"/>
            <p:cNvSpPr>
              <a:spLocks noChangeArrowheads="1"/>
            </p:cNvSpPr>
            <p:nvPr/>
          </p:nvSpPr>
          <p:spPr bwMode="auto">
            <a:xfrm>
              <a:off x="1982519" y="3070475"/>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37" name="Oval 61"/>
            <p:cNvSpPr>
              <a:spLocks noChangeArrowheads="1"/>
            </p:cNvSpPr>
            <p:nvPr/>
          </p:nvSpPr>
          <p:spPr bwMode="auto">
            <a:xfrm>
              <a:off x="2692774" y="3070475"/>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38" name="Oval 60"/>
            <p:cNvSpPr>
              <a:spLocks noChangeArrowheads="1"/>
            </p:cNvSpPr>
            <p:nvPr/>
          </p:nvSpPr>
          <p:spPr bwMode="auto">
            <a:xfrm>
              <a:off x="1000100" y="3085645"/>
              <a:ext cx="271152" cy="29834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39" name="Line 59"/>
            <p:cNvSpPr>
              <a:spLocks noChangeShapeType="1"/>
            </p:cNvSpPr>
            <p:nvPr/>
          </p:nvSpPr>
          <p:spPr bwMode="auto">
            <a:xfrm>
              <a:off x="2105953" y="2132981"/>
              <a:ext cx="253952" cy="3135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40" name="Oval 58"/>
            <p:cNvSpPr>
              <a:spLocks noChangeArrowheads="1"/>
            </p:cNvSpPr>
            <p:nvPr/>
          </p:nvSpPr>
          <p:spPr bwMode="auto">
            <a:xfrm>
              <a:off x="1449321" y="3669178"/>
              <a:ext cx="271152"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grpSp>
      <p:sp>
        <p:nvSpPr>
          <p:cNvPr id="50" name="右箭头 49"/>
          <p:cNvSpPr/>
          <p:nvPr/>
        </p:nvSpPr>
        <p:spPr>
          <a:xfrm>
            <a:off x="3500430" y="2420777"/>
            <a:ext cx="1214446"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1" name="TextBox 50"/>
          <p:cNvSpPr txBox="1"/>
          <p:nvPr/>
        </p:nvSpPr>
        <p:spPr>
          <a:xfrm>
            <a:off x="3428992" y="2063587"/>
            <a:ext cx="1357322"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itchFamily="49" charset="0"/>
                <a:ea typeface="仿宋" pitchFamily="49" charset="-122"/>
                <a:cs typeface="Consolas" pitchFamily="49" charset="0"/>
              </a:rPr>
              <a:t>PreOrder</a:t>
            </a:r>
            <a:endParaRPr lang="zh-CN" altLang="en-US" sz="2000">
              <a:solidFill>
                <a:srgbClr val="0000FF"/>
              </a:solidFill>
              <a:latin typeface="Consolas" pitchFamily="49" charset="0"/>
              <a:ea typeface="仿宋" pitchFamily="49" charset="-122"/>
              <a:cs typeface="Consolas" pitchFamily="49" charset="0"/>
            </a:endParaRPr>
          </a:p>
        </p:txBody>
      </p:sp>
      <p:sp>
        <p:nvSpPr>
          <p:cNvPr id="42" name="灯片编号占位符 41"/>
          <p:cNvSpPr>
            <a:spLocks noGrp="1"/>
          </p:cNvSpPr>
          <p:nvPr>
            <p:ph type="sldNum" sz="quarter" idx="12"/>
          </p:nvPr>
        </p:nvSpPr>
        <p:spPr/>
        <p:txBody>
          <a:bodyPr/>
          <a:lstStyle/>
          <a:p>
            <a:fld id="{67864EE2-EAB3-4814-A7EB-820BD7610F1E}" type="slidenum">
              <a:rPr lang="en-US" altLang="zh-CN" smtClean="0"/>
              <a:pPr/>
              <a:t>74</a:t>
            </a:fld>
            <a:r>
              <a:rPr lang="en-US" altLang="zh-CN"/>
              <a:t>/110</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500042"/>
            <a:ext cx="350046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2</a:t>
            </a:r>
            <a:r>
              <a:rPr lang="zh-CN" altLang="zh-CN" sz="2200">
                <a:latin typeface="Consolas" pitchFamily="49" charset="0"/>
                <a:ea typeface="微软雅黑" pitchFamily="34" charset="-122"/>
                <a:cs typeface="Consolas" pitchFamily="49" charset="0"/>
              </a:rPr>
              <a:t>）</a:t>
            </a:r>
            <a:r>
              <a:rPr lang="zh-CN" altLang="en-US" sz="2200">
                <a:latin typeface="Consolas" pitchFamily="49" charset="0"/>
                <a:ea typeface="微软雅黑" pitchFamily="34" charset="-122"/>
                <a:cs typeface="Consolas" pitchFamily="49" charset="0"/>
              </a:rPr>
              <a:t>中</a:t>
            </a:r>
            <a:r>
              <a:rPr lang="zh-CN" altLang="zh-CN" sz="2200">
                <a:latin typeface="Consolas" pitchFamily="49" charset="0"/>
                <a:ea typeface="微软雅黑" pitchFamily="34" charset="-122"/>
                <a:cs typeface="Consolas" pitchFamily="49" charset="0"/>
              </a:rPr>
              <a:t>序遍历的递归算法</a:t>
            </a:r>
            <a:endParaRPr lang="zh-CN" altLang="zh-CN" sz="2200">
              <a:solidFill>
                <a:schemeClr val="bg1"/>
              </a:solidFill>
              <a:latin typeface="Consolas" pitchFamily="49" charset="0"/>
              <a:ea typeface="微软雅黑" pitchFamily="34" charset="-122"/>
              <a:cs typeface="Consolas" pitchFamily="49" charset="0"/>
            </a:endParaRPr>
          </a:p>
        </p:txBody>
      </p:sp>
      <p:sp>
        <p:nvSpPr>
          <p:cNvPr id="6" name="TextBox 5"/>
          <p:cNvSpPr txBox="1"/>
          <p:nvPr/>
        </p:nvSpPr>
        <p:spPr>
          <a:xfrm>
            <a:off x="642910" y="1285860"/>
            <a:ext cx="7786742" cy="353785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InOrder11</a:t>
            </a:r>
            <a:r>
              <a:rPr lang="en-US" altLang="zh-CN" sz="1800">
                <a:solidFill>
                  <a:srgbClr val="0000FF"/>
                </a:solidFill>
                <a:latin typeface="Consolas" pitchFamily="49" charset="0"/>
                <a:ea typeface="仿宋" pitchFamily="49" charset="-122"/>
                <a:cs typeface="Consolas" pitchFamily="49" charset="0"/>
              </a:rPr>
              <a:t>(BTNode* b)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被</a:t>
            </a:r>
            <a:r>
              <a:rPr lang="en-US" altLang="zh-CN" sz="1800">
                <a:solidFill>
                  <a:schemeClr val="bg1">
                    <a:lumMod val="50000"/>
                  </a:schemeClr>
                </a:solidFill>
                <a:latin typeface="Consolas" pitchFamily="49" charset="0"/>
                <a:ea typeface="仿宋" pitchFamily="49" charset="-122"/>
                <a:cs typeface="Consolas" pitchFamily="49" charset="0"/>
              </a:rPr>
              <a:t>InOrder</a:t>
            </a:r>
            <a:r>
              <a:rPr lang="zh-CN" altLang="zh-CN" sz="1800">
                <a:solidFill>
                  <a:schemeClr val="bg1">
                    <a:lumMod val="50000"/>
                  </a:schemeClr>
                </a:solidFill>
                <a:latin typeface="Consolas" pitchFamily="49" charset="0"/>
                <a:ea typeface="仿宋" pitchFamily="49" charset="-122"/>
                <a:cs typeface="Consolas" pitchFamily="49" charset="0"/>
              </a:rPr>
              <a:t>函数调用</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(b!=NULL)</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FF0000"/>
                </a:solidFill>
                <a:latin typeface="Consolas" pitchFamily="49" charset="0"/>
                <a:ea typeface="仿宋" pitchFamily="49" charset="-122"/>
                <a:cs typeface="Consolas" pitchFamily="49" charset="0"/>
              </a:rPr>
              <a:t>InOrder11</a:t>
            </a:r>
            <a:r>
              <a:rPr lang="en-US" altLang="zh-CN" sz="1800">
                <a:solidFill>
                  <a:srgbClr val="0000FF"/>
                </a:solidFill>
                <a:latin typeface="Consolas" pitchFamily="49" charset="0"/>
                <a:ea typeface="仿宋" pitchFamily="49" charset="-122"/>
                <a:cs typeface="Consolas" pitchFamily="49" charset="0"/>
              </a:rPr>
              <a:t>(b-&gt;lchild);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中序遍历左子树</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cout &lt;&lt; b-&gt;data;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访问根结点</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InOrder11</a:t>
            </a:r>
            <a:r>
              <a:rPr lang="en-US" altLang="zh-CN" sz="1800">
                <a:solidFill>
                  <a:srgbClr val="0000FF"/>
                </a:solidFill>
                <a:latin typeface="Consolas" pitchFamily="49" charset="0"/>
                <a:ea typeface="仿宋" pitchFamily="49" charset="-122"/>
                <a:cs typeface="Consolas" pitchFamily="49" charset="0"/>
              </a:rPr>
              <a:t>(b-&gt;rchild);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中序遍历右子树</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ct val="2000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InOrder1</a:t>
            </a:r>
            <a:r>
              <a:rPr lang="en-US" altLang="zh-CN" sz="1800">
                <a:solidFill>
                  <a:srgbClr val="0000FF"/>
                </a:solidFill>
                <a:latin typeface="Consolas" pitchFamily="49" charset="0"/>
                <a:ea typeface="仿宋" pitchFamily="49" charset="-122"/>
                <a:cs typeface="Consolas" pitchFamily="49" charset="0"/>
              </a:rPr>
              <a:t>(BTree&amp; bt)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中序遍历的递归算法</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InOrder11(bt.r);</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67864EE2-EAB3-4814-A7EB-820BD7610F1E}" type="slidenum">
              <a:rPr lang="en-US" altLang="zh-CN" smtClean="0"/>
              <a:pPr/>
              <a:t>75</a:t>
            </a:fld>
            <a:r>
              <a:rPr lang="en-US" altLang="zh-CN"/>
              <a:t>/110</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1"/>
          <p:cNvGrpSpPr/>
          <p:nvPr/>
        </p:nvGrpSpPr>
        <p:grpSpPr>
          <a:xfrm>
            <a:off x="1142976" y="1510824"/>
            <a:ext cx="1964837" cy="2092424"/>
            <a:chOff x="1000100" y="1876105"/>
            <a:chExt cx="1964837" cy="2092424"/>
          </a:xfrm>
        </p:grpSpPr>
        <p:sp>
          <p:nvSpPr>
            <p:cNvPr id="28" name="Freeform 70"/>
            <p:cNvSpPr>
              <a:spLocks/>
            </p:cNvSpPr>
            <p:nvPr/>
          </p:nvSpPr>
          <p:spPr bwMode="auto">
            <a:xfrm>
              <a:off x="2132259" y="2702355"/>
              <a:ext cx="223599" cy="367110"/>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9" name="Line 69"/>
            <p:cNvSpPr>
              <a:spLocks noChangeShapeType="1"/>
            </p:cNvSpPr>
            <p:nvPr/>
          </p:nvSpPr>
          <p:spPr bwMode="auto">
            <a:xfrm>
              <a:off x="1234828" y="3327351"/>
              <a:ext cx="330845" cy="37317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0" name="Freeform 68"/>
            <p:cNvSpPr>
              <a:spLocks/>
            </p:cNvSpPr>
            <p:nvPr/>
          </p:nvSpPr>
          <p:spPr bwMode="auto">
            <a:xfrm>
              <a:off x="2535951" y="2667970"/>
              <a:ext cx="251928" cy="409585"/>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1" name="Line 67"/>
            <p:cNvSpPr>
              <a:spLocks noChangeShapeType="1"/>
            </p:cNvSpPr>
            <p:nvPr/>
          </p:nvSpPr>
          <p:spPr bwMode="auto">
            <a:xfrm flipH="1">
              <a:off x="1156923" y="2629539"/>
              <a:ext cx="307575" cy="45610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2" name="Line 66"/>
            <p:cNvSpPr>
              <a:spLocks noChangeShapeType="1"/>
            </p:cNvSpPr>
            <p:nvPr/>
          </p:nvSpPr>
          <p:spPr bwMode="auto">
            <a:xfrm flipH="1">
              <a:off x="1518121" y="2013645"/>
              <a:ext cx="512962" cy="45812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3" name="Oval 65"/>
            <p:cNvSpPr>
              <a:spLocks noChangeArrowheads="1"/>
            </p:cNvSpPr>
            <p:nvPr/>
          </p:nvSpPr>
          <p:spPr bwMode="auto">
            <a:xfrm>
              <a:off x="1883546" y="1876105"/>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34" name="Oval 64"/>
            <p:cNvSpPr>
              <a:spLocks noChangeArrowheads="1"/>
            </p:cNvSpPr>
            <p:nvPr/>
          </p:nvSpPr>
          <p:spPr bwMode="auto">
            <a:xfrm>
              <a:off x="1360286" y="2379743"/>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35" name="Oval 63"/>
            <p:cNvSpPr>
              <a:spLocks noChangeArrowheads="1"/>
            </p:cNvSpPr>
            <p:nvPr/>
          </p:nvSpPr>
          <p:spPr bwMode="auto">
            <a:xfrm>
              <a:off x="2296164" y="2423230"/>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36" name="Oval 62"/>
            <p:cNvSpPr>
              <a:spLocks noChangeArrowheads="1"/>
            </p:cNvSpPr>
            <p:nvPr/>
          </p:nvSpPr>
          <p:spPr bwMode="auto">
            <a:xfrm>
              <a:off x="1982519" y="3070475"/>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37" name="Oval 61"/>
            <p:cNvSpPr>
              <a:spLocks noChangeArrowheads="1"/>
            </p:cNvSpPr>
            <p:nvPr/>
          </p:nvSpPr>
          <p:spPr bwMode="auto">
            <a:xfrm>
              <a:off x="2692774" y="3070475"/>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38" name="Oval 60"/>
            <p:cNvSpPr>
              <a:spLocks noChangeArrowheads="1"/>
            </p:cNvSpPr>
            <p:nvPr/>
          </p:nvSpPr>
          <p:spPr bwMode="auto">
            <a:xfrm>
              <a:off x="1000100" y="3085645"/>
              <a:ext cx="271152" cy="29834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39" name="Line 59"/>
            <p:cNvSpPr>
              <a:spLocks noChangeShapeType="1"/>
            </p:cNvSpPr>
            <p:nvPr/>
          </p:nvSpPr>
          <p:spPr bwMode="auto">
            <a:xfrm>
              <a:off x="2105953" y="2132981"/>
              <a:ext cx="253952" cy="3135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40" name="Oval 58"/>
            <p:cNvSpPr>
              <a:spLocks noChangeArrowheads="1"/>
            </p:cNvSpPr>
            <p:nvPr/>
          </p:nvSpPr>
          <p:spPr bwMode="auto">
            <a:xfrm>
              <a:off x="1449321" y="3669178"/>
              <a:ext cx="271152"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grpSp>
      <p:sp>
        <p:nvSpPr>
          <p:cNvPr id="50" name="右箭头 49"/>
          <p:cNvSpPr/>
          <p:nvPr/>
        </p:nvSpPr>
        <p:spPr>
          <a:xfrm>
            <a:off x="3500430" y="2420777"/>
            <a:ext cx="1214446"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1" name="TextBox 50"/>
          <p:cNvSpPr txBox="1"/>
          <p:nvPr/>
        </p:nvSpPr>
        <p:spPr>
          <a:xfrm>
            <a:off x="3428992" y="2063587"/>
            <a:ext cx="1357322"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itchFamily="49" charset="0"/>
                <a:ea typeface="仿宋" pitchFamily="49" charset="-122"/>
                <a:cs typeface="Consolas" pitchFamily="49" charset="0"/>
              </a:rPr>
              <a:t>InOrder</a:t>
            </a:r>
            <a:endParaRPr lang="zh-CN" altLang="en-US" sz="2000">
              <a:solidFill>
                <a:srgbClr val="0000FF"/>
              </a:solidFill>
              <a:latin typeface="Consolas" pitchFamily="49" charset="0"/>
              <a:ea typeface="仿宋" pitchFamily="49" charset="-122"/>
              <a:cs typeface="Consolas" pitchFamily="49" charset="0"/>
            </a:endParaRPr>
          </a:p>
        </p:txBody>
      </p:sp>
      <p:grpSp>
        <p:nvGrpSpPr>
          <p:cNvPr id="3" name="组合 41"/>
          <p:cNvGrpSpPr/>
          <p:nvPr/>
        </p:nvGrpSpPr>
        <p:grpSpPr>
          <a:xfrm>
            <a:off x="5143504" y="1285860"/>
            <a:ext cx="2141896" cy="2837767"/>
            <a:chOff x="3210228" y="1373479"/>
            <a:chExt cx="2141896" cy="2837767"/>
          </a:xfrm>
        </p:grpSpPr>
        <p:sp>
          <p:nvSpPr>
            <p:cNvPr id="43" name="AutoShape 47"/>
            <p:cNvSpPr>
              <a:spLocks noChangeShapeType="1"/>
            </p:cNvSpPr>
            <p:nvPr/>
          </p:nvSpPr>
          <p:spPr bwMode="auto">
            <a:xfrm>
              <a:off x="4304952" y="2193661"/>
              <a:ext cx="1012" cy="229570"/>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44" name="Freeform 46"/>
            <p:cNvSpPr>
              <a:spLocks/>
            </p:cNvSpPr>
            <p:nvPr/>
          </p:nvSpPr>
          <p:spPr bwMode="auto">
            <a:xfrm>
              <a:off x="4438504" y="2718536"/>
              <a:ext cx="223599" cy="367110"/>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45" name="Line 45"/>
            <p:cNvSpPr>
              <a:spLocks noChangeShapeType="1"/>
            </p:cNvSpPr>
            <p:nvPr/>
          </p:nvSpPr>
          <p:spPr bwMode="auto">
            <a:xfrm>
              <a:off x="3541073" y="3343533"/>
              <a:ext cx="330845" cy="37317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46" name="Freeform 44"/>
            <p:cNvSpPr>
              <a:spLocks/>
            </p:cNvSpPr>
            <p:nvPr/>
          </p:nvSpPr>
          <p:spPr bwMode="auto">
            <a:xfrm>
              <a:off x="4842196" y="2684151"/>
              <a:ext cx="251928" cy="409585"/>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47" name="Line 43"/>
            <p:cNvSpPr>
              <a:spLocks noChangeShapeType="1"/>
            </p:cNvSpPr>
            <p:nvPr/>
          </p:nvSpPr>
          <p:spPr bwMode="auto">
            <a:xfrm flipH="1">
              <a:off x="3463168" y="2645721"/>
              <a:ext cx="307575" cy="45610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48" name="Line 42"/>
            <p:cNvSpPr>
              <a:spLocks noChangeShapeType="1"/>
            </p:cNvSpPr>
            <p:nvPr/>
          </p:nvSpPr>
          <p:spPr bwMode="auto">
            <a:xfrm flipH="1">
              <a:off x="3824366" y="2029827"/>
              <a:ext cx="512962" cy="45812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49" name="Oval 41"/>
            <p:cNvSpPr>
              <a:spLocks noChangeArrowheads="1"/>
            </p:cNvSpPr>
            <p:nvPr/>
          </p:nvSpPr>
          <p:spPr bwMode="auto">
            <a:xfrm>
              <a:off x="4170388" y="1892287"/>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52" name="Oval 40"/>
            <p:cNvSpPr>
              <a:spLocks noChangeArrowheads="1"/>
            </p:cNvSpPr>
            <p:nvPr/>
          </p:nvSpPr>
          <p:spPr bwMode="auto">
            <a:xfrm>
              <a:off x="3666531" y="2395925"/>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53" name="Oval 39"/>
            <p:cNvSpPr>
              <a:spLocks noChangeArrowheads="1"/>
            </p:cNvSpPr>
            <p:nvPr/>
          </p:nvSpPr>
          <p:spPr bwMode="auto">
            <a:xfrm>
              <a:off x="4602409" y="2439412"/>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54" name="Oval 38"/>
            <p:cNvSpPr>
              <a:spLocks noChangeArrowheads="1"/>
            </p:cNvSpPr>
            <p:nvPr/>
          </p:nvSpPr>
          <p:spPr bwMode="auto">
            <a:xfrm>
              <a:off x="4288764" y="3086657"/>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55" name="Oval 37"/>
            <p:cNvSpPr>
              <a:spLocks noChangeArrowheads="1"/>
            </p:cNvSpPr>
            <p:nvPr/>
          </p:nvSpPr>
          <p:spPr bwMode="auto">
            <a:xfrm>
              <a:off x="4999019" y="3086657"/>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56" name="Oval 36"/>
            <p:cNvSpPr>
              <a:spLocks noChangeArrowheads="1"/>
            </p:cNvSpPr>
            <p:nvPr/>
          </p:nvSpPr>
          <p:spPr bwMode="auto">
            <a:xfrm>
              <a:off x="3306345" y="3101827"/>
              <a:ext cx="271152" cy="29834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57" name="Line 35"/>
            <p:cNvSpPr>
              <a:spLocks noChangeShapeType="1"/>
            </p:cNvSpPr>
            <p:nvPr/>
          </p:nvSpPr>
          <p:spPr bwMode="auto">
            <a:xfrm>
              <a:off x="4412198" y="2149162"/>
              <a:ext cx="253952" cy="3135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58" name="Oval 34"/>
            <p:cNvSpPr>
              <a:spLocks noChangeArrowheads="1"/>
            </p:cNvSpPr>
            <p:nvPr/>
          </p:nvSpPr>
          <p:spPr bwMode="auto">
            <a:xfrm>
              <a:off x="3755566" y="3685359"/>
              <a:ext cx="271152"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sp>
          <p:nvSpPr>
            <p:cNvPr id="59" name="Freeform 32"/>
            <p:cNvSpPr>
              <a:spLocks/>
            </p:cNvSpPr>
            <p:nvPr/>
          </p:nvSpPr>
          <p:spPr bwMode="auto">
            <a:xfrm>
              <a:off x="3210228" y="1438204"/>
              <a:ext cx="2141896" cy="2736635"/>
            </a:xfrm>
            <a:custGeom>
              <a:avLst/>
              <a:gdLst/>
              <a:ahLst/>
              <a:cxnLst>
                <a:cxn ang="0">
                  <a:pos x="977" y="228"/>
                </a:cxn>
                <a:cxn ang="0">
                  <a:pos x="920" y="440"/>
                </a:cxn>
                <a:cxn ang="0">
                  <a:pos x="621" y="749"/>
                </a:cxn>
                <a:cxn ang="0">
                  <a:pos x="415" y="1016"/>
                </a:cxn>
                <a:cxn ang="0">
                  <a:pos x="265" y="1308"/>
                </a:cxn>
                <a:cxn ang="0">
                  <a:pos x="10" y="1811"/>
                </a:cxn>
                <a:cxn ang="0">
                  <a:pos x="205" y="2111"/>
                </a:cxn>
                <a:cxn ang="0">
                  <a:pos x="392" y="2328"/>
                </a:cxn>
                <a:cxn ang="0">
                  <a:pos x="654" y="2665"/>
                </a:cxn>
                <a:cxn ang="0">
                  <a:pos x="855" y="2572"/>
                </a:cxn>
                <a:cxn ang="0">
                  <a:pos x="940" y="2433"/>
                </a:cxn>
                <a:cxn ang="0">
                  <a:pos x="835" y="2208"/>
                </a:cxn>
                <a:cxn ang="0">
                  <a:pos x="655" y="2058"/>
                </a:cxn>
                <a:cxn ang="0">
                  <a:pos x="451" y="1805"/>
                </a:cxn>
                <a:cxn ang="0">
                  <a:pos x="720" y="1286"/>
                </a:cxn>
                <a:cxn ang="0">
                  <a:pos x="1030" y="873"/>
                </a:cxn>
                <a:cxn ang="0">
                  <a:pos x="1225" y="978"/>
                </a:cxn>
                <a:cxn ang="0">
                  <a:pos x="1277" y="1211"/>
                </a:cxn>
                <a:cxn ang="0">
                  <a:pos x="1172" y="1481"/>
                </a:cxn>
                <a:cxn ang="0">
                  <a:pos x="1014" y="1645"/>
                </a:cxn>
                <a:cxn ang="0">
                  <a:pos x="949" y="1824"/>
                </a:cxn>
                <a:cxn ang="0">
                  <a:pos x="1066" y="2076"/>
                </a:cxn>
                <a:cxn ang="0">
                  <a:pos x="1335" y="2058"/>
                </a:cxn>
                <a:cxn ang="0">
                  <a:pos x="1435" y="1884"/>
                </a:cxn>
                <a:cxn ang="0">
                  <a:pos x="1439" y="1581"/>
                </a:cxn>
                <a:cxn ang="0">
                  <a:pos x="1509" y="1384"/>
                </a:cxn>
                <a:cxn ang="0">
                  <a:pos x="1645" y="1525"/>
                </a:cxn>
                <a:cxn ang="0">
                  <a:pos x="1682" y="1796"/>
                </a:cxn>
                <a:cxn ang="0">
                  <a:pos x="1862" y="2067"/>
                </a:cxn>
                <a:cxn ang="0">
                  <a:pos x="2080" y="1953"/>
                </a:cxn>
                <a:cxn ang="0">
                  <a:pos x="2087" y="1691"/>
                </a:cxn>
                <a:cxn ang="0">
                  <a:pos x="1945" y="1496"/>
                </a:cxn>
                <a:cxn ang="0">
                  <a:pos x="1742" y="1166"/>
                </a:cxn>
                <a:cxn ang="0">
                  <a:pos x="1439" y="703"/>
                </a:cxn>
                <a:cxn ang="0">
                  <a:pos x="1322" y="477"/>
                </a:cxn>
                <a:cxn ang="0">
                  <a:pos x="1238" y="0"/>
                </a:cxn>
              </a:cxnLst>
              <a:rect l="0" t="0" r="r" b="b"/>
              <a:pathLst>
                <a:path w="2117" h="2706">
                  <a:moveTo>
                    <a:pt x="977" y="228"/>
                  </a:moveTo>
                  <a:cubicBezTo>
                    <a:pt x="966" y="264"/>
                    <a:pt x="979" y="353"/>
                    <a:pt x="920" y="440"/>
                  </a:cubicBezTo>
                  <a:cubicBezTo>
                    <a:pt x="861" y="527"/>
                    <a:pt x="705" y="653"/>
                    <a:pt x="621" y="749"/>
                  </a:cubicBezTo>
                  <a:cubicBezTo>
                    <a:pt x="537" y="845"/>
                    <a:pt x="474" y="923"/>
                    <a:pt x="415" y="1016"/>
                  </a:cubicBezTo>
                  <a:cubicBezTo>
                    <a:pt x="356" y="1109"/>
                    <a:pt x="332" y="1176"/>
                    <a:pt x="265" y="1308"/>
                  </a:cubicBezTo>
                  <a:cubicBezTo>
                    <a:pt x="198" y="1440"/>
                    <a:pt x="20" y="1677"/>
                    <a:pt x="10" y="1811"/>
                  </a:cubicBezTo>
                  <a:cubicBezTo>
                    <a:pt x="0" y="1945"/>
                    <a:pt x="141" y="2025"/>
                    <a:pt x="205" y="2111"/>
                  </a:cubicBezTo>
                  <a:cubicBezTo>
                    <a:pt x="269" y="2197"/>
                    <a:pt x="317" y="2236"/>
                    <a:pt x="392" y="2328"/>
                  </a:cubicBezTo>
                  <a:cubicBezTo>
                    <a:pt x="467" y="2420"/>
                    <a:pt x="577" y="2624"/>
                    <a:pt x="654" y="2665"/>
                  </a:cubicBezTo>
                  <a:cubicBezTo>
                    <a:pt x="731" y="2706"/>
                    <a:pt x="807" y="2611"/>
                    <a:pt x="855" y="2572"/>
                  </a:cubicBezTo>
                  <a:cubicBezTo>
                    <a:pt x="903" y="2533"/>
                    <a:pt x="943" y="2494"/>
                    <a:pt x="940" y="2433"/>
                  </a:cubicBezTo>
                  <a:cubicBezTo>
                    <a:pt x="937" y="2372"/>
                    <a:pt x="883" y="2270"/>
                    <a:pt x="835" y="2208"/>
                  </a:cubicBezTo>
                  <a:cubicBezTo>
                    <a:pt x="787" y="2146"/>
                    <a:pt x="719" y="2125"/>
                    <a:pt x="655" y="2058"/>
                  </a:cubicBezTo>
                  <a:cubicBezTo>
                    <a:pt x="591" y="1991"/>
                    <a:pt x="440" y="1934"/>
                    <a:pt x="451" y="1805"/>
                  </a:cubicBezTo>
                  <a:cubicBezTo>
                    <a:pt x="462" y="1676"/>
                    <a:pt x="624" y="1441"/>
                    <a:pt x="720" y="1286"/>
                  </a:cubicBezTo>
                  <a:cubicBezTo>
                    <a:pt x="816" y="1131"/>
                    <a:pt x="946" y="924"/>
                    <a:pt x="1030" y="873"/>
                  </a:cubicBezTo>
                  <a:cubicBezTo>
                    <a:pt x="1114" y="822"/>
                    <a:pt x="1184" y="922"/>
                    <a:pt x="1225" y="978"/>
                  </a:cubicBezTo>
                  <a:cubicBezTo>
                    <a:pt x="1266" y="1034"/>
                    <a:pt x="1286" y="1127"/>
                    <a:pt x="1277" y="1211"/>
                  </a:cubicBezTo>
                  <a:cubicBezTo>
                    <a:pt x="1268" y="1295"/>
                    <a:pt x="1216" y="1409"/>
                    <a:pt x="1172" y="1481"/>
                  </a:cubicBezTo>
                  <a:cubicBezTo>
                    <a:pt x="1128" y="1553"/>
                    <a:pt x="1051" y="1588"/>
                    <a:pt x="1014" y="1645"/>
                  </a:cubicBezTo>
                  <a:cubicBezTo>
                    <a:pt x="977" y="1702"/>
                    <a:pt x="940" y="1752"/>
                    <a:pt x="949" y="1824"/>
                  </a:cubicBezTo>
                  <a:cubicBezTo>
                    <a:pt x="958" y="1896"/>
                    <a:pt x="1002" y="2037"/>
                    <a:pt x="1066" y="2076"/>
                  </a:cubicBezTo>
                  <a:cubicBezTo>
                    <a:pt x="1130" y="2115"/>
                    <a:pt x="1273" y="2090"/>
                    <a:pt x="1335" y="2058"/>
                  </a:cubicBezTo>
                  <a:cubicBezTo>
                    <a:pt x="1397" y="2026"/>
                    <a:pt x="1418" y="1963"/>
                    <a:pt x="1435" y="1884"/>
                  </a:cubicBezTo>
                  <a:cubicBezTo>
                    <a:pt x="1452" y="1805"/>
                    <a:pt x="1427" y="1664"/>
                    <a:pt x="1439" y="1581"/>
                  </a:cubicBezTo>
                  <a:cubicBezTo>
                    <a:pt x="1451" y="1498"/>
                    <a:pt x="1475" y="1393"/>
                    <a:pt x="1509" y="1384"/>
                  </a:cubicBezTo>
                  <a:cubicBezTo>
                    <a:pt x="1543" y="1375"/>
                    <a:pt x="1616" y="1456"/>
                    <a:pt x="1645" y="1525"/>
                  </a:cubicBezTo>
                  <a:cubicBezTo>
                    <a:pt x="1674" y="1594"/>
                    <a:pt x="1646" y="1706"/>
                    <a:pt x="1682" y="1796"/>
                  </a:cubicBezTo>
                  <a:cubicBezTo>
                    <a:pt x="1718" y="1886"/>
                    <a:pt x="1796" y="2041"/>
                    <a:pt x="1862" y="2067"/>
                  </a:cubicBezTo>
                  <a:cubicBezTo>
                    <a:pt x="1928" y="2093"/>
                    <a:pt x="2043" y="2016"/>
                    <a:pt x="2080" y="1953"/>
                  </a:cubicBezTo>
                  <a:cubicBezTo>
                    <a:pt x="2117" y="1890"/>
                    <a:pt x="2109" y="1767"/>
                    <a:pt x="2087" y="1691"/>
                  </a:cubicBezTo>
                  <a:cubicBezTo>
                    <a:pt x="2065" y="1615"/>
                    <a:pt x="2002" y="1583"/>
                    <a:pt x="1945" y="1496"/>
                  </a:cubicBezTo>
                  <a:cubicBezTo>
                    <a:pt x="1888" y="1409"/>
                    <a:pt x="1826" y="1298"/>
                    <a:pt x="1742" y="1166"/>
                  </a:cubicBezTo>
                  <a:cubicBezTo>
                    <a:pt x="1658" y="1034"/>
                    <a:pt x="1509" y="818"/>
                    <a:pt x="1439" y="703"/>
                  </a:cubicBezTo>
                  <a:cubicBezTo>
                    <a:pt x="1369" y="588"/>
                    <a:pt x="1355" y="594"/>
                    <a:pt x="1322" y="477"/>
                  </a:cubicBezTo>
                  <a:cubicBezTo>
                    <a:pt x="1289" y="360"/>
                    <a:pt x="1255" y="99"/>
                    <a:pt x="1238" y="0"/>
                  </a:cubicBezTo>
                </a:path>
              </a:pathLst>
            </a:custGeom>
            <a:ln w="19050">
              <a:solidFill>
                <a:srgbClr val="FF0000"/>
              </a:solidFill>
              <a:prstDash val="dash"/>
              <a:headEnd/>
              <a:tailEnd type="triangl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60" name="AutoShape 31"/>
            <p:cNvSpPr>
              <a:spLocks noChangeShapeType="1"/>
            </p:cNvSpPr>
            <p:nvPr/>
          </p:nvSpPr>
          <p:spPr bwMode="auto">
            <a:xfrm flipH="1">
              <a:off x="4198717" y="1373479"/>
              <a:ext cx="23270" cy="295306"/>
            </a:xfrm>
            <a:prstGeom prst="straightConnector1">
              <a:avLst/>
            </a:prstGeom>
            <a:ln w="19050">
              <a:solidFill>
                <a:srgbClr val="FF0000"/>
              </a:solidFill>
              <a:prstDash val="dash"/>
              <a:headEnd/>
              <a:tailEnd type="triangl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61" name="AutoShape 7"/>
            <p:cNvSpPr>
              <a:spLocks noChangeShapeType="1"/>
            </p:cNvSpPr>
            <p:nvPr/>
          </p:nvSpPr>
          <p:spPr bwMode="auto">
            <a:xfrm>
              <a:off x="3843589" y="2703366"/>
              <a:ext cx="1012" cy="229570"/>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62" name="AutoShape 6"/>
            <p:cNvSpPr>
              <a:spLocks noChangeShapeType="1"/>
            </p:cNvSpPr>
            <p:nvPr/>
          </p:nvSpPr>
          <p:spPr bwMode="auto">
            <a:xfrm>
              <a:off x="3422697" y="3399155"/>
              <a:ext cx="1012" cy="229570"/>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63" name="AutoShape 5"/>
            <p:cNvSpPr>
              <a:spLocks noChangeShapeType="1"/>
            </p:cNvSpPr>
            <p:nvPr/>
          </p:nvSpPr>
          <p:spPr bwMode="auto">
            <a:xfrm>
              <a:off x="3892154" y="3981676"/>
              <a:ext cx="1012" cy="229570"/>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64" name="AutoShape 4"/>
            <p:cNvSpPr>
              <a:spLocks noChangeShapeType="1"/>
            </p:cNvSpPr>
            <p:nvPr/>
          </p:nvSpPr>
          <p:spPr bwMode="auto">
            <a:xfrm>
              <a:off x="4418269" y="3386008"/>
              <a:ext cx="1012" cy="229570"/>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65" name="AutoShape 3"/>
            <p:cNvSpPr>
              <a:spLocks noChangeShapeType="1"/>
            </p:cNvSpPr>
            <p:nvPr/>
          </p:nvSpPr>
          <p:spPr bwMode="auto">
            <a:xfrm>
              <a:off x="5162924" y="3386008"/>
              <a:ext cx="1012" cy="229570"/>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66" name="AutoShape 2"/>
            <p:cNvSpPr>
              <a:spLocks noChangeShapeType="1"/>
            </p:cNvSpPr>
            <p:nvPr/>
          </p:nvSpPr>
          <p:spPr bwMode="auto">
            <a:xfrm>
              <a:off x="4735961" y="2750898"/>
              <a:ext cx="1012" cy="229570"/>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grpSp>
      <p:sp>
        <p:nvSpPr>
          <p:cNvPr id="42" name="灯片编号占位符 41"/>
          <p:cNvSpPr>
            <a:spLocks noGrp="1"/>
          </p:cNvSpPr>
          <p:nvPr>
            <p:ph type="sldNum" sz="quarter" idx="12"/>
          </p:nvPr>
        </p:nvSpPr>
        <p:spPr/>
        <p:txBody>
          <a:bodyPr/>
          <a:lstStyle/>
          <a:p>
            <a:fld id="{67864EE2-EAB3-4814-A7EB-820BD7610F1E}" type="slidenum">
              <a:rPr lang="en-US" altLang="zh-CN" smtClean="0"/>
              <a:pPr/>
              <a:t>76</a:t>
            </a:fld>
            <a:r>
              <a:rPr lang="en-US" altLang="zh-CN"/>
              <a:t>/110</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500042"/>
            <a:ext cx="328614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3</a:t>
            </a:r>
            <a:r>
              <a:rPr lang="zh-CN" altLang="zh-CN" sz="2200">
                <a:latin typeface="Consolas" pitchFamily="49" charset="0"/>
                <a:ea typeface="微软雅黑" pitchFamily="34" charset="-122"/>
                <a:cs typeface="Consolas" pitchFamily="49" charset="0"/>
              </a:rPr>
              <a:t>）</a:t>
            </a:r>
            <a:r>
              <a:rPr lang="zh-CN" altLang="en-US" sz="2200">
                <a:latin typeface="Consolas" pitchFamily="49" charset="0"/>
                <a:ea typeface="微软雅黑" pitchFamily="34" charset="-122"/>
                <a:cs typeface="Consolas" pitchFamily="49" charset="0"/>
              </a:rPr>
              <a:t>后</a:t>
            </a:r>
            <a:r>
              <a:rPr lang="zh-CN" altLang="zh-CN" sz="2200">
                <a:latin typeface="Consolas" pitchFamily="49" charset="0"/>
                <a:ea typeface="微软雅黑" pitchFamily="34" charset="-122"/>
                <a:cs typeface="Consolas" pitchFamily="49" charset="0"/>
              </a:rPr>
              <a:t>序遍历的递归算法</a:t>
            </a:r>
            <a:endParaRPr lang="zh-CN" altLang="zh-CN" sz="2200">
              <a:solidFill>
                <a:schemeClr val="bg1"/>
              </a:solidFill>
              <a:latin typeface="Consolas" pitchFamily="49" charset="0"/>
              <a:ea typeface="微软雅黑" pitchFamily="34" charset="-122"/>
              <a:cs typeface="Consolas" pitchFamily="49" charset="0"/>
            </a:endParaRPr>
          </a:p>
        </p:txBody>
      </p:sp>
      <p:sp>
        <p:nvSpPr>
          <p:cNvPr id="6" name="TextBox 5"/>
          <p:cNvSpPr txBox="1"/>
          <p:nvPr/>
        </p:nvSpPr>
        <p:spPr>
          <a:xfrm>
            <a:off x="714348" y="1500174"/>
            <a:ext cx="7929618" cy="366609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PostOrder11</a:t>
            </a:r>
            <a:r>
              <a:rPr lang="en-US" altLang="zh-CN" sz="1800">
                <a:solidFill>
                  <a:srgbClr val="0000FF"/>
                </a:solidFill>
                <a:latin typeface="Consolas" pitchFamily="49" charset="0"/>
                <a:ea typeface="仿宋" pitchFamily="49" charset="-122"/>
                <a:cs typeface="Consolas" pitchFamily="49" charset="0"/>
              </a:rPr>
              <a:t>(BTNode* b)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被</a:t>
            </a:r>
            <a:r>
              <a:rPr lang="en-US" altLang="zh-CN" sz="1800">
                <a:solidFill>
                  <a:schemeClr val="bg1">
                    <a:lumMod val="50000"/>
                  </a:schemeClr>
                </a:solidFill>
                <a:latin typeface="Consolas" pitchFamily="49" charset="0"/>
                <a:ea typeface="仿宋" pitchFamily="49" charset="-122"/>
                <a:cs typeface="Consolas" pitchFamily="49" charset="0"/>
              </a:rPr>
              <a:t>PostOrder</a:t>
            </a:r>
            <a:r>
              <a:rPr lang="zh-CN" altLang="zh-CN" sz="1800">
                <a:solidFill>
                  <a:schemeClr val="bg1">
                    <a:lumMod val="50000"/>
                  </a:schemeClr>
                </a:solidFill>
                <a:latin typeface="Consolas" pitchFamily="49" charset="0"/>
                <a:ea typeface="仿宋" pitchFamily="49" charset="-122"/>
                <a:cs typeface="Consolas" pitchFamily="49" charset="0"/>
              </a:rPr>
              <a:t>函数调用</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if (b!=NULL)</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FF0000"/>
                </a:solidFill>
                <a:latin typeface="Consolas" pitchFamily="49" charset="0"/>
                <a:ea typeface="仿宋" pitchFamily="49" charset="-122"/>
                <a:cs typeface="Consolas" pitchFamily="49" charset="0"/>
              </a:rPr>
              <a:t>PostOrder11</a:t>
            </a:r>
            <a:r>
              <a:rPr lang="en-US" altLang="zh-CN" sz="1800">
                <a:solidFill>
                  <a:srgbClr val="0000FF"/>
                </a:solidFill>
                <a:latin typeface="Consolas" pitchFamily="49" charset="0"/>
                <a:ea typeface="仿宋" pitchFamily="49" charset="-122"/>
                <a:cs typeface="Consolas" pitchFamily="49" charset="0"/>
              </a:rPr>
              <a:t>(b-&gt;lchild);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后序遍历左子树</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PostOrder11</a:t>
            </a:r>
            <a:r>
              <a:rPr lang="en-US" altLang="zh-CN" sz="1800">
                <a:solidFill>
                  <a:srgbClr val="0000FF"/>
                </a:solidFill>
                <a:latin typeface="Consolas" pitchFamily="49" charset="0"/>
                <a:ea typeface="仿宋" pitchFamily="49" charset="-122"/>
                <a:cs typeface="Consolas" pitchFamily="49" charset="0"/>
              </a:rPr>
              <a:t>(b-&gt;rchild);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后序遍历右子树</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cout &lt;&lt; b-&gt;data;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访问根结点</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ct val="2000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PostOrder1</a:t>
            </a:r>
            <a:r>
              <a:rPr lang="en-US" altLang="zh-CN" sz="1800">
                <a:solidFill>
                  <a:srgbClr val="0000FF"/>
                </a:solidFill>
                <a:latin typeface="Consolas" pitchFamily="49" charset="0"/>
                <a:ea typeface="仿宋" pitchFamily="49" charset="-122"/>
                <a:cs typeface="Consolas" pitchFamily="49" charset="0"/>
              </a:rPr>
              <a:t>(BTree&amp; bt)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后序遍历的递归算法</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PostOrder11(bt.r);</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67864EE2-EAB3-4814-A7EB-820BD7610F1E}" type="slidenum">
              <a:rPr lang="en-US" altLang="zh-CN" smtClean="0"/>
              <a:pPr/>
              <a:t>77</a:t>
            </a:fld>
            <a:r>
              <a:rPr lang="en-US" altLang="zh-CN"/>
              <a:t>/110</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1"/>
          <p:cNvGrpSpPr/>
          <p:nvPr/>
        </p:nvGrpSpPr>
        <p:grpSpPr>
          <a:xfrm>
            <a:off x="1142976" y="1510824"/>
            <a:ext cx="1964837" cy="2092424"/>
            <a:chOff x="1000100" y="1876105"/>
            <a:chExt cx="1964837" cy="2092424"/>
          </a:xfrm>
        </p:grpSpPr>
        <p:sp>
          <p:nvSpPr>
            <p:cNvPr id="28" name="Freeform 70"/>
            <p:cNvSpPr>
              <a:spLocks/>
            </p:cNvSpPr>
            <p:nvPr/>
          </p:nvSpPr>
          <p:spPr bwMode="auto">
            <a:xfrm>
              <a:off x="2132259" y="2702355"/>
              <a:ext cx="223599" cy="367110"/>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9" name="Line 69"/>
            <p:cNvSpPr>
              <a:spLocks noChangeShapeType="1"/>
            </p:cNvSpPr>
            <p:nvPr/>
          </p:nvSpPr>
          <p:spPr bwMode="auto">
            <a:xfrm>
              <a:off x="1234828" y="3327351"/>
              <a:ext cx="330845" cy="37317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0" name="Freeform 68"/>
            <p:cNvSpPr>
              <a:spLocks/>
            </p:cNvSpPr>
            <p:nvPr/>
          </p:nvSpPr>
          <p:spPr bwMode="auto">
            <a:xfrm>
              <a:off x="2535951" y="2667970"/>
              <a:ext cx="251928" cy="409585"/>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1" name="Line 67"/>
            <p:cNvSpPr>
              <a:spLocks noChangeShapeType="1"/>
            </p:cNvSpPr>
            <p:nvPr/>
          </p:nvSpPr>
          <p:spPr bwMode="auto">
            <a:xfrm flipH="1">
              <a:off x="1156923" y="2629539"/>
              <a:ext cx="307575" cy="45610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2" name="Line 66"/>
            <p:cNvSpPr>
              <a:spLocks noChangeShapeType="1"/>
            </p:cNvSpPr>
            <p:nvPr/>
          </p:nvSpPr>
          <p:spPr bwMode="auto">
            <a:xfrm flipH="1">
              <a:off x="1518121" y="2013645"/>
              <a:ext cx="512962" cy="45812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3" name="Oval 65"/>
            <p:cNvSpPr>
              <a:spLocks noChangeArrowheads="1"/>
            </p:cNvSpPr>
            <p:nvPr/>
          </p:nvSpPr>
          <p:spPr bwMode="auto">
            <a:xfrm>
              <a:off x="1883546" y="1876105"/>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34" name="Oval 64"/>
            <p:cNvSpPr>
              <a:spLocks noChangeArrowheads="1"/>
            </p:cNvSpPr>
            <p:nvPr/>
          </p:nvSpPr>
          <p:spPr bwMode="auto">
            <a:xfrm>
              <a:off x="1360286" y="2379743"/>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35" name="Oval 63"/>
            <p:cNvSpPr>
              <a:spLocks noChangeArrowheads="1"/>
            </p:cNvSpPr>
            <p:nvPr/>
          </p:nvSpPr>
          <p:spPr bwMode="auto">
            <a:xfrm>
              <a:off x="2296164" y="2423230"/>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36" name="Oval 62"/>
            <p:cNvSpPr>
              <a:spLocks noChangeArrowheads="1"/>
            </p:cNvSpPr>
            <p:nvPr/>
          </p:nvSpPr>
          <p:spPr bwMode="auto">
            <a:xfrm>
              <a:off x="1982519" y="3070475"/>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37" name="Oval 61"/>
            <p:cNvSpPr>
              <a:spLocks noChangeArrowheads="1"/>
            </p:cNvSpPr>
            <p:nvPr/>
          </p:nvSpPr>
          <p:spPr bwMode="auto">
            <a:xfrm>
              <a:off x="2692774" y="3070475"/>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38" name="Oval 60"/>
            <p:cNvSpPr>
              <a:spLocks noChangeArrowheads="1"/>
            </p:cNvSpPr>
            <p:nvPr/>
          </p:nvSpPr>
          <p:spPr bwMode="auto">
            <a:xfrm>
              <a:off x="1000100" y="3085645"/>
              <a:ext cx="271152" cy="29834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39" name="Line 59"/>
            <p:cNvSpPr>
              <a:spLocks noChangeShapeType="1"/>
            </p:cNvSpPr>
            <p:nvPr/>
          </p:nvSpPr>
          <p:spPr bwMode="auto">
            <a:xfrm>
              <a:off x="2105953" y="2132981"/>
              <a:ext cx="253952" cy="3135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40" name="Oval 58"/>
            <p:cNvSpPr>
              <a:spLocks noChangeArrowheads="1"/>
            </p:cNvSpPr>
            <p:nvPr/>
          </p:nvSpPr>
          <p:spPr bwMode="auto">
            <a:xfrm>
              <a:off x="1449321" y="3669178"/>
              <a:ext cx="271152"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grpSp>
      <p:sp>
        <p:nvSpPr>
          <p:cNvPr id="50" name="右箭头 49"/>
          <p:cNvSpPr/>
          <p:nvPr/>
        </p:nvSpPr>
        <p:spPr>
          <a:xfrm>
            <a:off x="3500430" y="2420777"/>
            <a:ext cx="1214446"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1" name="TextBox 50"/>
          <p:cNvSpPr txBox="1"/>
          <p:nvPr/>
        </p:nvSpPr>
        <p:spPr>
          <a:xfrm>
            <a:off x="3362316" y="2063587"/>
            <a:ext cx="1500198"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itchFamily="49" charset="0"/>
                <a:ea typeface="仿宋" pitchFamily="49" charset="-122"/>
                <a:cs typeface="Consolas" pitchFamily="49" charset="0"/>
              </a:rPr>
              <a:t>PostOrder</a:t>
            </a:r>
            <a:endParaRPr lang="zh-CN" altLang="en-US" sz="2000">
              <a:solidFill>
                <a:srgbClr val="0000FF"/>
              </a:solidFill>
              <a:latin typeface="Consolas" pitchFamily="49" charset="0"/>
              <a:ea typeface="仿宋" pitchFamily="49" charset="-122"/>
              <a:cs typeface="Consolas" pitchFamily="49" charset="0"/>
            </a:endParaRPr>
          </a:p>
        </p:txBody>
      </p:sp>
      <p:grpSp>
        <p:nvGrpSpPr>
          <p:cNvPr id="3" name="组合 41"/>
          <p:cNvGrpSpPr/>
          <p:nvPr/>
        </p:nvGrpSpPr>
        <p:grpSpPr>
          <a:xfrm>
            <a:off x="5001079" y="1357298"/>
            <a:ext cx="2285565" cy="2801360"/>
            <a:chOff x="5735580" y="1373479"/>
            <a:chExt cx="2285565" cy="2801360"/>
          </a:xfrm>
        </p:grpSpPr>
        <p:sp>
          <p:nvSpPr>
            <p:cNvPr id="67" name="Freeform 30"/>
            <p:cNvSpPr>
              <a:spLocks/>
            </p:cNvSpPr>
            <p:nvPr/>
          </p:nvSpPr>
          <p:spPr bwMode="auto">
            <a:xfrm>
              <a:off x="6963857" y="2718536"/>
              <a:ext cx="223599" cy="367110"/>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68" name="Line 29"/>
            <p:cNvSpPr>
              <a:spLocks noChangeShapeType="1"/>
            </p:cNvSpPr>
            <p:nvPr/>
          </p:nvSpPr>
          <p:spPr bwMode="auto">
            <a:xfrm>
              <a:off x="6066426" y="3343533"/>
              <a:ext cx="330845" cy="37317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69" name="Freeform 28"/>
            <p:cNvSpPr>
              <a:spLocks/>
            </p:cNvSpPr>
            <p:nvPr/>
          </p:nvSpPr>
          <p:spPr bwMode="auto">
            <a:xfrm>
              <a:off x="7367549" y="2684151"/>
              <a:ext cx="251928" cy="409585"/>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70" name="Line 27"/>
            <p:cNvSpPr>
              <a:spLocks noChangeShapeType="1"/>
            </p:cNvSpPr>
            <p:nvPr/>
          </p:nvSpPr>
          <p:spPr bwMode="auto">
            <a:xfrm flipH="1">
              <a:off x="5988520" y="2645721"/>
              <a:ext cx="307575" cy="45610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71" name="Line 26"/>
            <p:cNvSpPr>
              <a:spLocks noChangeShapeType="1"/>
            </p:cNvSpPr>
            <p:nvPr/>
          </p:nvSpPr>
          <p:spPr bwMode="auto">
            <a:xfrm flipH="1">
              <a:off x="6349718" y="2029827"/>
              <a:ext cx="512962" cy="45812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72" name="Oval 25"/>
            <p:cNvSpPr>
              <a:spLocks noChangeArrowheads="1"/>
            </p:cNvSpPr>
            <p:nvPr/>
          </p:nvSpPr>
          <p:spPr bwMode="auto">
            <a:xfrm>
              <a:off x="6695740" y="1892287"/>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73" name="Oval 24"/>
            <p:cNvSpPr>
              <a:spLocks noChangeArrowheads="1"/>
            </p:cNvSpPr>
            <p:nvPr/>
          </p:nvSpPr>
          <p:spPr bwMode="auto">
            <a:xfrm>
              <a:off x="6191884" y="2395925"/>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74" name="Oval 23"/>
            <p:cNvSpPr>
              <a:spLocks noChangeArrowheads="1"/>
            </p:cNvSpPr>
            <p:nvPr/>
          </p:nvSpPr>
          <p:spPr bwMode="auto">
            <a:xfrm>
              <a:off x="7127762" y="2439412"/>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75" name="Oval 22"/>
            <p:cNvSpPr>
              <a:spLocks noChangeArrowheads="1"/>
            </p:cNvSpPr>
            <p:nvPr/>
          </p:nvSpPr>
          <p:spPr bwMode="auto">
            <a:xfrm>
              <a:off x="6814116" y="3086657"/>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76" name="Oval 21"/>
            <p:cNvSpPr>
              <a:spLocks noChangeArrowheads="1"/>
            </p:cNvSpPr>
            <p:nvPr/>
          </p:nvSpPr>
          <p:spPr bwMode="auto">
            <a:xfrm>
              <a:off x="7524372" y="3086657"/>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77" name="Oval 20"/>
            <p:cNvSpPr>
              <a:spLocks noChangeArrowheads="1"/>
            </p:cNvSpPr>
            <p:nvPr/>
          </p:nvSpPr>
          <p:spPr bwMode="auto">
            <a:xfrm>
              <a:off x="5831697" y="3101827"/>
              <a:ext cx="271152" cy="29834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78" name="Line 19"/>
            <p:cNvSpPr>
              <a:spLocks noChangeShapeType="1"/>
            </p:cNvSpPr>
            <p:nvPr/>
          </p:nvSpPr>
          <p:spPr bwMode="auto">
            <a:xfrm>
              <a:off x="6937551" y="2149162"/>
              <a:ext cx="253952" cy="3135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79" name="Oval 18"/>
            <p:cNvSpPr>
              <a:spLocks noChangeArrowheads="1"/>
            </p:cNvSpPr>
            <p:nvPr/>
          </p:nvSpPr>
          <p:spPr bwMode="auto">
            <a:xfrm>
              <a:off x="6280919" y="3685359"/>
              <a:ext cx="271152"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sp>
          <p:nvSpPr>
            <p:cNvPr id="80" name="Freeform 16"/>
            <p:cNvSpPr>
              <a:spLocks/>
            </p:cNvSpPr>
            <p:nvPr/>
          </p:nvSpPr>
          <p:spPr bwMode="auto">
            <a:xfrm>
              <a:off x="5735580" y="1438204"/>
              <a:ext cx="2141896" cy="2736635"/>
            </a:xfrm>
            <a:custGeom>
              <a:avLst/>
              <a:gdLst/>
              <a:ahLst/>
              <a:cxnLst>
                <a:cxn ang="0">
                  <a:pos x="977" y="228"/>
                </a:cxn>
                <a:cxn ang="0">
                  <a:pos x="920" y="440"/>
                </a:cxn>
                <a:cxn ang="0">
                  <a:pos x="621" y="749"/>
                </a:cxn>
                <a:cxn ang="0">
                  <a:pos x="415" y="1016"/>
                </a:cxn>
                <a:cxn ang="0">
                  <a:pos x="265" y="1308"/>
                </a:cxn>
                <a:cxn ang="0">
                  <a:pos x="10" y="1811"/>
                </a:cxn>
                <a:cxn ang="0">
                  <a:pos x="205" y="2111"/>
                </a:cxn>
                <a:cxn ang="0">
                  <a:pos x="392" y="2328"/>
                </a:cxn>
                <a:cxn ang="0">
                  <a:pos x="654" y="2665"/>
                </a:cxn>
                <a:cxn ang="0">
                  <a:pos x="855" y="2572"/>
                </a:cxn>
                <a:cxn ang="0">
                  <a:pos x="940" y="2433"/>
                </a:cxn>
                <a:cxn ang="0">
                  <a:pos x="835" y="2208"/>
                </a:cxn>
                <a:cxn ang="0">
                  <a:pos x="655" y="2058"/>
                </a:cxn>
                <a:cxn ang="0">
                  <a:pos x="451" y="1805"/>
                </a:cxn>
                <a:cxn ang="0">
                  <a:pos x="720" y="1286"/>
                </a:cxn>
                <a:cxn ang="0">
                  <a:pos x="1030" y="873"/>
                </a:cxn>
                <a:cxn ang="0">
                  <a:pos x="1225" y="978"/>
                </a:cxn>
                <a:cxn ang="0">
                  <a:pos x="1277" y="1211"/>
                </a:cxn>
                <a:cxn ang="0">
                  <a:pos x="1172" y="1481"/>
                </a:cxn>
                <a:cxn ang="0">
                  <a:pos x="1014" y="1645"/>
                </a:cxn>
                <a:cxn ang="0">
                  <a:pos x="949" y="1824"/>
                </a:cxn>
                <a:cxn ang="0">
                  <a:pos x="1066" y="2076"/>
                </a:cxn>
                <a:cxn ang="0">
                  <a:pos x="1335" y="2058"/>
                </a:cxn>
                <a:cxn ang="0">
                  <a:pos x="1435" y="1884"/>
                </a:cxn>
                <a:cxn ang="0">
                  <a:pos x="1439" y="1581"/>
                </a:cxn>
                <a:cxn ang="0">
                  <a:pos x="1509" y="1384"/>
                </a:cxn>
                <a:cxn ang="0">
                  <a:pos x="1645" y="1525"/>
                </a:cxn>
                <a:cxn ang="0">
                  <a:pos x="1682" y="1796"/>
                </a:cxn>
                <a:cxn ang="0">
                  <a:pos x="1862" y="2067"/>
                </a:cxn>
                <a:cxn ang="0">
                  <a:pos x="2080" y="1953"/>
                </a:cxn>
                <a:cxn ang="0">
                  <a:pos x="2087" y="1691"/>
                </a:cxn>
                <a:cxn ang="0">
                  <a:pos x="1945" y="1496"/>
                </a:cxn>
                <a:cxn ang="0">
                  <a:pos x="1742" y="1166"/>
                </a:cxn>
                <a:cxn ang="0">
                  <a:pos x="1439" y="703"/>
                </a:cxn>
                <a:cxn ang="0">
                  <a:pos x="1322" y="477"/>
                </a:cxn>
                <a:cxn ang="0">
                  <a:pos x="1238" y="0"/>
                </a:cxn>
              </a:cxnLst>
              <a:rect l="0" t="0" r="r" b="b"/>
              <a:pathLst>
                <a:path w="2117" h="2706">
                  <a:moveTo>
                    <a:pt x="977" y="228"/>
                  </a:moveTo>
                  <a:cubicBezTo>
                    <a:pt x="966" y="264"/>
                    <a:pt x="979" y="353"/>
                    <a:pt x="920" y="440"/>
                  </a:cubicBezTo>
                  <a:cubicBezTo>
                    <a:pt x="861" y="527"/>
                    <a:pt x="705" y="653"/>
                    <a:pt x="621" y="749"/>
                  </a:cubicBezTo>
                  <a:cubicBezTo>
                    <a:pt x="537" y="845"/>
                    <a:pt x="474" y="923"/>
                    <a:pt x="415" y="1016"/>
                  </a:cubicBezTo>
                  <a:cubicBezTo>
                    <a:pt x="356" y="1109"/>
                    <a:pt x="332" y="1176"/>
                    <a:pt x="265" y="1308"/>
                  </a:cubicBezTo>
                  <a:cubicBezTo>
                    <a:pt x="198" y="1440"/>
                    <a:pt x="20" y="1677"/>
                    <a:pt x="10" y="1811"/>
                  </a:cubicBezTo>
                  <a:cubicBezTo>
                    <a:pt x="0" y="1945"/>
                    <a:pt x="141" y="2025"/>
                    <a:pt x="205" y="2111"/>
                  </a:cubicBezTo>
                  <a:cubicBezTo>
                    <a:pt x="269" y="2197"/>
                    <a:pt x="317" y="2236"/>
                    <a:pt x="392" y="2328"/>
                  </a:cubicBezTo>
                  <a:cubicBezTo>
                    <a:pt x="467" y="2420"/>
                    <a:pt x="577" y="2624"/>
                    <a:pt x="654" y="2665"/>
                  </a:cubicBezTo>
                  <a:cubicBezTo>
                    <a:pt x="731" y="2706"/>
                    <a:pt x="807" y="2611"/>
                    <a:pt x="855" y="2572"/>
                  </a:cubicBezTo>
                  <a:cubicBezTo>
                    <a:pt x="903" y="2533"/>
                    <a:pt x="943" y="2494"/>
                    <a:pt x="940" y="2433"/>
                  </a:cubicBezTo>
                  <a:cubicBezTo>
                    <a:pt x="937" y="2372"/>
                    <a:pt x="883" y="2270"/>
                    <a:pt x="835" y="2208"/>
                  </a:cubicBezTo>
                  <a:cubicBezTo>
                    <a:pt x="787" y="2146"/>
                    <a:pt x="719" y="2125"/>
                    <a:pt x="655" y="2058"/>
                  </a:cubicBezTo>
                  <a:cubicBezTo>
                    <a:pt x="591" y="1991"/>
                    <a:pt x="440" y="1934"/>
                    <a:pt x="451" y="1805"/>
                  </a:cubicBezTo>
                  <a:cubicBezTo>
                    <a:pt x="462" y="1676"/>
                    <a:pt x="624" y="1441"/>
                    <a:pt x="720" y="1286"/>
                  </a:cubicBezTo>
                  <a:cubicBezTo>
                    <a:pt x="816" y="1131"/>
                    <a:pt x="946" y="924"/>
                    <a:pt x="1030" y="873"/>
                  </a:cubicBezTo>
                  <a:cubicBezTo>
                    <a:pt x="1114" y="822"/>
                    <a:pt x="1184" y="922"/>
                    <a:pt x="1225" y="978"/>
                  </a:cubicBezTo>
                  <a:cubicBezTo>
                    <a:pt x="1266" y="1034"/>
                    <a:pt x="1286" y="1127"/>
                    <a:pt x="1277" y="1211"/>
                  </a:cubicBezTo>
                  <a:cubicBezTo>
                    <a:pt x="1268" y="1295"/>
                    <a:pt x="1216" y="1409"/>
                    <a:pt x="1172" y="1481"/>
                  </a:cubicBezTo>
                  <a:cubicBezTo>
                    <a:pt x="1128" y="1553"/>
                    <a:pt x="1051" y="1588"/>
                    <a:pt x="1014" y="1645"/>
                  </a:cubicBezTo>
                  <a:cubicBezTo>
                    <a:pt x="977" y="1702"/>
                    <a:pt x="940" y="1752"/>
                    <a:pt x="949" y="1824"/>
                  </a:cubicBezTo>
                  <a:cubicBezTo>
                    <a:pt x="958" y="1896"/>
                    <a:pt x="1002" y="2037"/>
                    <a:pt x="1066" y="2076"/>
                  </a:cubicBezTo>
                  <a:cubicBezTo>
                    <a:pt x="1130" y="2115"/>
                    <a:pt x="1273" y="2090"/>
                    <a:pt x="1335" y="2058"/>
                  </a:cubicBezTo>
                  <a:cubicBezTo>
                    <a:pt x="1397" y="2026"/>
                    <a:pt x="1418" y="1963"/>
                    <a:pt x="1435" y="1884"/>
                  </a:cubicBezTo>
                  <a:cubicBezTo>
                    <a:pt x="1452" y="1805"/>
                    <a:pt x="1427" y="1664"/>
                    <a:pt x="1439" y="1581"/>
                  </a:cubicBezTo>
                  <a:cubicBezTo>
                    <a:pt x="1451" y="1498"/>
                    <a:pt x="1475" y="1393"/>
                    <a:pt x="1509" y="1384"/>
                  </a:cubicBezTo>
                  <a:cubicBezTo>
                    <a:pt x="1543" y="1375"/>
                    <a:pt x="1616" y="1456"/>
                    <a:pt x="1645" y="1525"/>
                  </a:cubicBezTo>
                  <a:cubicBezTo>
                    <a:pt x="1674" y="1594"/>
                    <a:pt x="1646" y="1706"/>
                    <a:pt x="1682" y="1796"/>
                  </a:cubicBezTo>
                  <a:cubicBezTo>
                    <a:pt x="1718" y="1886"/>
                    <a:pt x="1796" y="2041"/>
                    <a:pt x="1862" y="2067"/>
                  </a:cubicBezTo>
                  <a:cubicBezTo>
                    <a:pt x="1928" y="2093"/>
                    <a:pt x="2043" y="2016"/>
                    <a:pt x="2080" y="1953"/>
                  </a:cubicBezTo>
                  <a:cubicBezTo>
                    <a:pt x="2117" y="1890"/>
                    <a:pt x="2109" y="1767"/>
                    <a:pt x="2087" y="1691"/>
                  </a:cubicBezTo>
                  <a:cubicBezTo>
                    <a:pt x="2065" y="1615"/>
                    <a:pt x="2002" y="1583"/>
                    <a:pt x="1945" y="1496"/>
                  </a:cubicBezTo>
                  <a:cubicBezTo>
                    <a:pt x="1888" y="1409"/>
                    <a:pt x="1826" y="1298"/>
                    <a:pt x="1742" y="1166"/>
                  </a:cubicBezTo>
                  <a:cubicBezTo>
                    <a:pt x="1658" y="1034"/>
                    <a:pt x="1509" y="818"/>
                    <a:pt x="1439" y="703"/>
                  </a:cubicBezTo>
                  <a:cubicBezTo>
                    <a:pt x="1369" y="588"/>
                    <a:pt x="1355" y="594"/>
                    <a:pt x="1322" y="477"/>
                  </a:cubicBezTo>
                  <a:cubicBezTo>
                    <a:pt x="1289" y="360"/>
                    <a:pt x="1255" y="99"/>
                    <a:pt x="1238" y="0"/>
                  </a:cubicBezTo>
                </a:path>
              </a:pathLst>
            </a:custGeom>
            <a:ln w="19050">
              <a:solidFill>
                <a:srgbClr val="FF0000"/>
              </a:solidFill>
              <a:prstDash val="dash"/>
              <a:headEnd/>
              <a:tailEnd type="triangl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81" name="AutoShape 15"/>
            <p:cNvSpPr>
              <a:spLocks noChangeShapeType="1"/>
            </p:cNvSpPr>
            <p:nvPr/>
          </p:nvSpPr>
          <p:spPr bwMode="auto">
            <a:xfrm flipH="1">
              <a:off x="6724070" y="1373479"/>
              <a:ext cx="23270" cy="295306"/>
            </a:xfrm>
            <a:prstGeom prst="straightConnector1">
              <a:avLst/>
            </a:prstGeom>
            <a:ln w="19050">
              <a:solidFill>
                <a:srgbClr val="FF0000"/>
              </a:solidFill>
              <a:prstDash val="dash"/>
              <a:headEnd/>
              <a:tailEnd type="triangl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82" name="AutoShape 14"/>
            <p:cNvSpPr>
              <a:spLocks noChangeShapeType="1"/>
            </p:cNvSpPr>
            <p:nvPr/>
          </p:nvSpPr>
          <p:spPr bwMode="auto">
            <a:xfrm>
              <a:off x="6973974" y="2020725"/>
              <a:ext cx="229669" cy="1011"/>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83" name="AutoShape 13"/>
            <p:cNvSpPr>
              <a:spLocks noChangeShapeType="1"/>
            </p:cNvSpPr>
            <p:nvPr/>
          </p:nvSpPr>
          <p:spPr bwMode="auto">
            <a:xfrm>
              <a:off x="6464047" y="2546612"/>
              <a:ext cx="229669" cy="1011"/>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84" name="AutoShape 12"/>
            <p:cNvSpPr>
              <a:spLocks noChangeShapeType="1"/>
            </p:cNvSpPr>
            <p:nvPr/>
          </p:nvSpPr>
          <p:spPr bwMode="auto">
            <a:xfrm>
              <a:off x="6107908" y="3250491"/>
              <a:ext cx="229669" cy="1011"/>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85" name="AutoShape 11"/>
            <p:cNvSpPr>
              <a:spLocks noChangeShapeType="1"/>
            </p:cNvSpPr>
            <p:nvPr/>
          </p:nvSpPr>
          <p:spPr bwMode="auto">
            <a:xfrm>
              <a:off x="6553082" y="3857284"/>
              <a:ext cx="229669" cy="1011"/>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86" name="AutoShape 10"/>
            <p:cNvSpPr>
              <a:spLocks noChangeShapeType="1"/>
            </p:cNvSpPr>
            <p:nvPr/>
          </p:nvSpPr>
          <p:spPr bwMode="auto">
            <a:xfrm>
              <a:off x="7087291" y="3234310"/>
              <a:ext cx="229669" cy="1011"/>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87" name="AutoShape 9"/>
            <p:cNvSpPr>
              <a:spLocks noChangeShapeType="1"/>
            </p:cNvSpPr>
            <p:nvPr/>
          </p:nvSpPr>
          <p:spPr bwMode="auto">
            <a:xfrm>
              <a:off x="7402960" y="2570883"/>
              <a:ext cx="229669" cy="1011"/>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88" name="AutoShape 8"/>
            <p:cNvSpPr>
              <a:spLocks noChangeShapeType="1"/>
            </p:cNvSpPr>
            <p:nvPr/>
          </p:nvSpPr>
          <p:spPr bwMode="auto">
            <a:xfrm>
              <a:off x="7791476" y="3250491"/>
              <a:ext cx="229669" cy="1011"/>
            </a:xfrm>
            <a:prstGeom prst="straightConnector1">
              <a:avLst/>
            </a:prstGeom>
            <a:ln w="38100">
              <a:headEnd/>
              <a:tailEnd/>
            </a:ln>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grpSp>
      <p:sp>
        <p:nvSpPr>
          <p:cNvPr id="42" name="灯片编号占位符 41"/>
          <p:cNvSpPr>
            <a:spLocks noGrp="1"/>
          </p:cNvSpPr>
          <p:nvPr>
            <p:ph type="sldNum" sz="quarter" idx="12"/>
          </p:nvPr>
        </p:nvSpPr>
        <p:spPr/>
        <p:txBody>
          <a:bodyPr/>
          <a:lstStyle/>
          <a:p>
            <a:fld id="{67864EE2-EAB3-4814-A7EB-820BD7610F1E}" type="slidenum">
              <a:rPr lang="en-US" altLang="zh-CN" smtClean="0"/>
              <a:pPr/>
              <a:t>78</a:t>
            </a:fld>
            <a:r>
              <a:rPr lang="en-US" altLang="zh-CN"/>
              <a:t>/110</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64" name="Rectangle 7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9" name="TextBox 78"/>
          <p:cNvSpPr txBox="1"/>
          <p:nvPr/>
        </p:nvSpPr>
        <p:spPr>
          <a:xfrm>
            <a:off x="500034" y="571480"/>
            <a:ext cx="435771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7.3.3 </a:t>
            </a:r>
            <a:r>
              <a:rPr lang="zh-CN" altLang="zh-CN">
                <a:latin typeface="Consolas" pitchFamily="49" charset="0"/>
                <a:ea typeface="微软雅黑" pitchFamily="34" charset="-122"/>
                <a:cs typeface="Consolas" pitchFamily="49" charset="0"/>
              </a:rPr>
              <a:t>递归遍历算法的应用</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80" name="TextBox 79"/>
          <p:cNvSpPr txBox="1"/>
          <p:nvPr/>
        </p:nvSpPr>
        <p:spPr>
          <a:xfrm>
            <a:off x="500034" y="1428736"/>
            <a:ext cx="7858180" cy="82702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7.9</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假设二叉树采用二叉链存储结构存储，设计一个算法求一棵给定二叉树中的结点个数。</a:t>
            </a:r>
          </a:p>
        </p:txBody>
      </p:sp>
      <p:sp>
        <p:nvSpPr>
          <p:cNvPr id="81" name="TextBox 80"/>
          <p:cNvSpPr txBox="1"/>
          <p:nvPr/>
        </p:nvSpPr>
        <p:spPr>
          <a:xfrm>
            <a:off x="857224" y="3571876"/>
            <a:ext cx="7643866" cy="861774"/>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求一棵二叉树中的结点个数是以遍历算法为基础的，任何一种遍历算法都可以出一棵二叉树中的结点个数</a:t>
            </a:r>
            <a:r>
              <a:rPr lang="zh-CN" altLang="en-US" sz="2000">
                <a:solidFill>
                  <a:srgbClr val="0000FF"/>
                </a:solidFill>
                <a:latin typeface="Consolas" pitchFamily="49" charset="0"/>
                <a:ea typeface="仿宋" pitchFamily="49" charset="-122"/>
                <a:cs typeface="Consolas" pitchFamily="49" charset="0"/>
              </a:rPr>
              <a:t>。</a:t>
            </a:r>
            <a:endParaRPr lang="zh-CN" altLang="zh-CN" sz="2000">
              <a:solidFill>
                <a:srgbClr val="0000FF"/>
              </a:solidFill>
              <a:latin typeface="Consolas" pitchFamily="49" charset="0"/>
              <a:ea typeface="仿宋" pitchFamily="49" charset="-122"/>
              <a:cs typeface="Consolas" pitchFamily="49" charset="0"/>
            </a:endParaRPr>
          </a:p>
        </p:txBody>
      </p:sp>
      <p:pic>
        <p:nvPicPr>
          <p:cNvPr id="8" name="Picture 2"/>
          <p:cNvPicPr>
            <a:picLocks noChangeAspect="1" noChangeArrowheads="1"/>
          </p:cNvPicPr>
          <p:nvPr/>
        </p:nvPicPr>
        <p:blipFill>
          <a:blip r:embed="rId2" cstate="print"/>
          <a:srcRect/>
          <a:stretch>
            <a:fillRect/>
          </a:stretch>
        </p:blipFill>
        <p:spPr bwMode="auto">
          <a:xfrm>
            <a:off x="714348" y="2643182"/>
            <a:ext cx="1643074" cy="796023"/>
          </a:xfrm>
          <a:prstGeom prst="rect">
            <a:avLst/>
          </a:prstGeom>
          <a:noFill/>
          <a:ln w="9525">
            <a:noFill/>
            <a:miter lim="800000"/>
            <a:headEnd/>
            <a:tailEnd/>
          </a:ln>
        </p:spPr>
      </p:pic>
      <p:sp>
        <p:nvSpPr>
          <p:cNvPr id="10" name="灯片编号占位符 9"/>
          <p:cNvSpPr>
            <a:spLocks noGrp="1"/>
          </p:cNvSpPr>
          <p:nvPr>
            <p:ph type="sldNum" sz="quarter" idx="12"/>
          </p:nvPr>
        </p:nvSpPr>
        <p:spPr/>
        <p:txBody>
          <a:bodyPr/>
          <a:lstStyle/>
          <a:p>
            <a:fld id="{67864EE2-EAB3-4814-A7EB-820BD7610F1E}" type="slidenum">
              <a:rPr lang="en-US" altLang="zh-CN" smtClean="0"/>
              <a:pPr/>
              <a:t>79</a:t>
            </a:fld>
            <a:r>
              <a:rPr lang="en-US" altLang="zh-CN"/>
              <a:t>/110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642910" y="785794"/>
            <a:ext cx="6572296" cy="400110"/>
          </a:xfrm>
          <a:prstGeom prst="rect">
            <a:avLst/>
          </a:prstGeom>
          <a:noFill/>
          <a:ln w="9525">
            <a:noFill/>
            <a:miter lim="800000"/>
            <a:headEnd/>
            <a:tailEnd/>
          </a:ln>
        </p:spPr>
        <p:txBody>
          <a:bodyPr wrap="square">
            <a:spAutoFit/>
          </a:bodyPr>
          <a:lstStyle/>
          <a:p>
            <a:pPr marL="457200" indent="-457200" algn="l">
              <a:lnSpc>
                <a:spcPct val="100000"/>
              </a:lnSpc>
              <a:spcBef>
                <a:spcPct val="50000"/>
              </a:spcBef>
              <a:buBlip>
                <a:blip r:embed="rId2"/>
              </a:buBlip>
            </a:pPr>
            <a:r>
              <a:rPr lang="zh-CN" altLang="en-US" sz="2000">
                <a:solidFill>
                  <a:srgbClr val="FF0000"/>
                </a:solidFill>
                <a:latin typeface="微软雅黑" pitchFamily="34" charset="-122"/>
                <a:ea typeface="微软雅黑" pitchFamily="34" charset="-122"/>
                <a:cs typeface="Consolas" pitchFamily="49" charset="0"/>
              </a:rPr>
              <a:t>树</a:t>
            </a:r>
            <a:r>
              <a:rPr lang="zh-CN" altLang="en-US" sz="2000" dirty="0">
                <a:solidFill>
                  <a:srgbClr val="FF0000"/>
                </a:solidFill>
                <a:latin typeface="微软雅黑" pitchFamily="34" charset="-122"/>
                <a:ea typeface="微软雅黑" pitchFamily="34" charset="-122"/>
                <a:cs typeface="Consolas" pitchFamily="49" charset="0"/>
              </a:rPr>
              <a:t>的度</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仿宋" pitchFamily="49" charset="-122"/>
                <a:ea typeface="仿宋" pitchFamily="49" charset="-122"/>
                <a:cs typeface="Consolas" pitchFamily="49" charset="0"/>
              </a:rPr>
              <a:t>树中所有结点的度的最大值称之为树的</a:t>
            </a:r>
            <a:r>
              <a:rPr lang="zh-CN" altLang="en-US" sz="2000">
                <a:solidFill>
                  <a:srgbClr val="0000FF"/>
                </a:solidFill>
                <a:latin typeface="仿宋" pitchFamily="49" charset="-122"/>
                <a:ea typeface="仿宋" pitchFamily="49" charset="-122"/>
                <a:cs typeface="Consolas" pitchFamily="49" charset="0"/>
              </a:rPr>
              <a:t>度。</a:t>
            </a:r>
            <a:endParaRPr lang="zh-CN" altLang="en-US" sz="2000" b="0" dirty="0">
              <a:solidFill>
                <a:srgbClr val="0000FF"/>
              </a:solidFill>
              <a:latin typeface="仿宋" pitchFamily="49" charset="-122"/>
              <a:ea typeface="仿宋" pitchFamily="49" charset="-122"/>
              <a:cs typeface="Consolas" pitchFamily="49" charset="0"/>
            </a:endParaRPr>
          </a:p>
        </p:txBody>
      </p:sp>
      <p:sp>
        <p:nvSpPr>
          <p:cNvPr id="5" name="TextBox 4"/>
          <p:cNvSpPr txBox="1"/>
          <p:nvPr/>
        </p:nvSpPr>
        <p:spPr>
          <a:xfrm>
            <a:off x="4357686" y="2500306"/>
            <a:ext cx="2214578" cy="313932"/>
          </a:xfrm>
          <a:prstGeom prst="rect">
            <a:avLst/>
          </a:prstGeom>
          <a:noFill/>
        </p:spPr>
        <p:txBody>
          <a:bodyPr wrap="square" rtlCol="0">
            <a:spAutoFit/>
          </a:bodyPr>
          <a:lstStyle/>
          <a:p>
            <a:pPr algn="l"/>
            <a:r>
              <a:rPr lang="zh-CN" altLang="en-US" sz="1800">
                <a:solidFill>
                  <a:srgbClr val="0000FF"/>
                </a:solidFill>
                <a:latin typeface="Consolas" pitchFamily="49" charset="0"/>
                <a:ea typeface="仿宋" pitchFamily="49" charset="-122"/>
                <a:cs typeface="Consolas" pitchFamily="49" charset="0"/>
              </a:rPr>
              <a:t>树的度为</a:t>
            </a:r>
            <a:r>
              <a:rPr lang="en-US" altLang="zh-CN" sz="1800">
                <a:solidFill>
                  <a:srgbClr val="0000FF"/>
                </a:solidFill>
                <a:latin typeface="Consolas" pitchFamily="49" charset="0"/>
                <a:ea typeface="仿宋" pitchFamily="49" charset="-122"/>
                <a:cs typeface="Consolas" pitchFamily="49" charset="0"/>
              </a:rPr>
              <a:t>3</a:t>
            </a:r>
            <a:endParaRPr lang="zh-CN" altLang="en-US" sz="1800">
              <a:solidFill>
                <a:srgbClr val="0000FF"/>
              </a:solidFill>
              <a:latin typeface="Consolas" pitchFamily="49" charset="0"/>
              <a:ea typeface="仿宋" pitchFamily="49" charset="-122"/>
              <a:cs typeface="Consolas" pitchFamily="49" charset="0"/>
            </a:endParaRPr>
          </a:p>
        </p:txBody>
      </p:sp>
      <p:grpSp>
        <p:nvGrpSpPr>
          <p:cNvPr id="22" name="组合 21"/>
          <p:cNvGrpSpPr/>
          <p:nvPr/>
        </p:nvGrpSpPr>
        <p:grpSpPr>
          <a:xfrm>
            <a:off x="1500166" y="1928802"/>
            <a:ext cx="3143272" cy="2000264"/>
            <a:chOff x="2214546" y="2928934"/>
            <a:chExt cx="3143272" cy="2000264"/>
          </a:xfrm>
        </p:grpSpPr>
        <p:sp>
          <p:nvSpPr>
            <p:cNvPr id="24" name="Freeform 2"/>
            <p:cNvSpPr>
              <a:spLocks/>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5" name="Freeform 3"/>
            <p:cNvSpPr>
              <a:spLocks/>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6" name="Line 4"/>
            <p:cNvSpPr>
              <a:spLocks noChangeShapeType="1"/>
            </p:cNvSpPr>
            <p:nvPr/>
          </p:nvSpPr>
          <p:spPr bwMode="auto">
            <a:xfrm>
              <a:off x="4695019" y="4376650"/>
              <a:ext cx="1004" cy="28518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7" name="Freeform 5"/>
            <p:cNvSpPr>
              <a:spLocks/>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8" name="Freeform 6"/>
            <p:cNvSpPr>
              <a:spLocks/>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9" name="Freeform 7"/>
            <p:cNvSpPr>
              <a:spLocks/>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0" name="Freeform 8"/>
            <p:cNvSpPr>
              <a:spLocks/>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1" name="Freeform 9"/>
            <p:cNvSpPr>
              <a:spLocks/>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2" name="Line 10"/>
            <p:cNvSpPr>
              <a:spLocks noChangeShapeType="1"/>
            </p:cNvSpPr>
            <p:nvPr/>
          </p:nvSpPr>
          <p:spPr bwMode="auto">
            <a:xfrm>
              <a:off x="3315193" y="3216101"/>
              <a:ext cx="0" cy="145167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3" name="Oval 11"/>
            <p:cNvSpPr>
              <a:spLocks noChangeArrowheads="1"/>
            </p:cNvSpPr>
            <p:nvPr/>
          </p:nvSpPr>
          <p:spPr bwMode="auto">
            <a:xfrm>
              <a:off x="3160540" y="2928934"/>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4" name="Oval 12"/>
            <p:cNvSpPr>
              <a:spLocks noChangeArrowheads="1"/>
            </p:cNvSpPr>
            <p:nvPr/>
          </p:nvSpPr>
          <p:spPr bwMode="auto">
            <a:xfrm>
              <a:off x="3160540"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5" name="Oval 13"/>
            <p:cNvSpPr>
              <a:spLocks noChangeArrowheads="1"/>
            </p:cNvSpPr>
            <p:nvPr/>
          </p:nvSpPr>
          <p:spPr bwMode="auto">
            <a:xfrm>
              <a:off x="3160540" y="4073640"/>
              <a:ext cx="284200" cy="30994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G</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6" name="Oval 14"/>
            <p:cNvSpPr>
              <a:spLocks noChangeArrowheads="1"/>
            </p:cNvSpPr>
            <p:nvPr/>
          </p:nvSpPr>
          <p:spPr bwMode="auto">
            <a:xfrm>
              <a:off x="3160540"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J</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7" name="Oval 15"/>
            <p:cNvSpPr>
              <a:spLocks noChangeArrowheads="1"/>
            </p:cNvSpPr>
            <p:nvPr/>
          </p:nvSpPr>
          <p:spPr bwMode="auto">
            <a:xfrm>
              <a:off x="2494729"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 name="Oval 16"/>
            <p:cNvSpPr>
              <a:spLocks noChangeArrowheads="1"/>
            </p:cNvSpPr>
            <p:nvPr/>
          </p:nvSpPr>
          <p:spPr bwMode="auto">
            <a:xfrm>
              <a:off x="2214546"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E</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9" name="Oval 17"/>
            <p:cNvSpPr>
              <a:spLocks noChangeArrowheads="1"/>
            </p:cNvSpPr>
            <p:nvPr/>
          </p:nvSpPr>
          <p:spPr bwMode="auto">
            <a:xfrm>
              <a:off x="4108543" y="3503267"/>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D</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Oval 18"/>
            <p:cNvSpPr>
              <a:spLocks noChangeArrowheads="1"/>
            </p:cNvSpPr>
            <p:nvPr/>
          </p:nvSpPr>
          <p:spPr bwMode="auto">
            <a:xfrm>
              <a:off x="2737755"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F</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1" name="Oval 19"/>
            <p:cNvSpPr>
              <a:spLocks noChangeArrowheads="1"/>
            </p:cNvSpPr>
            <p:nvPr/>
          </p:nvSpPr>
          <p:spPr bwMode="auto">
            <a:xfrm>
              <a:off x="4526307"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I</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2" name="Oval 20"/>
            <p:cNvSpPr>
              <a:spLocks noChangeArrowheads="1"/>
            </p:cNvSpPr>
            <p:nvPr/>
          </p:nvSpPr>
          <p:spPr bwMode="auto">
            <a:xfrm>
              <a:off x="3783169"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3" name="Oval 21"/>
            <p:cNvSpPr>
              <a:spLocks noChangeArrowheads="1"/>
            </p:cNvSpPr>
            <p:nvPr/>
          </p:nvSpPr>
          <p:spPr bwMode="auto">
            <a:xfrm>
              <a:off x="5073618"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M</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4" name="Oval 22"/>
            <p:cNvSpPr>
              <a:spLocks noChangeArrowheads="1"/>
            </p:cNvSpPr>
            <p:nvPr/>
          </p:nvSpPr>
          <p:spPr bwMode="auto">
            <a:xfrm>
              <a:off x="4028204"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K</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5" name="Oval 23"/>
            <p:cNvSpPr>
              <a:spLocks noChangeArrowheads="1"/>
            </p:cNvSpPr>
            <p:nvPr/>
          </p:nvSpPr>
          <p:spPr bwMode="auto">
            <a:xfrm>
              <a:off x="4566477"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L</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6" name="Line 24"/>
            <p:cNvSpPr>
              <a:spLocks noChangeShapeType="1"/>
            </p:cNvSpPr>
            <p:nvPr/>
          </p:nvSpPr>
          <p:spPr bwMode="auto">
            <a:xfrm>
              <a:off x="3435702" y="3124009"/>
              <a:ext cx="692926" cy="469369"/>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grpSp>
      <p:sp>
        <p:nvSpPr>
          <p:cNvPr id="48" name="灯片编号占位符 47"/>
          <p:cNvSpPr>
            <a:spLocks noGrp="1"/>
          </p:cNvSpPr>
          <p:nvPr>
            <p:ph type="sldNum" sz="quarter" idx="12"/>
          </p:nvPr>
        </p:nvSpPr>
        <p:spPr/>
        <p:txBody>
          <a:bodyPr/>
          <a:lstStyle/>
          <a:p>
            <a:fld id="{67864EE2-EAB3-4814-A7EB-820BD7610F1E}" type="slidenum">
              <a:rPr lang="en-US" altLang="zh-CN" smtClean="0"/>
              <a:pPr/>
              <a:t>8</a:t>
            </a:fld>
            <a:r>
              <a:rPr lang="en-US" altLang="zh-CN"/>
              <a:t>/110</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428604"/>
            <a:ext cx="8215370" cy="434576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NodeCount11</a:t>
            </a:r>
            <a:r>
              <a:rPr lang="en-US" altLang="zh-CN" sz="1800">
                <a:solidFill>
                  <a:srgbClr val="0000FF"/>
                </a:solidFill>
                <a:latin typeface="Consolas" pitchFamily="49" charset="0"/>
                <a:ea typeface="仿宋" pitchFamily="49" charset="-122"/>
                <a:cs typeface="Consolas" pitchFamily="49" charset="0"/>
              </a:rPr>
              <a:t>(BTNode* b)</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int m,n,k;</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(b!=NULL)</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k=1;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根结点计数</a:t>
            </a:r>
            <a:r>
              <a:rPr lang="en-US" altLang="zh-CN" sz="1800">
                <a:solidFill>
                  <a:schemeClr val="bg1">
                    <a:lumMod val="50000"/>
                  </a:schemeClr>
                </a:solidFill>
                <a:latin typeface="Consolas" pitchFamily="49" charset="0"/>
                <a:ea typeface="仿宋" pitchFamily="49" charset="-122"/>
                <a:cs typeface="Consolas" pitchFamily="49" charset="0"/>
              </a:rPr>
              <a:t>1</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m=</a:t>
            </a:r>
            <a:r>
              <a:rPr lang="en-US" altLang="zh-CN" sz="1800">
                <a:solidFill>
                  <a:srgbClr val="FF0000"/>
                </a:solidFill>
                <a:latin typeface="Consolas" pitchFamily="49" charset="0"/>
                <a:ea typeface="仿宋" pitchFamily="49" charset="-122"/>
                <a:cs typeface="Consolas" pitchFamily="49" charset="0"/>
              </a:rPr>
              <a:t>NodeCount11</a:t>
            </a:r>
            <a:r>
              <a:rPr lang="en-US" altLang="zh-CN" sz="1800">
                <a:solidFill>
                  <a:srgbClr val="0000FF"/>
                </a:solidFill>
                <a:latin typeface="Consolas" pitchFamily="49" charset="0"/>
                <a:ea typeface="仿宋" pitchFamily="49" charset="-122"/>
                <a:cs typeface="Consolas" pitchFamily="49" charset="0"/>
              </a:rPr>
              <a:t>(b-&gt;lchild);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遍历求左子树的结点个数</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n=</a:t>
            </a:r>
            <a:r>
              <a:rPr lang="en-US" altLang="zh-CN" sz="1800">
                <a:solidFill>
                  <a:srgbClr val="FF0000"/>
                </a:solidFill>
                <a:latin typeface="Consolas" pitchFamily="49" charset="0"/>
                <a:ea typeface="仿宋" pitchFamily="49" charset="-122"/>
                <a:cs typeface="Consolas" pitchFamily="49" charset="0"/>
              </a:rPr>
              <a:t>NodeCount11</a:t>
            </a:r>
            <a:r>
              <a:rPr lang="en-US" altLang="zh-CN" sz="1800">
                <a:solidFill>
                  <a:srgbClr val="0000FF"/>
                </a:solidFill>
                <a:latin typeface="Consolas" pitchFamily="49" charset="0"/>
                <a:ea typeface="仿宋" pitchFamily="49" charset="-122"/>
                <a:cs typeface="Consolas" pitchFamily="49" charset="0"/>
              </a:rPr>
              <a:t>(b-&gt;rchild);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遍历求右子树的结点个数</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return k+m+n;</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else return 0;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空树结点个数为</a:t>
            </a:r>
            <a:r>
              <a:rPr lang="en-US" altLang="zh-CN" sz="1800">
                <a:solidFill>
                  <a:schemeClr val="bg1">
                    <a:lumMod val="50000"/>
                  </a:schemeClr>
                </a:solidFill>
                <a:latin typeface="Consolas" pitchFamily="49" charset="0"/>
                <a:ea typeface="仿宋" pitchFamily="49" charset="-122"/>
                <a:cs typeface="Consolas" pitchFamily="49" charset="0"/>
              </a:rPr>
              <a:t>0</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ct val="2000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NodeCount1</a:t>
            </a:r>
            <a:r>
              <a:rPr lang="en-US" altLang="zh-CN" sz="1800">
                <a:solidFill>
                  <a:srgbClr val="0000FF"/>
                </a:solidFill>
                <a:latin typeface="Consolas" pitchFamily="49" charset="0"/>
                <a:ea typeface="仿宋" pitchFamily="49" charset="-122"/>
                <a:cs typeface="Consolas" pitchFamily="49" charset="0"/>
              </a:rPr>
              <a:t>(BTree&amp; bt)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基于先序遍历求结点个数</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return NodeCount11(bt.r);</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pPr/>
              <a:t>80</a:t>
            </a:fld>
            <a:r>
              <a:rPr lang="en-US" altLang="zh-CN"/>
              <a:t>/110</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642918"/>
            <a:ext cx="8715436" cy="451248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NodeCount21</a:t>
            </a:r>
            <a:r>
              <a:rPr lang="en-US" altLang="zh-CN" sz="1800">
                <a:solidFill>
                  <a:srgbClr val="0000FF"/>
                </a:solidFill>
                <a:latin typeface="Consolas" pitchFamily="49" charset="0"/>
                <a:ea typeface="仿宋" pitchFamily="49" charset="-122"/>
                <a:cs typeface="Consolas" pitchFamily="49" charset="0"/>
              </a:rPr>
              <a:t>(BTNode* b)</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int m,n,k;</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if (b!=NULL)</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  m=</a:t>
            </a:r>
            <a:r>
              <a:rPr lang="en-US" altLang="zh-CN" sz="1800">
                <a:solidFill>
                  <a:srgbClr val="FF0000"/>
                </a:solidFill>
                <a:latin typeface="Consolas" pitchFamily="49" charset="0"/>
                <a:ea typeface="仿宋" pitchFamily="49" charset="-122"/>
                <a:cs typeface="Consolas" pitchFamily="49" charset="0"/>
              </a:rPr>
              <a:t>NodeCount21</a:t>
            </a:r>
            <a:r>
              <a:rPr lang="en-US" altLang="zh-CN" sz="1800">
                <a:solidFill>
                  <a:srgbClr val="0000FF"/>
                </a:solidFill>
                <a:latin typeface="Consolas" pitchFamily="49" charset="0"/>
                <a:ea typeface="仿宋" pitchFamily="49" charset="-122"/>
                <a:cs typeface="Consolas" pitchFamily="49" charset="0"/>
              </a:rPr>
              <a:t>(b-&gt;lchild);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遍历求左子树的结点个数</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k=1;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根结点计数</a:t>
            </a:r>
            <a:r>
              <a:rPr lang="en-US" altLang="zh-CN" sz="1800">
                <a:solidFill>
                  <a:schemeClr val="bg1">
                    <a:lumMod val="50000"/>
                  </a:schemeClr>
                </a:solidFill>
                <a:latin typeface="Consolas" pitchFamily="49" charset="0"/>
                <a:ea typeface="仿宋" pitchFamily="49" charset="-122"/>
                <a:cs typeface="Consolas" pitchFamily="49" charset="0"/>
              </a:rPr>
              <a:t>1</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n=</a:t>
            </a:r>
            <a:r>
              <a:rPr lang="en-US" altLang="zh-CN" sz="1800">
                <a:solidFill>
                  <a:srgbClr val="FF0000"/>
                </a:solidFill>
                <a:latin typeface="Consolas" pitchFamily="49" charset="0"/>
                <a:ea typeface="仿宋" pitchFamily="49" charset="-122"/>
                <a:cs typeface="Consolas" pitchFamily="49" charset="0"/>
              </a:rPr>
              <a:t>NodeCount21</a:t>
            </a:r>
            <a:r>
              <a:rPr lang="en-US" altLang="zh-CN" sz="1800">
                <a:solidFill>
                  <a:srgbClr val="0000FF"/>
                </a:solidFill>
                <a:latin typeface="Consolas" pitchFamily="49" charset="0"/>
                <a:ea typeface="仿宋" pitchFamily="49" charset="-122"/>
                <a:cs typeface="Consolas" pitchFamily="49" charset="0"/>
              </a:rPr>
              <a:t>(b-&gt;rchild);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遍历求右子树的结点个数</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return k+m+n;</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else return 0;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空树结点个数为</a:t>
            </a:r>
            <a:r>
              <a:rPr lang="en-US" altLang="zh-CN" sz="1800">
                <a:solidFill>
                  <a:schemeClr val="bg1">
                    <a:lumMod val="50000"/>
                  </a:schemeClr>
                </a:solidFill>
                <a:latin typeface="Consolas" pitchFamily="49" charset="0"/>
                <a:ea typeface="仿宋" pitchFamily="49" charset="-122"/>
                <a:cs typeface="Consolas" pitchFamily="49" charset="0"/>
              </a:rPr>
              <a:t>0</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ct val="2000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NodeCount2</a:t>
            </a:r>
            <a:r>
              <a:rPr lang="en-US" altLang="zh-CN" sz="1800">
                <a:solidFill>
                  <a:srgbClr val="0000FF"/>
                </a:solidFill>
                <a:latin typeface="Consolas" pitchFamily="49" charset="0"/>
                <a:ea typeface="仿宋" pitchFamily="49" charset="-122"/>
                <a:cs typeface="Consolas" pitchFamily="49" charset="0"/>
              </a:rPr>
              <a:t>(BTree&amp; bt)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基于中序遍历求结点个数</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return NodeCount21(bt.r);</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pPr/>
              <a:t>81</a:t>
            </a:fld>
            <a:r>
              <a:rPr lang="en-US" altLang="zh-CN"/>
              <a:t>/110</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642918"/>
            <a:ext cx="8715436" cy="434576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NodeCount31</a:t>
            </a:r>
            <a:r>
              <a:rPr lang="en-US" altLang="zh-CN" sz="1800">
                <a:solidFill>
                  <a:srgbClr val="0000FF"/>
                </a:solidFill>
                <a:latin typeface="Consolas" pitchFamily="49" charset="0"/>
                <a:ea typeface="仿宋" pitchFamily="49" charset="-122"/>
                <a:cs typeface="Consolas" pitchFamily="49" charset="0"/>
              </a:rPr>
              <a:t>(BTNode* b)</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int m,n,k;</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(b!=NULL)</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m=</a:t>
            </a:r>
            <a:r>
              <a:rPr lang="en-US" altLang="zh-CN" sz="1800">
                <a:solidFill>
                  <a:srgbClr val="FF0000"/>
                </a:solidFill>
                <a:latin typeface="Consolas" pitchFamily="49" charset="0"/>
                <a:ea typeface="仿宋" pitchFamily="49" charset="-122"/>
                <a:cs typeface="Consolas" pitchFamily="49" charset="0"/>
              </a:rPr>
              <a:t>NodeCount31</a:t>
            </a:r>
            <a:r>
              <a:rPr lang="en-US" altLang="zh-CN" sz="1800">
                <a:solidFill>
                  <a:srgbClr val="0000FF"/>
                </a:solidFill>
                <a:latin typeface="Consolas" pitchFamily="49" charset="0"/>
                <a:ea typeface="仿宋" pitchFamily="49" charset="-122"/>
                <a:cs typeface="Consolas" pitchFamily="49" charset="0"/>
              </a:rPr>
              <a:t>(b-&gt;lchild);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遍历求左子树的结点个数</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n=</a:t>
            </a:r>
            <a:r>
              <a:rPr lang="en-US" altLang="zh-CN" sz="1800">
                <a:solidFill>
                  <a:srgbClr val="FF0000"/>
                </a:solidFill>
                <a:latin typeface="Consolas" pitchFamily="49" charset="0"/>
                <a:ea typeface="仿宋" pitchFamily="49" charset="-122"/>
                <a:cs typeface="Consolas" pitchFamily="49" charset="0"/>
              </a:rPr>
              <a:t>NodeCount31</a:t>
            </a:r>
            <a:r>
              <a:rPr lang="en-US" altLang="zh-CN" sz="1800">
                <a:solidFill>
                  <a:srgbClr val="0000FF"/>
                </a:solidFill>
                <a:latin typeface="Consolas" pitchFamily="49" charset="0"/>
                <a:ea typeface="仿宋" pitchFamily="49" charset="-122"/>
                <a:cs typeface="Consolas" pitchFamily="49" charset="0"/>
              </a:rPr>
              <a:t>(b-&gt;rchild);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遍历求右子树的结点个数</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k=1;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根结点计数</a:t>
            </a:r>
            <a:r>
              <a:rPr lang="en-US" altLang="zh-CN" sz="1800">
                <a:solidFill>
                  <a:schemeClr val="bg1">
                    <a:lumMod val="50000"/>
                  </a:schemeClr>
                </a:solidFill>
                <a:latin typeface="Consolas" pitchFamily="49" charset="0"/>
                <a:ea typeface="仿宋" pitchFamily="49" charset="-122"/>
                <a:cs typeface="Consolas" pitchFamily="49" charset="0"/>
              </a:rPr>
              <a:t>1</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return k+m+n;</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else return 0;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空树结点个数为</a:t>
            </a:r>
            <a:r>
              <a:rPr lang="en-US" altLang="zh-CN" sz="1800">
                <a:solidFill>
                  <a:schemeClr val="bg1">
                    <a:lumMod val="50000"/>
                  </a:schemeClr>
                </a:solidFill>
                <a:latin typeface="Consolas" pitchFamily="49" charset="0"/>
                <a:ea typeface="仿宋" pitchFamily="49" charset="-122"/>
                <a:cs typeface="Consolas" pitchFamily="49" charset="0"/>
              </a:rPr>
              <a:t>0</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ct val="2000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NodeCount3</a:t>
            </a:r>
            <a:r>
              <a:rPr lang="en-US" altLang="zh-CN" sz="1800">
                <a:solidFill>
                  <a:srgbClr val="0000FF"/>
                </a:solidFill>
                <a:latin typeface="Consolas" pitchFamily="49" charset="0"/>
                <a:ea typeface="仿宋" pitchFamily="49" charset="-122"/>
                <a:cs typeface="Consolas" pitchFamily="49" charset="0"/>
              </a:rPr>
              <a:t>(BTree&amp; bt)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基于后序遍历求结点个数</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return NodeCount31(bt.r);</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pPr/>
              <a:t>82</a:t>
            </a:fld>
            <a:r>
              <a:rPr lang="en-US" altLang="zh-CN"/>
              <a:t>/110</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00042"/>
            <a:ext cx="7643866" cy="1169551"/>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也可以从递归算法设计的角度来求解。设</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b</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求二叉树</a:t>
            </a:r>
            <a:r>
              <a:rPr lang="en-US" altLang="zh-CN" sz="2000" i="1">
                <a:solidFill>
                  <a:srgbClr val="0000FF"/>
                </a:solidFill>
                <a:latin typeface="Consolas" pitchFamily="49" charset="0"/>
                <a:ea typeface="仿宋" pitchFamily="49" charset="-122"/>
                <a:cs typeface="Consolas" pitchFamily="49" charset="0"/>
              </a:rPr>
              <a:t>b</a:t>
            </a:r>
            <a:r>
              <a:rPr lang="zh-CN" altLang="zh-CN" sz="2000">
                <a:solidFill>
                  <a:srgbClr val="0000FF"/>
                </a:solidFill>
                <a:latin typeface="Consolas" pitchFamily="49" charset="0"/>
                <a:ea typeface="仿宋" pitchFamily="49" charset="-122"/>
                <a:cs typeface="Consolas" pitchFamily="49" charset="0"/>
              </a:rPr>
              <a:t>中所有结点个数，它是“大问题”，</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(b-&gt;lchild)</a:t>
            </a:r>
            <a:r>
              <a:rPr lang="zh-CN" altLang="zh-CN" sz="2000">
                <a:solidFill>
                  <a:srgbClr val="0000FF"/>
                </a:solidFill>
                <a:latin typeface="Consolas" pitchFamily="49" charset="0"/>
                <a:ea typeface="仿宋" pitchFamily="49" charset="-122"/>
                <a:cs typeface="Consolas" pitchFamily="49" charset="0"/>
              </a:rPr>
              <a:t>和</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(b-&gt;rchild)</a:t>
            </a:r>
            <a:r>
              <a:rPr lang="zh-CN" altLang="zh-CN" sz="2000">
                <a:solidFill>
                  <a:srgbClr val="0000FF"/>
                </a:solidFill>
                <a:latin typeface="Consolas" pitchFamily="49" charset="0"/>
                <a:ea typeface="仿宋" pitchFamily="49" charset="-122"/>
                <a:cs typeface="Consolas" pitchFamily="49" charset="0"/>
              </a:rPr>
              <a:t>分别求左、右子树的结点个数</a:t>
            </a:r>
            <a:r>
              <a:rPr lang="zh-CN" altLang="en-US" sz="2000">
                <a:solidFill>
                  <a:srgbClr val="0000FF"/>
                </a:solidFill>
                <a:latin typeface="Consolas" pitchFamily="49" charset="0"/>
                <a:ea typeface="仿宋" pitchFamily="49" charset="-122"/>
                <a:cs typeface="Consolas" pitchFamily="49" charset="0"/>
              </a:rPr>
              <a:t>。</a:t>
            </a:r>
          </a:p>
        </p:txBody>
      </p:sp>
      <p:grpSp>
        <p:nvGrpSpPr>
          <p:cNvPr id="2" name="组合 4"/>
          <p:cNvGrpSpPr/>
          <p:nvPr/>
        </p:nvGrpSpPr>
        <p:grpSpPr>
          <a:xfrm>
            <a:off x="2571736" y="1785926"/>
            <a:ext cx="2286016" cy="1603816"/>
            <a:chOff x="2571736" y="4539828"/>
            <a:chExt cx="2357454" cy="1785950"/>
          </a:xfrm>
        </p:grpSpPr>
        <p:sp>
          <p:nvSpPr>
            <p:cNvPr id="6" name="椭圆 5"/>
            <p:cNvSpPr/>
            <p:nvPr/>
          </p:nvSpPr>
          <p:spPr>
            <a:xfrm>
              <a:off x="3577523" y="4539828"/>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lIns="0" rIns="0" rtlCol="0" anchor="ctr"/>
            <a:lstStyle/>
            <a:p>
              <a:r>
                <a:rPr lang="en-US" altLang="zh-CN" sz="1800">
                  <a:solidFill>
                    <a:srgbClr val="FF0000"/>
                  </a:solidFill>
                  <a:latin typeface="Consolas" pitchFamily="49" charset="0"/>
                  <a:cs typeface="Consolas" pitchFamily="49" charset="0"/>
                </a:rPr>
                <a:t>N</a:t>
              </a:r>
              <a:endParaRPr lang="zh-CN" altLang="en-US" sz="1800">
                <a:solidFill>
                  <a:srgbClr val="FF0000"/>
                </a:solidFill>
                <a:latin typeface="Consolas" pitchFamily="49" charset="0"/>
                <a:cs typeface="Consolas" pitchFamily="49" charset="0"/>
              </a:endParaRPr>
            </a:p>
          </p:txBody>
        </p:sp>
        <p:sp>
          <p:nvSpPr>
            <p:cNvPr id="7" name="等腰三角形 6"/>
            <p:cNvSpPr/>
            <p:nvPr/>
          </p:nvSpPr>
          <p:spPr>
            <a:xfrm>
              <a:off x="2571736" y="5539960"/>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800">
                  <a:latin typeface="Consolas" pitchFamily="49" charset="0"/>
                  <a:cs typeface="Consolas" pitchFamily="49" charset="0"/>
                </a:rPr>
                <a:t>L</a:t>
              </a:r>
              <a:endParaRPr lang="zh-CN" altLang="en-US" sz="1800">
                <a:latin typeface="Consolas" pitchFamily="49" charset="0"/>
                <a:cs typeface="Consolas" pitchFamily="49" charset="0"/>
              </a:endParaRPr>
            </a:p>
          </p:txBody>
        </p:sp>
        <p:sp>
          <p:nvSpPr>
            <p:cNvPr id="8" name="等腰三角形 7"/>
            <p:cNvSpPr/>
            <p:nvPr/>
          </p:nvSpPr>
          <p:spPr>
            <a:xfrm>
              <a:off x="4071934" y="5539960"/>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800">
                  <a:latin typeface="Consolas" pitchFamily="49" charset="0"/>
                  <a:cs typeface="Consolas" pitchFamily="49" charset="0"/>
                </a:rPr>
                <a:t>R</a:t>
              </a:r>
              <a:endParaRPr lang="zh-CN" altLang="en-US" sz="1800">
                <a:latin typeface="Consolas" pitchFamily="49" charset="0"/>
                <a:cs typeface="Consolas" pitchFamily="49" charset="0"/>
              </a:endParaRPr>
            </a:p>
          </p:txBody>
        </p:sp>
        <p:cxnSp>
          <p:nvCxnSpPr>
            <p:cNvPr id="9" name="直接连接符 8"/>
            <p:cNvCxnSpPr>
              <a:stCxn id="6" idx="3"/>
              <a:endCxn id="7" idx="0"/>
            </p:cNvCxnSpPr>
            <p:nvPr/>
          </p:nvCxnSpPr>
          <p:spPr>
            <a:xfrm rot="5400000">
              <a:off x="2997962" y="4908088"/>
              <a:ext cx="634275" cy="629468"/>
            </a:xfrm>
            <a:prstGeom prst="line">
              <a:avLst/>
            </a:prstGeom>
            <a:ln w="19050"/>
          </p:spPr>
          <p:style>
            <a:lnRef idx="2">
              <a:schemeClr val="dk1"/>
            </a:lnRef>
            <a:fillRef idx="0">
              <a:schemeClr val="dk1"/>
            </a:fillRef>
            <a:effectRef idx="1">
              <a:schemeClr val="dk1"/>
            </a:effectRef>
            <a:fontRef idx="minor">
              <a:schemeClr val="tx1"/>
            </a:fontRef>
          </p:style>
        </p:cxnSp>
        <p:cxnSp>
          <p:nvCxnSpPr>
            <p:cNvPr id="10" name="直接连接符 9"/>
            <p:cNvCxnSpPr>
              <a:stCxn id="6" idx="5"/>
              <a:endCxn id="8" idx="0"/>
            </p:cNvCxnSpPr>
            <p:nvPr/>
          </p:nvCxnSpPr>
          <p:spPr>
            <a:xfrm rot="16200000" flipH="1">
              <a:off x="3874346" y="4913743"/>
              <a:ext cx="634275" cy="618158"/>
            </a:xfrm>
            <a:prstGeom prst="line">
              <a:avLst/>
            </a:prstGeom>
            <a:ln w="19050"/>
          </p:spPr>
          <p:style>
            <a:lnRef idx="2">
              <a:schemeClr val="dk1"/>
            </a:lnRef>
            <a:fillRef idx="0">
              <a:schemeClr val="dk1"/>
            </a:fillRef>
            <a:effectRef idx="1">
              <a:schemeClr val="dk1"/>
            </a:effectRef>
            <a:fontRef idx="minor">
              <a:schemeClr val="tx1"/>
            </a:fontRef>
          </p:style>
        </p:cxnSp>
      </p:grpSp>
      <p:sp>
        <p:nvSpPr>
          <p:cNvPr id="11" name="TextBox 10"/>
          <p:cNvSpPr txBox="1"/>
          <p:nvPr/>
        </p:nvSpPr>
        <p:spPr>
          <a:xfrm>
            <a:off x="642910" y="4000504"/>
            <a:ext cx="6786610" cy="799807"/>
          </a:xfrm>
          <a:prstGeom prst="rect">
            <a:avLst/>
          </a:prstGeom>
          <a:solidFill>
            <a:schemeClr val="bg1">
              <a:lumMod val="95000"/>
            </a:schemeClr>
          </a:solidFill>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en-US" altLang="zh-CN" sz="1800">
                <a:solidFill>
                  <a:srgbClr val="0000FF"/>
                </a:solidFill>
                <a:latin typeface="Consolas" pitchFamily="49" charset="0"/>
                <a:ea typeface="仿宋" pitchFamily="49" charset="-122"/>
                <a:cs typeface="Consolas" pitchFamily="49" charset="0"/>
              </a:rPr>
              <a:t>)=0					</a:t>
            </a:r>
            <a:r>
              <a:rPr lang="zh-CN" altLang="zh-CN"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b</a:t>
            </a:r>
            <a:r>
              <a:rPr lang="en-US" altLang="zh-CN" sz="1800">
                <a:solidFill>
                  <a:srgbClr val="00B0F0"/>
                </a:solidFill>
                <a:latin typeface="Consolas" pitchFamily="49" charset="0"/>
                <a:ea typeface="仿宋" pitchFamily="49" charset="-122"/>
                <a:cs typeface="Consolas" pitchFamily="49" charset="0"/>
              </a:rPr>
              <a:t>=NULL</a:t>
            </a:r>
            <a:endParaRPr lang="zh-CN" altLang="zh-CN" sz="1800">
              <a:solidFill>
                <a:srgbClr val="00B0F0"/>
              </a:solidFill>
              <a:latin typeface="Consolas" pitchFamily="49" charset="0"/>
              <a:ea typeface="仿宋" pitchFamily="49" charset="-122"/>
              <a:cs typeface="Consolas" pitchFamily="49" charset="0"/>
            </a:endParaRPr>
          </a:p>
          <a:p>
            <a:pPr algn="l"/>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(b-&gt;lchild)+</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(b-&gt;rchild)+1	</a:t>
            </a:r>
            <a:r>
              <a:rPr lang="zh-CN" altLang="zh-CN" sz="1800">
                <a:solidFill>
                  <a:srgbClr val="00B0F0"/>
                </a:solidFill>
                <a:latin typeface="Consolas" pitchFamily="49" charset="0"/>
                <a:ea typeface="仿宋" pitchFamily="49" charset="-122"/>
                <a:cs typeface="Consolas" pitchFamily="49" charset="0"/>
              </a:rPr>
              <a:t>其他情况</a:t>
            </a:r>
          </a:p>
        </p:txBody>
      </p:sp>
      <p:sp>
        <p:nvSpPr>
          <p:cNvPr id="12" name="灯片编号占位符 11"/>
          <p:cNvSpPr>
            <a:spLocks noGrp="1"/>
          </p:cNvSpPr>
          <p:nvPr>
            <p:ph type="sldNum" sz="quarter" idx="12"/>
          </p:nvPr>
        </p:nvSpPr>
        <p:spPr/>
        <p:txBody>
          <a:bodyPr/>
          <a:lstStyle/>
          <a:p>
            <a:fld id="{67864EE2-EAB3-4814-A7EB-820BD7610F1E}" type="slidenum">
              <a:rPr lang="en-US" altLang="zh-CN" smtClean="0"/>
              <a:pPr/>
              <a:t>83</a:t>
            </a:fld>
            <a:r>
              <a:rPr lang="en-US" altLang="zh-CN"/>
              <a:t>/110</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062874"/>
            <a:ext cx="8429684" cy="338396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NodeCount41</a:t>
            </a:r>
            <a:r>
              <a:rPr lang="en-US" altLang="zh-CN" sz="1800">
                <a:solidFill>
                  <a:srgbClr val="0000FF"/>
                </a:solidFill>
                <a:latin typeface="Consolas" pitchFamily="49" charset="0"/>
                <a:ea typeface="仿宋" pitchFamily="49" charset="-122"/>
                <a:cs typeface="Consolas" pitchFamily="49" charset="0"/>
              </a:rPr>
              <a:t>(BTNode* b)</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if (b==NULL)</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return 0;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空树结点个数为</a:t>
            </a:r>
            <a:r>
              <a:rPr lang="en-US" altLang="zh-CN" sz="1800">
                <a:solidFill>
                  <a:schemeClr val="bg1">
                    <a:lumMod val="50000"/>
                  </a:schemeClr>
                </a:solidFill>
                <a:latin typeface="Consolas" pitchFamily="49" charset="0"/>
                <a:ea typeface="仿宋" pitchFamily="49" charset="-122"/>
                <a:cs typeface="Consolas" pitchFamily="49" charset="0"/>
              </a:rPr>
              <a:t>0</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else</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return(</a:t>
            </a:r>
            <a:r>
              <a:rPr lang="en-US" altLang="zh-CN" sz="1800">
                <a:solidFill>
                  <a:srgbClr val="FF0000"/>
                </a:solidFill>
                <a:latin typeface="Consolas" pitchFamily="49" charset="0"/>
                <a:ea typeface="仿宋" pitchFamily="49" charset="-122"/>
                <a:cs typeface="Consolas" pitchFamily="49" charset="0"/>
              </a:rPr>
              <a:t>NodeCount41</a:t>
            </a:r>
            <a:r>
              <a:rPr lang="en-US" altLang="zh-CN" sz="1800">
                <a:solidFill>
                  <a:srgbClr val="0000FF"/>
                </a:solidFill>
                <a:latin typeface="Consolas" pitchFamily="49" charset="0"/>
                <a:ea typeface="仿宋" pitchFamily="49" charset="-122"/>
                <a:cs typeface="Consolas" pitchFamily="49" charset="0"/>
              </a:rPr>
              <a:t>(b-&gt;lchild)+</a:t>
            </a:r>
            <a:r>
              <a:rPr lang="en-US" altLang="zh-CN" sz="1800">
                <a:solidFill>
                  <a:srgbClr val="FF0000"/>
                </a:solidFill>
                <a:latin typeface="Consolas" pitchFamily="49" charset="0"/>
                <a:ea typeface="仿宋" pitchFamily="49" charset="-122"/>
                <a:cs typeface="Consolas" pitchFamily="49" charset="0"/>
              </a:rPr>
              <a:t>NodeCount41</a:t>
            </a:r>
            <a:r>
              <a:rPr lang="en-US" altLang="zh-CN" sz="1800">
                <a:solidFill>
                  <a:srgbClr val="0000FF"/>
                </a:solidFill>
                <a:latin typeface="Consolas" pitchFamily="49" charset="0"/>
                <a:ea typeface="仿宋" pitchFamily="49" charset="-122"/>
                <a:cs typeface="Consolas" pitchFamily="49" charset="0"/>
              </a:rPr>
              <a:t>(b-&gt;rchild)+1);</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ct val="2000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NodeCount4</a:t>
            </a:r>
            <a:r>
              <a:rPr lang="en-US" altLang="zh-CN" sz="1800">
                <a:solidFill>
                  <a:srgbClr val="0000FF"/>
                </a:solidFill>
                <a:latin typeface="Consolas" pitchFamily="49" charset="0"/>
                <a:ea typeface="仿宋" pitchFamily="49" charset="-122"/>
                <a:cs typeface="Consolas" pitchFamily="49" charset="0"/>
              </a:rPr>
              <a:t>(BTree&amp; bt)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基于递归设计方法求结点个数</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return NodeCount41(bt.r);</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1142976" y="500042"/>
            <a:ext cx="6500858" cy="799807"/>
          </a:xfrm>
          <a:prstGeom prst="rect">
            <a:avLst/>
          </a:prstGeom>
          <a:solidFill>
            <a:schemeClr val="bg1">
              <a:lumMod val="95000"/>
            </a:schemeClr>
          </a:solidFill>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en-US" altLang="zh-CN" sz="1800">
                <a:solidFill>
                  <a:srgbClr val="0000FF"/>
                </a:solidFill>
                <a:latin typeface="Consolas" pitchFamily="49" charset="0"/>
                <a:ea typeface="仿宋" pitchFamily="49" charset="-122"/>
                <a:cs typeface="Consolas" pitchFamily="49" charset="0"/>
              </a:rPr>
              <a:t>)=0					</a:t>
            </a:r>
            <a:r>
              <a:rPr lang="zh-CN" altLang="zh-CN"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b</a:t>
            </a:r>
            <a:r>
              <a:rPr lang="en-US" altLang="zh-CN" sz="1800">
                <a:solidFill>
                  <a:srgbClr val="00B0F0"/>
                </a:solidFill>
                <a:latin typeface="Consolas" pitchFamily="49" charset="0"/>
                <a:ea typeface="仿宋" pitchFamily="49" charset="-122"/>
                <a:cs typeface="Consolas" pitchFamily="49" charset="0"/>
              </a:rPr>
              <a:t>=NULL</a:t>
            </a:r>
            <a:endParaRPr lang="zh-CN" altLang="zh-CN" sz="1800">
              <a:solidFill>
                <a:srgbClr val="00B0F0"/>
              </a:solidFill>
              <a:latin typeface="Consolas" pitchFamily="49" charset="0"/>
              <a:ea typeface="仿宋" pitchFamily="49" charset="-122"/>
              <a:cs typeface="Consolas" pitchFamily="49" charset="0"/>
            </a:endParaRPr>
          </a:p>
          <a:p>
            <a:pPr algn="l"/>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(b-&gt;lchild)+</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(b-&gt;rchild)+1	</a:t>
            </a:r>
            <a:r>
              <a:rPr lang="zh-CN" altLang="zh-CN" sz="1800">
                <a:solidFill>
                  <a:srgbClr val="00B0F0"/>
                </a:solidFill>
                <a:latin typeface="Consolas" pitchFamily="49" charset="0"/>
                <a:ea typeface="仿宋" pitchFamily="49" charset="-122"/>
                <a:cs typeface="Consolas" pitchFamily="49" charset="0"/>
              </a:rPr>
              <a:t>其他情况</a:t>
            </a:r>
          </a:p>
        </p:txBody>
      </p:sp>
      <p:sp>
        <p:nvSpPr>
          <p:cNvPr id="6" name="下箭头 5"/>
          <p:cNvSpPr/>
          <p:nvPr/>
        </p:nvSpPr>
        <p:spPr>
          <a:xfrm>
            <a:off x="3428992" y="1500174"/>
            <a:ext cx="214314" cy="35719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 name="灯片编号占位符 6"/>
          <p:cNvSpPr>
            <a:spLocks noGrp="1"/>
          </p:cNvSpPr>
          <p:nvPr>
            <p:ph type="sldNum" sz="quarter" idx="12"/>
          </p:nvPr>
        </p:nvSpPr>
        <p:spPr/>
        <p:txBody>
          <a:bodyPr/>
          <a:lstStyle/>
          <a:p>
            <a:fld id="{67864EE2-EAB3-4814-A7EB-820BD7610F1E}" type="slidenum">
              <a:rPr lang="en-US" altLang="zh-CN" smtClean="0"/>
              <a:pPr/>
              <a:t>84</a:t>
            </a:fld>
            <a:r>
              <a:rPr lang="en-US" altLang="zh-CN"/>
              <a:t>/110</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86" y="714356"/>
            <a:ext cx="6929486" cy="799807"/>
          </a:xfrm>
          <a:prstGeom prst="rect">
            <a:avLst/>
          </a:prstGeom>
          <a:solidFill>
            <a:schemeClr val="bg1">
              <a:lumMod val="95000"/>
            </a:schemeClr>
          </a:solidFill>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en-US" altLang="zh-CN" sz="1800">
                <a:solidFill>
                  <a:srgbClr val="0000FF"/>
                </a:solidFill>
                <a:latin typeface="Consolas" pitchFamily="49" charset="0"/>
                <a:ea typeface="仿宋" pitchFamily="49" charset="-122"/>
                <a:cs typeface="Consolas" pitchFamily="49" charset="0"/>
              </a:rPr>
              <a:t>)=0					</a:t>
            </a:r>
            <a:r>
              <a:rPr lang="zh-CN" altLang="zh-CN" sz="1800">
                <a:solidFill>
                  <a:srgbClr val="00B0F0"/>
                </a:solidFill>
                <a:latin typeface="Consolas" pitchFamily="49" charset="0"/>
                <a:ea typeface="仿宋" pitchFamily="49" charset="-122"/>
                <a:cs typeface="Consolas" pitchFamily="49" charset="0"/>
              </a:rPr>
              <a:t>当</a:t>
            </a:r>
            <a:r>
              <a:rPr lang="en-US" altLang="zh-CN" sz="1800" i="1">
                <a:solidFill>
                  <a:srgbClr val="00B0F0"/>
                </a:solidFill>
                <a:latin typeface="Consolas" pitchFamily="49" charset="0"/>
                <a:ea typeface="仿宋" pitchFamily="49" charset="-122"/>
                <a:cs typeface="Consolas" pitchFamily="49" charset="0"/>
              </a:rPr>
              <a:t>b</a:t>
            </a:r>
            <a:r>
              <a:rPr lang="en-US" altLang="zh-CN" sz="1800">
                <a:solidFill>
                  <a:srgbClr val="00B0F0"/>
                </a:solidFill>
                <a:latin typeface="Consolas" pitchFamily="49" charset="0"/>
                <a:ea typeface="仿宋" pitchFamily="49" charset="-122"/>
                <a:cs typeface="Consolas" pitchFamily="49" charset="0"/>
              </a:rPr>
              <a:t>=NULL</a:t>
            </a:r>
            <a:endParaRPr lang="zh-CN" altLang="zh-CN" sz="1800">
              <a:solidFill>
                <a:srgbClr val="00B0F0"/>
              </a:solidFill>
              <a:latin typeface="Consolas" pitchFamily="49" charset="0"/>
              <a:ea typeface="仿宋" pitchFamily="49" charset="-122"/>
              <a:cs typeface="Consolas" pitchFamily="49" charset="0"/>
            </a:endParaRPr>
          </a:p>
          <a:p>
            <a:pPr algn="l"/>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(b-&gt;lchild)+</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(b-&gt;rchild)+1	</a:t>
            </a:r>
            <a:r>
              <a:rPr lang="zh-CN" altLang="zh-CN" sz="1800">
                <a:solidFill>
                  <a:srgbClr val="00B0F0"/>
                </a:solidFill>
                <a:latin typeface="Consolas" pitchFamily="49" charset="0"/>
                <a:ea typeface="仿宋" pitchFamily="49" charset="-122"/>
                <a:cs typeface="Consolas" pitchFamily="49" charset="0"/>
              </a:rPr>
              <a:t>其他情况</a:t>
            </a:r>
          </a:p>
        </p:txBody>
      </p:sp>
      <p:sp>
        <p:nvSpPr>
          <p:cNvPr id="5" name="TextBox 4"/>
          <p:cNvSpPr txBox="1"/>
          <p:nvPr/>
        </p:nvSpPr>
        <p:spPr>
          <a:xfrm>
            <a:off x="785786" y="2143116"/>
            <a:ext cx="7286676" cy="1092607"/>
          </a:xfrm>
          <a:prstGeom prst="rect">
            <a:avLst/>
          </a:prstGeom>
          <a:noFill/>
        </p:spPr>
        <p:txBody>
          <a:bodyPr wrap="square" rtlCol="0">
            <a:spAutoFit/>
          </a:bodyPr>
          <a:lstStyle/>
          <a:p>
            <a:pPr algn="l">
              <a:lnSpc>
                <a:spcPts val="26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其中“</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”相当于访问结点，放在不同位置体现不同的递归遍历思路，</a:t>
            </a:r>
            <a:r>
              <a:rPr lang="en-US" altLang="zh-CN" sz="2000">
                <a:solidFill>
                  <a:srgbClr val="0000FF"/>
                </a:solidFill>
                <a:latin typeface="Consolas" pitchFamily="49" charset="0"/>
                <a:ea typeface="仿宋" pitchFamily="49" charset="-122"/>
                <a:cs typeface="Consolas" pitchFamily="49" charset="0"/>
              </a:rPr>
              <a:t>NodeCount41()</a:t>
            </a:r>
            <a:r>
              <a:rPr lang="zh-CN" altLang="zh-CN" sz="2000">
                <a:solidFill>
                  <a:srgbClr val="0000FF"/>
                </a:solidFill>
                <a:latin typeface="Consolas" pitchFamily="49" charset="0"/>
                <a:ea typeface="仿宋" pitchFamily="49" charset="-122"/>
                <a:cs typeface="Consolas" pitchFamily="49" charset="0"/>
              </a:rPr>
              <a:t>方法是将“</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”放在最后，体现出后序遍历的算法思路。</a:t>
            </a:r>
            <a:endParaRPr lang="zh-CN" altLang="en-US" sz="2000">
              <a:solidFill>
                <a:srgbClr val="0000FF"/>
              </a:solidFill>
              <a:latin typeface="Consolas" pitchFamily="49" charset="0"/>
              <a:ea typeface="仿宋" pitchFamily="49" charset="-122"/>
              <a:cs typeface="Consolas" pitchFamily="49" charset="0"/>
            </a:endParaRPr>
          </a:p>
        </p:txBody>
      </p:sp>
      <p:cxnSp>
        <p:nvCxnSpPr>
          <p:cNvPr id="7" name="直接箭头连接符 6"/>
          <p:cNvCxnSpPr/>
          <p:nvPr/>
        </p:nvCxnSpPr>
        <p:spPr>
          <a:xfrm rot="5400000" flipH="1" flipV="1">
            <a:off x="4678363" y="1702582"/>
            <a:ext cx="35719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857224" y="3929066"/>
            <a:ext cx="6858048" cy="1060547"/>
          </a:xfrm>
          <a:prstGeom prst="rect">
            <a:avLst/>
          </a:prstGeom>
          <a:noFill/>
        </p:spPr>
        <p:txBody>
          <a:bodyPr wrap="square" rtlCol="0">
            <a:spAutoFit/>
          </a:bodyPr>
          <a:lstStyle/>
          <a:p>
            <a:pPr algn="l">
              <a:lnSpc>
                <a:spcPts val="26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基于递归遍历思路和直接采用递归算法设计方法完全相同。实际上，当求解问题较复杂时，</a:t>
            </a:r>
            <a:r>
              <a:rPr lang="zh-CN" altLang="zh-CN" sz="2000">
                <a:solidFill>
                  <a:srgbClr val="FF0000"/>
                </a:solidFill>
                <a:latin typeface="Consolas" pitchFamily="49" charset="0"/>
                <a:ea typeface="楷体" pitchFamily="49" charset="-122"/>
                <a:cs typeface="Consolas" pitchFamily="49" charset="0"/>
              </a:rPr>
              <a:t>直接采用递归算法设计方法</a:t>
            </a:r>
            <a:r>
              <a:rPr lang="zh-CN" altLang="zh-CN" sz="2000">
                <a:solidFill>
                  <a:srgbClr val="0000FF"/>
                </a:solidFill>
                <a:latin typeface="Consolas" pitchFamily="49" charset="0"/>
                <a:ea typeface="楷体" pitchFamily="49" charset="-122"/>
                <a:cs typeface="Consolas" pitchFamily="49" charset="0"/>
              </a:rPr>
              <a:t>更加简单方便。</a:t>
            </a:r>
          </a:p>
        </p:txBody>
      </p:sp>
      <p:sp>
        <p:nvSpPr>
          <p:cNvPr id="9" name="下箭头 8"/>
          <p:cNvSpPr/>
          <p:nvPr/>
        </p:nvSpPr>
        <p:spPr>
          <a:xfrm>
            <a:off x="3786182" y="3143248"/>
            <a:ext cx="285752" cy="500066"/>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0" name="灯片编号占位符 9"/>
          <p:cNvSpPr>
            <a:spLocks noGrp="1"/>
          </p:cNvSpPr>
          <p:nvPr>
            <p:ph type="sldNum" sz="quarter" idx="12"/>
          </p:nvPr>
        </p:nvSpPr>
        <p:spPr/>
        <p:txBody>
          <a:bodyPr/>
          <a:lstStyle/>
          <a:p>
            <a:fld id="{67864EE2-EAB3-4814-A7EB-820BD7610F1E}" type="slidenum">
              <a:rPr lang="en-US" altLang="zh-CN" smtClean="0"/>
              <a:pPr/>
              <a:t>85</a:t>
            </a:fld>
            <a:r>
              <a:rPr lang="en-US" altLang="zh-CN"/>
              <a:t>/110</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571480"/>
            <a:ext cx="7786742" cy="82702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7.10</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假设二叉树采用二叉链存储结构存储，设计一个算法按从左到右输出一棵二叉树中所有叶子结点值。</a:t>
            </a:r>
          </a:p>
        </p:txBody>
      </p:sp>
      <p:sp>
        <p:nvSpPr>
          <p:cNvPr id="6" name="TextBox 5"/>
          <p:cNvSpPr txBox="1"/>
          <p:nvPr/>
        </p:nvSpPr>
        <p:spPr>
          <a:xfrm>
            <a:off x="571472" y="3071810"/>
            <a:ext cx="7929618" cy="810478"/>
          </a:xfrm>
          <a:prstGeom prst="rect">
            <a:avLst/>
          </a:prstGeom>
          <a:noFill/>
        </p:spPr>
        <p:txBody>
          <a:bodyPr wrap="square" rtlCol="0">
            <a:spAutoFit/>
          </a:bodyPr>
          <a:lstStyle/>
          <a:p>
            <a:pPr algn="l">
              <a:lnSpc>
                <a:spcPts val="2800"/>
              </a:lnSpc>
              <a:spcBef>
                <a:spcPts val="0"/>
              </a:spcBef>
            </a:pPr>
            <a:r>
              <a:rPr lang="en-US" altLang="zh-CN" sz="2000">
                <a:solidFill>
                  <a:srgbClr val="FF0000"/>
                </a:solidFill>
                <a:latin typeface="楷体" pitchFamily="49" charset="-122"/>
                <a:ea typeface="楷体"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由于先序、中序和后序递归遍历算法都是按从左到右的顺序访问叶子结点的，所以本题可以基于这三种递归遍历算法求解。</a:t>
            </a:r>
            <a:endParaRPr lang="zh-CN" altLang="en-US" sz="2000">
              <a:solidFill>
                <a:srgbClr val="0000FF"/>
              </a:solidFill>
              <a:latin typeface="Consolas" pitchFamily="49" charset="0"/>
              <a:ea typeface="仿宋" pitchFamily="49" charset="-122"/>
              <a:cs typeface="Consolas" pitchFamily="49" charset="0"/>
            </a:endParaRPr>
          </a:p>
        </p:txBody>
      </p:sp>
      <p:pic>
        <p:nvPicPr>
          <p:cNvPr id="8" name="Picture 2"/>
          <p:cNvPicPr>
            <a:picLocks noChangeAspect="1" noChangeArrowheads="1"/>
          </p:cNvPicPr>
          <p:nvPr/>
        </p:nvPicPr>
        <p:blipFill>
          <a:blip r:embed="rId2" cstate="print"/>
          <a:srcRect/>
          <a:stretch>
            <a:fillRect/>
          </a:stretch>
        </p:blipFill>
        <p:spPr bwMode="auto">
          <a:xfrm>
            <a:off x="714348" y="1857364"/>
            <a:ext cx="1643074" cy="796023"/>
          </a:xfrm>
          <a:prstGeom prst="rect">
            <a:avLst/>
          </a:prstGeom>
          <a:noFill/>
          <a:ln w="9525">
            <a:noFill/>
            <a:miter lim="800000"/>
            <a:headEnd/>
            <a:tailEnd/>
          </a:ln>
        </p:spPr>
      </p:pic>
      <p:sp>
        <p:nvSpPr>
          <p:cNvPr id="9" name="灯片编号占位符 8"/>
          <p:cNvSpPr>
            <a:spLocks noGrp="1"/>
          </p:cNvSpPr>
          <p:nvPr>
            <p:ph type="sldNum" sz="quarter" idx="12"/>
          </p:nvPr>
        </p:nvSpPr>
        <p:spPr/>
        <p:txBody>
          <a:bodyPr/>
          <a:lstStyle/>
          <a:p>
            <a:fld id="{67864EE2-EAB3-4814-A7EB-820BD7610F1E}" type="slidenum">
              <a:rPr lang="en-US" altLang="zh-CN" smtClean="0"/>
              <a:pPr/>
              <a:t>86</a:t>
            </a:fld>
            <a:r>
              <a:rPr lang="en-US" altLang="zh-CN"/>
              <a:t>/110</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5720" y="571480"/>
            <a:ext cx="8429684" cy="380716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DispLeaf11</a:t>
            </a:r>
            <a:r>
              <a:rPr lang="en-US" altLang="zh-CN" sz="1800">
                <a:solidFill>
                  <a:srgbClr val="0000FF"/>
                </a:solidFill>
                <a:latin typeface="Consolas" pitchFamily="49" charset="0"/>
                <a:ea typeface="仿宋" pitchFamily="49" charset="-122"/>
                <a:cs typeface="Consolas" pitchFamily="49" charset="0"/>
              </a:rPr>
              <a:t>(BTNode* b)</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(b!=NULL)</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if (b-&gt;lchild==NULL &amp;&amp; b-&gt;rchild==NULL)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cout &lt;&lt; b-&gt;data &lt;&lt; " ";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根结点为叶子结点时输出</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DispLeaf11</a:t>
            </a:r>
            <a:r>
              <a:rPr lang="en-US" altLang="zh-CN" sz="1800">
                <a:solidFill>
                  <a:srgbClr val="0000FF"/>
                </a:solidFill>
                <a:latin typeface="Consolas" pitchFamily="49" charset="0"/>
                <a:ea typeface="仿宋" pitchFamily="49" charset="-122"/>
                <a:cs typeface="Consolas" pitchFamily="49" charset="0"/>
              </a:rPr>
              <a:t>(b-&gt;lchild);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输出左子树的叶子结点</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DispLeaf11</a:t>
            </a:r>
            <a:r>
              <a:rPr lang="en-US" altLang="zh-CN" sz="1800">
                <a:solidFill>
                  <a:srgbClr val="0000FF"/>
                </a:solidFill>
                <a:latin typeface="Consolas" pitchFamily="49" charset="0"/>
                <a:ea typeface="仿宋" pitchFamily="49" charset="-122"/>
                <a:cs typeface="Consolas" pitchFamily="49" charset="0"/>
              </a:rPr>
              <a:t>(b-&gt;rchild);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输出右子树的叶子结点</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ct val="2000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DispLeaf1</a:t>
            </a:r>
            <a:r>
              <a:rPr lang="en-US" altLang="zh-CN" sz="1800">
                <a:solidFill>
                  <a:srgbClr val="0000FF"/>
                </a:solidFill>
                <a:latin typeface="Consolas" pitchFamily="49" charset="0"/>
                <a:ea typeface="仿宋" pitchFamily="49" charset="-122"/>
                <a:cs typeface="Consolas" pitchFamily="49" charset="0"/>
              </a:rPr>
              <a:t>(BTree&amp; bt)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DispLeaf11(bt.r);</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pPr/>
              <a:t>87</a:t>
            </a:fld>
            <a:r>
              <a:rPr lang="en-US" altLang="zh-CN"/>
              <a:t>/110</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785794"/>
            <a:ext cx="8358246" cy="380716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DispLeaf21</a:t>
            </a:r>
            <a:r>
              <a:rPr lang="en-US" altLang="zh-CN" sz="1800">
                <a:solidFill>
                  <a:srgbClr val="0000FF"/>
                </a:solidFill>
                <a:latin typeface="Consolas" pitchFamily="49" charset="0"/>
                <a:ea typeface="仿宋" pitchFamily="49" charset="-122"/>
                <a:cs typeface="Consolas" pitchFamily="49" charset="0"/>
              </a:rPr>
              <a:t>(BTNode* b)</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(b!=NULL)</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FF0000"/>
                </a:solidFill>
                <a:latin typeface="Consolas" pitchFamily="49" charset="0"/>
                <a:ea typeface="仿宋" pitchFamily="49" charset="-122"/>
                <a:cs typeface="Consolas" pitchFamily="49" charset="0"/>
              </a:rPr>
              <a:t>DispLeaf21</a:t>
            </a:r>
            <a:r>
              <a:rPr lang="en-US" altLang="zh-CN" sz="1800">
                <a:solidFill>
                  <a:srgbClr val="0000FF"/>
                </a:solidFill>
                <a:latin typeface="Consolas" pitchFamily="49" charset="0"/>
                <a:ea typeface="仿宋" pitchFamily="49" charset="-122"/>
                <a:cs typeface="Consolas" pitchFamily="49" charset="0"/>
              </a:rPr>
              <a:t>(b-&gt;lchild);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输出左子树的叶子结点</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(b-&gt;lchild==NULL &amp;&amp; b-&gt;rchild==NULL)</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cout &lt;&lt; b-&gt;data &lt;&lt; " ";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根结点为叶子结点时输出</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DispLeaf21</a:t>
            </a:r>
            <a:r>
              <a:rPr lang="en-US" altLang="zh-CN" sz="1800">
                <a:solidFill>
                  <a:srgbClr val="0000FF"/>
                </a:solidFill>
                <a:latin typeface="Consolas" pitchFamily="49" charset="0"/>
                <a:ea typeface="仿宋" pitchFamily="49" charset="-122"/>
                <a:cs typeface="Consolas" pitchFamily="49" charset="0"/>
              </a:rPr>
              <a:t>(b-&gt;rchild);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输出右子树的叶子结点</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ct val="2000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DispLeaf2</a:t>
            </a:r>
            <a:r>
              <a:rPr lang="en-US" altLang="zh-CN" sz="1800">
                <a:solidFill>
                  <a:srgbClr val="0000FF"/>
                </a:solidFill>
                <a:latin typeface="Consolas" pitchFamily="49" charset="0"/>
                <a:ea typeface="仿宋" pitchFamily="49" charset="-122"/>
                <a:cs typeface="Consolas" pitchFamily="49" charset="0"/>
              </a:rPr>
              <a:t>(BTree&amp; bt)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DispLeaf21(bt.r);</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pPr/>
              <a:t>88</a:t>
            </a:fld>
            <a:r>
              <a:rPr lang="en-US" altLang="zh-CN"/>
              <a:t>/110</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642918"/>
            <a:ext cx="8643998" cy="380716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DispLeaf31</a:t>
            </a:r>
            <a:r>
              <a:rPr lang="en-US" altLang="zh-CN" sz="1800">
                <a:solidFill>
                  <a:srgbClr val="0000FF"/>
                </a:solidFill>
                <a:latin typeface="Consolas" pitchFamily="49" charset="0"/>
                <a:ea typeface="仿宋" pitchFamily="49" charset="-122"/>
                <a:cs typeface="Consolas" pitchFamily="49" charset="0"/>
              </a:rPr>
              <a:t>(BTNode* b)</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(b!=NULL)</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FF0000"/>
                </a:solidFill>
                <a:latin typeface="Consolas" pitchFamily="49" charset="0"/>
                <a:ea typeface="仿宋" pitchFamily="49" charset="-122"/>
                <a:cs typeface="Consolas" pitchFamily="49" charset="0"/>
              </a:rPr>
              <a:t>DispLeaf31</a:t>
            </a:r>
            <a:r>
              <a:rPr lang="en-US" altLang="zh-CN" sz="1800">
                <a:solidFill>
                  <a:srgbClr val="0000FF"/>
                </a:solidFill>
                <a:latin typeface="Consolas" pitchFamily="49" charset="0"/>
                <a:ea typeface="仿宋" pitchFamily="49" charset="-122"/>
                <a:cs typeface="Consolas" pitchFamily="49" charset="0"/>
              </a:rPr>
              <a:t>(b-&gt;lchild);		</a:t>
            </a:r>
            <a:r>
              <a:rPr lang="en-US" altLang="zh-CN" sz="1800">
                <a:solidFill>
                  <a:schemeClr val="bg1">
                    <a:lumMod val="65000"/>
                  </a:schemeClr>
                </a:solidFill>
                <a:latin typeface="Consolas" pitchFamily="49" charset="0"/>
                <a:ea typeface="仿宋" pitchFamily="49" charset="-122"/>
                <a:cs typeface="Consolas" pitchFamily="49" charset="0"/>
              </a:rPr>
              <a:t>//</a:t>
            </a:r>
            <a:r>
              <a:rPr lang="zh-CN" altLang="zh-CN" sz="1800">
                <a:solidFill>
                  <a:schemeClr val="bg1">
                    <a:lumMod val="65000"/>
                  </a:schemeClr>
                </a:solidFill>
                <a:latin typeface="Consolas" pitchFamily="49" charset="0"/>
                <a:ea typeface="仿宋" pitchFamily="49" charset="-122"/>
                <a:cs typeface="Consolas" pitchFamily="49" charset="0"/>
              </a:rPr>
              <a:t>输出左子树的叶子结点</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DispLeaf31</a:t>
            </a:r>
            <a:r>
              <a:rPr lang="en-US" altLang="zh-CN" sz="1800">
                <a:solidFill>
                  <a:srgbClr val="0000FF"/>
                </a:solidFill>
                <a:latin typeface="Consolas" pitchFamily="49" charset="0"/>
                <a:ea typeface="仿宋" pitchFamily="49" charset="-122"/>
                <a:cs typeface="Consolas" pitchFamily="49" charset="0"/>
              </a:rPr>
              <a:t>(b-&gt;rchild);		</a:t>
            </a:r>
            <a:r>
              <a:rPr lang="en-US" altLang="zh-CN" sz="1800">
                <a:solidFill>
                  <a:schemeClr val="bg1">
                    <a:lumMod val="65000"/>
                  </a:schemeClr>
                </a:solidFill>
                <a:latin typeface="Consolas" pitchFamily="49" charset="0"/>
                <a:ea typeface="仿宋" pitchFamily="49" charset="-122"/>
                <a:cs typeface="Consolas" pitchFamily="49" charset="0"/>
              </a:rPr>
              <a:t>//</a:t>
            </a:r>
            <a:r>
              <a:rPr lang="zh-CN" altLang="zh-CN" sz="1800">
                <a:solidFill>
                  <a:schemeClr val="bg1">
                    <a:lumMod val="65000"/>
                  </a:schemeClr>
                </a:solidFill>
                <a:latin typeface="Consolas" pitchFamily="49" charset="0"/>
                <a:ea typeface="仿宋" pitchFamily="49" charset="-122"/>
                <a:cs typeface="Consolas" pitchFamily="49" charset="0"/>
              </a:rPr>
              <a:t>输出右子树的叶子结点</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(b-&gt;lchild==NULL &amp;&amp; b-&gt;rchild==NULL)</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cout &lt;&lt; b-&gt;data &lt;&lt; " "; 	</a:t>
            </a:r>
            <a:r>
              <a:rPr lang="en-US" altLang="zh-CN" sz="1800">
                <a:solidFill>
                  <a:schemeClr val="bg1">
                    <a:lumMod val="65000"/>
                  </a:schemeClr>
                </a:solidFill>
                <a:latin typeface="Consolas" pitchFamily="49" charset="0"/>
                <a:ea typeface="仿宋" pitchFamily="49" charset="-122"/>
                <a:cs typeface="Consolas" pitchFamily="49" charset="0"/>
              </a:rPr>
              <a:t>//</a:t>
            </a:r>
            <a:r>
              <a:rPr lang="zh-CN" altLang="zh-CN" sz="1800">
                <a:solidFill>
                  <a:schemeClr val="bg1">
                    <a:lumMod val="65000"/>
                  </a:schemeClr>
                </a:solidFill>
                <a:latin typeface="Consolas" pitchFamily="49" charset="0"/>
                <a:ea typeface="仿宋" pitchFamily="49" charset="-122"/>
                <a:cs typeface="Consolas" pitchFamily="49" charset="0"/>
              </a:rPr>
              <a:t>根结点为叶子结点时输出</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ct val="2000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DispLeaf3</a:t>
            </a:r>
            <a:r>
              <a:rPr lang="en-US" altLang="zh-CN" sz="1800">
                <a:solidFill>
                  <a:srgbClr val="0000FF"/>
                </a:solidFill>
                <a:latin typeface="Consolas" pitchFamily="49" charset="0"/>
                <a:ea typeface="仿宋" pitchFamily="49" charset="-122"/>
                <a:cs typeface="Consolas" pitchFamily="49" charset="0"/>
              </a:rPr>
              <a:t>(BTree&amp; bt)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DispLeaf31(bt.r);</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pPr/>
              <a:t>89</a:t>
            </a:fld>
            <a:r>
              <a:rPr lang="en-US" altLang="zh-CN"/>
              <a:t>/110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00034" y="714356"/>
            <a:ext cx="8143932" cy="1015663"/>
          </a:xfrm>
          <a:prstGeom prst="rect">
            <a:avLst/>
          </a:prstGeom>
          <a:noFill/>
          <a:ln w="9525">
            <a:noFill/>
            <a:miter lim="800000"/>
            <a:headEnd/>
            <a:tailEnd/>
          </a:ln>
        </p:spPr>
        <p:txBody>
          <a:bodyPr wrap="square">
            <a:spAutoFit/>
          </a:bodyPr>
          <a:lstStyle/>
          <a:p>
            <a:pPr marL="457200" indent="-457200" algn="l">
              <a:lnSpc>
                <a:spcPct val="150000"/>
              </a:lnSpc>
              <a:spcBef>
                <a:spcPct val="50000"/>
              </a:spcBef>
              <a:buBlip>
                <a:blip r:embed="rId2"/>
              </a:buBlip>
            </a:pPr>
            <a:r>
              <a:rPr lang="zh-CN" altLang="en-US" sz="2000">
                <a:solidFill>
                  <a:srgbClr val="FF0000"/>
                </a:solidFill>
                <a:latin typeface="微软雅黑" pitchFamily="34" charset="-122"/>
                <a:ea typeface="微软雅黑" pitchFamily="34" charset="-122"/>
                <a:cs typeface="Consolas" pitchFamily="49" charset="0"/>
              </a:rPr>
              <a:t>分支</a:t>
            </a:r>
            <a:r>
              <a:rPr lang="zh-CN" altLang="en-US" sz="2000" dirty="0">
                <a:solidFill>
                  <a:srgbClr val="FF0000"/>
                </a:solidFill>
                <a:latin typeface="微软雅黑" pitchFamily="34" charset="-122"/>
                <a:ea typeface="微软雅黑" pitchFamily="34" charset="-122"/>
                <a:cs typeface="Consolas" pitchFamily="49" charset="0"/>
              </a:rPr>
              <a:t>结点</a:t>
            </a:r>
            <a:r>
              <a:rPr lang="zh-CN" altLang="en-US"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度大于</a:t>
            </a:r>
            <a:r>
              <a:rPr lang="en-US" altLang="zh-CN" sz="2000" dirty="0">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的结点称为分支结点或非终端结点。度为</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的结点称为单分支结点，度为</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的结点称为双分支结点，依次</a:t>
            </a:r>
            <a:r>
              <a:rPr lang="zh-CN" altLang="en-US" sz="2000">
                <a:solidFill>
                  <a:srgbClr val="0000FF"/>
                </a:solidFill>
                <a:latin typeface="Consolas" pitchFamily="49" charset="0"/>
                <a:ea typeface="仿宋" pitchFamily="49" charset="-122"/>
                <a:cs typeface="Consolas" pitchFamily="49" charset="0"/>
              </a:rPr>
              <a:t>类推。</a:t>
            </a:r>
            <a:endParaRPr lang="en-US" altLang="zh-CN" sz="2000" dirty="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4857752" y="3143248"/>
            <a:ext cx="3714776" cy="338554"/>
          </a:xfrm>
          <a:prstGeom prst="rect">
            <a:avLst/>
          </a:prstGeom>
          <a:noFill/>
        </p:spPr>
        <p:txBody>
          <a:bodyPr wrap="square" rtlCol="0">
            <a:spAutoFit/>
          </a:bodyPr>
          <a:lstStyle/>
          <a:p>
            <a:pPr algn="l"/>
            <a:r>
              <a:rPr lang="en-US" altLang="zh-CN" sz="2000">
                <a:solidFill>
                  <a:srgbClr val="0000FF"/>
                </a:solidFill>
                <a:latin typeface="Consolas" pitchFamily="49" charset="0"/>
                <a:ea typeface="仿宋" pitchFamily="49" charset="-122"/>
                <a:cs typeface="Consolas" pitchFamily="49" charset="0"/>
              </a:rPr>
              <a:t>A</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B</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C</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D</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G</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I</a:t>
            </a:r>
            <a:r>
              <a:rPr lang="zh-CN" altLang="en-US" sz="2000">
                <a:solidFill>
                  <a:srgbClr val="0000FF"/>
                </a:solidFill>
                <a:latin typeface="Consolas" pitchFamily="49" charset="0"/>
                <a:ea typeface="仿宋" pitchFamily="49" charset="-122"/>
                <a:cs typeface="Consolas" pitchFamily="49" charset="0"/>
              </a:rPr>
              <a:t>为分支结点</a:t>
            </a:r>
            <a:endParaRPr lang="zh-CN" altLang="en-US" sz="2000">
              <a:latin typeface="Consolas" pitchFamily="49" charset="0"/>
              <a:ea typeface="仿宋" pitchFamily="49" charset="-122"/>
              <a:cs typeface="Consolas" pitchFamily="49" charset="0"/>
            </a:endParaRPr>
          </a:p>
        </p:txBody>
      </p:sp>
      <p:grpSp>
        <p:nvGrpSpPr>
          <p:cNvPr id="22" name="组合 21"/>
          <p:cNvGrpSpPr/>
          <p:nvPr/>
        </p:nvGrpSpPr>
        <p:grpSpPr>
          <a:xfrm>
            <a:off x="1643042" y="2285992"/>
            <a:ext cx="3143272" cy="2000264"/>
            <a:chOff x="2214546" y="2928934"/>
            <a:chExt cx="3143272" cy="2000264"/>
          </a:xfrm>
        </p:grpSpPr>
        <p:sp>
          <p:nvSpPr>
            <p:cNvPr id="24" name="Freeform 2"/>
            <p:cNvSpPr>
              <a:spLocks/>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5" name="Freeform 3"/>
            <p:cNvSpPr>
              <a:spLocks/>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6" name="Line 4"/>
            <p:cNvSpPr>
              <a:spLocks noChangeShapeType="1"/>
            </p:cNvSpPr>
            <p:nvPr/>
          </p:nvSpPr>
          <p:spPr bwMode="auto">
            <a:xfrm>
              <a:off x="4695019" y="4376650"/>
              <a:ext cx="1004" cy="28518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7" name="Freeform 5"/>
            <p:cNvSpPr>
              <a:spLocks/>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8" name="Freeform 6"/>
            <p:cNvSpPr>
              <a:spLocks/>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29" name="Freeform 7"/>
            <p:cNvSpPr>
              <a:spLocks/>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0" name="Freeform 8"/>
            <p:cNvSpPr>
              <a:spLocks/>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1" name="Freeform 9"/>
            <p:cNvSpPr>
              <a:spLocks/>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2" name="Line 10"/>
            <p:cNvSpPr>
              <a:spLocks noChangeShapeType="1"/>
            </p:cNvSpPr>
            <p:nvPr/>
          </p:nvSpPr>
          <p:spPr bwMode="auto">
            <a:xfrm>
              <a:off x="3315193" y="3216101"/>
              <a:ext cx="0" cy="145167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sp>
          <p:nvSpPr>
            <p:cNvPr id="33" name="Oval 11"/>
            <p:cNvSpPr>
              <a:spLocks noChangeArrowheads="1"/>
            </p:cNvSpPr>
            <p:nvPr/>
          </p:nvSpPr>
          <p:spPr bwMode="auto">
            <a:xfrm>
              <a:off x="3160540" y="2928934"/>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4" name="Oval 12"/>
            <p:cNvSpPr>
              <a:spLocks noChangeArrowheads="1"/>
            </p:cNvSpPr>
            <p:nvPr/>
          </p:nvSpPr>
          <p:spPr bwMode="auto">
            <a:xfrm>
              <a:off x="3160540" y="3503267"/>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5" name="Oval 13"/>
            <p:cNvSpPr>
              <a:spLocks noChangeArrowheads="1"/>
            </p:cNvSpPr>
            <p:nvPr/>
          </p:nvSpPr>
          <p:spPr bwMode="auto">
            <a:xfrm>
              <a:off x="3160540" y="4073640"/>
              <a:ext cx="284200" cy="30994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G</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6" name="Oval 14"/>
            <p:cNvSpPr>
              <a:spLocks noChangeArrowheads="1"/>
            </p:cNvSpPr>
            <p:nvPr/>
          </p:nvSpPr>
          <p:spPr bwMode="auto">
            <a:xfrm>
              <a:off x="3160540"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J</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7" name="Oval 15"/>
            <p:cNvSpPr>
              <a:spLocks noChangeArrowheads="1"/>
            </p:cNvSpPr>
            <p:nvPr/>
          </p:nvSpPr>
          <p:spPr bwMode="auto">
            <a:xfrm>
              <a:off x="2494729" y="3503267"/>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 name="Oval 16"/>
            <p:cNvSpPr>
              <a:spLocks noChangeArrowheads="1"/>
            </p:cNvSpPr>
            <p:nvPr/>
          </p:nvSpPr>
          <p:spPr bwMode="auto">
            <a:xfrm>
              <a:off x="2214546"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E</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9" name="Oval 17"/>
            <p:cNvSpPr>
              <a:spLocks noChangeArrowheads="1"/>
            </p:cNvSpPr>
            <p:nvPr/>
          </p:nvSpPr>
          <p:spPr bwMode="auto">
            <a:xfrm>
              <a:off x="4108543" y="3503267"/>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D</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Oval 18"/>
            <p:cNvSpPr>
              <a:spLocks noChangeArrowheads="1"/>
            </p:cNvSpPr>
            <p:nvPr/>
          </p:nvSpPr>
          <p:spPr bwMode="auto">
            <a:xfrm>
              <a:off x="2737755"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F</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1" name="Oval 19"/>
            <p:cNvSpPr>
              <a:spLocks noChangeArrowheads="1"/>
            </p:cNvSpPr>
            <p:nvPr/>
          </p:nvSpPr>
          <p:spPr bwMode="auto">
            <a:xfrm>
              <a:off x="4526307" y="4074630"/>
              <a:ext cx="284200" cy="30895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I</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2" name="Oval 20"/>
            <p:cNvSpPr>
              <a:spLocks noChangeArrowheads="1"/>
            </p:cNvSpPr>
            <p:nvPr/>
          </p:nvSpPr>
          <p:spPr bwMode="auto">
            <a:xfrm>
              <a:off x="3783169" y="4074630"/>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3" name="Oval 21"/>
            <p:cNvSpPr>
              <a:spLocks noChangeArrowheads="1"/>
            </p:cNvSpPr>
            <p:nvPr/>
          </p:nvSpPr>
          <p:spPr bwMode="auto">
            <a:xfrm>
              <a:off x="5073618"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M</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4" name="Oval 22"/>
            <p:cNvSpPr>
              <a:spLocks noChangeArrowheads="1"/>
            </p:cNvSpPr>
            <p:nvPr/>
          </p:nvSpPr>
          <p:spPr bwMode="auto">
            <a:xfrm>
              <a:off x="4028204"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K</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5" name="Oval 23"/>
            <p:cNvSpPr>
              <a:spLocks noChangeArrowheads="1"/>
            </p:cNvSpPr>
            <p:nvPr/>
          </p:nvSpPr>
          <p:spPr bwMode="auto">
            <a:xfrm>
              <a:off x="4566477" y="4620246"/>
              <a:ext cx="284200" cy="3089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L</a:t>
              </a: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6" name="Line 24"/>
            <p:cNvSpPr>
              <a:spLocks noChangeShapeType="1"/>
            </p:cNvSpPr>
            <p:nvPr/>
          </p:nvSpPr>
          <p:spPr bwMode="auto">
            <a:xfrm>
              <a:off x="3435702" y="3124009"/>
              <a:ext cx="692926" cy="469369"/>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1900"/>
                </a:lnSpc>
              </a:pPr>
              <a:endParaRPr lang="zh-CN" altLang="en-US" sz="1600" b="0">
                <a:solidFill>
                  <a:srgbClr val="0000FF"/>
                </a:solidFill>
                <a:latin typeface="Consolas" pitchFamily="49" charset="0"/>
                <a:ea typeface="仿宋" pitchFamily="49" charset="-122"/>
                <a:cs typeface="Consolas" pitchFamily="49" charset="0"/>
              </a:endParaRPr>
            </a:p>
          </p:txBody>
        </p:sp>
      </p:grpSp>
      <p:sp>
        <p:nvSpPr>
          <p:cNvPr id="48" name="灯片编号占位符 47"/>
          <p:cNvSpPr>
            <a:spLocks noGrp="1"/>
          </p:cNvSpPr>
          <p:nvPr>
            <p:ph type="sldNum" sz="quarter" idx="12"/>
          </p:nvPr>
        </p:nvSpPr>
        <p:spPr/>
        <p:txBody>
          <a:bodyPr/>
          <a:lstStyle/>
          <a:p>
            <a:fld id="{67864EE2-EAB3-4814-A7EB-820BD7610F1E}" type="slidenum">
              <a:rPr lang="en-US" altLang="zh-CN" smtClean="0"/>
              <a:pPr/>
              <a:t>9</a:t>
            </a:fld>
            <a:r>
              <a:rPr lang="en-US" altLang="zh-CN"/>
              <a:t>/110</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857232"/>
            <a:ext cx="8001056" cy="199028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600"/>
              </a:lnSpc>
              <a:spcBef>
                <a:spcPts val="600"/>
              </a:spcBef>
              <a:buBlip>
                <a:blip r:embed="rId2"/>
              </a:buBlip>
            </a:pPr>
            <a:r>
              <a:rPr lang="zh-CN" altLang="zh-CN" sz="1800">
                <a:solidFill>
                  <a:srgbClr val="0000FF"/>
                </a:solidFill>
                <a:latin typeface="Consolas" pitchFamily="49" charset="0"/>
                <a:ea typeface="仿宋" pitchFamily="49" charset="-122"/>
                <a:cs typeface="Consolas" pitchFamily="49" charset="0"/>
              </a:rPr>
              <a:t>也可以直接采用递归算法设计方法求解。</a:t>
            </a:r>
            <a:endParaRPr lang="en-US" altLang="zh-CN" sz="1800">
              <a:solidFill>
                <a:srgbClr val="0000FF"/>
              </a:solidFill>
              <a:latin typeface="Consolas" pitchFamily="49" charset="0"/>
              <a:ea typeface="仿宋" pitchFamily="49" charset="-122"/>
              <a:cs typeface="Consolas" pitchFamily="49" charset="0"/>
            </a:endParaRPr>
          </a:p>
          <a:p>
            <a:pPr marL="342900" indent="-342900" algn="l">
              <a:lnSpc>
                <a:spcPts val="2600"/>
              </a:lnSpc>
              <a:spcBef>
                <a:spcPts val="600"/>
              </a:spcBef>
              <a:buBlip>
                <a:blip r:embed="rId2"/>
              </a:buBlip>
            </a:pPr>
            <a:r>
              <a:rPr lang="zh-CN" altLang="zh-CN" sz="1800">
                <a:solidFill>
                  <a:srgbClr val="0000FF"/>
                </a:solidFill>
                <a:latin typeface="Consolas" pitchFamily="49" charset="0"/>
                <a:ea typeface="仿宋" pitchFamily="49" charset="-122"/>
                <a:cs typeface="Consolas" pitchFamily="49" charset="0"/>
              </a:rPr>
              <a:t>设</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en-US" altLang="zh-CN" sz="1800">
                <a:solidFill>
                  <a:srgbClr val="0000FF"/>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的功能是从左到右输出以</a:t>
            </a:r>
            <a:r>
              <a:rPr lang="en-US" altLang="zh-CN" sz="1800" i="1">
                <a:solidFill>
                  <a:srgbClr val="0000FF"/>
                </a:solidFill>
                <a:latin typeface="Consolas" pitchFamily="49" charset="0"/>
                <a:ea typeface="仿宋" pitchFamily="49" charset="-122"/>
                <a:cs typeface="Consolas" pitchFamily="49" charset="0"/>
              </a:rPr>
              <a:t>b</a:t>
            </a:r>
            <a:r>
              <a:rPr lang="zh-CN" altLang="zh-CN" sz="1800">
                <a:solidFill>
                  <a:srgbClr val="0000FF"/>
                </a:solidFill>
                <a:latin typeface="Consolas" pitchFamily="49" charset="0"/>
                <a:ea typeface="仿宋" pitchFamily="49" charset="-122"/>
                <a:cs typeface="Consolas" pitchFamily="49" charset="0"/>
              </a:rPr>
              <a:t>为根结点的二叉树的所有叶子结点值，为“大问题”，显然</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en-US" altLang="zh-CN" sz="1800">
                <a:solidFill>
                  <a:srgbClr val="0000FF"/>
                </a:solidFill>
                <a:latin typeface="Consolas" pitchFamily="49" charset="0"/>
                <a:ea typeface="仿宋" pitchFamily="49" charset="-122"/>
                <a:cs typeface="Consolas" pitchFamily="49" charset="0"/>
              </a:rPr>
              <a:t>-&gt;lchild)</a:t>
            </a:r>
            <a:r>
              <a:rPr lang="zh-CN" altLang="zh-CN" sz="1800">
                <a:solidFill>
                  <a:srgbClr val="0000FF"/>
                </a:solidFill>
                <a:latin typeface="Consolas" pitchFamily="49" charset="0"/>
                <a:ea typeface="仿宋" pitchFamily="49" charset="-122"/>
                <a:cs typeface="Consolas" pitchFamily="49" charset="0"/>
              </a:rPr>
              <a:t>和</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en-US" altLang="zh-CN" sz="1800">
                <a:solidFill>
                  <a:srgbClr val="0000FF"/>
                </a:solidFill>
                <a:latin typeface="Consolas" pitchFamily="49" charset="0"/>
                <a:ea typeface="仿宋" pitchFamily="49" charset="-122"/>
                <a:cs typeface="Consolas" pitchFamily="49" charset="0"/>
              </a:rPr>
              <a:t>-&gt;rchild)</a:t>
            </a:r>
            <a:r>
              <a:rPr lang="zh-CN" altLang="zh-CN" sz="1800">
                <a:solidFill>
                  <a:srgbClr val="0000FF"/>
                </a:solidFill>
                <a:latin typeface="Consolas" pitchFamily="49" charset="0"/>
                <a:ea typeface="仿宋" pitchFamily="49" charset="-122"/>
                <a:cs typeface="Consolas" pitchFamily="49" charset="0"/>
              </a:rPr>
              <a:t>是两个“小问题”。</a:t>
            </a:r>
            <a:endParaRPr lang="en-US" altLang="zh-CN" sz="1800">
              <a:solidFill>
                <a:srgbClr val="0000FF"/>
              </a:solidFill>
              <a:latin typeface="Consolas" pitchFamily="49" charset="0"/>
              <a:ea typeface="仿宋" pitchFamily="49" charset="-122"/>
              <a:cs typeface="Consolas" pitchFamily="49" charset="0"/>
            </a:endParaRPr>
          </a:p>
          <a:p>
            <a:pPr marL="342900" indent="-342900" algn="l">
              <a:lnSpc>
                <a:spcPts val="2600"/>
              </a:lnSpc>
              <a:spcBef>
                <a:spcPts val="600"/>
              </a:spcBef>
              <a:buBlip>
                <a:blip r:embed="rId2"/>
              </a:buBlip>
            </a:pPr>
            <a:r>
              <a:rPr lang="zh-CN" altLang="zh-CN" sz="1800">
                <a:solidFill>
                  <a:srgbClr val="0000FF"/>
                </a:solidFill>
                <a:latin typeface="Consolas" pitchFamily="49" charset="0"/>
                <a:ea typeface="仿宋" pitchFamily="49" charset="-122"/>
                <a:cs typeface="Consolas" pitchFamily="49" charset="0"/>
              </a:rPr>
              <a:t>当</a:t>
            </a:r>
            <a:r>
              <a:rPr lang="en-US" altLang="zh-CN" sz="1800" i="1">
                <a:solidFill>
                  <a:srgbClr val="0000FF"/>
                </a:solidFill>
                <a:latin typeface="Consolas" pitchFamily="49" charset="0"/>
                <a:ea typeface="仿宋" pitchFamily="49" charset="-122"/>
                <a:cs typeface="Consolas" pitchFamily="49" charset="0"/>
              </a:rPr>
              <a:t>b</a:t>
            </a:r>
            <a:r>
              <a:rPr lang="zh-CN" altLang="zh-CN" sz="1800">
                <a:solidFill>
                  <a:srgbClr val="0000FF"/>
                </a:solidFill>
                <a:latin typeface="Consolas" pitchFamily="49" charset="0"/>
                <a:ea typeface="仿宋" pitchFamily="49" charset="-122"/>
                <a:cs typeface="Consolas" pitchFamily="49" charset="0"/>
              </a:rPr>
              <a:t>不是叶子结点时，先调用</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en-US" altLang="zh-CN" sz="1800">
                <a:solidFill>
                  <a:srgbClr val="0000FF"/>
                </a:solidFill>
                <a:latin typeface="Consolas" pitchFamily="49" charset="0"/>
                <a:ea typeface="仿宋" pitchFamily="49" charset="-122"/>
                <a:cs typeface="Consolas" pitchFamily="49" charset="0"/>
              </a:rPr>
              <a:t>-&gt;lchild)</a:t>
            </a:r>
            <a:r>
              <a:rPr lang="zh-CN" altLang="zh-CN" sz="1800">
                <a:solidFill>
                  <a:srgbClr val="0000FF"/>
                </a:solidFill>
                <a:latin typeface="Consolas" pitchFamily="49" charset="0"/>
                <a:ea typeface="仿宋" pitchFamily="49" charset="-122"/>
                <a:cs typeface="Consolas" pitchFamily="49" charset="0"/>
              </a:rPr>
              <a:t>再调用</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en-US" altLang="zh-CN" sz="1800">
                <a:solidFill>
                  <a:srgbClr val="0000FF"/>
                </a:solidFill>
                <a:latin typeface="Consolas" pitchFamily="49" charset="0"/>
                <a:ea typeface="仿宋" pitchFamily="49" charset="-122"/>
                <a:cs typeface="Consolas" pitchFamily="49" charset="0"/>
              </a:rPr>
              <a:t>-&gt;rchild)</a:t>
            </a:r>
            <a:r>
              <a:rPr lang="zh-CN" altLang="zh-CN" sz="1800">
                <a:solidFill>
                  <a:srgbClr val="0000FF"/>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a:p>
            <a:pPr marL="342900" indent="-342900" algn="l">
              <a:lnSpc>
                <a:spcPts val="2600"/>
              </a:lnSpc>
              <a:spcBef>
                <a:spcPts val="600"/>
              </a:spcBef>
              <a:buBlip>
                <a:blip r:embed="rId2"/>
              </a:buBlip>
            </a:pPr>
            <a:r>
              <a:rPr lang="zh-CN" altLang="zh-CN" sz="1800">
                <a:solidFill>
                  <a:srgbClr val="0000FF"/>
                </a:solidFill>
                <a:latin typeface="Consolas" pitchFamily="49" charset="0"/>
                <a:ea typeface="仿宋" pitchFamily="49" charset="-122"/>
                <a:cs typeface="Consolas" pitchFamily="49" charset="0"/>
              </a:rPr>
              <a:t>对应的递归模型</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en-US" altLang="zh-CN" sz="1800">
                <a:solidFill>
                  <a:srgbClr val="0000FF"/>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如下：</a:t>
            </a:r>
            <a:endParaRPr lang="zh-CN" altLang="en-US" sz="18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571472" y="3214686"/>
            <a:ext cx="7572428" cy="1444975"/>
          </a:xfrm>
          <a:prstGeom prst="rect">
            <a:avLst/>
          </a:prstGeom>
          <a:solidFill>
            <a:schemeClr val="accent6">
              <a:lumMod val="20000"/>
              <a:lumOff val="8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wrap="square" lIns="216000" tIns="144000" bIns="144000" rtlCol="0">
            <a:spAutoFit/>
          </a:bodyPr>
          <a:lstStyle/>
          <a:p>
            <a:pPr algn="l">
              <a:lnSpc>
                <a:spcPts val="3000"/>
              </a:lnSpc>
              <a:spcBef>
                <a:spcPts val="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a:rPr>
              <a:t></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不做任何事件</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若</a:t>
            </a:r>
            <a:r>
              <a:rPr lang="en-US" altLang="zh-CN" sz="1800" i="1">
                <a:solidFill>
                  <a:srgbClr val="00B0F0"/>
                </a:solidFill>
                <a:latin typeface="Consolas" pitchFamily="49" charset="0"/>
                <a:ea typeface="仿宋" pitchFamily="49" charset="-122"/>
                <a:cs typeface="Consolas" pitchFamily="49" charset="0"/>
              </a:rPr>
              <a:t>b</a:t>
            </a:r>
            <a:r>
              <a:rPr lang="en-US" altLang="zh-CN" sz="1800">
                <a:solidFill>
                  <a:srgbClr val="00B0F0"/>
                </a:solidFill>
                <a:latin typeface="Consolas" pitchFamily="49" charset="0"/>
                <a:ea typeface="仿宋" pitchFamily="49" charset="-122"/>
                <a:cs typeface="Consolas" pitchFamily="49" charset="0"/>
              </a:rPr>
              <a:t>=NULL</a:t>
            </a:r>
            <a:endParaRPr lang="zh-CN" altLang="zh-CN" sz="1800">
              <a:solidFill>
                <a:srgbClr val="00B0F0"/>
              </a:solidFill>
              <a:latin typeface="Consolas" pitchFamily="49" charset="0"/>
              <a:ea typeface="仿宋" pitchFamily="49" charset="-122"/>
              <a:cs typeface="Consolas" pitchFamily="49" charset="0"/>
            </a:endParaRPr>
          </a:p>
          <a:p>
            <a:pPr algn="l">
              <a:lnSpc>
                <a:spcPts val="3000"/>
              </a:lnSpc>
              <a:spcBef>
                <a:spcPts val="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a:rPr>
              <a:t></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输出</a:t>
            </a:r>
            <a:r>
              <a:rPr lang="en-US" altLang="zh-CN" sz="1800" i="1">
                <a:solidFill>
                  <a:srgbClr val="0000FF"/>
                </a:solidFill>
                <a:latin typeface="Consolas" pitchFamily="49" charset="0"/>
                <a:ea typeface="仿宋" pitchFamily="49" charset="-122"/>
                <a:cs typeface="Consolas" pitchFamily="49" charset="0"/>
              </a:rPr>
              <a:t>b</a:t>
            </a:r>
            <a:r>
              <a:rPr lang="zh-CN" altLang="zh-CN" sz="1800">
                <a:solidFill>
                  <a:srgbClr val="0000FF"/>
                </a:solidFill>
                <a:latin typeface="Consolas" pitchFamily="49" charset="0"/>
                <a:ea typeface="仿宋" pitchFamily="49" charset="-122"/>
                <a:cs typeface="Consolas" pitchFamily="49" charset="0"/>
              </a:rPr>
              <a:t>结点</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若</a:t>
            </a:r>
            <a:r>
              <a:rPr lang="en-US" altLang="zh-CN" sz="1800" i="1">
                <a:solidFill>
                  <a:srgbClr val="00B0F0"/>
                </a:solidFill>
                <a:latin typeface="Consolas" pitchFamily="49" charset="0"/>
                <a:ea typeface="仿宋" pitchFamily="49" charset="-122"/>
                <a:cs typeface="Consolas" pitchFamily="49" charset="0"/>
              </a:rPr>
              <a:t>b</a:t>
            </a:r>
            <a:r>
              <a:rPr lang="zh-CN" altLang="zh-CN" sz="1800">
                <a:solidFill>
                  <a:srgbClr val="00B0F0"/>
                </a:solidFill>
                <a:latin typeface="Consolas" pitchFamily="49" charset="0"/>
                <a:ea typeface="仿宋" pitchFamily="49" charset="-122"/>
                <a:cs typeface="Consolas" pitchFamily="49" charset="0"/>
              </a:rPr>
              <a:t>为叶子结点</a:t>
            </a:r>
          </a:p>
          <a:p>
            <a:pPr algn="l">
              <a:lnSpc>
                <a:spcPts val="3000"/>
              </a:lnSpc>
              <a:spcBef>
                <a:spcPts val="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a:rPr>
              <a:t></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(b-&gt;lchild); </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(b-&gt;rchild)		</a:t>
            </a:r>
            <a:r>
              <a:rPr lang="zh-CN" altLang="zh-CN" sz="1800">
                <a:solidFill>
                  <a:srgbClr val="00B0F0"/>
                </a:solidFill>
                <a:latin typeface="Consolas" pitchFamily="49" charset="0"/>
                <a:ea typeface="仿宋" pitchFamily="49" charset="-122"/>
                <a:cs typeface="Consolas" pitchFamily="49" charset="0"/>
              </a:rPr>
              <a:t>其他情况</a:t>
            </a: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90</a:t>
            </a:fld>
            <a:r>
              <a:rPr lang="en-US" altLang="zh-CN"/>
              <a:t>/110</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143116"/>
            <a:ext cx="8715436" cy="380716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a:solidFill>
                  <a:srgbClr val="FF0000"/>
                </a:solidFill>
                <a:latin typeface="Consolas" pitchFamily="49" charset="0"/>
                <a:ea typeface="仿宋" pitchFamily="49" charset="-122"/>
                <a:cs typeface="Consolas" pitchFamily="49" charset="0"/>
              </a:rPr>
              <a:t>DispLeaf41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BTNode</a:t>
            </a:r>
            <a:r>
              <a:rPr lang="en-US" altLang="zh-CN" sz="1800" dirty="0">
                <a:solidFill>
                  <a:srgbClr val="0000FF"/>
                </a:solidFill>
                <a:latin typeface="Consolas" pitchFamily="49" charset="0"/>
                <a:ea typeface="仿宋" pitchFamily="49" charset="-122"/>
                <a:cs typeface="Consolas" pitchFamily="49" charset="0"/>
              </a:rPr>
              <a:t>* b)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基于递归方法输出所有叶子结点</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if (b!=NULL)</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  if (b-&gt;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==NULL &amp;&amp; b-&gt;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==NULL)</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根结点为叶子结点时输出</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cout</a:t>
            </a:r>
            <a:r>
              <a:rPr lang="en-US" altLang="zh-CN" sz="1800" dirty="0">
                <a:solidFill>
                  <a:srgbClr val="0000FF"/>
                </a:solidFill>
                <a:latin typeface="Consolas" pitchFamily="49" charset="0"/>
                <a:ea typeface="仿宋" pitchFamily="49" charset="-122"/>
                <a:cs typeface="Consolas" pitchFamily="49" charset="0"/>
              </a:rPr>
              <a:t> &lt;&lt; b-&gt;data &lt;&lt; " ";		</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DispLeaf41</a:t>
            </a:r>
            <a:r>
              <a:rPr lang="en-US" altLang="zh-CN" sz="1800" dirty="0">
                <a:solidFill>
                  <a:srgbClr val="0000FF"/>
                </a:solidFill>
                <a:latin typeface="Consolas" pitchFamily="49" charset="0"/>
                <a:ea typeface="仿宋" pitchFamily="49" charset="-122"/>
                <a:cs typeface="Consolas" pitchFamily="49" charset="0"/>
              </a:rPr>
              <a:t>(b-&gt;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输出左子树的叶子结点</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DispLeaf41</a:t>
            </a:r>
            <a:r>
              <a:rPr lang="en-US" altLang="zh-CN" sz="1800" dirty="0">
                <a:solidFill>
                  <a:srgbClr val="0000FF"/>
                </a:solidFill>
                <a:latin typeface="Consolas" pitchFamily="49" charset="0"/>
                <a:ea typeface="仿宋" pitchFamily="49" charset="-122"/>
                <a:cs typeface="Consolas" pitchFamily="49" charset="0"/>
              </a:rPr>
              <a:t>(b-&gt;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输出右子树的叶子结点</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ct val="200000"/>
              </a:lnSpc>
              <a:spcBef>
                <a:spcPts val="0"/>
              </a:spcBef>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a:solidFill>
                  <a:srgbClr val="FF0000"/>
                </a:solidFill>
                <a:latin typeface="Consolas" pitchFamily="49" charset="0"/>
                <a:ea typeface="仿宋" pitchFamily="49" charset="-122"/>
                <a:cs typeface="Consolas" pitchFamily="49" charset="0"/>
              </a:rPr>
              <a:t>DispLeaf4</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BTree</a:t>
            </a:r>
            <a:r>
              <a:rPr lang="en-US" altLang="zh-CN" sz="1800" dirty="0">
                <a:solidFill>
                  <a:srgbClr val="0000FF"/>
                </a:solidFill>
                <a:latin typeface="Consolas" pitchFamily="49" charset="0"/>
                <a:ea typeface="仿宋" pitchFamily="49" charset="-122"/>
                <a:cs typeface="Consolas" pitchFamily="49" charset="0"/>
              </a:rPr>
              <a:t>&amp; </a:t>
            </a:r>
            <a:r>
              <a:rPr lang="en-US" altLang="zh-CN" sz="1800" dirty="0" err="1">
                <a:solidFill>
                  <a:srgbClr val="0000FF"/>
                </a:solidFill>
                <a:latin typeface="Consolas" pitchFamily="49" charset="0"/>
                <a:ea typeface="仿宋" pitchFamily="49" charset="-122"/>
                <a:cs typeface="Consolas" pitchFamily="49" charset="0"/>
              </a:rPr>
              <a:t>bt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DispLeaf41(</a:t>
            </a:r>
            <a:r>
              <a:rPr lang="en-US" altLang="zh-CN" sz="1800" dirty="0" err="1">
                <a:solidFill>
                  <a:srgbClr val="0000FF"/>
                </a:solidFill>
                <a:latin typeface="Consolas" pitchFamily="49" charset="0"/>
                <a:ea typeface="仿宋" pitchFamily="49" charset="-122"/>
                <a:cs typeface="Consolas" pitchFamily="49" charset="0"/>
              </a:rPr>
              <a:t>bt.r</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428596" y="214290"/>
            <a:ext cx="7572428" cy="1121809"/>
          </a:xfrm>
          <a:prstGeom prst="rect">
            <a:avLst/>
          </a:prstGeom>
          <a:solidFill>
            <a:schemeClr val="accent6">
              <a:lumMod val="20000"/>
              <a:lumOff val="8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wrap="square" lIns="216000" tIns="144000" bIns="144000" rtlCol="0">
            <a:spAutoFit/>
          </a:bodyPr>
          <a:lstStyle/>
          <a:p>
            <a:pPr algn="l">
              <a:lnSpc>
                <a:spcPct val="100000"/>
              </a:lnSpc>
              <a:spcBef>
                <a:spcPts val="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a:rPr>
              <a:t></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不做任何事件</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若</a:t>
            </a:r>
            <a:r>
              <a:rPr lang="en-US" altLang="zh-CN" sz="1800" i="1">
                <a:solidFill>
                  <a:srgbClr val="00B0F0"/>
                </a:solidFill>
                <a:latin typeface="Consolas" pitchFamily="49" charset="0"/>
                <a:ea typeface="仿宋" pitchFamily="49" charset="-122"/>
                <a:cs typeface="Consolas" pitchFamily="49" charset="0"/>
              </a:rPr>
              <a:t>b</a:t>
            </a:r>
            <a:r>
              <a:rPr lang="en-US" altLang="zh-CN" sz="1800">
                <a:solidFill>
                  <a:srgbClr val="00B0F0"/>
                </a:solidFill>
                <a:latin typeface="Consolas" pitchFamily="49" charset="0"/>
                <a:ea typeface="仿宋" pitchFamily="49" charset="-122"/>
                <a:cs typeface="Consolas" pitchFamily="49" charset="0"/>
              </a:rPr>
              <a:t>=NULL</a:t>
            </a:r>
            <a:endParaRPr lang="zh-CN" altLang="zh-CN" sz="1800">
              <a:solidFill>
                <a:srgbClr val="00B0F0"/>
              </a:solidFill>
              <a:latin typeface="Consolas" pitchFamily="49" charset="0"/>
              <a:ea typeface="仿宋" pitchFamily="49" charset="-122"/>
              <a:cs typeface="Consolas" pitchFamily="49" charset="0"/>
            </a:endParaRPr>
          </a:p>
          <a:p>
            <a:pPr algn="l">
              <a:lnSpc>
                <a:spcPct val="100000"/>
              </a:lnSpc>
              <a:spcBef>
                <a:spcPts val="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a:rPr>
              <a:t></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输出</a:t>
            </a:r>
            <a:r>
              <a:rPr lang="en-US" altLang="zh-CN" sz="1800" i="1">
                <a:solidFill>
                  <a:srgbClr val="0000FF"/>
                </a:solidFill>
                <a:latin typeface="Consolas" pitchFamily="49" charset="0"/>
                <a:ea typeface="仿宋" pitchFamily="49" charset="-122"/>
                <a:cs typeface="Consolas" pitchFamily="49" charset="0"/>
              </a:rPr>
              <a:t>b</a:t>
            </a:r>
            <a:r>
              <a:rPr lang="zh-CN" altLang="zh-CN" sz="1800">
                <a:solidFill>
                  <a:srgbClr val="0000FF"/>
                </a:solidFill>
                <a:latin typeface="Consolas" pitchFamily="49" charset="0"/>
                <a:ea typeface="仿宋" pitchFamily="49" charset="-122"/>
                <a:cs typeface="Consolas" pitchFamily="49" charset="0"/>
              </a:rPr>
              <a:t>结点</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若</a:t>
            </a:r>
            <a:r>
              <a:rPr lang="en-US" altLang="zh-CN" sz="1800" i="1">
                <a:solidFill>
                  <a:srgbClr val="00B0F0"/>
                </a:solidFill>
                <a:latin typeface="Consolas" pitchFamily="49" charset="0"/>
                <a:ea typeface="仿宋" pitchFamily="49" charset="-122"/>
                <a:cs typeface="Consolas" pitchFamily="49" charset="0"/>
              </a:rPr>
              <a:t>b</a:t>
            </a:r>
            <a:r>
              <a:rPr lang="zh-CN" altLang="zh-CN" sz="1800">
                <a:solidFill>
                  <a:srgbClr val="00B0F0"/>
                </a:solidFill>
                <a:latin typeface="Consolas" pitchFamily="49" charset="0"/>
                <a:ea typeface="仿宋" pitchFamily="49" charset="-122"/>
                <a:cs typeface="Consolas" pitchFamily="49" charset="0"/>
              </a:rPr>
              <a:t>为叶子结点</a:t>
            </a:r>
          </a:p>
          <a:p>
            <a:pPr algn="l">
              <a:lnSpc>
                <a:spcPct val="100000"/>
              </a:lnSpc>
              <a:spcBef>
                <a:spcPts val="0"/>
              </a:spcBef>
            </a:pP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b</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sym typeface="Symbol"/>
              </a:rPr>
              <a:t></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(b-&gt;lchild); </a:t>
            </a:r>
            <a:r>
              <a:rPr lang="en-US" altLang="zh-CN" sz="1800" i="1">
                <a:solidFill>
                  <a:srgbClr val="0000FF"/>
                </a:solidFill>
                <a:latin typeface="Consolas" pitchFamily="49" charset="0"/>
                <a:ea typeface="仿宋" pitchFamily="49" charset="-122"/>
                <a:cs typeface="Consolas" pitchFamily="49" charset="0"/>
              </a:rPr>
              <a:t>f</a:t>
            </a:r>
            <a:r>
              <a:rPr lang="en-US" altLang="zh-CN" sz="1800">
                <a:solidFill>
                  <a:srgbClr val="0000FF"/>
                </a:solidFill>
                <a:latin typeface="Consolas" pitchFamily="49" charset="0"/>
                <a:ea typeface="仿宋" pitchFamily="49" charset="-122"/>
                <a:cs typeface="Consolas" pitchFamily="49" charset="0"/>
              </a:rPr>
              <a:t>(b-&gt;rchild)		</a:t>
            </a:r>
            <a:r>
              <a:rPr lang="zh-CN" altLang="zh-CN" sz="1800">
                <a:solidFill>
                  <a:srgbClr val="00B0F0"/>
                </a:solidFill>
                <a:latin typeface="Consolas" pitchFamily="49" charset="0"/>
                <a:ea typeface="仿宋" pitchFamily="49" charset="-122"/>
                <a:cs typeface="Consolas" pitchFamily="49" charset="0"/>
              </a:rPr>
              <a:t>其他情况</a:t>
            </a:r>
          </a:p>
        </p:txBody>
      </p:sp>
      <p:sp>
        <p:nvSpPr>
          <p:cNvPr id="6" name="下箭头 5"/>
          <p:cNvSpPr/>
          <p:nvPr/>
        </p:nvSpPr>
        <p:spPr>
          <a:xfrm>
            <a:off x="3786182" y="1428736"/>
            <a:ext cx="285752" cy="35719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91</a:t>
            </a:fld>
            <a:r>
              <a:rPr lang="en-US" altLang="zh-CN"/>
              <a:t>/110</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571480"/>
            <a:ext cx="8358246" cy="372919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从上述两例看出，</a:t>
            </a:r>
            <a:r>
              <a:rPr lang="zh-CN" altLang="zh-CN" sz="2000">
                <a:solidFill>
                  <a:srgbClr val="FF0000"/>
                </a:solidFill>
                <a:latin typeface="Consolas" pitchFamily="49" charset="0"/>
                <a:ea typeface="仿宋" pitchFamily="49" charset="-122"/>
                <a:cs typeface="Consolas" pitchFamily="49" charset="0"/>
              </a:rPr>
              <a:t>基于递归遍历思路</a:t>
            </a:r>
            <a:r>
              <a:rPr lang="zh-CN" altLang="zh-CN" sz="2000">
                <a:solidFill>
                  <a:srgbClr val="0000FF"/>
                </a:solidFill>
                <a:latin typeface="Consolas" pitchFamily="49" charset="0"/>
                <a:ea typeface="仿宋" pitchFamily="49" charset="-122"/>
                <a:cs typeface="Consolas" pitchFamily="49" charset="0"/>
              </a:rPr>
              <a:t>和</a:t>
            </a:r>
            <a:r>
              <a:rPr lang="zh-CN" altLang="zh-CN" sz="2000">
                <a:solidFill>
                  <a:srgbClr val="FF0000"/>
                </a:solidFill>
                <a:latin typeface="Consolas" pitchFamily="49" charset="0"/>
                <a:ea typeface="仿宋" pitchFamily="49" charset="-122"/>
                <a:cs typeface="Consolas" pitchFamily="49" charset="0"/>
              </a:rPr>
              <a:t>直接采用递归算法设计</a:t>
            </a:r>
            <a:r>
              <a:rPr lang="zh-CN" altLang="zh-CN" sz="2000">
                <a:solidFill>
                  <a:srgbClr val="0000FF"/>
                </a:solidFill>
                <a:latin typeface="Consolas" pitchFamily="49" charset="0"/>
                <a:ea typeface="仿宋" pitchFamily="49" charset="-122"/>
                <a:cs typeface="Consolas" pitchFamily="49" charset="0"/>
              </a:rPr>
              <a:t>方法完全相同。实际上，当求解问题较复杂时，直接采用递归算法设计方法更加简单方便。</a:t>
            </a: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仅从递归遍历角度看，上述两例基于</a:t>
            </a:r>
            <a:r>
              <a:rPr lang="en-US" altLang="zh-CN" sz="2000">
                <a:solidFill>
                  <a:srgbClr val="0000FF"/>
                </a:solidFill>
                <a:latin typeface="Consolas" pitchFamily="49" charset="0"/>
                <a:ea typeface="仿宋" pitchFamily="49" charset="-122"/>
                <a:cs typeface="Consolas" pitchFamily="49" charset="0"/>
              </a:rPr>
              <a:t>3</a:t>
            </a:r>
            <a:r>
              <a:rPr lang="zh-CN" altLang="zh-CN" sz="2000">
                <a:solidFill>
                  <a:srgbClr val="0000FF"/>
                </a:solidFill>
                <a:latin typeface="Consolas" pitchFamily="49" charset="0"/>
                <a:ea typeface="仿宋" pitchFamily="49" charset="-122"/>
                <a:cs typeface="Consolas" pitchFamily="49" charset="0"/>
              </a:rPr>
              <a:t>种递归遍历思路中任意一种都是可行的</a:t>
            </a:r>
            <a:r>
              <a:rPr lang="zh-CN" altLang="en-US"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但有些情况并非如此</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一般地，二叉树由根、左右子树</a:t>
            </a:r>
            <a:r>
              <a:rPr lang="en-US" altLang="zh-CN" sz="2000">
                <a:solidFill>
                  <a:srgbClr val="0000FF"/>
                </a:solidFill>
                <a:latin typeface="Consolas" pitchFamily="49" charset="0"/>
                <a:ea typeface="仿宋" pitchFamily="49" charset="-122"/>
                <a:cs typeface="Consolas" pitchFamily="49" charset="0"/>
              </a:rPr>
              <a:t>3</a:t>
            </a:r>
            <a:r>
              <a:rPr lang="zh-CN" altLang="zh-CN" sz="2000">
                <a:solidFill>
                  <a:srgbClr val="0000FF"/>
                </a:solidFill>
                <a:latin typeface="Consolas" pitchFamily="49" charset="0"/>
                <a:ea typeface="仿宋" pitchFamily="49" charset="-122"/>
                <a:cs typeface="Consolas" pitchFamily="49" charset="0"/>
              </a:rPr>
              <a:t>部分构成，但可以看成两类，即根和子树</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如果需要先处理根再处理子树，可以采用</a:t>
            </a:r>
            <a:r>
              <a:rPr lang="zh-CN" altLang="zh-CN" sz="2000">
                <a:solidFill>
                  <a:srgbClr val="FF0000"/>
                </a:solidFill>
                <a:latin typeface="Consolas" pitchFamily="49" charset="0"/>
                <a:ea typeface="仿宋" pitchFamily="49" charset="-122"/>
                <a:cs typeface="Consolas" pitchFamily="49" charset="0"/>
              </a:rPr>
              <a:t>先序遍历</a:t>
            </a:r>
            <a:r>
              <a:rPr lang="zh-CN" altLang="zh-CN" sz="2000">
                <a:solidFill>
                  <a:srgbClr val="0000FF"/>
                </a:solidFill>
                <a:latin typeface="Consolas" pitchFamily="49" charset="0"/>
                <a:ea typeface="仿宋" pitchFamily="49" charset="-122"/>
                <a:cs typeface="Consolas" pitchFamily="49" charset="0"/>
              </a:rPr>
              <a:t>思路</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如果需要先处理子树，再处理根，可以采用</a:t>
            </a:r>
            <a:r>
              <a:rPr lang="zh-CN" altLang="zh-CN" sz="2000">
                <a:solidFill>
                  <a:srgbClr val="FF0000"/>
                </a:solidFill>
                <a:latin typeface="Consolas" pitchFamily="49" charset="0"/>
                <a:ea typeface="仿宋" pitchFamily="49" charset="-122"/>
                <a:cs typeface="Consolas" pitchFamily="49" charset="0"/>
              </a:rPr>
              <a:t>后序遍历</a:t>
            </a:r>
            <a:r>
              <a:rPr lang="zh-CN" altLang="zh-CN" sz="2000">
                <a:solidFill>
                  <a:srgbClr val="0000FF"/>
                </a:solidFill>
                <a:latin typeface="Consolas" pitchFamily="49" charset="0"/>
                <a:ea typeface="仿宋" pitchFamily="49" charset="-122"/>
                <a:cs typeface="Consolas" pitchFamily="49" charset="0"/>
              </a:rPr>
              <a:t>思路。</a:t>
            </a:r>
            <a:endParaRPr lang="zh-CN" altLang="en-US" sz="2000">
              <a:solidFill>
                <a:srgbClr val="0000FF"/>
              </a:solidFill>
              <a:latin typeface="Consolas" pitchFamily="49" charset="0"/>
              <a:ea typeface="仿宋" pitchFamily="49" charset="-122"/>
              <a:cs typeface="Consolas" pitchFamily="49" charset="0"/>
            </a:endParaRPr>
          </a:p>
        </p:txBody>
      </p:sp>
      <p:grpSp>
        <p:nvGrpSpPr>
          <p:cNvPr id="2" name="组合 4"/>
          <p:cNvGrpSpPr/>
          <p:nvPr/>
        </p:nvGrpSpPr>
        <p:grpSpPr>
          <a:xfrm>
            <a:off x="2714612" y="4643446"/>
            <a:ext cx="2286016" cy="1603816"/>
            <a:chOff x="2571736" y="4539828"/>
            <a:chExt cx="2357454" cy="1785950"/>
          </a:xfrm>
        </p:grpSpPr>
        <p:sp>
          <p:nvSpPr>
            <p:cNvPr id="6" name="椭圆 5"/>
            <p:cNvSpPr/>
            <p:nvPr/>
          </p:nvSpPr>
          <p:spPr>
            <a:xfrm>
              <a:off x="3577523" y="4539828"/>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lIns="0" rIns="0" rtlCol="0" anchor="ctr"/>
            <a:lstStyle/>
            <a:p>
              <a:r>
                <a:rPr lang="en-US" altLang="zh-CN" sz="1800">
                  <a:solidFill>
                    <a:srgbClr val="FF0000"/>
                  </a:solidFill>
                  <a:latin typeface="Consolas" pitchFamily="49" charset="0"/>
                  <a:cs typeface="Consolas" pitchFamily="49" charset="0"/>
                </a:rPr>
                <a:t>N</a:t>
              </a:r>
              <a:endParaRPr lang="zh-CN" altLang="en-US" sz="1800">
                <a:solidFill>
                  <a:srgbClr val="FF0000"/>
                </a:solidFill>
                <a:latin typeface="Consolas" pitchFamily="49" charset="0"/>
                <a:cs typeface="Consolas" pitchFamily="49" charset="0"/>
              </a:endParaRPr>
            </a:p>
          </p:txBody>
        </p:sp>
        <p:sp>
          <p:nvSpPr>
            <p:cNvPr id="7" name="等腰三角形 6"/>
            <p:cNvSpPr/>
            <p:nvPr/>
          </p:nvSpPr>
          <p:spPr>
            <a:xfrm>
              <a:off x="2571736" y="5539960"/>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800">
                  <a:latin typeface="Consolas" pitchFamily="49" charset="0"/>
                  <a:cs typeface="Consolas" pitchFamily="49" charset="0"/>
                </a:rPr>
                <a:t>L</a:t>
              </a:r>
              <a:endParaRPr lang="zh-CN" altLang="en-US" sz="1800">
                <a:latin typeface="Consolas" pitchFamily="49" charset="0"/>
                <a:cs typeface="Consolas" pitchFamily="49" charset="0"/>
              </a:endParaRPr>
            </a:p>
          </p:txBody>
        </p:sp>
        <p:sp>
          <p:nvSpPr>
            <p:cNvPr id="8" name="等腰三角形 7"/>
            <p:cNvSpPr/>
            <p:nvPr/>
          </p:nvSpPr>
          <p:spPr>
            <a:xfrm>
              <a:off x="4071934" y="5539960"/>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800">
                  <a:latin typeface="Consolas" pitchFamily="49" charset="0"/>
                  <a:cs typeface="Consolas" pitchFamily="49" charset="0"/>
                </a:rPr>
                <a:t>R</a:t>
              </a:r>
              <a:endParaRPr lang="zh-CN" altLang="en-US" sz="1800">
                <a:latin typeface="Consolas" pitchFamily="49" charset="0"/>
                <a:cs typeface="Consolas" pitchFamily="49" charset="0"/>
              </a:endParaRPr>
            </a:p>
          </p:txBody>
        </p:sp>
        <p:cxnSp>
          <p:nvCxnSpPr>
            <p:cNvPr id="9" name="直接连接符 8"/>
            <p:cNvCxnSpPr>
              <a:stCxn id="6" idx="3"/>
              <a:endCxn id="7" idx="0"/>
            </p:cNvCxnSpPr>
            <p:nvPr/>
          </p:nvCxnSpPr>
          <p:spPr>
            <a:xfrm rot="5400000">
              <a:off x="2997962" y="4908088"/>
              <a:ext cx="634275" cy="629468"/>
            </a:xfrm>
            <a:prstGeom prst="line">
              <a:avLst/>
            </a:prstGeom>
            <a:ln w="19050"/>
          </p:spPr>
          <p:style>
            <a:lnRef idx="2">
              <a:schemeClr val="dk1"/>
            </a:lnRef>
            <a:fillRef idx="0">
              <a:schemeClr val="dk1"/>
            </a:fillRef>
            <a:effectRef idx="1">
              <a:schemeClr val="dk1"/>
            </a:effectRef>
            <a:fontRef idx="minor">
              <a:schemeClr val="tx1"/>
            </a:fontRef>
          </p:style>
        </p:cxnSp>
        <p:cxnSp>
          <p:nvCxnSpPr>
            <p:cNvPr id="10" name="直接连接符 9"/>
            <p:cNvCxnSpPr>
              <a:stCxn id="6" idx="5"/>
              <a:endCxn id="8" idx="0"/>
            </p:cNvCxnSpPr>
            <p:nvPr/>
          </p:nvCxnSpPr>
          <p:spPr>
            <a:xfrm rot="16200000" flipH="1">
              <a:off x="3874346" y="4913743"/>
              <a:ext cx="634275" cy="618158"/>
            </a:xfrm>
            <a:prstGeom prst="line">
              <a:avLst/>
            </a:prstGeom>
            <a:ln w="19050"/>
          </p:spPr>
          <p:style>
            <a:lnRef idx="2">
              <a:schemeClr val="dk1"/>
            </a:lnRef>
            <a:fillRef idx="0">
              <a:schemeClr val="dk1"/>
            </a:fillRef>
            <a:effectRef idx="1">
              <a:schemeClr val="dk1"/>
            </a:effectRef>
            <a:fontRef idx="minor">
              <a:schemeClr val="tx1"/>
            </a:fontRef>
          </p:style>
        </p:cxnSp>
      </p:grpSp>
      <p:sp>
        <p:nvSpPr>
          <p:cNvPr id="11" name="灯片编号占位符 10"/>
          <p:cNvSpPr>
            <a:spLocks noGrp="1"/>
          </p:cNvSpPr>
          <p:nvPr>
            <p:ph type="sldNum" sz="quarter" idx="12"/>
          </p:nvPr>
        </p:nvSpPr>
        <p:spPr/>
        <p:txBody>
          <a:bodyPr/>
          <a:lstStyle/>
          <a:p>
            <a:fld id="{67864EE2-EAB3-4814-A7EB-820BD7610F1E}" type="slidenum">
              <a:rPr lang="en-US" altLang="zh-CN" smtClean="0"/>
              <a:pPr/>
              <a:t>92</a:t>
            </a:fld>
            <a:r>
              <a:rPr lang="en-US" altLang="zh-CN"/>
              <a:t>/110</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71480"/>
            <a:ext cx="7858180" cy="775982"/>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7.11</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假设二叉树中每个结点值为单个字符，采用二叉链存储结构存储。设计一个算法交换二叉树</a:t>
            </a:r>
            <a:r>
              <a:rPr lang="en-US" altLang="zh-CN" sz="2000">
                <a:solidFill>
                  <a:srgbClr val="0000FF"/>
                </a:solidFill>
                <a:latin typeface="Consolas" pitchFamily="49" charset="0"/>
                <a:ea typeface="楷体" pitchFamily="49" charset="-122"/>
                <a:cs typeface="Consolas" pitchFamily="49" charset="0"/>
              </a:rPr>
              <a:t>bt</a:t>
            </a:r>
            <a:r>
              <a:rPr lang="zh-CN" altLang="zh-CN" sz="2000">
                <a:solidFill>
                  <a:srgbClr val="0000FF"/>
                </a:solidFill>
                <a:latin typeface="Consolas" pitchFamily="49" charset="0"/>
                <a:ea typeface="楷体" pitchFamily="49" charset="-122"/>
                <a:cs typeface="Consolas" pitchFamily="49" charset="0"/>
              </a:rPr>
              <a:t>的所有左右子树。</a:t>
            </a:r>
          </a:p>
        </p:txBody>
      </p:sp>
      <p:sp>
        <p:nvSpPr>
          <p:cNvPr id="5" name="TextBox 4"/>
          <p:cNvSpPr txBox="1"/>
          <p:nvPr/>
        </p:nvSpPr>
        <p:spPr>
          <a:xfrm>
            <a:off x="1142976" y="2643182"/>
            <a:ext cx="2286016"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递归思路：</a:t>
            </a:r>
          </a:p>
        </p:txBody>
      </p:sp>
      <p:sp>
        <p:nvSpPr>
          <p:cNvPr id="26651"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43"/>
          <p:cNvGrpSpPr/>
          <p:nvPr/>
        </p:nvGrpSpPr>
        <p:grpSpPr>
          <a:xfrm>
            <a:off x="1357290" y="3357562"/>
            <a:ext cx="6357982" cy="2133258"/>
            <a:chOff x="1571604" y="2714620"/>
            <a:chExt cx="6357982" cy="2133258"/>
          </a:xfrm>
        </p:grpSpPr>
        <p:sp>
          <p:nvSpPr>
            <p:cNvPr id="36" name="椭圆 35"/>
            <p:cNvSpPr/>
            <p:nvPr/>
          </p:nvSpPr>
          <p:spPr>
            <a:xfrm>
              <a:off x="2975541" y="2714620"/>
              <a:ext cx="346366" cy="384916"/>
            </a:xfrm>
            <a:prstGeom prst="ellipse">
              <a:avLst/>
            </a:prstGeom>
          </p:spPr>
          <p:style>
            <a:lnRef idx="1">
              <a:schemeClr val="accent3"/>
            </a:lnRef>
            <a:fillRef idx="3">
              <a:schemeClr val="accent3"/>
            </a:fillRef>
            <a:effectRef idx="2">
              <a:schemeClr val="accent3"/>
            </a:effectRef>
            <a:fontRef idx="minor">
              <a:schemeClr val="lt1"/>
            </a:fontRef>
          </p:style>
          <p:txBody>
            <a:bodyPr lIns="0" rIns="0" rtlCol="0" anchor="ctr"/>
            <a:lstStyle/>
            <a:p>
              <a:r>
                <a:rPr lang="en-US" altLang="zh-CN" sz="2000">
                  <a:solidFill>
                    <a:srgbClr val="FF0000"/>
                  </a:solidFill>
                  <a:latin typeface="Consolas" pitchFamily="49" charset="0"/>
                  <a:cs typeface="Consolas" pitchFamily="49" charset="0"/>
                </a:rPr>
                <a:t>N</a:t>
              </a:r>
              <a:endParaRPr lang="zh-CN" altLang="en-US" sz="2000">
                <a:solidFill>
                  <a:srgbClr val="FF0000"/>
                </a:solidFill>
                <a:latin typeface="Consolas" pitchFamily="49" charset="0"/>
                <a:cs typeface="Consolas" pitchFamily="49" charset="0"/>
              </a:endParaRPr>
            </a:p>
          </p:txBody>
        </p:sp>
        <p:sp>
          <p:nvSpPr>
            <p:cNvPr id="37" name="等腰三角形 36"/>
            <p:cNvSpPr/>
            <p:nvPr/>
          </p:nvSpPr>
          <p:spPr>
            <a:xfrm>
              <a:off x="2000232" y="3612757"/>
              <a:ext cx="831279" cy="705679"/>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2000">
                  <a:latin typeface="Consolas" pitchFamily="49" charset="0"/>
                  <a:cs typeface="Consolas" pitchFamily="49" charset="0"/>
                </a:rPr>
                <a:t>L</a:t>
              </a:r>
              <a:endParaRPr lang="zh-CN" altLang="en-US" sz="2000">
                <a:latin typeface="Consolas" pitchFamily="49" charset="0"/>
                <a:cs typeface="Consolas" pitchFamily="49" charset="0"/>
              </a:endParaRPr>
            </a:p>
          </p:txBody>
        </p:sp>
        <p:sp>
          <p:nvSpPr>
            <p:cNvPr id="38" name="等腰三角形 37"/>
            <p:cNvSpPr/>
            <p:nvPr/>
          </p:nvSpPr>
          <p:spPr>
            <a:xfrm>
              <a:off x="3454969" y="3612757"/>
              <a:ext cx="831279" cy="705679"/>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2000">
                  <a:latin typeface="Consolas" pitchFamily="49" charset="0"/>
                  <a:cs typeface="Consolas" pitchFamily="49" charset="0"/>
                </a:rPr>
                <a:t>R</a:t>
              </a:r>
              <a:endParaRPr lang="zh-CN" altLang="en-US" sz="2000">
                <a:latin typeface="Consolas" pitchFamily="49" charset="0"/>
                <a:cs typeface="Consolas" pitchFamily="49" charset="0"/>
              </a:endParaRPr>
            </a:p>
          </p:txBody>
        </p:sp>
        <p:cxnSp>
          <p:nvCxnSpPr>
            <p:cNvPr id="39" name="直接连接符 38"/>
            <p:cNvCxnSpPr>
              <a:stCxn id="36" idx="3"/>
              <a:endCxn id="37" idx="0"/>
            </p:cNvCxnSpPr>
            <p:nvPr/>
          </p:nvCxnSpPr>
          <p:spPr>
            <a:xfrm rot="5400000">
              <a:off x="2436274" y="3022765"/>
              <a:ext cx="569591" cy="610393"/>
            </a:xfrm>
            <a:prstGeom prst="line">
              <a:avLst/>
            </a:prstGeom>
            <a:ln w="19050"/>
          </p:spPr>
          <p:style>
            <a:lnRef idx="2">
              <a:schemeClr val="dk1"/>
            </a:lnRef>
            <a:fillRef idx="0">
              <a:schemeClr val="dk1"/>
            </a:fillRef>
            <a:effectRef idx="1">
              <a:schemeClr val="dk1"/>
            </a:effectRef>
            <a:fontRef idx="minor">
              <a:schemeClr val="tx1"/>
            </a:fontRef>
          </p:style>
        </p:cxnSp>
        <p:cxnSp>
          <p:nvCxnSpPr>
            <p:cNvPr id="40" name="直接连接符 39"/>
            <p:cNvCxnSpPr>
              <a:stCxn id="36" idx="5"/>
              <a:endCxn id="38" idx="0"/>
            </p:cNvCxnSpPr>
            <p:nvPr/>
          </p:nvCxnSpPr>
          <p:spPr>
            <a:xfrm rot="16200000" flipH="1">
              <a:off x="3286101" y="3028248"/>
              <a:ext cx="569591" cy="599426"/>
            </a:xfrm>
            <a:prstGeom prst="line">
              <a:avLst/>
            </a:prstGeom>
            <a:ln w="19050"/>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1571604" y="4447768"/>
              <a:ext cx="1500198"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交换左子树</a:t>
              </a:r>
            </a:p>
          </p:txBody>
        </p:sp>
        <p:sp>
          <p:nvSpPr>
            <p:cNvPr id="42" name="TextBox 41"/>
            <p:cNvSpPr txBox="1"/>
            <p:nvPr/>
          </p:nvSpPr>
          <p:spPr>
            <a:xfrm>
              <a:off x="3357554" y="4447768"/>
              <a:ext cx="1643074"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交换右子树</a:t>
              </a:r>
            </a:p>
          </p:txBody>
        </p:sp>
        <p:sp>
          <p:nvSpPr>
            <p:cNvPr id="43" name="TextBox 42"/>
            <p:cNvSpPr txBox="1"/>
            <p:nvPr/>
          </p:nvSpPr>
          <p:spPr>
            <a:xfrm>
              <a:off x="3500430" y="2714620"/>
              <a:ext cx="4429156"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交换根结点的左右指针：访问根结点</a:t>
              </a:r>
            </a:p>
          </p:txBody>
        </p:sp>
      </p:grpSp>
      <p:pic>
        <p:nvPicPr>
          <p:cNvPr id="15" name="Picture 2"/>
          <p:cNvPicPr>
            <a:picLocks noChangeAspect="1" noChangeArrowheads="1"/>
          </p:cNvPicPr>
          <p:nvPr/>
        </p:nvPicPr>
        <p:blipFill>
          <a:blip r:embed="rId2" cstate="print"/>
          <a:srcRect/>
          <a:stretch>
            <a:fillRect/>
          </a:stretch>
        </p:blipFill>
        <p:spPr bwMode="auto">
          <a:xfrm>
            <a:off x="642910" y="1714488"/>
            <a:ext cx="1643074" cy="796023"/>
          </a:xfrm>
          <a:prstGeom prst="rect">
            <a:avLst/>
          </a:prstGeom>
          <a:noFill/>
          <a:ln w="9525">
            <a:noFill/>
            <a:miter lim="800000"/>
            <a:headEnd/>
            <a:tailEnd/>
          </a:ln>
        </p:spPr>
      </p:pic>
      <p:sp>
        <p:nvSpPr>
          <p:cNvPr id="17" name="灯片编号占位符 16"/>
          <p:cNvSpPr>
            <a:spLocks noGrp="1"/>
          </p:cNvSpPr>
          <p:nvPr>
            <p:ph type="sldNum" sz="quarter" idx="12"/>
          </p:nvPr>
        </p:nvSpPr>
        <p:spPr/>
        <p:txBody>
          <a:bodyPr/>
          <a:lstStyle/>
          <a:p>
            <a:fld id="{67864EE2-EAB3-4814-A7EB-820BD7610F1E}" type="slidenum">
              <a:rPr lang="en-US" altLang="zh-CN" smtClean="0"/>
              <a:pPr/>
              <a:t>93</a:t>
            </a:fld>
            <a:r>
              <a:rPr lang="en-US" altLang="zh-CN"/>
              <a:t>/110</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571472" y="500042"/>
            <a:ext cx="335758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采用</a:t>
            </a:r>
            <a:r>
              <a:rPr lang="zh-CN" altLang="en-US" sz="2000">
                <a:solidFill>
                  <a:srgbClr val="0000FF"/>
                </a:solidFill>
                <a:latin typeface="Consolas" pitchFamily="49" charset="0"/>
                <a:ea typeface="仿宋" pitchFamily="49" charset="-122"/>
                <a:cs typeface="Consolas" pitchFamily="49" charset="0"/>
              </a:rPr>
              <a:t>基于先序遍历的算法：</a:t>
            </a:r>
          </a:p>
        </p:txBody>
      </p:sp>
      <p:sp>
        <p:nvSpPr>
          <p:cNvPr id="35" name="TextBox 34"/>
          <p:cNvSpPr txBox="1"/>
          <p:nvPr/>
        </p:nvSpPr>
        <p:spPr>
          <a:xfrm>
            <a:off x="285720" y="1071546"/>
            <a:ext cx="8429684" cy="367635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Swap11</a:t>
            </a:r>
            <a:r>
              <a:rPr lang="en-US" altLang="zh-CN" sz="1800">
                <a:solidFill>
                  <a:srgbClr val="0000FF"/>
                </a:solidFill>
                <a:latin typeface="Consolas" pitchFamily="49" charset="0"/>
                <a:ea typeface="仿宋" pitchFamily="49" charset="-122"/>
                <a:cs typeface="Consolas" pitchFamily="49" charset="0"/>
              </a:rPr>
              <a:t>(BTNode *&amp;b)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基于先序遍历</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if (b!=NULL)</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  swap(b-&gt;lchild,b-&gt;rchild);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交换根结点</a:t>
            </a:r>
            <a:r>
              <a:rPr lang="en-US" altLang="zh-CN" sz="1800">
                <a:solidFill>
                  <a:schemeClr val="bg1">
                    <a:lumMod val="50000"/>
                  </a:schemeClr>
                </a:solidFill>
                <a:latin typeface="Consolas" pitchFamily="49" charset="0"/>
                <a:ea typeface="仿宋" pitchFamily="49" charset="-122"/>
                <a:cs typeface="Consolas" pitchFamily="49" charset="0"/>
              </a:rPr>
              <a:t>b</a:t>
            </a:r>
            <a:r>
              <a:rPr lang="zh-CN" altLang="zh-CN" sz="1800">
                <a:solidFill>
                  <a:schemeClr val="bg1">
                    <a:lumMod val="50000"/>
                  </a:schemeClr>
                </a:solidFill>
                <a:latin typeface="Consolas" pitchFamily="49" charset="0"/>
                <a:ea typeface="仿宋" pitchFamily="49" charset="-122"/>
                <a:cs typeface="Consolas" pitchFamily="49" charset="0"/>
              </a:rPr>
              <a:t>的左右孩子指针</a:t>
            </a:r>
            <a:r>
              <a:rPr lang="en-US" altLang="zh-CN" sz="1800">
                <a:solidFill>
                  <a:schemeClr val="bg1">
                    <a:lumMod val="50000"/>
                  </a:schemeClr>
                </a:solidFill>
                <a:latin typeface="Consolas" pitchFamily="49" charset="0"/>
                <a:ea typeface="仿宋" pitchFamily="49" charset="-122"/>
                <a:cs typeface="Consolas" pitchFamily="49" charset="0"/>
              </a:rPr>
              <a:t> </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Swap11</a:t>
            </a:r>
            <a:r>
              <a:rPr lang="en-US" altLang="zh-CN" sz="1800">
                <a:solidFill>
                  <a:srgbClr val="0000FF"/>
                </a:solidFill>
                <a:latin typeface="Consolas" pitchFamily="49" charset="0"/>
                <a:ea typeface="仿宋" pitchFamily="49" charset="-122"/>
                <a:cs typeface="Consolas" pitchFamily="49" charset="0"/>
              </a:rPr>
              <a:t>(b-&gt;lchild);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递归交换左子树</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Swap11</a:t>
            </a:r>
            <a:r>
              <a:rPr lang="en-US" altLang="zh-CN" sz="1800">
                <a:solidFill>
                  <a:srgbClr val="0000FF"/>
                </a:solidFill>
                <a:latin typeface="Consolas" pitchFamily="49" charset="0"/>
                <a:ea typeface="仿宋" pitchFamily="49" charset="-122"/>
                <a:cs typeface="Consolas" pitchFamily="49" charset="0"/>
              </a:rPr>
              <a:t>(b-&gt;rchild);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递归交换右子树</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p>
          <a:p>
            <a:pPr algn="l">
              <a:lnSpc>
                <a:spcPts val="2200"/>
              </a:lnSpc>
              <a:spcBef>
                <a:spcPts val="0"/>
              </a:spcBef>
            </a:pP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Swap1</a:t>
            </a:r>
            <a:r>
              <a:rPr lang="en-US" altLang="zh-CN" sz="1800">
                <a:solidFill>
                  <a:srgbClr val="0000FF"/>
                </a:solidFill>
                <a:latin typeface="Consolas" pitchFamily="49" charset="0"/>
                <a:ea typeface="仿宋" pitchFamily="49" charset="-122"/>
                <a:cs typeface="Consolas" pitchFamily="49" charset="0"/>
              </a:rPr>
              <a:t>(BTree &amp;bt)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求解算法</a:t>
            </a:r>
            <a:r>
              <a:rPr lang="en-US" altLang="zh-CN" sz="1800">
                <a:solidFill>
                  <a:schemeClr val="bg1">
                    <a:lumMod val="50000"/>
                  </a:schemeClr>
                </a:solidFill>
                <a:latin typeface="Consolas" pitchFamily="49" charset="0"/>
                <a:ea typeface="仿宋" pitchFamily="49" charset="-122"/>
                <a:cs typeface="Consolas" pitchFamily="49" charset="0"/>
              </a:rPr>
              <a:t>1</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Swap11</a:t>
            </a:r>
            <a:r>
              <a:rPr lang="en-US" altLang="zh-CN" sz="1800">
                <a:solidFill>
                  <a:srgbClr val="0000FF"/>
                </a:solidFill>
                <a:latin typeface="Consolas" pitchFamily="49" charset="0"/>
                <a:ea typeface="仿宋" pitchFamily="49" charset="-122"/>
                <a:cs typeface="Consolas" pitchFamily="49" charset="0"/>
              </a:rPr>
              <a:t>(bt.r);</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67864EE2-EAB3-4814-A7EB-820BD7610F1E}" type="slidenum">
              <a:rPr lang="en-US" altLang="zh-CN" smtClean="0"/>
              <a:pPr/>
              <a:t>94</a:t>
            </a:fld>
            <a:r>
              <a:rPr lang="en-US" altLang="zh-CN"/>
              <a:t>/110</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571472" y="500042"/>
            <a:ext cx="335758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采用</a:t>
            </a:r>
            <a:r>
              <a:rPr lang="zh-CN" altLang="en-US" sz="2000">
                <a:solidFill>
                  <a:srgbClr val="0000FF"/>
                </a:solidFill>
                <a:latin typeface="Consolas" pitchFamily="49" charset="0"/>
                <a:ea typeface="仿宋" pitchFamily="49" charset="-122"/>
                <a:cs typeface="Consolas" pitchFamily="49" charset="0"/>
              </a:rPr>
              <a:t>基于后序遍历的算法：</a:t>
            </a:r>
          </a:p>
        </p:txBody>
      </p:sp>
      <p:sp>
        <p:nvSpPr>
          <p:cNvPr id="5" name="TextBox 4"/>
          <p:cNvSpPr txBox="1"/>
          <p:nvPr/>
        </p:nvSpPr>
        <p:spPr>
          <a:xfrm>
            <a:off x="571472" y="1214422"/>
            <a:ext cx="8072494" cy="367635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Swap21</a:t>
            </a:r>
            <a:r>
              <a:rPr lang="en-US" altLang="zh-CN" sz="1800">
                <a:solidFill>
                  <a:srgbClr val="0000FF"/>
                </a:solidFill>
                <a:latin typeface="Consolas" pitchFamily="49" charset="0"/>
                <a:ea typeface="仿宋" pitchFamily="49" charset="-122"/>
                <a:cs typeface="Consolas" pitchFamily="49" charset="0"/>
              </a:rPr>
              <a:t>(BTNode *&amp;b)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基于后序遍历</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if (b!=NULL)</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FF0000"/>
                </a:solidFill>
                <a:latin typeface="Consolas" pitchFamily="49" charset="0"/>
                <a:ea typeface="仿宋" pitchFamily="49" charset="-122"/>
                <a:cs typeface="Consolas" pitchFamily="49" charset="0"/>
              </a:rPr>
              <a:t>Swap21</a:t>
            </a:r>
            <a:r>
              <a:rPr lang="en-US" altLang="zh-CN" sz="1800">
                <a:solidFill>
                  <a:srgbClr val="0000FF"/>
                </a:solidFill>
                <a:latin typeface="Consolas" pitchFamily="49" charset="0"/>
                <a:ea typeface="仿宋" pitchFamily="49" charset="-122"/>
                <a:cs typeface="Consolas" pitchFamily="49" charset="0"/>
              </a:rPr>
              <a:t>(b-&gt;lchild);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递归交换左子树</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Swap21</a:t>
            </a:r>
            <a:r>
              <a:rPr lang="en-US" altLang="zh-CN" sz="1800">
                <a:solidFill>
                  <a:srgbClr val="0000FF"/>
                </a:solidFill>
                <a:latin typeface="Consolas" pitchFamily="49" charset="0"/>
                <a:ea typeface="仿宋" pitchFamily="49" charset="-122"/>
                <a:cs typeface="Consolas" pitchFamily="49" charset="0"/>
              </a:rPr>
              <a:t>(b-&gt;rchild);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递归交换右子树</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swap(b-&gt;lchild,b-&gt;rchild);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交换根结点</a:t>
            </a:r>
            <a:r>
              <a:rPr lang="en-US" altLang="zh-CN" sz="1800">
                <a:solidFill>
                  <a:schemeClr val="bg1">
                    <a:lumMod val="50000"/>
                  </a:schemeClr>
                </a:solidFill>
                <a:latin typeface="Consolas" pitchFamily="49" charset="0"/>
                <a:ea typeface="仿宋" pitchFamily="49" charset="-122"/>
                <a:cs typeface="Consolas" pitchFamily="49" charset="0"/>
              </a:rPr>
              <a:t>b</a:t>
            </a:r>
            <a:r>
              <a:rPr lang="zh-CN" altLang="zh-CN" sz="1800">
                <a:solidFill>
                  <a:schemeClr val="bg1">
                    <a:lumMod val="50000"/>
                  </a:schemeClr>
                </a:solidFill>
                <a:latin typeface="Consolas" pitchFamily="49" charset="0"/>
                <a:ea typeface="仿宋" pitchFamily="49" charset="-122"/>
                <a:cs typeface="Consolas" pitchFamily="49" charset="0"/>
              </a:rPr>
              <a:t>的左右孩子指针 </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p>
          <a:p>
            <a:pPr algn="l">
              <a:lnSpc>
                <a:spcPts val="2200"/>
              </a:lnSpc>
              <a:spcBef>
                <a:spcPts val="0"/>
              </a:spcBef>
            </a:pP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Swap2</a:t>
            </a:r>
            <a:r>
              <a:rPr lang="en-US" altLang="zh-CN" sz="1800">
                <a:solidFill>
                  <a:srgbClr val="0000FF"/>
                </a:solidFill>
                <a:latin typeface="Consolas" pitchFamily="49" charset="0"/>
                <a:ea typeface="仿宋" pitchFamily="49" charset="-122"/>
                <a:cs typeface="Consolas" pitchFamily="49" charset="0"/>
              </a:rPr>
              <a:t>(BTree &amp;bt)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求解算法</a:t>
            </a:r>
            <a:r>
              <a:rPr lang="en-US" altLang="zh-CN" sz="1800">
                <a:solidFill>
                  <a:schemeClr val="bg1">
                    <a:lumMod val="50000"/>
                  </a:schemeClr>
                </a:solidFill>
                <a:latin typeface="Consolas" pitchFamily="49" charset="0"/>
                <a:ea typeface="仿宋" pitchFamily="49" charset="-122"/>
                <a:cs typeface="Consolas" pitchFamily="49" charset="0"/>
              </a:rPr>
              <a:t>2 </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Swap21</a:t>
            </a:r>
            <a:r>
              <a:rPr lang="en-US" altLang="zh-CN" sz="1800">
                <a:solidFill>
                  <a:srgbClr val="0000FF"/>
                </a:solidFill>
                <a:latin typeface="Consolas" pitchFamily="49" charset="0"/>
                <a:ea typeface="仿宋" pitchFamily="49" charset="-122"/>
                <a:cs typeface="Consolas" pitchFamily="49" charset="0"/>
              </a:rPr>
              <a:t>(bt.r);</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67864EE2-EAB3-4814-A7EB-820BD7610F1E}" type="slidenum">
              <a:rPr lang="en-US" altLang="zh-CN" smtClean="0"/>
              <a:pPr/>
              <a:t>95</a:t>
            </a:fld>
            <a:r>
              <a:rPr lang="en-US" altLang="zh-CN"/>
              <a:t>/110</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8662" y="1000108"/>
            <a:ext cx="6643734"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采用上述两个算法得到交换</a:t>
            </a:r>
            <a:r>
              <a:rPr lang="zh-CN" altLang="en-US" sz="2000">
                <a:solidFill>
                  <a:srgbClr val="0000FF"/>
                </a:solidFill>
                <a:latin typeface="Consolas" pitchFamily="49" charset="0"/>
                <a:ea typeface="仿宋" pitchFamily="49" charset="-122"/>
                <a:cs typeface="Consolas" pitchFamily="49" charset="0"/>
              </a:rPr>
              <a:t>结果是</a:t>
            </a:r>
            <a:r>
              <a:rPr lang="zh-CN" altLang="zh-CN" sz="2000">
                <a:solidFill>
                  <a:srgbClr val="0000FF"/>
                </a:solidFill>
                <a:latin typeface="Consolas" pitchFamily="49" charset="0"/>
                <a:ea typeface="仿宋" pitchFamily="49" charset="-122"/>
                <a:cs typeface="Consolas" pitchFamily="49" charset="0"/>
              </a:rPr>
              <a:t>正确的。</a:t>
            </a:r>
            <a:endParaRPr lang="zh-CN" altLang="en-US" sz="2000">
              <a:solidFill>
                <a:srgbClr val="0000FF"/>
              </a:solidFill>
              <a:latin typeface="Consolas" pitchFamily="49" charset="0"/>
              <a:ea typeface="仿宋" pitchFamily="49" charset="-122"/>
              <a:cs typeface="Consolas" pitchFamily="49" charset="0"/>
            </a:endParaRPr>
          </a:p>
        </p:txBody>
      </p:sp>
      <p:grpSp>
        <p:nvGrpSpPr>
          <p:cNvPr id="2" name="组合 5"/>
          <p:cNvGrpSpPr/>
          <p:nvPr/>
        </p:nvGrpSpPr>
        <p:grpSpPr>
          <a:xfrm>
            <a:off x="1071538" y="2071678"/>
            <a:ext cx="1964837" cy="2092424"/>
            <a:chOff x="1000100" y="1876105"/>
            <a:chExt cx="1964837" cy="2092424"/>
          </a:xfrm>
        </p:grpSpPr>
        <p:sp>
          <p:nvSpPr>
            <p:cNvPr id="7" name="Freeform 70"/>
            <p:cNvSpPr>
              <a:spLocks/>
            </p:cNvSpPr>
            <p:nvPr/>
          </p:nvSpPr>
          <p:spPr bwMode="auto">
            <a:xfrm>
              <a:off x="2132259" y="2702355"/>
              <a:ext cx="223599" cy="367110"/>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8" name="Line 69"/>
            <p:cNvSpPr>
              <a:spLocks noChangeShapeType="1"/>
            </p:cNvSpPr>
            <p:nvPr/>
          </p:nvSpPr>
          <p:spPr bwMode="auto">
            <a:xfrm>
              <a:off x="1234828" y="3327351"/>
              <a:ext cx="330845" cy="37317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9" name="Freeform 68"/>
            <p:cNvSpPr>
              <a:spLocks/>
            </p:cNvSpPr>
            <p:nvPr/>
          </p:nvSpPr>
          <p:spPr bwMode="auto">
            <a:xfrm>
              <a:off x="2535951" y="2667970"/>
              <a:ext cx="251928" cy="409585"/>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0" name="Line 67"/>
            <p:cNvSpPr>
              <a:spLocks noChangeShapeType="1"/>
            </p:cNvSpPr>
            <p:nvPr/>
          </p:nvSpPr>
          <p:spPr bwMode="auto">
            <a:xfrm flipH="1">
              <a:off x="1156923" y="2629539"/>
              <a:ext cx="307575" cy="45610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1" name="Line 66"/>
            <p:cNvSpPr>
              <a:spLocks noChangeShapeType="1"/>
            </p:cNvSpPr>
            <p:nvPr/>
          </p:nvSpPr>
          <p:spPr bwMode="auto">
            <a:xfrm flipH="1">
              <a:off x="1518121" y="2013645"/>
              <a:ext cx="512962" cy="45812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 name="Oval 65"/>
            <p:cNvSpPr>
              <a:spLocks noChangeArrowheads="1"/>
            </p:cNvSpPr>
            <p:nvPr/>
          </p:nvSpPr>
          <p:spPr bwMode="auto">
            <a:xfrm>
              <a:off x="1883546" y="1876105"/>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3" name="Oval 64"/>
            <p:cNvSpPr>
              <a:spLocks noChangeArrowheads="1"/>
            </p:cNvSpPr>
            <p:nvPr/>
          </p:nvSpPr>
          <p:spPr bwMode="auto">
            <a:xfrm>
              <a:off x="1360286" y="2379743"/>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4" name="Oval 63"/>
            <p:cNvSpPr>
              <a:spLocks noChangeArrowheads="1"/>
            </p:cNvSpPr>
            <p:nvPr/>
          </p:nvSpPr>
          <p:spPr bwMode="auto">
            <a:xfrm>
              <a:off x="2296164" y="2423230"/>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5" name="Oval 62"/>
            <p:cNvSpPr>
              <a:spLocks noChangeArrowheads="1"/>
            </p:cNvSpPr>
            <p:nvPr/>
          </p:nvSpPr>
          <p:spPr bwMode="auto">
            <a:xfrm>
              <a:off x="1982519" y="3070475"/>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6" name="Oval 61"/>
            <p:cNvSpPr>
              <a:spLocks noChangeArrowheads="1"/>
            </p:cNvSpPr>
            <p:nvPr/>
          </p:nvSpPr>
          <p:spPr bwMode="auto">
            <a:xfrm>
              <a:off x="2692774" y="3070475"/>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17" name="Oval 60"/>
            <p:cNvSpPr>
              <a:spLocks noChangeArrowheads="1"/>
            </p:cNvSpPr>
            <p:nvPr/>
          </p:nvSpPr>
          <p:spPr bwMode="auto">
            <a:xfrm>
              <a:off x="1000100" y="3085645"/>
              <a:ext cx="271152" cy="29834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8" name="Line 59"/>
            <p:cNvSpPr>
              <a:spLocks noChangeShapeType="1"/>
            </p:cNvSpPr>
            <p:nvPr/>
          </p:nvSpPr>
          <p:spPr bwMode="auto">
            <a:xfrm>
              <a:off x="2105953" y="2132981"/>
              <a:ext cx="253952" cy="3135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9" name="Oval 58"/>
            <p:cNvSpPr>
              <a:spLocks noChangeArrowheads="1"/>
            </p:cNvSpPr>
            <p:nvPr/>
          </p:nvSpPr>
          <p:spPr bwMode="auto">
            <a:xfrm>
              <a:off x="1449321" y="3669178"/>
              <a:ext cx="271152"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grpSp>
      <p:grpSp>
        <p:nvGrpSpPr>
          <p:cNvPr id="3" name="组合 34"/>
          <p:cNvGrpSpPr/>
          <p:nvPr/>
        </p:nvGrpSpPr>
        <p:grpSpPr>
          <a:xfrm>
            <a:off x="4286248" y="2000240"/>
            <a:ext cx="1857388" cy="2092424"/>
            <a:chOff x="4286248" y="2000240"/>
            <a:chExt cx="1857388" cy="2092424"/>
          </a:xfrm>
        </p:grpSpPr>
        <p:sp>
          <p:nvSpPr>
            <p:cNvPr id="21" name="Freeform 70"/>
            <p:cNvSpPr>
              <a:spLocks/>
            </p:cNvSpPr>
            <p:nvPr/>
          </p:nvSpPr>
          <p:spPr bwMode="auto">
            <a:xfrm>
              <a:off x="4435988" y="2826490"/>
              <a:ext cx="223599" cy="367110"/>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2" name="Line 69"/>
            <p:cNvSpPr>
              <a:spLocks noChangeShapeType="1"/>
            </p:cNvSpPr>
            <p:nvPr/>
          </p:nvSpPr>
          <p:spPr bwMode="auto">
            <a:xfrm>
              <a:off x="5715008" y="2786058"/>
              <a:ext cx="285752" cy="42862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3" name="Freeform 68"/>
            <p:cNvSpPr>
              <a:spLocks/>
            </p:cNvSpPr>
            <p:nvPr/>
          </p:nvSpPr>
          <p:spPr bwMode="auto">
            <a:xfrm>
              <a:off x="4839680" y="2792105"/>
              <a:ext cx="251928" cy="409585"/>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4" name="Line 67"/>
            <p:cNvSpPr>
              <a:spLocks noChangeShapeType="1"/>
            </p:cNvSpPr>
            <p:nvPr/>
          </p:nvSpPr>
          <p:spPr bwMode="auto">
            <a:xfrm flipH="1">
              <a:off x="5643570" y="3429000"/>
              <a:ext cx="307575" cy="45610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5" name="Line 66"/>
            <p:cNvSpPr>
              <a:spLocks noChangeShapeType="1"/>
            </p:cNvSpPr>
            <p:nvPr/>
          </p:nvSpPr>
          <p:spPr bwMode="auto">
            <a:xfrm flipH="1">
              <a:off x="4732831" y="2137780"/>
              <a:ext cx="512962" cy="45812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6" name="Oval 65"/>
            <p:cNvSpPr>
              <a:spLocks noChangeArrowheads="1"/>
            </p:cNvSpPr>
            <p:nvPr/>
          </p:nvSpPr>
          <p:spPr bwMode="auto">
            <a:xfrm>
              <a:off x="5098256" y="2000240"/>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27" name="Oval 64"/>
            <p:cNvSpPr>
              <a:spLocks noChangeArrowheads="1"/>
            </p:cNvSpPr>
            <p:nvPr/>
          </p:nvSpPr>
          <p:spPr bwMode="auto">
            <a:xfrm>
              <a:off x="5500694" y="2503878"/>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28" name="Oval 63"/>
            <p:cNvSpPr>
              <a:spLocks noChangeArrowheads="1"/>
            </p:cNvSpPr>
            <p:nvPr/>
          </p:nvSpPr>
          <p:spPr bwMode="auto">
            <a:xfrm>
              <a:off x="4599893" y="2547365"/>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29" name="Oval 62"/>
            <p:cNvSpPr>
              <a:spLocks noChangeArrowheads="1"/>
            </p:cNvSpPr>
            <p:nvPr/>
          </p:nvSpPr>
          <p:spPr bwMode="auto">
            <a:xfrm>
              <a:off x="4286248" y="3194610"/>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a:solidFill>
                    <a:srgbClr val="0000FF"/>
                  </a:solidFill>
                  <a:latin typeface="Consolas" pitchFamily="49" charset="0"/>
                  <a:ea typeface="仿宋" pitchFamily="49" charset="-122"/>
                  <a:cs typeface="Consolas" pitchFamily="49" charset="0"/>
                </a:rPr>
                <a:t>F</a:t>
              </a:r>
              <a:endPar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0" name="Oval 61"/>
            <p:cNvSpPr>
              <a:spLocks noChangeArrowheads="1"/>
            </p:cNvSpPr>
            <p:nvPr/>
          </p:nvSpPr>
          <p:spPr bwMode="auto">
            <a:xfrm>
              <a:off x="4996503" y="3194610"/>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a:solidFill>
                    <a:srgbClr val="0000FF"/>
                  </a:solidFill>
                  <a:latin typeface="Consolas" pitchFamily="49" charset="0"/>
                  <a:ea typeface="仿宋" pitchFamily="49" charset="-122"/>
                  <a:cs typeface="Consolas" pitchFamily="49" charset="0"/>
                </a:rPr>
                <a:t>E</a:t>
              </a:r>
              <a:endPar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 name="Oval 60"/>
            <p:cNvSpPr>
              <a:spLocks noChangeArrowheads="1"/>
            </p:cNvSpPr>
            <p:nvPr/>
          </p:nvSpPr>
          <p:spPr bwMode="auto">
            <a:xfrm>
              <a:off x="5872484" y="3209780"/>
              <a:ext cx="271152" cy="29834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32" name="Line 59"/>
            <p:cNvSpPr>
              <a:spLocks noChangeShapeType="1"/>
            </p:cNvSpPr>
            <p:nvPr/>
          </p:nvSpPr>
          <p:spPr bwMode="auto">
            <a:xfrm>
              <a:off x="5320663" y="2257116"/>
              <a:ext cx="253952" cy="3135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3" name="Oval 58"/>
            <p:cNvSpPr>
              <a:spLocks noChangeArrowheads="1"/>
            </p:cNvSpPr>
            <p:nvPr/>
          </p:nvSpPr>
          <p:spPr bwMode="auto">
            <a:xfrm>
              <a:off x="5429256" y="3793313"/>
              <a:ext cx="271152"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grpSp>
      <p:sp>
        <p:nvSpPr>
          <p:cNvPr id="34" name="右箭头 33"/>
          <p:cNvSpPr/>
          <p:nvPr/>
        </p:nvSpPr>
        <p:spPr>
          <a:xfrm>
            <a:off x="3500430" y="3071810"/>
            <a:ext cx="357190"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6" name="TextBox 5"/>
          <p:cNvSpPr txBox="1"/>
          <p:nvPr/>
        </p:nvSpPr>
        <p:spPr>
          <a:xfrm>
            <a:off x="500034" y="1714488"/>
            <a:ext cx="714380" cy="646331"/>
          </a:xfrm>
          <a:prstGeom prst="rect">
            <a:avLst/>
          </a:prstGeom>
          <a:blipFill>
            <a:blip r:embed="rId2"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1800" b="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程序验证</a:t>
            </a:r>
          </a:p>
        </p:txBody>
      </p:sp>
      <p:sp>
        <p:nvSpPr>
          <p:cNvPr id="35" name="灯片编号占位符 34"/>
          <p:cNvSpPr>
            <a:spLocks noGrp="1"/>
          </p:cNvSpPr>
          <p:nvPr>
            <p:ph type="sldNum" sz="quarter" idx="12"/>
          </p:nvPr>
        </p:nvSpPr>
        <p:spPr/>
        <p:txBody>
          <a:bodyPr/>
          <a:lstStyle/>
          <a:p>
            <a:fld id="{67864EE2-EAB3-4814-A7EB-820BD7610F1E}" type="slidenum">
              <a:rPr lang="en-US" altLang="zh-CN" smtClean="0"/>
              <a:pPr/>
              <a:t>96</a:t>
            </a:fld>
            <a:r>
              <a:rPr lang="en-US" altLang="zh-CN"/>
              <a:t>/110</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428604"/>
            <a:ext cx="7358114"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那么</a:t>
            </a:r>
            <a:r>
              <a:rPr lang="zh-CN" altLang="zh-CN" sz="2000">
                <a:solidFill>
                  <a:srgbClr val="FF0000"/>
                </a:solidFill>
                <a:latin typeface="微软雅黑" pitchFamily="34" charset="-122"/>
                <a:ea typeface="微软雅黑" pitchFamily="34" charset="-122"/>
                <a:cs typeface="Consolas" pitchFamily="49" charset="0"/>
              </a:rPr>
              <a:t>能不能采用中序遍历</a:t>
            </a:r>
            <a:r>
              <a:rPr lang="zh-CN" altLang="zh-CN" sz="2000">
                <a:solidFill>
                  <a:srgbClr val="0000FF"/>
                </a:solidFill>
                <a:latin typeface="Consolas" pitchFamily="49" charset="0"/>
                <a:ea typeface="仿宋" pitchFamily="49" charset="-122"/>
                <a:cs typeface="Consolas" pitchFamily="49" charset="0"/>
              </a:rPr>
              <a:t>呢？对应的基于中序遍历的算法如下：</a:t>
            </a:r>
            <a:endParaRPr lang="zh-CN" altLang="en-US" sz="20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428596" y="1142984"/>
            <a:ext cx="8072494" cy="367635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Swap31</a:t>
            </a:r>
            <a:r>
              <a:rPr lang="en-US" altLang="zh-CN" sz="1800">
                <a:solidFill>
                  <a:srgbClr val="0000FF"/>
                </a:solidFill>
                <a:latin typeface="Consolas" pitchFamily="49" charset="0"/>
                <a:ea typeface="仿宋" pitchFamily="49" charset="-122"/>
                <a:cs typeface="Consolas" pitchFamily="49" charset="0"/>
              </a:rPr>
              <a:t>(BTNode *&amp;b)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基于中序遍历</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if (b!=NULL)</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FF0000"/>
                </a:solidFill>
                <a:latin typeface="Consolas" pitchFamily="49" charset="0"/>
                <a:ea typeface="仿宋" pitchFamily="49" charset="-122"/>
                <a:cs typeface="Consolas" pitchFamily="49" charset="0"/>
              </a:rPr>
              <a:t>Swap31</a:t>
            </a:r>
            <a:r>
              <a:rPr lang="en-US" altLang="zh-CN" sz="1800">
                <a:solidFill>
                  <a:srgbClr val="0000FF"/>
                </a:solidFill>
                <a:latin typeface="Consolas" pitchFamily="49" charset="0"/>
                <a:ea typeface="仿宋" pitchFamily="49" charset="-122"/>
                <a:cs typeface="Consolas" pitchFamily="49" charset="0"/>
              </a:rPr>
              <a:t>(b-&gt;lchild);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递归交换左子树</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swap(b-&gt;lchild,b-&gt;rchild);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交换根结点</a:t>
            </a:r>
            <a:r>
              <a:rPr lang="en-US" altLang="zh-CN" sz="1800">
                <a:solidFill>
                  <a:schemeClr val="bg1">
                    <a:lumMod val="50000"/>
                  </a:schemeClr>
                </a:solidFill>
                <a:latin typeface="Consolas" pitchFamily="49" charset="0"/>
                <a:ea typeface="仿宋" pitchFamily="49" charset="-122"/>
                <a:cs typeface="Consolas" pitchFamily="49" charset="0"/>
              </a:rPr>
              <a:t>b</a:t>
            </a:r>
            <a:r>
              <a:rPr lang="zh-CN" altLang="zh-CN" sz="1800">
                <a:solidFill>
                  <a:schemeClr val="bg1">
                    <a:lumMod val="50000"/>
                  </a:schemeClr>
                </a:solidFill>
                <a:latin typeface="Consolas" pitchFamily="49" charset="0"/>
                <a:ea typeface="仿宋" pitchFamily="49" charset="-122"/>
                <a:cs typeface="Consolas" pitchFamily="49" charset="0"/>
              </a:rPr>
              <a:t>的左右孩子指针 </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Swap31</a:t>
            </a:r>
            <a:r>
              <a:rPr lang="en-US" altLang="zh-CN" sz="1800">
                <a:solidFill>
                  <a:srgbClr val="0000FF"/>
                </a:solidFill>
                <a:latin typeface="Consolas" pitchFamily="49" charset="0"/>
                <a:ea typeface="仿宋" pitchFamily="49" charset="-122"/>
                <a:cs typeface="Consolas" pitchFamily="49" charset="0"/>
              </a:rPr>
              <a:t>(b-&gt;rchild);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递归交换右子树</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p>
          <a:p>
            <a:pPr algn="l">
              <a:lnSpc>
                <a:spcPts val="2200"/>
              </a:lnSpc>
              <a:spcBef>
                <a:spcPts val="0"/>
              </a:spcBef>
            </a:pP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Swap3</a:t>
            </a:r>
            <a:r>
              <a:rPr lang="en-US" altLang="zh-CN" sz="1800">
                <a:solidFill>
                  <a:srgbClr val="0000FF"/>
                </a:solidFill>
                <a:latin typeface="Consolas" pitchFamily="49" charset="0"/>
                <a:ea typeface="仿宋" pitchFamily="49" charset="-122"/>
                <a:cs typeface="Consolas" pitchFamily="49" charset="0"/>
              </a:rPr>
              <a:t>(BTree &amp;bt)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求解算法</a:t>
            </a:r>
            <a:r>
              <a:rPr lang="en-US" altLang="zh-CN" sz="1800">
                <a:solidFill>
                  <a:schemeClr val="bg1">
                    <a:lumMod val="50000"/>
                  </a:schemeClr>
                </a:solidFill>
                <a:latin typeface="Consolas" pitchFamily="49" charset="0"/>
                <a:ea typeface="仿宋" pitchFamily="49" charset="-122"/>
                <a:cs typeface="Consolas" pitchFamily="49" charset="0"/>
              </a:rPr>
              <a:t>3</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Swap31</a:t>
            </a:r>
            <a:r>
              <a:rPr lang="en-US" altLang="zh-CN" sz="1800">
                <a:solidFill>
                  <a:srgbClr val="0000FF"/>
                </a:solidFill>
                <a:latin typeface="Consolas" pitchFamily="49" charset="0"/>
                <a:ea typeface="仿宋" pitchFamily="49" charset="-122"/>
                <a:cs typeface="Consolas" pitchFamily="49" charset="0"/>
              </a:rPr>
              <a:t>(bt.r);</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97</a:t>
            </a:fld>
            <a:r>
              <a:rPr lang="en-US" altLang="zh-CN"/>
              <a:t>/110</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5786" y="571480"/>
            <a:ext cx="6643734"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基于中序遍历</a:t>
            </a:r>
            <a:r>
              <a:rPr lang="zh-CN" altLang="zh-CN" sz="2000">
                <a:solidFill>
                  <a:srgbClr val="0000FF"/>
                </a:solidFill>
                <a:latin typeface="Consolas" pitchFamily="49" charset="0"/>
                <a:ea typeface="仿宋" pitchFamily="49" charset="-122"/>
                <a:cs typeface="Consolas" pitchFamily="49" charset="0"/>
              </a:rPr>
              <a:t>算法得到交换</a:t>
            </a:r>
            <a:r>
              <a:rPr lang="zh-CN" altLang="en-US" sz="2000">
                <a:solidFill>
                  <a:srgbClr val="0000FF"/>
                </a:solidFill>
                <a:latin typeface="Consolas" pitchFamily="49" charset="0"/>
                <a:ea typeface="仿宋" pitchFamily="49" charset="-122"/>
                <a:cs typeface="Consolas" pitchFamily="49" charset="0"/>
              </a:rPr>
              <a:t>结果是错误</a:t>
            </a:r>
            <a:r>
              <a:rPr lang="zh-CN" altLang="zh-CN" sz="2000">
                <a:solidFill>
                  <a:srgbClr val="0000FF"/>
                </a:solidFill>
                <a:latin typeface="Consolas" pitchFamily="49" charset="0"/>
                <a:ea typeface="仿宋" pitchFamily="49" charset="-122"/>
                <a:cs typeface="Consolas" pitchFamily="49" charset="0"/>
              </a:rPr>
              <a:t>的。</a:t>
            </a:r>
            <a:endParaRPr lang="zh-CN" altLang="en-US" sz="2000">
              <a:solidFill>
                <a:srgbClr val="0000FF"/>
              </a:solidFill>
              <a:latin typeface="Consolas" pitchFamily="49" charset="0"/>
              <a:ea typeface="仿宋" pitchFamily="49" charset="-122"/>
              <a:cs typeface="Consolas" pitchFamily="49" charset="0"/>
            </a:endParaRPr>
          </a:p>
        </p:txBody>
      </p:sp>
      <p:grpSp>
        <p:nvGrpSpPr>
          <p:cNvPr id="2" name="组合 5"/>
          <p:cNvGrpSpPr/>
          <p:nvPr/>
        </p:nvGrpSpPr>
        <p:grpSpPr>
          <a:xfrm>
            <a:off x="1344271" y="1357298"/>
            <a:ext cx="1964837" cy="2092424"/>
            <a:chOff x="1000100" y="1876105"/>
            <a:chExt cx="1964837" cy="2092424"/>
          </a:xfrm>
        </p:grpSpPr>
        <p:sp>
          <p:nvSpPr>
            <p:cNvPr id="7" name="Freeform 70"/>
            <p:cNvSpPr>
              <a:spLocks/>
            </p:cNvSpPr>
            <p:nvPr/>
          </p:nvSpPr>
          <p:spPr bwMode="auto">
            <a:xfrm>
              <a:off x="2132259" y="2702355"/>
              <a:ext cx="223599" cy="367110"/>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8" name="Line 69"/>
            <p:cNvSpPr>
              <a:spLocks noChangeShapeType="1"/>
            </p:cNvSpPr>
            <p:nvPr/>
          </p:nvSpPr>
          <p:spPr bwMode="auto">
            <a:xfrm>
              <a:off x="1234828" y="3327351"/>
              <a:ext cx="330845" cy="373177"/>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9" name="Freeform 68"/>
            <p:cNvSpPr>
              <a:spLocks/>
            </p:cNvSpPr>
            <p:nvPr/>
          </p:nvSpPr>
          <p:spPr bwMode="auto">
            <a:xfrm>
              <a:off x="2535951" y="2667970"/>
              <a:ext cx="251928" cy="409585"/>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0" name="Line 67"/>
            <p:cNvSpPr>
              <a:spLocks noChangeShapeType="1"/>
            </p:cNvSpPr>
            <p:nvPr/>
          </p:nvSpPr>
          <p:spPr bwMode="auto">
            <a:xfrm flipH="1">
              <a:off x="1156923" y="2629539"/>
              <a:ext cx="307575" cy="45610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1" name="Line 66"/>
            <p:cNvSpPr>
              <a:spLocks noChangeShapeType="1"/>
            </p:cNvSpPr>
            <p:nvPr/>
          </p:nvSpPr>
          <p:spPr bwMode="auto">
            <a:xfrm flipH="1">
              <a:off x="1518121" y="2013645"/>
              <a:ext cx="512962" cy="45812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2" name="Oval 65"/>
            <p:cNvSpPr>
              <a:spLocks noChangeArrowheads="1"/>
            </p:cNvSpPr>
            <p:nvPr/>
          </p:nvSpPr>
          <p:spPr bwMode="auto">
            <a:xfrm>
              <a:off x="1883546" y="1876105"/>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3" name="Oval 64"/>
            <p:cNvSpPr>
              <a:spLocks noChangeArrowheads="1"/>
            </p:cNvSpPr>
            <p:nvPr/>
          </p:nvSpPr>
          <p:spPr bwMode="auto">
            <a:xfrm>
              <a:off x="1360286" y="2379743"/>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4" name="Oval 63"/>
            <p:cNvSpPr>
              <a:spLocks noChangeArrowheads="1"/>
            </p:cNvSpPr>
            <p:nvPr/>
          </p:nvSpPr>
          <p:spPr bwMode="auto">
            <a:xfrm>
              <a:off x="2296164" y="2423230"/>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5" name="Oval 62"/>
            <p:cNvSpPr>
              <a:spLocks noChangeArrowheads="1"/>
            </p:cNvSpPr>
            <p:nvPr/>
          </p:nvSpPr>
          <p:spPr bwMode="auto">
            <a:xfrm>
              <a:off x="1982519" y="3070475"/>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E</a:t>
              </a:r>
            </a:p>
          </p:txBody>
        </p:sp>
        <p:sp>
          <p:nvSpPr>
            <p:cNvPr id="16" name="Oval 61"/>
            <p:cNvSpPr>
              <a:spLocks noChangeArrowheads="1"/>
            </p:cNvSpPr>
            <p:nvPr/>
          </p:nvSpPr>
          <p:spPr bwMode="auto">
            <a:xfrm>
              <a:off x="2692774" y="3070475"/>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F</a:t>
              </a:r>
            </a:p>
          </p:txBody>
        </p:sp>
        <p:sp>
          <p:nvSpPr>
            <p:cNvPr id="17" name="Oval 60"/>
            <p:cNvSpPr>
              <a:spLocks noChangeArrowheads="1"/>
            </p:cNvSpPr>
            <p:nvPr/>
          </p:nvSpPr>
          <p:spPr bwMode="auto">
            <a:xfrm>
              <a:off x="1000100" y="3085645"/>
              <a:ext cx="271152" cy="29834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18" name="Line 59"/>
            <p:cNvSpPr>
              <a:spLocks noChangeShapeType="1"/>
            </p:cNvSpPr>
            <p:nvPr/>
          </p:nvSpPr>
          <p:spPr bwMode="auto">
            <a:xfrm>
              <a:off x="2105953" y="2132981"/>
              <a:ext cx="253952" cy="3135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9" name="Oval 58"/>
            <p:cNvSpPr>
              <a:spLocks noChangeArrowheads="1"/>
            </p:cNvSpPr>
            <p:nvPr/>
          </p:nvSpPr>
          <p:spPr bwMode="auto">
            <a:xfrm>
              <a:off x="1449321" y="3669178"/>
              <a:ext cx="271152"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grpSp>
      <p:grpSp>
        <p:nvGrpSpPr>
          <p:cNvPr id="3" name="组合 34"/>
          <p:cNvGrpSpPr/>
          <p:nvPr/>
        </p:nvGrpSpPr>
        <p:grpSpPr>
          <a:xfrm>
            <a:off x="4558981" y="1285860"/>
            <a:ext cx="1785950" cy="2092424"/>
            <a:chOff x="4286248" y="2000240"/>
            <a:chExt cx="1785950" cy="2092424"/>
          </a:xfrm>
        </p:grpSpPr>
        <p:sp>
          <p:nvSpPr>
            <p:cNvPr id="21" name="Freeform 70"/>
            <p:cNvSpPr>
              <a:spLocks/>
            </p:cNvSpPr>
            <p:nvPr/>
          </p:nvSpPr>
          <p:spPr bwMode="auto">
            <a:xfrm>
              <a:off x="4435988" y="2826490"/>
              <a:ext cx="223599" cy="367110"/>
            </a:xfrm>
            <a:custGeom>
              <a:avLst/>
              <a:gdLst/>
              <a:ahLst/>
              <a:cxnLst>
                <a:cxn ang="0">
                  <a:pos x="233" y="0"/>
                </a:cxn>
                <a:cxn ang="0">
                  <a:pos x="0" y="383"/>
                </a:cxn>
              </a:cxnLst>
              <a:rect l="0" t="0" r="r" b="b"/>
              <a:pathLst>
                <a:path w="233" h="383">
                  <a:moveTo>
                    <a:pt x="233" y="0"/>
                  </a:moveTo>
                  <a:lnTo>
                    <a:pt x="0" y="38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2" name="Line 69"/>
            <p:cNvSpPr>
              <a:spLocks noChangeShapeType="1"/>
            </p:cNvSpPr>
            <p:nvPr/>
          </p:nvSpPr>
          <p:spPr bwMode="auto">
            <a:xfrm>
              <a:off x="5572132" y="3429000"/>
              <a:ext cx="285752" cy="42862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3" name="Freeform 68"/>
            <p:cNvSpPr>
              <a:spLocks/>
            </p:cNvSpPr>
            <p:nvPr/>
          </p:nvSpPr>
          <p:spPr bwMode="auto">
            <a:xfrm>
              <a:off x="4839680" y="2792105"/>
              <a:ext cx="232386" cy="422581"/>
            </a:xfrm>
            <a:custGeom>
              <a:avLst/>
              <a:gdLst/>
              <a:ahLst/>
              <a:cxnLst>
                <a:cxn ang="0">
                  <a:pos x="0" y="0"/>
                </a:cxn>
                <a:cxn ang="0">
                  <a:pos x="263" y="427"/>
                </a:cxn>
              </a:cxnLst>
              <a:rect l="0" t="0" r="r" b="b"/>
              <a:pathLst>
                <a:path w="263" h="427">
                  <a:moveTo>
                    <a:pt x="0" y="0"/>
                  </a:moveTo>
                  <a:lnTo>
                    <a:pt x="263" y="42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4" name="Line 67"/>
            <p:cNvSpPr>
              <a:spLocks noChangeShapeType="1"/>
            </p:cNvSpPr>
            <p:nvPr/>
          </p:nvSpPr>
          <p:spPr bwMode="auto">
            <a:xfrm flipH="1">
              <a:off x="5500694" y="2786058"/>
              <a:ext cx="307575" cy="45610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5" name="Line 66"/>
            <p:cNvSpPr>
              <a:spLocks noChangeShapeType="1"/>
            </p:cNvSpPr>
            <p:nvPr/>
          </p:nvSpPr>
          <p:spPr bwMode="auto">
            <a:xfrm flipH="1">
              <a:off x="4732831" y="2204455"/>
              <a:ext cx="512962" cy="45812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26" name="Oval 65"/>
            <p:cNvSpPr>
              <a:spLocks noChangeArrowheads="1"/>
            </p:cNvSpPr>
            <p:nvPr/>
          </p:nvSpPr>
          <p:spPr bwMode="auto">
            <a:xfrm>
              <a:off x="5171381" y="2000240"/>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27" name="Oval 64"/>
            <p:cNvSpPr>
              <a:spLocks noChangeArrowheads="1"/>
            </p:cNvSpPr>
            <p:nvPr/>
          </p:nvSpPr>
          <p:spPr bwMode="auto">
            <a:xfrm>
              <a:off x="5715008" y="2503878"/>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28" name="Oval 63"/>
            <p:cNvSpPr>
              <a:spLocks noChangeArrowheads="1"/>
            </p:cNvSpPr>
            <p:nvPr/>
          </p:nvSpPr>
          <p:spPr bwMode="auto">
            <a:xfrm>
              <a:off x="4599893" y="2547365"/>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29" name="Oval 62"/>
            <p:cNvSpPr>
              <a:spLocks noChangeArrowheads="1"/>
            </p:cNvSpPr>
            <p:nvPr/>
          </p:nvSpPr>
          <p:spPr bwMode="auto">
            <a:xfrm>
              <a:off x="4286248" y="3194610"/>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a:solidFill>
                    <a:srgbClr val="0000FF"/>
                  </a:solidFill>
                  <a:latin typeface="Consolas" pitchFamily="49" charset="0"/>
                  <a:ea typeface="仿宋" pitchFamily="49" charset="-122"/>
                  <a:cs typeface="Consolas" pitchFamily="49" charset="0"/>
                </a:rPr>
                <a:t>E</a:t>
              </a:r>
              <a:endPar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0" name="Oval 61"/>
            <p:cNvSpPr>
              <a:spLocks noChangeArrowheads="1"/>
            </p:cNvSpPr>
            <p:nvPr/>
          </p:nvSpPr>
          <p:spPr bwMode="auto">
            <a:xfrm>
              <a:off x="4942779" y="3194610"/>
              <a:ext cx="272163"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a:solidFill>
                    <a:srgbClr val="0000FF"/>
                  </a:solidFill>
                  <a:latin typeface="Consolas" pitchFamily="49" charset="0"/>
                  <a:ea typeface="仿宋" pitchFamily="49" charset="-122"/>
                  <a:cs typeface="Consolas" pitchFamily="49" charset="0"/>
                </a:rPr>
                <a:t>F</a:t>
              </a:r>
              <a:endPar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 name="Oval 60"/>
            <p:cNvSpPr>
              <a:spLocks noChangeArrowheads="1"/>
            </p:cNvSpPr>
            <p:nvPr/>
          </p:nvSpPr>
          <p:spPr bwMode="auto">
            <a:xfrm>
              <a:off x="5372418" y="3209780"/>
              <a:ext cx="271152" cy="29834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D</a:t>
              </a:r>
            </a:p>
          </p:txBody>
        </p:sp>
        <p:sp>
          <p:nvSpPr>
            <p:cNvPr id="32" name="Line 59"/>
            <p:cNvSpPr>
              <a:spLocks noChangeShapeType="1"/>
            </p:cNvSpPr>
            <p:nvPr/>
          </p:nvSpPr>
          <p:spPr bwMode="auto">
            <a:xfrm>
              <a:off x="5429256" y="2285992"/>
              <a:ext cx="325390" cy="3135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33" name="Oval 58"/>
            <p:cNvSpPr>
              <a:spLocks noChangeArrowheads="1"/>
            </p:cNvSpPr>
            <p:nvPr/>
          </p:nvSpPr>
          <p:spPr bwMode="auto">
            <a:xfrm>
              <a:off x="5801046" y="3793313"/>
              <a:ext cx="271152" cy="299351"/>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u="none" strike="noStrike" cap="none" normalizeH="0" baseline="0">
                  <a:ln>
                    <a:noFill/>
                  </a:ln>
                  <a:solidFill>
                    <a:srgbClr val="0000FF"/>
                  </a:solidFill>
                  <a:effectLst/>
                  <a:latin typeface="Consolas" pitchFamily="49" charset="0"/>
                  <a:ea typeface="仿宋" pitchFamily="49" charset="-122"/>
                  <a:cs typeface="Consolas" pitchFamily="49" charset="0"/>
                </a:rPr>
                <a:t>G</a:t>
              </a:r>
            </a:p>
          </p:txBody>
        </p:sp>
      </p:grpSp>
      <p:sp>
        <p:nvSpPr>
          <p:cNvPr id="34" name="右箭头 33"/>
          <p:cNvSpPr/>
          <p:nvPr/>
        </p:nvSpPr>
        <p:spPr>
          <a:xfrm>
            <a:off x="3773163" y="2357430"/>
            <a:ext cx="357190"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36" name="Picture 2"/>
          <p:cNvPicPr>
            <a:picLocks noChangeAspect="1" noChangeArrowheads="1"/>
          </p:cNvPicPr>
          <p:nvPr/>
        </p:nvPicPr>
        <p:blipFill>
          <a:blip r:embed="rId2" cstate="print"/>
          <a:srcRect/>
          <a:stretch>
            <a:fillRect/>
          </a:stretch>
        </p:blipFill>
        <p:spPr bwMode="auto">
          <a:xfrm>
            <a:off x="3000364" y="3357562"/>
            <a:ext cx="1428760" cy="1714512"/>
          </a:xfrm>
          <a:prstGeom prst="rect">
            <a:avLst/>
          </a:prstGeom>
          <a:noFill/>
          <a:ln w="9525">
            <a:noFill/>
            <a:miter lim="800000"/>
            <a:headEnd/>
            <a:tailEnd/>
          </a:ln>
        </p:spPr>
      </p:pic>
      <p:sp>
        <p:nvSpPr>
          <p:cNvPr id="37" name="椭圆 36"/>
          <p:cNvSpPr/>
          <p:nvPr/>
        </p:nvSpPr>
        <p:spPr>
          <a:xfrm>
            <a:off x="4487543" y="2285992"/>
            <a:ext cx="1071570" cy="785818"/>
          </a:xfrm>
          <a:prstGeom prst="ellipse">
            <a:avLst/>
          </a:prstGeom>
          <a:ln w="19050">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8" name="椭圆 37"/>
          <p:cNvSpPr/>
          <p:nvPr/>
        </p:nvSpPr>
        <p:spPr>
          <a:xfrm rot="19130600">
            <a:off x="5708498" y="2326958"/>
            <a:ext cx="785818" cy="1183201"/>
          </a:xfrm>
          <a:prstGeom prst="ellipse">
            <a:avLst/>
          </a:prstGeom>
          <a:ln w="19050">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9" name="TextBox 5"/>
          <p:cNvSpPr txBox="1"/>
          <p:nvPr/>
        </p:nvSpPr>
        <p:spPr>
          <a:xfrm>
            <a:off x="500034" y="1142984"/>
            <a:ext cx="714380" cy="646331"/>
          </a:xfrm>
          <a:prstGeom prst="rect">
            <a:avLst/>
          </a:prstGeom>
          <a:blipFill>
            <a:blip r:embed="rId3"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1800" b="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程序验证</a:t>
            </a:r>
          </a:p>
        </p:txBody>
      </p:sp>
      <p:sp>
        <p:nvSpPr>
          <p:cNvPr id="40" name="灯片编号占位符 39"/>
          <p:cNvSpPr>
            <a:spLocks noGrp="1"/>
          </p:cNvSpPr>
          <p:nvPr>
            <p:ph type="sldNum" sz="quarter" idx="12"/>
          </p:nvPr>
        </p:nvSpPr>
        <p:spPr/>
        <p:txBody>
          <a:bodyPr/>
          <a:lstStyle/>
          <a:p>
            <a:fld id="{67864EE2-EAB3-4814-A7EB-820BD7610F1E}" type="slidenum">
              <a:rPr lang="en-US" altLang="zh-CN" smtClean="0"/>
              <a:pPr/>
              <a:t>98</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7" grpId="0" animBg="1"/>
      <p:bldP spid="38"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428604"/>
            <a:ext cx="8143932" cy="1141210"/>
          </a:xfrm>
          <a:prstGeom prst="rect">
            <a:avLst/>
          </a:prstGeom>
          <a:noFill/>
        </p:spPr>
        <p:txBody>
          <a:bodyPr wrap="square" rtlCol="0">
            <a:spAutoFit/>
          </a:bodyPr>
          <a:lstStyle/>
          <a:p>
            <a:pPr algn="l">
              <a:lnSpc>
                <a:spcPts val="28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7.12</a:t>
            </a:r>
            <a:r>
              <a:rPr lang="zh-CN"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假设一棵二叉树采用二叉链存储结构，且所有结点值均不相同，设计一个算法求二叉树中指定结点值的结点所在的层次（根结点的层次计为</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a:t>
            </a:r>
          </a:p>
        </p:txBody>
      </p:sp>
      <p:sp>
        <p:nvSpPr>
          <p:cNvPr id="6" name="TextBox 5"/>
          <p:cNvSpPr txBox="1"/>
          <p:nvPr/>
        </p:nvSpPr>
        <p:spPr>
          <a:xfrm>
            <a:off x="714348" y="2714620"/>
            <a:ext cx="7643866" cy="237254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6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二叉树中每个结点都有一个相对于根结点的层次，根结点的层次为</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，那么如何指定这种情况呢？</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6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可以采用递归算法参数赋初值的方法，即设</a:t>
            </a:r>
            <a:r>
              <a:rPr lang="en-US" altLang="zh-CN" sz="2000" i="1" dirty="0">
                <a:solidFill>
                  <a:srgbClr val="0000FF"/>
                </a:solidFill>
                <a:latin typeface="Consolas" pitchFamily="49" charset="0"/>
                <a:ea typeface="仿宋" pitchFamily="49" charset="-122"/>
                <a:cs typeface="Consolas" pitchFamily="49" charset="0"/>
              </a:rPr>
              <a:t>f</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b</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x</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h</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为“大问题”，增加第</a:t>
            </a:r>
            <a:r>
              <a:rPr lang="en-US" altLang="zh-CN" sz="2000" dirty="0">
                <a:solidFill>
                  <a:srgbClr val="0000FF"/>
                </a:solidFill>
                <a:latin typeface="Consolas" pitchFamily="49" charset="0"/>
                <a:ea typeface="仿宋" pitchFamily="49" charset="-122"/>
                <a:cs typeface="Consolas" pitchFamily="49" charset="0"/>
              </a:rPr>
              <a:t>3</a:t>
            </a:r>
            <a:r>
              <a:rPr lang="zh-CN" altLang="zh-CN" sz="2000" dirty="0">
                <a:solidFill>
                  <a:srgbClr val="0000FF"/>
                </a:solidFill>
                <a:latin typeface="Consolas" pitchFamily="49" charset="0"/>
                <a:ea typeface="仿宋" pitchFamily="49" charset="-122"/>
                <a:cs typeface="Consolas" pitchFamily="49" charset="0"/>
              </a:rPr>
              <a:t>个参数</a:t>
            </a:r>
            <a:r>
              <a:rPr lang="en-US" altLang="zh-CN" sz="2000" i="1" dirty="0">
                <a:solidFill>
                  <a:srgbClr val="0000FF"/>
                </a:solidFill>
                <a:latin typeface="Consolas" pitchFamily="49" charset="0"/>
                <a:ea typeface="仿宋" pitchFamily="49" charset="-122"/>
                <a:cs typeface="Consolas" pitchFamily="49" charset="0"/>
              </a:rPr>
              <a:t>h</a:t>
            </a:r>
            <a:r>
              <a:rPr lang="zh-CN" altLang="zh-CN" sz="2000" dirty="0">
                <a:solidFill>
                  <a:srgbClr val="0000FF"/>
                </a:solidFill>
                <a:latin typeface="Consolas" pitchFamily="49" charset="0"/>
                <a:ea typeface="仿宋" pitchFamily="49" charset="-122"/>
                <a:cs typeface="Consolas" pitchFamily="49" charset="0"/>
              </a:rPr>
              <a:t>表示第一个参数</a:t>
            </a:r>
            <a:r>
              <a:rPr lang="en-US" altLang="zh-CN" sz="2000" i="1" dirty="0">
                <a:solidFill>
                  <a:srgbClr val="0000FF"/>
                </a:solidFill>
                <a:latin typeface="Consolas" pitchFamily="49" charset="0"/>
                <a:ea typeface="仿宋" pitchFamily="49" charset="-122"/>
                <a:cs typeface="Consolas" pitchFamily="49" charset="0"/>
              </a:rPr>
              <a:t>b</a:t>
            </a:r>
            <a:r>
              <a:rPr lang="zh-CN" altLang="zh-CN" sz="2000" dirty="0">
                <a:solidFill>
                  <a:srgbClr val="0000FF"/>
                </a:solidFill>
                <a:latin typeface="Consolas" pitchFamily="49" charset="0"/>
                <a:ea typeface="仿宋" pitchFamily="49" charset="-122"/>
                <a:cs typeface="Consolas" pitchFamily="49" charset="0"/>
              </a:rPr>
              <a:t>指向结点的层次，在初始调用时</a:t>
            </a:r>
            <a:r>
              <a:rPr lang="en-US" altLang="zh-CN" sz="2000" i="1" dirty="0">
                <a:solidFill>
                  <a:srgbClr val="0000FF"/>
                </a:solidFill>
                <a:latin typeface="Consolas" pitchFamily="49" charset="0"/>
                <a:ea typeface="仿宋" pitchFamily="49" charset="-122"/>
                <a:cs typeface="Consolas" pitchFamily="49" charset="0"/>
              </a:rPr>
              <a:t>b</a:t>
            </a:r>
            <a:r>
              <a:rPr lang="zh-CN" altLang="zh-CN" sz="2000" dirty="0">
                <a:solidFill>
                  <a:srgbClr val="0000FF"/>
                </a:solidFill>
                <a:latin typeface="Consolas" pitchFamily="49" charset="0"/>
                <a:ea typeface="仿宋" pitchFamily="49" charset="-122"/>
                <a:cs typeface="Consolas" pitchFamily="49" charset="0"/>
              </a:rPr>
              <a:t>指向根结点，</a:t>
            </a:r>
            <a:r>
              <a:rPr lang="en-US" altLang="zh-CN" sz="2000" i="1" dirty="0">
                <a:solidFill>
                  <a:srgbClr val="0000FF"/>
                </a:solidFill>
                <a:latin typeface="Consolas" pitchFamily="49" charset="0"/>
                <a:ea typeface="仿宋" pitchFamily="49" charset="-122"/>
                <a:cs typeface="Consolas" pitchFamily="49" charset="0"/>
              </a:rPr>
              <a:t>h</a:t>
            </a:r>
            <a:r>
              <a:rPr lang="zh-CN" altLang="zh-CN" sz="2000" dirty="0">
                <a:solidFill>
                  <a:srgbClr val="0000FF"/>
                </a:solidFill>
                <a:latin typeface="Consolas" pitchFamily="49" charset="0"/>
                <a:ea typeface="仿宋" pitchFamily="49" charset="-122"/>
                <a:cs typeface="Consolas" pitchFamily="49" charset="0"/>
              </a:rPr>
              <a:t>对应的实参为</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，从而指定了根结点的层次为</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的情况。</a:t>
            </a:r>
            <a:endParaRPr lang="zh-CN" altLang="en-US" sz="2000" dirty="0">
              <a:solidFill>
                <a:srgbClr val="0000FF"/>
              </a:solidFill>
              <a:latin typeface="Consolas" pitchFamily="49" charset="0"/>
              <a:ea typeface="仿宋" pitchFamily="49" charset="-122"/>
              <a:cs typeface="Consolas" pitchFamily="49" charset="0"/>
            </a:endParaRPr>
          </a:p>
        </p:txBody>
      </p:sp>
      <p:pic>
        <p:nvPicPr>
          <p:cNvPr id="8" name="Picture 2"/>
          <p:cNvPicPr>
            <a:picLocks noChangeAspect="1" noChangeArrowheads="1"/>
          </p:cNvPicPr>
          <p:nvPr/>
        </p:nvPicPr>
        <p:blipFill>
          <a:blip r:embed="rId3" cstate="print"/>
          <a:srcRect/>
          <a:stretch>
            <a:fillRect/>
          </a:stretch>
        </p:blipFill>
        <p:spPr bwMode="auto">
          <a:xfrm>
            <a:off x="571472" y="1571612"/>
            <a:ext cx="1643074" cy="796023"/>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fld id="{67864EE2-EAB3-4814-A7EB-820BD7610F1E}" type="slidenum">
              <a:rPr lang="en-US" altLang="zh-CN" smtClean="0"/>
              <a:pPr/>
              <a:t>99</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arrow"/>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itchFamily="49" charset="0"/>
            <a:ea typeface="仿宋" pitchFamily="49" charset="-122"/>
            <a:cs typeface="Consolas" pitchFamily="49"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5531</TotalTime>
  <Words>10428</Words>
  <Application>Microsoft Office PowerPoint</Application>
  <PresentationFormat>全屏显示(4:3)</PresentationFormat>
  <Paragraphs>1732</Paragraphs>
  <Slides>110</Slides>
  <Notes>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110</vt:i4>
      </vt:variant>
    </vt:vector>
  </HeadingPairs>
  <TitlesOfParts>
    <vt:vector size="125" baseType="lpstr">
      <vt:lpstr>方正启体简体</vt:lpstr>
      <vt:lpstr>仿宋</vt:lpstr>
      <vt:lpstr>华文中宋</vt:lpstr>
      <vt:lpstr>楷体</vt:lpstr>
      <vt:lpstr>楷体_GB2312</vt:lpstr>
      <vt:lpstr>宋体</vt:lpstr>
      <vt:lpstr>微软雅黑</vt:lpstr>
      <vt:lpstr>Arial</vt:lpstr>
      <vt:lpstr>Calibri</vt:lpstr>
      <vt:lpstr>Consolas</vt:lpstr>
      <vt:lpstr>Symbol</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10631</cp:lastModifiedBy>
  <cp:revision>2839</cp:revision>
  <dcterms:created xsi:type="dcterms:W3CDTF">2004-03-31T23:50:14Z</dcterms:created>
  <dcterms:modified xsi:type="dcterms:W3CDTF">2022-10-22T07:27:48Z</dcterms:modified>
</cp:coreProperties>
</file>