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98"/>
  </p:notesMasterIdLst>
  <p:handoutMasterIdLst>
    <p:handoutMasterId r:id="rId99"/>
  </p:handoutMasterIdLst>
  <p:sldIdLst>
    <p:sldId id="546" r:id="rId2"/>
    <p:sldId id="547" r:id="rId3"/>
    <p:sldId id="548" r:id="rId4"/>
    <p:sldId id="549" r:id="rId5"/>
    <p:sldId id="551" r:id="rId6"/>
    <p:sldId id="574" r:id="rId7"/>
    <p:sldId id="550" r:id="rId8"/>
    <p:sldId id="586" r:id="rId9"/>
    <p:sldId id="552" r:id="rId10"/>
    <p:sldId id="578" r:id="rId11"/>
    <p:sldId id="575" r:id="rId12"/>
    <p:sldId id="587" r:id="rId13"/>
    <p:sldId id="576" r:id="rId14"/>
    <p:sldId id="577" r:id="rId15"/>
    <p:sldId id="581" r:id="rId16"/>
    <p:sldId id="582" r:id="rId17"/>
    <p:sldId id="553" r:id="rId18"/>
    <p:sldId id="554" r:id="rId19"/>
    <p:sldId id="555" r:id="rId20"/>
    <p:sldId id="556" r:id="rId21"/>
    <p:sldId id="557" r:id="rId22"/>
    <p:sldId id="558" r:id="rId23"/>
    <p:sldId id="559" r:id="rId24"/>
    <p:sldId id="579" r:id="rId25"/>
    <p:sldId id="560" r:id="rId26"/>
    <p:sldId id="561" r:id="rId27"/>
    <p:sldId id="562" r:id="rId28"/>
    <p:sldId id="563" r:id="rId29"/>
    <p:sldId id="564" r:id="rId30"/>
    <p:sldId id="647" r:id="rId31"/>
    <p:sldId id="565" r:id="rId32"/>
    <p:sldId id="566" r:id="rId33"/>
    <p:sldId id="567" r:id="rId34"/>
    <p:sldId id="568" r:id="rId35"/>
    <p:sldId id="569" r:id="rId36"/>
    <p:sldId id="588" r:id="rId37"/>
    <p:sldId id="589" r:id="rId38"/>
    <p:sldId id="590" r:id="rId39"/>
    <p:sldId id="368" r:id="rId40"/>
    <p:sldId id="591" r:id="rId41"/>
    <p:sldId id="478" r:id="rId42"/>
    <p:sldId id="476" r:id="rId43"/>
    <p:sldId id="469" r:id="rId44"/>
    <p:sldId id="372" r:id="rId45"/>
    <p:sldId id="648" r:id="rId46"/>
    <p:sldId id="371" r:id="rId47"/>
    <p:sldId id="374" r:id="rId48"/>
    <p:sldId id="477" r:id="rId49"/>
    <p:sldId id="475" r:id="rId50"/>
    <p:sldId id="375" r:id="rId51"/>
    <p:sldId id="600" r:id="rId52"/>
    <p:sldId id="601" r:id="rId53"/>
    <p:sldId id="602" r:id="rId54"/>
    <p:sldId id="603" r:id="rId55"/>
    <p:sldId id="604" r:id="rId56"/>
    <p:sldId id="650" r:id="rId57"/>
    <p:sldId id="291" r:id="rId58"/>
    <p:sldId id="518" r:id="rId59"/>
    <p:sldId id="649" r:id="rId60"/>
    <p:sldId id="516" r:id="rId61"/>
    <p:sldId id="523" r:id="rId62"/>
    <p:sldId id="519" r:id="rId63"/>
    <p:sldId id="520" r:id="rId64"/>
    <p:sldId id="522" r:id="rId65"/>
    <p:sldId id="615" r:id="rId66"/>
    <p:sldId id="618" r:id="rId67"/>
    <p:sldId id="619" r:id="rId68"/>
    <p:sldId id="620" r:id="rId69"/>
    <p:sldId id="616" r:id="rId70"/>
    <p:sldId id="617" r:id="rId71"/>
    <p:sldId id="621" r:id="rId72"/>
    <p:sldId id="622" r:id="rId73"/>
    <p:sldId id="623" r:id="rId74"/>
    <p:sldId id="624" r:id="rId75"/>
    <p:sldId id="625" r:id="rId76"/>
    <p:sldId id="626" r:id="rId77"/>
    <p:sldId id="627" r:id="rId78"/>
    <p:sldId id="628" r:id="rId79"/>
    <p:sldId id="629" r:id="rId80"/>
    <p:sldId id="630" r:id="rId81"/>
    <p:sldId id="631" r:id="rId82"/>
    <p:sldId id="632" r:id="rId83"/>
    <p:sldId id="633" r:id="rId84"/>
    <p:sldId id="634" r:id="rId85"/>
    <p:sldId id="635" r:id="rId86"/>
    <p:sldId id="636" r:id="rId87"/>
    <p:sldId id="637" r:id="rId88"/>
    <p:sldId id="638" r:id="rId89"/>
    <p:sldId id="639" r:id="rId90"/>
    <p:sldId id="640" r:id="rId91"/>
    <p:sldId id="641" r:id="rId92"/>
    <p:sldId id="642" r:id="rId93"/>
    <p:sldId id="643" r:id="rId94"/>
    <p:sldId id="644" r:id="rId95"/>
    <p:sldId id="645" r:id="rId96"/>
    <p:sldId id="646" r:id="rId97"/>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339933"/>
    <a:srgbClr val="009900"/>
    <a:srgbClr val="006600"/>
    <a:srgbClr val="FF3399"/>
    <a:srgbClr val="3333FF"/>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varScale="1">
        <p:scale>
          <a:sx n="60" d="100"/>
          <a:sy n="60" d="100"/>
        </p:scale>
        <p:origin x="13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2022-10-29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楷体" pitchFamily="49" charset="-122"/>
                <a:cs typeface="Times New Roman" pitchFamily="18" charset="0"/>
              </a:rPr>
              <a:t>哈夫曼编码也称为</a:t>
            </a:r>
            <a:r>
              <a:rPr lang="zh-CN" altLang="en-US" sz="1200" dirty="0">
                <a:solidFill>
                  <a:srgbClr val="FF0000"/>
                </a:solidFill>
                <a:ea typeface="楷体" pitchFamily="49" charset="-122"/>
                <a:cs typeface="Times New Roman" pitchFamily="18" charset="0"/>
              </a:rPr>
              <a:t>前缀编码</a:t>
            </a:r>
            <a:r>
              <a:rPr lang="zh-CN" altLang="en-US" sz="1200" dirty="0">
                <a:ea typeface="楷体" pitchFamily="49" charset="-122"/>
                <a:cs typeface="Times New Roman" pitchFamily="18" charset="0"/>
              </a:rPr>
              <a:t>。</a:t>
            </a:r>
            <a:endParaRPr lang="en-US" altLang="zh-CN" sz="1200" dirty="0">
              <a:ea typeface="楷体" pitchFamily="49" charset="-122"/>
              <a:cs typeface="Times New Roman" pitchFamily="18" charset="0"/>
            </a:endParaRPr>
          </a:p>
          <a:p>
            <a:r>
              <a:rPr lang="zh-CN" altLang="en-US" sz="1200">
                <a:ea typeface="楷体" pitchFamily="49" charset="-122"/>
                <a:cs typeface="Times New Roman" pitchFamily="18" charset="0"/>
              </a:rPr>
              <a:t>不可能出现一个字符的哈夫曼编码是另一个字符哈夫曼编码的</a:t>
            </a:r>
            <a:r>
              <a:rPr lang="zh-CN" altLang="en-US" sz="1200">
                <a:solidFill>
                  <a:srgbClr val="FF00FF"/>
                </a:solidFill>
                <a:ea typeface="楷体" pitchFamily="49" charset="-122"/>
                <a:cs typeface="Times New Roman" pitchFamily="18" charset="0"/>
              </a:rPr>
              <a:t>前缀</a:t>
            </a:r>
            <a:endParaRPr lang="zh-CN" altLang="en-US" dirty="0"/>
          </a:p>
        </p:txBody>
      </p:sp>
      <p:sp>
        <p:nvSpPr>
          <p:cNvPr id="4" name="灯片编号占位符 3"/>
          <p:cNvSpPr>
            <a:spLocks noGrp="1"/>
          </p:cNvSpPr>
          <p:nvPr>
            <p:ph type="sldNum" sz="quarter" idx="10"/>
          </p:nvPr>
        </p:nvSpPr>
        <p:spPr/>
        <p:txBody>
          <a:bodyPr/>
          <a:lstStyle/>
          <a:p>
            <a:fld id="{B6E41C26-601B-46FD-93AA-DF8D1A6DC2D3}" type="slidenum">
              <a:rPr lang="zh-CN" altLang="en-US" smtClean="0"/>
              <a:pPr/>
              <a:t>61</a:t>
            </a:fld>
            <a:endParaRPr lang="zh-CN" altLang="en-US"/>
          </a:p>
        </p:txBody>
      </p:sp>
    </p:spTree>
    <p:extLst>
      <p:ext uri="{BB962C8B-B14F-4D97-AF65-F5344CB8AC3E}">
        <p14:creationId xmlns:p14="http://schemas.microsoft.com/office/powerpoint/2010/main" val="347920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楷体" pitchFamily="49" charset="-122"/>
                <a:cs typeface="Times New Roman" pitchFamily="18" charset="0"/>
              </a:rPr>
              <a:t>哈夫曼编码也称为</a:t>
            </a:r>
            <a:r>
              <a:rPr lang="zh-CN" altLang="en-US" sz="1200" dirty="0">
                <a:solidFill>
                  <a:srgbClr val="FF0000"/>
                </a:solidFill>
                <a:ea typeface="楷体" pitchFamily="49" charset="-122"/>
                <a:cs typeface="Times New Roman" pitchFamily="18" charset="0"/>
              </a:rPr>
              <a:t>前缀编码</a:t>
            </a:r>
            <a:r>
              <a:rPr lang="zh-CN" altLang="en-US" sz="1200" dirty="0">
                <a:ea typeface="楷体" pitchFamily="49" charset="-122"/>
                <a:cs typeface="Times New Roman" pitchFamily="18" charset="0"/>
              </a:rPr>
              <a:t>。</a:t>
            </a:r>
            <a:endParaRPr lang="en-US" altLang="zh-CN" sz="1200" dirty="0">
              <a:ea typeface="楷体" pitchFamily="49" charset="-122"/>
              <a:cs typeface="Times New Roman" pitchFamily="18" charset="0"/>
            </a:endParaRPr>
          </a:p>
          <a:p>
            <a:r>
              <a:rPr lang="zh-CN" altLang="en-US" sz="1200">
                <a:ea typeface="楷体" pitchFamily="49" charset="-122"/>
                <a:cs typeface="Times New Roman" pitchFamily="18" charset="0"/>
              </a:rPr>
              <a:t>不可能出现一个字符的哈夫曼编码是另一个字符哈夫曼编码的</a:t>
            </a:r>
            <a:r>
              <a:rPr lang="zh-CN" altLang="en-US" sz="1200">
                <a:solidFill>
                  <a:srgbClr val="FF00FF"/>
                </a:solidFill>
                <a:ea typeface="楷体" pitchFamily="49" charset="-122"/>
                <a:cs typeface="Times New Roman" pitchFamily="18" charset="0"/>
              </a:rPr>
              <a:t>前缀</a:t>
            </a:r>
            <a:endParaRPr lang="zh-CN" altLang="en-US" dirty="0"/>
          </a:p>
        </p:txBody>
      </p:sp>
      <p:sp>
        <p:nvSpPr>
          <p:cNvPr id="4" name="灯片编号占位符 3"/>
          <p:cNvSpPr>
            <a:spLocks noGrp="1"/>
          </p:cNvSpPr>
          <p:nvPr>
            <p:ph type="sldNum" sz="quarter" idx="10"/>
          </p:nvPr>
        </p:nvSpPr>
        <p:spPr/>
        <p:txBody>
          <a:bodyPr/>
          <a:lstStyle/>
          <a:p>
            <a:fld id="{B6E41C26-601B-46FD-93AA-DF8D1A6DC2D3}" type="slidenum">
              <a:rPr lang="zh-CN" altLang="en-US" smtClean="0"/>
              <a:pPr/>
              <a:t>62</a:t>
            </a:fld>
            <a:endParaRPr lang="zh-CN" altLang="en-US"/>
          </a:p>
        </p:txBody>
      </p:sp>
    </p:spTree>
    <p:extLst>
      <p:ext uri="{BB962C8B-B14F-4D97-AF65-F5344CB8AC3E}">
        <p14:creationId xmlns:p14="http://schemas.microsoft.com/office/powerpoint/2010/main" val="310709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8029628" y="6356350"/>
            <a:ext cx="971528" cy="365125"/>
          </a:xfrm>
        </p:spPr>
        <p:txBody>
          <a:bodyPr/>
          <a:lstStyle>
            <a:lvl1pPr>
              <a:defRPr sz="1400" b="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dirty="0"/>
              <a:t>/96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itchFamily="49" charset="0"/>
                <a:cs typeface="Consolas" pitchFamily="49" charset="0"/>
              </a:defRPr>
            </a:lvl1pPr>
          </a:lstStyle>
          <a:p>
            <a:fld id="{F53098F7-780D-46FA-A524-7B30B3E8BBA8}" type="slidenum">
              <a:rPr lang="en-US" altLang="zh-CN" smtClean="0"/>
              <a:pPr/>
              <a:t>‹#›</a:t>
            </a:fld>
            <a:r>
              <a:rPr lang="en-US" altLang="zh-CN"/>
              <a:t>/17</a:t>
            </a:r>
          </a:p>
        </p:txBody>
      </p:sp>
    </p:spTree>
    <p:extLst>
      <p:ext uri="{BB962C8B-B14F-4D97-AF65-F5344CB8AC3E}">
        <p14:creationId xmlns:p14="http://schemas.microsoft.com/office/powerpoint/2010/main" val="1330178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71472" y="1571612"/>
            <a:ext cx="31432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7.4.1 </a:t>
            </a:r>
            <a:r>
              <a:rPr lang="zh-CN" altLang="zh-CN">
                <a:latin typeface="Consolas" pitchFamily="49" charset="0"/>
                <a:ea typeface="微软雅黑" pitchFamily="34" charset="-122"/>
                <a:cs typeface="Consolas" pitchFamily="49" charset="0"/>
              </a:rPr>
              <a:t>层次遍历过程</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428860" y="428604"/>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7.4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二叉树的层次遍历</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785786" y="3214686"/>
            <a:ext cx="7143800" cy="15219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800"/>
              </a:lnSpc>
              <a:spcBef>
                <a:spcPts val="600"/>
              </a:spcBef>
            </a:pPr>
            <a:r>
              <a:rPr lang="zh-CN" altLang="zh-CN" sz="2000">
                <a:solidFill>
                  <a:srgbClr val="0000FF"/>
                </a:solidFill>
                <a:latin typeface="Consolas" pitchFamily="49" charset="0"/>
                <a:ea typeface="仿宋" pitchFamily="49" charset="-122"/>
                <a:cs typeface="Consolas" pitchFamily="49" charset="0"/>
              </a:rPr>
              <a:t>① 访问根结点（第</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层）。</a:t>
            </a:r>
          </a:p>
          <a:p>
            <a:pPr algn="l">
              <a:lnSpc>
                <a:spcPts val="2800"/>
              </a:lnSpc>
              <a:spcBef>
                <a:spcPts val="600"/>
              </a:spcBef>
            </a:pPr>
            <a:r>
              <a:rPr lang="zh-CN" altLang="zh-CN" sz="2000">
                <a:solidFill>
                  <a:srgbClr val="0000FF"/>
                </a:solidFill>
                <a:latin typeface="Consolas" pitchFamily="49" charset="0"/>
                <a:ea typeface="仿宋" pitchFamily="49" charset="-122"/>
                <a:cs typeface="Consolas" pitchFamily="49" charset="0"/>
              </a:rPr>
              <a:t>② 从左到右访问第</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层的所有结点。</a:t>
            </a:r>
          </a:p>
          <a:p>
            <a:pPr algn="l">
              <a:lnSpc>
                <a:spcPts val="2800"/>
              </a:lnSpc>
              <a:spcBef>
                <a:spcPts val="600"/>
              </a:spcBef>
            </a:pPr>
            <a:r>
              <a:rPr lang="zh-CN" altLang="zh-CN" sz="2000">
                <a:solidFill>
                  <a:srgbClr val="0000FF"/>
                </a:solidFill>
                <a:latin typeface="Consolas" pitchFamily="49" charset="0"/>
                <a:ea typeface="仿宋" pitchFamily="49" charset="-122"/>
                <a:cs typeface="Consolas" pitchFamily="49" charset="0"/>
              </a:rPr>
              <a:t>③ 从左到右访问第</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层的所有结点、</a:t>
            </a:r>
            <a:r>
              <a:rPr lang="en-US"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、第</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层的所有结点。</a:t>
            </a:r>
          </a:p>
        </p:txBody>
      </p:sp>
      <p:sp>
        <p:nvSpPr>
          <p:cNvPr id="7" name="TextBox 6"/>
          <p:cNvSpPr txBox="1"/>
          <p:nvPr/>
        </p:nvSpPr>
        <p:spPr>
          <a:xfrm>
            <a:off x="714348" y="2643182"/>
            <a:ext cx="707236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若二叉树非空（假设其高度为</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），则层次遍历的过程如下：</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1</a:t>
            </a:fld>
            <a:r>
              <a:rPr lang="en-US" altLang="zh-CN" dirty="0"/>
              <a:t>/96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642918"/>
            <a:ext cx="8429684" cy="454993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cnt</a:t>
            </a:r>
            <a:r>
              <a:rPr lang="zh-CN" altLang="zh-CN" sz="2000">
                <a:solidFill>
                  <a:srgbClr val="0000FF"/>
                </a:solidFill>
                <a:latin typeface="Consolas" pitchFamily="49" charset="0"/>
                <a:ea typeface="仿宋" pitchFamily="49" charset="-122"/>
                <a:cs typeface="Consolas" pitchFamily="49" charset="0"/>
              </a:rPr>
              <a:t>变量计第</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层结点个数（初始为</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设计队列仅保存结点引用，置当前层次</a:t>
            </a:r>
            <a:r>
              <a:rPr lang="en-US" altLang="zh-CN" sz="2000">
                <a:solidFill>
                  <a:srgbClr val="006600"/>
                </a:solidFill>
                <a:latin typeface="Consolas" pitchFamily="49" charset="0"/>
                <a:ea typeface="仿宋" pitchFamily="49" charset="-122"/>
                <a:cs typeface="Consolas" pitchFamily="49" charset="0"/>
              </a:rPr>
              <a:t>curl=1</a:t>
            </a:r>
            <a:r>
              <a:rPr lang="zh-CN" altLang="zh-CN"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last</a:t>
            </a:r>
            <a:r>
              <a:rPr lang="zh-CN" altLang="zh-CN" sz="2000">
                <a:solidFill>
                  <a:srgbClr val="0000FF"/>
                </a:solidFill>
                <a:latin typeface="Consolas" pitchFamily="49" charset="0"/>
                <a:ea typeface="仿宋" pitchFamily="49" charset="-122"/>
                <a:cs typeface="Consolas" pitchFamily="49" charset="0"/>
              </a:rPr>
              <a:t>变量指示当前层次的最右结点</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根结点</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进队</a:t>
            </a:r>
            <a:r>
              <a:rPr lang="zh-CN" altLang="en-US" sz="2000">
                <a:solidFill>
                  <a:srgbClr val="0000FF"/>
                </a:solidFill>
                <a:latin typeface="Consolas" pitchFamily="49" charset="0"/>
                <a:ea typeface="仿宋" pitchFamily="49" charset="-122"/>
                <a:cs typeface="Consolas" pitchFamily="49" charset="0"/>
              </a:rPr>
              <a:t>。将</a:t>
            </a:r>
            <a:r>
              <a:rPr lang="zh-CN" altLang="zh-CN" sz="2000">
                <a:solidFill>
                  <a:srgbClr val="0000FF"/>
                </a:solidFill>
                <a:latin typeface="Consolas" pitchFamily="49" charset="0"/>
                <a:ea typeface="仿宋" pitchFamily="49" charset="-122"/>
                <a:cs typeface="Consolas" pitchFamily="49" charset="0"/>
              </a:rPr>
              <a:t>根结点</a:t>
            </a:r>
            <a:r>
              <a:rPr lang="zh-CN" altLang="en-US" sz="2000">
                <a:solidFill>
                  <a:srgbClr val="0000FF"/>
                </a:solidFill>
                <a:latin typeface="Consolas" pitchFamily="49" charset="0"/>
                <a:ea typeface="仿宋" pitchFamily="49" charset="-122"/>
                <a:cs typeface="Consolas" pitchFamily="49" charset="0"/>
              </a:rPr>
              <a:t>进队，</a:t>
            </a:r>
            <a:r>
              <a:rPr lang="zh-CN" altLang="zh-CN" sz="2000">
                <a:solidFill>
                  <a:srgbClr val="0000FF"/>
                </a:solidFill>
                <a:latin typeface="Consolas" pitchFamily="49" charset="0"/>
                <a:ea typeface="仿宋" pitchFamily="49" charset="-122"/>
                <a:cs typeface="Consolas" pitchFamily="49" charset="0"/>
              </a:rPr>
              <a:t>队不空循环：</a:t>
            </a:r>
          </a:p>
          <a:p>
            <a:pPr marL="914400" lvl="1" indent="-457200" algn="l">
              <a:lnSpc>
                <a:spcPts val="28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a:t>
            </a:r>
            <a:r>
              <a:rPr lang="en-US" altLang="zh-CN" sz="2000">
                <a:solidFill>
                  <a:srgbClr val="FF0000"/>
                </a:solidFill>
                <a:latin typeface="Consolas" pitchFamily="49" charset="0"/>
                <a:ea typeface="仿宋" pitchFamily="49" charset="-122"/>
                <a:cs typeface="Consolas" pitchFamily="49" charset="0"/>
              </a:rPr>
              <a:t>curl&gt;</a:t>
            </a:r>
            <a:r>
              <a:rPr lang="en-US" altLang="zh-CN" sz="2000" i="1">
                <a:solidFill>
                  <a:srgbClr val="FF0000"/>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，返回</a:t>
            </a:r>
            <a:r>
              <a:rPr lang="en-US" altLang="zh-CN" sz="2000">
                <a:solidFill>
                  <a:srgbClr val="0000FF"/>
                </a:solidFill>
                <a:latin typeface="Consolas" pitchFamily="49" charset="0"/>
                <a:ea typeface="仿宋" pitchFamily="49" charset="-122"/>
                <a:cs typeface="Consolas" pitchFamily="49" charset="0"/>
              </a:rPr>
              <a:t>cnt</a:t>
            </a:r>
            <a:r>
              <a:rPr lang="zh-CN" altLang="zh-CN" sz="2000">
                <a:solidFill>
                  <a:srgbClr val="0000FF"/>
                </a:solidFill>
                <a:latin typeface="Consolas" pitchFamily="49" charset="0"/>
                <a:ea typeface="仿宋" pitchFamily="49" charset="-122"/>
                <a:cs typeface="Consolas" pitchFamily="49" charset="0"/>
              </a:rPr>
              <a:t>（继续层次遍历不可能再找到第</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层的结点）。</a:t>
            </a:r>
          </a:p>
          <a:p>
            <a:pPr marL="914400" lvl="1" indent="-457200" algn="l">
              <a:lnSpc>
                <a:spcPts val="28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否则</a:t>
            </a:r>
            <a:r>
              <a:rPr lang="zh-CN" altLang="zh-CN" sz="2000">
                <a:solidFill>
                  <a:srgbClr val="FF0000"/>
                </a:solidFill>
                <a:latin typeface="Consolas" pitchFamily="49" charset="0"/>
                <a:ea typeface="仿宋" pitchFamily="49" charset="-122"/>
                <a:cs typeface="Consolas" pitchFamily="49" charset="0"/>
              </a:rPr>
              <a:t>出队结点</a:t>
            </a:r>
            <a:r>
              <a:rPr lang="en-US" altLang="zh-CN" sz="2000" i="1">
                <a:solidFill>
                  <a:srgbClr val="FF0000"/>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，若</a:t>
            </a:r>
            <a:r>
              <a:rPr lang="en-US" altLang="zh-CN" sz="2000">
                <a:solidFill>
                  <a:srgbClr val="006600"/>
                </a:solidFill>
                <a:latin typeface="Consolas" pitchFamily="49" charset="0"/>
                <a:ea typeface="仿宋" pitchFamily="49" charset="-122"/>
                <a:cs typeface="Consolas" pitchFamily="49" charset="0"/>
              </a:rPr>
              <a:t>curl=</a:t>
            </a:r>
            <a:r>
              <a:rPr lang="en-US" altLang="zh-CN" sz="2000" i="1">
                <a:solidFill>
                  <a:srgbClr val="006600"/>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，表示结点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是第</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层的结点，</a:t>
            </a:r>
            <a:r>
              <a:rPr lang="en-US" altLang="zh-CN" sz="2000">
                <a:solidFill>
                  <a:srgbClr val="0000FF"/>
                </a:solidFill>
                <a:latin typeface="Consolas" pitchFamily="49" charset="0"/>
                <a:ea typeface="仿宋" pitchFamily="49" charset="-122"/>
                <a:cs typeface="Consolas" pitchFamily="49" charset="0"/>
              </a:rPr>
              <a:t>cnt</a:t>
            </a:r>
            <a:r>
              <a:rPr lang="zh-CN" altLang="zh-CN" sz="2000">
                <a:solidFill>
                  <a:srgbClr val="0000FF"/>
                </a:solidFill>
                <a:latin typeface="Consolas" pitchFamily="49" charset="0"/>
                <a:ea typeface="仿宋" pitchFamily="49" charset="-122"/>
                <a:cs typeface="Consolas" pitchFamily="49" charset="0"/>
              </a:rPr>
              <a:t>增</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p>
          <a:p>
            <a:pPr marL="914400" lvl="1" indent="-457200" algn="l">
              <a:lnSpc>
                <a:spcPts val="28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有左孩子</a:t>
            </a:r>
            <a:r>
              <a:rPr lang="en-US" altLang="zh-CN" sz="2000" i="1">
                <a:solidFill>
                  <a:srgbClr val="0000FF"/>
                </a:solidFill>
                <a:latin typeface="Consolas" pitchFamily="49" charset="0"/>
                <a:ea typeface="仿宋" pitchFamily="49" charset="-122"/>
                <a:cs typeface="Consolas" pitchFamily="49" charset="0"/>
              </a:rPr>
              <a:t>q</a:t>
            </a:r>
            <a:r>
              <a:rPr lang="zh-CN" altLang="zh-CN" sz="2000">
                <a:solidFill>
                  <a:srgbClr val="0000FF"/>
                </a:solidFill>
                <a:latin typeface="Consolas" pitchFamily="49" charset="0"/>
                <a:ea typeface="仿宋" pitchFamily="49" charset="-122"/>
                <a:cs typeface="Consolas" pitchFamily="49" charset="0"/>
              </a:rPr>
              <a:t>，将结点</a:t>
            </a:r>
            <a:r>
              <a:rPr lang="en-US" altLang="zh-CN" sz="2000" i="1">
                <a:solidFill>
                  <a:srgbClr val="0000FF"/>
                </a:solidFill>
                <a:latin typeface="Consolas" pitchFamily="49" charset="0"/>
                <a:ea typeface="仿宋" pitchFamily="49" charset="-122"/>
                <a:cs typeface="Consolas" pitchFamily="49" charset="0"/>
              </a:rPr>
              <a:t>q</a:t>
            </a:r>
            <a:r>
              <a:rPr lang="zh-CN" altLang="zh-CN" sz="2000">
                <a:solidFill>
                  <a:srgbClr val="0000FF"/>
                </a:solidFill>
                <a:latin typeface="Consolas" pitchFamily="49" charset="0"/>
                <a:ea typeface="仿宋" pitchFamily="49" charset="-122"/>
                <a:cs typeface="Consolas" pitchFamily="49" charset="0"/>
              </a:rPr>
              <a:t>进队，有右孩子</a:t>
            </a:r>
            <a:r>
              <a:rPr lang="en-US" altLang="zh-CN" sz="2000" i="1">
                <a:solidFill>
                  <a:srgbClr val="0000FF"/>
                </a:solidFill>
                <a:latin typeface="Consolas" pitchFamily="49" charset="0"/>
                <a:ea typeface="仿宋" pitchFamily="49" charset="-122"/>
                <a:cs typeface="Consolas" pitchFamily="49" charset="0"/>
              </a:rPr>
              <a:t>q</a:t>
            </a:r>
            <a:r>
              <a:rPr lang="zh-CN" altLang="zh-CN" sz="2000">
                <a:solidFill>
                  <a:srgbClr val="0000FF"/>
                </a:solidFill>
                <a:latin typeface="Consolas" pitchFamily="49" charset="0"/>
                <a:ea typeface="仿宋" pitchFamily="49" charset="-122"/>
                <a:cs typeface="Consolas" pitchFamily="49" charset="0"/>
              </a:rPr>
              <a:t>，将结点</a:t>
            </a:r>
            <a:r>
              <a:rPr lang="en-US" altLang="zh-CN" sz="2000" i="1">
                <a:solidFill>
                  <a:srgbClr val="0000FF"/>
                </a:solidFill>
                <a:latin typeface="Consolas" pitchFamily="49" charset="0"/>
                <a:ea typeface="仿宋" pitchFamily="49" charset="-122"/>
                <a:cs typeface="Consolas" pitchFamily="49" charset="0"/>
              </a:rPr>
              <a:t>q</a:t>
            </a:r>
            <a:r>
              <a:rPr lang="zh-CN" altLang="zh-CN" sz="2000">
                <a:solidFill>
                  <a:srgbClr val="0000FF"/>
                </a:solidFill>
                <a:latin typeface="Consolas" pitchFamily="49" charset="0"/>
                <a:ea typeface="仿宋" pitchFamily="49" charset="-122"/>
                <a:cs typeface="Consolas" pitchFamily="49" charset="0"/>
              </a:rPr>
              <a:t>进队（总是用</a:t>
            </a:r>
            <a:r>
              <a:rPr lang="en-US" altLang="zh-CN" sz="2000" i="1">
                <a:solidFill>
                  <a:srgbClr val="0000FF"/>
                </a:solidFill>
                <a:latin typeface="Consolas" pitchFamily="49" charset="0"/>
                <a:ea typeface="仿宋" pitchFamily="49" charset="-122"/>
                <a:cs typeface="Consolas" pitchFamily="49" charset="0"/>
              </a:rPr>
              <a:t>q</a:t>
            </a:r>
            <a:r>
              <a:rPr lang="zh-CN" altLang="zh-CN" sz="2000">
                <a:solidFill>
                  <a:srgbClr val="0000FF"/>
                </a:solidFill>
                <a:latin typeface="Consolas" pitchFamily="49" charset="0"/>
                <a:ea typeface="仿宋" pitchFamily="49" charset="-122"/>
                <a:cs typeface="Consolas" pitchFamily="49" charset="0"/>
              </a:rPr>
              <a:t>表示进队的结点）。</a:t>
            </a:r>
          </a:p>
          <a:p>
            <a:pPr marL="914400" lvl="1" indent="-457200" algn="l">
              <a:lnSpc>
                <a:spcPts val="28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是当前层的最右结点（</a:t>
            </a:r>
            <a:r>
              <a:rPr lang="en-US" altLang="zh-CN" sz="2000" i="1">
                <a:solidFill>
                  <a:srgbClr val="FF00FF"/>
                </a:solidFill>
                <a:latin typeface="Consolas" pitchFamily="49" charset="0"/>
                <a:ea typeface="仿宋" pitchFamily="49" charset="-122"/>
                <a:cs typeface="Consolas" pitchFamily="49" charset="0"/>
              </a:rPr>
              <a:t>p</a:t>
            </a:r>
            <a:r>
              <a:rPr lang="en-US" altLang="zh-CN" sz="2000">
                <a:solidFill>
                  <a:srgbClr val="FF00FF"/>
                </a:solidFill>
                <a:latin typeface="Consolas" pitchFamily="49" charset="0"/>
                <a:ea typeface="仿宋" pitchFamily="49" charset="-122"/>
                <a:cs typeface="Consolas" pitchFamily="49" charset="0"/>
              </a:rPr>
              <a:t>=last</a:t>
            </a:r>
            <a:r>
              <a:rPr lang="zh-CN" altLang="zh-CN" sz="2000">
                <a:solidFill>
                  <a:srgbClr val="0000FF"/>
                </a:solidFill>
                <a:latin typeface="Consolas" pitchFamily="49" charset="0"/>
                <a:ea typeface="仿宋" pitchFamily="49" charset="-122"/>
                <a:cs typeface="Consolas" pitchFamily="49" charset="0"/>
              </a:rPr>
              <a:t>），说明当前层处理完毕，而此时的</a:t>
            </a:r>
            <a:r>
              <a:rPr lang="en-US" altLang="zh-CN" sz="2000" i="1">
                <a:solidFill>
                  <a:srgbClr val="0000FF"/>
                </a:solidFill>
                <a:latin typeface="Consolas" pitchFamily="49" charset="0"/>
                <a:ea typeface="仿宋" pitchFamily="49" charset="-122"/>
                <a:cs typeface="Consolas" pitchFamily="49" charset="0"/>
              </a:rPr>
              <a:t>q</a:t>
            </a:r>
            <a:r>
              <a:rPr lang="zh-CN" altLang="zh-CN" sz="2000">
                <a:solidFill>
                  <a:srgbClr val="0000FF"/>
                </a:solidFill>
                <a:latin typeface="Consolas" pitchFamily="49" charset="0"/>
                <a:ea typeface="仿宋" pitchFamily="49" charset="-122"/>
                <a:cs typeface="Consolas" pitchFamily="49" charset="0"/>
              </a:rPr>
              <a:t>就是</a:t>
            </a:r>
            <a:r>
              <a:rPr lang="zh-CN" altLang="en-US" sz="2000">
                <a:solidFill>
                  <a:srgbClr val="0000FF"/>
                </a:solidFill>
                <a:latin typeface="Consolas" pitchFamily="49" charset="0"/>
                <a:ea typeface="仿宋" pitchFamily="49" charset="-122"/>
                <a:cs typeface="Consolas" pitchFamily="49" charset="0"/>
              </a:rPr>
              <a:t>下一层</a:t>
            </a:r>
            <a:r>
              <a:rPr lang="zh-CN" altLang="zh-CN" sz="2000">
                <a:solidFill>
                  <a:srgbClr val="0000FF"/>
                </a:solidFill>
                <a:latin typeface="Consolas" pitchFamily="49" charset="0"/>
                <a:ea typeface="仿宋" pitchFamily="49" charset="-122"/>
                <a:cs typeface="Consolas" pitchFamily="49" charset="0"/>
              </a:rPr>
              <a:t>的最右结点，置</a:t>
            </a:r>
            <a:r>
              <a:rPr lang="en-US" altLang="zh-CN" sz="2000">
                <a:solidFill>
                  <a:srgbClr val="0000FF"/>
                </a:solidFill>
                <a:latin typeface="Consolas" pitchFamily="49" charset="0"/>
                <a:ea typeface="仿宋" pitchFamily="49" charset="-122"/>
                <a:cs typeface="Consolas" pitchFamily="49" charset="0"/>
              </a:rPr>
              <a:t>last=q</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curl++</a:t>
            </a:r>
            <a:r>
              <a:rPr lang="zh-CN" altLang="zh-CN" sz="2000">
                <a:solidFill>
                  <a:srgbClr val="0000FF"/>
                </a:solidFill>
                <a:latin typeface="Consolas" pitchFamily="49" charset="0"/>
                <a:ea typeface="仿宋" pitchFamily="49" charset="-122"/>
                <a:cs typeface="Consolas" pitchFamily="49" charset="0"/>
              </a:rPr>
              <a:t>进入下一层处理。</a:t>
            </a:r>
            <a:endParaRPr lang="zh-CN" altLang="en-US" sz="20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10</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428596" y="785794"/>
            <a:ext cx="8501122" cy="224020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KCount2</a:t>
            </a:r>
            <a:r>
              <a:rPr lang="en-US" altLang="zh-CN" sz="1800">
                <a:solidFill>
                  <a:srgbClr val="0000FF"/>
                </a:solidFill>
                <a:latin typeface="Consolas" pitchFamily="49" charset="0"/>
                <a:ea typeface="仿宋" pitchFamily="49" charset="-122"/>
                <a:cs typeface="Consolas" pitchFamily="49" charset="0"/>
              </a:rPr>
              <a:t>(BTree&amp; bt,int 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解法</a:t>
            </a:r>
            <a:r>
              <a:rPr lang="en-US" altLang="zh-CN" sz="1800">
                <a:solidFill>
                  <a:schemeClr val="bg1">
                    <a:lumMod val="50000"/>
                  </a:schemeClr>
                </a:solidFill>
                <a:latin typeface="Consolas" pitchFamily="49" charset="0"/>
                <a:ea typeface="仿宋" pitchFamily="49" charset="-122"/>
                <a:cs typeface="Consolas" pitchFamily="49" charset="0"/>
              </a:rPr>
              <a:t>2</a:t>
            </a:r>
            <a:r>
              <a:rPr lang="zh-CN" altLang="zh-CN" sz="1800">
                <a:solidFill>
                  <a:schemeClr val="bg1">
                    <a:lumMod val="50000"/>
                  </a:schemeClr>
                </a:solidFill>
                <a:latin typeface="Consolas" pitchFamily="49" charset="0"/>
                <a:ea typeface="仿宋" pitchFamily="49" charset="-122"/>
                <a:cs typeface="Consolas" pitchFamily="49" charset="0"/>
              </a:rPr>
              <a:t>：求二叉树第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层结点个数</a:t>
            </a:r>
          </a:p>
          <a:p>
            <a:pPr algn="l"/>
            <a:r>
              <a:rPr lang="en-US" altLang="zh-CN" sz="1800">
                <a:solidFill>
                  <a:srgbClr val="0000FF"/>
                </a:solidFill>
                <a:latin typeface="Consolas" pitchFamily="49" charset="0"/>
                <a:ea typeface="仿宋" pitchFamily="49" charset="-122"/>
                <a:cs typeface="Consolas" pitchFamily="49" charset="0"/>
              </a:rPr>
              <a:t>{  int cnt=0;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累计第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层结点个数</a:t>
            </a:r>
          </a:p>
          <a:p>
            <a:pPr algn="l"/>
            <a:r>
              <a:rPr lang="en-US" altLang="zh-CN" sz="1800">
                <a:solidFill>
                  <a:srgbClr val="0000FF"/>
                </a:solidFill>
                <a:latin typeface="Consolas" pitchFamily="49" charset="0"/>
                <a:ea typeface="仿宋" pitchFamily="49" charset="-122"/>
                <a:cs typeface="Consolas" pitchFamily="49" charset="0"/>
              </a:rPr>
              <a:t>   queue&lt;BTNode* &gt; qu;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定义一个队列</a:t>
            </a:r>
            <a:r>
              <a:rPr lang="en-US" altLang="zh-CN" sz="1800">
                <a:solidFill>
                  <a:schemeClr val="bg1">
                    <a:lumMod val="50000"/>
                  </a:schemeClr>
                </a:solidFill>
                <a:latin typeface="Consolas" pitchFamily="49" charset="0"/>
                <a:ea typeface="仿宋" pitchFamily="49" charset="-122"/>
                <a:cs typeface="Consolas" pitchFamily="49" charset="0"/>
              </a:rPr>
              <a:t>qu</a:t>
            </a:r>
            <a:endParaRPr lang="zh-CN" altLang="zh-CN" sz="1800">
              <a:solidFill>
                <a:schemeClr val="bg1">
                  <a:lumMod val="50000"/>
                </a:schemeClr>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int curl=1;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当前层次</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从</a:t>
            </a:r>
            <a:r>
              <a:rPr lang="en-US" altLang="zh-CN" sz="1800">
                <a:solidFill>
                  <a:schemeClr val="bg1">
                    <a:lumMod val="50000"/>
                  </a:schemeClr>
                </a:solidFill>
                <a:latin typeface="Consolas" pitchFamily="49" charset="0"/>
                <a:ea typeface="仿宋" pitchFamily="49" charset="-122"/>
                <a:cs typeface="Consolas" pitchFamily="49" charset="0"/>
              </a:rPr>
              <a:t>1</a:t>
            </a:r>
            <a:r>
              <a:rPr lang="zh-CN" altLang="zh-CN" sz="1800">
                <a:solidFill>
                  <a:schemeClr val="bg1">
                    <a:lumMod val="50000"/>
                  </a:schemeClr>
                </a:solidFill>
                <a:latin typeface="Consolas" pitchFamily="49" charset="0"/>
                <a:ea typeface="仿宋" pitchFamily="49" charset="-122"/>
                <a:cs typeface="Consolas" pitchFamily="49" charset="0"/>
              </a:rPr>
              <a:t>开始</a:t>
            </a:r>
          </a:p>
          <a:p>
            <a:pPr algn="l"/>
            <a:r>
              <a:rPr lang="en-US" altLang="zh-CN" sz="1800">
                <a:solidFill>
                  <a:srgbClr val="0000FF"/>
                </a:solidFill>
                <a:latin typeface="Consolas" pitchFamily="49" charset="0"/>
                <a:ea typeface="仿宋" pitchFamily="49" charset="-122"/>
                <a:cs typeface="Consolas" pitchFamily="49" charset="0"/>
              </a:rPr>
              <a:t>   BTNode* last=bt.r,*p,*q;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第</a:t>
            </a:r>
            <a:r>
              <a:rPr lang="en-US" altLang="zh-CN" sz="1800">
                <a:solidFill>
                  <a:schemeClr val="bg1">
                    <a:lumMod val="50000"/>
                  </a:schemeClr>
                </a:solidFill>
                <a:latin typeface="Consolas" pitchFamily="49" charset="0"/>
                <a:ea typeface="仿宋" pitchFamily="49" charset="-122"/>
                <a:cs typeface="Consolas" pitchFamily="49" charset="0"/>
              </a:rPr>
              <a:t>1</a:t>
            </a:r>
            <a:r>
              <a:rPr lang="zh-CN" altLang="zh-CN" sz="1800">
                <a:solidFill>
                  <a:schemeClr val="bg1">
                    <a:lumMod val="50000"/>
                  </a:schemeClr>
                </a:solidFill>
                <a:latin typeface="Consolas" pitchFamily="49" charset="0"/>
                <a:ea typeface="仿宋" pitchFamily="49" charset="-122"/>
                <a:cs typeface="Consolas" pitchFamily="49" charset="0"/>
              </a:rPr>
              <a:t>层最右结点</a:t>
            </a:r>
          </a:p>
          <a:p>
            <a:pPr algn="l"/>
            <a:r>
              <a:rPr lang="en-US" altLang="zh-CN" sz="1800">
                <a:solidFill>
                  <a:srgbClr val="0000FF"/>
                </a:solidFill>
                <a:latin typeface="Consolas" pitchFamily="49" charset="0"/>
                <a:ea typeface="仿宋" pitchFamily="49" charset="-122"/>
                <a:cs typeface="Consolas" pitchFamily="49" charset="0"/>
              </a:rPr>
              <a:t>   qu.push(bt.r);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根结点进队</a:t>
            </a: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11</a:t>
            </a:fld>
            <a:r>
              <a:rPr lang="en-US" altLang="zh-CN" dirty="0"/>
              <a:t>/96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214282" y="190285"/>
            <a:ext cx="8643998" cy="62523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while (!qu.empty())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队不空循环</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if (</a:t>
            </a:r>
            <a:r>
              <a:rPr lang="en-US" altLang="zh-CN" sz="1800">
                <a:solidFill>
                  <a:srgbClr val="FF00FF"/>
                </a:solidFill>
                <a:latin typeface="Consolas" pitchFamily="49" charset="0"/>
                <a:ea typeface="仿宋" pitchFamily="49" charset="-122"/>
                <a:cs typeface="Consolas" pitchFamily="49" charset="0"/>
              </a:rPr>
              <a:t>curl&gt;k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当层号大于</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时返回</a:t>
            </a:r>
            <a:r>
              <a:rPr lang="en-US" altLang="zh-CN" sz="1800">
                <a:solidFill>
                  <a:schemeClr val="bg1">
                    <a:lumMod val="50000"/>
                  </a:schemeClr>
                </a:solidFill>
                <a:latin typeface="Consolas" pitchFamily="49" charset="0"/>
                <a:ea typeface="仿宋" pitchFamily="49" charset="-122"/>
                <a:cs typeface="Consolas" pitchFamily="49" charset="0"/>
              </a:rPr>
              <a:t>cnt,</a:t>
            </a:r>
            <a:r>
              <a:rPr lang="zh-CN" altLang="zh-CN" sz="1800">
                <a:solidFill>
                  <a:schemeClr val="bg1">
                    <a:lumMod val="50000"/>
                  </a:schemeClr>
                </a:solidFill>
                <a:latin typeface="Consolas" pitchFamily="49" charset="0"/>
                <a:ea typeface="仿宋" pitchFamily="49" charset="-122"/>
                <a:cs typeface="Consolas" pitchFamily="49" charset="0"/>
              </a:rPr>
              <a:t>不再继续</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cnt;</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p=qu.front(); qu.pop();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出队一个结点</a:t>
            </a:r>
            <a:r>
              <a:rPr lang="en-US" altLang="zh-CN" sz="1800">
                <a:solidFill>
                  <a:schemeClr val="bg1">
                    <a:lumMod val="50000"/>
                  </a:schemeClr>
                </a:solidFill>
                <a:latin typeface="Consolas" pitchFamily="49" charset="0"/>
                <a:ea typeface="仿宋" pitchFamily="49" charset="-122"/>
                <a:cs typeface="Consolas" pitchFamily="49" charset="0"/>
              </a:rPr>
              <a:t>p</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curl==k</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cnt++;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当前结点是第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层的结点</a:t>
            </a:r>
            <a:r>
              <a:rPr lang="en-US" altLang="zh-CN" sz="1800">
                <a:solidFill>
                  <a:schemeClr val="bg1">
                    <a:lumMod val="50000"/>
                  </a:schemeClr>
                </a:solidFill>
                <a:latin typeface="Consolas" pitchFamily="49" charset="0"/>
                <a:ea typeface="仿宋" pitchFamily="49" charset="-122"/>
                <a:cs typeface="Consolas" pitchFamily="49" charset="0"/>
              </a:rPr>
              <a:t>,cnt</a:t>
            </a:r>
            <a:r>
              <a:rPr lang="zh-CN" altLang="zh-CN" sz="1800">
                <a:solidFill>
                  <a:schemeClr val="bg1">
                    <a:lumMod val="50000"/>
                  </a:schemeClr>
                </a:solidFill>
                <a:latin typeface="Consolas" pitchFamily="49" charset="0"/>
                <a:ea typeface="仿宋" pitchFamily="49" charset="-122"/>
                <a:cs typeface="Consolas" pitchFamily="49" charset="0"/>
              </a:rPr>
              <a:t>增</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(p-&gt;lchild!=NULL)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有左孩子时将其进队</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q=p-&gt;lchild;</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qu.push(q);</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(p-&gt;rchild!=NULL)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有右孩子时将其进队</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q=p-&gt;rchild;</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qu.push(q);</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00"/>
                </a:solidFill>
                <a:latin typeface="Consolas" pitchFamily="49" charset="0"/>
                <a:ea typeface="仿宋" pitchFamily="49" charset="-122"/>
                <a:cs typeface="Consolas" pitchFamily="49" charset="0"/>
              </a:rPr>
              <a:t>p==last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当前层的所有结点处理完毕</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last=q;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让</a:t>
            </a:r>
            <a:r>
              <a:rPr lang="en-US" altLang="zh-CN" sz="1800">
                <a:solidFill>
                  <a:schemeClr val="bg1">
                    <a:lumMod val="50000"/>
                  </a:schemeClr>
                </a:solidFill>
                <a:latin typeface="Consolas" pitchFamily="49" charset="0"/>
                <a:ea typeface="仿宋" pitchFamily="49" charset="-122"/>
                <a:cs typeface="Consolas" pitchFamily="49" charset="0"/>
              </a:rPr>
              <a:t>last</a:t>
            </a:r>
            <a:r>
              <a:rPr lang="zh-CN" altLang="zh-CN" sz="1800">
                <a:solidFill>
                  <a:schemeClr val="bg1">
                    <a:lumMod val="50000"/>
                  </a:schemeClr>
                </a:solidFill>
                <a:latin typeface="Consolas" pitchFamily="49" charset="0"/>
                <a:ea typeface="仿宋" pitchFamily="49" charset="-122"/>
                <a:cs typeface="Consolas" pitchFamily="49" charset="0"/>
              </a:rPr>
              <a:t>指向下一层的最右结点</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curl++;</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cnt;</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12</a:t>
            </a:fld>
            <a:r>
              <a:rPr lang="en-US" altLang="zh-CN" dirty="0"/>
              <a:t>/96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928694" cy="45318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FF0000"/>
                </a:solidFill>
                <a:latin typeface="Consolas" pitchFamily="49" charset="0"/>
                <a:ea typeface="微软雅黑" pitchFamily="34" charset="-122"/>
                <a:cs typeface="Consolas" pitchFamily="49" charset="0"/>
              </a:rPr>
              <a:t>解法</a:t>
            </a:r>
            <a:r>
              <a:rPr lang="en-US" altLang="zh-CN" sz="2000">
                <a:solidFill>
                  <a:srgbClr val="FF0000"/>
                </a:solidFill>
                <a:latin typeface="Consolas" pitchFamily="49" charset="0"/>
                <a:ea typeface="微软雅黑" pitchFamily="34" charset="-122"/>
                <a:cs typeface="Consolas" pitchFamily="49" charset="0"/>
              </a:rPr>
              <a:t>3</a:t>
            </a:r>
            <a:endParaRPr lang="zh-CN" altLang="en-US" sz="2000">
              <a:solidFill>
                <a:srgbClr val="FF0000"/>
              </a:solidFill>
              <a:latin typeface="Consolas" pitchFamily="49" charset="0"/>
              <a:ea typeface="微软雅黑" pitchFamily="34" charset="-122"/>
              <a:cs typeface="Consolas" pitchFamily="49" charset="0"/>
            </a:endParaRPr>
          </a:p>
        </p:txBody>
      </p:sp>
      <p:sp>
        <p:nvSpPr>
          <p:cNvPr id="5" name="TextBox 4"/>
          <p:cNvSpPr txBox="1"/>
          <p:nvPr/>
        </p:nvSpPr>
        <p:spPr>
          <a:xfrm>
            <a:off x="571472" y="1071546"/>
            <a:ext cx="8143932" cy="47871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层次遍历是从第一层开始，访问一层的全部结点后（此时该层的全部结点已出队）再访问下一层的结点</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FF0000"/>
                </a:solidFill>
                <a:latin typeface="Consolas" pitchFamily="49" charset="0"/>
                <a:ea typeface="仿宋" pitchFamily="49" charset="-122"/>
                <a:cs typeface="Consolas" pitchFamily="49" charset="0"/>
              </a:rPr>
              <a:t>上一层遍历完毕，队中恰好是下一层的全部结点</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&lt;1</a:t>
            </a:r>
            <a:r>
              <a:rPr lang="zh-CN" altLang="zh-CN" sz="2000">
                <a:solidFill>
                  <a:srgbClr val="0000FF"/>
                </a:solidFill>
                <a:latin typeface="Consolas" pitchFamily="49" charset="0"/>
                <a:ea typeface="仿宋" pitchFamily="49" charset="-122"/>
                <a:cs typeface="Consolas" pitchFamily="49" charset="0"/>
              </a:rPr>
              <a:t>，返回</a:t>
            </a: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否则将根结点进队，当前层次</a:t>
            </a:r>
            <a:r>
              <a:rPr lang="en-US" altLang="zh-CN" sz="2000">
                <a:solidFill>
                  <a:srgbClr val="0000FF"/>
                </a:solidFill>
                <a:latin typeface="Consolas" pitchFamily="49" charset="0"/>
                <a:ea typeface="仿宋" pitchFamily="49" charset="-122"/>
                <a:cs typeface="Consolas" pitchFamily="49" charset="0"/>
              </a:rPr>
              <a:t>curl=1</a:t>
            </a:r>
            <a:r>
              <a:rPr lang="zh-CN" altLang="zh-CN" sz="2000">
                <a:solidFill>
                  <a:srgbClr val="0000FF"/>
                </a:solidFill>
                <a:latin typeface="Consolas" pitchFamily="49" charset="0"/>
                <a:ea typeface="仿宋" pitchFamily="49" charset="-122"/>
                <a:cs typeface="Consolas" pitchFamily="49" charset="0"/>
              </a:rPr>
              <a:t>。队不空循环：</a:t>
            </a:r>
          </a:p>
          <a:p>
            <a:pPr marL="914400" lvl="1" indent="-457200" algn="l">
              <a:lnSpc>
                <a:spcPts val="26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a:t>
            </a:r>
            <a:r>
              <a:rPr lang="en-US" altLang="zh-CN" sz="2000">
                <a:solidFill>
                  <a:srgbClr val="0000FF"/>
                </a:solidFill>
                <a:latin typeface="Consolas" pitchFamily="49" charset="0"/>
                <a:ea typeface="仿宋" pitchFamily="49" charset="-122"/>
                <a:cs typeface="Consolas" pitchFamily="49" charset="0"/>
              </a:rPr>
              <a:t>curl=</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，队中恰好包含该层的全部结点，直接返回队中元素个数（即第</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层结点个数）。</a:t>
            </a:r>
          </a:p>
          <a:p>
            <a:pPr marL="914400" lvl="1" indent="-457200" algn="l">
              <a:lnSpc>
                <a:spcPts val="26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否则，求出队中元素个数</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（当前层</a:t>
            </a:r>
            <a:r>
              <a:rPr lang="en-US" altLang="zh-CN" sz="2000">
                <a:solidFill>
                  <a:srgbClr val="0000FF"/>
                </a:solidFill>
                <a:latin typeface="Consolas" pitchFamily="49" charset="0"/>
                <a:ea typeface="仿宋" pitchFamily="49" charset="-122"/>
                <a:cs typeface="Consolas" pitchFamily="49" charset="0"/>
              </a:rPr>
              <a:t>curl</a:t>
            </a:r>
            <a:r>
              <a:rPr lang="zh-CN" altLang="zh-CN" sz="2000">
                <a:solidFill>
                  <a:srgbClr val="0000FF"/>
                </a:solidFill>
                <a:latin typeface="Consolas" pitchFamily="49" charset="0"/>
                <a:ea typeface="仿宋" pitchFamily="49" charset="-122"/>
                <a:cs typeface="Consolas" pitchFamily="49" charset="0"/>
              </a:rPr>
              <a:t>的全部结点个数），循环出队</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次，每次出队一个结点时将其孩子结点进队。</a:t>
            </a:r>
          </a:p>
          <a:p>
            <a:pPr marL="914400" lvl="1" indent="-457200" algn="l">
              <a:lnSpc>
                <a:spcPts val="26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置</a:t>
            </a:r>
            <a:r>
              <a:rPr lang="en-US" altLang="zh-CN" sz="2000">
                <a:solidFill>
                  <a:srgbClr val="0000FF"/>
                </a:solidFill>
                <a:latin typeface="Consolas" pitchFamily="49" charset="0"/>
                <a:ea typeface="仿宋" pitchFamily="49" charset="-122"/>
                <a:cs typeface="Consolas" pitchFamily="49" charset="0"/>
              </a:rPr>
              <a:t>curl++</a:t>
            </a:r>
            <a:r>
              <a:rPr lang="zh-CN" altLang="zh-CN" sz="2000">
                <a:solidFill>
                  <a:srgbClr val="0000FF"/>
                </a:solidFill>
                <a:latin typeface="Consolas" pitchFamily="49" charset="0"/>
                <a:ea typeface="仿宋" pitchFamily="49" charset="-122"/>
                <a:cs typeface="Consolas" pitchFamily="49" charset="0"/>
              </a:rPr>
              <a:t>，进入下一层处理。</a:t>
            </a:r>
          </a:p>
          <a:p>
            <a:pPr marL="457200" indent="-4572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最后返回</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&gt;</a:t>
            </a:r>
            <a:r>
              <a:rPr lang="zh-CN" altLang="zh-CN" sz="2000">
                <a:solidFill>
                  <a:srgbClr val="0000FF"/>
                </a:solidFill>
                <a:latin typeface="Consolas" pitchFamily="49" charset="0"/>
                <a:ea typeface="仿宋" pitchFamily="49" charset="-122"/>
                <a:cs typeface="Consolas" pitchFamily="49" charset="0"/>
              </a:rPr>
              <a:t>二叉树高度的情况）。</a:t>
            </a:r>
            <a:endParaRPr lang="zh-CN" altLang="en-US" sz="20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13</a:t>
            </a:fld>
            <a:r>
              <a:rPr lang="en-US" altLang="zh-CN" dirty="0"/>
              <a:t>/96</a:t>
            </a:r>
          </a:p>
        </p:txBody>
      </p:sp>
      <p:sp>
        <p:nvSpPr>
          <p:cNvPr id="6" name="椭圆形标注 5"/>
          <p:cNvSpPr/>
          <p:nvPr/>
        </p:nvSpPr>
        <p:spPr bwMode="auto">
          <a:xfrm>
            <a:off x="3714744" y="71414"/>
            <a:ext cx="2214578" cy="857256"/>
          </a:xfrm>
          <a:prstGeom prst="wedgeEllipseCallout">
            <a:avLst>
              <a:gd name="adj1" fmla="val -21595"/>
              <a:gd name="adj2" fmla="val 73167"/>
            </a:avLst>
          </a:prstGeom>
          <a:solidFill>
            <a:schemeClr val="tx1"/>
          </a:solidFill>
          <a:ln>
            <a:headEnd/>
            <a:tailEnd/>
          </a:ln>
        </p:spPr>
        <p:style>
          <a:lnRef idx="2">
            <a:schemeClr val="accent6"/>
          </a:lnRef>
          <a:fillRef idx="1">
            <a:schemeClr val="lt1"/>
          </a:fillRef>
          <a:effectRef idx="0">
            <a:schemeClr val="accent6"/>
          </a:effectRef>
          <a:fontRef idx="minor">
            <a:schemeClr val="dk1"/>
          </a:fontRef>
        </p:style>
        <p:txBody>
          <a:bodyPr vert="horz" wrap="square" lIns="0" tIns="45720" rIns="0" bIns="45720" numCol="1" rtlCol="0" anchor="t" anchorCtr="0" compatLnSpc="1">
            <a:prstTxWarp prst="textNoShape">
              <a:avLst/>
            </a:prstTxWarp>
          </a:bodyPr>
          <a:lstStyle/>
          <a:p>
            <a:pPr>
              <a:lnSpc>
                <a:spcPct val="100000"/>
              </a:lnSpc>
            </a:pPr>
            <a:r>
              <a:rPr lang="zh-CN" altLang="zh-CN" sz="1800" b="0">
                <a:ln w="18415" cmpd="sng">
                  <a:solidFill>
                    <a:srgbClr val="FFFFFF"/>
                  </a:solidFill>
                  <a:prstDash val="solid"/>
                </a:ln>
                <a:solidFill>
                  <a:srgbClr val="FFFFFF"/>
                </a:solidFill>
                <a:effectLst>
                  <a:outerShdw blurRad="63500" dir="3600000" algn="tl" rotWithShape="0">
                    <a:srgbClr val="000000">
                      <a:alpha val="70000"/>
                    </a:srgbClr>
                  </a:outerShdw>
                </a:effectLst>
                <a:latin typeface="楷体" pitchFamily="49" charset="-122"/>
                <a:ea typeface="楷体" pitchFamily="49" charset="-122"/>
              </a:rPr>
              <a:t>二叉树分层次的层次遍历</a:t>
            </a:r>
            <a:endParaRPr lang="zh-CN" altLang="en-US" sz="1800" b="0" i="1">
              <a:ln w="18415" cmpd="sng">
                <a:solidFill>
                  <a:srgbClr val="FFFFFF"/>
                </a:solidFill>
                <a:prstDash val="solid"/>
              </a:ln>
              <a:solidFill>
                <a:srgbClr val="FFFFFF"/>
              </a:solidFill>
              <a:effectLst>
                <a:outerShdw blurRad="63500" dir="3600000" algn="tl" rotWithShape="0">
                  <a:srgbClr val="000000">
                    <a:alpha val="70000"/>
                  </a:srgbClr>
                </a:outerShdw>
              </a:effectLst>
              <a:latin typeface="楷体" pitchFamily="49" charset="-122"/>
              <a:ea typeface="楷体" pitchFamily="49" charset="-122"/>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214282" y="201233"/>
            <a:ext cx="8715436" cy="653664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KCount3</a:t>
            </a:r>
            <a:r>
              <a:rPr lang="en-US" altLang="zh-CN" sz="1800">
                <a:solidFill>
                  <a:srgbClr val="0000FF"/>
                </a:solidFill>
                <a:latin typeface="Consolas" pitchFamily="49" charset="0"/>
                <a:ea typeface="仿宋" pitchFamily="49" charset="-122"/>
                <a:cs typeface="Consolas" pitchFamily="49" charset="0"/>
              </a:rPr>
              <a:t>(BTree&amp; bt,int 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解法</a:t>
            </a:r>
            <a:r>
              <a:rPr lang="en-US" altLang="zh-CN" sz="1800">
                <a:solidFill>
                  <a:schemeClr val="bg1">
                    <a:lumMod val="50000"/>
                  </a:schemeClr>
                </a:solidFill>
                <a:latin typeface="Consolas" pitchFamily="49" charset="0"/>
                <a:ea typeface="仿宋" pitchFamily="49" charset="-122"/>
                <a:cs typeface="Consolas" pitchFamily="49" charset="0"/>
              </a:rPr>
              <a:t>3</a:t>
            </a:r>
            <a:r>
              <a:rPr lang="zh-CN" altLang="zh-CN" sz="1800">
                <a:solidFill>
                  <a:schemeClr val="bg1">
                    <a:lumMod val="50000"/>
                  </a:schemeClr>
                </a:solidFill>
                <a:latin typeface="Consolas" pitchFamily="49" charset="0"/>
                <a:ea typeface="仿宋" pitchFamily="49" charset="-122"/>
                <a:cs typeface="Consolas" pitchFamily="49" charset="0"/>
              </a:rPr>
              <a:t>：求二叉树第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层结点个数</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(k&lt;1) return 0;			</a:t>
            </a:r>
            <a:r>
              <a:rPr lang="en-US" altLang="zh-CN" sz="1800">
                <a:solidFill>
                  <a:schemeClr val="bg1">
                    <a:lumMod val="50000"/>
                  </a:schemeClr>
                </a:solidFill>
                <a:latin typeface="Consolas" pitchFamily="49" charset="0"/>
                <a:ea typeface="仿宋" pitchFamily="49" charset="-122"/>
                <a:cs typeface="Consolas" pitchFamily="49" charset="0"/>
              </a:rPr>
              <a:t>//k&lt;1</a:t>
            </a:r>
            <a:r>
              <a:rPr lang="zh-CN" altLang="zh-CN" sz="1800">
                <a:solidFill>
                  <a:schemeClr val="bg1">
                    <a:lumMod val="50000"/>
                  </a:schemeClr>
                </a:solidFill>
                <a:latin typeface="Consolas" pitchFamily="49" charset="0"/>
                <a:ea typeface="仿宋" pitchFamily="49" charset="-122"/>
                <a:cs typeface="Consolas" pitchFamily="49" charset="0"/>
              </a:rPr>
              <a:t>返回</a:t>
            </a:r>
            <a:r>
              <a:rPr lang="en-US" altLang="zh-CN" sz="1800">
                <a:solidFill>
                  <a:schemeClr val="bg1">
                    <a:lumMod val="50000"/>
                  </a:schemeClr>
                </a:solidFill>
                <a:latin typeface="Consolas" pitchFamily="49" charset="0"/>
                <a:ea typeface="仿宋" pitchFamily="49" charset="-122"/>
                <a:cs typeface="Consolas" pitchFamily="49" charset="0"/>
              </a:rPr>
              <a:t>0</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queue&lt;BTNode* &gt; qu;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定义一个队列</a:t>
            </a:r>
            <a:r>
              <a:rPr lang="en-US" altLang="zh-CN" sz="1800">
                <a:solidFill>
                  <a:schemeClr val="bg1">
                    <a:lumMod val="50000"/>
                  </a:schemeClr>
                </a:solidFill>
                <a:latin typeface="Consolas" pitchFamily="49" charset="0"/>
                <a:ea typeface="仿宋" pitchFamily="49" charset="-122"/>
                <a:cs typeface="Consolas" pitchFamily="49" charset="0"/>
              </a:rPr>
              <a:t>qu</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curl=1;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当前层次</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从</a:t>
            </a:r>
            <a:r>
              <a:rPr lang="en-US" altLang="zh-CN" sz="1800">
                <a:solidFill>
                  <a:schemeClr val="bg1">
                    <a:lumMod val="50000"/>
                  </a:schemeClr>
                </a:solidFill>
                <a:latin typeface="Consolas" pitchFamily="49" charset="0"/>
                <a:ea typeface="仿宋" pitchFamily="49" charset="-122"/>
                <a:cs typeface="Consolas" pitchFamily="49" charset="0"/>
              </a:rPr>
              <a:t>1</a:t>
            </a:r>
            <a:r>
              <a:rPr lang="zh-CN" altLang="zh-CN" sz="1800">
                <a:solidFill>
                  <a:schemeClr val="bg1">
                    <a:lumMod val="50000"/>
                  </a:schemeClr>
                </a:solidFill>
                <a:latin typeface="Consolas" pitchFamily="49" charset="0"/>
                <a:ea typeface="仿宋" pitchFamily="49" charset="-122"/>
                <a:cs typeface="Consolas" pitchFamily="49" charset="0"/>
              </a:rPr>
              <a:t>开始</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qu.push(bt.r);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根结点进队</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while (!qu.empty())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队不空循环</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if (curl==k)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当前层为第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层，返回队中元素个数</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qu.size();</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a:t>
            </a:r>
            <a:r>
              <a:rPr lang="en-US" altLang="zh-CN" sz="1800">
                <a:solidFill>
                  <a:srgbClr val="006600"/>
                </a:solidFill>
                <a:latin typeface="Consolas" pitchFamily="49" charset="0"/>
                <a:ea typeface="仿宋" pitchFamily="49" charset="-122"/>
                <a:cs typeface="Consolas" pitchFamily="49" charset="0"/>
              </a:rPr>
              <a:t>n=qu.size()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求出当前层结点个数</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for (</a:t>
            </a:r>
            <a:r>
              <a:rPr lang="en-US" altLang="zh-CN" sz="1800">
                <a:solidFill>
                  <a:srgbClr val="006600"/>
                </a:solidFill>
                <a:latin typeface="Consolas" pitchFamily="49" charset="0"/>
                <a:ea typeface="仿宋" pitchFamily="49" charset="-122"/>
                <a:cs typeface="Consolas" pitchFamily="49" charset="0"/>
              </a:rPr>
              <a:t>int i=0;i&lt;n;i++</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出队当前层的</a:t>
            </a:r>
            <a:r>
              <a:rPr lang="en-US" altLang="zh-CN" sz="1800">
                <a:solidFill>
                  <a:schemeClr val="bg1">
                    <a:lumMod val="50000"/>
                  </a:schemeClr>
                </a:solidFill>
                <a:latin typeface="Consolas" pitchFamily="49" charset="0"/>
                <a:ea typeface="仿宋" pitchFamily="49" charset="-122"/>
                <a:cs typeface="Consolas" pitchFamily="49" charset="0"/>
              </a:rPr>
              <a:t>n</a:t>
            </a:r>
            <a:r>
              <a:rPr lang="zh-CN" altLang="zh-CN" sz="1800">
                <a:solidFill>
                  <a:schemeClr val="bg1">
                    <a:lumMod val="50000"/>
                  </a:schemeClr>
                </a:solidFill>
                <a:latin typeface="Consolas" pitchFamily="49" charset="0"/>
                <a:ea typeface="仿宋" pitchFamily="49" charset="-122"/>
                <a:cs typeface="Consolas" pitchFamily="49" charset="0"/>
              </a:rPr>
              <a:t>个结点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BTNode* p=qu.front();qu.pop();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出队一个结点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(p-&gt;lchild!=NULL)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有左孩子时将其进队</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qu.push(p-&gt;lchild);</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(p-&gt;rchild!=NULL)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有右孩子时将其进队</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qu.push(p-&gt;rchild);</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curl++;</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转向下一层</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14</a:t>
            </a:fld>
            <a:r>
              <a:rPr lang="en-US" altLang="zh-CN" dirty="0"/>
              <a:t>/96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071546"/>
            <a:ext cx="8858312" cy="45269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main()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string str="A(B(D(,G)),C(E,F))";</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BTree bt;</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bt.CreateBTree(str);</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二叉树</a:t>
            </a:r>
            <a:r>
              <a:rPr lang="en-US" altLang="zh-CN" sz="1800">
                <a:solidFill>
                  <a:srgbClr val="0000FF"/>
                </a:solidFill>
                <a:latin typeface="Consolas" pitchFamily="49" charset="0"/>
                <a:ea typeface="仿宋" pitchFamily="49" charset="-122"/>
                <a:cs typeface="Consolas" pitchFamily="49" charset="0"/>
              </a:rPr>
              <a:t>bt:"; bt.DispBTree(); cout &lt;&lt; endl;</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en-US" sz="1800">
                <a:solidFill>
                  <a:srgbClr val="FF0000"/>
                </a:solidFill>
                <a:latin typeface="Consolas" pitchFamily="49" charset="0"/>
                <a:ea typeface="仿宋" pitchFamily="49" charset="-122"/>
                <a:cs typeface="Consolas" pitchFamily="49" charset="0"/>
              </a:rPr>
              <a:t>解法</a:t>
            </a:r>
            <a:r>
              <a:rPr lang="en-US" altLang="zh-CN" sz="1800">
                <a:solidFill>
                  <a:srgbClr val="FF0000"/>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for (int k=1;k&lt;=5;k++)</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    </a:t>
            </a:r>
            <a:r>
              <a:rPr lang="zh-CN" altLang="en-US"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 &lt;&lt; k &lt;&lt; "</a:t>
            </a:r>
            <a:r>
              <a:rPr lang="zh-CN" altLang="en-US" sz="1800">
                <a:solidFill>
                  <a:srgbClr val="0000FF"/>
                </a:solidFill>
                <a:latin typeface="Consolas" pitchFamily="49" charset="0"/>
                <a:ea typeface="仿宋" pitchFamily="49" charset="-122"/>
                <a:cs typeface="Consolas" pitchFamily="49" charset="0"/>
              </a:rPr>
              <a:t>层的结点个数</a:t>
            </a:r>
            <a:r>
              <a:rPr lang="en-US" altLang="zh-CN" sz="1800">
                <a:solidFill>
                  <a:srgbClr val="0000FF"/>
                </a:solidFill>
                <a:latin typeface="Consolas" pitchFamily="49" charset="0"/>
                <a:ea typeface="仿宋" pitchFamily="49" charset="-122"/>
                <a:cs typeface="Consolas" pitchFamily="49" charset="0"/>
              </a:rPr>
              <a:t>: “&lt;&lt;</a:t>
            </a:r>
            <a:r>
              <a:rPr lang="en-US" altLang="zh-CN" sz="1800">
                <a:solidFill>
                  <a:srgbClr val="FF0000"/>
                </a:solidFill>
                <a:latin typeface="Consolas" pitchFamily="49" charset="0"/>
                <a:ea typeface="仿宋" pitchFamily="49" charset="-122"/>
                <a:cs typeface="Consolas" pitchFamily="49" charset="0"/>
              </a:rPr>
              <a:t>KCount1(bt,k)</a:t>
            </a:r>
            <a:r>
              <a:rPr lang="en-US" altLang="zh-CN" sz="1800">
                <a:solidFill>
                  <a:srgbClr val="0000FF"/>
                </a:solidFill>
                <a:latin typeface="Consolas" pitchFamily="49" charset="0"/>
                <a:ea typeface="仿宋" pitchFamily="49" charset="-122"/>
                <a:cs typeface="Consolas" pitchFamily="49" charset="0"/>
              </a:rPr>
              <a:t>&lt;&lt;endl;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en-US" sz="1800">
                <a:solidFill>
                  <a:srgbClr val="FF0000"/>
                </a:solidFill>
                <a:latin typeface="Consolas" pitchFamily="49" charset="0"/>
                <a:ea typeface="仿宋" pitchFamily="49" charset="-122"/>
                <a:cs typeface="Consolas" pitchFamily="49" charset="0"/>
              </a:rPr>
              <a:t>解法</a:t>
            </a:r>
            <a:r>
              <a:rPr lang="en-US" altLang="zh-CN" sz="1800">
                <a:solidFill>
                  <a:srgbClr val="FF0000"/>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for (int k=1;k&lt;=5;k++)</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    </a:t>
            </a:r>
            <a:r>
              <a:rPr lang="zh-CN" altLang="en-US"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 &lt;&lt; k &lt;&lt; "</a:t>
            </a:r>
            <a:r>
              <a:rPr lang="zh-CN" altLang="en-US" sz="1800">
                <a:solidFill>
                  <a:srgbClr val="0000FF"/>
                </a:solidFill>
                <a:latin typeface="Consolas" pitchFamily="49" charset="0"/>
                <a:ea typeface="仿宋" pitchFamily="49" charset="-122"/>
                <a:cs typeface="Consolas" pitchFamily="49" charset="0"/>
              </a:rPr>
              <a:t>层的结点个数</a:t>
            </a:r>
            <a:r>
              <a:rPr lang="en-US" altLang="zh-CN" sz="1800">
                <a:solidFill>
                  <a:srgbClr val="0000FF"/>
                </a:solidFill>
                <a:latin typeface="Consolas" pitchFamily="49" charset="0"/>
                <a:ea typeface="仿宋" pitchFamily="49" charset="-122"/>
                <a:cs typeface="Consolas" pitchFamily="49" charset="0"/>
              </a:rPr>
              <a:t>: “&lt;&lt;</a:t>
            </a:r>
            <a:r>
              <a:rPr lang="en-US" altLang="zh-CN" sz="1800">
                <a:solidFill>
                  <a:srgbClr val="FF0000"/>
                </a:solidFill>
                <a:latin typeface="Consolas" pitchFamily="49" charset="0"/>
                <a:ea typeface="仿宋" pitchFamily="49" charset="-122"/>
                <a:cs typeface="Consolas" pitchFamily="49" charset="0"/>
              </a:rPr>
              <a:t>KCount2(bt,k)</a:t>
            </a:r>
            <a:r>
              <a:rPr lang="en-US" altLang="zh-CN" sz="1800">
                <a:solidFill>
                  <a:srgbClr val="0000FF"/>
                </a:solidFill>
                <a:latin typeface="Consolas" pitchFamily="49" charset="0"/>
                <a:ea typeface="仿宋" pitchFamily="49" charset="-122"/>
                <a:cs typeface="Consolas" pitchFamily="49" charset="0"/>
              </a:rPr>
              <a:t>&lt;&lt;endl;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printf("</a:t>
            </a:r>
            <a:r>
              <a:rPr lang="zh-CN" altLang="en-US" sz="1800">
                <a:solidFill>
                  <a:srgbClr val="FF0000"/>
                </a:solidFill>
                <a:latin typeface="Consolas" pitchFamily="49" charset="0"/>
                <a:ea typeface="仿宋" pitchFamily="49" charset="-122"/>
                <a:cs typeface="Consolas" pitchFamily="49" charset="0"/>
              </a:rPr>
              <a:t>解法</a:t>
            </a:r>
            <a:r>
              <a:rPr lang="en-US" altLang="zh-CN" sz="1800">
                <a:solidFill>
                  <a:srgbClr val="FF0000"/>
                </a:solidFill>
                <a:latin typeface="Consolas" pitchFamily="49" charset="0"/>
                <a:ea typeface="仿宋" pitchFamily="49" charset="-122"/>
                <a:cs typeface="Consolas" pitchFamily="49" charset="0"/>
              </a:rPr>
              <a:t>3</a:t>
            </a:r>
            <a:r>
              <a:rPr lang="en-US" altLang="zh-CN" sz="1800">
                <a:solidFill>
                  <a:srgbClr val="0000FF"/>
                </a:solidFill>
                <a:latin typeface="Consolas" pitchFamily="49" charset="0"/>
                <a:ea typeface="仿宋" pitchFamily="49" charset="-122"/>
                <a:cs typeface="Consolas" pitchFamily="49" charset="0"/>
              </a:rPr>
              <a:t>:\n");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for (int k=1;k&lt;=5;k++)</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    </a:t>
            </a:r>
            <a:r>
              <a:rPr lang="zh-CN" altLang="en-US"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 &lt;&lt; k &lt;&lt; "</a:t>
            </a:r>
            <a:r>
              <a:rPr lang="zh-CN" altLang="en-US" sz="1800">
                <a:solidFill>
                  <a:srgbClr val="0000FF"/>
                </a:solidFill>
                <a:latin typeface="Consolas" pitchFamily="49" charset="0"/>
                <a:ea typeface="仿宋" pitchFamily="49" charset="-122"/>
                <a:cs typeface="Consolas" pitchFamily="49" charset="0"/>
              </a:rPr>
              <a:t>层的结点个数</a:t>
            </a:r>
            <a:r>
              <a:rPr lang="en-US" altLang="zh-CN" sz="1800">
                <a:solidFill>
                  <a:srgbClr val="0000FF"/>
                </a:solidFill>
                <a:latin typeface="Consolas" pitchFamily="49" charset="0"/>
                <a:ea typeface="仿宋" pitchFamily="49" charset="-122"/>
                <a:cs typeface="Consolas" pitchFamily="49" charset="0"/>
              </a:rPr>
              <a:t>: “&lt;&lt;</a:t>
            </a:r>
            <a:r>
              <a:rPr lang="en-US" altLang="zh-CN" sz="1800">
                <a:solidFill>
                  <a:srgbClr val="FF0000"/>
                </a:solidFill>
                <a:latin typeface="Consolas" pitchFamily="49" charset="0"/>
                <a:ea typeface="仿宋" pitchFamily="49" charset="-122"/>
                <a:cs typeface="Consolas" pitchFamily="49" charset="0"/>
              </a:rPr>
              <a:t>KCount3(bt,k)</a:t>
            </a:r>
            <a:r>
              <a:rPr lang="en-US" altLang="zh-CN" sz="1800">
                <a:solidFill>
                  <a:srgbClr val="0000FF"/>
                </a:solidFill>
                <a:latin typeface="Consolas" pitchFamily="49" charset="0"/>
                <a:ea typeface="仿宋" pitchFamily="49" charset="-122"/>
                <a:cs typeface="Consolas" pitchFamily="49" charset="0"/>
              </a:rPr>
              <a:t>&lt;&lt;endl;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0;</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5"/>
          <p:cNvSpPr txBox="1"/>
          <p:nvPr/>
        </p:nvSpPr>
        <p:spPr>
          <a:xfrm>
            <a:off x="571472" y="285728"/>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15</a:t>
            </a:fld>
            <a:r>
              <a:rPr lang="en-US" altLang="zh-CN" dirty="0"/>
              <a:t>/96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85786" y="1857364"/>
            <a:ext cx="1900083" cy="1925032"/>
            <a:chOff x="1150124" y="3032607"/>
            <a:chExt cx="1900083" cy="1925032"/>
          </a:xfrm>
        </p:grpSpPr>
        <p:sp>
          <p:nvSpPr>
            <p:cNvPr id="6"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1"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3"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4"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5"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6"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7"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8" name="Oval 33"/>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20" name="右箭头 19"/>
          <p:cNvSpPr/>
          <p:nvPr/>
        </p:nvSpPr>
        <p:spPr bwMode="auto">
          <a:xfrm>
            <a:off x="3428992" y="2500306"/>
            <a:ext cx="571504" cy="285752"/>
          </a:xfrm>
          <a:prstGeom prst="rightArrow">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19" name="TextBox 5"/>
          <p:cNvSpPr txBox="1"/>
          <p:nvPr/>
        </p:nvSpPr>
        <p:spPr>
          <a:xfrm>
            <a:off x="714348" y="428604"/>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pic>
        <p:nvPicPr>
          <p:cNvPr id="2" name="Picture 2"/>
          <p:cNvPicPr>
            <a:picLocks noChangeAspect="1" noChangeArrowheads="1"/>
          </p:cNvPicPr>
          <p:nvPr/>
        </p:nvPicPr>
        <p:blipFill>
          <a:blip r:embed="rId3" cstate="print"/>
          <a:srcRect/>
          <a:stretch>
            <a:fillRect/>
          </a:stretch>
        </p:blipFill>
        <p:spPr bwMode="auto">
          <a:xfrm>
            <a:off x="4429124" y="857232"/>
            <a:ext cx="3112260" cy="4286280"/>
          </a:xfrm>
          <a:prstGeom prst="rect">
            <a:avLst/>
          </a:prstGeom>
          <a:noFill/>
          <a:ln w="9525">
            <a:noFill/>
            <a:miter lim="800000"/>
            <a:headEnd/>
            <a:tailEnd/>
          </a:ln>
        </p:spPr>
      </p:pic>
      <p:sp>
        <p:nvSpPr>
          <p:cNvPr id="21" name="灯片编号占位符 20"/>
          <p:cNvSpPr>
            <a:spLocks noGrp="1"/>
          </p:cNvSpPr>
          <p:nvPr>
            <p:ph type="sldNum" sz="quarter" idx="12"/>
          </p:nvPr>
        </p:nvSpPr>
        <p:spPr/>
        <p:txBody>
          <a:bodyPr/>
          <a:lstStyle/>
          <a:p>
            <a:fld id="{67864EE2-EAB3-4814-A7EB-820BD7610F1E}" type="slidenum">
              <a:rPr lang="en-US" altLang="zh-CN" smtClean="0"/>
              <a:pPr/>
              <a:t>16</a:t>
            </a:fld>
            <a:r>
              <a:rPr lang="en-US" altLang="zh-CN" dirty="0"/>
              <a:t>/96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28860" y="428604"/>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7.5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二叉树的构造</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428596" y="1500174"/>
            <a:ext cx="74295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itchFamily="49" charset="0"/>
                <a:ea typeface="微软雅黑" pitchFamily="34" charset="-122"/>
                <a:cs typeface="Consolas" pitchFamily="49" charset="0"/>
              </a:rPr>
              <a:t>7.5.1 </a:t>
            </a:r>
            <a:r>
              <a:rPr lang="zh-CN" altLang="zh-CN" dirty="0">
                <a:latin typeface="Consolas" pitchFamily="49" charset="0"/>
                <a:ea typeface="微软雅黑" pitchFamily="34" charset="-122"/>
                <a:cs typeface="Consolas" pitchFamily="49" charset="0"/>
              </a:rPr>
              <a:t>由先序</a:t>
            </a:r>
            <a:r>
              <a:rPr lang="en-US" altLang="zh-CN" dirty="0">
                <a:latin typeface="Consolas" pitchFamily="49" charset="0"/>
                <a:ea typeface="微软雅黑" pitchFamily="34" charset="-122"/>
                <a:cs typeface="Consolas" pitchFamily="49" charset="0"/>
              </a:rPr>
              <a:t>/</a:t>
            </a:r>
            <a:r>
              <a:rPr lang="zh-CN" altLang="zh-CN" dirty="0">
                <a:latin typeface="Consolas" pitchFamily="49" charset="0"/>
                <a:ea typeface="微软雅黑" pitchFamily="34" charset="-122"/>
                <a:cs typeface="Consolas" pitchFamily="49" charset="0"/>
              </a:rPr>
              <a:t>中序序列或后序</a:t>
            </a:r>
            <a:r>
              <a:rPr lang="en-US" altLang="zh-CN" dirty="0">
                <a:latin typeface="Consolas" pitchFamily="49" charset="0"/>
                <a:ea typeface="微软雅黑" pitchFamily="34" charset="-122"/>
                <a:cs typeface="Consolas" pitchFamily="49" charset="0"/>
              </a:rPr>
              <a:t>/</a:t>
            </a:r>
            <a:r>
              <a:rPr lang="zh-CN" altLang="zh-CN" dirty="0">
                <a:latin typeface="Consolas" pitchFamily="49" charset="0"/>
                <a:ea typeface="微软雅黑" pitchFamily="34" charset="-122"/>
                <a:cs typeface="Consolas" pitchFamily="49" charset="0"/>
              </a:rPr>
              <a:t>中序序列构造二叉树</a:t>
            </a:r>
            <a:endParaRPr lang="zh-CN"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 Box 4"/>
          <p:cNvSpPr txBox="1">
            <a:spLocks noChangeArrowheads="1"/>
          </p:cNvSpPr>
          <p:nvPr/>
        </p:nvSpPr>
        <p:spPr bwMode="auto">
          <a:xfrm>
            <a:off x="642910" y="2357430"/>
            <a:ext cx="7605768" cy="262633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a:spAutoFit/>
          </a:bodyPr>
          <a:lstStyle/>
          <a:p>
            <a:pPr marL="457200" indent="-457200" algn="l">
              <a:lnSpc>
                <a:spcPct val="150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一</a:t>
            </a:r>
            <a:r>
              <a:rPr lang="zh-CN" altLang="en-US" sz="2000" dirty="0">
                <a:solidFill>
                  <a:srgbClr val="0000FF"/>
                </a:solidFill>
                <a:latin typeface="Consolas" pitchFamily="49" charset="0"/>
                <a:ea typeface="仿宋" pitchFamily="49" charset="-122"/>
                <a:cs typeface="Consolas" pitchFamily="49" charset="0"/>
              </a:rPr>
              <a:t>棵所有结点值不同的二叉树，其先序、中序、后序和层次遍历都是唯一的，也就是说一棵这样的二叉树，不可以有两种不同的先序遍历序列，也不可能有两种不同的中序</a:t>
            </a:r>
            <a:r>
              <a:rPr lang="zh-CN" altLang="en-US" sz="2000">
                <a:solidFill>
                  <a:srgbClr val="0000FF"/>
                </a:solidFill>
                <a:latin typeface="Consolas" pitchFamily="49" charset="0"/>
                <a:ea typeface="仿宋" pitchFamily="49" charset="-122"/>
                <a:cs typeface="Consolas" pitchFamily="49" charset="0"/>
              </a:rPr>
              <a:t>序列。</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二叉树的构造就是</a:t>
            </a:r>
            <a:r>
              <a:rPr lang="zh-CN" altLang="en-US" sz="2000" dirty="0">
                <a:solidFill>
                  <a:srgbClr val="0000FF"/>
                </a:solidFill>
                <a:latin typeface="Consolas" pitchFamily="49" charset="0"/>
                <a:ea typeface="仿宋" pitchFamily="49" charset="-122"/>
                <a:cs typeface="Consolas" pitchFamily="49" charset="0"/>
              </a:rPr>
              <a:t>给定某些遍历序列，反过来唯一地确定</a:t>
            </a:r>
            <a:r>
              <a:rPr lang="zh-CN" altLang="en-US" sz="2000">
                <a:solidFill>
                  <a:srgbClr val="0000FF"/>
                </a:solidFill>
                <a:latin typeface="Consolas" pitchFamily="49" charset="0"/>
                <a:ea typeface="仿宋" pitchFamily="49" charset="-122"/>
                <a:cs typeface="Consolas" pitchFamily="49" charset="0"/>
              </a:rPr>
              <a:t>该二叉树。</a:t>
            </a:r>
            <a:endParaRPr lang="zh-CN" altLang="en-US" sz="2000" dirty="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17</a:t>
            </a:fld>
            <a:r>
              <a:rPr lang="en-US" altLang="zh-CN" dirty="0"/>
              <a:t>/96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57290" y="3286124"/>
            <a:ext cx="6286544" cy="2101100"/>
            <a:chOff x="1357290" y="3714752"/>
            <a:chExt cx="7000924" cy="3020152"/>
          </a:xfrm>
        </p:grpSpPr>
        <p:sp>
          <p:nvSpPr>
            <p:cNvPr id="5" name="椭圆 4"/>
            <p:cNvSpPr/>
            <p:nvPr/>
          </p:nvSpPr>
          <p:spPr>
            <a:xfrm>
              <a:off x="1714480" y="3786190"/>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6" name="椭圆 5"/>
            <p:cNvSpPr/>
            <p:nvPr/>
          </p:nvSpPr>
          <p:spPr>
            <a:xfrm>
              <a:off x="135729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7" name="椭圆 6"/>
            <p:cNvSpPr/>
            <p:nvPr/>
          </p:nvSpPr>
          <p:spPr>
            <a:xfrm>
              <a:off x="207167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8" name="椭圆 7"/>
            <p:cNvSpPr/>
            <p:nvPr/>
          </p:nvSpPr>
          <p:spPr>
            <a:xfrm>
              <a:off x="3214678"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9" name="椭圆 8"/>
            <p:cNvSpPr/>
            <p:nvPr/>
          </p:nvSpPr>
          <p:spPr>
            <a:xfrm>
              <a:off x="292892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10" name="椭圆 9"/>
            <p:cNvSpPr/>
            <p:nvPr/>
          </p:nvSpPr>
          <p:spPr>
            <a:xfrm>
              <a:off x="335755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11" name="直接连接符 10"/>
            <p:cNvCxnSpPr>
              <a:stCxn id="5" idx="3"/>
              <a:endCxn id="6" idx="0"/>
            </p:cNvCxnSpPr>
            <p:nvPr/>
          </p:nvCxnSpPr>
          <p:spPr>
            <a:xfrm rot="5400000">
              <a:off x="1334200"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5" idx="5"/>
              <a:endCxn id="7" idx="0"/>
            </p:cNvCxnSpPr>
            <p:nvPr/>
          </p:nvCxnSpPr>
          <p:spPr>
            <a:xfrm rot="16200000" flipH="1">
              <a:off x="1817676"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直接连接符 12"/>
            <p:cNvCxnSpPr>
              <a:stCxn id="8" idx="3"/>
              <a:endCxn id="9" idx="0"/>
            </p:cNvCxnSpPr>
            <p:nvPr/>
          </p:nvCxnSpPr>
          <p:spPr>
            <a:xfrm rot="5400000">
              <a:off x="2905836" y="4282294"/>
              <a:ext cx="562837" cy="159466"/>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9" idx="5"/>
              <a:endCxn id="10" idx="0"/>
            </p:cNvCxnSpPr>
            <p:nvPr/>
          </p:nvCxnSpPr>
          <p:spPr>
            <a:xfrm rot="16200000" flipH="1">
              <a:off x="3103560" y="5139550"/>
              <a:ext cx="562837"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5" name="椭圆 14"/>
            <p:cNvSpPr/>
            <p:nvPr/>
          </p:nvSpPr>
          <p:spPr>
            <a:xfrm>
              <a:off x="4357686"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16" name="椭圆 15"/>
            <p:cNvSpPr/>
            <p:nvPr/>
          </p:nvSpPr>
          <p:spPr>
            <a:xfrm>
              <a:off x="4857752"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17" name="椭圆 16"/>
            <p:cNvSpPr/>
            <p:nvPr/>
          </p:nvSpPr>
          <p:spPr>
            <a:xfrm>
              <a:off x="4500562"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18" name="直接连接符 17"/>
            <p:cNvCxnSpPr>
              <a:stCxn id="15" idx="5"/>
              <a:endCxn id="16" idx="0"/>
            </p:cNvCxnSpPr>
            <p:nvPr/>
          </p:nvCxnSpPr>
          <p:spPr>
            <a:xfrm rot="16200000" flipH="1">
              <a:off x="4568039" y="4175137"/>
              <a:ext cx="562837" cy="373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接连接符 18"/>
            <p:cNvCxnSpPr>
              <a:stCxn id="16" idx="3"/>
              <a:endCxn id="17" idx="0"/>
            </p:cNvCxnSpPr>
            <p:nvPr/>
          </p:nvCxnSpPr>
          <p:spPr>
            <a:xfrm rot="5400000">
              <a:off x="4513191"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20" name="椭圆 19"/>
            <p:cNvSpPr/>
            <p:nvPr/>
          </p:nvSpPr>
          <p:spPr>
            <a:xfrm>
              <a:off x="6357950"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21" name="椭圆 20"/>
            <p:cNvSpPr/>
            <p:nvPr/>
          </p:nvSpPr>
          <p:spPr>
            <a:xfrm>
              <a:off x="614363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22" name="椭圆 21"/>
            <p:cNvSpPr/>
            <p:nvPr/>
          </p:nvSpPr>
          <p:spPr>
            <a:xfrm>
              <a:off x="585788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23" name="直接连接符 22"/>
            <p:cNvCxnSpPr>
              <a:endCxn id="21" idx="0"/>
            </p:cNvCxnSpPr>
            <p:nvPr/>
          </p:nvCxnSpPr>
          <p:spPr>
            <a:xfrm rot="5400000">
              <a:off x="6197216" y="4339836"/>
              <a:ext cx="428626" cy="178595"/>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21" idx="3"/>
              <a:endCxn id="22" idx="0"/>
            </p:cNvCxnSpPr>
            <p:nvPr/>
          </p:nvCxnSpPr>
          <p:spPr>
            <a:xfrm rot="5400000">
              <a:off x="5834794" y="5210988"/>
              <a:ext cx="562837" cy="159466"/>
            </a:xfrm>
            <a:prstGeom prst="line">
              <a:avLst/>
            </a:prstGeom>
          </p:spPr>
          <p:style>
            <a:lnRef idx="2">
              <a:schemeClr val="accent2"/>
            </a:lnRef>
            <a:fillRef idx="0">
              <a:schemeClr val="accent2"/>
            </a:fillRef>
            <a:effectRef idx="1">
              <a:schemeClr val="accent2"/>
            </a:effectRef>
            <a:fontRef idx="minor">
              <a:schemeClr val="tx1"/>
            </a:fontRef>
          </p:style>
        </p:cxnSp>
        <p:sp>
          <p:nvSpPr>
            <p:cNvPr id="25" name="椭圆 24"/>
            <p:cNvSpPr/>
            <p:nvPr/>
          </p:nvSpPr>
          <p:spPr>
            <a:xfrm>
              <a:off x="7286644"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26" name="椭圆 25"/>
            <p:cNvSpPr/>
            <p:nvPr/>
          </p:nvSpPr>
          <p:spPr>
            <a:xfrm>
              <a:off x="7643834"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27" name="椭圆 26"/>
            <p:cNvSpPr/>
            <p:nvPr/>
          </p:nvSpPr>
          <p:spPr>
            <a:xfrm>
              <a:off x="800102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28" name="直接连接符 27"/>
            <p:cNvCxnSpPr>
              <a:stCxn id="25" idx="5"/>
              <a:endCxn id="26" idx="0"/>
            </p:cNvCxnSpPr>
            <p:nvPr/>
          </p:nvCxnSpPr>
          <p:spPr>
            <a:xfrm rot="16200000" flipH="1">
              <a:off x="7425559" y="4246575"/>
              <a:ext cx="562837"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直接连接符 28"/>
            <p:cNvCxnSpPr>
              <a:stCxn id="26" idx="5"/>
              <a:endCxn id="27" idx="0"/>
            </p:cNvCxnSpPr>
            <p:nvPr/>
          </p:nvCxnSpPr>
          <p:spPr>
            <a:xfrm rot="16200000" flipH="1">
              <a:off x="7782749"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1643042" y="617216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(a)</a:t>
              </a:r>
              <a:endParaRPr lang="zh-CN" altLang="en-US" sz="1600" b="0">
                <a:solidFill>
                  <a:srgbClr val="0000FF"/>
                </a:solidFill>
                <a:latin typeface="Consolas" pitchFamily="49" charset="0"/>
                <a:cs typeface="Consolas" pitchFamily="49" charset="0"/>
              </a:endParaRPr>
            </a:p>
          </p:txBody>
        </p:sp>
        <p:sp>
          <p:nvSpPr>
            <p:cNvPr id="31" name="TextBox 30"/>
            <p:cNvSpPr txBox="1"/>
            <p:nvPr/>
          </p:nvSpPr>
          <p:spPr>
            <a:xfrm>
              <a:off x="3071802"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32" name="TextBox 31"/>
            <p:cNvSpPr txBox="1"/>
            <p:nvPr/>
          </p:nvSpPr>
          <p:spPr>
            <a:xfrm>
              <a:off x="4429124"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33" name="TextBox 32"/>
            <p:cNvSpPr txBox="1"/>
            <p:nvPr/>
          </p:nvSpPr>
          <p:spPr>
            <a:xfrm>
              <a:off x="6143636"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34" name="TextBox 33"/>
            <p:cNvSpPr txBox="1"/>
            <p:nvPr/>
          </p:nvSpPr>
          <p:spPr>
            <a:xfrm>
              <a:off x="7500958" y="6215082"/>
              <a:ext cx="642942" cy="519822"/>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grpSp>
      <p:graphicFrame>
        <p:nvGraphicFramePr>
          <p:cNvPr id="35" name="Group 169"/>
          <p:cNvGraphicFramePr>
            <a:graphicFrameLocks noGrp="1"/>
          </p:cNvGraphicFramePr>
          <p:nvPr/>
        </p:nvGraphicFramePr>
        <p:xfrm>
          <a:off x="428596" y="714356"/>
          <a:ext cx="7929585" cy="2214579"/>
        </p:xfrm>
        <a:graphic>
          <a:graphicData uri="http://schemas.openxmlformats.org/drawingml/2006/table">
            <a:tbl>
              <a:tblPr/>
              <a:tblGrid>
                <a:gridCol w="1857355">
                  <a:extLst>
                    <a:ext uri="{9D8B030D-6E8A-4147-A177-3AD203B41FA5}">
                      <a16:colId xmlns:a16="http://schemas.microsoft.com/office/drawing/2014/main" val="20000"/>
                    </a:ext>
                  </a:extLst>
                </a:gridCol>
                <a:gridCol w="1295102">
                  <a:extLst>
                    <a:ext uri="{9D8B030D-6E8A-4147-A177-3AD203B41FA5}">
                      <a16:colId xmlns:a16="http://schemas.microsoft.com/office/drawing/2014/main" val="20001"/>
                    </a:ext>
                  </a:extLst>
                </a:gridCol>
                <a:gridCol w="1273620">
                  <a:extLst>
                    <a:ext uri="{9D8B030D-6E8A-4147-A177-3AD203B41FA5}">
                      <a16:colId xmlns:a16="http://schemas.microsoft.com/office/drawing/2014/main" val="20002"/>
                    </a:ext>
                  </a:extLst>
                </a:gridCol>
                <a:gridCol w="1147241">
                  <a:extLst>
                    <a:ext uri="{9D8B030D-6E8A-4147-A177-3AD203B41FA5}">
                      <a16:colId xmlns:a16="http://schemas.microsoft.com/office/drawing/2014/main" val="20003"/>
                    </a:ext>
                  </a:extLst>
                </a:gridCol>
                <a:gridCol w="1209026">
                  <a:extLst>
                    <a:ext uri="{9D8B030D-6E8A-4147-A177-3AD203B41FA5}">
                      <a16:colId xmlns:a16="http://schemas.microsoft.com/office/drawing/2014/main" val="20004"/>
                    </a:ext>
                  </a:extLst>
                </a:gridCol>
                <a:gridCol w="1147241">
                  <a:extLst>
                    <a:ext uri="{9D8B030D-6E8A-4147-A177-3AD203B41FA5}">
                      <a16:colId xmlns:a16="http://schemas.microsoft.com/office/drawing/2014/main" val="20005"/>
                    </a:ext>
                  </a:extLst>
                </a:gridCol>
              </a:tblGrid>
              <a:tr h="809172">
                <a:tc>
                  <a:txBody>
                    <a:bodyPr/>
                    <a:lstStyle/>
                    <a:p>
                      <a:pPr marL="0" marR="0" lvl="0" indent="0" algn="l" defTabSz="914400" rtl="0" eaLnBrk="1" fontAlgn="base" latinLnBrk="0" hangingPunct="1">
                        <a:lnSpc>
                          <a:spcPts val="2700"/>
                        </a:lnSpc>
                        <a:spcBef>
                          <a:spcPct val="0"/>
                        </a:spcBef>
                        <a:spcAft>
                          <a:spcPct val="0"/>
                        </a:spcAft>
                        <a:buClrTx/>
                        <a:buSzTx/>
                        <a:buFontTx/>
                        <a:buNone/>
                        <a:tabLst/>
                      </a:pPr>
                      <a:r>
                        <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二叉树</a:t>
                      </a:r>
                    </a:p>
                    <a:p>
                      <a:pPr marL="0" marR="0" lvl="0" indent="0" algn="l" defTabSz="914400" rtl="0" eaLnBrk="0" fontAlgn="base" latinLnBrk="0" hangingPunct="0">
                        <a:lnSpc>
                          <a:spcPts val="2700"/>
                        </a:lnSpc>
                        <a:spcBef>
                          <a:spcPct val="0"/>
                        </a:spcBef>
                        <a:spcAft>
                          <a:spcPct val="0"/>
                        </a:spcAft>
                        <a:buClrTx/>
                        <a:buSzTx/>
                        <a:buFontTx/>
                        <a:buNone/>
                        <a:tabLst/>
                      </a:pPr>
                      <a:r>
                        <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图</a:t>
                      </a: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图</a:t>
                      </a: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a:t>
                      </a:r>
                      <a:r>
                        <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图</a:t>
                      </a: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图</a:t>
                      </a: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(d)</a:t>
                      </a: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图</a:t>
                      </a: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(e)</a:t>
                      </a:r>
                      <a:r>
                        <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rPr>
                        <a:t>的二叉树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468469">
                <a:tc>
                  <a:txBody>
                    <a:bodyPr/>
                    <a:lstStyle/>
                    <a:p>
                      <a:pPr marL="0" marR="0" lvl="0" indent="0" algn="l" defTabSz="914400" rtl="0" eaLnBrk="1" fontAlgn="base" latinLnBrk="0" hangingPunct="1">
                        <a:lnSpc>
                          <a:spcPts val="2700"/>
                        </a:lnSpc>
                        <a:spcBef>
                          <a:spcPct val="0"/>
                        </a:spcBef>
                        <a:spcAft>
                          <a:spcPct val="0"/>
                        </a:spcAft>
                        <a:buClrTx/>
                        <a:buSzTx/>
                        <a:buFontTx/>
                        <a:buNone/>
                        <a:tabLst/>
                      </a:pPr>
                      <a:r>
                        <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先序遍历序列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468469">
                <a:tc>
                  <a:txBody>
                    <a:bodyPr/>
                    <a:lstStyle/>
                    <a:p>
                      <a:pPr marL="0" marR="0" lvl="0" indent="0" algn="l" defTabSz="914400" rtl="0" eaLnBrk="1" fontAlgn="base" latinLnBrk="0" hangingPunct="1">
                        <a:lnSpc>
                          <a:spcPts val="2700"/>
                        </a:lnSpc>
                        <a:spcBef>
                          <a:spcPct val="0"/>
                        </a:spcBef>
                        <a:spcAft>
                          <a:spcPct val="0"/>
                        </a:spcAft>
                        <a:buClrTx/>
                        <a:buSzTx/>
                        <a:buFontTx/>
                        <a:buNone/>
                        <a:tabLst/>
                      </a:pPr>
                      <a:r>
                        <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中序遍历序列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BAC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BCA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dirty="0" err="1">
                          <a:ln>
                            <a:noFill/>
                          </a:ln>
                          <a:solidFill>
                            <a:srgbClr val="0000FF"/>
                          </a:solidFill>
                          <a:effectLst/>
                          <a:latin typeface="Consolas" pitchFamily="49" charset="0"/>
                          <a:ea typeface="仿宋" pitchFamily="49" charset="-122"/>
                          <a:cs typeface="Consolas" pitchFamily="49" charset="0"/>
                        </a:rPr>
                        <a:t>ACB</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dirty="0" err="1">
                          <a:ln>
                            <a:noFill/>
                          </a:ln>
                          <a:solidFill>
                            <a:srgbClr val="0000FF"/>
                          </a:solidFill>
                          <a:effectLst/>
                          <a:latin typeface="Consolas" pitchFamily="49" charset="0"/>
                          <a:ea typeface="仿宋" pitchFamily="49" charset="-122"/>
                          <a:cs typeface="Consolas" pitchFamily="49" charset="0"/>
                        </a:rPr>
                        <a:t>CBA</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ABC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468469">
                <a:tc>
                  <a:txBody>
                    <a:bodyPr/>
                    <a:lstStyle/>
                    <a:p>
                      <a:pPr marL="0" marR="0" lvl="0" indent="0" algn="l" defTabSz="914400" rtl="0" eaLnBrk="1" fontAlgn="base" latinLnBrk="0" hangingPunct="1">
                        <a:lnSpc>
                          <a:spcPts val="2700"/>
                        </a:lnSpc>
                        <a:spcBef>
                          <a:spcPct val="0"/>
                        </a:spcBef>
                        <a:spcAft>
                          <a:spcPct val="0"/>
                        </a:spcAft>
                        <a:buClrTx/>
                        <a:buSzTx/>
                        <a:buFontTx/>
                        <a:buNone/>
                        <a:tabLst/>
                      </a:pPr>
                      <a:r>
                        <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rPr>
                        <a:t>后序遍历序列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BCA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CBA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CBA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rPr>
                        <a:t>CBA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ts val="2700"/>
                        </a:lnSpc>
                        <a:spcBef>
                          <a:spcPct val="0"/>
                        </a:spcBef>
                        <a:spcAft>
                          <a:spcPct val="0"/>
                        </a:spcAft>
                        <a:buClrTx/>
                        <a:buSzTx/>
                        <a:buFontTx/>
                        <a:buNone/>
                        <a:tabLst/>
                      </a:pPr>
                      <a:r>
                        <a:rPr kumimoji="0" lang="en-US" altLang="zh-CN" sz="1800" b="1" i="0" u="none" strike="noStrike" cap="none" normalizeH="0" baseline="0" dirty="0" err="1">
                          <a:ln>
                            <a:noFill/>
                          </a:ln>
                          <a:solidFill>
                            <a:srgbClr val="0000FF"/>
                          </a:solidFill>
                          <a:effectLst/>
                          <a:latin typeface="Consolas" pitchFamily="49" charset="0"/>
                          <a:ea typeface="仿宋" pitchFamily="49" charset="-122"/>
                          <a:cs typeface="Consolas" pitchFamily="49" charset="0"/>
                        </a:rPr>
                        <a:t>CBA</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37" name="灯片编号占位符 36"/>
          <p:cNvSpPr>
            <a:spLocks noGrp="1"/>
          </p:cNvSpPr>
          <p:nvPr>
            <p:ph type="sldNum" sz="quarter" idx="12"/>
          </p:nvPr>
        </p:nvSpPr>
        <p:spPr/>
        <p:txBody>
          <a:bodyPr/>
          <a:lstStyle/>
          <a:p>
            <a:fld id="{67864EE2-EAB3-4814-A7EB-820BD7610F1E}" type="slidenum">
              <a:rPr lang="en-US" altLang="zh-CN" smtClean="0"/>
              <a:pPr/>
              <a:t>18</a:t>
            </a:fld>
            <a:r>
              <a:rPr lang="en-US" altLang="zh-CN" dirty="0"/>
              <a:t>/96</a:t>
            </a:r>
          </a:p>
        </p:txBody>
      </p:sp>
      <p:sp>
        <p:nvSpPr>
          <p:cNvPr id="2" name="矩形 1">
            <a:extLst>
              <a:ext uri="{FF2B5EF4-FFF2-40B4-BE49-F238E27FC236}">
                <a16:creationId xmlns:a16="http://schemas.microsoft.com/office/drawing/2014/main" id="{4E1419AD-8962-49BD-8DFC-080123A80933}"/>
              </a:ext>
            </a:extLst>
          </p:cNvPr>
          <p:cNvSpPr/>
          <p:nvPr/>
        </p:nvSpPr>
        <p:spPr bwMode="auto">
          <a:xfrm>
            <a:off x="2319516" y="1556792"/>
            <a:ext cx="5996900" cy="1337768"/>
          </a:xfrm>
          <a:prstGeom prst="rect">
            <a:avLst/>
          </a:prstGeom>
          <a:solidFill>
            <a:schemeClr val="bg1">
              <a:lumMod val="75000"/>
            </a:schemeClr>
          </a:solidFill>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428604"/>
            <a:ext cx="4786346" cy="338554"/>
          </a:xfrm>
          <a:prstGeom prst="rect">
            <a:avLst/>
          </a:prstGeom>
          <a:noFill/>
          <a:ln w="9525">
            <a:noFill/>
            <a:miter lim="800000"/>
            <a:headEnd/>
            <a:tailEnd/>
          </a:ln>
        </p:spPr>
        <p:txBody>
          <a:bodyPr wrap="square">
            <a:spAutoFit/>
          </a:bodyPr>
          <a:lstStyle/>
          <a:p>
            <a:pPr algn="l">
              <a:spcBef>
                <a:spcPct val="50000"/>
              </a:spcBef>
            </a:pPr>
            <a:r>
              <a:rPr lang="zh-CN" altLang="en-US" sz="2000" dirty="0">
                <a:solidFill>
                  <a:srgbClr val="0000FF"/>
                </a:solidFill>
                <a:latin typeface="Consolas" pitchFamily="49" charset="0"/>
                <a:ea typeface="楷体" pitchFamily="49" charset="-122"/>
                <a:cs typeface="Consolas" pitchFamily="49" charset="0"/>
              </a:rPr>
              <a:t>从中看到，对于不同形态的二叉树：</a:t>
            </a:r>
          </a:p>
        </p:txBody>
      </p:sp>
      <p:sp>
        <p:nvSpPr>
          <p:cNvPr id="5" name="Text Box 3"/>
          <p:cNvSpPr txBox="1">
            <a:spLocks noChangeArrowheads="1"/>
          </p:cNvSpPr>
          <p:nvPr/>
        </p:nvSpPr>
        <p:spPr bwMode="auto">
          <a:xfrm>
            <a:off x="571472" y="928670"/>
            <a:ext cx="8104984" cy="221596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2"/>
          </a:lnRef>
          <a:fillRef idx="1">
            <a:schemeClr val="lt1"/>
          </a:fillRef>
          <a:effectRef idx="0">
            <a:schemeClr val="accent2"/>
          </a:effectRef>
          <a:fontRef idx="minor">
            <a:schemeClr val="dk1"/>
          </a:fontRef>
        </p:style>
        <p:txBody>
          <a:bodyPr wrap="square" lIns="144000" tIns="108000" bIns="108000">
            <a:spAutoFit/>
          </a:bodyPr>
          <a:lstStyle/>
          <a:p>
            <a:pPr marL="342900" indent="-3429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先序遍历序列可能相同（图中</a:t>
            </a:r>
            <a:r>
              <a:rPr lang="en-US" altLang="zh-CN" sz="2000" dirty="0">
                <a:solidFill>
                  <a:srgbClr val="0000FF"/>
                </a:solidFill>
                <a:latin typeface="Consolas" pitchFamily="49" charset="0"/>
                <a:ea typeface="仿宋" pitchFamily="49" charset="-122"/>
                <a:cs typeface="Consolas" pitchFamily="49" charset="0"/>
              </a:rPr>
              <a:t>5</a:t>
            </a:r>
            <a:r>
              <a:rPr lang="zh-CN" altLang="en-US" sz="2000" dirty="0">
                <a:solidFill>
                  <a:srgbClr val="0000FF"/>
                </a:solidFill>
                <a:latin typeface="Consolas" pitchFamily="49" charset="0"/>
                <a:ea typeface="仿宋" pitchFamily="49" charset="-122"/>
                <a:cs typeface="Consolas" pitchFamily="49" charset="0"/>
              </a:rPr>
              <a:t>棵二叉树的先序遍历序列均相同）。</a:t>
            </a:r>
          </a:p>
          <a:p>
            <a:pPr marL="342900" indent="-3429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中序遍历序列可能相同（图</a:t>
            </a:r>
            <a:r>
              <a:rPr lang="en-US" altLang="zh-CN" sz="2000"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(f)</a:t>
            </a:r>
            <a:r>
              <a:rPr lang="zh-CN" altLang="en-US" sz="2000" dirty="0">
                <a:solidFill>
                  <a:srgbClr val="0000FF"/>
                </a:solidFill>
                <a:latin typeface="Consolas" pitchFamily="49" charset="0"/>
                <a:ea typeface="仿宋" pitchFamily="49" charset="-122"/>
                <a:cs typeface="Consolas" pitchFamily="49" charset="0"/>
              </a:rPr>
              <a:t>的中序遍历序列均相同）。</a:t>
            </a:r>
          </a:p>
          <a:p>
            <a:pPr marL="342900" indent="-3429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后序遍历序列可能相同（图</a:t>
            </a:r>
            <a:r>
              <a:rPr lang="en-US" altLang="zh-CN" sz="2000" dirty="0">
                <a:solidFill>
                  <a:srgbClr val="0000FF"/>
                </a:solidFill>
                <a:latin typeface="Consolas" pitchFamily="49" charset="0"/>
                <a:ea typeface="仿宋" pitchFamily="49" charset="-122"/>
                <a:cs typeface="Consolas" pitchFamily="49" charset="0"/>
              </a:rPr>
              <a:t>(b)</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(e)</a:t>
            </a:r>
            <a:r>
              <a:rPr lang="zh-CN" altLang="en-US" sz="2000" dirty="0">
                <a:solidFill>
                  <a:srgbClr val="0000FF"/>
                </a:solidFill>
                <a:latin typeface="Consolas" pitchFamily="49" charset="0"/>
                <a:ea typeface="仿宋" pitchFamily="49" charset="-122"/>
                <a:cs typeface="Consolas" pitchFamily="49" charset="0"/>
              </a:rPr>
              <a:t>的后序遍历序列均相同）</a:t>
            </a:r>
          </a:p>
          <a:p>
            <a:pPr marL="342900" indent="-3429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先序遍历序列和后序遍历序列可能都相同（图</a:t>
            </a:r>
            <a:r>
              <a:rPr lang="en-US" altLang="zh-CN" sz="2000" dirty="0">
                <a:solidFill>
                  <a:srgbClr val="0000FF"/>
                </a:solidFill>
                <a:latin typeface="Consolas" pitchFamily="49" charset="0"/>
                <a:ea typeface="仿宋" pitchFamily="49" charset="-122"/>
                <a:cs typeface="Consolas" pitchFamily="49" charset="0"/>
              </a:rPr>
              <a:t>(d)</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(e)</a:t>
            </a:r>
            <a:r>
              <a:rPr lang="zh-CN" altLang="en-US" sz="2000" dirty="0">
                <a:solidFill>
                  <a:srgbClr val="0000FF"/>
                </a:solidFill>
                <a:latin typeface="Consolas" pitchFamily="49" charset="0"/>
                <a:ea typeface="仿宋" pitchFamily="49" charset="-122"/>
                <a:cs typeface="Consolas" pitchFamily="49" charset="0"/>
              </a:rPr>
              <a:t>的先序遍历序列和后序遍历序列均相同）。</a:t>
            </a:r>
          </a:p>
        </p:txBody>
      </p:sp>
      <p:sp>
        <p:nvSpPr>
          <p:cNvPr id="38" name="灯片编号占位符 37"/>
          <p:cNvSpPr>
            <a:spLocks noGrp="1"/>
          </p:cNvSpPr>
          <p:nvPr>
            <p:ph type="sldNum" sz="quarter" idx="12"/>
          </p:nvPr>
        </p:nvSpPr>
        <p:spPr/>
        <p:txBody>
          <a:bodyPr/>
          <a:lstStyle/>
          <a:p>
            <a:fld id="{67864EE2-EAB3-4814-A7EB-820BD7610F1E}" type="slidenum">
              <a:rPr lang="en-US" altLang="zh-CN" smtClean="0"/>
              <a:pPr/>
              <a:t>19</a:t>
            </a:fld>
            <a:r>
              <a:rPr lang="en-US" altLang="zh-CN" dirty="0"/>
              <a:t>/96</a:t>
            </a:r>
          </a:p>
        </p:txBody>
      </p:sp>
      <p:grpSp>
        <p:nvGrpSpPr>
          <p:cNvPr id="4" name="组合 3">
            <a:extLst>
              <a:ext uri="{FF2B5EF4-FFF2-40B4-BE49-F238E27FC236}">
                <a16:creationId xmlns:a16="http://schemas.microsoft.com/office/drawing/2014/main" id="{294122E3-5C13-4D6C-A4EF-E67856A101D8}"/>
              </a:ext>
            </a:extLst>
          </p:cNvPr>
          <p:cNvGrpSpPr/>
          <p:nvPr/>
        </p:nvGrpSpPr>
        <p:grpSpPr>
          <a:xfrm>
            <a:off x="683568" y="3699942"/>
            <a:ext cx="7579813" cy="2101100"/>
            <a:chOff x="1142976" y="3857628"/>
            <a:chExt cx="7579813" cy="2101100"/>
          </a:xfrm>
        </p:grpSpPr>
        <p:sp>
          <p:nvSpPr>
            <p:cNvPr id="7" name="椭圆 6"/>
            <p:cNvSpPr/>
            <p:nvPr/>
          </p:nvSpPr>
          <p:spPr>
            <a:xfrm>
              <a:off x="1463718" y="3907327"/>
              <a:ext cx="320742" cy="2981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8" name="椭圆 7"/>
            <p:cNvSpPr/>
            <p:nvPr/>
          </p:nvSpPr>
          <p:spPr>
            <a:xfrm>
              <a:off x="1142976" y="4603112"/>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9" name="椭圆 8"/>
            <p:cNvSpPr/>
            <p:nvPr/>
          </p:nvSpPr>
          <p:spPr>
            <a:xfrm>
              <a:off x="1784460" y="4603112"/>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10" name="椭圆 9"/>
            <p:cNvSpPr/>
            <p:nvPr/>
          </p:nvSpPr>
          <p:spPr>
            <a:xfrm>
              <a:off x="2810835" y="3857628"/>
              <a:ext cx="320742" cy="2981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11" name="椭圆 10"/>
            <p:cNvSpPr/>
            <p:nvPr/>
          </p:nvSpPr>
          <p:spPr>
            <a:xfrm>
              <a:off x="2554241" y="4503714"/>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12" name="椭圆 11"/>
            <p:cNvSpPr/>
            <p:nvPr/>
          </p:nvSpPr>
          <p:spPr>
            <a:xfrm>
              <a:off x="2939131" y="5149801"/>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13" name="直接连接符 12"/>
            <p:cNvCxnSpPr>
              <a:stCxn id="7" idx="3"/>
              <a:endCxn id="8" idx="0"/>
            </p:cNvCxnSpPr>
            <p:nvPr/>
          </p:nvCxnSpPr>
          <p:spPr>
            <a:xfrm rot="5400000">
              <a:off x="1186388" y="4278810"/>
              <a:ext cx="441261" cy="207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7" idx="5"/>
              <a:endCxn id="9" idx="0"/>
            </p:cNvCxnSpPr>
            <p:nvPr/>
          </p:nvCxnSpPr>
          <p:spPr>
            <a:xfrm rot="16200000" flipH="1">
              <a:off x="1620530" y="4278810"/>
              <a:ext cx="441261" cy="207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p:cNvCxnSpPr>
              <a:stCxn id="10" idx="3"/>
              <a:endCxn id="11" idx="0"/>
            </p:cNvCxnSpPr>
            <p:nvPr/>
          </p:nvCxnSpPr>
          <p:spPr>
            <a:xfrm rot="5400000">
              <a:off x="2590428" y="4236336"/>
              <a:ext cx="391562" cy="143194"/>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11" idx="5"/>
              <a:endCxn id="12" idx="0"/>
            </p:cNvCxnSpPr>
            <p:nvPr/>
          </p:nvCxnSpPr>
          <p:spPr>
            <a:xfrm rot="16200000" flipH="1">
              <a:off x="2767976" y="4818274"/>
              <a:ext cx="391562" cy="271491"/>
            </a:xfrm>
            <a:prstGeom prst="line">
              <a:avLst/>
            </a:prstGeom>
          </p:spPr>
          <p:style>
            <a:lnRef idx="2">
              <a:schemeClr val="accent2"/>
            </a:lnRef>
            <a:fillRef idx="0">
              <a:schemeClr val="accent2"/>
            </a:fillRef>
            <a:effectRef idx="1">
              <a:schemeClr val="accent2"/>
            </a:effectRef>
            <a:fontRef idx="minor">
              <a:schemeClr val="tx1"/>
            </a:fontRef>
          </p:style>
        </p:cxnSp>
        <p:sp>
          <p:nvSpPr>
            <p:cNvPr id="17" name="椭圆 16"/>
            <p:cNvSpPr/>
            <p:nvPr/>
          </p:nvSpPr>
          <p:spPr>
            <a:xfrm>
              <a:off x="3837209" y="3857628"/>
              <a:ext cx="320742" cy="2981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18" name="椭圆 17"/>
            <p:cNvSpPr/>
            <p:nvPr/>
          </p:nvSpPr>
          <p:spPr>
            <a:xfrm>
              <a:off x="4286248" y="4503714"/>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19" name="椭圆 18"/>
            <p:cNvSpPr/>
            <p:nvPr/>
          </p:nvSpPr>
          <p:spPr>
            <a:xfrm>
              <a:off x="3965506" y="5149801"/>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20" name="直接连接符 19"/>
            <p:cNvCxnSpPr>
              <a:stCxn id="17" idx="5"/>
              <a:endCxn id="18" idx="0"/>
            </p:cNvCxnSpPr>
            <p:nvPr/>
          </p:nvCxnSpPr>
          <p:spPr>
            <a:xfrm rot="16200000" flipH="1">
              <a:off x="4083019" y="4140113"/>
              <a:ext cx="391562" cy="335639"/>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接连接符 20"/>
            <p:cNvCxnSpPr>
              <a:stCxn id="18" idx="3"/>
              <a:endCxn id="19" idx="0"/>
            </p:cNvCxnSpPr>
            <p:nvPr/>
          </p:nvCxnSpPr>
          <p:spPr>
            <a:xfrm rot="5400000">
              <a:off x="4033768" y="4850348"/>
              <a:ext cx="391562" cy="207342"/>
            </a:xfrm>
            <a:prstGeom prst="line">
              <a:avLst/>
            </a:prstGeom>
          </p:spPr>
          <p:style>
            <a:lnRef idx="2">
              <a:schemeClr val="accent2"/>
            </a:lnRef>
            <a:fillRef idx="0">
              <a:schemeClr val="accent2"/>
            </a:fillRef>
            <a:effectRef idx="1">
              <a:schemeClr val="accent2"/>
            </a:effectRef>
            <a:fontRef idx="minor">
              <a:schemeClr val="tx1"/>
            </a:fontRef>
          </p:style>
        </p:cxnSp>
        <p:sp>
          <p:nvSpPr>
            <p:cNvPr id="22" name="椭圆 21"/>
            <p:cNvSpPr/>
            <p:nvPr/>
          </p:nvSpPr>
          <p:spPr>
            <a:xfrm>
              <a:off x="5633365" y="3857628"/>
              <a:ext cx="320742" cy="2981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23" name="椭圆 22"/>
            <p:cNvSpPr/>
            <p:nvPr/>
          </p:nvSpPr>
          <p:spPr>
            <a:xfrm>
              <a:off x="5440919" y="4503714"/>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24" name="椭圆 23"/>
            <p:cNvSpPr/>
            <p:nvPr/>
          </p:nvSpPr>
          <p:spPr>
            <a:xfrm>
              <a:off x="5184326" y="5149801"/>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25" name="直接连接符 24"/>
            <p:cNvCxnSpPr>
              <a:endCxn id="23" idx="0"/>
            </p:cNvCxnSpPr>
            <p:nvPr/>
          </p:nvCxnSpPr>
          <p:spPr>
            <a:xfrm rot="5400000">
              <a:off x="5532380" y="4274433"/>
              <a:ext cx="298192" cy="160371"/>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直接连接符 25"/>
            <p:cNvCxnSpPr>
              <a:stCxn id="23" idx="3"/>
              <a:endCxn id="24" idx="0"/>
            </p:cNvCxnSpPr>
            <p:nvPr/>
          </p:nvCxnSpPr>
          <p:spPr>
            <a:xfrm rot="5400000">
              <a:off x="5220513" y="4882422"/>
              <a:ext cx="391562" cy="143194"/>
            </a:xfrm>
            <a:prstGeom prst="line">
              <a:avLst/>
            </a:prstGeom>
          </p:spPr>
          <p:style>
            <a:lnRef idx="2">
              <a:schemeClr val="accent2"/>
            </a:lnRef>
            <a:fillRef idx="0">
              <a:schemeClr val="accent2"/>
            </a:fillRef>
            <a:effectRef idx="1">
              <a:schemeClr val="accent2"/>
            </a:effectRef>
            <a:fontRef idx="minor">
              <a:schemeClr val="tx1"/>
            </a:fontRef>
          </p:style>
        </p:cxnSp>
        <p:sp>
          <p:nvSpPr>
            <p:cNvPr id="27" name="椭圆 26"/>
            <p:cNvSpPr/>
            <p:nvPr/>
          </p:nvSpPr>
          <p:spPr>
            <a:xfrm>
              <a:off x="6467294" y="3857628"/>
              <a:ext cx="320742" cy="2981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28" name="椭圆 27"/>
            <p:cNvSpPr/>
            <p:nvPr/>
          </p:nvSpPr>
          <p:spPr>
            <a:xfrm>
              <a:off x="6788036" y="4503714"/>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29" name="椭圆 28"/>
            <p:cNvSpPr/>
            <p:nvPr/>
          </p:nvSpPr>
          <p:spPr>
            <a:xfrm>
              <a:off x="7108778" y="5149801"/>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dirty="0">
                  <a:solidFill>
                    <a:srgbClr val="0000FF"/>
                  </a:solidFill>
                  <a:latin typeface="Consolas" pitchFamily="49" charset="0"/>
                  <a:cs typeface="Consolas" pitchFamily="49" charset="0"/>
                </a:rPr>
                <a:t>C</a:t>
              </a:r>
              <a:endParaRPr lang="zh-CN" altLang="en-US" sz="1600" b="0" dirty="0">
                <a:solidFill>
                  <a:srgbClr val="0000FF"/>
                </a:solidFill>
                <a:latin typeface="Consolas" pitchFamily="49" charset="0"/>
                <a:cs typeface="Consolas" pitchFamily="49" charset="0"/>
              </a:endParaRPr>
            </a:p>
          </p:txBody>
        </p:sp>
        <p:cxnSp>
          <p:nvCxnSpPr>
            <p:cNvPr id="30" name="直接连接符 29"/>
            <p:cNvCxnSpPr>
              <a:stCxn id="27" idx="5"/>
              <a:endCxn id="28" idx="0"/>
            </p:cNvCxnSpPr>
            <p:nvPr/>
          </p:nvCxnSpPr>
          <p:spPr>
            <a:xfrm rot="16200000" flipH="1">
              <a:off x="6648955" y="4204262"/>
              <a:ext cx="391562" cy="207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直接连接符 30"/>
            <p:cNvCxnSpPr>
              <a:stCxn id="28" idx="5"/>
              <a:endCxn id="29" idx="0"/>
            </p:cNvCxnSpPr>
            <p:nvPr/>
          </p:nvCxnSpPr>
          <p:spPr>
            <a:xfrm rot="16200000" flipH="1">
              <a:off x="6969697" y="4850348"/>
              <a:ext cx="391562" cy="207342"/>
            </a:xfrm>
            <a:prstGeom prst="line">
              <a:avLst/>
            </a:prstGeom>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399570" y="5567232"/>
              <a:ext cx="577336" cy="361637"/>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(a)</a:t>
              </a:r>
              <a:endParaRPr lang="zh-CN" altLang="en-US" sz="1600" b="0">
                <a:solidFill>
                  <a:srgbClr val="0000FF"/>
                </a:solidFill>
                <a:latin typeface="Consolas" pitchFamily="49" charset="0"/>
                <a:cs typeface="Consolas" pitchFamily="49" charset="0"/>
              </a:endParaRPr>
            </a:p>
          </p:txBody>
        </p:sp>
        <p:sp>
          <p:nvSpPr>
            <p:cNvPr id="33" name="TextBox 32"/>
            <p:cNvSpPr txBox="1"/>
            <p:nvPr/>
          </p:nvSpPr>
          <p:spPr>
            <a:xfrm>
              <a:off x="2682538" y="5597091"/>
              <a:ext cx="577336" cy="361637"/>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34" name="TextBox 33"/>
            <p:cNvSpPr txBox="1"/>
            <p:nvPr/>
          </p:nvSpPr>
          <p:spPr>
            <a:xfrm>
              <a:off x="3901358" y="5597091"/>
              <a:ext cx="577336" cy="361637"/>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35" name="TextBox 34"/>
            <p:cNvSpPr txBox="1"/>
            <p:nvPr/>
          </p:nvSpPr>
          <p:spPr>
            <a:xfrm>
              <a:off x="5440919" y="5597091"/>
              <a:ext cx="577336" cy="361637"/>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36" name="TextBox 35"/>
            <p:cNvSpPr txBox="1"/>
            <p:nvPr/>
          </p:nvSpPr>
          <p:spPr>
            <a:xfrm>
              <a:off x="6659739" y="5597091"/>
              <a:ext cx="577336" cy="361637"/>
            </a:xfrm>
            <a:prstGeom prst="rect">
              <a:avLst/>
            </a:prstGeom>
            <a:noFill/>
          </p:spPr>
          <p:txBody>
            <a:bodyPr wrap="square" rtlCol="0">
              <a:spAutoFit/>
            </a:bodyPr>
            <a:lstStyle/>
            <a:p>
              <a:pPr>
                <a:lnSpc>
                  <a:spcPts val="210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37" name="椭圆 36">
              <a:extLst>
                <a:ext uri="{FF2B5EF4-FFF2-40B4-BE49-F238E27FC236}">
                  <a16:creationId xmlns:a16="http://schemas.microsoft.com/office/drawing/2014/main" id="{380D8103-67B5-48BE-9BC5-B2FB53FED534}"/>
                </a:ext>
              </a:extLst>
            </p:cNvPr>
            <p:cNvSpPr/>
            <p:nvPr/>
          </p:nvSpPr>
          <p:spPr>
            <a:xfrm>
              <a:off x="7760563" y="3857628"/>
              <a:ext cx="320742" cy="29819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100"/>
                </a:lnSpc>
                <a:spcBef>
                  <a:spcPts val="0"/>
                </a:spcBef>
              </a:pPr>
              <a:r>
                <a:rPr lang="en-US" altLang="zh-CN" sz="1600" b="0" dirty="0">
                  <a:latin typeface="Consolas" pitchFamily="49" charset="0"/>
                  <a:cs typeface="Consolas" pitchFamily="49" charset="0"/>
                </a:rPr>
                <a:t>B</a:t>
              </a:r>
              <a:endParaRPr lang="zh-CN" altLang="en-US" sz="1600" b="0" dirty="0">
                <a:latin typeface="Consolas" pitchFamily="49" charset="0"/>
                <a:cs typeface="Consolas" pitchFamily="49" charset="0"/>
              </a:endParaRPr>
            </a:p>
          </p:txBody>
        </p:sp>
        <p:sp>
          <p:nvSpPr>
            <p:cNvPr id="39" name="椭圆 38">
              <a:extLst>
                <a:ext uri="{FF2B5EF4-FFF2-40B4-BE49-F238E27FC236}">
                  <a16:creationId xmlns:a16="http://schemas.microsoft.com/office/drawing/2014/main" id="{4EB73601-464F-4D77-AD0B-442F2E5A315B}"/>
                </a:ext>
              </a:extLst>
            </p:cNvPr>
            <p:cNvSpPr/>
            <p:nvPr/>
          </p:nvSpPr>
          <p:spPr>
            <a:xfrm>
              <a:off x="8081305" y="4503714"/>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dirty="0">
                  <a:solidFill>
                    <a:srgbClr val="0000FF"/>
                  </a:solidFill>
                  <a:latin typeface="Consolas" pitchFamily="49" charset="0"/>
                  <a:cs typeface="Consolas" pitchFamily="49" charset="0"/>
                </a:rPr>
                <a:t>A</a:t>
              </a:r>
              <a:endParaRPr lang="zh-CN" altLang="en-US" sz="1600" b="0" dirty="0">
                <a:solidFill>
                  <a:srgbClr val="0000FF"/>
                </a:solidFill>
                <a:latin typeface="Consolas" pitchFamily="49" charset="0"/>
                <a:cs typeface="Consolas" pitchFamily="49" charset="0"/>
              </a:endParaRPr>
            </a:p>
          </p:txBody>
        </p:sp>
        <p:sp>
          <p:nvSpPr>
            <p:cNvPr id="40" name="椭圆 39">
              <a:extLst>
                <a:ext uri="{FF2B5EF4-FFF2-40B4-BE49-F238E27FC236}">
                  <a16:creationId xmlns:a16="http://schemas.microsoft.com/office/drawing/2014/main" id="{EBDFC12E-583D-45E8-99B4-E0A8C7F2A101}"/>
                </a:ext>
              </a:extLst>
            </p:cNvPr>
            <p:cNvSpPr/>
            <p:nvPr/>
          </p:nvSpPr>
          <p:spPr>
            <a:xfrm>
              <a:off x="8402047" y="5149801"/>
              <a:ext cx="320742" cy="2981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100"/>
                </a:lnSpc>
                <a:spcBef>
                  <a:spcPts val="0"/>
                </a:spcBef>
              </a:pPr>
              <a:r>
                <a:rPr lang="en-US" altLang="zh-CN" sz="1600" b="0" dirty="0">
                  <a:solidFill>
                    <a:srgbClr val="0000FF"/>
                  </a:solidFill>
                  <a:latin typeface="Consolas" pitchFamily="49" charset="0"/>
                  <a:cs typeface="Consolas" pitchFamily="49" charset="0"/>
                </a:rPr>
                <a:t>C</a:t>
              </a:r>
              <a:endParaRPr lang="zh-CN" altLang="en-US" sz="1600" b="0" dirty="0">
                <a:solidFill>
                  <a:srgbClr val="0000FF"/>
                </a:solidFill>
                <a:latin typeface="Consolas" pitchFamily="49" charset="0"/>
                <a:cs typeface="Consolas" pitchFamily="49" charset="0"/>
              </a:endParaRPr>
            </a:p>
          </p:txBody>
        </p:sp>
        <p:cxnSp>
          <p:nvCxnSpPr>
            <p:cNvPr id="41" name="直接连接符 40">
              <a:extLst>
                <a:ext uri="{FF2B5EF4-FFF2-40B4-BE49-F238E27FC236}">
                  <a16:creationId xmlns:a16="http://schemas.microsoft.com/office/drawing/2014/main" id="{E8E1C2A2-5463-4588-9EC2-735DCF297C4C}"/>
                </a:ext>
              </a:extLst>
            </p:cNvPr>
            <p:cNvCxnSpPr>
              <a:stCxn id="37" idx="5"/>
              <a:endCxn id="39" idx="0"/>
            </p:cNvCxnSpPr>
            <p:nvPr/>
          </p:nvCxnSpPr>
          <p:spPr>
            <a:xfrm rot="16200000" flipH="1">
              <a:off x="7942224" y="4204262"/>
              <a:ext cx="391562" cy="207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直接连接符 41">
              <a:extLst>
                <a:ext uri="{FF2B5EF4-FFF2-40B4-BE49-F238E27FC236}">
                  <a16:creationId xmlns:a16="http://schemas.microsoft.com/office/drawing/2014/main" id="{6EAE105D-3EA5-49A1-99B7-6B8C5426FBF5}"/>
                </a:ext>
              </a:extLst>
            </p:cNvPr>
            <p:cNvCxnSpPr>
              <a:stCxn id="39" idx="5"/>
              <a:endCxn id="40" idx="0"/>
            </p:cNvCxnSpPr>
            <p:nvPr/>
          </p:nvCxnSpPr>
          <p:spPr>
            <a:xfrm rot="16200000" flipH="1">
              <a:off x="8262966" y="4850348"/>
              <a:ext cx="391562" cy="207342"/>
            </a:xfrm>
            <a:prstGeom prst="line">
              <a:avLst/>
            </a:prstGeom>
          </p:spPr>
          <p:style>
            <a:lnRef idx="2">
              <a:schemeClr val="accent2"/>
            </a:lnRef>
            <a:fillRef idx="0">
              <a:schemeClr val="accent2"/>
            </a:fillRef>
            <a:effectRef idx="1">
              <a:schemeClr val="accent2"/>
            </a:effectRef>
            <a:fontRef idx="minor">
              <a:schemeClr val="tx1"/>
            </a:fontRef>
          </p:style>
        </p:cxnSp>
        <p:sp>
          <p:nvSpPr>
            <p:cNvPr id="43" name="TextBox 35">
              <a:extLst>
                <a:ext uri="{FF2B5EF4-FFF2-40B4-BE49-F238E27FC236}">
                  <a16:creationId xmlns:a16="http://schemas.microsoft.com/office/drawing/2014/main" id="{35B99587-A572-44B6-AC35-7C8FD76D1809}"/>
                </a:ext>
              </a:extLst>
            </p:cNvPr>
            <p:cNvSpPr txBox="1"/>
            <p:nvPr/>
          </p:nvSpPr>
          <p:spPr>
            <a:xfrm>
              <a:off x="7953008" y="5597091"/>
              <a:ext cx="577336" cy="347083"/>
            </a:xfrm>
            <a:prstGeom prst="rect">
              <a:avLst/>
            </a:prstGeom>
            <a:noFill/>
          </p:spPr>
          <p:txBody>
            <a:bodyPr wrap="square" rtlCol="0">
              <a:spAutoFit/>
            </a:bodyPr>
            <a:lstStyle/>
            <a:p>
              <a:pPr>
                <a:lnSpc>
                  <a:spcPts val="2100"/>
                </a:lnSpc>
                <a:spcBef>
                  <a:spcPts val="0"/>
                </a:spcBef>
              </a:pPr>
              <a:r>
                <a:rPr lang="en-US" altLang="zh-CN" sz="1600" b="0" dirty="0">
                  <a:solidFill>
                    <a:srgbClr val="0000FF"/>
                  </a:solidFill>
                  <a:latin typeface="Consolas" pitchFamily="49" charset="0"/>
                  <a:cs typeface="Consolas" pitchFamily="49" charset="0"/>
                </a:rPr>
                <a:t>(f)</a:t>
              </a:r>
              <a:endParaRPr lang="zh-CN" altLang="en-US" sz="1600" b="0" dirty="0">
                <a:solidFill>
                  <a:srgbClr val="0000FF"/>
                </a:solidFill>
                <a:latin typeface="Consolas" pitchFamily="49" charset="0"/>
                <a:cs typeface="Consolas" pitchFamily="49"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00166" y="1357298"/>
            <a:ext cx="1900083" cy="1925032"/>
            <a:chOff x="1150124" y="3032607"/>
            <a:chExt cx="1900083" cy="1925032"/>
          </a:xfrm>
        </p:grpSpPr>
        <p:sp>
          <p:nvSpPr>
            <p:cNvPr id="5"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1"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2"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3"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4"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5"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6"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7" name="Oval 33"/>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18" name="TextBox 17"/>
          <p:cNvSpPr txBox="1"/>
          <p:nvPr/>
        </p:nvSpPr>
        <p:spPr>
          <a:xfrm>
            <a:off x="4357686" y="2059536"/>
            <a:ext cx="314327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层次遍历序列为</a:t>
            </a:r>
            <a:r>
              <a:rPr lang="en-US" altLang="zh-CN" sz="2000" b="0">
                <a:solidFill>
                  <a:srgbClr val="0000FF"/>
                </a:solidFill>
                <a:latin typeface="Consolas" pitchFamily="49" charset="0"/>
                <a:ea typeface="仿宋" pitchFamily="49" charset="-122"/>
                <a:cs typeface="Consolas" pitchFamily="49" charset="0"/>
              </a:rPr>
              <a:t>ABCDEFG</a:t>
            </a:r>
            <a:endParaRPr lang="zh-CN" altLang="en-US" sz="2000" b="0">
              <a:solidFill>
                <a:srgbClr val="0000FF"/>
              </a:solidFill>
              <a:latin typeface="Consolas" pitchFamily="49" charset="0"/>
              <a:ea typeface="仿宋" pitchFamily="49" charset="-122"/>
              <a:cs typeface="Consolas" pitchFamily="49" charset="0"/>
            </a:endParaRPr>
          </a:p>
        </p:txBody>
      </p:sp>
      <p:sp>
        <p:nvSpPr>
          <p:cNvPr id="19" name="右箭头 18"/>
          <p:cNvSpPr/>
          <p:nvPr/>
        </p:nvSpPr>
        <p:spPr>
          <a:xfrm>
            <a:off x="3643306" y="2130974"/>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灯片编号占位符 20"/>
          <p:cNvSpPr>
            <a:spLocks noGrp="1"/>
          </p:cNvSpPr>
          <p:nvPr>
            <p:ph type="sldNum" sz="quarter" idx="12"/>
          </p:nvPr>
        </p:nvSpPr>
        <p:spPr/>
        <p:txBody>
          <a:bodyPr/>
          <a:lstStyle/>
          <a:p>
            <a:fld id="{67864EE2-EAB3-4814-A7EB-820BD7610F1E}" type="slidenum">
              <a:rPr lang="en-US" altLang="zh-CN" smtClean="0"/>
              <a:pPr/>
              <a:t>2</a:t>
            </a:fld>
            <a:r>
              <a:rPr lang="en-US" altLang="zh-CN" dirty="0"/>
              <a:t>/96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857232"/>
            <a:ext cx="7572428" cy="810478"/>
          </a:xfrm>
          <a:prstGeom prst="rect">
            <a:avLst/>
          </a:prstGeom>
          <a:noFill/>
          <a:ln w="9525">
            <a:noFill/>
            <a:miter lim="800000"/>
            <a:headEnd/>
            <a:tailEnd/>
          </a:ln>
        </p:spPr>
        <p:txBody>
          <a:bodyPr wrap="square">
            <a:spAutoFit/>
          </a:bodyPr>
          <a:lstStyle/>
          <a:p>
            <a:pPr algn="l">
              <a:lnSpc>
                <a:spcPts val="2800"/>
              </a:lnSpc>
              <a:spcBef>
                <a:spcPct val="50000"/>
              </a:spcBef>
            </a:pPr>
            <a:r>
              <a:rPr lang="zh-CN" altLang="en-US" sz="2000">
                <a:solidFill>
                  <a:srgbClr val="0000FF"/>
                </a:solidFill>
                <a:latin typeface="Consolas" pitchFamily="49" charset="0"/>
                <a:ea typeface="楷体" pitchFamily="49" charset="-122"/>
                <a:cs typeface="Consolas" pitchFamily="49" charset="0"/>
              </a:rPr>
              <a:t>   实际上，对于含</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个或者以上结点的二叉树，在先</a:t>
            </a:r>
            <a:r>
              <a:rPr lang="zh-CN" altLang="en-US" sz="2000" dirty="0">
                <a:solidFill>
                  <a:srgbClr val="0000FF"/>
                </a:solidFill>
                <a:latin typeface="Consolas" pitchFamily="49" charset="0"/>
                <a:ea typeface="楷体" pitchFamily="49" charset="-122"/>
                <a:cs typeface="Consolas" pitchFamily="49" charset="0"/>
              </a:rPr>
              <a:t>序、中序和后序遍历序列中：</a:t>
            </a:r>
          </a:p>
        </p:txBody>
      </p:sp>
      <p:sp>
        <p:nvSpPr>
          <p:cNvPr id="5" name="Text Box 3"/>
          <p:cNvSpPr txBox="1">
            <a:spLocks noChangeArrowheads="1"/>
          </p:cNvSpPr>
          <p:nvPr/>
        </p:nvSpPr>
        <p:spPr bwMode="auto">
          <a:xfrm>
            <a:off x="714348" y="1857364"/>
            <a:ext cx="7572428" cy="1675807"/>
          </a:xfrm>
          <a:prstGeom prst="rect">
            <a:avLst/>
          </a:prstGeom>
          <a:ln>
            <a:headEnd/>
            <a:tailEnd/>
          </a:ln>
        </p:spPr>
        <p:style>
          <a:lnRef idx="3">
            <a:schemeClr val="lt1"/>
          </a:lnRef>
          <a:fillRef idx="1">
            <a:schemeClr val="dk1"/>
          </a:fillRef>
          <a:effectRef idx="1">
            <a:schemeClr val="dk1"/>
          </a:effectRef>
          <a:fontRef idx="minor">
            <a:schemeClr val="lt1"/>
          </a:fontRef>
        </p:style>
        <p:txBody>
          <a:bodyPr wrap="square" lIns="180000" tIns="144000" bIns="144000">
            <a:spAutoFit/>
          </a:bodyPr>
          <a:lstStyle/>
          <a:p>
            <a:pPr marL="457200" indent="-457200" algn="l">
              <a:lnSpc>
                <a:spcPct val="100000"/>
              </a:lnSpc>
              <a:spcBef>
                <a:spcPts val="1800"/>
              </a:spcBef>
              <a:buBlip>
                <a:blip r:embed="rId2"/>
              </a:buBlip>
            </a:pPr>
            <a:r>
              <a:rPr lang="zh-CN" altLang="en-US" sz="2000">
                <a:solidFill>
                  <a:schemeClr val="bg1"/>
                </a:solidFill>
                <a:latin typeface="Consolas" pitchFamily="49" charset="0"/>
                <a:ea typeface="仿宋" pitchFamily="49" charset="-122"/>
                <a:cs typeface="Consolas" pitchFamily="49" charset="0"/>
              </a:rPr>
              <a:t>由先</a:t>
            </a:r>
            <a:r>
              <a:rPr lang="zh-CN" altLang="en-US" sz="2000" dirty="0">
                <a:solidFill>
                  <a:schemeClr val="bg1"/>
                </a:solidFill>
                <a:latin typeface="Consolas" pitchFamily="49" charset="0"/>
                <a:ea typeface="仿宋" pitchFamily="49" charset="-122"/>
                <a:cs typeface="Consolas" pitchFamily="49" charset="0"/>
              </a:rPr>
              <a:t>序遍历序列和中序遍历序列能够唯一确定一棵</a:t>
            </a:r>
            <a:r>
              <a:rPr lang="zh-CN" altLang="en-US" sz="2000">
                <a:solidFill>
                  <a:schemeClr val="bg1"/>
                </a:solidFill>
                <a:latin typeface="Consolas" pitchFamily="49" charset="0"/>
                <a:ea typeface="仿宋" pitchFamily="49" charset="-122"/>
                <a:cs typeface="Consolas" pitchFamily="49" charset="0"/>
              </a:rPr>
              <a:t>二叉树。</a:t>
            </a:r>
            <a:endParaRPr lang="en-US" altLang="zh-CN" sz="2000">
              <a:solidFill>
                <a:schemeClr val="bg1"/>
              </a:solidFill>
              <a:latin typeface="Consolas" pitchFamily="49" charset="0"/>
              <a:ea typeface="仿宋" pitchFamily="49" charset="-122"/>
              <a:cs typeface="Consolas" pitchFamily="49" charset="0"/>
            </a:endParaRPr>
          </a:p>
          <a:p>
            <a:pPr marL="457200" indent="-457200" algn="l">
              <a:lnSpc>
                <a:spcPct val="100000"/>
              </a:lnSpc>
              <a:spcBef>
                <a:spcPts val="1800"/>
              </a:spcBef>
              <a:buBlip>
                <a:blip r:embed="rId2"/>
              </a:buBlip>
            </a:pPr>
            <a:r>
              <a:rPr lang="zh-CN" altLang="en-US" sz="2000">
                <a:solidFill>
                  <a:schemeClr val="bg1"/>
                </a:solidFill>
                <a:latin typeface="Consolas" pitchFamily="49" charset="0"/>
                <a:ea typeface="仿宋" pitchFamily="49" charset="-122"/>
                <a:cs typeface="Consolas" pitchFamily="49" charset="0"/>
              </a:rPr>
              <a:t>由</a:t>
            </a:r>
            <a:r>
              <a:rPr lang="zh-CN" altLang="en-US" sz="2000" dirty="0">
                <a:solidFill>
                  <a:schemeClr val="bg1"/>
                </a:solidFill>
                <a:latin typeface="Consolas" pitchFamily="49" charset="0"/>
                <a:ea typeface="仿宋" pitchFamily="49" charset="-122"/>
                <a:cs typeface="Consolas" pitchFamily="49" charset="0"/>
              </a:rPr>
              <a:t>后序遍历序列和中序遍历序列能够唯一确定一棵二叉树。</a:t>
            </a:r>
          </a:p>
          <a:p>
            <a:pPr marL="457200" indent="-457200" algn="l">
              <a:lnSpc>
                <a:spcPct val="100000"/>
              </a:lnSpc>
              <a:spcBef>
                <a:spcPts val="1800"/>
              </a:spcBef>
              <a:buBlip>
                <a:blip r:embed="rId2"/>
              </a:buBlip>
            </a:pPr>
            <a:r>
              <a:rPr lang="zh-CN" altLang="en-US" sz="2000">
                <a:solidFill>
                  <a:schemeClr val="bg1"/>
                </a:solidFill>
                <a:latin typeface="Consolas" pitchFamily="49" charset="0"/>
                <a:ea typeface="仿宋" pitchFamily="49" charset="-122"/>
                <a:cs typeface="Consolas" pitchFamily="49" charset="0"/>
              </a:rPr>
              <a:t>由</a:t>
            </a:r>
            <a:r>
              <a:rPr lang="zh-CN" altLang="en-US" sz="2000" dirty="0">
                <a:solidFill>
                  <a:schemeClr val="bg1"/>
                </a:solidFill>
                <a:latin typeface="Consolas" pitchFamily="49" charset="0"/>
                <a:ea typeface="仿宋" pitchFamily="49" charset="-122"/>
                <a:cs typeface="Consolas" pitchFamily="49" charset="0"/>
              </a:rPr>
              <a:t>先序遍历序列和后序遍历序列不能唯一确定一棵二叉树。</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20</a:t>
            </a:fld>
            <a:r>
              <a:rPr lang="en-US" altLang="zh-CN" dirty="0"/>
              <a:t>/96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4282" y="367002"/>
            <a:ext cx="8643998" cy="810478"/>
          </a:xfrm>
          <a:prstGeom prst="rect">
            <a:avLst/>
          </a:prstGeom>
          <a:noFill/>
          <a:ln w="9525">
            <a:noFill/>
            <a:miter lim="800000"/>
            <a:headEnd/>
            <a:tailEnd/>
          </a:ln>
        </p:spPr>
        <p:txBody>
          <a:bodyPr wrap="square">
            <a:spAutoFit/>
          </a:bodyPr>
          <a:lstStyle/>
          <a:p>
            <a:pPr algn="just">
              <a:lnSpc>
                <a:spcPts val="2800"/>
              </a:lnSpc>
              <a:spcBef>
                <a:spcPts val="0"/>
              </a:spcBef>
            </a:pPr>
            <a:r>
              <a:rPr kumimoji="1" lang="zh-CN" altLang="en-US" sz="2000" dirty="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a:solidFill>
                  <a:srgbClr val="FF0000"/>
                </a:solidFill>
                <a:latin typeface="Consolas" pitchFamily="49" charset="0"/>
                <a:ea typeface="楷体" pitchFamily="49" charset="-122"/>
                <a:cs typeface="Consolas" pitchFamily="49" charset="0"/>
              </a:rPr>
              <a:t>定理</a:t>
            </a:r>
            <a:r>
              <a:rPr kumimoji="1" lang="en-US" altLang="zh-CN" sz="2000">
                <a:solidFill>
                  <a:srgbClr val="FF0000"/>
                </a:solidFill>
                <a:latin typeface="Consolas" pitchFamily="49" charset="0"/>
                <a:ea typeface="楷体" pitchFamily="49" charset="-122"/>
                <a:cs typeface="Consolas" pitchFamily="49" charset="0"/>
              </a:rPr>
              <a:t>7.1 </a:t>
            </a:r>
            <a:r>
              <a:rPr kumimoji="1" lang="zh-CN" altLang="en-US" sz="2000">
                <a:solidFill>
                  <a:srgbClr val="0000FF"/>
                </a:solidFill>
                <a:latin typeface="Consolas" pitchFamily="49" charset="0"/>
                <a:ea typeface="楷体" pitchFamily="49" charset="-122"/>
                <a:cs typeface="Consolas" pitchFamily="49" charset="0"/>
              </a:rPr>
              <a:t>任</a:t>
            </a:r>
            <a:r>
              <a:rPr kumimoji="1" lang="zh-CN" altLang="en-US" sz="2000" dirty="0">
                <a:solidFill>
                  <a:srgbClr val="0000FF"/>
                </a:solidFill>
                <a:latin typeface="Consolas" pitchFamily="49" charset="0"/>
                <a:ea typeface="楷体" pitchFamily="49" charset="-122"/>
                <a:cs typeface="Consolas" pitchFamily="49" charset="0"/>
              </a:rPr>
              <a:t>何</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err="1">
                <a:solidFill>
                  <a:srgbClr val="0000FF"/>
                </a:solidFill>
                <a:latin typeface="Consolas" pitchFamily="49" charset="0"/>
                <a:ea typeface="楷体" pitchFamily="49" charset="-122"/>
                <a:cs typeface="Consolas" pitchFamily="49" charset="0"/>
              </a:rPr>
              <a:t>n</a:t>
            </a:r>
            <a:r>
              <a:rPr kumimoji="1" lang="en-US" altLang="zh-CN" sz="2000" dirty="0" err="1">
                <a:solidFill>
                  <a:srgbClr val="0000FF"/>
                </a:solidFill>
                <a:latin typeface="+mn-ea"/>
                <a:ea typeface="+mn-ea"/>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）个不同结点的二又树，都可由它的中</a:t>
            </a:r>
            <a:r>
              <a:rPr kumimoji="1" lang="zh-CN" altLang="en-US" sz="2000">
                <a:solidFill>
                  <a:srgbClr val="0000FF"/>
                </a:solidFill>
                <a:latin typeface="Consolas" pitchFamily="49" charset="0"/>
                <a:ea typeface="楷体" pitchFamily="49" charset="-122"/>
                <a:cs typeface="Consolas" pitchFamily="49" charset="0"/>
              </a:rPr>
              <a:t>序序列</a:t>
            </a:r>
            <a:r>
              <a:rPr kumimoji="1" lang="en-US" altLang="zh-CN" sz="2000" i="1">
                <a:solidFill>
                  <a:srgbClr val="0000FF"/>
                </a:solidFill>
                <a:latin typeface="Consolas" pitchFamily="49" charset="0"/>
                <a:ea typeface="楷体" pitchFamily="49" charset="-122"/>
                <a:cs typeface="Consolas" pitchFamily="49" charset="0"/>
              </a:rPr>
              <a:t>b</a:t>
            </a:r>
            <a:r>
              <a:rPr kumimoji="1" lang="zh-CN" altLang="en-US" sz="2000">
                <a:solidFill>
                  <a:srgbClr val="0000FF"/>
                </a:solidFill>
                <a:latin typeface="Consolas" pitchFamily="49" charset="0"/>
                <a:ea typeface="楷体" pitchFamily="49" charset="-122"/>
                <a:cs typeface="Consolas" pitchFamily="49" charset="0"/>
              </a:rPr>
              <a:t>和</a:t>
            </a:r>
            <a:r>
              <a:rPr kumimoji="1" lang="zh-CN" altLang="en-US" sz="2000" dirty="0">
                <a:solidFill>
                  <a:srgbClr val="0000FF"/>
                </a:solidFill>
                <a:latin typeface="Consolas" pitchFamily="49" charset="0"/>
                <a:ea typeface="楷体" pitchFamily="49" charset="-122"/>
                <a:cs typeface="Consolas" pitchFamily="49" charset="0"/>
              </a:rPr>
              <a:t>先</a:t>
            </a:r>
            <a:r>
              <a:rPr kumimoji="1" lang="zh-CN" altLang="en-US" sz="2000">
                <a:solidFill>
                  <a:srgbClr val="0000FF"/>
                </a:solidFill>
                <a:latin typeface="Consolas" pitchFamily="49" charset="0"/>
                <a:ea typeface="楷体" pitchFamily="49" charset="-122"/>
                <a:cs typeface="Consolas" pitchFamily="49" charset="0"/>
              </a:rPr>
              <a:t>序序列</a:t>
            </a:r>
            <a:r>
              <a:rPr kumimoji="1" lang="en-US" altLang="zh-CN" sz="2000" i="1">
                <a:solidFill>
                  <a:srgbClr val="0000FF"/>
                </a:solidFill>
                <a:latin typeface="Consolas" pitchFamily="49" charset="0"/>
                <a:ea typeface="楷体" pitchFamily="49" charset="-122"/>
                <a:cs typeface="Consolas" pitchFamily="49" charset="0"/>
              </a:rPr>
              <a:t>a</a:t>
            </a:r>
            <a:r>
              <a:rPr kumimoji="1" lang="zh-CN" altLang="en-US" sz="2000">
                <a:solidFill>
                  <a:srgbClr val="0000FF"/>
                </a:solidFill>
                <a:latin typeface="Consolas" pitchFamily="49" charset="0"/>
                <a:ea typeface="楷体" pitchFamily="49" charset="-122"/>
                <a:cs typeface="Consolas" pitchFamily="49" charset="0"/>
              </a:rPr>
              <a:t>唯一</a:t>
            </a:r>
            <a:r>
              <a:rPr kumimoji="1" lang="zh-CN" altLang="en-US" sz="2000" dirty="0">
                <a:solidFill>
                  <a:srgbClr val="0000FF"/>
                </a:solidFill>
                <a:latin typeface="Consolas" pitchFamily="49" charset="0"/>
                <a:ea typeface="楷体" pitchFamily="49" charset="-122"/>
                <a:cs typeface="Consolas" pitchFamily="49" charset="0"/>
              </a:rPr>
              <a:t>地</a:t>
            </a:r>
            <a:r>
              <a:rPr kumimoji="1" lang="zh-CN" altLang="en-US" sz="2000">
                <a:solidFill>
                  <a:srgbClr val="0000FF"/>
                </a:solidFill>
                <a:latin typeface="Consolas" pitchFamily="49" charset="0"/>
                <a:ea typeface="楷体" pitchFamily="49" charset="-122"/>
                <a:cs typeface="Consolas" pitchFamily="49" charset="0"/>
              </a:rPr>
              <a:t>确定。</a:t>
            </a:r>
            <a:endParaRPr kumimoji="1" lang="zh-CN" altLang="en-US" sz="2000" dirty="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500034" y="1957320"/>
            <a:ext cx="3929090" cy="4001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buBlip>
                <a:blip r:embed="rId2"/>
              </a:buBlip>
            </a:pPr>
            <a:r>
              <a:rPr lang="zh-CN" altLang="en-US" sz="2000">
                <a:solidFill>
                  <a:srgbClr val="0000FF"/>
                </a:solidFill>
                <a:latin typeface="Consolas" pitchFamily="49" charset="0"/>
                <a:ea typeface="仿宋" pitchFamily="49" charset="-122"/>
                <a:cs typeface="Consolas" pitchFamily="49" charset="0"/>
              </a:rPr>
              <a:t>由</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（根结点）找到</a:t>
            </a:r>
            <a:r>
              <a:rPr lang="en-US" altLang="zh-CN" sz="2000" i="1">
                <a:solidFill>
                  <a:srgbClr val="0000FF"/>
                </a:solidFill>
                <a:latin typeface="Consolas" pitchFamily="49" charset="0"/>
                <a:ea typeface="仿宋" pitchFamily="49" charset="-122"/>
                <a:cs typeface="Consolas" pitchFamily="49" charset="0"/>
              </a:rPr>
              <a:t>b</a:t>
            </a:r>
            <a:r>
              <a:rPr lang="en-US" altLang="zh-CN" sz="2000" i="1" baseline="-25000">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a:t>
            </a:r>
          </a:p>
        </p:txBody>
      </p:sp>
      <p:sp>
        <p:nvSpPr>
          <p:cNvPr id="23" name="TextBox 22"/>
          <p:cNvSpPr txBox="1"/>
          <p:nvPr/>
        </p:nvSpPr>
        <p:spPr>
          <a:xfrm>
            <a:off x="428596" y="4914249"/>
            <a:ext cx="8286808" cy="137227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6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b</a:t>
            </a:r>
            <a:r>
              <a:rPr lang="en-US" altLang="zh-CN" sz="2000" i="1" baseline="-25000">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前面有</a:t>
            </a:r>
            <a:r>
              <a:rPr lang="en-US" altLang="zh-CN" sz="2000" i="1">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个结点，则左子树有</a:t>
            </a:r>
            <a:r>
              <a:rPr lang="en-US" altLang="zh-CN" sz="2000" i="1">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个结点，右子树有</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个结点。</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可以求出左右子树的</a:t>
            </a:r>
            <a:r>
              <a:rPr kumimoji="1" lang="zh-CN" altLang="en-US" sz="2000">
                <a:solidFill>
                  <a:srgbClr val="FF00FF"/>
                </a:solidFill>
                <a:latin typeface="Consolas" pitchFamily="49" charset="0"/>
                <a:ea typeface="仿宋" pitchFamily="49" charset="-122"/>
                <a:cs typeface="Consolas" pitchFamily="49" charset="0"/>
              </a:rPr>
              <a:t>中序序列</a:t>
            </a:r>
            <a:r>
              <a:rPr kumimoji="1" lang="zh-CN" altLang="en-US" sz="2000">
                <a:solidFill>
                  <a:srgbClr val="0000FF"/>
                </a:solidFill>
                <a:latin typeface="Consolas" pitchFamily="49" charset="0"/>
                <a:ea typeface="仿宋" pitchFamily="49" charset="-122"/>
                <a:cs typeface="Consolas" pitchFamily="49" charset="0"/>
              </a:rPr>
              <a:t>和</a:t>
            </a:r>
            <a:r>
              <a:rPr kumimoji="1" lang="zh-CN" altLang="en-US" sz="2000">
                <a:solidFill>
                  <a:srgbClr val="FF00FF"/>
                </a:solidFill>
                <a:latin typeface="Consolas" pitchFamily="49" charset="0"/>
                <a:ea typeface="仿宋" pitchFamily="49" charset="-122"/>
                <a:cs typeface="Consolas" pitchFamily="49" charset="0"/>
              </a:rPr>
              <a:t>先序序列</a:t>
            </a:r>
            <a:r>
              <a:rPr kumimoji="1"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这样根结点是确定的，左右子树也是确定的，则该二叉树是确定的。</a:t>
            </a:r>
          </a:p>
        </p:txBody>
      </p:sp>
      <p:grpSp>
        <p:nvGrpSpPr>
          <p:cNvPr id="24" name="组合 23"/>
          <p:cNvGrpSpPr/>
          <p:nvPr/>
        </p:nvGrpSpPr>
        <p:grpSpPr>
          <a:xfrm>
            <a:off x="500034" y="2629610"/>
            <a:ext cx="7786742" cy="2085274"/>
            <a:chOff x="642910" y="2350145"/>
            <a:chExt cx="7492996" cy="1942398"/>
          </a:xfrm>
        </p:grpSpPr>
        <p:sp>
          <p:nvSpPr>
            <p:cNvPr id="6" name="Text Box 6"/>
            <p:cNvSpPr txBox="1">
              <a:spLocks noChangeArrowheads="1"/>
            </p:cNvSpPr>
            <p:nvPr/>
          </p:nvSpPr>
          <p:spPr bwMode="auto">
            <a:xfrm>
              <a:off x="1817663" y="3504635"/>
              <a:ext cx="914355" cy="787908"/>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itchFamily="49" charset="0"/>
                  <a:ea typeface="仿宋" pitchFamily="49" charset="-122"/>
                  <a:cs typeface="Consolas" pitchFamily="49" charset="0"/>
                </a:rPr>
                <a:t>左子树先序序列，有</a:t>
              </a:r>
              <a:r>
                <a:rPr lang="en-US" altLang="zh-CN" sz="1600" i="1">
                  <a:solidFill>
                    <a:srgbClr val="0000FF"/>
                  </a:solidFill>
                  <a:latin typeface="Consolas" pitchFamily="49" charset="0"/>
                  <a:ea typeface="仿宋" pitchFamily="49" charset="-122"/>
                  <a:cs typeface="Consolas" pitchFamily="49" charset="0"/>
                </a:rPr>
                <a:t>k</a:t>
              </a:r>
              <a:r>
                <a:rPr lang="zh-CN" altLang="en-US" sz="1600">
                  <a:solidFill>
                    <a:srgbClr val="0000FF"/>
                  </a:solidFill>
                  <a:latin typeface="Consolas" pitchFamily="49" charset="0"/>
                  <a:ea typeface="仿宋" pitchFamily="49" charset="-122"/>
                  <a:cs typeface="Consolas" pitchFamily="49" charset="0"/>
                </a:rPr>
                <a:t>个结点</a:t>
              </a:r>
            </a:p>
          </p:txBody>
        </p:sp>
        <p:sp>
          <p:nvSpPr>
            <p:cNvPr id="7" name="Text Box 7"/>
            <p:cNvSpPr txBox="1">
              <a:spLocks noChangeArrowheads="1"/>
            </p:cNvSpPr>
            <p:nvPr/>
          </p:nvSpPr>
          <p:spPr bwMode="auto">
            <a:xfrm>
              <a:off x="3000364" y="3504635"/>
              <a:ext cx="973104" cy="787908"/>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600" dirty="0">
                  <a:solidFill>
                    <a:srgbClr val="0000FF"/>
                  </a:solidFill>
                  <a:latin typeface="Consolas" pitchFamily="49" charset="0"/>
                  <a:ea typeface="仿宋" pitchFamily="49" charset="-122"/>
                  <a:cs typeface="Consolas" pitchFamily="49" charset="0"/>
                </a:rPr>
                <a:t>右子树先序序列，有</a:t>
              </a:r>
              <a:r>
                <a:rPr lang="en-US" altLang="zh-CN" sz="1600" i="1" dirty="0">
                  <a:solidFill>
                    <a:srgbClr val="0000FF"/>
                  </a:solidFill>
                  <a:latin typeface="Consolas" pitchFamily="49" charset="0"/>
                  <a:ea typeface="仿宋" pitchFamily="49" charset="-122"/>
                  <a:cs typeface="Consolas" pitchFamily="49" charset="0"/>
                </a:rPr>
                <a:t>n</a:t>
              </a:r>
              <a:r>
                <a:rPr lang="en-US" altLang="zh-CN" sz="1600" dirty="0">
                  <a:solidFill>
                    <a:srgbClr val="0000FF"/>
                  </a:solidFill>
                  <a:latin typeface="Consolas" pitchFamily="49" charset="0"/>
                  <a:ea typeface="仿宋" pitchFamily="49" charset="-122"/>
                  <a:cs typeface="Consolas" pitchFamily="49" charset="0"/>
                </a:rPr>
                <a:t>-</a:t>
              </a:r>
              <a:r>
                <a:rPr lang="en-US" altLang="zh-CN" sz="1600" i="1" dirty="0">
                  <a:solidFill>
                    <a:srgbClr val="0000FF"/>
                  </a:solidFill>
                  <a:latin typeface="Consolas" pitchFamily="49" charset="0"/>
                  <a:ea typeface="仿宋" pitchFamily="49" charset="-122"/>
                  <a:cs typeface="Consolas" pitchFamily="49" charset="0"/>
                </a:rPr>
                <a:t>k</a:t>
              </a:r>
              <a:r>
                <a:rPr lang="en-US" altLang="zh-CN" sz="1600" dirty="0">
                  <a:solidFill>
                    <a:srgbClr val="0000FF"/>
                  </a:solidFill>
                  <a:latin typeface="Consolas" pitchFamily="49" charset="0"/>
                  <a:ea typeface="仿宋" pitchFamily="49" charset="-122"/>
                  <a:cs typeface="Consolas" pitchFamily="49" charset="0"/>
                </a:rPr>
                <a:t>-1</a:t>
              </a:r>
              <a:r>
                <a:rPr lang="zh-CN" altLang="en-US" sz="1600" dirty="0">
                  <a:solidFill>
                    <a:srgbClr val="0000FF"/>
                  </a:solidFill>
                  <a:latin typeface="Consolas" pitchFamily="49" charset="0"/>
                  <a:ea typeface="仿宋" pitchFamily="49" charset="-122"/>
                  <a:cs typeface="Consolas" pitchFamily="49" charset="0"/>
                </a:rPr>
                <a:t>个结点</a:t>
              </a:r>
            </a:p>
          </p:txBody>
        </p:sp>
        <p:sp>
          <p:nvSpPr>
            <p:cNvPr id="8" name="Text Box 8"/>
            <p:cNvSpPr txBox="1">
              <a:spLocks noChangeArrowheads="1"/>
            </p:cNvSpPr>
            <p:nvPr/>
          </p:nvSpPr>
          <p:spPr bwMode="auto">
            <a:xfrm>
              <a:off x="642910" y="2814061"/>
              <a:ext cx="706386" cy="443198"/>
            </a:xfrm>
            <a:prstGeom prst="rect">
              <a:avLst/>
            </a:prstGeom>
            <a:noFill/>
            <a:ln w="9525" algn="ctr">
              <a:noFill/>
              <a:miter lim="800000"/>
              <a:headEnd/>
              <a:tailEnd type="none" w="med" len="lg"/>
            </a:ln>
            <a:effectLst/>
          </p:spPr>
          <p:txBody>
            <a:bodyPr wrap="square" lIns="0" tIns="0" rIns="0" bIns="0">
              <a:spAutoFit/>
            </a:bodyPr>
            <a:lstStyle/>
            <a:p>
              <a:pPr algn="l">
                <a:spcBef>
                  <a:spcPts val="0"/>
                </a:spcBef>
              </a:pPr>
              <a:r>
                <a:rPr lang="zh-CN" altLang="en-US" sz="1800">
                  <a:solidFill>
                    <a:srgbClr val="00B0F0"/>
                  </a:solidFill>
                  <a:latin typeface="Consolas" pitchFamily="49" charset="0"/>
                  <a:ea typeface="仿宋" pitchFamily="49" charset="-122"/>
                  <a:cs typeface="Consolas" pitchFamily="49" charset="0"/>
                </a:rPr>
                <a:t>先序</a:t>
              </a:r>
              <a:endParaRPr lang="en-US" altLang="zh-CN" sz="1800">
                <a:solidFill>
                  <a:srgbClr val="00B0F0"/>
                </a:solidFill>
                <a:latin typeface="Consolas" pitchFamily="49" charset="0"/>
                <a:ea typeface="仿宋" pitchFamily="49" charset="-122"/>
                <a:cs typeface="Consolas" pitchFamily="49" charset="0"/>
              </a:endParaRPr>
            </a:p>
            <a:p>
              <a:pPr algn="l">
                <a:spcBef>
                  <a:spcPts val="0"/>
                </a:spcBef>
              </a:pPr>
              <a:r>
                <a:rPr lang="zh-CN" altLang="en-US" sz="1800">
                  <a:solidFill>
                    <a:srgbClr val="00B0F0"/>
                  </a:solidFill>
                  <a:latin typeface="Consolas" pitchFamily="49" charset="0"/>
                  <a:ea typeface="仿宋" pitchFamily="49" charset="-122"/>
                  <a:cs typeface="Consolas" pitchFamily="49" charset="0"/>
                </a:rPr>
                <a:t>序列：</a:t>
              </a:r>
            </a:p>
          </p:txBody>
        </p:sp>
        <p:sp>
          <p:nvSpPr>
            <p:cNvPr id="9" name="Text Box 9"/>
            <p:cNvSpPr txBox="1">
              <a:spLocks noChangeArrowheads="1"/>
            </p:cNvSpPr>
            <p:nvPr/>
          </p:nvSpPr>
          <p:spPr bwMode="auto">
            <a:xfrm>
              <a:off x="1311166" y="2928372"/>
              <a:ext cx="2895650" cy="221599"/>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1800" i="1">
                  <a:solidFill>
                    <a:srgbClr val="FF0000"/>
                  </a:solidFill>
                  <a:latin typeface="Consolas" pitchFamily="49" charset="0"/>
                  <a:ea typeface="仿宋" pitchFamily="49" charset="-122"/>
                  <a:cs typeface="Consolas" pitchFamily="49" charset="0"/>
                </a:rPr>
                <a:t>a</a:t>
              </a:r>
              <a:r>
                <a:rPr lang="en-US" altLang="zh-CN" sz="1800" baseline="-25000">
                  <a:solidFill>
                    <a:srgbClr val="FF0000"/>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a</a:t>
              </a:r>
              <a:r>
                <a:rPr lang="en-US" altLang="zh-CN" sz="1800" baseline="-25000">
                  <a:solidFill>
                    <a:srgbClr val="0000FF"/>
                  </a:solidFill>
                  <a:latin typeface="Consolas" pitchFamily="49" charset="0"/>
                  <a:ea typeface="仿宋" pitchFamily="49" charset="-122"/>
                  <a:cs typeface="Consolas" pitchFamily="49" charset="0"/>
                </a:rPr>
                <a:t>1 </a:t>
              </a:r>
              <a:r>
                <a:rPr lang="en-US" altLang="zh-CN" sz="1800">
                  <a:solidFill>
                    <a:srgbClr val="0000FF"/>
                  </a:solidFill>
                  <a:latin typeface="+mn-ea"/>
                  <a:ea typeface="+mn-ea"/>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k</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mn-ea"/>
                  <a:ea typeface="+mn-ea"/>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endParaRPr lang="en-US" altLang="en-US" sz="1800" baseline="-25000">
                <a:solidFill>
                  <a:srgbClr val="0000FF"/>
                </a:solidFill>
                <a:latin typeface="Consolas" pitchFamily="49" charset="0"/>
                <a:ea typeface="仿宋" pitchFamily="49" charset="-122"/>
                <a:cs typeface="Consolas" pitchFamily="49" charset="0"/>
              </a:endParaRPr>
            </a:p>
          </p:txBody>
        </p:sp>
        <p:sp>
          <p:nvSpPr>
            <p:cNvPr id="12" name="Text Box 12"/>
            <p:cNvSpPr txBox="1">
              <a:spLocks noChangeArrowheads="1"/>
            </p:cNvSpPr>
            <p:nvPr/>
          </p:nvSpPr>
          <p:spPr bwMode="auto">
            <a:xfrm>
              <a:off x="5521298" y="3504635"/>
              <a:ext cx="952485" cy="590931"/>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itchFamily="49" charset="0"/>
                  <a:ea typeface="仿宋" pitchFamily="49" charset="-122"/>
                  <a:cs typeface="Consolas" pitchFamily="49" charset="0"/>
                </a:rPr>
                <a:t>左子树中序序列，有</a:t>
              </a:r>
              <a:r>
                <a:rPr lang="en-US" altLang="zh-CN" sz="1600" i="1">
                  <a:solidFill>
                    <a:srgbClr val="0000FF"/>
                  </a:solidFill>
                  <a:latin typeface="Consolas" pitchFamily="49" charset="0"/>
                  <a:ea typeface="仿宋" pitchFamily="49" charset="-122"/>
                  <a:cs typeface="Consolas" pitchFamily="49" charset="0"/>
                </a:rPr>
                <a:t>k</a:t>
              </a:r>
              <a:r>
                <a:rPr lang="zh-CN" altLang="en-US" sz="1600">
                  <a:solidFill>
                    <a:srgbClr val="0000FF"/>
                  </a:solidFill>
                  <a:latin typeface="Consolas" pitchFamily="49" charset="0"/>
                  <a:ea typeface="仿宋" pitchFamily="49" charset="-122"/>
                  <a:cs typeface="Consolas" pitchFamily="49" charset="0"/>
                </a:rPr>
                <a:t>个结点</a:t>
              </a:r>
            </a:p>
          </p:txBody>
        </p:sp>
        <p:sp>
          <p:nvSpPr>
            <p:cNvPr id="13" name="Text Box 13"/>
            <p:cNvSpPr txBox="1">
              <a:spLocks noChangeArrowheads="1"/>
            </p:cNvSpPr>
            <p:nvPr/>
          </p:nvSpPr>
          <p:spPr bwMode="auto">
            <a:xfrm>
              <a:off x="7196110" y="3504635"/>
              <a:ext cx="939796" cy="787908"/>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itchFamily="49" charset="0"/>
                  <a:ea typeface="仿宋" pitchFamily="49" charset="-122"/>
                  <a:cs typeface="Consolas" pitchFamily="49" charset="0"/>
                </a:rPr>
                <a:t>右子树中序序列，有</a:t>
              </a:r>
              <a:r>
                <a:rPr lang="en-US" altLang="zh-CN" sz="1600" i="1">
                  <a:solidFill>
                    <a:srgbClr val="0000FF"/>
                  </a:solidFill>
                  <a:latin typeface="Consolas" pitchFamily="49" charset="0"/>
                  <a:ea typeface="仿宋" pitchFamily="49" charset="-122"/>
                  <a:cs typeface="Consolas" pitchFamily="49" charset="0"/>
                </a:rPr>
                <a:t>n</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k</a:t>
              </a:r>
              <a:r>
                <a:rPr lang="en-US" altLang="zh-CN" sz="1600">
                  <a:solidFill>
                    <a:srgbClr val="0000FF"/>
                  </a:solidFill>
                  <a:latin typeface="Consolas" pitchFamily="49" charset="0"/>
                  <a:ea typeface="仿宋" pitchFamily="49" charset="-122"/>
                  <a:cs typeface="Consolas" pitchFamily="49" charset="0"/>
                </a:rPr>
                <a:t>-1</a:t>
              </a:r>
              <a:r>
                <a:rPr lang="zh-CN" altLang="en-US" sz="1600">
                  <a:solidFill>
                    <a:srgbClr val="0000FF"/>
                  </a:solidFill>
                  <a:latin typeface="Consolas" pitchFamily="49" charset="0"/>
                  <a:ea typeface="仿宋" pitchFamily="49" charset="-122"/>
                  <a:cs typeface="Consolas" pitchFamily="49" charset="0"/>
                </a:rPr>
                <a:t>个结点</a:t>
              </a:r>
            </a:p>
          </p:txBody>
        </p:sp>
        <p:sp>
          <p:nvSpPr>
            <p:cNvPr id="14" name="Text Box 14"/>
            <p:cNvSpPr txBox="1">
              <a:spLocks noChangeArrowheads="1"/>
            </p:cNvSpPr>
            <p:nvPr/>
          </p:nvSpPr>
          <p:spPr bwMode="auto">
            <a:xfrm>
              <a:off x="4706882" y="2814061"/>
              <a:ext cx="785818" cy="443198"/>
            </a:xfrm>
            <a:prstGeom prst="rect">
              <a:avLst/>
            </a:prstGeom>
            <a:noFill/>
            <a:ln w="9525" algn="ctr">
              <a:noFill/>
              <a:miter lim="800000"/>
              <a:headEnd/>
              <a:tailEnd type="none" w="med" len="lg"/>
            </a:ln>
            <a:effectLst/>
          </p:spPr>
          <p:txBody>
            <a:bodyPr wrap="square" lIns="0" tIns="0" rIns="0" bIns="0">
              <a:spAutoFit/>
            </a:bodyPr>
            <a:lstStyle/>
            <a:p>
              <a:pPr algn="l">
                <a:spcBef>
                  <a:spcPts val="0"/>
                </a:spcBef>
              </a:pPr>
              <a:r>
                <a:rPr lang="zh-CN" altLang="en-US" sz="1800">
                  <a:solidFill>
                    <a:srgbClr val="00B0F0"/>
                  </a:solidFill>
                  <a:latin typeface="Consolas" pitchFamily="49" charset="0"/>
                  <a:ea typeface="仿宋" pitchFamily="49" charset="-122"/>
                  <a:cs typeface="Consolas" pitchFamily="49" charset="0"/>
                </a:rPr>
                <a:t>中序</a:t>
              </a:r>
              <a:endParaRPr lang="en-US" altLang="zh-CN" sz="1800">
                <a:solidFill>
                  <a:srgbClr val="00B0F0"/>
                </a:solidFill>
                <a:latin typeface="Consolas" pitchFamily="49" charset="0"/>
                <a:ea typeface="仿宋" pitchFamily="49" charset="-122"/>
                <a:cs typeface="Consolas" pitchFamily="49" charset="0"/>
              </a:endParaRPr>
            </a:p>
            <a:p>
              <a:pPr algn="l">
                <a:spcBef>
                  <a:spcPts val="0"/>
                </a:spcBef>
              </a:pPr>
              <a:r>
                <a:rPr lang="zh-CN" altLang="en-US" sz="1800">
                  <a:solidFill>
                    <a:srgbClr val="00B0F0"/>
                  </a:solidFill>
                  <a:latin typeface="Consolas" pitchFamily="49" charset="0"/>
                  <a:ea typeface="仿宋" pitchFamily="49" charset="-122"/>
                  <a:cs typeface="Consolas" pitchFamily="49" charset="0"/>
                </a:rPr>
                <a:t>序列：</a:t>
              </a:r>
            </a:p>
          </p:txBody>
        </p:sp>
        <p:sp>
          <p:nvSpPr>
            <p:cNvPr id="15" name="Text Box 15"/>
            <p:cNvSpPr txBox="1">
              <a:spLocks noChangeArrowheads="1"/>
            </p:cNvSpPr>
            <p:nvPr/>
          </p:nvSpPr>
          <p:spPr bwMode="auto">
            <a:xfrm>
              <a:off x="5421262" y="2945835"/>
              <a:ext cx="2579762" cy="221599"/>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1800" i="1">
                  <a:solidFill>
                    <a:srgbClr val="0000FF"/>
                  </a:solidFill>
                  <a:latin typeface="Consolas" pitchFamily="49" charset="0"/>
                  <a:ea typeface="仿宋" pitchFamily="49" charset="-122"/>
                  <a:cs typeface="Consolas" pitchFamily="49" charset="0"/>
                </a:rPr>
                <a:t>b</a:t>
              </a:r>
              <a:r>
                <a:rPr lang="en-US" altLang="zh-CN" sz="1800" baseline="-2500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b</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mj-ea"/>
                  <a:ea typeface="+mj-ea"/>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i="1" baseline="-25000">
                  <a:solidFill>
                    <a:srgbClr val="0000FF"/>
                  </a:solidFill>
                  <a:latin typeface="Consolas" pitchFamily="49" charset="0"/>
                  <a:ea typeface="仿宋" pitchFamily="49" charset="-122"/>
                  <a:cs typeface="Consolas" pitchFamily="49" charset="0"/>
                </a:rPr>
                <a:t>k</a:t>
              </a:r>
              <a:r>
                <a:rPr lang="en-US" altLang="zh-CN" sz="1800" baseline="-25000">
                  <a:solidFill>
                    <a:srgbClr val="0000FF"/>
                  </a:solidFill>
                  <a:latin typeface="Consolas" pitchFamily="49" charset="0"/>
                  <a:ea typeface="仿宋" pitchFamily="49" charset="-122"/>
                  <a:cs typeface="Consolas" pitchFamily="49" charset="0"/>
                </a:rPr>
                <a:t>-1 </a:t>
              </a:r>
              <a:r>
                <a:rPr lang="en-US" altLang="zh-CN" sz="1800" i="1">
                  <a:solidFill>
                    <a:srgbClr val="FF0000"/>
                  </a:solidFill>
                  <a:latin typeface="Consolas" pitchFamily="49" charset="0"/>
                  <a:ea typeface="仿宋" pitchFamily="49" charset="-122"/>
                  <a:cs typeface="Consolas" pitchFamily="49" charset="0"/>
                </a:rPr>
                <a:t>b</a:t>
              </a:r>
              <a:r>
                <a:rPr lang="en-US" altLang="zh-CN" sz="1800" i="1" baseline="-25000">
                  <a:solidFill>
                    <a:srgbClr val="FF0000"/>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b</a:t>
              </a:r>
              <a:r>
                <a:rPr lang="en-US" altLang="zh-CN" sz="1800" i="1" baseline="-25000">
                  <a:solidFill>
                    <a:srgbClr val="0000FF"/>
                  </a:solidFill>
                  <a:latin typeface="Consolas" pitchFamily="49" charset="0"/>
                  <a:ea typeface="仿宋" pitchFamily="49" charset="-122"/>
                  <a:cs typeface="Consolas" pitchFamily="49" charset="0"/>
                </a:rPr>
                <a:t>k</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mj-ea"/>
                  <a:ea typeface="+mj-ea"/>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i="1" baseline="-25000">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endParaRPr lang="en-US" altLang="en-US" sz="1800" baseline="-25000">
                <a:solidFill>
                  <a:srgbClr val="0000FF"/>
                </a:solidFill>
                <a:latin typeface="Consolas" pitchFamily="49" charset="0"/>
                <a:ea typeface="仿宋" pitchFamily="49" charset="-122"/>
                <a:cs typeface="Consolas" pitchFamily="49" charset="0"/>
              </a:endParaRPr>
            </a:p>
          </p:txBody>
        </p:sp>
        <p:sp>
          <p:nvSpPr>
            <p:cNvPr id="18" name="Line 18"/>
            <p:cNvSpPr>
              <a:spLocks noChangeShapeType="1"/>
            </p:cNvSpPr>
            <p:nvPr/>
          </p:nvSpPr>
          <p:spPr bwMode="auto">
            <a:xfrm>
              <a:off x="1369934" y="2633097"/>
              <a:ext cx="0" cy="323850"/>
            </a:xfrm>
            <a:prstGeom prst="line">
              <a:avLst/>
            </a:prstGeom>
            <a:ln w="19050">
              <a:headEnd/>
              <a:tailEnd type="stealth" w="med" len="lg"/>
            </a:ln>
          </p:spPr>
          <p:style>
            <a:lnRef idx="2">
              <a:schemeClr val="accent1"/>
            </a:lnRef>
            <a:fillRef idx="0">
              <a:schemeClr val="accent1"/>
            </a:fillRef>
            <a:effectRef idx="1">
              <a:schemeClr val="accent1"/>
            </a:effectRef>
            <a:fontRef idx="minor">
              <a:schemeClr val="tx1"/>
            </a:fontRef>
          </p:style>
          <p:txBody>
            <a:bodyPr wrap="none"/>
            <a:lstStyle/>
            <a:p>
              <a:pPr algn="l"/>
              <a:endParaRPr lang="zh-CN" altLang="en-US" sz="1800">
                <a:latin typeface="Consolas" pitchFamily="49" charset="0"/>
                <a:ea typeface="仿宋" pitchFamily="49" charset="-122"/>
                <a:cs typeface="Consolas" pitchFamily="49" charset="0"/>
              </a:endParaRPr>
            </a:p>
          </p:txBody>
        </p:sp>
        <p:sp>
          <p:nvSpPr>
            <p:cNvPr id="19" name="Line 19"/>
            <p:cNvSpPr>
              <a:spLocks noChangeShapeType="1"/>
            </p:cNvSpPr>
            <p:nvPr/>
          </p:nvSpPr>
          <p:spPr bwMode="auto">
            <a:xfrm>
              <a:off x="1383346" y="2633097"/>
              <a:ext cx="5320800" cy="0"/>
            </a:xfrm>
            <a:prstGeom prst="line">
              <a:avLst/>
            </a:prstGeom>
            <a:ln w="19050">
              <a:headEnd/>
              <a:tailEnd type="none" w="med" len="lg"/>
            </a:ln>
          </p:spPr>
          <p:style>
            <a:lnRef idx="2">
              <a:schemeClr val="accent1"/>
            </a:lnRef>
            <a:fillRef idx="0">
              <a:schemeClr val="accent1"/>
            </a:fillRef>
            <a:effectRef idx="1">
              <a:schemeClr val="accent1"/>
            </a:effectRef>
            <a:fontRef idx="minor">
              <a:schemeClr val="tx1"/>
            </a:fontRef>
          </p:style>
          <p:txBody>
            <a:bodyPr wrap="none"/>
            <a:lstStyle/>
            <a:p>
              <a:pPr algn="l"/>
              <a:endParaRPr lang="zh-CN" altLang="en-US" sz="1800">
                <a:latin typeface="Consolas" pitchFamily="49" charset="0"/>
                <a:ea typeface="仿宋" pitchFamily="49" charset="-122"/>
                <a:cs typeface="Consolas" pitchFamily="49" charset="0"/>
              </a:endParaRPr>
            </a:p>
          </p:txBody>
        </p:sp>
        <p:sp>
          <p:nvSpPr>
            <p:cNvPr id="20" name="Line 20"/>
            <p:cNvSpPr>
              <a:spLocks noChangeShapeType="1"/>
            </p:cNvSpPr>
            <p:nvPr/>
          </p:nvSpPr>
          <p:spPr bwMode="auto">
            <a:xfrm>
              <a:off x="6692858" y="2614047"/>
              <a:ext cx="0" cy="323850"/>
            </a:xfrm>
            <a:prstGeom prst="line">
              <a:avLst/>
            </a:prstGeom>
            <a:ln w="19050">
              <a:headEnd/>
              <a:tailEnd type="stealth" w="med" len="lg"/>
            </a:ln>
          </p:spPr>
          <p:style>
            <a:lnRef idx="2">
              <a:schemeClr val="accent1"/>
            </a:lnRef>
            <a:fillRef idx="0">
              <a:schemeClr val="accent1"/>
            </a:fillRef>
            <a:effectRef idx="1">
              <a:schemeClr val="accent1"/>
            </a:effectRef>
            <a:fontRef idx="minor">
              <a:schemeClr val="tx1"/>
            </a:fontRef>
          </p:style>
          <p:txBody>
            <a:bodyPr wrap="none"/>
            <a:lstStyle/>
            <a:p>
              <a:pPr algn="l"/>
              <a:endParaRPr lang="zh-CN" altLang="en-US" sz="1800">
                <a:latin typeface="Consolas" pitchFamily="49" charset="0"/>
                <a:ea typeface="仿宋" pitchFamily="49" charset="-122"/>
                <a:cs typeface="Consolas" pitchFamily="49" charset="0"/>
              </a:endParaRPr>
            </a:p>
          </p:txBody>
        </p:sp>
        <p:sp>
          <p:nvSpPr>
            <p:cNvPr id="21" name="Text Box 22"/>
            <p:cNvSpPr txBox="1">
              <a:spLocks noChangeArrowheads="1"/>
            </p:cNvSpPr>
            <p:nvPr/>
          </p:nvSpPr>
          <p:spPr bwMode="auto">
            <a:xfrm>
              <a:off x="2516159" y="2350145"/>
              <a:ext cx="3889375" cy="221599"/>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1800" dirty="0">
                  <a:solidFill>
                    <a:srgbClr val="0000FF"/>
                  </a:solidFill>
                  <a:latin typeface="Consolas" pitchFamily="49" charset="0"/>
                  <a:ea typeface="仿宋" pitchFamily="49" charset="-122"/>
                  <a:cs typeface="Consolas" pitchFamily="49" charset="0"/>
                </a:rPr>
                <a:t>通过根结点</a:t>
              </a:r>
              <a:r>
                <a:rPr lang="en-US" altLang="zh-CN" sz="1800" i="1" dirty="0" err="1">
                  <a:solidFill>
                    <a:srgbClr val="0000FF"/>
                  </a:solidFill>
                  <a:latin typeface="Consolas" pitchFamily="49" charset="0"/>
                  <a:ea typeface="仿宋" pitchFamily="49" charset="-122"/>
                  <a:cs typeface="Consolas" pitchFamily="49" charset="0"/>
                </a:rPr>
                <a:t>a</a:t>
              </a:r>
              <a:r>
                <a:rPr lang="en-US" altLang="zh-CN" sz="1800" baseline="-25000" dirty="0" err="1">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在中序序列中找到</a:t>
              </a:r>
              <a:r>
                <a:rPr lang="en-US" altLang="zh-CN" sz="1800" i="1" dirty="0" err="1">
                  <a:solidFill>
                    <a:srgbClr val="0000FF"/>
                  </a:solidFill>
                  <a:latin typeface="Consolas" pitchFamily="49" charset="0"/>
                  <a:ea typeface="仿宋" pitchFamily="49" charset="-122"/>
                  <a:cs typeface="Consolas" pitchFamily="49" charset="0"/>
                </a:rPr>
                <a:t>b</a:t>
              </a:r>
              <a:r>
                <a:rPr lang="en-US" altLang="zh-CN" sz="1800" i="1" baseline="-25000" dirty="0" err="1">
                  <a:solidFill>
                    <a:srgbClr val="0000FF"/>
                  </a:solidFill>
                  <a:latin typeface="Consolas" pitchFamily="49" charset="0"/>
                  <a:ea typeface="仿宋" pitchFamily="49" charset="-122"/>
                  <a:cs typeface="Consolas" pitchFamily="49" charset="0"/>
                </a:rPr>
                <a:t>k</a:t>
              </a:r>
              <a:endParaRPr lang="en-US" altLang="zh-CN" sz="1800" i="1" baseline="-25000" dirty="0">
                <a:solidFill>
                  <a:srgbClr val="0000FF"/>
                </a:solidFill>
                <a:latin typeface="Consolas" pitchFamily="49" charset="0"/>
                <a:ea typeface="仿宋" pitchFamily="49" charset="-122"/>
                <a:cs typeface="Consolas" pitchFamily="49" charset="0"/>
              </a:endParaRPr>
            </a:p>
          </p:txBody>
        </p:sp>
        <p:sp>
          <p:nvSpPr>
            <p:cNvPr id="10" name="AutoShape 10"/>
            <p:cNvSpPr>
              <a:spLocks/>
            </p:cNvSpPr>
            <p:nvPr/>
          </p:nvSpPr>
          <p:spPr bwMode="auto">
            <a:xfrm rot="16200000">
              <a:off x="1996267" y="2878365"/>
              <a:ext cx="144462" cy="863600"/>
            </a:xfrm>
            <a:prstGeom prst="leftBrace">
              <a:avLst>
                <a:gd name="adj1" fmla="val 49817"/>
                <a:gd name="adj2" fmla="val 50000"/>
              </a:avLst>
            </a:prstGeom>
            <a:ln w="19050">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pPr algn="l"/>
              <a:endParaRPr lang="zh-CN" altLang="en-US" sz="1800">
                <a:latin typeface="Consolas" pitchFamily="49" charset="0"/>
                <a:ea typeface="仿宋" pitchFamily="49" charset="-122"/>
                <a:cs typeface="Consolas" pitchFamily="49" charset="0"/>
              </a:endParaRPr>
            </a:p>
          </p:txBody>
        </p:sp>
        <p:sp>
          <p:nvSpPr>
            <p:cNvPr id="11" name="AutoShape 11"/>
            <p:cNvSpPr>
              <a:spLocks/>
            </p:cNvSpPr>
            <p:nvPr/>
          </p:nvSpPr>
          <p:spPr bwMode="auto">
            <a:xfrm rot="16200000">
              <a:off x="3292889" y="2842166"/>
              <a:ext cx="144462" cy="936000"/>
            </a:xfrm>
            <a:prstGeom prst="leftBrace">
              <a:avLst>
                <a:gd name="adj1" fmla="val 49817"/>
                <a:gd name="adj2" fmla="val 50000"/>
              </a:avLst>
            </a:prstGeom>
            <a:ln w="19050">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pPr algn="l"/>
              <a:endParaRPr lang="zh-CN" altLang="en-US" sz="1800">
                <a:latin typeface="Consolas" pitchFamily="49" charset="0"/>
                <a:ea typeface="仿宋" pitchFamily="49" charset="-122"/>
                <a:cs typeface="Consolas" pitchFamily="49" charset="0"/>
              </a:endParaRPr>
            </a:p>
          </p:txBody>
        </p:sp>
        <p:sp>
          <p:nvSpPr>
            <p:cNvPr id="16" name="AutoShape 16"/>
            <p:cNvSpPr>
              <a:spLocks/>
            </p:cNvSpPr>
            <p:nvPr/>
          </p:nvSpPr>
          <p:spPr bwMode="auto">
            <a:xfrm rot="16200000">
              <a:off x="5866557" y="2878366"/>
              <a:ext cx="144463" cy="863600"/>
            </a:xfrm>
            <a:prstGeom prst="leftBrace">
              <a:avLst>
                <a:gd name="adj1" fmla="val 49817"/>
                <a:gd name="adj2" fmla="val 50000"/>
              </a:avLst>
            </a:prstGeom>
            <a:ln w="19050">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pPr algn="l"/>
              <a:endParaRPr lang="zh-CN" altLang="en-US" sz="1800">
                <a:latin typeface="Consolas" pitchFamily="49" charset="0"/>
                <a:ea typeface="仿宋" pitchFamily="49" charset="-122"/>
                <a:cs typeface="Consolas" pitchFamily="49" charset="0"/>
              </a:endParaRPr>
            </a:p>
          </p:txBody>
        </p:sp>
        <p:sp>
          <p:nvSpPr>
            <p:cNvPr id="17" name="AutoShape 17"/>
            <p:cNvSpPr>
              <a:spLocks/>
            </p:cNvSpPr>
            <p:nvPr/>
          </p:nvSpPr>
          <p:spPr bwMode="auto">
            <a:xfrm rot="16200000">
              <a:off x="7395338" y="2878366"/>
              <a:ext cx="144463" cy="863600"/>
            </a:xfrm>
            <a:prstGeom prst="leftBrace">
              <a:avLst>
                <a:gd name="adj1" fmla="val 49817"/>
                <a:gd name="adj2" fmla="val 50000"/>
              </a:avLst>
            </a:prstGeom>
            <a:ln w="19050">
              <a:headEnd/>
              <a:tailEnd type="none" w="med" len="lg"/>
            </a:ln>
          </p:spPr>
          <p:style>
            <a:lnRef idx="3">
              <a:schemeClr val="dk1"/>
            </a:lnRef>
            <a:fillRef idx="0">
              <a:schemeClr val="dk1"/>
            </a:fillRef>
            <a:effectRef idx="2">
              <a:schemeClr val="dk1"/>
            </a:effectRef>
            <a:fontRef idx="minor">
              <a:schemeClr val="tx1"/>
            </a:fontRef>
          </p:style>
          <p:txBody>
            <a:bodyPr wrap="none" anchor="ctr"/>
            <a:lstStyle/>
            <a:p>
              <a:pPr algn="l"/>
              <a:endParaRPr lang="zh-CN" altLang="en-US" sz="1800">
                <a:latin typeface="Consolas" pitchFamily="49" charset="0"/>
                <a:ea typeface="仿宋" pitchFamily="49" charset="-122"/>
                <a:cs typeface="Consolas" pitchFamily="49" charset="0"/>
              </a:endParaRPr>
            </a:p>
          </p:txBody>
        </p:sp>
      </p:grpSp>
      <p:sp>
        <p:nvSpPr>
          <p:cNvPr id="26" name="TextBox 25"/>
          <p:cNvSpPr txBox="1"/>
          <p:nvPr/>
        </p:nvSpPr>
        <p:spPr>
          <a:xfrm>
            <a:off x="428596" y="1285860"/>
            <a:ext cx="85725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证明</a:t>
            </a: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pPr/>
              <a:t>21</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35824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已知先序序列为</a:t>
            </a:r>
            <a:r>
              <a:rPr lang="en-US" altLang="zh-CN" sz="2000">
                <a:solidFill>
                  <a:srgbClr val="0000FF"/>
                </a:solidFill>
                <a:latin typeface="Consolas" pitchFamily="49" charset="0"/>
                <a:ea typeface="仿宋" pitchFamily="49" charset="-122"/>
                <a:cs typeface="Consolas" pitchFamily="49" charset="0"/>
              </a:rPr>
              <a:t>ABDGCEF</a:t>
            </a:r>
            <a:r>
              <a:rPr lang="zh-CN" altLang="zh-CN" sz="2000">
                <a:solidFill>
                  <a:srgbClr val="0000FF"/>
                </a:solidFill>
                <a:latin typeface="Consolas" pitchFamily="49" charset="0"/>
                <a:ea typeface="仿宋" pitchFamily="49" charset="-122"/>
                <a:cs typeface="Consolas" pitchFamily="49" charset="0"/>
              </a:rPr>
              <a:t>，中序序列为</a:t>
            </a:r>
            <a:r>
              <a:rPr lang="en-US" altLang="zh-CN" sz="2000">
                <a:solidFill>
                  <a:srgbClr val="0000FF"/>
                </a:solidFill>
                <a:latin typeface="Consolas" pitchFamily="49" charset="0"/>
                <a:ea typeface="仿宋" pitchFamily="49" charset="-122"/>
                <a:cs typeface="Consolas" pitchFamily="49" charset="0"/>
              </a:rPr>
              <a:t>DGBAECF</a:t>
            </a:r>
            <a:r>
              <a:rPr lang="zh-CN" altLang="zh-CN" sz="2000">
                <a:solidFill>
                  <a:srgbClr val="0000FF"/>
                </a:solidFill>
                <a:latin typeface="Consolas" pitchFamily="49" charset="0"/>
                <a:ea typeface="仿宋" pitchFamily="49" charset="-122"/>
                <a:cs typeface="Consolas" pitchFamily="49" charset="0"/>
              </a:rPr>
              <a:t>，则构造二叉树的过程</a:t>
            </a:r>
            <a:r>
              <a:rPr lang="zh-CN" altLang="en-US" sz="2000">
                <a:solidFill>
                  <a:srgbClr val="0000FF"/>
                </a:solidFill>
                <a:latin typeface="Consolas" pitchFamily="49" charset="0"/>
                <a:ea typeface="仿宋" pitchFamily="49" charset="-122"/>
                <a:cs typeface="Consolas" pitchFamily="49" charset="0"/>
              </a:rPr>
              <a:t>：</a:t>
            </a:r>
          </a:p>
        </p:txBody>
      </p:sp>
      <p:sp>
        <p:nvSpPr>
          <p:cNvPr id="18448"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 name="组合 19"/>
          <p:cNvGrpSpPr/>
          <p:nvPr/>
        </p:nvGrpSpPr>
        <p:grpSpPr>
          <a:xfrm>
            <a:off x="1008139" y="1142984"/>
            <a:ext cx="6699094" cy="5162564"/>
            <a:chOff x="1008139" y="1293903"/>
            <a:chExt cx="6699094" cy="5162564"/>
          </a:xfrm>
        </p:grpSpPr>
        <p:sp>
          <p:nvSpPr>
            <p:cNvPr id="18446" name="Line 14"/>
            <p:cNvSpPr>
              <a:spLocks noChangeShapeType="1"/>
            </p:cNvSpPr>
            <p:nvPr/>
          </p:nvSpPr>
          <p:spPr bwMode="auto">
            <a:xfrm>
              <a:off x="5888038" y="3588504"/>
              <a:ext cx="543232" cy="628516"/>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8445" name="Line 13"/>
            <p:cNvSpPr>
              <a:spLocks noChangeShapeType="1"/>
            </p:cNvSpPr>
            <p:nvPr/>
          </p:nvSpPr>
          <p:spPr bwMode="auto">
            <a:xfrm flipH="1">
              <a:off x="4613223" y="3612633"/>
              <a:ext cx="543232" cy="628516"/>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8444" name="Line 12"/>
            <p:cNvSpPr>
              <a:spLocks noChangeShapeType="1"/>
            </p:cNvSpPr>
            <p:nvPr/>
          </p:nvSpPr>
          <p:spPr bwMode="auto">
            <a:xfrm>
              <a:off x="2251945" y="4945501"/>
              <a:ext cx="542083" cy="627367"/>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8443" name="Line 11"/>
            <p:cNvSpPr>
              <a:spLocks noChangeShapeType="1"/>
            </p:cNvSpPr>
            <p:nvPr/>
          </p:nvSpPr>
          <p:spPr bwMode="auto">
            <a:xfrm flipH="1">
              <a:off x="2276063" y="3644806"/>
              <a:ext cx="361772" cy="628516"/>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8442" name="Freeform 10"/>
            <p:cNvSpPr>
              <a:spLocks/>
            </p:cNvSpPr>
            <p:nvPr/>
          </p:nvSpPr>
          <p:spPr bwMode="auto">
            <a:xfrm>
              <a:off x="5003707" y="2208526"/>
              <a:ext cx="414602" cy="537743"/>
            </a:xfrm>
            <a:custGeom>
              <a:avLst/>
              <a:gdLst/>
              <a:ahLst/>
              <a:cxnLst>
                <a:cxn ang="0">
                  <a:pos x="0" y="0"/>
                </a:cxn>
                <a:cxn ang="0">
                  <a:pos x="412" y="535"/>
                </a:cxn>
              </a:cxnLst>
              <a:rect l="0" t="0" r="r" b="b"/>
              <a:pathLst>
                <a:path w="412" h="535">
                  <a:moveTo>
                    <a:pt x="0" y="0"/>
                  </a:moveTo>
                  <a:lnTo>
                    <a:pt x="412" y="535"/>
                  </a:lnTo>
                </a:path>
              </a:pathLst>
            </a:cu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8441" name="Line 9"/>
            <p:cNvSpPr>
              <a:spLocks noChangeShapeType="1"/>
            </p:cNvSpPr>
            <p:nvPr/>
          </p:nvSpPr>
          <p:spPr bwMode="auto">
            <a:xfrm flipH="1">
              <a:off x="3181067" y="2208526"/>
              <a:ext cx="723543" cy="627367"/>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8440" name="Rectangle 8"/>
            <p:cNvSpPr>
              <a:spLocks noChangeArrowheads="1"/>
            </p:cNvSpPr>
            <p:nvPr/>
          </p:nvSpPr>
          <p:spPr bwMode="auto">
            <a:xfrm>
              <a:off x="3361378" y="1293903"/>
              <a:ext cx="2172927" cy="91232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2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:BDG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:DGB</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:CEF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:ECF</a:t>
              </a:r>
            </a:p>
          </p:txBody>
        </p:sp>
        <p:sp>
          <p:nvSpPr>
            <p:cNvPr id="18439" name="Rectangle 7"/>
            <p:cNvSpPr>
              <a:spLocks noChangeArrowheads="1"/>
            </p:cNvSpPr>
            <p:nvPr/>
          </p:nvSpPr>
          <p:spPr bwMode="auto">
            <a:xfrm>
              <a:off x="1732831" y="2718693"/>
              <a:ext cx="1991467" cy="91232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2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:DG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:DG</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200"/>
                </a:lnSpc>
                <a:spcBef>
                  <a:spcPct val="0"/>
                </a:spcBef>
                <a:spcAft>
                  <a:spcPct val="0"/>
                </a:spcAft>
                <a:buClrTx/>
                <a:buSzTx/>
                <a:buFontTx/>
                <a:buNone/>
                <a:tabLst/>
              </a:pPr>
              <a:endPar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38" name="Rectangle 6"/>
            <p:cNvSpPr>
              <a:spLocks noChangeArrowheads="1"/>
            </p:cNvSpPr>
            <p:nvPr/>
          </p:nvSpPr>
          <p:spPr bwMode="auto">
            <a:xfrm>
              <a:off x="1008139" y="4115905"/>
              <a:ext cx="1991467" cy="91232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2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:G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:G</a:t>
              </a:r>
            </a:p>
            <a:p>
              <a:pPr marL="0" marR="0" lvl="0" algn="l" defTabSz="914400" rtl="0" eaLnBrk="0" fontAlgn="base" latinLnBrk="0" hangingPunct="0">
                <a:lnSpc>
                  <a:spcPts val="2200"/>
                </a:lnSpc>
                <a:spcBef>
                  <a:spcPct val="0"/>
                </a:spcBef>
                <a:spcAft>
                  <a:spcPct val="0"/>
                </a:spcAft>
                <a:buClrTx/>
                <a:buSzTx/>
                <a:buFontTx/>
                <a:buNone/>
                <a:tabLst/>
              </a:pPr>
              <a:endPar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37" name="Rectangle 5"/>
            <p:cNvSpPr>
              <a:spLocks noChangeArrowheads="1"/>
            </p:cNvSpPr>
            <p:nvPr/>
          </p:nvSpPr>
          <p:spPr bwMode="auto">
            <a:xfrm>
              <a:off x="2094603" y="5544142"/>
              <a:ext cx="1810007" cy="91232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2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G</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200"/>
                </a:lnSpc>
                <a:spcBef>
                  <a:spcPct val="0"/>
                </a:spcBef>
                <a:spcAft>
                  <a:spcPct val="0"/>
                </a:spcAft>
                <a:buClrTx/>
                <a:buSzTx/>
                <a:buFontTx/>
                <a:buNone/>
                <a:tabLst/>
              </a:pPr>
              <a:endPar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36" name="Rectangle 4"/>
            <p:cNvSpPr>
              <a:spLocks noChangeArrowheads="1"/>
            </p:cNvSpPr>
            <p:nvPr/>
          </p:nvSpPr>
          <p:spPr bwMode="auto">
            <a:xfrm>
              <a:off x="4629302" y="2703755"/>
              <a:ext cx="1629695" cy="91232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16740" tIns="0" rIns="0" bIns="0" numCol="1" anchor="t" anchorCtr="0" compatLnSpc="1">
              <a:prstTxWarp prst="textNoShape">
                <a:avLst/>
              </a:prstTxWarp>
            </a:bodyPr>
            <a:lstStyle/>
            <a:p>
              <a:pPr marL="0" marR="0" lvl="0" algn="l" defTabSz="914400" rtl="0" eaLnBrk="1" fontAlgn="base" latinLnBrk="0" hangingPunct="1">
                <a:lnSpc>
                  <a:spcPts val="22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:E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:E</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:F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:F</a:t>
              </a:r>
            </a:p>
            <a:p>
              <a:pPr marL="0" marR="0" lvl="0" algn="l" defTabSz="914400" rtl="0" eaLnBrk="0" fontAlgn="base" latinLnBrk="0" hangingPunct="0">
                <a:lnSpc>
                  <a:spcPts val="2200"/>
                </a:lnSpc>
                <a:spcBef>
                  <a:spcPct val="0"/>
                </a:spcBef>
                <a:spcAft>
                  <a:spcPct val="0"/>
                </a:spcAft>
                <a:buClrTx/>
                <a:buSzTx/>
                <a:buFontTx/>
                <a:buNone/>
                <a:tabLst/>
              </a:pPr>
              <a:endPar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35" name="Rectangle 3"/>
            <p:cNvSpPr>
              <a:spLocks noChangeArrowheads="1"/>
            </p:cNvSpPr>
            <p:nvPr/>
          </p:nvSpPr>
          <p:spPr bwMode="auto">
            <a:xfrm>
              <a:off x="3904610" y="4115905"/>
              <a:ext cx="1811156" cy="91232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2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200"/>
                </a:lnSpc>
                <a:spcBef>
                  <a:spcPct val="0"/>
                </a:spcBef>
                <a:spcAft>
                  <a:spcPct val="0"/>
                </a:spcAft>
                <a:buClrTx/>
                <a:buSzTx/>
                <a:buFontTx/>
                <a:buNone/>
                <a:tabLst/>
              </a:pPr>
              <a:endPar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34" name="Rectangle 2"/>
            <p:cNvSpPr>
              <a:spLocks noChangeArrowheads="1"/>
            </p:cNvSpPr>
            <p:nvPr/>
          </p:nvSpPr>
          <p:spPr bwMode="auto">
            <a:xfrm>
              <a:off x="5896077" y="4115905"/>
              <a:ext cx="1811156" cy="91232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16740" tIns="0" rIns="0" bIns="0" numCol="1" anchor="t" anchorCtr="0" compatLnSpc="1">
              <a:prstTxWarp prst="textNoShape">
                <a:avLst/>
              </a:prstTxWarp>
            </a:bodyPr>
            <a:lstStyle/>
            <a:p>
              <a:pPr marL="0" marR="0" lvl="0" algn="l" defTabSz="914400" rtl="0" eaLnBrk="1" fontAlgn="base" latinLnBrk="0" hangingPunct="1">
                <a:lnSpc>
                  <a:spcPts val="22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2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右先序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200"/>
                </a:lnSpc>
                <a:spcBef>
                  <a:spcPct val="0"/>
                </a:spcBef>
                <a:spcAft>
                  <a:spcPct val="0"/>
                </a:spcAft>
                <a:buClrTx/>
                <a:buSzTx/>
                <a:buFontTx/>
                <a:buNone/>
                <a:tabLst/>
              </a:pPr>
              <a:endPar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pPr/>
              <a:t>22</a:t>
            </a:fld>
            <a:r>
              <a:rPr lang="en-US" altLang="zh-CN" dirty="0"/>
              <a:t>/96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357158" y="928670"/>
            <a:ext cx="8429684" cy="195678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CreateBTree1</a:t>
            </a:r>
            <a:r>
              <a:rPr lang="en-US" altLang="zh-CN" sz="1800">
                <a:solidFill>
                  <a:srgbClr val="0000FF"/>
                </a:solidFill>
                <a:latin typeface="Consolas" pitchFamily="49" charset="0"/>
                <a:ea typeface="仿宋" pitchFamily="49" charset="-122"/>
                <a:cs typeface="Consolas" pitchFamily="49" charset="0"/>
              </a:rPr>
              <a:t>(BTree&amp; bt,vector&lt;char&gt; pres,vector&lt;char&gt; ins)</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由先序序列</a:t>
            </a:r>
            <a:r>
              <a:rPr lang="en-US" altLang="zh-CN" sz="1800">
                <a:solidFill>
                  <a:srgbClr val="FF00FF"/>
                </a:solidFill>
                <a:latin typeface="Consolas" pitchFamily="49" charset="0"/>
                <a:ea typeface="仿宋" pitchFamily="49" charset="-122"/>
                <a:cs typeface="Consolas" pitchFamily="49" charset="0"/>
              </a:rPr>
              <a:t>pres</a:t>
            </a:r>
            <a:r>
              <a:rPr lang="zh-CN" altLang="zh-CN" sz="1800">
                <a:solidFill>
                  <a:srgbClr val="FF00FF"/>
                </a:solidFill>
                <a:latin typeface="Consolas" pitchFamily="49" charset="0"/>
                <a:ea typeface="仿宋" pitchFamily="49" charset="-122"/>
                <a:cs typeface="Consolas" pitchFamily="49" charset="0"/>
              </a:rPr>
              <a:t>和中序序列</a:t>
            </a:r>
            <a:r>
              <a:rPr lang="en-US" altLang="zh-CN" sz="1800">
                <a:solidFill>
                  <a:srgbClr val="FF00FF"/>
                </a:solidFill>
                <a:latin typeface="Consolas" pitchFamily="49" charset="0"/>
                <a:ea typeface="仿宋" pitchFamily="49" charset="-122"/>
                <a:cs typeface="Consolas" pitchFamily="49" charset="0"/>
              </a:rPr>
              <a:t>ins</a:t>
            </a:r>
            <a:r>
              <a:rPr lang="zh-CN" altLang="zh-CN" sz="1800">
                <a:solidFill>
                  <a:srgbClr val="FF00FF"/>
                </a:solidFill>
                <a:latin typeface="Consolas" pitchFamily="49" charset="0"/>
                <a:ea typeface="仿宋" pitchFamily="49" charset="-122"/>
                <a:cs typeface="Consolas" pitchFamily="49" charset="0"/>
              </a:rPr>
              <a:t>构造二叉链</a:t>
            </a:r>
          </a:p>
          <a:p>
            <a:pPr algn="l"/>
            <a:r>
              <a:rPr lang="en-US" altLang="zh-CN" sz="1800">
                <a:solidFill>
                  <a:srgbClr val="0000FF"/>
                </a:solidFill>
                <a:latin typeface="Consolas" pitchFamily="49" charset="0"/>
                <a:ea typeface="仿宋" pitchFamily="49" charset="-122"/>
                <a:cs typeface="Consolas" pitchFamily="49" charset="0"/>
              </a:rPr>
              <a:t>{  int n=pres.size();</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bt.r=</a:t>
            </a:r>
            <a:r>
              <a:rPr lang="en-US" altLang="zh-CN" sz="1800">
                <a:solidFill>
                  <a:srgbClr val="FF0000"/>
                </a:solidFill>
                <a:latin typeface="Consolas" pitchFamily="49" charset="0"/>
                <a:ea typeface="仿宋" pitchFamily="49" charset="-122"/>
                <a:cs typeface="Consolas" pitchFamily="49" charset="0"/>
              </a:rPr>
              <a:t>CreateBTree11</a:t>
            </a:r>
            <a:r>
              <a:rPr lang="en-US" altLang="zh-CN" sz="1800">
                <a:solidFill>
                  <a:srgbClr val="0000FF"/>
                </a:solidFill>
                <a:latin typeface="Consolas" pitchFamily="49" charset="0"/>
                <a:ea typeface="仿宋" pitchFamily="49" charset="-122"/>
                <a:cs typeface="Consolas" pitchFamily="49" charset="0"/>
              </a:rPr>
              <a:t>(pres,0,ins,0,n);</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23</a:t>
            </a:fld>
            <a:r>
              <a:rPr lang="en-US" altLang="zh-CN" dirty="0"/>
              <a:t>/96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71406" y="3133521"/>
            <a:ext cx="8929750" cy="329587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BTNode* </a:t>
            </a:r>
            <a:r>
              <a:rPr lang="en-US" altLang="zh-CN" sz="1800">
                <a:solidFill>
                  <a:srgbClr val="FF0000"/>
                </a:solidFill>
                <a:latin typeface="Consolas" pitchFamily="49" charset="0"/>
                <a:ea typeface="仿宋" pitchFamily="49" charset="-122"/>
                <a:cs typeface="Consolas" pitchFamily="49" charset="0"/>
              </a:rPr>
              <a:t>CreateBTree11</a:t>
            </a:r>
            <a:r>
              <a:rPr lang="en-US" altLang="zh-CN" sz="1800">
                <a:solidFill>
                  <a:srgbClr val="0000FF"/>
                </a:solidFill>
                <a:latin typeface="Consolas" pitchFamily="49" charset="0"/>
                <a:ea typeface="仿宋" pitchFamily="49" charset="-122"/>
                <a:cs typeface="Consolas" pitchFamily="49" charset="0"/>
              </a:rPr>
              <a:t>(vector&lt;char&gt; pres,int i,</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vector&lt;char&gt; ins,int j,int n) </a:t>
            </a:r>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被</a:t>
            </a:r>
            <a:r>
              <a:rPr lang="en-US" altLang="zh-CN" sz="1800">
                <a:solidFill>
                  <a:srgbClr val="FF00FF"/>
                </a:solidFill>
                <a:latin typeface="Consolas" pitchFamily="49" charset="0"/>
                <a:ea typeface="仿宋" pitchFamily="49" charset="-122"/>
                <a:cs typeface="Consolas" pitchFamily="49" charset="0"/>
              </a:rPr>
              <a:t>CreateBTree1</a:t>
            </a:r>
            <a:r>
              <a:rPr lang="zh-CN" altLang="zh-CN" sz="1800">
                <a:solidFill>
                  <a:srgbClr val="FF00FF"/>
                </a:solidFill>
                <a:latin typeface="Consolas" pitchFamily="49" charset="0"/>
                <a:ea typeface="仿宋" pitchFamily="49" charset="-122"/>
                <a:cs typeface="Consolas" pitchFamily="49" charset="0"/>
              </a:rPr>
              <a:t>调用</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if (n&lt;=0) return NULL;</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char d=pres[i];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取根结点值</a:t>
            </a:r>
            <a:r>
              <a:rPr lang="en-US" altLang="zh-CN" sz="1800">
                <a:solidFill>
                  <a:schemeClr val="bg1">
                    <a:lumMod val="50000"/>
                  </a:schemeClr>
                </a:solidFill>
                <a:latin typeface="Consolas" pitchFamily="49" charset="0"/>
                <a:ea typeface="仿宋" pitchFamily="49" charset="-122"/>
                <a:cs typeface="Consolas" pitchFamily="49" charset="0"/>
              </a:rPr>
              <a:t>d</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BTNode* b=new BTNode(d);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创建根结点</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值为</a:t>
            </a:r>
            <a:r>
              <a:rPr lang="en-US" altLang="zh-CN" sz="1800">
                <a:solidFill>
                  <a:schemeClr val="bg1">
                    <a:lumMod val="50000"/>
                  </a:schemeClr>
                </a:solidFill>
                <a:latin typeface="Consolas" pitchFamily="49" charset="0"/>
                <a:ea typeface="仿宋" pitchFamily="49" charset="-122"/>
                <a:cs typeface="Consolas" pitchFamily="49" charset="0"/>
              </a:rPr>
              <a:t>d)</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int p=j;</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while (ins[p]!=d) p++;				</a:t>
            </a:r>
            <a:r>
              <a:rPr lang="en-US" altLang="zh-CN" sz="1800">
                <a:solidFill>
                  <a:schemeClr val="bg1">
                    <a:lumMod val="50000"/>
                  </a:schemeClr>
                </a:solidFill>
                <a:latin typeface="Consolas" pitchFamily="49" charset="0"/>
                <a:ea typeface="仿宋" pitchFamily="49" charset="-122"/>
                <a:cs typeface="Consolas" pitchFamily="49" charset="0"/>
              </a:rPr>
              <a:t>//ins</a:t>
            </a:r>
            <a:r>
              <a:rPr lang="zh-CN" altLang="zh-CN" sz="1800">
                <a:solidFill>
                  <a:schemeClr val="bg1">
                    <a:lumMod val="50000"/>
                  </a:schemeClr>
                </a:solidFill>
                <a:latin typeface="Consolas" pitchFamily="49" charset="0"/>
                <a:ea typeface="仿宋" pitchFamily="49" charset="-122"/>
                <a:cs typeface="Consolas" pitchFamily="49" charset="0"/>
              </a:rPr>
              <a:t>中找根索引</a:t>
            </a:r>
            <a:r>
              <a:rPr lang="en-US" altLang="zh-CN" sz="1800">
                <a:solidFill>
                  <a:schemeClr val="bg1">
                    <a:lumMod val="50000"/>
                  </a:schemeClr>
                </a:solidFill>
                <a:latin typeface="Consolas" pitchFamily="49" charset="0"/>
                <a:ea typeface="仿宋" pitchFamily="49" charset="-122"/>
                <a:cs typeface="Consolas" pitchFamily="49" charset="0"/>
              </a:rPr>
              <a:t>p</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int k=p-j;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左子树中结点个数</a:t>
            </a:r>
            <a:r>
              <a:rPr lang="en-US" altLang="zh-CN" sz="1800">
                <a:solidFill>
                  <a:schemeClr val="bg1">
                    <a:lumMod val="50000"/>
                  </a:schemeClr>
                </a:solidFill>
                <a:latin typeface="Consolas" pitchFamily="49" charset="0"/>
                <a:ea typeface="仿宋" pitchFamily="49" charset="-122"/>
                <a:cs typeface="Consolas" pitchFamily="49" charset="0"/>
              </a:rPr>
              <a:t>k</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b-&gt;lchild=</a:t>
            </a:r>
            <a:r>
              <a:rPr lang="en-US" altLang="zh-CN" sz="1800">
                <a:solidFill>
                  <a:srgbClr val="FF0000"/>
                </a:solidFill>
                <a:latin typeface="Consolas" pitchFamily="49" charset="0"/>
                <a:ea typeface="仿宋" pitchFamily="49" charset="-122"/>
                <a:cs typeface="Consolas" pitchFamily="49" charset="0"/>
              </a:rPr>
              <a:t>CreateBTree11</a:t>
            </a:r>
            <a:r>
              <a:rPr lang="en-US" altLang="zh-CN" sz="1800">
                <a:solidFill>
                  <a:srgbClr val="0000FF"/>
                </a:solidFill>
                <a:latin typeface="Consolas" pitchFamily="49" charset="0"/>
                <a:ea typeface="仿宋" pitchFamily="49" charset="-122"/>
                <a:cs typeface="Consolas" pitchFamily="49" charset="0"/>
              </a:rPr>
              <a:t>(pres,i+1,ins,j,k);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递归构造左子树</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b-&gt;rchild=</a:t>
            </a:r>
            <a:r>
              <a:rPr lang="en-US" altLang="zh-CN" sz="1800">
                <a:solidFill>
                  <a:srgbClr val="FF0000"/>
                </a:solidFill>
                <a:latin typeface="Consolas" pitchFamily="49" charset="0"/>
                <a:ea typeface="仿宋" pitchFamily="49" charset="-122"/>
                <a:cs typeface="Consolas" pitchFamily="49" charset="0"/>
              </a:rPr>
              <a:t>CreateBTree11</a:t>
            </a:r>
            <a:r>
              <a:rPr lang="en-US" altLang="zh-CN" sz="1800">
                <a:solidFill>
                  <a:srgbClr val="0000FF"/>
                </a:solidFill>
                <a:latin typeface="Consolas" pitchFamily="49" charset="0"/>
                <a:ea typeface="仿宋" pitchFamily="49" charset="-122"/>
                <a:cs typeface="Consolas" pitchFamily="49" charset="0"/>
              </a:rPr>
              <a:t>(pres,i+k+1,ins,p+1,n-k-1);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递归构造右子树</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b;</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28596" y="273586"/>
            <a:ext cx="800105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由先序序列</a:t>
            </a:r>
            <a:r>
              <a:rPr lang="en-US" altLang="zh-CN" sz="2000">
                <a:solidFill>
                  <a:srgbClr val="0000FF"/>
                </a:solidFill>
                <a:latin typeface="Consolas" pitchFamily="49" charset="0"/>
                <a:ea typeface="仿宋" pitchFamily="49" charset="-122"/>
                <a:cs typeface="Consolas" pitchFamily="49" charset="0"/>
              </a:rPr>
              <a:t>pres[</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和中序序列</a:t>
            </a:r>
            <a:r>
              <a:rPr lang="en-US" altLang="zh-CN" sz="2000">
                <a:solidFill>
                  <a:srgbClr val="0000FF"/>
                </a:solidFill>
                <a:latin typeface="Consolas" pitchFamily="49" charset="0"/>
                <a:ea typeface="仿宋" pitchFamily="49" charset="-122"/>
                <a:cs typeface="Consolas" pitchFamily="49" charset="0"/>
              </a:rPr>
              <a:t>ins[</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创建二叉链</a:t>
            </a:r>
            <a:r>
              <a:rPr lang="en-US" altLang="zh-CN" sz="2000" i="1">
                <a:solidFill>
                  <a:srgbClr val="0000FF"/>
                </a:solidFill>
                <a:latin typeface="Consolas" pitchFamily="49" charset="0"/>
                <a:ea typeface="仿宋" pitchFamily="49" charset="-122"/>
                <a:cs typeface="Consolas" pitchFamily="49" charset="0"/>
              </a:rPr>
              <a:t>b</a:t>
            </a:r>
            <a:endParaRPr lang="zh-CN" altLang="en-US" sz="2000">
              <a:solidFill>
                <a:srgbClr val="0000FF"/>
              </a:solidFill>
              <a:latin typeface="Consolas" pitchFamily="49" charset="0"/>
              <a:ea typeface="仿宋" pitchFamily="49" charset="-122"/>
              <a:cs typeface="Consolas" pitchFamily="49" charset="0"/>
            </a:endParaRPr>
          </a:p>
        </p:txBody>
      </p:sp>
      <p:grpSp>
        <p:nvGrpSpPr>
          <p:cNvPr id="28" name="组合 27"/>
          <p:cNvGrpSpPr/>
          <p:nvPr/>
        </p:nvGrpSpPr>
        <p:grpSpPr>
          <a:xfrm>
            <a:off x="1142976" y="879805"/>
            <a:ext cx="5857916" cy="2049129"/>
            <a:chOff x="1142976" y="879805"/>
            <a:chExt cx="5857916" cy="2049129"/>
          </a:xfrm>
        </p:grpSpPr>
        <p:sp>
          <p:nvSpPr>
            <p:cNvPr id="7" name="TextBox 6"/>
            <p:cNvSpPr txBox="1"/>
            <p:nvPr/>
          </p:nvSpPr>
          <p:spPr>
            <a:xfrm>
              <a:off x="1142976" y="1427296"/>
              <a:ext cx="5857916" cy="289310"/>
            </a:xfrm>
            <a:prstGeom prst="rect">
              <a:avLst/>
            </a:prstGeom>
            <a:noFill/>
          </p:spPr>
          <p:txBody>
            <a:bodyPr wrap="square" rtlCol="0">
              <a:spAutoFit/>
            </a:bodyPr>
            <a:lstStyle/>
            <a:p>
              <a:pPr algn="l"/>
              <a:r>
                <a:rPr lang="zh-CN" altLang="en-US" sz="1600">
                  <a:solidFill>
                    <a:srgbClr val="0000FF"/>
                  </a:solidFill>
                  <a:latin typeface="Consolas" pitchFamily="49" charset="0"/>
                  <a:ea typeface="楷体" pitchFamily="49" charset="-122"/>
                  <a:cs typeface="Consolas" pitchFamily="49" charset="0"/>
                </a:rPr>
                <a:t>先序</a:t>
              </a:r>
              <a:r>
                <a:rPr lang="en-US" altLang="zh-CN" sz="1600">
                  <a:solidFill>
                    <a:srgbClr val="0000FF"/>
                  </a:solidFill>
                  <a:latin typeface="Consolas" pitchFamily="49" charset="0"/>
                  <a:ea typeface="楷体" pitchFamily="49" charset="-122"/>
                  <a:cs typeface="Consolas" pitchFamily="49" charset="0"/>
                </a:rPr>
                <a:t>pres</a:t>
              </a:r>
              <a:r>
                <a:rPr lang="zh-CN" altLang="en-US" sz="1600">
                  <a:solidFill>
                    <a:srgbClr val="0000FF"/>
                  </a:solidFill>
                  <a:latin typeface="Consolas" pitchFamily="49" charset="0"/>
                  <a:ea typeface="楷体" pitchFamily="49" charset="-122"/>
                  <a:cs typeface="Consolas" pitchFamily="49" charset="0"/>
                </a:rPr>
                <a:t>：</a:t>
              </a:r>
              <a:r>
                <a:rPr lang="en-US" altLang="zh-CN" sz="1600" i="1">
                  <a:solidFill>
                    <a:srgbClr val="FF0000"/>
                  </a:solidFill>
                  <a:latin typeface="Consolas" pitchFamily="49" charset="0"/>
                  <a:ea typeface="楷体" pitchFamily="49" charset="-122"/>
                  <a:cs typeface="Consolas" pitchFamily="49" charset="0"/>
                </a:rPr>
                <a:t>a</a:t>
              </a:r>
              <a:r>
                <a:rPr lang="en-US" altLang="zh-CN" sz="1600" baseline="-25000">
                  <a:solidFill>
                    <a:srgbClr val="FF0000"/>
                  </a:solidFill>
                  <a:latin typeface="Consolas" pitchFamily="49" charset="0"/>
                  <a:ea typeface="楷体" pitchFamily="49" charset="-122"/>
                  <a:cs typeface="Consolas" pitchFamily="49" charset="0"/>
                </a:rPr>
                <a:t>0</a:t>
              </a:r>
              <a:r>
                <a:rPr lang="en-US" altLang="zh-CN" sz="1600">
                  <a:latin typeface="Consolas" pitchFamily="49" charset="0"/>
                  <a:ea typeface="楷体" pitchFamily="49" charset="-122"/>
                  <a:cs typeface="Consolas" pitchFamily="49" charset="0"/>
                </a:rPr>
                <a:t> </a:t>
              </a:r>
              <a:r>
                <a:rPr lang="en-US" altLang="zh-CN" sz="1600" i="1">
                  <a:solidFill>
                    <a:srgbClr val="003300"/>
                  </a:solidFill>
                  <a:latin typeface="Consolas" pitchFamily="49" charset="0"/>
                  <a:ea typeface="楷体" pitchFamily="49" charset="-122"/>
                  <a:cs typeface="Consolas" pitchFamily="49" charset="0"/>
                </a:rPr>
                <a:t>a</a:t>
              </a:r>
              <a:r>
                <a:rPr lang="en-US" altLang="zh-CN" sz="1600" baseline="-25000">
                  <a:solidFill>
                    <a:srgbClr val="003300"/>
                  </a:solidFill>
                  <a:latin typeface="Consolas" pitchFamily="49" charset="0"/>
                  <a:ea typeface="楷体" pitchFamily="49" charset="-122"/>
                  <a:cs typeface="Consolas" pitchFamily="49" charset="0"/>
                </a:rPr>
                <a:t>1</a:t>
              </a:r>
              <a:r>
                <a:rPr lang="en-US" altLang="zh-CN" sz="1600">
                  <a:solidFill>
                    <a:srgbClr val="003300"/>
                  </a:solidFill>
                  <a:latin typeface="Consolas" pitchFamily="49" charset="0"/>
                  <a:ea typeface="楷体" pitchFamily="49" charset="-122"/>
                  <a:cs typeface="Consolas" pitchFamily="49" charset="0"/>
                </a:rPr>
                <a:t>  </a:t>
              </a:r>
              <a:r>
                <a:rPr lang="en-US" altLang="zh-CN" sz="1600">
                  <a:solidFill>
                    <a:srgbClr val="003300"/>
                  </a:solidFill>
                  <a:latin typeface="+mn-ea"/>
                  <a:ea typeface="+mn-ea"/>
                  <a:cs typeface="Consolas" pitchFamily="49" charset="0"/>
                </a:rPr>
                <a:t>…</a:t>
              </a:r>
              <a:r>
                <a:rPr lang="en-US" altLang="zh-CN" sz="1600">
                  <a:solidFill>
                    <a:srgbClr val="003300"/>
                  </a:solidFill>
                  <a:latin typeface="Consolas" pitchFamily="49" charset="0"/>
                  <a:ea typeface="楷体" pitchFamily="49" charset="-122"/>
                  <a:cs typeface="Consolas" pitchFamily="49" charset="0"/>
                </a:rPr>
                <a:t>  </a:t>
              </a:r>
              <a:r>
                <a:rPr lang="en-US" altLang="zh-CN" sz="1600" i="1">
                  <a:solidFill>
                    <a:srgbClr val="003300"/>
                  </a:solidFill>
                  <a:latin typeface="Consolas" pitchFamily="49" charset="0"/>
                  <a:ea typeface="楷体" pitchFamily="49" charset="-122"/>
                  <a:cs typeface="Consolas" pitchFamily="49" charset="0"/>
                </a:rPr>
                <a:t>a</a:t>
              </a:r>
              <a:r>
                <a:rPr lang="en-US" altLang="zh-CN" sz="1600" i="1" baseline="-25000">
                  <a:solidFill>
                    <a:srgbClr val="003300"/>
                  </a:solidFill>
                  <a:latin typeface="Consolas" pitchFamily="49" charset="0"/>
                  <a:ea typeface="楷体" pitchFamily="49" charset="-122"/>
                  <a:cs typeface="Consolas" pitchFamily="49" charset="0"/>
                </a:rPr>
                <a:t>k</a:t>
              </a:r>
              <a:r>
                <a:rPr lang="en-US" altLang="zh-CN" sz="1600" baseline="-25000">
                  <a:solidFill>
                    <a:srgbClr val="003300"/>
                  </a:solidFill>
                  <a:latin typeface="Consolas" pitchFamily="49" charset="0"/>
                  <a:ea typeface="楷体" pitchFamily="49" charset="-122"/>
                  <a:cs typeface="Consolas" pitchFamily="49" charset="0"/>
                </a:rPr>
                <a:t>-1   </a:t>
              </a:r>
              <a:r>
                <a:rPr lang="en-US" altLang="zh-CN" sz="1600" i="1">
                  <a:solidFill>
                    <a:srgbClr val="003300"/>
                  </a:solidFill>
                  <a:latin typeface="Consolas" pitchFamily="49" charset="0"/>
                  <a:ea typeface="楷体" pitchFamily="49" charset="-122"/>
                  <a:cs typeface="Consolas" pitchFamily="49" charset="0"/>
                </a:rPr>
                <a:t>a</a:t>
              </a:r>
              <a:r>
                <a:rPr lang="en-US" altLang="zh-CN" sz="1600" i="1" baseline="-25000">
                  <a:solidFill>
                    <a:srgbClr val="003300"/>
                  </a:solidFill>
                  <a:latin typeface="Consolas" pitchFamily="49" charset="0"/>
                  <a:ea typeface="楷体" pitchFamily="49" charset="-122"/>
                  <a:cs typeface="Consolas" pitchFamily="49" charset="0"/>
                </a:rPr>
                <a:t>k</a:t>
              </a:r>
              <a:r>
                <a:rPr lang="en-US" altLang="zh-CN" sz="1600">
                  <a:latin typeface="Consolas" pitchFamily="49" charset="0"/>
                  <a:ea typeface="楷体" pitchFamily="49" charset="-122"/>
                  <a:cs typeface="Consolas" pitchFamily="49" charset="0"/>
                </a:rPr>
                <a:t>  </a:t>
              </a:r>
              <a:r>
                <a:rPr lang="en-US" altLang="zh-CN" sz="1600" i="1">
                  <a:solidFill>
                    <a:srgbClr val="CC00FF"/>
                  </a:solidFill>
                  <a:latin typeface="Consolas" pitchFamily="49" charset="0"/>
                  <a:ea typeface="楷体" pitchFamily="49" charset="-122"/>
                  <a:cs typeface="Consolas" pitchFamily="49" charset="0"/>
                </a:rPr>
                <a:t>a</a:t>
              </a:r>
              <a:r>
                <a:rPr lang="en-US" altLang="zh-CN" sz="1600" i="1" baseline="-25000">
                  <a:solidFill>
                    <a:srgbClr val="CC00FF"/>
                  </a:solidFill>
                  <a:latin typeface="Consolas" pitchFamily="49" charset="0"/>
                  <a:ea typeface="楷体" pitchFamily="49" charset="-122"/>
                  <a:cs typeface="Consolas" pitchFamily="49" charset="0"/>
                </a:rPr>
                <a:t>k</a:t>
              </a:r>
              <a:r>
                <a:rPr lang="en-US" altLang="zh-CN" sz="1600" baseline="-25000">
                  <a:solidFill>
                    <a:srgbClr val="CC00FF"/>
                  </a:solidFill>
                  <a:latin typeface="Consolas" pitchFamily="49" charset="0"/>
                  <a:ea typeface="楷体" pitchFamily="49" charset="-122"/>
                  <a:cs typeface="Consolas" pitchFamily="49" charset="0"/>
                </a:rPr>
                <a:t>+1  </a:t>
              </a:r>
              <a:r>
                <a:rPr lang="en-US" altLang="zh-CN" sz="1600">
                  <a:solidFill>
                    <a:srgbClr val="CC00FF"/>
                  </a:solidFill>
                  <a:latin typeface="+mn-ea"/>
                  <a:ea typeface="+mn-ea"/>
                  <a:cs typeface="Consolas" pitchFamily="49" charset="0"/>
                </a:rPr>
                <a:t>…</a:t>
              </a:r>
              <a:r>
                <a:rPr lang="en-US" altLang="zh-CN" sz="1600">
                  <a:solidFill>
                    <a:srgbClr val="CC00FF"/>
                  </a:solidFill>
                  <a:latin typeface="Consolas" pitchFamily="49" charset="0"/>
                  <a:ea typeface="楷体" pitchFamily="49" charset="-122"/>
                  <a:cs typeface="Consolas" pitchFamily="49" charset="0"/>
                </a:rPr>
                <a:t>  </a:t>
              </a:r>
              <a:r>
                <a:rPr lang="en-US" altLang="zh-CN" sz="1600" i="1">
                  <a:solidFill>
                    <a:srgbClr val="CC00FF"/>
                  </a:solidFill>
                  <a:latin typeface="Consolas" pitchFamily="49" charset="0"/>
                  <a:ea typeface="楷体" pitchFamily="49" charset="-122"/>
                  <a:cs typeface="Consolas" pitchFamily="49" charset="0"/>
                </a:rPr>
                <a:t>a</a:t>
              </a:r>
              <a:r>
                <a:rPr lang="en-US" altLang="zh-CN" sz="1600" i="1" baseline="-25000">
                  <a:solidFill>
                    <a:srgbClr val="CC00FF"/>
                  </a:solidFill>
                  <a:latin typeface="Consolas" pitchFamily="49" charset="0"/>
                  <a:ea typeface="楷体" pitchFamily="49" charset="-122"/>
                  <a:cs typeface="Consolas" pitchFamily="49" charset="0"/>
                </a:rPr>
                <a:t>n</a:t>
              </a:r>
              <a:r>
                <a:rPr lang="en-US" altLang="zh-CN" sz="1600" baseline="-25000">
                  <a:solidFill>
                    <a:srgbClr val="CC00FF"/>
                  </a:solidFill>
                  <a:latin typeface="Consolas" pitchFamily="49" charset="0"/>
                  <a:ea typeface="楷体" pitchFamily="49" charset="-122"/>
                  <a:cs typeface="Consolas" pitchFamily="49" charset="0"/>
                </a:rPr>
                <a:t>-2   </a:t>
              </a:r>
              <a:r>
                <a:rPr lang="en-US" altLang="zh-CN" sz="1600" i="1">
                  <a:solidFill>
                    <a:srgbClr val="CC00FF"/>
                  </a:solidFill>
                  <a:latin typeface="Consolas" pitchFamily="49" charset="0"/>
                  <a:ea typeface="楷体" pitchFamily="49" charset="-122"/>
                  <a:cs typeface="Consolas" pitchFamily="49" charset="0"/>
                </a:rPr>
                <a:t>a</a:t>
              </a:r>
              <a:r>
                <a:rPr lang="en-US" altLang="zh-CN" sz="1600" i="1" baseline="-25000">
                  <a:solidFill>
                    <a:srgbClr val="CC00FF"/>
                  </a:solidFill>
                  <a:latin typeface="Consolas" pitchFamily="49" charset="0"/>
                  <a:ea typeface="楷体" pitchFamily="49" charset="-122"/>
                  <a:cs typeface="Consolas" pitchFamily="49" charset="0"/>
                </a:rPr>
                <a:t>n</a:t>
              </a:r>
              <a:r>
                <a:rPr lang="en-US" altLang="zh-CN" sz="1600" baseline="-25000">
                  <a:solidFill>
                    <a:srgbClr val="CC00FF"/>
                  </a:solidFill>
                  <a:latin typeface="Consolas" pitchFamily="49" charset="0"/>
                  <a:ea typeface="楷体" pitchFamily="49" charset="-122"/>
                  <a:cs typeface="Consolas" pitchFamily="49" charset="0"/>
                </a:rPr>
                <a:t>-1</a:t>
              </a:r>
              <a:endParaRPr lang="zh-CN" altLang="en-US" sz="1600">
                <a:solidFill>
                  <a:srgbClr val="CC00FF"/>
                </a:solidFill>
                <a:latin typeface="Consolas" pitchFamily="49" charset="0"/>
                <a:ea typeface="楷体" pitchFamily="49" charset="-122"/>
                <a:cs typeface="Consolas" pitchFamily="49" charset="0"/>
              </a:endParaRPr>
            </a:p>
          </p:txBody>
        </p:sp>
        <p:sp>
          <p:nvSpPr>
            <p:cNvPr id="8" name="TextBox 7"/>
            <p:cNvSpPr txBox="1"/>
            <p:nvPr/>
          </p:nvSpPr>
          <p:spPr>
            <a:xfrm>
              <a:off x="1142976" y="2027318"/>
              <a:ext cx="5786478" cy="289310"/>
            </a:xfrm>
            <a:prstGeom prst="rect">
              <a:avLst/>
            </a:prstGeom>
            <a:noFill/>
          </p:spPr>
          <p:txBody>
            <a:bodyPr wrap="square" rtlCol="0">
              <a:spAutoFit/>
            </a:bodyPr>
            <a:lstStyle/>
            <a:p>
              <a:pPr algn="l">
                <a:spcBef>
                  <a:spcPct val="50000"/>
                </a:spcBef>
              </a:pPr>
              <a:r>
                <a:rPr lang="zh-CN" altLang="en-US" sz="1600">
                  <a:solidFill>
                    <a:srgbClr val="0000FF"/>
                  </a:solidFill>
                  <a:latin typeface="Consolas" pitchFamily="49" charset="0"/>
                  <a:ea typeface="楷体" pitchFamily="49" charset="-122"/>
                  <a:cs typeface="Consolas" pitchFamily="49" charset="0"/>
                </a:rPr>
                <a:t>中序</a:t>
              </a:r>
              <a:r>
                <a:rPr lang="en-US" altLang="zh-CN" sz="1600">
                  <a:solidFill>
                    <a:srgbClr val="0000FF"/>
                  </a:solidFill>
                  <a:latin typeface="Consolas" pitchFamily="49" charset="0"/>
                  <a:ea typeface="楷体" pitchFamily="49" charset="-122"/>
                  <a:cs typeface="Consolas" pitchFamily="49" charset="0"/>
                </a:rPr>
                <a:t>ins</a:t>
              </a:r>
              <a:r>
                <a:rPr lang="zh-CN" altLang="en-US" sz="1600">
                  <a:latin typeface="Consolas" pitchFamily="49" charset="0"/>
                  <a:ea typeface="楷体" pitchFamily="49" charset="-122"/>
                  <a:cs typeface="Consolas" pitchFamily="49" charset="0"/>
                </a:rPr>
                <a:t>： </a:t>
              </a:r>
              <a:r>
                <a:rPr lang="en-US" altLang="zh-CN" sz="1600" i="1">
                  <a:solidFill>
                    <a:srgbClr val="003300"/>
                  </a:solidFill>
                  <a:latin typeface="Consolas" pitchFamily="49" charset="0"/>
                  <a:cs typeface="Consolas" pitchFamily="49" charset="0"/>
                </a:rPr>
                <a:t>b</a:t>
              </a:r>
              <a:r>
                <a:rPr lang="en-US" altLang="zh-CN" sz="1600" baseline="-25000">
                  <a:solidFill>
                    <a:srgbClr val="003300"/>
                  </a:solidFill>
                  <a:latin typeface="Consolas" pitchFamily="49" charset="0"/>
                  <a:cs typeface="Consolas" pitchFamily="49" charset="0"/>
                </a:rPr>
                <a:t>0</a:t>
              </a:r>
              <a:r>
                <a:rPr lang="en-US" altLang="zh-CN" sz="1600">
                  <a:solidFill>
                    <a:srgbClr val="003300"/>
                  </a:solidFill>
                  <a:latin typeface="Consolas" pitchFamily="49" charset="0"/>
                  <a:cs typeface="Consolas" pitchFamily="49" charset="0"/>
                </a:rPr>
                <a:t> </a:t>
              </a:r>
              <a:r>
                <a:rPr lang="en-US" altLang="zh-CN" sz="1600" i="1">
                  <a:solidFill>
                    <a:srgbClr val="003300"/>
                  </a:solidFill>
                  <a:latin typeface="Consolas" pitchFamily="49" charset="0"/>
                  <a:cs typeface="Consolas" pitchFamily="49" charset="0"/>
                </a:rPr>
                <a:t>b</a:t>
              </a:r>
              <a:r>
                <a:rPr lang="en-US" altLang="zh-CN" sz="1600" baseline="-25000">
                  <a:solidFill>
                    <a:srgbClr val="003300"/>
                  </a:solidFill>
                  <a:latin typeface="Consolas" pitchFamily="49" charset="0"/>
                  <a:cs typeface="Consolas" pitchFamily="49" charset="0"/>
                </a:rPr>
                <a:t>1</a:t>
              </a:r>
              <a:r>
                <a:rPr lang="en-US" altLang="zh-CN" sz="1600">
                  <a:solidFill>
                    <a:srgbClr val="003300"/>
                  </a:solidFill>
                  <a:latin typeface="Consolas" pitchFamily="49" charset="0"/>
                  <a:cs typeface="Consolas" pitchFamily="49" charset="0"/>
                </a:rPr>
                <a:t>  </a:t>
              </a:r>
              <a:r>
                <a:rPr lang="en-US" altLang="zh-CN" sz="1600">
                  <a:solidFill>
                    <a:srgbClr val="003300"/>
                  </a:solidFill>
                  <a:latin typeface="+mn-ea"/>
                  <a:ea typeface="+mn-ea"/>
                  <a:cs typeface="Consolas" pitchFamily="49" charset="0"/>
                </a:rPr>
                <a:t>…</a:t>
              </a:r>
              <a:r>
                <a:rPr lang="en-US" altLang="zh-CN" sz="1600">
                  <a:solidFill>
                    <a:srgbClr val="003300"/>
                  </a:solidFill>
                  <a:latin typeface="Consolas" pitchFamily="49" charset="0"/>
                  <a:ea typeface="宋体" pitchFamily="2" charset="-122"/>
                  <a:cs typeface="Consolas" pitchFamily="49" charset="0"/>
                </a:rPr>
                <a:t>  </a:t>
              </a:r>
              <a:r>
                <a:rPr lang="en-US" altLang="zh-CN" sz="1600" i="1">
                  <a:solidFill>
                    <a:srgbClr val="003300"/>
                  </a:solidFill>
                  <a:latin typeface="Consolas" pitchFamily="49" charset="0"/>
                  <a:ea typeface="宋体" pitchFamily="2" charset="-122"/>
                  <a:cs typeface="Consolas" pitchFamily="49" charset="0"/>
                </a:rPr>
                <a:t>b</a:t>
              </a:r>
              <a:r>
                <a:rPr lang="en-US" altLang="zh-CN" sz="1600" i="1" baseline="-25000">
                  <a:solidFill>
                    <a:srgbClr val="003300"/>
                  </a:solidFill>
                  <a:latin typeface="Consolas" pitchFamily="49" charset="0"/>
                  <a:ea typeface="宋体" pitchFamily="2" charset="-122"/>
                  <a:cs typeface="Consolas" pitchFamily="49" charset="0"/>
                </a:rPr>
                <a:t>k</a:t>
              </a:r>
              <a:r>
                <a:rPr lang="en-US" altLang="zh-CN" sz="1600" baseline="-25000">
                  <a:solidFill>
                    <a:srgbClr val="003300"/>
                  </a:solidFill>
                  <a:latin typeface="Consolas" pitchFamily="49" charset="0"/>
                  <a:ea typeface="宋体" pitchFamily="2" charset="-122"/>
                  <a:cs typeface="Consolas" pitchFamily="49" charset="0"/>
                </a:rPr>
                <a:t>-1   </a:t>
              </a:r>
              <a:r>
                <a:rPr lang="en-US" altLang="zh-CN" sz="1600" i="1">
                  <a:solidFill>
                    <a:srgbClr val="FF0000"/>
                  </a:solidFill>
                  <a:latin typeface="Consolas" pitchFamily="49" charset="0"/>
                  <a:cs typeface="Consolas" pitchFamily="49" charset="0"/>
                </a:rPr>
                <a:t>b</a:t>
              </a:r>
              <a:r>
                <a:rPr lang="en-US" altLang="zh-CN" sz="1600" i="1" baseline="-25000">
                  <a:solidFill>
                    <a:srgbClr val="FF0000"/>
                  </a:solidFill>
                  <a:latin typeface="Consolas" pitchFamily="49" charset="0"/>
                  <a:cs typeface="Consolas" pitchFamily="49" charset="0"/>
                </a:rPr>
                <a:t>k</a:t>
              </a:r>
              <a:r>
                <a:rPr lang="en-US" altLang="zh-CN" sz="1600">
                  <a:latin typeface="Consolas" pitchFamily="49" charset="0"/>
                  <a:cs typeface="Consolas" pitchFamily="49" charset="0"/>
                </a:rPr>
                <a:t>  </a:t>
              </a:r>
              <a:r>
                <a:rPr lang="en-US" altLang="zh-CN" sz="1600" i="1">
                  <a:solidFill>
                    <a:srgbClr val="CC00FF"/>
                  </a:solidFill>
                  <a:latin typeface="Consolas" pitchFamily="49" charset="0"/>
                  <a:cs typeface="Consolas" pitchFamily="49" charset="0"/>
                </a:rPr>
                <a:t>b</a:t>
              </a:r>
              <a:r>
                <a:rPr lang="en-US" altLang="zh-CN" sz="1600" i="1" baseline="-25000">
                  <a:solidFill>
                    <a:srgbClr val="CC00FF"/>
                  </a:solidFill>
                  <a:latin typeface="Consolas" pitchFamily="49" charset="0"/>
                  <a:cs typeface="Consolas" pitchFamily="49" charset="0"/>
                </a:rPr>
                <a:t>k</a:t>
              </a:r>
              <a:r>
                <a:rPr lang="en-US" altLang="zh-CN" sz="1600" baseline="-25000">
                  <a:solidFill>
                    <a:srgbClr val="CC00FF"/>
                  </a:solidFill>
                  <a:latin typeface="Consolas" pitchFamily="49" charset="0"/>
                  <a:cs typeface="Consolas" pitchFamily="49" charset="0"/>
                </a:rPr>
                <a:t>+1  </a:t>
              </a:r>
              <a:r>
                <a:rPr lang="en-US" altLang="zh-CN" sz="1600">
                  <a:solidFill>
                    <a:srgbClr val="CC00FF"/>
                  </a:solidFill>
                  <a:latin typeface="+mn-ea"/>
                  <a:ea typeface="+mn-ea"/>
                  <a:cs typeface="Consolas" pitchFamily="49" charset="0"/>
                </a:rPr>
                <a:t>…</a:t>
              </a:r>
              <a:r>
                <a:rPr lang="en-US" altLang="zh-CN" sz="1600">
                  <a:solidFill>
                    <a:srgbClr val="CC00FF"/>
                  </a:solidFill>
                  <a:latin typeface="Consolas" pitchFamily="49" charset="0"/>
                  <a:ea typeface="宋体" pitchFamily="2" charset="-122"/>
                  <a:cs typeface="Consolas" pitchFamily="49" charset="0"/>
                </a:rPr>
                <a:t>  </a:t>
              </a:r>
              <a:r>
                <a:rPr lang="en-US" altLang="zh-CN" sz="1600" i="1">
                  <a:solidFill>
                    <a:srgbClr val="CC00FF"/>
                  </a:solidFill>
                  <a:latin typeface="Consolas" pitchFamily="49" charset="0"/>
                  <a:ea typeface="宋体" pitchFamily="2" charset="-122"/>
                  <a:cs typeface="Consolas" pitchFamily="49" charset="0"/>
                </a:rPr>
                <a:t>b</a:t>
              </a:r>
              <a:r>
                <a:rPr lang="en-US" altLang="zh-CN" sz="1600" i="1" baseline="-25000">
                  <a:solidFill>
                    <a:srgbClr val="CC00FF"/>
                  </a:solidFill>
                  <a:latin typeface="Consolas" pitchFamily="49" charset="0"/>
                  <a:ea typeface="宋体" pitchFamily="2" charset="-122"/>
                  <a:cs typeface="Consolas" pitchFamily="49" charset="0"/>
                </a:rPr>
                <a:t>n</a:t>
              </a:r>
              <a:r>
                <a:rPr lang="en-US" altLang="zh-CN" sz="1600" baseline="-25000">
                  <a:solidFill>
                    <a:srgbClr val="CC00FF"/>
                  </a:solidFill>
                  <a:latin typeface="Consolas" pitchFamily="49" charset="0"/>
                  <a:ea typeface="宋体" pitchFamily="2" charset="-122"/>
                  <a:cs typeface="Consolas" pitchFamily="49" charset="0"/>
                </a:rPr>
                <a:t>-2</a:t>
              </a:r>
              <a:r>
                <a:rPr lang="en-US" altLang="zh-CN" sz="1600">
                  <a:solidFill>
                    <a:srgbClr val="CC00FF"/>
                  </a:solidFill>
                  <a:latin typeface="Consolas" pitchFamily="49" charset="0"/>
                  <a:cs typeface="Consolas" pitchFamily="49" charset="0"/>
                </a:rPr>
                <a:t>  </a:t>
              </a:r>
              <a:r>
                <a:rPr lang="en-US" altLang="zh-CN" sz="1600" i="1">
                  <a:solidFill>
                    <a:srgbClr val="CC00FF"/>
                  </a:solidFill>
                  <a:latin typeface="Consolas" pitchFamily="49" charset="0"/>
                  <a:cs typeface="Consolas" pitchFamily="49" charset="0"/>
                </a:rPr>
                <a:t>b</a:t>
              </a:r>
              <a:r>
                <a:rPr lang="en-US" altLang="zh-CN" sz="1600" i="1" baseline="-25000">
                  <a:solidFill>
                    <a:srgbClr val="CC00FF"/>
                  </a:solidFill>
                  <a:latin typeface="Consolas" pitchFamily="49" charset="0"/>
                  <a:cs typeface="Consolas" pitchFamily="49" charset="0"/>
                </a:rPr>
                <a:t>n</a:t>
              </a:r>
              <a:r>
                <a:rPr lang="en-US" altLang="zh-CN" sz="1600" baseline="-25000">
                  <a:solidFill>
                    <a:srgbClr val="CC00FF"/>
                  </a:solidFill>
                  <a:latin typeface="Consolas" pitchFamily="49" charset="0"/>
                  <a:cs typeface="Consolas" pitchFamily="49" charset="0"/>
                </a:rPr>
                <a:t>-1</a:t>
              </a:r>
              <a:endParaRPr lang="en-US" altLang="en-US" sz="1600" baseline="-25000" dirty="0">
                <a:solidFill>
                  <a:srgbClr val="CC00FF"/>
                </a:solidFill>
                <a:latin typeface="Consolas" pitchFamily="49" charset="0"/>
                <a:cs typeface="Consolas" pitchFamily="49" charset="0"/>
              </a:endParaRPr>
            </a:p>
          </p:txBody>
        </p:sp>
        <p:grpSp>
          <p:nvGrpSpPr>
            <p:cNvPr id="9" name="组合 21"/>
            <p:cNvGrpSpPr/>
            <p:nvPr/>
          </p:nvGrpSpPr>
          <p:grpSpPr>
            <a:xfrm>
              <a:off x="3906758" y="2341087"/>
              <a:ext cx="285752" cy="538436"/>
              <a:chOff x="3935333" y="1988927"/>
              <a:chExt cx="285752" cy="538436"/>
            </a:xfrm>
          </p:grpSpPr>
          <p:cxnSp>
            <p:nvCxnSpPr>
              <p:cNvPr id="10" name="直接箭头连接符 9"/>
              <p:cNvCxnSpPr/>
              <p:nvPr/>
            </p:nvCxnSpPr>
            <p:spPr>
              <a:xfrm rot="5400000" flipH="1" flipV="1">
                <a:off x="3925089" y="2131009"/>
                <a:ext cx="285752" cy="158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sp>
            <p:nvSpPr>
              <p:cNvPr id="11" name="TextBox 10"/>
              <p:cNvSpPr txBox="1"/>
              <p:nvPr/>
            </p:nvSpPr>
            <p:spPr>
              <a:xfrm>
                <a:off x="3935333" y="2330386"/>
                <a:ext cx="285752" cy="196977"/>
              </a:xfrm>
              <a:prstGeom prst="rect">
                <a:avLst/>
              </a:prstGeom>
              <a:noFill/>
            </p:spPr>
            <p:txBody>
              <a:bodyPr wrap="square" lIns="0" tIns="0" rIns="0" bIns="0" rtlCol="0">
                <a:spAutoFit/>
              </a:bodyPr>
              <a:lstStyle/>
              <a:p>
                <a:r>
                  <a:rPr lang="en-US" altLang="zh-CN" sz="1600" i="1">
                    <a:latin typeface="Consolas" pitchFamily="49" charset="0"/>
                    <a:cs typeface="Consolas" pitchFamily="49" charset="0"/>
                  </a:rPr>
                  <a:t>p</a:t>
                </a:r>
                <a:endParaRPr lang="zh-CN" altLang="en-US" sz="1600" i="1">
                  <a:latin typeface="Consolas" pitchFamily="49" charset="0"/>
                  <a:cs typeface="Consolas" pitchFamily="49" charset="0"/>
                </a:endParaRPr>
              </a:p>
            </p:txBody>
          </p:sp>
        </p:grpSp>
        <p:grpSp>
          <p:nvGrpSpPr>
            <p:cNvPr id="12" name="组合 24"/>
            <p:cNvGrpSpPr/>
            <p:nvPr/>
          </p:nvGrpSpPr>
          <p:grpSpPr>
            <a:xfrm>
              <a:off x="2428860" y="879805"/>
              <a:ext cx="428628" cy="561779"/>
              <a:chOff x="2285984" y="739756"/>
              <a:chExt cx="428628" cy="561779"/>
            </a:xfrm>
          </p:grpSpPr>
          <p:cxnSp>
            <p:nvCxnSpPr>
              <p:cNvPr id="13" name="直接箭头连接符 12"/>
              <p:cNvCxnSpPr/>
              <p:nvPr/>
            </p:nvCxnSpPr>
            <p:spPr>
              <a:xfrm rot="5400000">
                <a:off x="2365668" y="1157865"/>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2285984" y="739756"/>
                <a:ext cx="428628" cy="196977"/>
              </a:xfrm>
              <a:prstGeom prst="rect">
                <a:avLst/>
              </a:prstGeom>
              <a:noFill/>
            </p:spPr>
            <p:txBody>
              <a:bodyPr wrap="square" lIns="0" tIns="0" rIns="0" bIns="0" rtlCol="0">
                <a:spAutoFit/>
              </a:bodyPr>
              <a:lstStyle/>
              <a:p>
                <a:r>
                  <a:rPr lang="en-US" altLang="zh-CN" sz="1600" i="1">
                    <a:latin typeface="Consolas" pitchFamily="49" charset="0"/>
                    <a:cs typeface="Consolas" pitchFamily="49" charset="0"/>
                  </a:rPr>
                  <a:t>i</a:t>
                </a: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grpSp>
        <p:grpSp>
          <p:nvGrpSpPr>
            <p:cNvPr id="15" name="组合 25"/>
            <p:cNvGrpSpPr/>
            <p:nvPr/>
          </p:nvGrpSpPr>
          <p:grpSpPr>
            <a:xfrm>
              <a:off x="4000496" y="879805"/>
              <a:ext cx="1000132" cy="540637"/>
              <a:chOff x="3714744" y="714356"/>
              <a:chExt cx="1000132" cy="540637"/>
            </a:xfrm>
          </p:grpSpPr>
          <p:cxnSp>
            <p:nvCxnSpPr>
              <p:cNvPr id="16" name="直接箭头连接符 15"/>
              <p:cNvCxnSpPr/>
              <p:nvPr/>
            </p:nvCxnSpPr>
            <p:spPr>
              <a:xfrm rot="5400000">
                <a:off x="4098128" y="1111323"/>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714744" y="714356"/>
                <a:ext cx="1000132" cy="200504"/>
              </a:xfrm>
              <a:prstGeom prst="rect">
                <a:avLst/>
              </a:prstGeom>
              <a:noFill/>
            </p:spPr>
            <p:txBody>
              <a:bodyPr wrap="square" lIns="0" tIns="0" rIns="0" bIns="0" rtlCol="0">
                <a:spAutoFit/>
              </a:bodyPr>
              <a:lstStyle/>
              <a:p>
                <a:r>
                  <a:rPr lang="en-US" altLang="zh-CN" sz="1600" i="1">
                    <a:latin typeface="Consolas" pitchFamily="49" charset="0"/>
                    <a:cs typeface="Consolas" pitchFamily="49" charset="0"/>
                  </a:rPr>
                  <a:t>i</a:t>
                </a:r>
                <a:r>
                  <a:rPr lang="en-US" altLang="zh-CN" sz="1600">
                    <a:latin typeface="Consolas" pitchFamily="49" charset="0"/>
                    <a:cs typeface="Consolas" pitchFamily="49" charset="0"/>
                  </a:rPr>
                  <a:t>+</a:t>
                </a:r>
                <a:r>
                  <a:rPr lang="en-US" altLang="zh-CN" sz="1600" i="1">
                    <a:latin typeface="Consolas" pitchFamily="49" charset="0"/>
                    <a:cs typeface="Consolas" pitchFamily="49" charset="0"/>
                  </a:rPr>
                  <a:t>k</a:t>
                </a: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grpSp>
        <p:grpSp>
          <p:nvGrpSpPr>
            <p:cNvPr id="18" name="组合 23"/>
            <p:cNvGrpSpPr/>
            <p:nvPr/>
          </p:nvGrpSpPr>
          <p:grpSpPr>
            <a:xfrm>
              <a:off x="4296296" y="2331039"/>
              <a:ext cx="500066" cy="548484"/>
              <a:chOff x="4439172" y="1976227"/>
              <a:chExt cx="500066" cy="548484"/>
            </a:xfrm>
          </p:grpSpPr>
          <p:cxnSp>
            <p:nvCxnSpPr>
              <p:cNvPr id="19" name="直接箭头连接符 18"/>
              <p:cNvCxnSpPr/>
              <p:nvPr/>
            </p:nvCxnSpPr>
            <p:spPr>
              <a:xfrm rot="5400000" flipH="1" flipV="1">
                <a:off x="4501356" y="2118309"/>
                <a:ext cx="285752" cy="158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sp>
            <p:nvSpPr>
              <p:cNvPr id="20" name="TextBox 19"/>
              <p:cNvSpPr txBox="1"/>
              <p:nvPr/>
            </p:nvSpPr>
            <p:spPr>
              <a:xfrm>
                <a:off x="4439172" y="2327734"/>
                <a:ext cx="500066" cy="196977"/>
              </a:xfrm>
              <a:prstGeom prst="rect">
                <a:avLst/>
              </a:prstGeom>
              <a:noFill/>
            </p:spPr>
            <p:txBody>
              <a:bodyPr wrap="square" lIns="0" tIns="0" rIns="0" bIns="0" rtlCol="0">
                <a:spAutoFit/>
              </a:bodyPr>
              <a:lstStyle/>
              <a:p>
                <a:r>
                  <a:rPr lang="en-US" altLang="zh-CN" sz="1600" i="1">
                    <a:latin typeface="Consolas" pitchFamily="49" charset="0"/>
                    <a:cs typeface="Consolas" pitchFamily="49" charset="0"/>
                  </a:rPr>
                  <a:t>p</a:t>
                </a: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grpSp>
        <p:grpSp>
          <p:nvGrpSpPr>
            <p:cNvPr id="21" name="组合 26"/>
            <p:cNvGrpSpPr/>
            <p:nvPr/>
          </p:nvGrpSpPr>
          <p:grpSpPr>
            <a:xfrm>
              <a:off x="2204498" y="2372333"/>
              <a:ext cx="328614" cy="556601"/>
              <a:chOff x="2100246" y="1976227"/>
              <a:chExt cx="328614" cy="556601"/>
            </a:xfrm>
          </p:grpSpPr>
          <p:cxnSp>
            <p:nvCxnSpPr>
              <p:cNvPr id="22" name="直接箭头连接符 21"/>
              <p:cNvCxnSpPr/>
              <p:nvPr/>
            </p:nvCxnSpPr>
            <p:spPr>
              <a:xfrm rot="5400000" flipH="1" flipV="1">
                <a:off x="2129615" y="2118309"/>
                <a:ext cx="285752" cy="158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sp>
            <p:nvSpPr>
              <p:cNvPr id="23" name="TextBox 22"/>
              <p:cNvSpPr txBox="1"/>
              <p:nvPr/>
            </p:nvSpPr>
            <p:spPr>
              <a:xfrm>
                <a:off x="2100246" y="2332324"/>
                <a:ext cx="328614" cy="200504"/>
              </a:xfrm>
              <a:prstGeom prst="rect">
                <a:avLst/>
              </a:prstGeom>
              <a:noFill/>
            </p:spPr>
            <p:txBody>
              <a:bodyPr wrap="square" lIns="0" tIns="0" rIns="0" bIns="0" rtlCol="0">
                <a:spAutoFit/>
              </a:bodyPr>
              <a:lstStyle/>
              <a:p>
                <a:r>
                  <a:rPr lang="en-US" altLang="zh-CN" sz="1600" i="1">
                    <a:latin typeface="Consolas" pitchFamily="49" charset="0"/>
                    <a:cs typeface="Consolas" pitchFamily="49" charset="0"/>
                  </a:rPr>
                  <a:t>j</a:t>
                </a:r>
                <a:endParaRPr lang="zh-CN" altLang="en-US" sz="1600" i="1">
                  <a:latin typeface="Consolas" pitchFamily="49" charset="0"/>
                  <a:cs typeface="Consolas" pitchFamily="49" charset="0"/>
                </a:endParaRPr>
              </a:p>
            </p:txBody>
          </p:sp>
        </p:grpSp>
        <p:grpSp>
          <p:nvGrpSpPr>
            <p:cNvPr id="24" name="组合 24"/>
            <p:cNvGrpSpPr/>
            <p:nvPr/>
          </p:nvGrpSpPr>
          <p:grpSpPr>
            <a:xfrm>
              <a:off x="1899752" y="898203"/>
              <a:ext cx="447622" cy="551731"/>
              <a:chOff x="2398716" y="739756"/>
              <a:chExt cx="447622" cy="551731"/>
            </a:xfrm>
          </p:grpSpPr>
          <p:cxnSp>
            <p:nvCxnSpPr>
              <p:cNvPr id="25" name="直接箭头连接符 24"/>
              <p:cNvCxnSpPr/>
              <p:nvPr/>
            </p:nvCxnSpPr>
            <p:spPr>
              <a:xfrm rot="16200000" flipH="1">
                <a:off x="2534962" y="980111"/>
                <a:ext cx="346040" cy="27671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398716" y="739756"/>
                <a:ext cx="214314" cy="196977"/>
              </a:xfrm>
              <a:prstGeom prst="rect">
                <a:avLst/>
              </a:prstGeom>
              <a:noFill/>
            </p:spPr>
            <p:txBody>
              <a:bodyPr wrap="square" lIns="0" tIns="0" rIns="0" bIns="0" rtlCol="0">
                <a:spAutoFit/>
              </a:bodyPr>
              <a:lstStyle/>
              <a:p>
                <a:r>
                  <a:rPr lang="en-US" altLang="zh-CN" sz="1600" i="1">
                    <a:latin typeface="Consolas" pitchFamily="49" charset="0"/>
                    <a:cs typeface="Consolas" pitchFamily="49" charset="0"/>
                  </a:rPr>
                  <a:t>i</a:t>
                </a:r>
                <a:endParaRPr lang="zh-CN" altLang="en-US" sz="1600">
                  <a:latin typeface="Consolas" pitchFamily="49" charset="0"/>
                  <a:cs typeface="Consolas" pitchFamily="49" charset="0"/>
                </a:endParaRPr>
              </a:p>
            </p:txBody>
          </p:sp>
        </p:grpSp>
      </p:grpSp>
      <p:sp>
        <p:nvSpPr>
          <p:cNvPr id="30" name="任意多边形 29"/>
          <p:cNvSpPr/>
          <p:nvPr/>
        </p:nvSpPr>
        <p:spPr>
          <a:xfrm>
            <a:off x="991569" y="1738365"/>
            <a:ext cx="2917240" cy="3526971"/>
          </a:xfrm>
          <a:custGeom>
            <a:avLst/>
            <a:gdLst>
              <a:gd name="connsiteX0" fmla="*/ 1947706 w 3203750"/>
              <a:gd name="connsiteY0" fmla="*/ 0 h 3526971"/>
              <a:gd name="connsiteX1" fmla="*/ 1807029 w 3203750"/>
              <a:gd name="connsiteY1" fmla="*/ 140677 h 3526971"/>
              <a:gd name="connsiteX2" fmla="*/ 561033 w 3203750"/>
              <a:gd name="connsiteY2" fmla="*/ 200967 h 3526971"/>
              <a:gd name="connsiteX3" fmla="*/ 440453 w 3203750"/>
              <a:gd name="connsiteY3" fmla="*/ 813916 h 3526971"/>
              <a:gd name="connsiteX4" fmla="*/ 3203750 w 3203750"/>
              <a:gd name="connsiteY4" fmla="*/ 3526971 h 3526971"/>
              <a:gd name="connsiteX0" fmla="*/ 1944412 w 3200456"/>
              <a:gd name="connsiteY0" fmla="*/ 0 h 3526971"/>
              <a:gd name="connsiteX1" fmla="*/ 1803735 w 3200456"/>
              <a:gd name="connsiteY1" fmla="*/ 140677 h 3526971"/>
              <a:gd name="connsiteX2" fmla="*/ 577499 w 3200456"/>
              <a:gd name="connsiteY2" fmla="*/ 118999 h 3526971"/>
              <a:gd name="connsiteX3" fmla="*/ 437159 w 3200456"/>
              <a:gd name="connsiteY3" fmla="*/ 813916 h 3526971"/>
              <a:gd name="connsiteX4" fmla="*/ 3200456 w 3200456"/>
              <a:gd name="connsiteY4" fmla="*/ 3526971 h 3526971"/>
              <a:gd name="connsiteX0" fmla="*/ 1944412 w 3200456"/>
              <a:gd name="connsiteY0" fmla="*/ 0 h 3526971"/>
              <a:gd name="connsiteX1" fmla="*/ 1506193 w 3200456"/>
              <a:gd name="connsiteY1" fmla="*/ 118999 h 3526971"/>
              <a:gd name="connsiteX2" fmla="*/ 577499 w 3200456"/>
              <a:gd name="connsiteY2" fmla="*/ 118999 h 3526971"/>
              <a:gd name="connsiteX3" fmla="*/ 437159 w 3200456"/>
              <a:gd name="connsiteY3" fmla="*/ 813916 h 3526971"/>
              <a:gd name="connsiteX4" fmla="*/ 3200456 w 3200456"/>
              <a:gd name="connsiteY4" fmla="*/ 3526971 h 3526971"/>
              <a:gd name="connsiteX0" fmla="*/ 1661196 w 2917240"/>
              <a:gd name="connsiteY0" fmla="*/ 71502 h 3598473"/>
              <a:gd name="connsiteX1" fmla="*/ 1222977 w 2917240"/>
              <a:gd name="connsiteY1" fmla="*/ 190501 h 3598473"/>
              <a:gd name="connsiteX2" fmla="*/ 294283 w 2917240"/>
              <a:gd name="connsiteY2" fmla="*/ 190501 h 3598473"/>
              <a:gd name="connsiteX3" fmla="*/ 437159 w 2917240"/>
              <a:gd name="connsiteY3" fmla="*/ 1333509 h 3598473"/>
              <a:gd name="connsiteX4" fmla="*/ 2917240 w 2917240"/>
              <a:gd name="connsiteY4" fmla="*/ 3598473 h 3598473"/>
              <a:gd name="connsiteX0" fmla="*/ 1661196 w 2917240"/>
              <a:gd name="connsiteY0" fmla="*/ 0 h 3526971"/>
              <a:gd name="connsiteX1" fmla="*/ 1222977 w 2917240"/>
              <a:gd name="connsiteY1" fmla="*/ 118999 h 3526971"/>
              <a:gd name="connsiteX2" fmla="*/ 294283 w 2917240"/>
              <a:gd name="connsiteY2" fmla="*/ 261875 h 3526971"/>
              <a:gd name="connsiteX3" fmla="*/ 437159 w 2917240"/>
              <a:gd name="connsiteY3" fmla="*/ 1262007 h 3526971"/>
              <a:gd name="connsiteX4" fmla="*/ 2917240 w 2917240"/>
              <a:gd name="connsiteY4" fmla="*/ 3526971 h 3526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7240" h="3526971">
                <a:moveTo>
                  <a:pt x="1661196" y="0"/>
                </a:moveTo>
                <a:cubicBezTo>
                  <a:pt x="1706413" y="53591"/>
                  <a:pt x="1450796" y="75353"/>
                  <a:pt x="1222977" y="118999"/>
                </a:cubicBezTo>
                <a:cubicBezTo>
                  <a:pt x="995158" y="162645"/>
                  <a:pt x="425253" y="71374"/>
                  <a:pt x="294283" y="261875"/>
                </a:cubicBezTo>
                <a:cubicBezTo>
                  <a:pt x="163313" y="452376"/>
                  <a:pt x="0" y="717824"/>
                  <a:pt x="437159" y="1262007"/>
                </a:cubicBezTo>
                <a:cubicBezTo>
                  <a:pt x="874318" y="1806190"/>
                  <a:pt x="1755818" y="2447610"/>
                  <a:pt x="2917240" y="3526971"/>
                </a:cubicBezTo>
              </a:path>
            </a:pathLst>
          </a:custGeom>
          <a:ln w="19050">
            <a:solidFill>
              <a:srgbClr val="FF3399"/>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1" name="任意多边形 30"/>
          <p:cNvSpPr/>
          <p:nvPr/>
        </p:nvSpPr>
        <p:spPr>
          <a:xfrm>
            <a:off x="2363875" y="2336242"/>
            <a:ext cx="2388995" cy="2939144"/>
          </a:xfrm>
          <a:custGeom>
            <a:avLst/>
            <a:gdLst>
              <a:gd name="connsiteX0" fmla="*/ 135652 w 2456821"/>
              <a:gd name="connsiteY0" fmla="*/ 90435 h 2984361"/>
              <a:gd name="connsiteX1" fmla="*/ 386861 w 2456821"/>
              <a:gd name="connsiteY1" fmla="*/ 482321 h 2984361"/>
              <a:gd name="connsiteX2" fmla="*/ 2456821 w 2456821"/>
              <a:gd name="connsiteY2" fmla="*/ 2984361 h 2984361"/>
              <a:gd name="connsiteX0" fmla="*/ 67826 w 2388995"/>
              <a:gd name="connsiteY0" fmla="*/ 45218 h 2939144"/>
              <a:gd name="connsiteX1" fmla="*/ 1708059 w 2388995"/>
              <a:gd name="connsiteY1" fmla="*/ 878445 h 2939144"/>
              <a:gd name="connsiteX2" fmla="*/ 2388995 w 2388995"/>
              <a:gd name="connsiteY2" fmla="*/ 2939144 h 2939144"/>
            </a:gdLst>
            <a:ahLst/>
            <a:cxnLst>
              <a:cxn ang="0">
                <a:pos x="connsiteX0" y="connsiteY0"/>
              </a:cxn>
              <a:cxn ang="0">
                <a:pos x="connsiteX1" y="connsiteY1"/>
              </a:cxn>
              <a:cxn ang="0">
                <a:pos x="connsiteX2" y="connsiteY2"/>
              </a:cxn>
            </a:cxnLst>
            <a:rect l="l" t="t" r="r" b="b"/>
            <a:pathLst>
              <a:path w="2388995" h="2939144">
                <a:moveTo>
                  <a:pt x="67826" y="45218"/>
                </a:moveTo>
                <a:cubicBezTo>
                  <a:pt x="0" y="0"/>
                  <a:pt x="1321198" y="396124"/>
                  <a:pt x="1708059" y="878445"/>
                </a:cubicBezTo>
                <a:cubicBezTo>
                  <a:pt x="2094920" y="1360766"/>
                  <a:pt x="1547445" y="1929284"/>
                  <a:pt x="2388995" y="2939144"/>
                </a:cubicBezTo>
              </a:path>
            </a:pathLst>
          </a:custGeom>
          <a:ln w="19050">
            <a:solidFill>
              <a:srgbClr val="FF3399"/>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任意多边形 31"/>
          <p:cNvSpPr/>
          <p:nvPr/>
        </p:nvSpPr>
        <p:spPr>
          <a:xfrm>
            <a:off x="4049486" y="1708220"/>
            <a:ext cx="381837" cy="3888712"/>
          </a:xfrm>
          <a:custGeom>
            <a:avLst/>
            <a:gdLst>
              <a:gd name="connsiteX0" fmla="*/ 381837 w 381837"/>
              <a:gd name="connsiteY0" fmla="*/ 0 h 3888712"/>
              <a:gd name="connsiteX1" fmla="*/ 241160 w 381837"/>
              <a:gd name="connsiteY1" fmla="*/ 291402 h 3888712"/>
              <a:gd name="connsiteX2" fmla="*/ 120580 w 381837"/>
              <a:gd name="connsiteY2" fmla="*/ 934496 h 3888712"/>
              <a:gd name="connsiteX3" fmla="*/ 0 w 381837"/>
              <a:gd name="connsiteY3" fmla="*/ 3888712 h 3888712"/>
              <a:gd name="connsiteX0" fmla="*/ 381837 w 381837"/>
              <a:gd name="connsiteY0" fmla="*/ 0 h 3888712"/>
              <a:gd name="connsiteX1" fmla="*/ 241160 w 381837"/>
              <a:gd name="connsiteY1" fmla="*/ 291402 h 3888712"/>
              <a:gd name="connsiteX2" fmla="*/ 93886 w 381837"/>
              <a:gd name="connsiteY2" fmla="*/ 1006400 h 3888712"/>
              <a:gd name="connsiteX3" fmla="*/ 0 w 381837"/>
              <a:gd name="connsiteY3" fmla="*/ 3888712 h 3888712"/>
            </a:gdLst>
            <a:ahLst/>
            <a:cxnLst>
              <a:cxn ang="0">
                <a:pos x="connsiteX0" y="connsiteY0"/>
              </a:cxn>
              <a:cxn ang="0">
                <a:pos x="connsiteX1" y="connsiteY1"/>
              </a:cxn>
              <a:cxn ang="0">
                <a:pos x="connsiteX2" y="connsiteY2"/>
              </a:cxn>
              <a:cxn ang="0">
                <a:pos x="connsiteX3" y="connsiteY3"/>
              </a:cxn>
            </a:cxnLst>
            <a:rect l="l" t="t" r="r" b="b"/>
            <a:pathLst>
              <a:path w="381837" h="3888712">
                <a:moveTo>
                  <a:pt x="381837" y="0"/>
                </a:moveTo>
                <a:cubicBezTo>
                  <a:pt x="333270" y="67826"/>
                  <a:pt x="289152" y="123669"/>
                  <a:pt x="241160" y="291402"/>
                </a:cubicBezTo>
                <a:cubicBezTo>
                  <a:pt x="193168" y="459135"/>
                  <a:pt x="134079" y="406848"/>
                  <a:pt x="93886" y="1006400"/>
                </a:cubicBezTo>
                <a:cubicBezTo>
                  <a:pt x="53693" y="1605952"/>
                  <a:pt x="40193" y="2711380"/>
                  <a:pt x="0" y="3888712"/>
                </a:cubicBezTo>
              </a:path>
            </a:pathLst>
          </a:custGeom>
          <a:ln w="19050">
            <a:solidFill>
              <a:srgbClr val="FF3399"/>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4" name="任意多边形 33"/>
          <p:cNvSpPr/>
          <p:nvPr/>
        </p:nvSpPr>
        <p:spPr>
          <a:xfrm>
            <a:off x="4592097" y="2361363"/>
            <a:ext cx="572756" cy="3255666"/>
          </a:xfrm>
          <a:custGeom>
            <a:avLst/>
            <a:gdLst>
              <a:gd name="connsiteX0" fmla="*/ 0 w 572756"/>
              <a:gd name="connsiteY0" fmla="*/ 0 h 3255666"/>
              <a:gd name="connsiteX1" fmla="*/ 271305 w 572756"/>
              <a:gd name="connsiteY1" fmla="*/ 1155560 h 3255666"/>
              <a:gd name="connsiteX2" fmla="*/ 572756 w 572756"/>
              <a:gd name="connsiteY2" fmla="*/ 3255666 h 3255666"/>
            </a:gdLst>
            <a:ahLst/>
            <a:cxnLst>
              <a:cxn ang="0">
                <a:pos x="connsiteX0" y="connsiteY0"/>
              </a:cxn>
              <a:cxn ang="0">
                <a:pos x="connsiteX1" y="connsiteY1"/>
              </a:cxn>
              <a:cxn ang="0">
                <a:pos x="connsiteX2" y="connsiteY2"/>
              </a:cxn>
            </a:cxnLst>
            <a:rect l="l" t="t" r="r" b="b"/>
            <a:pathLst>
              <a:path w="572756" h="3255666">
                <a:moveTo>
                  <a:pt x="0" y="0"/>
                </a:moveTo>
                <a:cubicBezTo>
                  <a:pt x="87923" y="306474"/>
                  <a:pt x="175846" y="612949"/>
                  <a:pt x="271305" y="1155560"/>
                </a:cubicBezTo>
                <a:cubicBezTo>
                  <a:pt x="366764" y="1698171"/>
                  <a:pt x="469760" y="2476918"/>
                  <a:pt x="572756" y="3255666"/>
                </a:cubicBezTo>
              </a:path>
            </a:pathLst>
          </a:custGeom>
          <a:ln w="19050">
            <a:solidFill>
              <a:srgbClr val="FF3399"/>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灯片编号占位符 34"/>
          <p:cNvSpPr>
            <a:spLocks noGrp="1"/>
          </p:cNvSpPr>
          <p:nvPr>
            <p:ph type="sldNum" sz="quarter" idx="12"/>
          </p:nvPr>
        </p:nvSpPr>
        <p:spPr/>
        <p:txBody>
          <a:bodyPr/>
          <a:lstStyle/>
          <a:p>
            <a:fld id="{67864EE2-EAB3-4814-A7EB-820BD7610F1E}" type="slidenum">
              <a:rPr lang="en-US" altLang="zh-CN" smtClean="0"/>
              <a:pPr/>
              <a:t>24</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trips(downLeft)">
                                      <p:cBhvr>
                                        <p:cTn id="15" dur="1000"/>
                                        <p:tgtEl>
                                          <p:spTgt spid="30"/>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strips(downLeft)">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22" presetClass="exit" presetSubtype="4" fill="hold" grpId="1" nodeType="withEffect">
                                  <p:stCondLst>
                                    <p:cond delay="0"/>
                                  </p:stCondLst>
                                  <p:childTnLst>
                                    <p:animEffect transition="out" filter="wipe(down)">
                                      <p:cBhvr>
                                        <p:cTn id="25" dur="500"/>
                                        <p:tgtEl>
                                          <p:spTgt spid="31"/>
                                        </p:tgtEl>
                                      </p:cBhvr>
                                    </p:animEffect>
                                    <p:set>
                                      <p:cBhvr>
                                        <p:cTn id="26" dur="1" fill="hold">
                                          <p:stCondLst>
                                            <p:cond delay="499"/>
                                          </p:stCondLst>
                                        </p:cTn>
                                        <p:tgtEl>
                                          <p:spTgt spid="31"/>
                                        </p:tgtEl>
                                        <p:attrNameLst>
                                          <p:attrName>style.visibility</p:attrName>
                                        </p:attrNameLst>
                                      </p:cBhvr>
                                      <p:to>
                                        <p:strVal val="hidden"/>
                                      </p:to>
                                    </p:set>
                                  </p:childTnLst>
                                </p:cTn>
                              </p:par>
                            </p:childTnLst>
                          </p:cTn>
                        </p:par>
                        <p:par>
                          <p:cTn id="27" fill="hold">
                            <p:stCondLst>
                              <p:cond delay="500"/>
                            </p:stCondLst>
                            <p:childTnLst>
                              <p:par>
                                <p:cTn id="28" presetID="18" presetClass="entr" presetSubtype="12"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strips(downLeft)">
                                      <p:cBhvr>
                                        <p:cTn id="30" dur="500"/>
                                        <p:tgtEl>
                                          <p:spTgt spid="34"/>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0" grpId="0" animBg="1"/>
      <p:bldP spid="30" grpId="1" animBg="1"/>
      <p:bldP spid="31" grpId="0" animBg="1"/>
      <p:bldP spid="31" grpId="1" animBg="1"/>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4282" y="142852"/>
            <a:ext cx="8358246" cy="853952"/>
          </a:xfrm>
          <a:prstGeom prst="rect">
            <a:avLst/>
          </a:prstGeom>
          <a:noFill/>
          <a:ln w="9525">
            <a:noFill/>
            <a:miter lim="800000"/>
            <a:headEnd/>
            <a:tailEnd/>
          </a:ln>
        </p:spPr>
        <p:txBody>
          <a:bodyPr wrap="square">
            <a:spAutoFit/>
          </a:bodyPr>
          <a:lstStyle/>
          <a:p>
            <a:pPr algn="just">
              <a:lnSpc>
                <a:spcPct val="130000"/>
              </a:lnSpc>
            </a:pPr>
            <a:r>
              <a:rPr kumimoji="1" lang="en-US" altLang="zh-CN" sz="2000" dirty="0">
                <a:solidFill>
                  <a:srgbClr val="0000FF"/>
                </a:solidFill>
                <a:latin typeface="Consolas" pitchFamily="49" charset="0"/>
                <a:ea typeface="楷体" pitchFamily="49" charset="-122"/>
                <a:cs typeface="Consolas" pitchFamily="49" charset="0"/>
              </a:rPr>
              <a:t>    </a:t>
            </a:r>
            <a:r>
              <a:rPr lang="zh-CN" altLang="en-US" sz="2000" dirty="0">
                <a:solidFill>
                  <a:srgbClr val="FF0000"/>
                </a:solidFill>
                <a:latin typeface="Consolas" pitchFamily="49" charset="0"/>
                <a:ea typeface="楷体" pitchFamily="49" charset="-122"/>
                <a:cs typeface="Consolas" pitchFamily="49" charset="0"/>
              </a:rPr>
              <a:t>定理</a:t>
            </a:r>
            <a:r>
              <a:rPr lang="en-US" altLang="zh-CN" sz="2000" dirty="0">
                <a:solidFill>
                  <a:srgbClr val="FF0000"/>
                </a:solidFill>
                <a:latin typeface="Consolas" pitchFamily="49" charset="0"/>
                <a:ea typeface="楷体" pitchFamily="49" charset="-122"/>
                <a:cs typeface="Consolas" pitchFamily="49" charset="0"/>
              </a:rPr>
              <a:t>7.2 </a:t>
            </a:r>
            <a:r>
              <a:rPr kumimoji="1" lang="zh-CN" altLang="en-US" sz="2000" dirty="0">
                <a:solidFill>
                  <a:srgbClr val="0000FF"/>
                </a:solidFill>
                <a:latin typeface="Consolas" pitchFamily="49" charset="0"/>
                <a:ea typeface="楷体" pitchFamily="49" charset="-122"/>
                <a:cs typeface="Consolas" pitchFamily="49" charset="0"/>
              </a:rPr>
              <a:t>任何</a:t>
            </a:r>
            <a:r>
              <a:rPr kumimoji="1" lang="en-US" altLang="zh-CN" sz="2000" i="1" dirty="0">
                <a:solidFill>
                  <a:srgbClr val="0000FF"/>
                </a:solidFill>
                <a:latin typeface="Consolas" pitchFamily="49" charset="0"/>
                <a:ea typeface="楷体" pitchFamily="49" charset="-122"/>
                <a:cs typeface="Consolas" pitchFamily="49" charset="0"/>
              </a:rPr>
              <a:t>n</a:t>
            </a: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mj-ea"/>
                <a:ea typeface="+mj-ea"/>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0</a:t>
            </a:r>
            <a:r>
              <a:rPr kumimoji="1" lang="zh-CN" altLang="en-US" sz="2000" dirty="0">
                <a:solidFill>
                  <a:srgbClr val="0000FF"/>
                </a:solidFill>
                <a:latin typeface="Consolas" pitchFamily="49" charset="0"/>
                <a:ea typeface="楷体" pitchFamily="49" charset="-122"/>
                <a:cs typeface="Consolas" pitchFamily="49" charset="0"/>
              </a:rPr>
              <a:t>）个不同结点的二叉树，都可由它的中序序列和后序序列唯一地确定。</a:t>
            </a:r>
          </a:p>
        </p:txBody>
      </p:sp>
      <p:grpSp>
        <p:nvGrpSpPr>
          <p:cNvPr id="23" name="组合 22"/>
          <p:cNvGrpSpPr/>
          <p:nvPr/>
        </p:nvGrpSpPr>
        <p:grpSpPr>
          <a:xfrm>
            <a:off x="500034" y="2357430"/>
            <a:ext cx="8001056" cy="2162566"/>
            <a:chOff x="785786" y="2000241"/>
            <a:chExt cx="7858180" cy="1805376"/>
          </a:xfrm>
        </p:grpSpPr>
        <p:sp>
          <p:nvSpPr>
            <p:cNvPr id="5" name="Text Box 6"/>
            <p:cNvSpPr txBox="1">
              <a:spLocks noChangeArrowheads="1"/>
            </p:cNvSpPr>
            <p:nvPr/>
          </p:nvSpPr>
          <p:spPr bwMode="auto">
            <a:xfrm>
              <a:off x="1571605" y="3214686"/>
              <a:ext cx="988490" cy="590931"/>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itchFamily="49" charset="0"/>
                  <a:ea typeface="仿宋" pitchFamily="49" charset="-122"/>
                  <a:cs typeface="Consolas" pitchFamily="49" charset="0"/>
                </a:rPr>
                <a:t>左子树后序序列，有</a:t>
              </a:r>
              <a:r>
                <a:rPr lang="en-US" altLang="zh-CN" sz="1600" i="1">
                  <a:solidFill>
                    <a:srgbClr val="0000FF"/>
                  </a:solidFill>
                  <a:latin typeface="Consolas" pitchFamily="49" charset="0"/>
                  <a:ea typeface="仿宋" pitchFamily="49" charset="-122"/>
                  <a:cs typeface="Consolas" pitchFamily="49" charset="0"/>
                </a:rPr>
                <a:t>k</a:t>
              </a:r>
              <a:r>
                <a:rPr lang="zh-CN" altLang="en-US" sz="1600">
                  <a:solidFill>
                    <a:srgbClr val="0000FF"/>
                  </a:solidFill>
                  <a:latin typeface="Consolas" pitchFamily="49" charset="0"/>
                  <a:ea typeface="仿宋" pitchFamily="49" charset="-122"/>
                  <a:cs typeface="Consolas" pitchFamily="49" charset="0"/>
                </a:rPr>
                <a:t>个结点</a:t>
              </a:r>
            </a:p>
          </p:txBody>
        </p:sp>
        <p:sp>
          <p:nvSpPr>
            <p:cNvPr id="6" name="Text Box 7"/>
            <p:cNvSpPr txBox="1">
              <a:spLocks noChangeArrowheads="1"/>
            </p:cNvSpPr>
            <p:nvPr/>
          </p:nvSpPr>
          <p:spPr bwMode="auto">
            <a:xfrm>
              <a:off x="2900351" y="3214686"/>
              <a:ext cx="1049363" cy="590931"/>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itchFamily="49" charset="0"/>
                  <a:ea typeface="仿宋" pitchFamily="49" charset="-122"/>
                  <a:cs typeface="Consolas" pitchFamily="49" charset="0"/>
                </a:rPr>
                <a:t>右子树后序序列，有</a:t>
              </a:r>
              <a:r>
                <a:rPr lang="en-US" altLang="zh-CN" sz="1600" i="1">
                  <a:solidFill>
                    <a:srgbClr val="0000FF"/>
                  </a:solidFill>
                  <a:latin typeface="Consolas" pitchFamily="49" charset="0"/>
                  <a:ea typeface="仿宋" pitchFamily="49" charset="-122"/>
                  <a:cs typeface="Consolas" pitchFamily="49" charset="0"/>
                </a:rPr>
                <a:t>n</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k</a:t>
              </a:r>
              <a:r>
                <a:rPr lang="en-US" altLang="zh-CN" sz="1600">
                  <a:solidFill>
                    <a:srgbClr val="0000FF"/>
                  </a:solidFill>
                  <a:latin typeface="Consolas" pitchFamily="49" charset="0"/>
                  <a:ea typeface="仿宋" pitchFamily="49" charset="-122"/>
                  <a:cs typeface="Consolas" pitchFamily="49" charset="0"/>
                </a:rPr>
                <a:t>-1</a:t>
              </a:r>
              <a:r>
                <a:rPr lang="zh-CN" altLang="en-US" sz="1600">
                  <a:solidFill>
                    <a:srgbClr val="0000FF"/>
                  </a:solidFill>
                  <a:latin typeface="Consolas" pitchFamily="49" charset="0"/>
                  <a:ea typeface="仿宋" pitchFamily="49" charset="-122"/>
                  <a:cs typeface="Consolas" pitchFamily="49" charset="0"/>
                </a:rPr>
                <a:t>个结点</a:t>
              </a:r>
            </a:p>
          </p:txBody>
        </p:sp>
        <p:sp>
          <p:nvSpPr>
            <p:cNvPr id="7" name="Text Box 8"/>
            <p:cNvSpPr txBox="1">
              <a:spLocks noChangeArrowheads="1"/>
            </p:cNvSpPr>
            <p:nvPr/>
          </p:nvSpPr>
          <p:spPr bwMode="auto">
            <a:xfrm>
              <a:off x="785786" y="2582219"/>
              <a:ext cx="804515" cy="443198"/>
            </a:xfrm>
            <a:prstGeom prst="rect">
              <a:avLst/>
            </a:prstGeom>
            <a:noFill/>
            <a:ln w="9525" algn="ctr">
              <a:noFill/>
              <a:miter lim="800000"/>
              <a:headEnd/>
              <a:tailEnd type="none" w="med" len="lg"/>
            </a:ln>
            <a:effectLst/>
          </p:spPr>
          <p:txBody>
            <a:bodyPr wrap="square" lIns="0" tIns="0" rIns="0" bIns="0">
              <a:spAutoFit/>
            </a:bodyPr>
            <a:lstStyle/>
            <a:p>
              <a:pPr algn="l">
                <a:spcBef>
                  <a:spcPts val="0"/>
                </a:spcBef>
              </a:pPr>
              <a:r>
                <a:rPr lang="zh-CN" altLang="en-US" sz="1800">
                  <a:solidFill>
                    <a:srgbClr val="00B0F0"/>
                  </a:solidFill>
                  <a:latin typeface="Consolas" pitchFamily="49" charset="0"/>
                  <a:ea typeface="仿宋" pitchFamily="49" charset="-122"/>
                  <a:cs typeface="Consolas" pitchFamily="49" charset="0"/>
                </a:rPr>
                <a:t>后序</a:t>
              </a:r>
              <a:endParaRPr lang="en-US" altLang="zh-CN" sz="1800">
                <a:solidFill>
                  <a:srgbClr val="00B0F0"/>
                </a:solidFill>
                <a:latin typeface="Consolas" pitchFamily="49" charset="0"/>
                <a:ea typeface="仿宋" pitchFamily="49" charset="-122"/>
                <a:cs typeface="Consolas" pitchFamily="49" charset="0"/>
              </a:endParaRPr>
            </a:p>
            <a:p>
              <a:pPr algn="l">
                <a:spcBef>
                  <a:spcPts val="0"/>
                </a:spcBef>
              </a:pPr>
              <a:r>
                <a:rPr lang="zh-CN" altLang="en-US" sz="1800">
                  <a:solidFill>
                    <a:srgbClr val="00B0F0"/>
                  </a:solidFill>
                  <a:latin typeface="Consolas" pitchFamily="49" charset="0"/>
                  <a:ea typeface="仿宋" pitchFamily="49" charset="-122"/>
                  <a:cs typeface="Consolas" pitchFamily="49" charset="0"/>
                </a:rPr>
                <a:t>序列</a:t>
              </a:r>
              <a:r>
                <a:rPr lang="zh-CN" altLang="en-US" sz="1800" dirty="0">
                  <a:solidFill>
                    <a:srgbClr val="00B0F0"/>
                  </a:solidFill>
                  <a:latin typeface="Consolas" pitchFamily="49" charset="0"/>
                  <a:ea typeface="仿宋" pitchFamily="49" charset="-122"/>
                  <a:cs typeface="Consolas" pitchFamily="49" charset="0"/>
                </a:rPr>
                <a:t>：</a:t>
              </a:r>
            </a:p>
          </p:txBody>
        </p:sp>
        <p:sp>
          <p:nvSpPr>
            <p:cNvPr id="8" name="Text Box 9"/>
            <p:cNvSpPr txBox="1">
              <a:spLocks noChangeArrowheads="1"/>
            </p:cNvSpPr>
            <p:nvPr/>
          </p:nvSpPr>
          <p:spPr bwMode="auto">
            <a:xfrm>
              <a:off x="1355167" y="2673660"/>
              <a:ext cx="3357586" cy="221599"/>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1800" i="1">
                  <a:solidFill>
                    <a:srgbClr val="0000FF"/>
                  </a:solidFill>
                  <a:latin typeface="Consolas" pitchFamily="49" charset="0"/>
                  <a:ea typeface="仿宋" pitchFamily="49" charset="-122"/>
                  <a:cs typeface="Consolas" pitchFamily="49" charset="0"/>
                </a:rPr>
                <a:t>a</a:t>
              </a:r>
              <a:r>
                <a:rPr lang="en-US" altLang="zh-CN" sz="1800" baseline="-2500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a</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k</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ea typeface="+mj-ea"/>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FF0000"/>
                  </a:solidFill>
                  <a:latin typeface="Consolas" pitchFamily="49" charset="0"/>
                  <a:ea typeface="仿宋" pitchFamily="49" charset="-122"/>
                  <a:cs typeface="Consolas" pitchFamily="49" charset="0"/>
                </a:rPr>
                <a:t>a</a:t>
              </a:r>
              <a:r>
                <a:rPr lang="en-US" altLang="zh-CN" sz="1800" i="1" baseline="-25000">
                  <a:solidFill>
                    <a:srgbClr val="FF0000"/>
                  </a:solidFill>
                  <a:latin typeface="Consolas" pitchFamily="49" charset="0"/>
                  <a:ea typeface="仿宋" pitchFamily="49" charset="-122"/>
                  <a:cs typeface="Consolas" pitchFamily="49" charset="0"/>
                </a:rPr>
                <a:t>n</a:t>
              </a:r>
              <a:r>
                <a:rPr lang="en-US" altLang="zh-CN" sz="1800" baseline="-25000">
                  <a:solidFill>
                    <a:srgbClr val="FF0000"/>
                  </a:solidFill>
                  <a:latin typeface="Consolas" pitchFamily="49" charset="0"/>
                  <a:ea typeface="仿宋" pitchFamily="49" charset="-122"/>
                  <a:cs typeface="Consolas" pitchFamily="49" charset="0"/>
                </a:rPr>
                <a:t>-1</a:t>
              </a:r>
              <a:endParaRPr lang="en-US" altLang="en-US" sz="1800" baseline="-25000">
                <a:solidFill>
                  <a:srgbClr val="FF0000"/>
                </a:solidFill>
                <a:latin typeface="Consolas" pitchFamily="49" charset="0"/>
                <a:ea typeface="仿宋" pitchFamily="49" charset="-122"/>
                <a:cs typeface="Consolas" pitchFamily="49" charset="0"/>
              </a:endParaRPr>
            </a:p>
          </p:txBody>
        </p:sp>
        <p:sp>
          <p:nvSpPr>
            <p:cNvPr id="9" name="AutoShape 10"/>
            <p:cNvSpPr>
              <a:spLocks/>
            </p:cNvSpPr>
            <p:nvPr/>
          </p:nvSpPr>
          <p:spPr bwMode="auto">
            <a:xfrm rot="16200000">
              <a:off x="2029051" y="2533276"/>
              <a:ext cx="144000" cy="1080000"/>
            </a:xfrm>
            <a:prstGeom prst="leftBrace">
              <a:avLst>
                <a:gd name="adj1" fmla="val 49817"/>
                <a:gd name="adj2" fmla="val 50000"/>
              </a:avLst>
            </a:prstGeom>
            <a:ln w="19050">
              <a:headEnd/>
              <a:tailEnd type="none" w="med" len="lg"/>
            </a:ln>
          </p:spPr>
          <p:style>
            <a:lnRef idx="2">
              <a:schemeClr val="dk1"/>
            </a:lnRef>
            <a:fillRef idx="0">
              <a:schemeClr val="dk1"/>
            </a:fillRef>
            <a:effectRef idx="1">
              <a:schemeClr val="dk1"/>
            </a:effectRef>
            <a:fontRef idx="minor">
              <a:schemeClr val="tx1"/>
            </a:fontRef>
          </p:style>
          <p:txBody>
            <a:bodyPr wrap="none" anchor="ctr"/>
            <a:lstStyle/>
            <a:p>
              <a:pPr algn="l"/>
              <a:endParaRPr lang="zh-CN" altLang="en-US" sz="1800">
                <a:latin typeface="Consolas" pitchFamily="49" charset="0"/>
                <a:ea typeface="仿宋" pitchFamily="49" charset="-122"/>
                <a:cs typeface="Consolas" pitchFamily="49" charset="0"/>
              </a:endParaRPr>
            </a:p>
          </p:txBody>
        </p:sp>
        <p:sp>
          <p:nvSpPr>
            <p:cNvPr id="10" name="AutoShape 11"/>
            <p:cNvSpPr>
              <a:spLocks/>
            </p:cNvSpPr>
            <p:nvPr/>
          </p:nvSpPr>
          <p:spPr bwMode="auto">
            <a:xfrm rot="16200000">
              <a:off x="3317070" y="2641707"/>
              <a:ext cx="144462" cy="863600"/>
            </a:xfrm>
            <a:prstGeom prst="leftBrace">
              <a:avLst>
                <a:gd name="adj1" fmla="val 49817"/>
                <a:gd name="adj2" fmla="val 50000"/>
              </a:avLst>
            </a:prstGeom>
            <a:ln w="19050">
              <a:headEnd/>
              <a:tailEnd type="none" w="med" len="lg"/>
            </a:ln>
          </p:spPr>
          <p:style>
            <a:lnRef idx="2">
              <a:schemeClr val="dk1"/>
            </a:lnRef>
            <a:fillRef idx="0">
              <a:schemeClr val="dk1"/>
            </a:fillRef>
            <a:effectRef idx="1">
              <a:schemeClr val="dk1"/>
            </a:effectRef>
            <a:fontRef idx="minor">
              <a:schemeClr val="tx1"/>
            </a:fontRef>
          </p:style>
          <p:txBody>
            <a:bodyPr wrap="none" anchor="ctr"/>
            <a:lstStyle/>
            <a:p>
              <a:pPr algn="l"/>
              <a:endParaRPr lang="zh-CN" altLang="en-US" sz="1800">
                <a:latin typeface="Consolas" pitchFamily="49" charset="0"/>
                <a:ea typeface="仿宋" pitchFamily="49" charset="-122"/>
                <a:cs typeface="Consolas" pitchFamily="49" charset="0"/>
              </a:endParaRPr>
            </a:p>
          </p:txBody>
        </p:sp>
        <p:sp>
          <p:nvSpPr>
            <p:cNvPr id="11" name="Text Box 12"/>
            <p:cNvSpPr txBox="1">
              <a:spLocks noChangeArrowheads="1"/>
            </p:cNvSpPr>
            <p:nvPr/>
          </p:nvSpPr>
          <p:spPr bwMode="auto">
            <a:xfrm>
              <a:off x="5612836" y="3214686"/>
              <a:ext cx="1030866" cy="590931"/>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itchFamily="49" charset="0"/>
                  <a:ea typeface="仿宋" pitchFamily="49" charset="-122"/>
                  <a:cs typeface="Consolas" pitchFamily="49" charset="0"/>
                </a:rPr>
                <a:t>左子树中序序列，有</a:t>
              </a:r>
              <a:r>
                <a:rPr lang="en-US" altLang="zh-CN" sz="1600" i="1">
                  <a:solidFill>
                    <a:srgbClr val="0000FF"/>
                  </a:solidFill>
                  <a:latin typeface="Consolas" pitchFamily="49" charset="0"/>
                  <a:ea typeface="仿宋" pitchFamily="49" charset="-122"/>
                  <a:cs typeface="Consolas" pitchFamily="49" charset="0"/>
                </a:rPr>
                <a:t>k</a:t>
              </a:r>
              <a:r>
                <a:rPr lang="zh-CN" altLang="en-US" sz="1600">
                  <a:solidFill>
                    <a:srgbClr val="0000FF"/>
                  </a:solidFill>
                  <a:latin typeface="Consolas" pitchFamily="49" charset="0"/>
                  <a:ea typeface="仿宋" pitchFamily="49" charset="-122"/>
                  <a:cs typeface="Consolas" pitchFamily="49" charset="0"/>
                </a:rPr>
                <a:t>个结点</a:t>
              </a:r>
            </a:p>
          </p:txBody>
        </p:sp>
        <p:sp>
          <p:nvSpPr>
            <p:cNvPr id="12" name="Text Box 13"/>
            <p:cNvSpPr txBox="1">
              <a:spLocks noChangeArrowheads="1"/>
            </p:cNvSpPr>
            <p:nvPr/>
          </p:nvSpPr>
          <p:spPr bwMode="auto">
            <a:xfrm>
              <a:off x="7355959" y="3214686"/>
              <a:ext cx="1216569" cy="590931"/>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600">
                  <a:solidFill>
                    <a:srgbClr val="0000FF"/>
                  </a:solidFill>
                  <a:latin typeface="Consolas" pitchFamily="49" charset="0"/>
                  <a:ea typeface="仿宋" pitchFamily="49" charset="-122"/>
                  <a:cs typeface="Consolas" pitchFamily="49" charset="0"/>
                </a:rPr>
                <a:t>右子树中序序列，有</a:t>
              </a:r>
              <a:r>
                <a:rPr lang="en-US" altLang="zh-CN" sz="1600" i="1">
                  <a:solidFill>
                    <a:srgbClr val="0000FF"/>
                  </a:solidFill>
                  <a:latin typeface="Consolas" pitchFamily="49" charset="0"/>
                  <a:ea typeface="仿宋" pitchFamily="49" charset="-122"/>
                  <a:cs typeface="Consolas" pitchFamily="49" charset="0"/>
                </a:rPr>
                <a:t>n</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k</a:t>
              </a:r>
              <a:r>
                <a:rPr lang="en-US" altLang="zh-CN" sz="1600">
                  <a:solidFill>
                    <a:srgbClr val="0000FF"/>
                  </a:solidFill>
                  <a:latin typeface="Consolas" pitchFamily="49" charset="0"/>
                  <a:ea typeface="仿宋" pitchFamily="49" charset="-122"/>
                  <a:cs typeface="Consolas" pitchFamily="49" charset="0"/>
                </a:rPr>
                <a:t>-1</a:t>
              </a:r>
              <a:r>
                <a:rPr lang="zh-CN" altLang="en-US" sz="1600">
                  <a:solidFill>
                    <a:srgbClr val="0000FF"/>
                  </a:solidFill>
                  <a:latin typeface="Consolas" pitchFamily="49" charset="0"/>
                  <a:ea typeface="仿宋" pitchFamily="49" charset="-122"/>
                  <a:cs typeface="Consolas" pitchFamily="49" charset="0"/>
                </a:rPr>
                <a:t>个结点</a:t>
              </a:r>
            </a:p>
          </p:txBody>
        </p:sp>
        <p:sp>
          <p:nvSpPr>
            <p:cNvPr id="13" name="Text Box 14"/>
            <p:cNvSpPr txBox="1">
              <a:spLocks noChangeArrowheads="1"/>
            </p:cNvSpPr>
            <p:nvPr/>
          </p:nvSpPr>
          <p:spPr bwMode="auto">
            <a:xfrm>
              <a:off x="4771945" y="2582219"/>
              <a:ext cx="820775" cy="443198"/>
            </a:xfrm>
            <a:prstGeom prst="rect">
              <a:avLst/>
            </a:prstGeom>
            <a:noFill/>
            <a:ln w="9525" algn="ctr">
              <a:noFill/>
              <a:miter lim="800000"/>
              <a:headEnd/>
              <a:tailEnd type="none" w="med" len="lg"/>
            </a:ln>
            <a:effectLst/>
          </p:spPr>
          <p:txBody>
            <a:bodyPr wrap="square" lIns="0" tIns="0" rIns="0" bIns="0">
              <a:spAutoFit/>
            </a:bodyPr>
            <a:lstStyle/>
            <a:p>
              <a:pPr algn="l">
                <a:spcBef>
                  <a:spcPts val="0"/>
                </a:spcBef>
              </a:pPr>
              <a:r>
                <a:rPr lang="zh-CN" altLang="en-US" sz="1800">
                  <a:solidFill>
                    <a:srgbClr val="00B0F0"/>
                  </a:solidFill>
                  <a:latin typeface="Consolas" pitchFamily="49" charset="0"/>
                  <a:ea typeface="仿宋" pitchFamily="49" charset="-122"/>
                  <a:cs typeface="Consolas" pitchFamily="49" charset="0"/>
                </a:rPr>
                <a:t>中序</a:t>
              </a:r>
              <a:endParaRPr lang="en-US" altLang="zh-CN" sz="1800">
                <a:solidFill>
                  <a:srgbClr val="00B0F0"/>
                </a:solidFill>
                <a:latin typeface="Consolas" pitchFamily="49" charset="0"/>
                <a:ea typeface="仿宋" pitchFamily="49" charset="-122"/>
                <a:cs typeface="Consolas" pitchFamily="49" charset="0"/>
              </a:endParaRPr>
            </a:p>
            <a:p>
              <a:pPr algn="l">
                <a:spcBef>
                  <a:spcPts val="0"/>
                </a:spcBef>
              </a:pPr>
              <a:r>
                <a:rPr lang="zh-CN" altLang="en-US" sz="1800">
                  <a:solidFill>
                    <a:srgbClr val="00B0F0"/>
                  </a:solidFill>
                  <a:latin typeface="Consolas" pitchFamily="49" charset="0"/>
                  <a:ea typeface="仿宋" pitchFamily="49" charset="-122"/>
                  <a:cs typeface="Consolas" pitchFamily="49" charset="0"/>
                </a:rPr>
                <a:t>序列：</a:t>
              </a:r>
            </a:p>
          </p:txBody>
        </p:sp>
        <p:sp>
          <p:nvSpPr>
            <p:cNvPr id="14" name="Text Box 15"/>
            <p:cNvSpPr txBox="1">
              <a:spLocks noChangeArrowheads="1"/>
            </p:cNvSpPr>
            <p:nvPr/>
          </p:nvSpPr>
          <p:spPr bwMode="auto">
            <a:xfrm>
              <a:off x="5390652" y="2691123"/>
              <a:ext cx="3253314" cy="221599"/>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1800" i="1">
                  <a:solidFill>
                    <a:srgbClr val="0000FF"/>
                  </a:solidFill>
                  <a:latin typeface="Consolas" pitchFamily="49" charset="0"/>
                  <a:ea typeface="仿宋" pitchFamily="49" charset="-122"/>
                  <a:cs typeface="Consolas" pitchFamily="49" charset="0"/>
                </a:rPr>
                <a:t>b</a:t>
              </a:r>
              <a:r>
                <a:rPr lang="en-US" altLang="zh-CN" sz="1800" baseline="-2500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b</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ea typeface="+mj-ea"/>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b</a:t>
              </a:r>
              <a:r>
                <a:rPr lang="en-US" altLang="zh-CN" sz="1800" i="1" baseline="-25000">
                  <a:solidFill>
                    <a:srgbClr val="0000FF"/>
                  </a:solidFill>
                  <a:latin typeface="Consolas" pitchFamily="49" charset="0"/>
                  <a:ea typeface="仿宋" pitchFamily="49" charset="-122"/>
                  <a:cs typeface="Consolas" pitchFamily="49" charset="0"/>
                </a:rPr>
                <a:t>k</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FF0000"/>
                  </a:solidFill>
                  <a:latin typeface="Consolas" pitchFamily="49" charset="0"/>
                  <a:ea typeface="仿宋" pitchFamily="49" charset="-122"/>
                  <a:cs typeface="Consolas" pitchFamily="49" charset="0"/>
                </a:rPr>
                <a:t>b</a:t>
              </a:r>
              <a:r>
                <a:rPr lang="en-US" altLang="zh-CN" sz="1800" i="1" baseline="-25000">
                  <a:solidFill>
                    <a:srgbClr val="FF0000"/>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b</a:t>
              </a:r>
              <a:r>
                <a:rPr lang="en-US" altLang="zh-CN" sz="1800" i="1" baseline="-25000">
                  <a:solidFill>
                    <a:srgbClr val="0000FF"/>
                  </a:solidFill>
                  <a:latin typeface="Consolas" pitchFamily="49" charset="0"/>
                  <a:ea typeface="仿宋" pitchFamily="49" charset="-122"/>
                  <a:cs typeface="Consolas" pitchFamily="49" charset="0"/>
                </a:rPr>
                <a:t>k</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b</a:t>
              </a:r>
              <a:r>
                <a:rPr lang="en-US" altLang="zh-CN" sz="1800" i="1" baseline="-25000">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endParaRPr lang="en-US" altLang="en-US" sz="1800" baseline="-25000">
                <a:solidFill>
                  <a:srgbClr val="0000FF"/>
                </a:solidFill>
                <a:latin typeface="Consolas" pitchFamily="49" charset="0"/>
                <a:ea typeface="仿宋" pitchFamily="49" charset="-122"/>
                <a:cs typeface="Consolas" pitchFamily="49" charset="0"/>
              </a:endParaRPr>
            </a:p>
          </p:txBody>
        </p:sp>
        <p:sp>
          <p:nvSpPr>
            <p:cNvPr id="15" name="AutoShape 16"/>
            <p:cNvSpPr>
              <a:spLocks/>
            </p:cNvSpPr>
            <p:nvPr/>
          </p:nvSpPr>
          <p:spPr bwMode="auto">
            <a:xfrm rot="16200000">
              <a:off x="5985390" y="2533507"/>
              <a:ext cx="144463" cy="1080000"/>
            </a:xfrm>
            <a:prstGeom prst="leftBrace">
              <a:avLst>
                <a:gd name="adj1" fmla="val 49817"/>
                <a:gd name="adj2" fmla="val 50000"/>
              </a:avLst>
            </a:prstGeom>
            <a:ln w="19050">
              <a:headEnd/>
              <a:tailEnd type="none" w="med" len="lg"/>
            </a:ln>
          </p:spPr>
          <p:style>
            <a:lnRef idx="2">
              <a:schemeClr val="dk1"/>
            </a:lnRef>
            <a:fillRef idx="0">
              <a:schemeClr val="dk1"/>
            </a:fillRef>
            <a:effectRef idx="1">
              <a:schemeClr val="dk1"/>
            </a:effectRef>
            <a:fontRef idx="minor">
              <a:schemeClr val="tx1"/>
            </a:fontRef>
          </p:style>
          <p:txBody>
            <a:bodyPr wrap="none" anchor="ctr"/>
            <a:lstStyle/>
            <a:p>
              <a:pPr algn="l"/>
              <a:endParaRPr lang="zh-CN" altLang="en-US" sz="1800">
                <a:latin typeface="Consolas" pitchFamily="49" charset="0"/>
                <a:ea typeface="仿宋" pitchFamily="49" charset="-122"/>
                <a:cs typeface="Consolas" pitchFamily="49" charset="0"/>
              </a:endParaRPr>
            </a:p>
          </p:txBody>
        </p:sp>
        <p:sp>
          <p:nvSpPr>
            <p:cNvPr id="16" name="AutoShape 17"/>
            <p:cNvSpPr>
              <a:spLocks/>
            </p:cNvSpPr>
            <p:nvPr/>
          </p:nvSpPr>
          <p:spPr bwMode="auto">
            <a:xfrm rot="16200000">
              <a:off x="7765032" y="2533507"/>
              <a:ext cx="144463" cy="1080000"/>
            </a:xfrm>
            <a:prstGeom prst="leftBrace">
              <a:avLst>
                <a:gd name="adj1" fmla="val 49817"/>
                <a:gd name="adj2" fmla="val 50000"/>
              </a:avLst>
            </a:prstGeom>
            <a:ln w="19050">
              <a:headEnd/>
              <a:tailEnd type="none" w="med" len="lg"/>
            </a:ln>
          </p:spPr>
          <p:style>
            <a:lnRef idx="2">
              <a:schemeClr val="dk1"/>
            </a:lnRef>
            <a:fillRef idx="0">
              <a:schemeClr val="dk1"/>
            </a:fillRef>
            <a:effectRef idx="1">
              <a:schemeClr val="dk1"/>
            </a:effectRef>
            <a:fontRef idx="minor">
              <a:schemeClr val="tx1"/>
            </a:fontRef>
          </p:style>
          <p:txBody>
            <a:bodyPr wrap="none" anchor="ctr"/>
            <a:lstStyle/>
            <a:p>
              <a:pPr algn="l"/>
              <a:endParaRPr lang="zh-CN" altLang="en-US" sz="1800">
                <a:latin typeface="Consolas" pitchFamily="49" charset="0"/>
                <a:ea typeface="仿宋" pitchFamily="49" charset="-122"/>
                <a:cs typeface="Consolas" pitchFamily="49" charset="0"/>
              </a:endParaRPr>
            </a:p>
          </p:txBody>
        </p:sp>
        <p:sp>
          <p:nvSpPr>
            <p:cNvPr id="17" name="Line 18"/>
            <p:cNvSpPr>
              <a:spLocks noChangeShapeType="1"/>
            </p:cNvSpPr>
            <p:nvPr/>
          </p:nvSpPr>
          <p:spPr bwMode="auto">
            <a:xfrm>
              <a:off x="4212687" y="2349810"/>
              <a:ext cx="0" cy="323850"/>
            </a:xfrm>
            <a:prstGeom prst="line">
              <a:avLst/>
            </a:prstGeom>
            <a:ln w="19050">
              <a:headEnd/>
              <a:tailEnd type="stealth" w="med" len="lg"/>
            </a:ln>
          </p:spPr>
          <p:style>
            <a:lnRef idx="2">
              <a:schemeClr val="accent5"/>
            </a:lnRef>
            <a:fillRef idx="0">
              <a:schemeClr val="accent5"/>
            </a:fillRef>
            <a:effectRef idx="1">
              <a:schemeClr val="accent5"/>
            </a:effectRef>
            <a:fontRef idx="minor">
              <a:schemeClr val="tx1"/>
            </a:fontRef>
          </p:style>
          <p:txBody>
            <a:bodyPr wrap="none"/>
            <a:lstStyle/>
            <a:p>
              <a:pPr algn="l"/>
              <a:endParaRPr lang="zh-CN" altLang="en-US" sz="1800">
                <a:latin typeface="Consolas" pitchFamily="49" charset="0"/>
                <a:ea typeface="仿宋" pitchFamily="49" charset="-122"/>
                <a:cs typeface="Consolas" pitchFamily="49" charset="0"/>
              </a:endParaRPr>
            </a:p>
          </p:txBody>
        </p:sp>
        <p:sp>
          <p:nvSpPr>
            <p:cNvPr id="18" name="Freeform 19"/>
            <p:cNvSpPr>
              <a:spLocks/>
            </p:cNvSpPr>
            <p:nvPr/>
          </p:nvSpPr>
          <p:spPr bwMode="auto">
            <a:xfrm>
              <a:off x="4230886" y="2338698"/>
              <a:ext cx="2736000" cy="1587"/>
            </a:xfrm>
            <a:custGeom>
              <a:avLst/>
              <a:gdLst/>
              <a:ahLst/>
              <a:cxnLst>
                <a:cxn ang="0">
                  <a:pos x="0" y="5"/>
                </a:cxn>
                <a:cxn ang="0">
                  <a:pos x="2012" y="0"/>
                </a:cxn>
              </a:cxnLst>
              <a:rect l="0" t="0" r="r" b="b"/>
              <a:pathLst>
                <a:path w="2012" h="5">
                  <a:moveTo>
                    <a:pt x="0" y="5"/>
                  </a:moveTo>
                  <a:lnTo>
                    <a:pt x="2012" y="0"/>
                  </a:lnTo>
                </a:path>
              </a:pathLst>
            </a:custGeom>
            <a:ln w="19050">
              <a:headEnd type="none" w="med" len="med"/>
              <a:tailEnd type="none" w="med" len="lg"/>
            </a:ln>
          </p:spPr>
          <p:style>
            <a:lnRef idx="2">
              <a:schemeClr val="accent5"/>
            </a:lnRef>
            <a:fillRef idx="0">
              <a:schemeClr val="accent5"/>
            </a:fillRef>
            <a:effectRef idx="1">
              <a:schemeClr val="accent5"/>
            </a:effectRef>
            <a:fontRef idx="minor">
              <a:schemeClr val="tx1"/>
            </a:fontRef>
          </p:style>
          <p:txBody>
            <a:bodyPr wrap="none"/>
            <a:lstStyle/>
            <a:p>
              <a:pPr algn="l"/>
              <a:endParaRPr lang="zh-CN" altLang="en-US" sz="1800">
                <a:latin typeface="Consolas" pitchFamily="49" charset="0"/>
                <a:ea typeface="仿宋" pitchFamily="49" charset="-122"/>
                <a:cs typeface="Consolas" pitchFamily="49" charset="0"/>
              </a:endParaRPr>
            </a:p>
          </p:txBody>
        </p:sp>
        <p:sp>
          <p:nvSpPr>
            <p:cNvPr id="19" name="Line 20"/>
            <p:cNvSpPr>
              <a:spLocks noChangeShapeType="1"/>
            </p:cNvSpPr>
            <p:nvPr/>
          </p:nvSpPr>
          <p:spPr bwMode="auto">
            <a:xfrm>
              <a:off x="6981842" y="2327585"/>
              <a:ext cx="0" cy="323850"/>
            </a:xfrm>
            <a:prstGeom prst="line">
              <a:avLst/>
            </a:prstGeom>
            <a:ln w="19050">
              <a:headEnd/>
              <a:tailEnd type="stealth" w="med" len="lg"/>
            </a:ln>
          </p:spPr>
          <p:style>
            <a:lnRef idx="2">
              <a:schemeClr val="accent5"/>
            </a:lnRef>
            <a:fillRef idx="0">
              <a:schemeClr val="accent5"/>
            </a:fillRef>
            <a:effectRef idx="1">
              <a:schemeClr val="accent5"/>
            </a:effectRef>
            <a:fontRef idx="minor">
              <a:schemeClr val="tx1"/>
            </a:fontRef>
          </p:style>
          <p:txBody>
            <a:bodyPr wrap="none"/>
            <a:lstStyle/>
            <a:p>
              <a:pPr algn="l"/>
              <a:endParaRPr lang="zh-CN" altLang="en-US" sz="1800">
                <a:latin typeface="Consolas" pitchFamily="49" charset="0"/>
                <a:ea typeface="仿宋" pitchFamily="49" charset="-122"/>
                <a:cs typeface="Consolas" pitchFamily="49" charset="0"/>
              </a:endParaRPr>
            </a:p>
          </p:txBody>
        </p:sp>
        <p:sp>
          <p:nvSpPr>
            <p:cNvPr id="20" name="Text Box 21"/>
            <p:cNvSpPr txBox="1">
              <a:spLocks noChangeArrowheads="1"/>
            </p:cNvSpPr>
            <p:nvPr/>
          </p:nvSpPr>
          <p:spPr bwMode="auto">
            <a:xfrm>
              <a:off x="3824312" y="2000241"/>
              <a:ext cx="3819522" cy="221599"/>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800" dirty="0">
                  <a:solidFill>
                    <a:srgbClr val="0000FF"/>
                  </a:solidFill>
                  <a:latin typeface="Consolas" pitchFamily="49" charset="0"/>
                  <a:ea typeface="仿宋" pitchFamily="49" charset="-122"/>
                  <a:cs typeface="Consolas" pitchFamily="49" charset="0"/>
                </a:rPr>
                <a:t>通过根结点</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n</a:t>
              </a:r>
              <a:r>
                <a:rPr lang="en-US" altLang="zh-CN" sz="1800" baseline="-25000" dirty="0">
                  <a:solidFill>
                    <a:srgbClr val="0000FF"/>
                  </a:solidFill>
                  <a:latin typeface="Consolas" pitchFamily="49" charset="0"/>
                  <a:ea typeface="仿宋" pitchFamily="49" charset="-122"/>
                  <a:cs typeface="Consolas" pitchFamily="49" charset="0"/>
                </a:rPr>
                <a:t>-1</a:t>
              </a:r>
              <a:r>
                <a:rPr lang="zh-CN" altLang="en-US" sz="1800" dirty="0">
                  <a:solidFill>
                    <a:srgbClr val="0000FF"/>
                  </a:solidFill>
                  <a:latin typeface="Consolas" pitchFamily="49" charset="0"/>
                  <a:ea typeface="仿宋" pitchFamily="49" charset="-122"/>
                  <a:cs typeface="Consolas" pitchFamily="49" charset="0"/>
                </a:rPr>
                <a:t>在中序序列中找到</a:t>
              </a:r>
              <a:r>
                <a:rPr lang="en-US" altLang="zh-CN" sz="1800" i="1" dirty="0" err="1">
                  <a:solidFill>
                    <a:srgbClr val="0000FF"/>
                  </a:solidFill>
                  <a:latin typeface="Consolas" pitchFamily="49" charset="0"/>
                  <a:ea typeface="仿宋" pitchFamily="49" charset="-122"/>
                  <a:cs typeface="Consolas" pitchFamily="49" charset="0"/>
                </a:rPr>
                <a:t>b</a:t>
              </a:r>
              <a:r>
                <a:rPr lang="en-US" altLang="zh-CN" sz="1800" i="1" baseline="-25000" dirty="0" err="1">
                  <a:solidFill>
                    <a:srgbClr val="0000FF"/>
                  </a:solidFill>
                  <a:latin typeface="Consolas" pitchFamily="49" charset="0"/>
                  <a:ea typeface="仿宋" pitchFamily="49" charset="-122"/>
                  <a:cs typeface="Consolas" pitchFamily="49" charset="0"/>
                </a:rPr>
                <a:t>k</a:t>
              </a:r>
              <a:endParaRPr lang="en-US" altLang="zh-CN" sz="1800" i="1" baseline="-25000" dirty="0">
                <a:solidFill>
                  <a:srgbClr val="0000FF"/>
                </a:solidFill>
                <a:latin typeface="Consolas" pitchFamily="49" charset="0"/>
                <a:ea typeface="仿宋" pitchFamily="49" charset="-122"/>
                <a:cs typeface="Consolas" pitchFamily="49" charset="0"/>
              </a:endParaRPr>
            </a:p>
          </p:txBody>
        </p:sp>
      </p:grpSp>
      <p:sp>
        <p:nvSpPr>
          <p:cNvPr id="21" name="TextBox 20"/>
          <p:cNvSpPr txBox="1"/>
          <p:nvPr/>
        </p:nvSpPr>
        <p:spPr>
          <a:xfrm>
            <a:off x="571472" y="1689933"/>
            <a:ext cx="3645461" cy="4531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marL="457200" indent="-457200" algn="l">
              <a:lnSpc>
                <a:spcPct val="100000"/>
              </a:lnSpc>
              <a:buBlip>
                <a:blip r:embed="rId2"/>
              </a:buBlip>
            </a:pPr>
            <a:r>
              <a:rPr lang="zh-CN" altLang="en-US" sz="2000">
                <a:solidFill>
                  <a:srgbClr val="0000FF"/>
                </a:solidFill>
                <a:latin typeface="Consolas" pitchFamily="49" charset="0"/>
                <a:ea typeface="仿宋" pitchFamily="49" charset="-122"/>
                <a:cs typeface="Consolas" pitchFamily="49" charset="0"/>
              </a:rPr>
              <a:t>由</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（根结点）找到</a:t>
            </a:r>
            <a:r>
              <a:rPr lang="en-US" altLang="zh-CN" sz="2000" i="1">
                <a:solidFill>
                  <a:srgbClr val="0000FF"/>
                </a:solidFill>
                <a:latin typeface="Consolas" pitchFamily="49" charset="0"/>
                <a:ea typeface="仿宋" pitchFamily="49" charset="-122"/>
                <a:cs typeface="Consolas" pitchFamily="49" charset="0"/>
              </a:rPr>
              <a:t>b</a:t>
            </a:r>
            <a:r>
              <a:rPr lang="en-US" altLang="zh-CN" sz="2000" i="1" baseline="-25000">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a:t>
            </a:r>
          </a:p>
        </p:txBody>
      </p:sp>
      <p:sp>
        <p:nvSpPr>
          <p:cNvPr id="22" name="TextBox 21"/>
          <p:cNvSpPr txBox="1"/>
          <p:nvPr/>
        </p:nvSpPr>
        <p:spPr>
          <a:xfrm>
            <a:off x="500034" y="4759637"/>
            <a:ext cx="8429684" cy="13765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72000" rtlCol="0">
            <a:spAutoFit/>
          </a:bodyPr>
          <a:lstStyle/>
          <a:p>
            <a:pPr marL="457200" indent="-457200" algn="l">
              <a:lnSpc>
                <a:spcPct val="100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b</a:t>
            </a:r>
            <a:r>
              <a:rPr lang="en-US" altLang="zh-CN" sz="2000" i="1" baseline="-25000">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前面有</a:t>
            </a:r>
            <a:r>
              <a:rPr lang="en-US" altLang="zh-CN" sz="2000" i="1">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个结点，则左子树有</a:t>
            </a:r>
            <a:r>
              <a:rPr lang="en-US" altLang="zh-CN" sz="2000" i="1">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个结点，右子树有</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个结点。</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00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可以求出左右子树的</a:t>
            </a:r>
            <a:r>
              <a:rPr kumimoji="1" lang="zh-CN" altLang="en-US" sz="2000">
                <a:solidFill>
                  <a:srgbClr val="FF00FF"/>
                </a:solidFill>
                <a:latin typeface="Consolas" pitchFamily="49" charset="0"/>
                <a:ea typeface="仿宋" pitchFamily="49" charset="-122"/>
                <a:cs typeface="Consolas" pitchFamily="49" charset="0"/>
              </a:rPr>
              <a:t>中序序列</a:t>
            </a:r>
            <a:r>
              <a:rPr kumimoji="1" lang="zh-CN" altLang="en-US" sz="2000">
                <a:solidFill>
                  <a:srgbClr val="0000FF"/>
                </a:solidFill>
                <a:latin typeface="Consolas" pitchFamily="49" charset="0"/>
                <a:ea typeface="仿宋" pitchFamily="49" charset="-122"/>
                <a:cs typeface="Consolas" pitchFamily="49" charset="0"/>
              </a:rPr>
              <a:t>和</a:t>
            </a:r>
            <a:r>
              <a:rPr kumimoji="1" lang="zh-CN" altLang="en-US" sz="2000">
                <a:solidFill>
                  <a:srgbClr val="FF00FF"/>
                </a:solidFill>
                <a:latin typeface="Consolas" pitchFamily="49" charset="0"/>
                <a:ea typeface="仿宋" pitchFamily="49" charset="-122"/>
                <a:cs typeface="Consolas" pitchFamily="49" charset="0"/>
              </a:rPr>
              <a:t>后序序列</a:t>
            </a:r>
            <a:r>
              <a:rPr kumimoji="1"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00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这样根结点是确定的，左右子树也是确定的，则该二叉树是确定的。</a:t>
            </a:r>
          </a:p>
        </p:txBody>
      </p:sp>
      <p:sp>
        <p:nvSpPr>
          <p:cNvPr id="25" name="TextBox 24"/>
          <p:cNvSpPr txBox="1"/>
          <p:nvPr/>
        </p:nvSpPr>
        <p:spPr>
          <a:xfrm>
            <a:off x="428596" y="1142984"/>
            <a:ext cx="85725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证明</a:t>
            </a:r>
          </a:p>
        </p:txBody>
      </p:sp>
      <p:sp>
        <p:nvSpPr>
          <p:cNvPr id="26" name="灯片编号占位符 25"/>
          <p:cNvSpPr>
            <a:spLocks noGrp="1"/>
          </p:cNvSpPr>
          <p:nvPr>
            <p:ph type="sldNum" sz="quarter" idx="12"/>
          </p:nvPr>
        </p:nvSpPr>
        <p:spPr/>
        <p:txBody>
          <a:bodyPr/>
          <a:lstStyle/>
          <a:p>
            <a:fld id="{67864EE2-EAB3-4814-A7EB-820BD7610F1E}" type="slidenum">
              <a:rPr lang="en-US" altLang="zh-CN" smtClean="0"/>
              <a:pPr/>
              <a:t>25</a:t>
            </a:fld>
            <a:r>
              <a:rPr lang="en-US" altLang="zh-CN" dirty="0"/>
              <a:t>/96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14393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已知中序序列为</a:t>
            </a:r>
            <a:r>
              <a:rPr lang="en-US" altLang="zh-CN" sz="2000">
                <a:solidFill>
                  <a:srgbClr val="0000FF"/>
                </a:solidFill>
                <a:latin typeface="Consolas" pitchFamily="49" charset="0"/>
                <a:ea typeface="仿宋" pitchFamily="49" charset="-122"/>
                <a:cs typeface="Consolas" pitchFamily="49" charset="0"/>
              </a:rPr>
              <a:t>DGBAECF</a:t>
            </a:r>
            <a:r>
              <a:rPr lang="zh-CN" altLang="zh-CN" sz="2000">
                <a:solidFill>
                  <a:srgbClr val="0000FF"/>
                </a:solidFill>
                <a:latin typeface="Consolas" pitchFamily="49" charset="0"/>
                <a:ea typeface="仿宋" pitchFamily="49" charset="-122"/>
                <a:cs typeface="Consolas" pitchFamily="49" charset="0"/>
              </a:rPr>
              <a:t>，后序序列为</a:t>
            </a:r>
            <a:r>
              <a:rPr lang="en-US" altLang="zh-CN" sz="2000">
                <a:solidFill>
                  <a:srgbClr val="0000FF"/>
                </a:solidFill>
                <a:latin typeface="Consolas" pitchFamily="49" charset="0"/>
                <a:ea typeface="仿宋" pitchFamily="49" charset="-122"/>
                <a:cs typeface="Consolas" pitchFamily="49" charset="0"/>
              </a:rPr>
              <a:t>GDBEFCA</a:t>
            </a:r>
            <a:r>
              <a:rPr lang="zh-CN" altLang="zh-CN" sz="2000">
                <a:solidFill>
                  <a:srgbClr val="0000FF"/>
                </a:solidFill>
                <a:latin typeface="Consolas" pitchFamily="49" charset="0"/>
                <a:ea typeface="仿宋" pitchFamily="49" charset="-122"/>
                <a:cs typeface="Consolas" pitchFamily="49" charset="0"/>
              </a:rPr>
              <a:t>，则构造二叉树的过程</a:t>
            </a:r>
            <a:endParaRPr lang="zh-CN" altLang="en-US" sz="2000">
              <a:solidFill>
                <a:srgbClr val="0000FF"/>
              </a:solidFill>
              <a:latin typeface="Consolas" pitchFamily="49" charset="0"/>
              <a:ea typeface="仿宋" pitchFamily="49" charset="-122"/>
              <a:cs typeface="Consolas" pitchFamily="49" charset="0"/>
            </a:endParaRPr>
          </a:p>
        </p:txBody>
      </p:sp>
      <p:sp>
        <p:nvSpPr>
          <p:cNvPr id="1537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 name="组合 19"/>
          <p:cNvGrpSpPr/>
          <p:nvPr/>
        </p:nvGrpSpPr>
        <p:grpSpPr>
          <a:xfrm>
            <a:off x="865389" y="1079713"/>
            <a:ext cx="6413090" cy="5230249"/>
            <a:chOff x="865389" y="1079713"/>
            <a:chExt cx="6413090" cy="5230249"/>
          </a:xfrm>
        </p:grpSpPr>
        <p:sp>
          <p:nvSpPr>
            <p:cNvPr id="15374" name="Line 14"/>
            <p:cNvSpPr>
              <a:spLocks noChangeShapeType="1"/>
            </p:cNvSpPr>
            <p:nvPr/>
          </p:nvSpPr>
          <p:spPr bwMode="auto">
            <a:xfrm flipH="1">
              <a:off x="2887997" y="1995561"/>
              <a:ext cx="551726" cy="637010"/>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prstTxWarp prst="textNoShape">
                <a:avLst/>
              </a:prstTxWarp>
            </a:bodyPr>
            <a:lstStyle/>
            <a:p>
              <a:pPr>
                <a:lnSpc>
                  <a:spcPts val="20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5373" name="Line 13"/>
            <p:cNvSpPr>
              <a:spLocks noChangeShapeType="1"/>
            </p:cNvSpPr>
            <p:nvPr/>
          </p:nvSpPr>
          <p:spPr bwMode="auto">
            <a:xfrm>
              <a:off x="4543176" y="2011894"/>
              <a:ext cx="551726" cy="637010"/>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prstTxWarp prst="textNoShape">
                <a:avLst/>
              </a:prstTxWarp>
            </a:bodyPr>
            <a:lstStyle/>
            <a:p>
              <a:pPr>
                <a:lnSpc>
                  <a:spcPts val="20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5372" name="Line 12"/>
            <p:cNvSpPr>
              <a:spLocks noChangeShapeType="1"/>
            </p:cNvSpPr>
            <p:nvPr/>
          </p:nvSpPr>
          <p:spPr bwMode="auto">
            <a:xfrm flipH="1">
              <a:off x="1968842" y="3470251"/>
              <a:ext cx="367429" cy="638177"/>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prstTxWarp prst="textNoShape">
                <a:avLst/>
              </a:prstTxWarp>
            </a:bodyPr>
            <a:lstStyle/>
            <a:p>
              <a:pPr>
                <a:lnSpc>
                  <a:spcPts val="20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5371" name="Line 11"/>
            <p:cNvSpPr>
              <a:spLocks noChangeShapeType="1"/>
            </p:cNvSpPr>
            <p:nvPr/>
          </p:nvSpPr>
          <p:spPr bwMode="auto">
            <a:xfrm>
              <a:off x="2144974" y="4872606"/>
              <a:ext cx="551726" cy="637010"/>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prstTxWarp prst="textNoShape">
                <a:avLst/>
              </a:prstTxWarp>
            </a:bodyPr>
            <a:lstStyle/>
            <a:p>
              <a:pPr>
                <a:lnSpc>
                  <a:spcPts val="20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5370" name="Line 10"/>
            <p:cNvSpPr>
              <a:spLocks noChangeShapeType="1"/>
            </p:cNvSpPr>
            <p:nvPr/>
          </p:nvSpPr>
          <p:spPr bwMode="auto">
            <a:xfrm flipH="1">
              <a:off x="4358878" y="3437583"/>
              <a:ext cx="551726" cy="638177"/>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prstTxWarp prst="textNoShape">
                <a:avLst/>
              </a:prstTxWarp>
            </a:bodyPr>
            <a:lstStyle/>
            <a:p>
              <a:pPr>
                <a:lnSpc>
                  <a:spcPts val="20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5369" name="Line 9"/>
            <p:cNvSpPr>
              <a:spLocks noChangeShapeType="1"/>
            </p:cNvSpPr>
            <p:nvPr/>
          </p:nvSpPr>
          <p:spPr bwMode="auto">
            <a:xfrm>
              <a:off x="5616301" y="3437583"/>
              <a:ext cx="551726" cy="638177"/>
            </a:xfrm>
            <a:prstGeom prst="line">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36000" tIns="36000" rIns="91440" bIns="45720" numCol="1" anchor="t" anchorCtr="0" compatLnSpc="1">
              <a:prstTxWarp prst="textNoShape">
                <a:avLst/>
              </a:prstTxWarp>
            </a:bodyPr>
            <a:lstStyle/>
            <a:p>
              <a:pPr>
                <a:lnSpc>
                  <a:spcPts val="2000"/>
                </a:lnSpc>
              </a:pPr>
              <a:endParaRPr lang="zh-CN" altLang="en-US" sz="1400">
                <a:solidFill>
                  <a:srgbClr val="0000FF"/>
                </a:solidFill>
                <a:latin typeface="Consolas" pitchFamily="49" charset="0"/>
                <a:ea typeface="仿宋" pitchFamily="49" charset="-122"/>
                <a:cs typeface="Consolas" pitchFamily="49" charset="0"/>
              </a:endParaRPr>
            </a:p>
          </p:txBody>
        </p:sp>
        <p:sp>
          <p:nvSpPr>
            <p:cNvPr id="15368" name="Rectangle 8"/>
            <p:cNvSpPr>
              <a:spLocks noChangeArrowheads="1"/>
            </p:cNvSpPr>
            <p:nvPr/>
          </p:nvSpPr>
          <p:spPr bwMode="auto">
            <a:xfrm>
              <a:off x="2829675" y="1079713"/>
              <a:ext cx="2282724" cy="92634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:DGB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:GDB</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:ECF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:EFC</a:t>
              </a:r>
            </a:p>
            <a:p>
              <a:pPr marL="0" marR="0" lvl="0" algn="l" defTabSz="914400" rtl="0" eaLnBrk="0" fontAlgn="base" latinLnBrk="0" hangingPunct="0">
                <a:lnSpc>
                  <a:spcPts val="2000"/>
                </a:lnSpc>
                <a:spcBef>
                  <a:spcPct val="0"/>
                </a:spcBef>
                <a:spcAft>
                  <a:spcPct val="0"/>
                </a:spcAft>
                <a:buClrTx/>
                <a:buSzTx/>
                <a:buFontTx/>
                <a:buNone/>
                <a:tabLst/>
              </a:pPr>
              <a:endPar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67" name="Rectangle 7"/>
            <p:cNvSpPr>
              <a:spLocks noChangeArrowheads="1"/>
            </p:cNvSpPr>
            <p:nvPr/>
          </p:nvSpPr>
          <p:spPr bwMode="auto">
            <a:xfrm>
              <a:off x="1784544" y="2529902"/>
              <a:ext cx="1961953" cy="92634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:DG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:GD</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右后序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000"/>
                </a:lnSpc>
                <a:spcBef>
                  <a:spcPct val="0"/>
                </a:spcBef>
                <a:spcAft>
                  <a:spcPct val="0"/>
                </a:spcAft>
                <a:buClrTx/>
                <a:buSzTx/>
                <a:buFontTx/>
                <a:buNone/>
                <a:tabLst/>
              </a:pPr>
              <a:endPar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66" name="Rectangle 6"/>
            <p:cNvSpPr>
              <a:spLocks noChangeArrowheads="1"/>
            </p:cNvSpPr>
            <p:nvPr/>
          </p:nvSpPr>
          <p:spPr bwMode="auto">
            <a:xfrm>
              <a:off x="865389" y="3948592"/>
              <a:ext cx="1783488" cy="92634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左后序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:G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:G</a:t>
              </a:r>
            </a:p>
            <a:p>
              <a:pPr marL="0" marR="0" lvl="0" algn="l" defTabSz="914400" rtl="0" eaLnBrk="0" fontAlgn="base" latinLnBrk="0" hangingPunct="0">
                <a:lnSpc>
                  <a:spcPts val="2000"/>
                </a:lnSpc>
                <a:spcBef>
                  <a:spcPct val="0"/>
                </a:spcBef>
                <a:spcAft>
                  <a:spcPct val="0"/>
                </a:spcAft>
                <a:buClrTx/>
                <a:buSzTx/>
                <a:buFontTx/>
                <a:buNone/>
                <a:tabLst/>
              </a:pPr>
              <a:endPar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65" name="Rectangle 5"/>
            <p:cNvSpPr>
              <a:spLocks noChangeArrowheads="1"/>
            </p:cNvSpPr>
            <p:nvPr/>
          </p:nvSpPr>
          <p:spPr bwMode="auto">
            <a:xfrm>
              <a:off x="2153139" y="5383614"/>
              <a:ext cx="1783488" cy="92634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G</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左后序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右后序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000"/>
                </a:lnSpc>
                <a:spcBef>
                  <a:spcPct val="0"/>
                </a:spcBef>
                <a:spcAft>
                  <a:spcPct val="0"/>
                </a:spcAft>
                <a:buClrTx/>
                <a:buSzTx/>
                <a:buFontTx/>
                <a:buNone/>
                <a:tabLst/>
              </a:pPr>
              <a:endPar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64" name="Rectangle 4"/>
            <p:cNvSpPr>
              <a:spLocks noChangeArrowheads="1"/>
            </p:cNvSpPr>
            <p:nvPr/>
          </p:nvSpPr>
          <p:spPr bwMode="auto">
            <a:xfrm>
              <a:off x="4473190" y="2514735"/>
              <a:ext cx="1628351" cy="92634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:E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:E</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:F </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:F</a:t>
              </a:r>
            </a:p>
            <a:p>
              <a:pPr marL="0" marR="0" lvl="0" algn="l" defTabSz="914400" rtl="0" eaLnBrk="0" fontAlgn="base" latinLnBrk="0" hangingPunct="0">
                <a:lnSpc>
                  <a:spcPts val="2000"/>
                </a:lnSpc>
                <a:spcBef>
                  <a:spcPct val="0"/>
                </a:spcBef>
                <a:spcAft>
                  <a:spcPct val="0"/>
                </a:spcAft>
                <a:buClrTx/>
                <a:buSzTx/>
                <a:buFontTx/>
                <a:buNone/>
                <a:tabLst/>
              </a:pPr>
              <a:endPar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63" name="Rectangle 3"/>
            <p:cNvSpPr>
              <a:spLocks noChangeArrowheads="1"/>
            </p:cNvSpPr>
            <p:nvPr/>
          </p:nvSpPr>
          <p:spPr bwMode="auto">
            <a:xfrm>
              <a:off x="3302083" y="3948592"/>
              <a:ext cx="1783488" cy="92634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左后序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右后序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000"/>
                </a:lnSpc>
                <a:spcBef>
                  <a:spcPct val="0"/>
                </a:spcBef>
                <a:spcAft>
                  <a:spcPct val="0"/>
                </a:spcAft>
                <a:buClrTx/>
                <a:buSzTx/>
                <a:buFontTx/>
                <a:buNone/>
                <a:tabLst/>
              </a:pPr>
              <a:endPar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62" name="Rectangle 2"/>
            <p:cNvSpPr>
              <a:spLocks noChangeArrowheads="1"/>
            </p:cNvSpPr>
            <p:nvPr/>
          </p:nvSpPr>
          <p:spPr bwMode="auto">
            <a:xfrm>
              <a:off x="5494991" y="3948592"/>
              <a:ext cx="1783488" cy="92634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36000" tIns="3600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根结点：</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左中序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左后序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000"/>
                </a:lnSpc>
                <a:spcBef>
                  <a:spcPct val="0"/>
                </a:spcBef>
                <a:spcAft>
                  <a:spcPct val="0"/>
                </a:spcAft>
                <a:buClrTx/>
                <a:buSzTx/>
                <a:buFontTx/>
                <a:buNone/>
                <a:tabLst/>
              </a:pP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右中序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 右后序</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algn="l" defTabSz="914400" rtl="0" eaLnBrk="0" fontAlgn="base" latinLnBrk="0" hangingPunct="0">
                <a:lnSpc>
                  <a:spcPts val="2000"/>
                </a:lnSpc>
                <a:spcBef>
                  <a:spcPct val="0"/>
                </a:spcBef>
                <a:spcAft>
                  <a:spcPct val="0"/>
                </a:spcAft>
                <a:buClrTx/>
                <a:buSzTx/>
                <a:buFontTx/>
                <a:buNone/>
                <a:tabLst/>
              </a:pPr>
              <a:endPar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pPr/>
              <a:t>26</a:t>
            </a:fld>
            <a:r>
              <a:rPr lang="en-US" altLang="zh-CN" dirty="0"/>
              <a:t>/96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428596" y="1071546"/>
            <a:ext cx="8358246" cy="19528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CreateBTree2</a:t>
            </a:r>
            <a:r>
              <a:rPr lang="en-US" altLang="zh-CN" sz="1800">
                <a:solidFill>
                  <a:srgbClr val="0000FF"/>
                </a:solidFill>
                <a:latin typeface="Consolas" pitchFamily="49" charset="0"/>
                <a:ea typeface="仿宋" pitchFamily="49" charset="-122"/>
                <a:cs typeface="Consolas" pitchFamily="49" charset="0"/>
              </a:rPr>
              <a:t>(BTree&amp; bt,vector&lt;char&gt; posts,vector&lt;char&gt; ins)</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由后序序列</a:t>
            </a:r>
            <a:r>
              <a:rPr lang="en-US" altLang="zh-CN" sz="1800">
                <a:solidFill>
                  <a:srgbClr val="FF00FF"/>
                </a:solidFill>
                <a:latin typeface="Consolas" pitchFamily="49" charset="0"/>
                <a:ea typeface="仿宋" pitchFamily="49" charset="-122"/>
                <a:cs typeface="Consolas" pitchFamily="49" charset="0"/>
              </a:rPr>
              <a:t>posts</a:t>
            </a:r>
            <a:r>
              <a:rPr lang="zh-CN" altLang="zh-CN" sz="1800">
                <a:solidFill>
                  <a:srgbClr val="FF00FF"/>
                </a:solidFill>
                <a:latin typeface="Consolas" pitchFamily="49" charset="0"/>
                <a:ea typeface="仿宋" pitchFamily="49" charset="-122"/>
                <a:cs typeface="Consolas" pitchFamily="49" charset="0"/>
              </a:rPr>
              <a:t>和中序序列</a:t>
            </a:r>
            <a:r>
              <a:rPr lang="en-US" altLang="zh-CN" sz="1800">
                <a:solidFill>
                  <a:srgbClr val="FF00FF"/>
                </a:solidFill>
                <a:latin typeface="Consolas" pitchFamily="49" charset="0"/>
                <a:ea typeface="仿宋" pitchFamily="49" charset="-122"/>
                <a:cs typeface="Consolas" pitchFamily="49" charset="0"/>
              </a:rPr>
              <a:t>ins</a:t>
            </a:r>
            <a:r>
              <a:rPr lang="zh-CN" altLang="zh-CN" sz="1800">
                <a:solidFill>
                  <a:srgbClr val="FF00FF"/>
                </a:solidFill>
                <a:latin typeface="Consolas" pitchFamily="49" charset="0"/>
                <a:ea typeface="仿宋" pitchFamily="49" charset="-122"/>
                <a:cs typeface="Consolas" pitchFamily="49" charset="0"/>
              </a:rPr>
              <a:t>构造二叉链</a:t>
            </a:r>
          </a:p>
          <a:p>
            <a:pPr algn="l"/>
            <a:r>
              <a:rPr lang="en-US" altLang="zh-CN" sz="1800">
                <a:solidFill>
                  <a:srgbClr val="0000FF"/>
                </a:solidFill>
                <a:latin typeface="Consolas" pitchFamily="49" charset="0"/>
                <a:ea typeface="仿宋" pitchFamily="49" charset="-122"/>
                <a:cs typeface="Consolas" pitchFamily="49" charset="0"/>
              </a:rPr>
              <a:t>{  int n=posts.size();</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bt.r=</a:t>
            </a:r>
            <a:r>
              <a:rPr lang="en-US" altLang="zh-CN" sz="1800">
                <a:solidFill>
                  <a:srgbClr val="FF00FF"/>
                </a:solidFill>
                <a:latin typeface="Consolas" pitchFamily="49" charset="0"/>
                <a:ea typeface="仿宋" pitchFamily="49" charset="-122"/>
                <a:cs typeface="Consolas" pitchFamily="49" charset="0"/>
              </a:rPr>
              <a:t>CreateBTree21</a:t>
            </a:r>
            <a:r>
              <a:rPr lang="en-US" altLang="zh-CN" sz="1800">
                <a:solidFill>
                  <a:srgbClr val="0000FF"/>
                </a:solidFill>
                <a:latin typeface="Consolas" pitchFamily="49" charset="0"/>
                <a:ea typeface="仿宋" pitchFamily="49" charset="-122"/>
                <a:cs typeface="Consolas" pitchFamily="49" charset="0"/>
              </a:rPr>
              <a:t>(posts,0,ins,0,n);</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27</a:t>
            </a:fld>
            <a:r>
              <a:rPr lang="en-US" altLang="zh-CN" dirty="0"/>
              <a:t>/96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142876" y="1053337"/>
            <a:ext cx="8929718" cy="421973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BTNode* </a:t>
            </a:r>
            <a:r>
              <a:rPr lang="en-US" altLang="zh-CN" sz="1800">
                <a:solidFill>
                  <a:srgbClr val="FF0000"/>
                </a:solidFill>
                <a:latin typeface="Consolas" pitchFamily="49" charset="0"/>
                <a:ea typeface="仿宋" pitchFamily="49" charset="-122"/>
                <a:cs typeface="Consolas" pitchFamily="49" charset="0"/>
              </a:rPr>
              <a:t>CreateBTree21</a:t>
            </a:r>
            <a:r>
              <a:rPr lang="en-US" altLang="zh-CN" sz="1800">
                <a:solidFill>
                  <a:srgbClr val="0000FF"/>
                </a:solidFill>
                <a:latin typeface="Consolas" pitchFamily="49" charset="0"/>
                <a:ea typeface="仿宋" pitchFamily="49" charset="-122"/>
                <a:cs typeface="Consolas" pitchFamily="49" charset="0"/>
              </a:rPr>
              <a:t>(vector&lt;char&gt; posts,int i,</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vector&lt;char&gt; ins,int j,int n)</a:t>
            </a:r>
          </a:p>
          <a:p>
            <a:pPr algn="l">
              <a:lnSpc>
                <a:spcPts val="2500"/>
              </a:lnSpc>
              <a:spcBef>
                <a:spcPts val="0"/>
              </a:spcBef>
            </a:pPr>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被</a:t>
            </a:r>
            <a:r>
              <a:rPr lang="en-US" altLang="zh-CN" sz="1800">
                <a:solidFill>
                  <a:srgbClr val="FF00FF"/>
                </a:solidFill>
                <a:latin typeface="Consolas" pitchFamily="49" charset="0"/>
                <a:ea typeface="仿宋" pitchFamily="49" charset="-122"/>
                <a:cs typeface="Consolas" pitchFamily="49" charset="0"/>
              </a:rPr>
              <a:t>CreateBTree2</a:t>
            </a:r>
            <a:r>
              <a:rPr lang="zh-CN" altLang="zh-CN" sz="1800">
                <a:solidFill>
                  <a:srgbClr val="FF00FF"/>
                </a:solidFill>
                <a:latin typeface="Consolas" pitchFamily="49" charset="0"/>
                <a:ea typeface="仿宋" pitchFamily="49" charset="-122"/>
                <a:cs typeface="Consolas" pitchFamily="49" charset="0"/>
              </a:rPr>
              <a:t>调用</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(n&lt;=0) return NULL;</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char d=posts[i+n-1];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取后序序列尾元素即根值</a:t>
            </a:r>
            <a:r>
              <a:rPr lang="en-US" altLang="zh-CN" sz="1800">
                <a:solidFill>
                  <a:schemeClr val="bg1">
                    <a:lumMod val="50000"/>
                  </a:schemeClr>
                </a:solidFill>
                <a:latin typeface="Consolas" pitchFamily="49" charset="0"/>
                <a:ea typeface="仿宋" pitchFamily="49" charset="-122"/>
                <a:cs typeface="Consolas" pitchFamily="49" charset="0"/>
              </a:rPr>
              <a:t>d</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BTNode* b=new BTNode(d);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创建根结点</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结点值为</a:t>
            </a:r>
            <a:r>
              <a:rPr lang="en-US" altLang="zh-CN" sz="1800">
                <a:solidFill>
                  <a:schemeClr val="bg1">
                    <a:lumMod val="50000"/>
                  </a:schemeClr>
                </a:solidFill>
                <a:latin typeface="Consolas" pitchFamily="49" charset="0"/>
                <a:ea typeface="仿宋" pitchFamily="49" charset="-122"/>
                <a:cs typeface="Consolas" pitchFamily="49" charset="0"/>
              </a:rPr>
              <a:t>d)</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p=j;</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while (ins[p]!=d)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在</a:t>
            </a:r>
            <a:r>
              <a:rPr lang="en-US" altLang="zh-CN" sz="1800">
                <a:solidFill>
                  <a:schemeClr val="bg1">
                    <a:lumMod val="50000"/>
                  </a:schemeClr>
                </a:solidFill>
                <a:latin typeface="Consolas" pitchFamily="49" charset="0"/>
                <a:ea typeface="仿宋" pitchFamily="49" charset="-122"/>
                <a:cs typeface="Consolas" pitchFamily="49" charset="0"/>
              </a:rPr>
              <a:t>ins</a:t>
            </a:r>
            <a:r>
              <a:rPr lang="zh-CN" altLang="zh-CN" sz="1800">
                <a:solidFill>
                  <a:schemeClr val="bg1">
                    <a:lumMod val="50000"/>
                  </a:schemeClr>
                </a:solidFill>
                <a:latin typeface="Consolas" pitchFamily="49" charset="0"/>
                <a:ea typeface="仿宋" pitchFamily="49" charset="-122"/>
                <a:cs typeface="Consolas" pitchFamily="49" charset="0"/>
              </a:rPr>
              <a:t>中找到根结点的索引</a:t>
            </a:r>
            <a:r>
              <a:rPr lang="en-US" altLang="zh-CN" sz="1800">
                <a:solidFill>
                  <a:schemeClr val="bg1">
                    <a:lumMod val="50000"/>
                  </a:schemeClr>
                </a:solidFill>
                <a:latin typeface="Consolas" pitchFamily="49" charset="0"/>
                <a:ea typeface="仿宋" pitchFamily="49" charset="-122"/>
                <a:cs typeface="Consolas" pitchFamily="49" charset="0"/>
              </a:rPr>
              <a:t>p</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k=p-j;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确定左子树中结点个数</a:t>
            </a:r>
            <a:r>
              <a:rPr lang="en-US" altLang="zh-CN" sz="1800">
                <a:solidFill>
                  <a:schemeClr val="bg1">
                    <a:lumMod val="50000"/>
                  </a:schemeClr>
                </a:solidFill>
                <a:latin typeface="Consolas" pitchFamily="49" charset="0"/>
                <a:ea typeface="仿宋" pitchFamily="49" charset="-122"/>
                <a:cs typeface="Consolas" pitchFamily="49" charset="0"/>
              </a:rPr>
              <a:t>k</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b-&gt;lchild=</a:t>
            </a:r>
            <a:r>
              <a:rPr lang="en-US" altLang="zh-CN" sz="1800">
                <a:solidFill>
                  <a:srgbClr val="FF0000"/>
                </a:solidFill>
                <a:latin typeface="Consolas" pitchFamily="49" charset="0"/>
                <a:ea typeface="仿宋" pitchFamily="49" charset="-122"/>
                <a:cs typeface="Consolas" pitchFamily="49" charset="0"/>
              </a:rPr>
              <a:t>CreateBTree21</a:t>
            </a:r>
            <a:r>
              <a:rPr lang="en-US" altLang="zh-CN" sz="1800">
                <a:solidFill>
                  <a:srgbClr val="0000FF"/>
                </a:solidFill>
                <a:latin typeface="Consolas" pitchFamily="49" charset="0"/>
                <a:ea typeface="仿宋" pitchFamily="49" charset="-122"/>
                <a:cs typeface="Consolas" pitchFamily="49" charset="0"/>
              </a:rPr>
              <a:t>(posts,i,ins,j,k);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递归构造左子树</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b-&gt;rchild=</a:t>
            </a:r>
            <a:r>
              <a:rPr lang="en-US" altLang="zh-CN" sz="1800">
                <a:solidFill>
                  <a:srgbClr val="FF0000"/>
                </a:solidFill>
                <a:latin typeface="Consolas" pitchFamily="49" charset="0"/>
                <a:ea typeface="仿宋" pitchFamily="49" charset="-122"/>
                <a:cs typeface="Consolas" pitchFamily="49" charset="0"/>
              </a:rPr>
              <a:t>CreateBTree21</a:t>
            </a:r>
            <a:r>
              <a:rPr lang="en-US" altLang="zh-CN" sz="1800">
                <a:solidFill>
                  <a:srgbClr val="0000FF"/>
                </a:solidFill>
                <a:latin typeface="Consolas" pitchFamily="49" charset="0"/>
                <a:ea typeface="仿宋" pitchFamily="49" charset="-122"/>
                <a:cs typeface="Consolas" pitchFamily="49" charset="0"/>
              </a:rPr>
              <a:t>(posts,i+k,ins,p+1,n-k-1);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递归构造右子树</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b;</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57158" y="345024"/>
            <a:ext cx="814393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由</a:t>
            </a:r>
            <a:r>
              <a:rPr lang="zh-CN" altLang="en-US" sz="2000">
                <a:solidFill>
                  <a:srgbClr val="0000FF"/>
                </a:solidFill>
                <a:latin typeface="Consolas" pitchFamily="49" charset="0"/>
                <a:ea typeface="仿宋" pitchFamily="49" charset="-122"/>
                <a:cs typeface="Consolas" pitchFamily="49" charset="0"/>
              </a:rPr>
              <a:t>后</a:t>
            </a:r>
            <a:r>
              <a:rPr lang="zh-CN" altLang="zh-CN" sz="2000">
                <a:solidFill>
                  <a:srgbClr val="0000FF"/>
                </a:solidFill>
                <a:latin typeface="Consolas" pitchFamily="49" charset="0"/>
                <a:ea typeface="仿宋" pitchFamily="49" charset="-122"/>
                <a:cs typeface="Consolas" pitchFamily="49" charset="0"/>
              </a:rPr>
              <a:t>序序列</a:t>
            </a:r>
            <a:r>
              <a:rPr lang="en-US" altLang="zh-CN" sz="2000">
                <a:solidFill>
                  <a:srgbClr val="0000FF"/>
                </a:solidFill>
                <a:latin typeface="Consolas" pitchFamily="49" charset="0"/>
                <a:ea typeface="仿宋" pitchFamily="49" charset="-122"/>
                <a:cs typeface="Consolas" pitchFamily="49" charset="0"/>
              </a:rPr>
              <a:t>posts[</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和中序序列</a:t>
            </a:r>
            <a:r>
              <a:rPr lang="en-US" altLang="zh-CN" sz="2000">
                <a:solidFill>
                  <a:srgbClr val="0000FF"/>
                </a:solidFill>
                <a:latin typeface="Consolas" pitchFamily="49" charset="0"/>
                <a:ea typeface="仿宋" pitchFamily="49" charset="-122"/>
                <a:cs typeface="Consolas" pitchFamily="49" charset="0"/>
              </a:rPr>
              <a:t>ins[</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创建二叉链</a:t>
            </a:r>
            <a:r>
              <a:rPr lang="en-US" altLang="zh-CN" sz="2000" i="1">
                <a:solidFill>
                  <a:srgbClr val="0000FF"/>
                </a:solidFill>
                <a:latin typeface="Consolas" pitchFamily="49" charset="0"/>
                <a:ea typeface="仿宋" pitchFamily="49" charset="-122"/>
                <a:cs typeface="Consolas" pitchFamily="49" charset="0"/>
              </a:rPr>
              <a:t>b</a:t>
            </a:r>
            <a:endParaRPr lang="zh-CN" altLang="en-US" sz="20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28</a:t>
            </a:fld>
            <a:r>
              <a:rPr lang="en-US" altLang="zh-CN" dirty="0"/>
              <a:t>/96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14356"/>
            <a:ext cx="7929618"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7.19</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若某非空二叉树的先序序列和后序序列正好相同，则该二叉树的形态是什么？</a:t>
            </a:r>
          </a:p>
        </p:txBody>
      </p:sp>
      <p:sp>
        <p:nvSpPr>
          <p:cNvPr id="5" name="TextBox 4"/>
          <p:cNvSpPr txBox="1"/>
          <p:nvPr/>
        </p:nvSpPr>
        <p:spPr>
          <a:xfrm>
            <a:off x="1142976" y="2578238"/>
            <a:ext cx="5786478"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二叉树的先序序列是</a:t>
            </a:r>
            <a:r>
              <a:rPr lang="en-US" altLang="zh-CN" sz="2000">
                <a:solidFill>
                  <a:srgbClr val="0000FF"/>
                </a:solidFill>
                <a:latin typeface="Consolas" pitchFamily="49" charset="0"/>
                <a:ea typeface="仿宋" pitchFamily="49" charset="-122"/>
                <a:cs typeface="Consolas" pitchFamily="49" charset="0"/>
              </a:rPr>
              <a:t>NLR</a:t>
            </a:r>
            <a:r>
              <a:rPr lang="zh-CN" altLang="zh-CN" sz="2000">
                <a:solidFill>
                  <a:srgbClr val="0000FF"/>
                </a:solidFill>
                <a:latin typeface="Consolas" pitchFamily="49" charset="0"/>
                <a:ea typeface="仿宋" pitchFamily="49" charset="-122"/>
                <a:cs typeface="Consolas" pitchFamily="49" charset="0"/>
              </a:rPr>
              <a:t>，后序序列是</a:t>
            </a:r>
            <a:r>
              <a:rPr lang="en-US" altLang="zh-CN" sz="2000">
                <a:solidFill>
                  <a:srgbClr val="0000FF"/>
                </a:solidFill>
                <a:latin typeface="Consolas" pitchFamily="49" charset="0"/>
                <a:ea typeface="仿宋" pitchFamily="49" charset="-122"/>
                <a:cs typeface="Consolas" pitchFamily="49" charset="0"/>
              </a:rPr>
              <a:t>LRN</a:t>
            </a:r>
            <a:r>
              <a:rPr lang="zh-CN" altLang="zh-CN" sz="200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2786050" y="3149742"/>
            <a:ext cx="2428892"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cs typeface="Consolas" pitchFamily="49" charset="0"/>
              </a:rPr>
              <a:t>N L R = L R N</a:t>
            </a:r>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142976" y="3935560"/>
            <a:ext cx="6715172"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则</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均为空。所以满足条件的二叉树只有一个根结点。</a:t>
            </a:r>
          </a:p>
        </p:txBody>
      </p:sp>
      <p:pic>
        <p:nvPicPr>
          <p:cNvPr id="9" name="Picture 2"/>
          <p:cNvPicPr>
            <a:picLocks noChangeAspect="1" noChangeArrowheads="1"/>
          </p:cNvPicPr>
          <p:nvPr/>
        </p:nvPicPr>
        <p:blipFill>
          <a:blip r:embed="rId2" cstate="print"/>
          <a:srcRect/>
          <a:stretch>
            <a:fillRect/>
          </a:stretch>
        </p:blipFill>
        <p:spPr bwMode="auto">
          <a:xfrm>
            <a:off x="857224" y="1643050"/>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pPr/>
              <a:t>29</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85794"/>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7.4.2 </a:t>
            </a:r>
            <a:r>
              <a:rPr lang="zh-CN" altLang="zh-CN">
                <a:latin typeface="Consolas" pitchFamily="49" charset="0"/>
                <a:ea typeface="微软雅黑" pitchFamily="34" charset="-122"/>
                <a:cs typeface="Consolas" pitchFamily="49" charset="0"/>
              </a:rPr>
              <a:t>层次遍历算法设计</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571472" y="1714488"/>
            <a:ext cx="7929618" cy="31072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800"/>
              </a:spcBef>
              <a:buBlip>
                <a:blip r:embed="rId2"/>
              </a:buBlip>
            </a:pPr>
            <a:r>
              <a:rPr lang="zh-CN" altLang="zh-CN" sz="2000">
                <a:solidFill>
                  <a:srgbClr val="0000FF"/>
                </a:solidFill>
                <a:latin typeface="Consolas" pitchFamily="49" charset="0"/>
                <a:ea typeface="仿宋" pitchFamily="49" charset="-122"/>
                <a:cs typeface="Consolas" pitchFamily="49" charset="0"/>
              </a:rPr>
              <a:t>在二叉树层次遍历中，对一层的结点访问完后，再按照它们的访问次序对各个结点的左、右孩子顺序访问，这样一层一层进行，先访问的结点其左、右孩子也要先访问，这样</a:t>
            </a:r>
            <a:r>
              <a:rPr lang="zh-CN" altLang="zh-CN" sz="2000">
                <a:solidFill>
                  <a:srgbClr val="FF0000"/>
                </a:solidFill>
                <a:latin typeface="Consolas" pitchFamily="49" charset="0"/>
                <a:ea typeface="仿宋" pitchFamily="49" charset="-122"/>
                <a:cs typeface="Consolas" pitchFamily="49" charset="0"/>
              </a:rPr>
              <a:t>与队列的先进先出特点吻合</a:t>
            </a:r>
            <a:r>
              <a:rPr lang="zh-CN" altLang="zh-CN" sz="2000">
                <a:solidFill>
                  <a:srgbClr val="0000FF"/>
                </a:solidFill>
                <a:latin typeface="Consolas" pitchFamily="49" charset="0"/>
                <a:ea typeface="仿宋" pitchFamily="49" charset="-122"/>
                <a:cs typeface="Consolas" pitchFamily="49" charset="0"/>
              </a:rPr>
              <a:t>。因此层次遍历算法采用一个队列</a:t>
            </a:r>
            <a:r>
              <a:rPr lang="en-US" altLang="zh-CN" sz="2000">
                <a:solidFill>
                  <a:srgbClr val="0000FF"/>
                </a:solidFill>
                <a:latin typeface="Consolas" pitchFamily="49" charset="0"/>
                <a:ea typeface="仿宋" pitchFamily="49" charset="-122"/>
                <a:cs typeface="Consolas" pitchFamily="49" charset="0"/>
              </a:rPr>
              <a:t>qu</a:t>
            </a:r>
            <a:r>
              <a:rPr lang="zh-CN" altLang="zh-CN" sz="2000">
                <a:solidFill>
                  <a:srgbClr val="0000FF"/>
                </a:solidFill>
                <a:latin typeface="Consolas" pitchFamily="49" charset="0"/>
                <a:ea typeface="仿宋" pitchFamily="49" charset="-122"/>
                <a:cs typeface="Consolas" pitchFamily="49" charset="0"/>
              </a:rPr>
              <a:t>来实现。</a:t>
            </a:r>
          </a:p>
          <a:p>
            <a:pPr marL="342900" indent="-342900" algn="l">
              <a:lnSpc>
                <a:spcPts val="3000"/>
              </a:lnSpc>
              <a:spcBef>
                <a:spcPts val="1800"/>
              </a:spcBef>
              <a:buBlip>
                <a:blip r:embed="rId2"/>
              </a:buBlip>
            </a:pPr>
            <a:r>
              <a:rPr lang="zh-CN" altLang="en-US" sz="2000">
                <a:solidFill>
                  <a:srgbClr val="FF0000"/>
                </a:solidFill>
                <a:latin typeface="Consolas" pitchFamily="49" charset="0"/>
                <a:ea typeface="仿宋" pitchFamily="49" charset="-122"/>
                <a:cs typeface="Consolas" pitchFamily="49" charset="0"/>
              </a:rPr>
              <a:t>思路：</a:t>
            </a:r>
            <a:r>
              <a:rPr lang="zh-CN" altLang="zh-CN" sz="2000">
                <a:solidFill>
                  <a:srgbClr val="0000FF"/>
                </a:solidFill>
                <a:latin typeface="Consolas" pitchFamily="49" charset="0"/>
                <a:ea typeface="仿宋" pitchFamily="49" charset="-122"/>
                <a:cs typeface="Consolas" pitchFamily="49" charset="0"/>
              </a:rPr>
              <a:t>先将根结点</a:t>
            </a:r>
            <a:r>
              <a:rPr lang="en-US" altLang="zh-CN" sz="2000" i="1">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进队，在队不空时循环：从队列中出队一个结点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，访问它；若它有左孩子结点，将左孩子结点进队；若它有左孩子结点，将左孩子结点进队。如此操作直到队空为止。</a:t>
            </a:r>
            <a:endParaRPr lang="zh-CN" altLang="en-US" sz="20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3</a:t>
            </a:fld>
            <a:r>
              <a:rPr lang="en-US" altLang="zh-CN" dirty="0"/>
              <a:t>/96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2964" y="1868271"/>
            <a:ext cx="7572428" cy="426527"/>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华文中宋" pitchFamily="2" charset="-122"/>
                <a:cs typeface="Consolas" pitchFamily="49" charset="0"/>
              </a:rPr>
              <a:t>    </a:t>
            </a:r>
            <a:r>
              <a:rPr lang="zh-CN" altLang="en-US" sz="2000" dirty="0">
                <a:solidFill>
                  <a:srgbClr val="0000FF"/>
                </a:solidFill>
                <a:latin typeface="Consolas" pitchFamily="49" charset="0"/>
                <a:ea typeface="华文中宋" pitchFamily="2" charset="-122"/>
                <a:cs typeface="Consolas" pitchFamily="49" charset="0"/>
              </a:rPr>
              <a:t>当二叉树中有同值节点时？</a:t>
            </a:r>
          </a:p>
        </p:txBody>
      </p:sp>
      <p:grpSp>
        <p:nvGrpSpPr>
          <p:cNvPr id="5" name="组合 4"/>
          <p:cNvGrpSpPr/>
          <p:nvPr/>
        </p:nvGrpSpPr>
        <p:grpSpPr>
          <a:xfrm>
            <a:off x="1000100" y="571480"/>
            <a:ext cx="896901" cy="896901"/>
            <a:chOff x="388951" y="5103867"/>
            <a:chExt cx="896901" cy="896901"/>
          </a:xfrm>
        </p:grpSpPr>
        <p:sp>
          <p:nvSpPr>
            <p:cNvPr id="6" name="椭圆 5"/>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椭圆 6"/>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文本框 14"/>
            <p:cNvSpPr txBox="1"/>
            <p:nvPr/>
          </p:nvSpPr>
          <p:spPr>
            <a:xfrm>
              <a:off x="525186" y="5431228"/>
              <a:ext cx="646331" cy="313932"/>
            </a:xfrm>
            <a:prstGeom prst="rect">
              <a:avLst/>
            </a:prstGeom>
            <a:noFill/>
          </p:spPr>
          <p:txBody>
            <a:bodyPr wrap="none" rtlCol="0">
              <a:spAutoFit/>
            </a:bodyPr>
            <a:lstStyle/>
            <a:p>
              <a:r>
                <a:rPr lang="zh-CN" altLang="en-US" sz="1800" b="1" dirty="0">
                  <a:solidFill>
                    <a:srgbClr val="FF0000"/>
                  </a:solidFill>
                  <a:latin typeface="微软雅黑" pitchFamily="34" charset="-122"/>
                  <a:ea typeface="微软雅黑" pitchFamily="34" charset="-122"/>
                </a:rPr>
                <a:t>问题</a:t>
              </a:r>
            </a:p>
          </p:txBody>
        </p:sp>
      </p:grpSp>
      <p:grpSp>
        <p:nvGrpSpPr>
          <p:cNvPr id="9" name="组合 8"/>
          <p:cNvGrpSpPr/>
          <p:nvPr/>
        </p:nvGrpSpPr>
        <p:grpSpPr>
          <a:xfrm>
            <a:off x="1214414" y="2928934"/>
            <a:ext cx="2357454" cy="1963280"/>
            <a:chOff x="1214414" y="2427604"/>
            <a:chExt cx="2357454" cy="1963280"/>
          </a:xfrm>
        </p:grpSpPr>
        <p:sp>
          <p:nvSpPr>
            <p:cNvPr id="10" name="Freeform 45"/>
            <p:cNvSpPr>
              <a:spLocks/>
            </p:cNvSpPr>
            <p:nvPr/>
          </p:nvSpPr>
          <p:spPr bwMode="auto">
            <a:xfrm>
              <a:off x="2726081" y="3203407"/>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1" name="Line 44"/>
            <p:cNvSpPr>
              <a:spLocks noChangeShapeType="1"/>
            </p:cNvSpPr>
            <p:nvPr/>
          </p:nvSpPr>
          <p:spPr bwMode="auto">
            <a:xfrm>
              <a:off x="1433314" y="3761070"/>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2" name="Freeform 43"/>
            <p:cNvSpPr>
              <a:spLocks/>
            </p:cNvSpPr>
            <p:nvPr/>
          </p:nvSpPr>
          <p:spPr bwMode="auto">
            <a:xfrm>
              <a:off x="3101339" y="3172569"/>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3" name="Line 42"/>
            <p:cNvSpPr>
              <a:spLocks noChangeShapeType="1"/>
            </p:cNvSpPr>
            <p:nvPr/>
          </p:nvSpPr>
          <p:spPr bwMode="auto">
            <a:xfrm flipH="1">
              <a:off x="1360943" y="3138304"/>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4" name="Oval 40"/>
            <p:cNvSpPr>
              <a:spLocks noChangeArrowheads="1"/>
            </p:cNvSpPr>
            <p:nvPr/>
          </p:nvSpPr>
          <p:spPr bwMode="auto">
            <a:xfrm>
              <a:off x="2247736" y="242760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E</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Oval 39"/>
            <p:cNvSpPr>
              <a:spLocks noChangeArrowheads="1"/>
            </p:cNvSpPr>
            <p:nvPr/>
          </p:nvSpPr>
          <p:spPr bwMode="auto">
            <a:xfrm>
              <a:off x="1550359" y="2915580"/>
              <a:ext cx="324000" cy="3240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6" name="Oval 38"/>
            <p:cNvSpPr>
              <a:spLocks noChangeArrowheads="1"/>
            </p:cNvSpPr>
            <p:nvPr/>
          </p:nvSpPr>
          <p:spPr bwMode="auto">
            <a:xfrm>
              <a:off x="2878865" y="2954128"/>
              <a:ext cx="324000" cy="3240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B</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Oval 37"/>
            <p:cNvSpPr>
              <a:spLocks noChangeArrowheads="1"/>
            </p:cNvSpPr>
            <p:nvPr/>
          </p:nvSpPr>
          <p:spPr bwMode="auto">
            <a:xfrm>
              <a:off x="2586699" y="353235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8" name="Oval 36"/>
            <p:cNvSpPr>
              <a:spLocks noChangeArrowheads="1"/>
            </p:cNvSpPr>
            <p:nvPr/>
          </p:nvSpPr>
          <p:spPr bwMode="auto">
            <a:xfrm>
              <a:off x="3247868" y="3532350"/>
              <a:ext cx="324000" cy="32400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D</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Oval 35"/>
            <p:cNvSpPr>
              <a:spLocks noChangeArrowheads="1"/>
            </p:cNvSpPr>
            <p:nvPr/>
          </p:nvSpPr>
          <p:spPr bwMode="auto">
            <a:xfrm>
              <a:off x="1214414" y="3545199"/>
              <a:ext cx="324000" cy="32400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20" name="Oval 33"/>
            <p:cNvSpPr>
              <a:spLocks noChangeArrowheads="1"/>
            </p:cNvSpPr>
            <p:nvPr/>
          </p:nvSpPr>
          <p:spPr bwMode="auto">
            <a:xfrm>
              <a:off x="1632558" y="4066884"/>
              <a:ext cx="324000" cy="3240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B</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21" name="直接连接符 20"/>
            <p:cNvCxnSpPr>
              <a:endCxn id="15" idx="7"/>
            </p:cNvCxnSpPr>
            <p:nvPr/>
          </p:nvCxnSpPr>
          <p:spPr>
            <a:xfrm rot="10800000" flipV="1">
              <a:off x="1826910" y="2656277"/>
              <a:ext cx="439876" cy="30675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16" idx="1"/>
            </p:cNvCxnSpPr>
            <p:nvPr/>
          </p:nvCxnSpPr>
          <p:spPr>
            <a:xfrm>
              <a:off x="2571736" y="2675329"/>
              <a:ext cx="354578" cy="3262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3" name="TextBox 22"/>
          <p:cNvSpPr txBox="1"/>
          <p:nvPr/>
        </p:nvSpPr>
        <p:spPr>
          <a:xfrm>
            <a:off x="4066649" y="3855012"/>
            <a:ext cx="4530153" cy="461665"/>
          </a:xfrm>
          <a:prstGeom prst="rect">
            <a:avLst/>
          </a:prstGeom>
          <a:noFill/>
        </p:spPr>
        <p:txBody>
          <a:bodyPr wrap="square" rtlCol="0">
            <a:spAutoFit/>
          </a:bodyPr>
          <a:lstStyle/>
          <a:p>
            <a:pPr algn="l">
              <a:lnSpc>
                <a:spcPct val="100000"/>
              </a:lnSpc>
              <a:spcBef>
                <a:spcPts val="0"/>
              </a:spcBef>
            </a:pPr>
            <a:r>
              <a:rPr lang="zh-CN" altLang="en-US" dirty="0">
                <a:solidFill>
                  <a:srgbClr val="0000FF"/>
                </a:solidFill>
                <a:highlight>
                  <a:srgbClr val="FFFF00"/>
                </a:highlight>
                <a:latin typeface="Consolas" pitchFamily="49" charset="0"/>
                <a:ea typeface="仿宋" pitchFamily="49" charset="-122"/>
                <a:cs typeface="Consolas" pitchFamily="49" charset="0"/>
              </a:rPr>
              <a:t>无法由先序序列和中序序列构造！</a:t>
            </a:r>
          </a:p>
        </p:txBody>
      </p:sp>
      <p:cxnSp>
        <p:nvCxnSpPr>
          <p:cNvPr id="27" name="直接箭头连接符 26"/>
          <p:cNvCxnSpPr/>
          <p:nvPr/>
        </p:nvCxnSpPr>
        <p:spPr>
          <a:xfrm rot="10800000" flipV="1">
            <a:off x="3585634" y="4050276"/>
            <a:ext cx="50006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054475" y="2915816"/>
            <a:ext cx="2643206" cy="646331"/>
          </a:xfrm>
          <a:prstGeom prst="rect">
            <a:avLst/>
          </a:prstGeom>
          <a:noFill/>
        </p:spPr>
        <p:txBody>
          <a:bodyPr wrap="square" rtlCol="0">
            <a:spAutoFit/>
          </a:bodyPr>
          <a:lstStyle/>
          <a:p>
            <a:pPr algn="l">
              <a:lnSpc>
                <a:spcPct val="100000"/>
              </a:lnSpc>
              <a:spcBef>
                <a:spcPts val="0"/>
              </a:spcBef>
            </a:pPr>
            <a:r>
              <a:rPr lang="zh-CN" altLang="en-US" sz="1800" dirty="0">
                <a:solidFill>
                  <a:srgbClr val="0000FF"/>
                </a:solidFill>
                <a:latin typeface="Consolas" pitchFamily="49" charset="0"/>
                <a:ea typeface="仿宋" pitchFamily="49" charset="-122"/>
                <a:cs typeface="Consolas" pitchFamily="49" charset="0"/>
              </a:rPr>
              <a:t>先序序列：</a:t>
            </a:r>
            <a:r>
              <a:rPr lang="en-US" altLang="zh-CN" sz="1800" dirty="0">
                <a:solidFill>
                  <a:srgbClr val="0000FF"/>
                </a:solidFill>
                <a:latin typeface="Consolas" pitchFamily="49" charset="0"/>
                <a:ea typeface="仿宋" pitchFamily="49" charset="-122"/>
                <a:cs typeface="Consolas" pitchFamily="49" charset="0"/>
              </a:rPr>
              <a:t>EBDBBED</a:t>
            </a:r>
          </a:p>
          <a:p>
            <a:pPr algn="l">
              <a:lnSpc>
                <a:spcPct val="100000"/>
              </a:lnSpc>
              <a:spcBef>
                <a:spcPts val="0"/>
              </a:spcBef>
            </a:pPr>
            <a:r>
              <a:rPr lang="zh-CN" altLang="en-US" sz="1800" dirty="0">
                <a:solidFill>
                  <a:srgbClr val="0000FF"/>
                </a:solidFill>
                <a:latin typeface="Consolas" pitchFamily="49" charset="0"/>
                <a:ea typeface="仿宋" pitchFamily="49" charset="-122"/>
                <a:cs typeface="Consolas" pitchFamily="49" charset="0"/>
              </a:rPr>
              <a:t>中序序列：</a:t>
            </a:r>
            <a:r>
              <a:rPr lang="en-US" altLang="zh-CN" sz="1800" dirty="0">
                <a:solidFill>
                  <a:srgbClr val="0000FF"/>
                </a:solidFill>
                <a:latin typeface="Consolas" pitchFamily="49" charset="0"/>
                <a:ea typeface="仿宋" pitchFamily="49" charset="-122"/>
                <a:cs typeface="Consolas" pitchFamily="49" charset="0"/>
              </a:rPr>
              <a:t>DBBEEBD</a:t>
            </a:r>
            <a:endParaRPr lang="zh-CN" altLang="en-US" sz="1800" dirty="0">
              <a:solidFill>
                <a:srgbClr val="0000FF"/>
              </a:solidFill>
              <a:latin typeface="Consolas" pitchFamily="49" charset="0"/>
              <a:ea typeface="仿宋" pitchFamily="49" charset="-122"/>
              <a:cs typeface="Consolas" pitchFamily="49" charset="0"/>
            </a:endParaRPr>
          </a:p>
        </p:txBody>
      </p:sp>
      <p:sp>
        <p:nvSpPr>
          <p:cNvPr id="30" name="灯片编号占位符 29"/>
          <p:cNvSpPr>
            <a:spLocks noGrp="1"/>
          </p:cNvSpPr>
          <p:nvPr>
            <p:ph type="sldNum" sz="quarter" idx="12"/>
          </p:nvPr>
        </p:nvSpPr>
        <p:spPr/>
        <p:txBody>
          <a:bodyPr/>
          <a:lstStyle/>
          <a:p>
            <a:fld id="{67864EE2-EAB3-4814-A7EB-820BD7610F1E}" type="slidenum">
              <a:rPr lang="en-US" altLang="zh-CN" smtClean="0"/>
              <a:pPr/>
              <a:t>30</a:t>
            </a:fld>
            <a:r>
              <a:rPr lang="en-US" altLang="zh-CN" dirty="0"/>
              <a:t>/96</a:t>
            </a:r>
          </a:p>
        </p:txBody>
      </p:sp>
      <p:sp>
        <p:nvSpPr>
          <p:cNvPr id="26" name="TextBox 2">
            <a:extLst>
              <a:ext uri="{FF2B5EF4-FFF2-40B4-BE49-F238E27FC236}">
                <a16:creationId xmlns:a16="http://schemas.microsoft.com/office/drawing/2014/main" id="{F027A9ED-6420-4962-8E6B-529A046AD6C3}"/>
              </a:ext>
            </a:extLst>
          </p:cNvPr>
          <p:cNvSpPr txBox="1"/>
          <p:nvPr/>
        </p:nvSpPr>
        <p:spPr>
          <a:xfrm>
            <a:off x="1980343" y="683352"/>
            <a:ext cx="6616460" cy="786690"/>
          </a:xfrm>
          <a:prstGeom prst="rect">
            <a:avLst/>
          </a:prstGeom>
          <a:noFill/>
        </p:spPr>
        <p:txBody>
          <a:bodyPr wrap="square" rtlCol="0">
            <a:spAutoFit/>
          </a:bodyPr>
          <a:lstStyle/>
          <a:p>
            <a:pPr algn="l">
              <a:lnSpc>
                <a:spcPts val="2800"/>
              </a:lnSpc>
              <a:spcBef>
                <a:spcPts val="0"/>
              </a:spcBef>
            </a:pPr>
            <a:r>
              <a:rPr lang="zh-CN" altLang="en-US" sz="2000" dirty="0">
                <a:solidFill>
                  <a:srgbClr val="0000FF"/>
                </a:solidFill>
                <a:latin typeface="Consolas" pitchFamily="49" charset="0"/>
                <a:ea typeface="华文中宋" pitchFamily="2" charset="-122"/>
                <a:cs typeface="Consolas" pitchFamily="49" charset="0"/>
              </a:rPr>
              <a:t>所有的</a:t>
            </a:r>
            <a:r>
              <a:rPr lang="zh-CN" altLang="zh-CN" sz="2000" dirty="0">
                <a:solidFill>
                  <a:srgbClr val="0000FF"/>
                </a:solidFill>
                <a:latin typeface="Consolas" pitchFamily="49" charset="0"/>
                <a:ea typeface="华文中宋" pitchFamily="2" charset="-122"/>
                <a:cs typeface="Consolas" pitchFamily="49" charset="0"/>
              </a:rPr>
              <a:t>二叉树</a:t>
            </a:r>
            <a:r>
              <a:rPr lang="zh-CN" altLang="en-US" sz="2000" dirty="0">
                <a:solidFill>
                  <a:srgbClr val="0000FF"/>
                </a:solidFill>
                <a:latin typeface="Consolas" pitchFamily="49" charset="0"/>
                <a:ea typeface="华文中宋" pitchFamily="2" charset="-122"/>
                <a:cs typeface="Consolas" pitchFamily="49" charset="0"/>
              </a:rPr>
              <a:t>都可以通过</a:t>
            </a:r>
            <a:r>
              <a:rPr lang="zh-CN" altLang="zh-CN" sz="2000" dirty="0">
                <a:solidFill>
                  <a:srgbClr val="0000FF"/>
                </a:solidFill>
                <a:latin typeface="Consolas" pitchFamily="49" charset="0"/>
                <a:ea typeface="华文中宋" pitchFamily="2" charset="-122"/>
                <a:cs typeface="Consolas" pitchFamily="49" charset="0"/>
              </a:rPr>
              <a:t>先序</a:t>
            </a:r>
            <a:r>
              <a:rPr lang="en-US" altLang="zh-CN" sz="2000" dirty="0">
                <a:solidFill>
                  <a:srgbClr val="0000FF"/>
                </a:solidFill>
                <a:latin typeface="Consolas" pitchFamily="49" charset="0"/>
                <a:ea typeface="华文中宋" pitchFamily="2" charset="-122"/>
                <a:cs typeface="Consolas" pitchFamily="49" charset="0"/>
              </a:rPr>
              <a:t>/</a:t>
            </a:r>
            <a:r>
              <a:rPr lang="zh-CN" altLang="zh-CN" sz="2000" dirty="0">
                <a:solidFill>
                  <a:srgbClr val="0000FF"/>
                </a:solidFill>
                <a:latin typeface="Consolas" pitchFamily="49" charset="0"/>
                <a:ea typeface="华文中宋" pitchFamily="2" charset="-122"/>
                <a:cs typeface="Consolas" pitchFamily="49" charset="0"/>
              </a:rPr>
              <a:t>中序和后序</a:t>
            </a:r>
            <a:r>
              <a:rPr lang="en-US" altLang="zh-CN" sz="2000" dirty="0">
                <a:solidFill>
                  <a:srgbClr val="0000FF"/>
                </a:solidFill>
                <a:latin typeface="Consolas" pitchFamily="49" charset="0"/>
                <a:ea typeface="华文中宋" pitchFamily="2" charset="-122"/>
                <a:cs typeface="Consolas" pitchFamily="49" charset="0"/>
              </a:rPr>
              <a:t>/</a:t>
            </a:r>
            <a:r>
              <a:rPr lang="zh-CN" altLang="zh-CN" sz="2000" dirty="0">
                <a:solidFill>
                  <a:srgbClr val="0000FF"/>
                </a:solidFill>
                <a:latin typeface="Consolas" pitchFamily="49" charset="0"/>
                <a:ea typeface="华文中宋" pitchFamily="2" charset="-122"/>
                <a:cs typeface="Consolas" pitchFamily="49" charset="0"/>
              </a:rPr>
              <a:t>中序</a:t>
            </a:r>
            <a:r>
              <a:rPr lang="zh-CN" altLang="en-US" sz="2000" dirty="0">
                <a:solidFill>
                  <a:srgbClr val="0000FF"/>
                </a:solidFill>
                <a:latin typeface="Consolas" pitchFamily="49" charset="0"/>
                <a:ea typeface="华文中宋" pitchFamily="2" charset="-122"/>
                <a:cs typeface="Consolas" pitchFamily="49" charset="0"/>
              </a:rPr>
              <a:t>这样的序列比较方法来重构吗？</a:t>
            </a:r>
          </a:p>
        </p:txBody>
      </p:sp>
      <p:sp>
        <p:nvSpPr>
          <p:cNvPr id="31" name="TextBox 2">
            <a:extLst>
              <a:ext uri="{FF2B5EF4-FFF2-40B4-BE49-F238E27FC236}">
                <a16:creationId xmlns:a16="http://schemas.microsoft.com/office/drawing/2014/main" id="{3EA82BA4-6CC1-43DA-9E61-41C8D26E0FD9}"/>
              </a:ext>
            </a:extLst>
          </p:cNvPr>
          <p:cNvSpPr txBox="1"/>
          <p:nvPr/>
        </p:nvSpPr>
        <p:spPr>
          <a:xfrm>
            <a:off x="1503898" y="5365966"/>
            <a:ext cx="6616460" cy="42652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ts val="2800"/>
              </a:lnSpc>
              <a:spcBef>
                <a:spcPts val="0"/>
              </a:spcBef>
            </a:pPr>
            <a:r>
              <a:rPr lang="zh-CN" altLang="en-US" sz="2000" dirty="0">
                <a:solidFill>
                  <a:srgbClr val="0000FF"/>
                </a:solidFill>
                <a:latin typeface="Consolas" pitchFamily="49" charset="0"/>
                <a:ea typeface="华文中宋" pitchFamily="2" charset="-122"/>
                <a:cs typeface="Consolas" pitchFamily="49" charset="0"/>
              </a:rPr>
              <a:t>是否有其它序列化方法来存储二叉树呢？</a:t>
            </a:r>
          </a:p>
        </p:txBody>
      </p:sp>
    </p:spTree>
    <p:extLst>
      <p:ext uri="{BB962C8B-B14F-4D97-AF65-F5344CB8AC3E}">
        <p14:creationId xmlns:p14="http://schemas.microsoft.com/office/powerpoint/2010/main" val="14696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28" grpId="0"/>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28604"/>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7.5.2* </a:t>
            </a:r>
            <a:r>
              <a:rPr lang="zh-CN" altLang="zh-CN">
                <a:latin typeface="Consolas" pitchFamily="49" charset="0"/>
                <a:ea typeface="微软雅黑" pitchFamily="34" charset="-122"/>
                <a:cs typeface="Consolas" pitchFamily="49" charset="0"/>
              </a:rPr>
              <a:t>序列化和反序列化</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grpSp>
        <p:nvGrpSpPr>
          <p:cNvPr id="70" name="组合 69"/>
          <p:cNvGrpSpPr/>
          <p:nvPr/>
        </p:nvGrpSpPr>
        <p:grpSpPr>
          <a:xfrm>
            <a:off x="1000100" y="1927538"/>
            <a:ext cx="2357454" cy="1963280"/>
            <a:chOff x="1214414" y="2427604"/>
            <a:chExt cx="2357454" cy="1963280"/>
          </a:xfrm>
        </p:grpSpPr>
        <p:sp>
          <p:nvSpPr>
            <p:cNvPr id="7" name="Freeform 45"/>
            <p:cNvSpPr>
              <a:spLocks/>
            </p:cNvSpPr>
            <p:nvPr/>
          </p:nvSpPr>
          <p:spPr bwMode="auto">
            <a:xfrm>
              <a:off x="2726081" y="3203407"/>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8" name="Line 44"/>
            <p:cNvSpPr>
              <a:spLocks noChangeShapeType="1"/>
            </p:cNvSpPr>
            <p:nvPr/>
          </p:nvSpPr>
          <p:spPr bwMode="auto">
            <a:xfrm>
              <a:off x="1433314" y="3761070"/>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9" name="Freeform 43"/>
            <p:cNvSpPr>
              <a:spLocks/>
            </p:cNvSpPr>
            <p:nvPr/>
          </p:nvSpPr>
          <p:spPr bwMode="auto">
            <a:xfrm>
              <a:off x="3101339" y="3172569"/>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0" name="Line 42"/>
            <p:cNvSpPr>
              <a:spLocks noChangeShapeType="1"/>
            </p:cNvSpPr>
            <p:nvPr/>
          </p:nvSpPr>
          <p:spPr bwMode="auto">
            <a:xfrm flipH="1">
              <a:off x="1360943" y="3138304"/>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2" name="Oval 40"/>
            <p:cNvSpPr>
              <a:spLocks noChangeArrowheads="1"/>
            </p:cNvSpPr>
            <p:nvPr/>
          </p:nvSpPr>
          <p:spPr bwMode="auto">
            <a:xfrm>
              <a:off x="2247736" y="242760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3" name="Oval 39"/>
            <p:cNvSpPr>
              <a:spLocks noChangeArrowheads="1"/>
            </p:cNvSpPr>
            <p:nvPr/>
          </p:nvSpPr>
          <p:spPr bwMode="auto">
            <a:xfrm>
              <a:off x="1550359" y="291558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4" name="Oval 38"/>
            <p:cNvSpPr>
              <a:spLocks noChangeArrowheads="1"/>
            </p:cNvSpPr>
            <p:nvPr/>
          </p:nvSpPr>
          <p:spPr bwMode="auto">
            <a:xfrm>
              <a:off x="2878865" y="2954128"/>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5" name="Oval 37"/>
            <p:cNvSpPr>
              <a:spLocks noChangeArrowheads="1"/>
            </p:cNvSpPr>
            <p:nvPr/>
          </p:nvSpPr>
          <p:spPr bwMode="auto">
            <a:xfrm>
              <a:off x="2586699" y="353235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6" name="Oval 36"/>
            <p:cNvSpPr>
              <a:spLocks noChangeArrowheads="1"/>
            </p:cNvSpPr>
            <p:nvPr/>
          </p:nvSpPr>
          <p:spPr bwMode="auto">
            <a:xfrm>
              <a:off x="3247868" y="353235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7" name="Oval 35"/>
            <p:cNvSpPr>
              <a:spLocks noChangeArrowheads="1"/>
            </p:cNvSpPr>
            <p:nvPr/>
          </p:nvSpPr>
          <p:spPr bwMode="auto">
            <a:xfrm>
              <a:off x="1214414" y="354519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8" name="Oval 33"/>
            <p:cNvSpPr>
              <a:spLocks noChangeArrowheads="1"/>
            </p:cNvSpPr>
            <p:nvPr/>
          </p:nvSpPr>
          <p:spPr bwMode="auto">
            <a:xfrm>
              <a:off x="1632558" y="406688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cxnSp>
          <p:nvCxnSpPr>
            <p:cNvPr id="20" name="直接连接符 19"/>
            <p:cNvCxnSpPr>
              <a:endCxn id="13" idx="7"/>
            </p:cNvCxnSpPr>
            <p:nvPr/>
          </p:nvCxnSpPr>
          <p:spPr>
            <a:xfrm rot="10800000" flipV="1">
              <a:off x="1826910" y="2656277"/>
              <a:ext cx="439876" cy="30675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14" idx="1"/>
            </p:cNvCxnSpPr>
            <p:nvPr/>
          </p:nvCxnSpPr>
          <p:spPr>
            <a:xfrm>
              <a:off x="2571736" y="2675329"/>
              <a:ext cx="354578" cy="3262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42" name="TextBox 41"/>
          <p:cNvSpPr txBox="1"/>
          <p:nvPr/>
        </p:nvSpPr>
        <p:spPr>
          <a:xfrm>
            <a:off x="785786" y="1214422"/>
            <a:ext cx="435771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仅仅讨论</a:t>
            </a:r>
            <a:r>
              <a:rPr lang="zh-CN" altLang="zh-CN" sz="2000">
                <a:solidFill>
                  <a:srgbClr val="0000FF"/>
                </a:solidFill>
                <a:latin typeface="Consolas" pitchFamily="49" charset="0"/>
                <a:ea typeface="仿宋" pitchFamily="49" charset="-122"/>
                <a:cs typeface="Consolas" pitchFamily="49" charset="0"/>
              </a:rPr>
              <a:t>先序遍历序列化和反序列化</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p:txBody>
      </p:sp>
      <p:grpSp>
        <p:nvGrpSpPr>
          <p:cNvPr id="69" name="组合 68"/>
          <p:cNvGrpSpPr/>
          <p:nvPr/>
        </p:nvGrpSpPr>
        <p:grpSpPr>
          <a:xfrm>
            <a:off x="5124453" y="1643050"/>
            <a:ext cx="3019447" cy="2501594"/>
            <a:chOff x="4410073" y="2214554"/>
            <a:chExt cx="3019447" cy="2501594"/>
          </a:xfrm>
        </p:grpSpPr>
        <p:sp>
          <p:nvSpPr>
            <p:cNvPr id="29" name="Freeform 45"/>
            <p:cNvSpPr>
              <a:spLocks/>
            </p:cNvSpPr>
            <p:nvPr/>
          </p:nvSpPr>
          <p:spPr bwMode="auto">
            <a:xfrm>
              <a:off x="6281749" y="2963388"/>
              <a:ext cx="285752" cy="357189"/>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Line 44"/>
            <p:cNvSpPr>
              <a:spLocks noChangeShapeType="1"/>
            </p:cNvSpPr>
            <p:nvPr/>
          </p:nvSpPr>
          <p:spPr bwMode="auto">
            <a:xfrm>
              <a:off x="4929013" y="3548020"/>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43"/>
            <p:cNvSpPr>
              <a:spLocks/>
            </p:cNvSpPr>
            <p:nvPr/>
          </p:nvSpPr>
          <p:spPr bwMode="auto">
            <a:xfrm>
              <a:off x="6710377" y="2963388"/>
              <a:ext cx="307383" cy="361910"/>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42"/>
            <p:cNvSpPr>
              <a:spLocks noChangeShapeType="1"/>
            </p:cNvSpPr>
            <p:nvPr/>
          </p:nvSpPr>
          <p:spPr bwMode="auto">
            <a:xfrm flipH="1">
              <a:off x="4856642" y="2925254"/>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40"/>
            <p:cNvSpPr>
              <a:spLocks noChangeArrowheads="1"/>
            </p:cNvSpPr>
            <p:nvPr/>
          </p:nvSpPr>
          <p:spPr bwMode="auto">
            <a:xfrm>
              <a:off x="5743435" y="22145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34" name="Oval 39"/>
            <p:cNvSpPr>
              <a:spLocks noChangeArrowheads="1"/>
            </p:cNvSpPr>
            <p:nvPr/>
          </p:nvSpPr>
          <p:spPr bwMode="auto">
            <a:xfrm>
              <a:off x="5046058" y="270253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35" name="Oval 38"/>
            <p:cNvSpPr>
              <a:spLocks noChangeArrowheads="1"/>
            </p:cNvSpPr>
            <p:nvPr/>
          </p:nvSpPr>
          <p:spPr bwMode="auto">
            <a:xfrm>
              <a:off x="6443528" y="2741078"/>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36" name="Oval 37"/>
            <p:cNvSpPr>
              <a:spLocks noChangeArrowheads="1"/>
            </p:cNvSpPr>
            <p:nvPr/>
          </p:nvSpPr>
          <p:spPr bwMode="auto">
            <a:xfrm>
              <a:off x="6082398" y="331930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37" name="Oval 36"/>
            <p:cNvSpPr>
              <a:spLocks noChangeArrowheads="1"/>
            </p:cNvSpPr>
            <p:nvPr/>
          </p:nvSpPr>
          <p:spPr bwMode="auto">
            <a:xfrm>
              <a:off x="6929306" y="331930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38" name="Oval 35"/>
            <p:cNvSpPr>
              <a:spLocks noChangeArrowheads="1"/>
            </p:cNvSpPr>
            <p:nvPr/>
          </p:nvSpPr>
          <p:spPr bwMode="auto">
            <a:xfrm>
              <a:off x="4710113" y="333214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39" name="Oval 33"/>
            <p:cNvSpPr>
              <a:spLocks noChangeArrowheads="1"/>
            </p:cNvSpPr>
            <p:nvPr/>
          </p:nvSpPr>
          <p:spPr bwMode="auto">
            <a:xfrm>
              <a:off x="5128257" y="385383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cxnSp>
          <p:nvCxnSpPr>
            <p:cNvPr id="40" name="直接连接符 39"/>
            <p:cNvCxnSpPr>
              <a:endCxn id="34" idx="7"/>
            </p:cNvCxnSpPr>
            <p:nvPr/>
          </p:nvCxnSpPr>
          <p:spPr>
            <a:xfrm rot="10800000" flipV="1">
              <a:off x="5322609" y="2443227"/>
              <a:ext cx="439876" cy="30675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1" name="直接连接符 40"/>
            <p:cNvCxnSpPr>
              <a:endCxn id="35" idx="1"/>
            </p:cNvCxnSpPr>
            <p:nvPr/>
          </p:nvCxnSpPr>
          <p:spPr>
            <a:xfrm>
              <a:off x="6060199" y="2452754"/>
              <a:ext cx="430778" cy="335773"/>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3" name="矩形 42"/>
            <p:cNvSpPr/>
            <p:nvPr/>
          </p:nvSpPr>
          <p:spPr bwMode="auto">
            <a:xfrm>
              <a:off x="4943891" y="4392148"/>
              <a:ext cx="252000" cy="32400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a:lnSpc>
                  <a:spcPts val="2000"/>
                </a:lnSpc>
              </a:pPr>
              <a:r>
                <a:rPr lang="en-US" altLang="zh-CN" sz="1600" b="0">
                  <a:solidFill>
                    <a:srgbClr val="0000FF"/>
                  </a:solidFill>
                  <a:latin typeface="Consolas" pitchFamily="49" charset="0"/>
                  <a:ea typeface="仿宋" pitchFamily="49" charset="-122"/>
                  <a:cs typeface="Consolas" pitchFamily="49" charset="0"/>
                </a:rPr>
                <a:t>#</a:t>
              </a:r>
              <a:endParaRPr lang="zh-CN" altLang="en-US" sz="1600" b="0">
                <a:solidFill>
                  <a:srgbClr val="0000FF"/>
                </a:solidFill>
                <a:latin typeface="Consolas" pitchFamily="49" charset="0"/>
                <a:ea typeface="仿宋" pitchFamily="49" charset="-122"/>
                <a:cs typeface="Consolas" pitchFamily="49" charset="0"/>
              </a:endParaRPr>
            </a:p>
          </p:txBody>
        </p:sp>
        <p:sp>
          <p:nvSpPr>
            <p:cNvPr id="44" name="矩形 43"/>
            <p:cNvSpPr/>
            <p:nvPr/>
          </p:nvSpPr>
          <p:spPr bwMode="auto">
            <a:xfrm>
              <a:off x="5386807" y="4392148"/>
              <a:ext cx="252000" cy="32400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a:lnSpc>
                  <a:spcPts val="2000"/>
                </a:lnSpc>
              </a:pPr>
              <a:r>
                <a:rPr lang="en-US" altLang="zh-CN" sz="1600" b="0">
                  <a:solidFill>
                    <a:srgbClr val="0000FF"/>
                  </a:solidFill>
                  <a:latin typeface="Consolas" pitchFamily="49" charset="0"/>
                  <a:ea typeface="仿宋" pitchFamily="49" charset="-122"/>
                  <a:cs typeface="Consolas" pitchFamily="49" charset="0"/>
                </a:rPr>
                <a:t>#</a:t>
              </a:r>
              <a:endParaRPr lang="zh-CN" altLang="en-US" sz="1600" b="0">
                <a:solidFill>
                  <a:srgbClr val="0000FF"/>
                </a:solidFill>
                <a:latin typeface="Consolas" pitchFamily="49" charset="0"/>
                <a:ea typeface="仿宋" pitchFamily="49" charset="-122"/>
                <a:cs typeface="Consolas" pitchFamily="49" charset="0"/>
              </a:endParaRPr>
            </a:p>
          </p:txBody>
        </p:sp>
        <p:sp>
          <p:nvSpPr>
            <p:cNvPr id="45" name="矩形 44"/>
            <p:cNvSpPr/>
            <p:nvPr/>
          </p:nvSpPr>
          <p:spPr bwMode="auto">
            <a:xfrm>
              <a:off x="5920210" y="3877794"/>
              <a:ext cx="252000" cy="32400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a:lnSpc>
                  <a:spcPts val="2000"/>
                </a:lnSpc>
              </a:pPr>
              <a:r>
                <a:rPr lang="en-US" altLang="zh-CN" sz="1600" b="0">
                  <a:solidFill>
                    <a:srgbClr val="0000FF"/>
                  </a:solidFill>
                  <a:latin typeface="Consolas" pitchFamily="49" charset="0"/>
                  <a:ea typeface="仿宋" pitchFamily="49" charset="-122"/>
                  <a:cs typeface="Consolas" pitchFamily="49" charset="0"/>
                </a:rPr>
                <a:t>#</a:t>
              </a:r>
              <a:endParaRPr lang="zh-CN" altLang="en-US" sz="1600" b="0">
                <a:solidFill>
                  <a:srgbClr val="0000FF"/>
                </a:solidFill>
                <a:latin typeface="Consolas" pitchFamily="49" charset="0"/>
                <a:ea typeface="仿宋" pitchFamily="49" charset="-122"/>
                <a:cs typeface="Consolas" pitchFamily="49" charset="0"/>
              </a:endParaRPr>
            </a:p>
          </p:txBody>
        </p:sp>
        <p:sp>
          <p:nvSpPr>
            <p:cNvPr id="46" name="矩形 45"/>
            <p:cNvSpPr/>
            <p:nvPr/>
          </p:nvSpPr>
          <p:spPr bwMode="auto">
            <a:xfrm>
              <a:off x="6310738" y="3877794"/>
              <a:ext cx="252000" cy="32400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a:lnSpc>
                  <a:spcPts val="2000"/>
                </a:lnSpc>
              </a:pPr>
              <a:r>
                <a:rPr lang="en-US" altLang="zh-CN" sz="1600" b="0">
                  <a:solidFill>
                    <a:srgbClr val="0000FF"/>
                  </a:solidFill>
                  <a:latin typeface="Consolas" pitchFamily="49" charset="0"/>
                  <a:ea typeface="仿宋" pitchFamily="49" charset="-122"/>
                  <a:cs typeface="Consolas" pitchFamily="49" charset="0"/>
                </a:rPr>
                <a:t>#</a:t>
              </a:r>
              <a:endParaRPr lang="zh-CN" altLang="en-US" sz="1600" b="0">
                <a:solidFill>
                  <a:srgbClr val="0000FF"/>
                </a:solidFill>
                <a:latin typeface="Consolas" pitchFamily="49" charset="0"/>
                <a:ea typeface="仿宋" pitchFamily="49" charset="-122"/>
                <a:cs typeface="Consolas" pitchFamily="49" charset="0"/>
              </a:endParaRPr>
            </a:p>
          </p:txBody>
        </p:sp>
        <p:sp>
          <p:nvSpPr>
            <p:cNvPr id="47" name="矩形 46"/>
            <p:cNvSpPr/>
            <p:nvPr/>
          </p:nvSpPr>
          <p:spPr bwMode="auto">
            <a:xfrm>
              <a:off x="6786992" y="3877794"/>
              <a:ext cx="252000" cy="32400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a:lnSpc>
                  <a:spcPts val="2000"/>
                </a:lnSpc>
              </a:pPr>
              <a:r>
                <a:rPr lang="en-US" altLang="zh-CN" sz="1600" b="0">
                  <a:solidFill>
                    <a:srgbClr val="0000FF"/>
                  </a:solidFill>
                  <a:latin typeface="Consolas" pitchFamily="49" charset="0"/>
                  <a:ea typeface="仿宋" pitchFamily="49" charset="-122"/>
                  <a:cs typeface="Consolas" pitchFamily="49" charset="0"/>
                </a:rPr>
                <a:t>#</a:t>
              </a:r>
              <a:endParaRPr lang="zh-CN" altLang="en-US" sz="1600" b="0">
                <a:solidFill>
                  <a:srgbClr val="0000FF"/>
                </a:solidFill>
                <a:latin typeface="Consolas" pitchFamily="49" charset="0"/>
                <a:ea typeface="仿宋" pitchFamily="49" charset="-122"/>
                <a:cs typeface="Consolas" pitchFamily="49" charset="0"/>
              </a:endParaRPr>
            </a:p>
          </p:txBody>
        </p:sp>
        <p:sp>
          <p:nvSpPr>
            <p:cNvPr id="48" name="矩形 47"/>
            <p:cNvSpPr/>
            <p:nvPr/>
          </p:nvSpPr>
          <p:spPr bwMode="auto">
            <a:xfrm>
              <a:off x="7177520" y="3877794"/>
              <a:ext cx="252000" cy="32400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a:lnSpc>
                  <a:spcPts val="2000"/>
                </a:lnSpc>
              </a:pPr>
              <a:r>
                <a:rPr lang="en-US" altLang="zh-CN" sz="1600" b="0">
                  <a:solidFill>
                    <a:srgbClr val="0000FF"/>
                  </a:solidFill>
                  <a:latin typeface="Consolas" pitchFamily="49" charset="0"/>
                  <a:ea typeface="仿宋" pitchFamily="49" charset="-122"/>
                  <a:cs typeface="Consolas" pitchFamily="49" charset="0"/>
                </a:rPr>
                <a:t>#</a:t>
              </a:r>
              <a:endParaRPr lang="zh-CN" altLang="en-US" sz="1600" b="0">
                <a:solidFill>
                  <a:srgbClr val="0000FF"/>
                </a:solidFill>
                <a:latin typeface="Consolas" pitchFamily="49" charset="0"/>
                <a:ea typeface="仿宋" pitchFamily="49" charset="-122"/>
                <a:cs typeface="Consolas" pitchFamily="49" charset="0"/>
              </a:endParaRPr>
            </a:p>
          </p:txBody>
        </p:sp>
        <p:cxnSp>
          <p:nvCxnSpPr>
            <p:cNvPr id="50" name="直接连接符 49"/>
            <p:cNvCxnSpPr>
              <a:stCxn id="36" idx="3"/>
              <a:endCxn id="45" idx="0"/>
            </p:cNvCxnSpPr>
            <p:nvPr/>
          </p:nvCxnSpPr>
          <p:spPr>
            <a:xfrm rot="5400000">
              <a:off x="5947058" y="3695004"/>
              <a:ext cx="281943" cy="8363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2" name="直接连接符 51"/>
            <p:cNvCxnSpPr>
              <a:stCxn id="36" idx="5"/>
              <a:endCxn id="46" idx="0"/>
            </p:cNvCxnSpPr>
            <p:nvPr/>
          </p:nvCxnSpPr>
          <p:spPr>
            <a:xfrm rot="16200000" flipH="1">
              <a:off x="6256872" y="3697927"/>
              <a:ext cx="281943" cy="77789"/>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stCxn id="37" idx="3"/>
              <a:endCxn id="47" idx="0"/>
            </p:cNvCxnSpPr>
            <p:nvPr/>
          </p:nvCxnSpPr>
          <p:spPr>
            <a:xfrm rot="5400000">
              <a:off x="6803903" y="3704941"/>
              <a:ext cx="281943" cy="6376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6" name="直接连接符 55"/>
            <p:cNvCxnSpPr>
              <a:stCxn id="37" idx="5"/>
              <a:endCxn id="48" idx="0"/>
            </p:cNvCxnSpPr>
            <p:nvPr/>
          </p:nvCxnSpPr>
          <p:spPr>
            <a:xfrm rot="16200000" flipH="1">
              <a:off x="7113717" y="3687990"/>
              <a:ext cx="281943" cy="9766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8" name="直接连接符 57"/>
            <p:cNvCxnSpPr>
              <a:stCxn id="39" idx="3"/>
              <a:endCxn id="43" idx="0"/>
            </p:cNvCxnSpPr>
            <p:nvPr/>
          </p:nvCxnSpPr>
          <p:spPr>
            <a:xfrm rot="5400000">
              <a:off x="4991918" y="4208359"/>
              <a:ext cx="261763" cy="10581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0" name="直接连接符 59"/>
            <p:cNvCxnSpPr>
              <a:stCxn id="39" idx="5"/>
              <a:endCxn id="44" idx="0"/>
            </p:cNvCxnSpPr>
            <p:nvPr/>
          </p:nvCxnSpPr>
          <p:spPr>
            <a:xfrm rot="16200000" flipH="1">
              <a:off x="5327926" y="4207266"/>
              <a:ext cx="261763" cy="107999"/>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63" name="矩形 62"/>
            <p:cNvSpPr/>
            <p:nvPr/>
          </p:nvSpPr>
          <p:spPr bwMode="auto">
            <a:xfrm>
              <a:off x="5482057" y="3282330"/>
              <a:ext cx="252000" cy="32400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a:lnSpc>
                  <a:spcPts val="2000"/>
                </a:lnSpc>
              </a:pPr>
              <a:r>
                <a:rPr lang="en-US" altLang="zh-CN" sz="1600" b="0">
                  <a:solidFill>
                    <a:srgbClr val="0000FF"/>
                  </a:solidFill>
                  <a:latin typeface="Consolas" pitchFamily="49" charset="0"/>
                  <a:ea typeface="仿宋" pitchFamily="49" charset="-122"/>
                  <a:cs typeface="Consolas" pitchFamily="49" charset="0"/>
                </a:rPr>
                <a:t>#</a:t>
              </a:r>
              <a:endParaRPr lang="zh-CN" altLang="en-US" sz="1600" b="0">
                <a:solidFill>
                  <a:srgbClr val="0000FF"/>
                </a:solidFill>
                <a:latin typeface="Consolas" pitchFamily="49" charset="0"/>
                <a:ea typeface="仿宋" pitchFamily="49" charset="-122"/>
                <a:cs typeface="Consolas" pitchFamily="49" charset="0"/>
              </a:endParaRPr>
            </a:p>
          </p:txBody>
        </p:sp>
        <p:sp>
          <p:nvSpPr>
            <p:cNvPr id="64" name="矩形 63"/>
            <p:cNvSpPr/>
            <p:nvPr/>
          </p:nvSpPr>
          <p:spPr bwMode="auto">
            <a:xfrm>
              <a:off x="4410073" y="3910984"/>
              <a:ext cx="252000" cy="324000"/>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45720" rIns="0" bIns="45720" numCol="1" rtlCol="0" anchor="t" anchorCtr="0" compatLnSpc="1">
              <a:prstTxWarp prst="textNoShape">
                <a:avLst/>
              </a:prstTxWarp>
            </a:bodyPr>
            <a:lstStyle/>
            <a:p>
              <a:pPr algn="ctr">
                <a:lnSpc>
                  <a:spcPts val="2000"/>
                </a:lnSpc>
              </a:pPr>
              <a:r>
                <a:rPr lang="en-US" altLang="zh-CN" sz="1600" b="0">
                  <a:solidFill>
                    <a:srgbClr val="0000FF"/>
                  </a:solidFill>
                  <a:latin typeface="Consolas" pitchFamily="49" charset="0"/>
                  <a:ea typeface="仿宋" pitchFamily="49" charset="-122"/>
                  <a:cs typeface="Consolas" pitchFamily="49" charset="0"/>
                </a:rPr>
                <a:t>#</a:t>
              </a:r>
              <a:endParaRPr lang="zh-CN" altLang="en-US" sz="1600" b="0">
                <a:solidFill>
                  <a:srgbClr val="0000FF"/>
                </a:solidFill>
                <a:latin typeface="Consolas" pitchFamily="49" charset="0"/>
                <a:ea typeface="仿宋" pitchFamily="49" charset="-122"/>
                <a:cs typeface="Consolas" pitchFamily="49" charset="0"/>
              </a:endParaRPr>
            </a:p>
          </p:txBody>
        </p:sp>
        <p:cxnSp>
          <p:nvCxnSpPr>
            <p:cNvPr id="66" name="直接连接符 65"/>
            <p:cNvCxnSpPr>
              <a:stCxn id="38" idx="3"/>
              <a:endCxn id="64" idx="0"/>
            </p:cNvCxnSpPr>
            <p:nvPr/>
          </p:nvCxnSpPr>
          <p:spPr>
            <a:xfrm rot="5400000">
              <a:off x="4495676" y="3649098"/>
              <a:ext cx="302284" cy="221489"/>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8" name="直接连接符 67"/>
            <p:cNvCxnSpPr>
              <a:stCxn id="34" idx="5"/>
              <a:endCxn id="63" idx="0"/>
            </p:cNvCxnSpPr>
            <p:nvPr/>
          </p:nvCxnSpPr>
          <p:spPr>
            <a:xfrm rot="16200000" flipH="1">
              <a:off x="5313709" y="2987981"/>
              <a:ext cx="303249" cy="2854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71" name="右箭头 70"/>
          <p:cNvSpPr/>
          <p:nvPr/>
        </p:nvSpPr>
        <p:spPr bwMode="auto">
          <a:xfrm>
            <a:off x="3786182" y="2714620"/>
            <a:ext cx="1214446" cy="214314"/>
          </a:xfrm>
          <a:prstGeom prst="rightArrow">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72" name="TextBox 71"/>
          <p:cNvSpPr txBox="1"/>
          <p:nvPr/>
        </p:nvSpPr>
        <p:spPr>
          <a:xfrm>
            <a:off x="3643306" y="2357430"/>
            <a:ext cx="171451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加上外部结点</a:t>
            </a:r>
          </a:p>
        </p:txBody>
      </p:sp>
      <p:sp>
        <p:nvSpPr>
          <p:cNvPr id="73" name="TextBox 72"/>
          <p:cNvSpPr txBox="1"/>
          <p:nvPr/>
        </p:nvSpPr>
        <p:spPr>
          <a:xfrm>
            <a:off x="5500694" y="5000636"/>
            <a:ext cx="2857520"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cs typeface="Consolas" pitchFamily="49" charset="0"/>
              </a:rPr>
              <a:t>"</a:t>
            </a:r>
            <a:r>
              <a:rPr lang="en-US" altLang="zh-CN" sz="2000" b="0">
                <a:solidFill>
                  <a:srgbClr val="0000FF"/>
                </a:solidFill>
                <a:latin typeface="Consolas" pitchFamily="49" charset="0"/>
                <a:cs typeface="Consolas" pitchFamily="49" charset="0"/>
              </a:rPr>
              <a:t>ABD#G###CE##F##</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74" name="下箭头 73"/>
          <p:cNvSpPr/>
          <p:nvPr/>
        </p:nvSpPr>
        <p:spPr bwMode="auto">
          <a:xfrm>
            <a:off x="6500826" y="4286256"/>
            <a:ext cx="214314" cy="428628"/>
          </a:xfrm>
          <a:prstGeom prst="downArrow">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75" name="TextBox 74"/>
          <p:cNvSpPr txBox="1"/>
          <p:nvPr/>
        </p:nvSpPr>
        <p:spPr>
          <a:xfrm>
            <a:off x="6786578" y="4286256"/>
            <a:ext cx="1643074"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先序遍历</a:t>
            </a:r>
          </a:p>
        </p:txBody>
      </p:sp>
      <p:sp>
        <p:nvSpPr>
          <p:cNvPr id="76" name="TextBox 75"/>
          <p:cNvSpPr txBox="1"/>
          <p:nvPr/>
        </p:nvSpPr>
        <p:spPr>
          <a:xfrm>
            <a:off x="3376604" y="5010161"/>
            <a:ext cx="150019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itchFamily="2" charset="-122"/>
                <a:ea typeface="华文中宋" pitchFamily="2" charset="-122"/>
              </a:rPr>
              <a:t>序列化序列</a:t>
            </a:r>
            <a:endParaRPr lang="zh-CN" altLang="en-US" sz="2000">
              <a:solidFill>
                <a:srgbClr val="0000FF"/>
              </a:solidFill>
              <a:latin typeface="华文中宋" pitchFamily="2" charset="-122"/>
              <a:ea typeface="华文中宋" pitchFamily="2" charset="-122"/>
              <a:cs typeface="Consolas" pitchFamily="49" charset="0"/>
            </a:endParaRPr>
          </a:p>
        </p:txBody>
      </p:sp>
      <p:cxnSp>
        <p:nvCxnSpPr>
          <p:cNvPr id="78" name="直接箭头连接符 77"/>
          <p:cNvCxnSpPr/>
          <p:nvPr/>
        </p:nvCxnSpPr>
        <p:spPr>
          <a:xfrm>
            <a:off x="4780694" y="5204352"/>
            <a:ext cx="7200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灯片编号占位符 58"/>
          <p:cNvSpPr>
            <a:spLocks noGrp="1"/>
          </p:cNvSpPr>
          <p:nvPr>
            <p:ph type="sldNum" sz="quarter" idx="12"/>
          </p:nvPr>
        </p:nvSpPr>
        <p:spPr/>
        <p:txBody>
          <a:bodyPr/>
          <a:lstStyle/>
          <a:p>
            <a:fld id="{67864EE2-EAB3-4814-A7EB-820BD7610F1E}" type="slidenum">
              <a:rPr lang="en-US" altLang="zh-CN" smtClean="0"/>
              <a:pPr/>
              <a:t>31</a:t>
            </a:fld>
            <a:r>
              <a:rPr lang="en-US" altLang="zh-CN" dirty="0"/>
              <a:t>/96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642910" y="928670"/>
            <a:ext cx="7929618" cy="345824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string </a:t>
            </a:r>
            <a:r>
              <a:rPr lang="en-US" altLang="zh-CN" sz="1800">
                <a:solidFill>
                  <a:srgbClr val="FF0000"/>
                </a:solidFill>
                <a:latin typeface="Consolas" pitchFamily="49" charset="0"/>
                <a:ea typeface="仿宋" pitchFamily="49" charset="-122"/>
                <a:cs typeface="Consolas" pitchFamily="49" charset="0"/>
              </a:rPr>
              <a:t>PreOrderSeq</a:t>
            </a:r>
            <a:r>
              <a:rPr lang="en-US" altLang="zh-CN" sz="1800">
                <a:solidFill>
                  <a:srgbClr val="0000FF"/>
                </a:solidFill>
                <a:latin typeface="Consolas" pitchFamily="49" charset="0"/>
                <a:ea typeface="仿宋" pitchFamily="49" charset="-122"/>
                <a:cs typeface="Consolas" pitchFamily="49" charset="0"/>
              </a:rPr>
              <a:t>(BTree&amp; 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二叉树</a:t>
            </a:r>
            <a:r>
              <a:rPr lang="en-US" altLang="zh-CN" sz="1800">
                <a:solidFill>
                  <a:schemeClr val="bg1">
                    <a:lumMod val="50000"/>
                  </a:schemeClr>
                </a:solidFill>
                <a:latin typeface="Consolas" pitchFamily="49" charset="0"/>
                <a:ea typeface="仿宋" pitchFamily="49" charset="-122"/>
                <a:cs typeface="Consolas" pitchFamily="49" charset="0"/>
              </a:rPr>
              <a:t>bt</a:t>
            </a:r>
            <a:r>
              <a:rPr lang="zh-CN" altLang="zh-CN" sz="1800">
                <a:solidFill>
                  <a:schemeClr val="bg1">
                    <a:lumMod val="50000"/>
                  </a:schemeClr>
                </a:solidFill>
                <a:latin typeface="Consolas" pitchFamily="49" charset="0"/>
                <a:ea typeface="仿宋" pitchFamily="49" charset="-122"/>
                <a:cs typeface="Consolas" pitchFamily="49" charset="0"/>
              </a:rPr>
              <a:t>的序列化</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PreOrderSeq1(bt.r);</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endParaRPr lang="en-US"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string </a:t>
            </a:r>
            <a:r>
              <a:rPr lang="en-US" altLang="zh-CN" sz="1800">
                <a:solidFill>
                  <a:srgbClr val="FF0000"/>
                </a:solidFill>
                <a:latin typeface="Consolas" pitchFamily="49" charset="0"/>
                <a:ea typeface="仿宋" pitchFamily="49" charset="-122"/>
                <a:cs typeface="Consolas" pitchFamily="49" charset="0"/>
              </a:rPr>
              <a:t>PreOrderSeq1</a:t>
            </a:r>
            <a:r>
              <a:rPr lang="en-US" altLang="zh-CN" sz="1800">
                <a:solidFill>
                  <a:srgbClr val="0000FF"/>
                </a:solidFill>
                <a:latin typeface="Consolas" pitchFamily="49" charset="0"/>
                <a:ea typeface="仿宋" pitchFamily="49" charset="-122"/>
                <a:cs typeface="Consolas" pitchFamily="49" charset="0"/>
              </a:rPr>
              <a:t>(BTNode* 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被</a:t>
            </a:r>
            <a:r>
              <a:rPr lang="en-US" altLang="zh-CN" sz="1800">
                <a:solidFill>
                  <a:schemeClr val="bg1">
                    <a:lumMod val="50000"/>
                  </a:schemeClr>
                </a:solidFill>
                <a:latin typeface="Consolas" pitchFamily="49" charset="0"/>
                <a:ea typeface="仿宋" pitchFamily="49" charset="-122"/>
                <a:cs typeface="Consolas" pitchFamily="49" charset="0"/>
              </a:rPr>
              <a:t>PreOrderSeq</a:t>
            </a:r>
            <a:r>
              <a:rPr lang="zh-CN" altLang="zh-CN" sz="1800">
                <a:solidFill>
                  <a:schemeClr val="bg1">
                    <a:lumMod val="50000"/>
                  </a:schemeClr>
                </a:solidFill>
                <a:latin typeface="Consolas" pitchFamily="49" charset="0"/>
                <a:ea typeface="仿宋" pitchFamily="49" charset="-122"/>
                <a:cs typeface="Consolas" pitchFamily="49" charset="0"/>
              </a:rPr>
              <a:t>调用</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(b==NULL) return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string s(1,b-&gt;data);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含根结点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s+=</a:t>
            </a:r>
            <a:r>
              <a:rPr lang="en-US" altLang="zh-CN" sz="1800">
                <a:solidFill>
                  <a:srgbClr val="FF0000"/>
                </a:solidFill>
                <a:latin typeface="Consolas" pitchFamily="49" charset="0"/>
                <a:ea typeface="仿宋" pitchFamily="49" charset="-122"/>
                <a:cs typeface="Consolas" pitchFamily="49" charset="0"/>
              </a:rPr>
              <a:t>PreOrderSeq1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产生左子树的序列化序列</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s+=</a:t>
            </a:r>
            <a:r>
              <a:rPr lang="en-US" altLang="zh-CN" sz="1800">
                <a:solidFill>
                  <a:srgbClr val="FF0000"/>
                </a:solidFill>
                <a:latin typeface="Consolas" pitchFamily="49" charset="0"/>
                <a:ea typeface="仿宋" pitchFamily="49" charset="-122"/>
                <a:cs typeface="Consolas" pitchFamily="49" charset="0"/>
              </a:rPr>
              <a:t>PreOrderSeq1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产生右子树的序列化序列</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s;</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32</a:t>
            </a:fld>
            <a:r>
              <a:rPr lang="en-US" altLang="zh-CN" dirty="0"/>
              <a:t>/96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500306"/>
            <a:ext cx="271464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cs typeface="Consolas" pitchFamily="49" charset="0"/>
              </a:rPr>
              <a:t>"</a:t>
            </a:r>
            <a:r>
              <a:rPr lang="en-US" altLang="zh-CN" sz="2000" b="0">
                <a:solidFill>
                  <a:srgbClr val="0000FF"/>
                </a:solidFill>
                <a:latin typeface="Consolas" pitchFamily="49" charset="0"/>
                <a:cs typeface="Consolas" pitchFamily="49" charset="0"/>
              </a:rPr>
              <a:t>ABD#G###CE##F##</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85786" y="1857364"/>
            <a:ext cx="150019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itchFamily="2" charset="-122"/>
                <a:ea typeface="华文中宋" pitchFamily="2" charset="-122"/>
              </a:rPr>
              <a:t>序列化序列</a:t>
            </a:r>
            <a:endParaRPr lang="zh-CN" altLang="en-US" sz="2000">
              <a:solidFill>
                <a:srgbClr val="0000FF"/>
              </a:solidFill>
              <a:latin typeface="华文中宋" pitchFamily="2" charset="-122"/>
              <a:ea typeface="华文中宋" pitchFamily="2" charset="-122"/>
              <a:cs typeface="Consolas" pitchFamily="49" charset="0"/>
            </a:endParaRPr>
          </a:p>
        </p:txBody>
      </p:sp>
      <p:grpSp>
        <p:nvGrpSpPr>
          <p:cNvPr id="7" name="组合 6"/>
          <p:cNvGrpSpPr/>
          <p:nvPr/>
        </p:nvGrpSpPr>
        <p:grpSpPr>
          <a:xfrm>
            <a:off x="5072066" y="1643050"/>
            <a:ext cx="2357454" cy="1963280"/>
            <a:chOff x="1214414" y="2427604"/>
            <a:chExt cx="2357454" cy="1963280"/>
          </a:xfrm>
        </p:grpSpPr>
        <p:sp>
          <p:nvSpPr>
            <p:cNvPr id="8" name="Freeform 45"/>
            <p:cNvSpPr>
              <a:spLocks/>
            </p:cNvSpPr>
            <p:nvPr/>
          </p:nvSpPr>
          <p:spPr bwMode="auto">
            <a:xfrm>
              <a:off x="2726081" y="3203407"/>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9" name="Line 44"/>
            <p:cNvSpPr>
              <a:spLocks noChangeShapeType="1"/>
            </p:cNvSpPr>
            <p:nvPr/>
          </p:nvSpPr>
          <p:spPr bwMode="auto">
            <a:xfrm>
              <a:off x="1433314" y="3761070"/>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0" name="Freeform 43"/>
            <p:cNvSpPr>
              <a:spLocks/>
            </p:cNvSpPr>
            <p:nvPr/>
          </p:nvSpPr>
          <p:spPr bwMode="auto">
            <a:xfrm>
              <a:off x="3101339" y="3172569"/>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1" name="Line 42"/>
            <p:cNvSpPr>
              <a:spLocks noChangeShapeType="1"/>
            </p:cNvSpPr>
            <p:nvPr/>
          </p:nvSpPr>
          <p:spPr bwMode="auto">
            <a:xfrm flipH="1">
              <a:off x="1360943" y="3138304"/>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2" name="Oval 40"/>
            <p:cNvSpPr>
              <a:spLocks noChangeArrowheads="1"/>
            </p:cNvSpPr>
            <p:nvPr/>
          </p:nvSpPr>
          <p:spPr bwMode="auto">
            <a:xfrm>
              <a:off x="2247736" y="242760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3" name="Oval 39"/>
            <p:cNvSpPr>
              <a:spLocks noChangeArrowheads="1"/>
            </p:cNvSpPr>
            <p:nvPr/>
          </p:nvSpPr>
          <p:spPr bwMode="auto">
            <a:xfrm>
              <a:off x="1550359" y="291558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4" name="Oval 38"/>
            <p:cNvSpPr>
              <a:spLocks noChangeArrowheads="1"/>
            </p:cNvSpPr>
            <p:nvPr/>
          </p:nvSpPr>
          <p:spPr bwMode="auto">
            <a:xfrm>
              <a:off x="2878865" y="2954128"/>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5" name="Oval 37"/>
            <p:cNvSpPr>
              <a:spLocks noChangeArrowheads="1"/>
            </p:cNvSpPr>
            <p:nvPr/>
          </p:nvSpPr>
          <p:spPr bwMode="auto">
            <a:xfrm>
              <a:off x="2586699" y="353235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6" name="Oval 36"/>
            <p:cNvSpPr>
              <a:spLocks noChangeArrowheads="1"/>
            </p:cNvSpPr>
            <p:nvPr/>
          </p:nvSpPr>
          <p:spPr bwMode="auto">
            <a:xfrm>
              <a:off x="3247868" y="353235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7" name="Oval 35"/>
            <p:cNvSpPr>
              <a:spLocks noChangeArrowheads="1"/>
            </p:cNvSpPr>
            <p:nvPr/>
          </p:nvSpPr>
          <p:spPr bwMode="auto">
            <a:xfrm>
              <a:off x="1214414" y="354519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8" name="Oval 33"/>
            <p:cNvSpPr>
              <a:spLocks noChangeArrowheads="1"/>
            </p:cNvSpPr>
            <p:nvPr/>
          </p:nvSpPr>
          <p:spPr bwMode="auto">
            <a:xfrm>
              <a:off x="1632558" y="406688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cxnSp>
          <p:nvCxnSpPr>
            <p:cNvPr id="19" name="直接连接符 18"/>
            <p:cNvCxnSpPr>
              <a:endCxn id="13" idx="7"/>
            </p:cNvCxnSpPr>
            <p:nvPr/>
          </p:nvCxnSpPr>
          <p:spPr>
            <a:xfrm rot="10800000" flipV="1">
              <a:off x="1826910" y="2656277"/>
              <a:ext cx="439876" cy="30675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endCxn id="14" idx="1"/>
            </p:cNvCxnSpPr>
            <p:nvPr/>
          </p:nvCxnSpPr>
          <p:spPr>
            <a:xfrm>
              <a:off x="2571736" y="2675329"/>
              <a:ext cx="354578" cy="3262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1" name="右箭头 20"/>
          <p:cNvSpPr/>
          <p:nvPr/>
        </p:nvSpPr>
        <p:spPr bwMode="auto">
          <a:xfrm>
            <a:off x="3000364" y="2500306"/>
            <a:ext cx="1357322" cy="285752"/>
          </a:xfrm>
          <a:prstGeom prst="rightArrow">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lnSpc>
                <a:spcPts val="2000"/>
              </a:lnSpc>
            </a:pPr>
            <a:endParaRPr lang="zh-CN" altLang="en-US" sz="1800" i="1">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3071802" y="2130974"/>
            <a:ext cx="128588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仿宋" pitchFamily="49" charset="-122"/>
                <a:ea typeface="仿宋" pitchFamily="49" charset="-122"/>
              </a:rPr>
              <a:t>反</a:t>
            </a:r>
            <a:r>
              <a:rPr lang="zh-CN" altLang="zh-CN" sz="2000">
                <a:solidFill>
                  <a:srgbClr val="0000FF"/>
                </a:solidFill>
                <a:latin typeface="仿宋" pitchFamily="49" charset="-122"/>
                <a:ea typeface="仿宋" pitchFamily="49" charset="-122"/>
              </a:rPr>
              <a:t>序列化</a:t>
            </a:r>
            <a:endParaRPr lang="zh-CN" altLang="en-US" sz="2000">
              <a:solidFill>
                <a:srgbClr val="0000FF"/>
              </a:solidFill>
              <a:latin typeface="仿宋" pitchFamily="49" charset="-122"/>
              <a:ea typeface="仿宋" pitchFamily="49" charset="-122"/>
              <a:cs typeface="Consolas" pitchFamily="49" charset="0"/>
            </a:endParaRPr>
          </a:p>
        </p:txBody>
      </p:sp>
      <p:sp>
        <p:nvSpPr>
          <p:cNvPr id="24" name="灯片编号占位符 23"/>
          <p:cNvSpPr>
            <a:spLocks noGrp="1"/>
          </p:cNvSpPr>
          <p:nvPr>
            <p:ph type="sldNum" sz="quarter" idx="12"/>
          </p:nvPr>
        </p:nvSpPr>
        <p:spPr/>
        <p:txBody>
          <a:bodyPr/>
          <a:lstStyle/>
          <a:p>
            <a:fld id="{67864EE2-EAB3-4814-A7EB-820BD7610F1E}" type="slidenum">
              <a:rPr lang="en-US" altLang="zh-CN" smtClean="0"/>
              <a:pPr/>
              <a:t>33</a:t>
            </a:fld>
            <a:r>
              <a:rPr lang="en-US" altLang="zh-CN" dirty="0"/>
              <a:t>/96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214282" y="214290"/>
            <a:ext cx="8572560" cy="539964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CreateBTree3</a:t>
            </a:r>
            <a:r>
              <a:rPr lang="en-US" altLang="zh-CN" sz="1800">
                <a:solidFill>
                  <a:srgbClr val="0000FF"/>
                </a:solidFill>
                <a:latin typeface="Consolas" pitchFamily="49" charset="0"/>
                <a:ea typeface="仿宋" pitchFamily="49" charset="-122"/>
                <a:cs typeface="Consolas" pitchFamily="49" charset="0"/>
              </a:rPr>
              <a:t>(BTree&amp; bt,string s)</a:t>
            </a:r>
          </a:p>
          <a:p>
            <a:pPr algn="l">
              <a:lnSpc>
                <a:spcPts val="2500"/>
              </a:lnSpc>
              <a:spcBef>
                <a:spcPts val="0"/>
              </a:spcBef>
            </a:pP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由序列化序列</a:t>
            </a:r>
            <a:r>
              <a:rPr lang="en-US" altLang="zh-CN" sz="1800">
                <a:solidFill>
                  <a:srgbClr val="C00000"/>
                </a:solidFill>
                <a:latin typeface="Consolas" pitchFamily="49" charset="0"/>
                <a:ea typeface="仿宋" pitchFamily="49" charset="-122"/>
                <a:cs typeface="Consolas" pitchFamily="49" charset="0"/>
              </a:rPr>
              <a:t>s</a:t>
            </a:r>
            <a:r>
              <a:rPr lang="zh-CN" altLang="zh-CN" sz="1800">
                <a:solidFill>
                  <a:srgbClr val="C00000"/>
                </a:solidFill>
                <a:latin typeface="Consolas" pitchFamily="49" charset="0"/>
                <a:ea typeface="仿宋" pitchFamily="49" charset="-122"/>
                <a:cs typeface="Consolas" pitchFamily="49" charset="0"/>
              </a:rPr>
              <a:t>创建二叉链：反序列化</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i=0;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bt.r=CreateBTree31(s,i);</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endParaRPr lang="en-US"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BTNode* </a:t>
            </a:r>
            <a:r>
              <a:rPr lang="en-US" altLang="zh-CN" sz="1800">
                <a:solidFill>
                  <a:srgbClr val="FF0000"/>
                </a:solidFill>
                <a:latin typeface="Consolas" pitchFamily="49" charset="0"/>
                <a:ea typeface="仿宋" pitchFamily="49" charset="-122"/>
                <a:cs typeface="Consolas" pitchFamily="49" charset="0"/>
              </a:rPr>
              <a:t>CreateBTree31</a:t>
            </a:r>
            <a:r>
              <a:rPr lang="en-US" altLang="zh-CN" sz="1800">
                <a:solidFill>
                  <a:srgbClr val="0000FF"/>
                </a:solidFill>
                <a:latin typeface="Consolas" pitchFamily="49" charset="0"/>
                <a:ea typeface="仿宋" pitchFamily="49" charset="-122"/>
                <a:cs typeface="Consolas" pitchFamily="49" charset="0"/>
              </a:rPr>
              <a:t>(string s,int&amp; i)</a:t>
            </a:r>
          </a:p>
          <a:p>
            <a:pPr algn="l">
              <a:lnSpc>
                <a:spcPts val="2500"/>
              </a:lnSpc>
              <a:spcBef>
                <a:spcPts val="0"/>
              </a:spcBef>
            </a:pP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被</a:t>
            </a:r>
            <a:r>
              <a:rPr lang="en-US" altLang="zh-CN" sz="1800">
                <a:solidFill>
                  <a:srgbClr val="C00000"/>
                </a:solidFill>
                <a:latin typeface="Consolas" pitchFamily="49" charset="0"/>
                <a:ea typeface="仿宋" pitchFamily="49" charset="-122"/>
                <a:cs typeface="Consolas" pitchFamily="49" charset="0"/>
              </a:rPr>
              <a:t>CreateBTree3</a:t>
            </a:r>
            <a:r>
              <a:rPr lang="zh-CN" altLang="zh-CN" sz="1800">
                <a:solidFill>
                  <a:srgbClr val="C00000"/>
                </a:solidFill>
                <a:latin typeface="Consolas" pitchFamily="49" charset="0"/>
                <a:ea typeface="仿宋" pitchFamily="49" charset="-122"/>
                <a:cs typeface="Consolas" pitchFamily="49" charset="0"/>
              </a:rPr>
              <a:t>调用，其中参数</a:t>
            </a:r>
            <a:r>
              <a:rPr lang="en-US" altLang="zh-CN" sz="1800">
                <a:solidFill>
                  <a:srgbClr val="C00000"/>
                </a:solidFill>
                <a:latin typeface="Consolas" pitchFamily="49" charset="0"/>
                <a:ea typeface="仿宋" pitchFamily="49" charset="-122"/>
                <a:cs typeface="Consolas" pitchFamily="49" charset="0"/>
              </a:rPr>
              <a:t>i</a:t>
            </a:r>
            <a:r>
              <a:rPr lang="zh-CN" altLang="zh-CN" sz="1800">
                <a:solidFill>
                  <a:srgbClr val="C00000"/>
                </a:solidFill>
                <a:latin typeface="Consolas" pitchFamily="49" charset="0"/>
                <a:ea typeface="仿宋" pitchFamily="49" charset="-122"/>
                <a:cs typeface="Consolas" pitchFamily="49" charset="0"/>
              </a:rPr>
              <a:t>相当于全局变量</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(i&gt;=s.length()) return NULL;		</a:t>
            </a:r>
            <a:r>
              <a:rPr lang="en-US" altLang="zh-CN" sz="1800">
                <a:solidFill>
                  <a:schemeClr val="bg1">
                    <a:lumMod val="50000"/>
                  </a:schemeClr>
                </a:solidFill>
                <a:latin typeface="Consolas" pitchFamily="49" charset="0"/>
                <a:ea typeface="仿宋" pitchFamily="49" charset="-122"/>
                <a:cs typeface="Consolas" pitchFamily="49" charset="0"/>
              </a:rPr>
              <a:t>//i</a:t>
            </a:r>
            <a:r>
              <a:rPr lang="zh-CN" altLang="zh-CN" sz="1800">
                <a:solidFill>
                  <a:schemeClr val="bg1">
                    <a:lumMod val="50000"/>
                  </a:schemeClr>
                </a:solidFill>
                <a:latin typeface="Consolas" pitchFamily="49" charset="0"/>
                <a:ea typeface="仿宋" pitchFamily="49" charset="-122"/>
                <a:cs typeface="Consolas" pitchFamily="49" charset="0"/>
              </a:rPr>
              <a:t>超界返回</a:t>
            </a:r>
            <a:r>
              <a:rPr lang="en-US" altLang="zh-CN" sz="1800">
                <a:solidFill>
                  <a:schemeClr val="bg1">
                    <a:lumMod val="50000"/>
                  </a:schemeClr>
                </a:solidFill>
                <a:latin typeface="Consolas" pitchFamily="49" charset="0"/>
                <a:ea typeface="仿宋" pitchFamily="49" charset="-122"/>
                <a:cs typeface="Consolas" pitchFamily="49" charset="0"/>
              </a:rPr>
              <a:t>NULL </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char d=s[i]; 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取</a:t>
            </a:r>
            <a:r>
              <a:rPr lang="en-US" altLang="zh-CN" sz="1800">
                <a:solidFill>
                  <a:schemeClr val="bg1">
                    <a:lumMod val="50000"/>
                  </a:schemeClr>
                </a:solidFill>
                <a:latin typeface="Consolas" pitchFamily="49" charset="0"/>
                <a:ea typeface="仿宋" pitchFamily="49" charset="-122"/>
                <a:cs typeface="Consolas" pitchFamily="49" charset="0"/>
              </a:rPr>
              <a:t>s[i]</a:t>
            </a:r>
            <a:r>
              <a:rPr lang="zh-CN" altLang="zh-CN" sz="1800">
                <a:solidFill>
                  <a:schemeClr val="bg1">
                    <a:lumMod val="50000"/>
                  </a:schemeClr>
                </a:solidFill>
                <a:latin typeface="Consolas" pitchFamily="49" charset="0"/>
                <a:ea typeface="仿宋" pitchFamily="49" charset="-122"/>
                <a:cs typeface="Consolas" pitchFamily="49" charset="0"/>
              </a:rPr>
              <a:t>的值</a:t>
            </a:r>
            <a:r>
              <a:rPr lang="en-US" altLang="zh-CN" sz="1800">
                <a:solidFill>
                  <a:schemeClr val="bg1">
                    <a:lumMod val="50000"/>
                  </a:schemeClr>
                </a:solidFill>
                <a:latin typeface="Consolas" pitchFamily="49" charset="0"/>
                <a:ea typeface="仿宋" pitchFamily="49" charset="-122"/>
                <a:cs typeface="Consolas" pitchFamily="49" charset="0"/>
              </a:rPr>
              <a:t>d </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(d=='#') return 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若为</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，返回</a:t>
            </a:r>
            <a:r>
              <a:rPr lang="en-US" altLang="zh-CN" sz="1800">
                <a:solidFill>
                  <a:schemeClr val="bg1">
                    <a:lumMod val="50000"/>
                  </a:schemeClr>
                </a:solidFill>
                <a:latin typeface="Consolas" pitchFamily="49" charset="0"/>
                <a:ea typeface="仿宋" pitchFamily="49" charset="-122"/>
                <a:cs typeface="Consolas" pitchFamily="49" charset="0"/>
              </a:rPr>
              <a:t>NULL</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BTNode* b=new BTNode(d);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创建根结点</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结点值为</a:t>
            </a:r>
            <a:r>
              <a:rPr lang="en-US" altLang="zh-CN" sz="1800">
                <a:solidFill>
                  <a:schemeClr val="bg1">
                    <a:lumMod val="50000"/>
                  </a:schemeClr>
                </a:solidFill>
                <a:latin typeface="Consolas" pitchFamily="49" charset="0"/>
                <a:ea typeface="仿宋" pitchFamily="49" charset="-122"/>
                <a:cs typeface="Consolas" pitchFamily="49" charset="0"/>
              </a:rPr>
              <a:t>d)</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b-&gt;lchild=</a:t>
            </a:r>
            <a:r>
              <a:rPr lang="en-US" altLang="zh-CN" sz="1800">
                <a:solidFill>
                  <a:srgbClr val="FF0000"/>
                </a:solidFill>
                <a:latin typeface="Consolas" pitchFamily="49" charset="0"/>
                <a:ea typeface="仿宋" pitchFamily="49" charset="-122"/>
                <a:cs typeface="Consolas" pitchFamily="49" charset="0"/>
              </a:rPr>
              <a:t>CreateBTree31</a:t>
            </a:r>
            <a:r>
              <a:rPr lang="en-US" altLang="zh-CN" sz="1800">
                <a:solidFill>
                  <a:srgbClr val="0000FF"/>
                </a:solidFill>
                <a:latin typeface="Consolas" pitchFamily="49" charset="0"/>
                <a:ea typeface="仿宋" pitchFamily="49" charset="-122"/>
                <a:cs typeface="Consolas" pitchFamily="49" charset="0"/>
              </a:rPr>
              <a:t>(s,i);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递归构造左子树</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b-&gt;rchild=</a:t>
            </a:r>
            <a:r>
              <a:rPr lang="en-US" altLang="zh-CN" sz="1800">
                <a:solidFill>
                  <a:srgbClr val="FF0000"/>
                </a:solidFill>
                <a:latin typeface="Consolas" pitchFamily="49" charset="0"/>
                <a:ea typeface="仿宋" pitchFamily="49" charset="-122"/>
                <a:cs typeface="Consolas" pitchFamily="49" charset="0"/>
              </a:rPr>
              <a:t>CreateBTree31</a:t>
            </a:r>
            <a:r>
              <a:rPr lang="en-US" altLang="zh-CN" sz="1800">
                <a:solidFill>
                  <a:srgbClr val="0000FF"/>
                </a:solidFill>
                <a:latin typeface="Consolas" pitchFamily="49" charset="0"/>
                <a:ea typeface="仿宋" pitchFamily="49" charset="-122"/>
                <a:cs typeface="Consolas" pitchFamily="49" charset="0"/>
              </a:rPr>
              <a:t>(s,i);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递归构造右子树</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b;</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34</a:t>
            </a:fld>
            <a:r>
              <a:rPr lang="en-US" altLang="zh-CN" dirty="0"/>
              <a:t>/96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500174"/>
            <a:ext cx="7572428"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华文中宋" pitchFamily="2" charset="-122"/>
                <a:cs typeface="Consolas" pitchFamily="49" charset="0"/>
              </a:rPr>
              <a:t>    </a:t>
            </a:r>
            <a:r>
              <a:rPr lang="zh-CN" altLang="zh-CN" sz="2000">
                <a:solidFill>
                  <a:srgbClr val="0000FF"/>
                </a:solidFill>
                <a:latin typeface="Consolas" pitchFamily="49" charset="0"/>
                <a:ea typeface="华文中宋" pitchFamily="2" charset="-122"/>
                <a:cs typeface="Consolas" pitchFamily="49" charset="0"/>
              </a:rPr>
              <a:t>由于反序列化构造二叉树过程中不像先序</a:t>
            </a:r>
            <a:r>
              <a:rPr lang="en-US" altLang="zh-CN" sz="2000">
                <a:solidFill>
                  <a:srgbClr val="0000FF"/>
                </a:solidFill>
                <a:latin typeface="Consolas" pitchFamily="49" charset="0"/>
                <a:ea typeface="华文中宋" pitchFamily="2" charset="-122"/>
                <a:cs typeface="Consolas" pitchFamily="49" charset="0"/>
              </a:rPr>
              <a:t>/</a:t>
            </a:r>
            <a:r>
              <a:rPr lang="zh-CN" altLang="zh-CN" sz="2000">
                <a:solidFill>
                  <a:srgbClr val="0000FF"/>
                </a:solidFill>
                <a:latin typeface="Consolas" pitchFamily="49" charset="0"/>
                <a:ea typeface="华文中宋" pitchFamily="2" charset="-122"/>
                <a:cs typeface="Consolas" pitchFamily="49" charset="0"/>
              </a:rPr>
              <a:t>中序和后序</a:t>
            </a:r>
            <a:r>
              <a:rPr lang="en-US" altLang="zh-CN" sz="2000">
                <a:solidFill>
                  <a:srgbClr val="0000FF"/>
                </a:solidFill>
                <a:latin typeface="Consolas" pitchFamily="49" charset="0"/>
                <a:ea typeface="华文中宋" pitchFamily="2" charset="-122"/>
                <a:cs typeface="Consolas" pitchFamily="49" charset="0"/>
              </a:rPr>
              <a:t>/</a:t>
            </a:r>
            <a:r>
              <a:rPr lang="zh-CN" altLang="zh-CN" sz="2000">
                <a:solidFill>
                  <a:srgbClr val="0000FF"/>
                </a:solidFill>
                <a:latin typeface="Consolas" pitchFamily="49" charset="0"/>
                <a:ea typeface="华文中宋" pitchFamily="2" charset="-122"/>
                <a:cs typeface="Consolas" pitchFamily="49" charset="0"/>
              </a:rPr>
              <a:t>中序那样需要根结点值的比较，所以适合构造结点值相同的二叉树。</a:t>
            </a:r>
            <a:endParaRPr lang="zh-CN" altLang="en-US" sz="2000">
              <a:solidFill>
                <a:srgbClr val="0000FF"/>
              </a:solidFill>
              <a:latin typeface="Consolas" pitchFamily="49" charset="0"/>
              <a:ea typeface="华文中宋" pitchFamily="2" charset="-122"/>
              <a:cs typeface="Consolas" pitchFamily="49" charset="0"/>
            </a:endParaRPr>
          </a:p>
        </p:txBody>
      </p:sp>
      <p:grpSp>
        <p:nvGrpSpPr>
          <p:cNvPr id="5" name="组合 4"/>
          <p:cNvGrpSpPr/>
          <p:nvPr/>
        </p:nvGrpSpPr>
        <p:grpSpPr>
          <a:xfrm>
            <a:off x="1000100" y="571480"/>
            <a:ext cx="896901" cy="896901"/>
            <a:chOff x="388951" y="5103867"/>
            <a:chExt cx="896901" cy="896901"/>
          </a:xfrm>
        </p:grpSpPr>
        <p:sp>
          <p:nvSpPr>
            <p:cNvPr id="6" name="椭圆 5"/>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 name="椭圆 6"/>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nvGrpSpPr>
          <p:cNvPr id="29" name="组合 28"/>
          <p:cNvGrpSpPr/>
          <p:nvPr/>
        </p:nvGrpSpPr>
        <p:grpSpPr>
          <a:xfrm>
            <a:off x="1214414" y="2928934"/>
            <a:ext cx="6767560" cy="1963280"/>
            <a:chOff x="1214414" y="2928934"/>
            <a:chExt cx="6767560" cy="1963280"/>
          </a:xfrm>
        </p:grpSpPr>
        <p:grpSp>
          <p:nvGrpSpPr>
            <p:cNvPr id="9" name="组合 8"/>
            <p:cNvGrpSpPr/>
            <p:nvPr/>
          </p:nvGrpSpPr>
          <p:grpSpPr>
            <a:xfrm>
              <a:off x="1214414" y="2928934"/>
              <a:ext cx="2357454" cy="1963280"/>
              <a:chOff x="1214414" y="2427604"/>
              <a:chExt cx="2357454" cy="1963280"/>
            </a:xfrm>
          </p:grpSpPr>
          <p:sp>
            <p:nvSpPr>
              <p:cNvPr id="10" name="Freeform 45"/>
              <p:cNvSpPr>
                <a:spLocks/>
              </p:cNvSpPr>
              <p:nvPr/>
            </p:nvSpPr>
            <p:spPr bwMode="auto">
              <a:xfrm>
                <a:off x="2726081" y="3203407"/>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1" name="Line 44"/>
              <p:cNvSpPr>
                <a:spLocks noChangeShapeType="1"/>
              </p:cNvSpPr>
              <p:nvPr/>
            </p:nvSpPr>
            <p:spPr bwMode="auto">
              <a:xfrm>
                <a:off x="1433314" y="3761070"/>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2" name="Freeform 43"/>
              <p:cNvSpPr>
                <a:spLocks/>
              </p:cNvSpPr>
              <p:nvPr/>
            </p:nvSpPr>
            <p:spPr bwMode="auto">
              <a:xfrm>
                <a:off x="3101339" y="3172569"/>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3" name="Line 42"/>
              <p:cNvSpPr>
                <a:spLocks noChangeShapeType="1"/>
              </p:cNvSpPr>
              <p:nvPr/>
            </p:nvSpPr>
            <p:spPr bwMode="auto">
              <a:xfrm flipH="1">
                <a:off x="1360943" y="3138304"/>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4" name="Oval 40"/>
              <p:cNvSpPr>
                <a:spLocks noChangeArrowheads="1"/>
              </p:cNvSpPr>
              <p:nvPr/>
            </p:nvSpPr>
            <p:spPr bwMode="auto">
              <a:xfrm>
                <a:off x="2247736" y="242760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E</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Oval 39"/>
              <p:cNvSpPr>
                <a:spLocks noChangeArrowheads="1"/>
              </p:cNvSpPr>
              <p:nvPr/>
            </p:nvSpPr>
            <p:spPr bwMode="auto">
              <a:xfrm>
                <a:off x="1550359" y="2915580"/>
                <a:ext cx="324000" cy="3240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6" name="Oval 38"/>
              <p:cNvSpPr>
                <a:spLocks noChangeArrowheads="1"/>
              </p:cNvSpPr>
              <p:nvPr/>
            </p:nvSpPr>
            <p:spPr bwMode="auto">
              <a:xfrm>
                <a:off x="2878865" y="2954128"/>
                <a:ext cx="324000" cy="3240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B</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Oval 37"/>
              <p:cNvSpPr>
                <a:spLocks noChangeArrowheads="1"/>
              </p:cNvSpPr>
              <p:nvPr/>
            </p:nvSpPr>
            <p:spPr bwMode="auto">
              <a:xfrm>
                <a:off x="2586699" y="353235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8" name="Oval 36"/>
              <p:cNvSpPr>
                <a:spLocks noChangeArrowheads="1"/>
              </p:cNvSpPr>
              <p:nvPr/>
            </p:nvSpPr>
            <p:spPr bwMode="auto">
              <a:xfrm>
                <a:off x="3247868" y="3532350"/>
                <a:ext cx="324000" cy="32400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D</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Oval 35"/>
              <p:cNvSpPr>
                <a:spLocks noChangeArrowheads="1"/>
              </p:cNvSpPr>
              <p:nvPr/>
            </p:nvSpPr>
            <p:spPr bwMode="auto">
              <a:xfrm>
                <a:off x="1214414" y="3545199"/>
                <a:ext cx="324000" cy="32400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20" name="Oval 33"/>
              <p:cNvSpPr>
                <a:spLocks noChangeArrowheads="1"/>
              </p:cNvSpPr>
              <p:nvPr/>
            </p:nvSpPr>
            <p:spPr bwMode="auto">
              <a:xfrm>
                <a:off x="1632558" y="4066884"/>
                <a:ext cx="324000" cy="3240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B</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21" name="直接连接符 20"/>
              <p:cNvCxnSpPr>
                <a:endCxn id="15" idx="7"/>
              </p:cNvCxnSpPr>
              <p:nvPr/>
            </p:nvCxnSpPr>
            <p:spPr>
              <a:xfrm rot="10800000" flipV="1">
                <a:off x="1826910" y="2656277"/>
                <a:ext cx="439876" cy="30675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endCxn id="16" idx="1"/>
              </p:cNvCxnSpPr>
              <p:nvPr/>
            </p:nvCxnSpPr>
            <p:spPr>
              <a:xfrm>
                <a:off x="2571736" y="2675329"/>
                <a:ext cx="354578" cy="3262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3" name="TextBox 22"/>
            <p:cNvSpPr txBox="1"/>
            <p:nvPr/>
          </p:nvSpPr>
          <p:spPr>
            <a:xfrm>
              <a:off x="4052884" y="3438525"/>
              <a:ext cx="392909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无法由先序序列和中序序列构造！</a:t>
              </a:r>
            </a:p>
          </p:txBody>
        </p:sp>
        <p:cxnSp>
          <p:nvCxnSpPr>
            <p:cNvPr id="27" name="直接箭头连接符 26"/>
            <p:cNvCxnSpPr/>
            <p:nvPr/>
          </p:nvCxnSpPr>
          <p:spPr>
            <a:xfrm rot="10800000" flipV="1">
              <a:off x="3571868" y="3633789"/>
              <a:ext cx="50006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3929058" y="4071942"/>
              <a:ext cx="2643206" cy="646331"/>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先序序列：</a:t>
              </a:r>
              <a:r>
                <a:rPr lang="en-US" altLang="zh-CN" sz="1800">
                  <a:solidFill>
                    <a:srgbClr val="0000FF"/>
                  </a:solidFill>
                  <a:latin typeface="Consolas" pitchFamily="49" charset="0"/>
                  <a:ea typeface="仿宋" pitchFamily="49" charset="-122"/>
                  <a:cs typeface="Consolas" pitchFamily="49" charset="0"/>
                </a:rPr>
                <a:t>EBDBBED</a:t>
              </a:r>
            </a:p>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中序序列：</a:t>
              </a:r>
              <a:r>
                <a:rPr lang="en-US" altLang="zh-CN" sz="1800">
                  <a:solidFill>
                    <a:srgbClr val="0000FF"/>
                  </a:solidFill>
                  <a:latin typeface="Consolas" pitchFamily="49" charset="0"/>
                  <a:ea typeface="仿宋" pitchFamily="49" charset="-122"/>
                  <a:cs typeface="Consolas" pitchFamily="49" charset="0"/>
                </a:rPr>
                <a:t>DBBEEBD</a:t>
              </a:r>
              <a:endParaRPr lang="zh-CN" altLang="en-US" sz="1800">
                <a:solidFill>
                  <a:srgbClr val="0000FF"/>
                </a:solidFill>
                <a:latin typeface="Consolas" pitchFamily="49" charset="0"/>
                <a:ea typeface="仿宋" pitchFamily="49" charset="-122"/>
                <a:cs typeface="Consolas" pitchFamily="49" charset="0"/>
              </a:endParaRPr>
            </a:p>
          </p:txBody>
        </p:sp>
      </p:grpSp>
      <p:sp>
        <p:nvSpPr>
          <p:cNvPr id="30" name="灯片编号占位符 29"/>
          <p:cNvSpPr>
            <a:spLocks noGrp="1"/>
          </p:cNvSpPr>
          <p:nvPr>
            <p:ph type="sldNum" sz="quarter" idx="12"/>
          </p:nvPr>
        </p:nvSpPr>
        <p:spPr/>
        <p:txBody>
          <a:bodyPr/>
          <a:lstStyle/>
          <a:p>
            <a:fld id="{67864EE2-EAB3-4814-A7EB-820BD7610F1E}" type="slidenum">
              <a:rPr lang="en-US" altLang="zh-CN" smtClean="0"/>
              <a:pPr/>
              <a:t>35</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71472" y="1571612"/>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7.6.1 </a:t>
            </a:r>
            <a:r>
              <a:rPr lang="zh-CN" altLang="zh-CN">
                <a:latin typeface="Consolas" pitchFamily="49" charset="0"/>
                <a:ea typeface="微软雅黑" pitchFamily="34" charset="-122"/>
                <a:cs typeface="Consolas" pitchFamily="49" charset="0"/>
              </a:rPr>
              <a:t>线索二叉树的定义</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428860" y="428604"/>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7.6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线索二叉树</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 Box 4"/>
          <p:cNvSpPr txBox="1">
            <a:spLocks noChangeArrowheads="1"/>
          </p:cNvSpPr>
          <p:nvPr/>
        </p:nvSpPr>
        <p:spPr bwMode="auto">
          <a:xfrm>
            <a:off x="785786" y="2500306"/>
            <a:ext cx="8001056" cy="283421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8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对于</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个结点的二叉树，在二叉链存储结构中有</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个空链域。</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利用这些空链域存放在某种遍历次序下该结点的前驱结点和后继结点的指针，这些指针称为</a:t>
            </a:r>
            <a:r>
              <a:rPr lang="zh-CN" altLang="en-US" sz="2000" dirty="0">
                <a:solidFill>
                  <a:srgbClr val="FF0000"/>
                </a:solidFill>
                <a:latin typeface="Consolas" pitchFamily="49" charset="0"/>
                <a:ea typeface="仿宋" pitchFamily="49" charset="-122"/>
                <a:cs typeface="Consolas" pitchFamily="49" charset="0"/>
              </a:rPr>
              <a:t>线索</a:t>
            </a:r>
            <a:r>
              <a:rPr lang="zh-CN" altLang="en-US" sz="2000" dirty="0">
                <a:solidFill>
                  <a:srgbClr val="0000FF"/>
                </a:solidFill>
                <a:latin typeface="Consolas" pitchFamily="49" charset="0"/>
                <a:ea typeface="仿宋" pitchFamily="49" charset="-122"/>
                <a:cs typeface="Consolas" pitchFamily="49" charset="0"/>
              </a:rPr>
              <a:t>，加上线索的二叉树称为</a:t>
            </a:r>
            <a:r>
              <a:rPr lang="zh-CN" altLang="en-US" sz="2000" dirty="0">
                <a:solidFill>
                  <a:srgbClr val="FF0000"/>
                </a:solidFill>
                <a:latin typeface="Consolas" pitchFamily="49" charset="0"/>
                <a:ea typeface="仿宋" pitchFamily="49" charset="-122"/>
                <a:cs typeface="Consolas" pitchFamily="49" charset="0"/>
              </a:rPr>
              <a:t>线索二叉树</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线索二叉树分为先序、中序和后序线索二叉树。</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2000" dirty="0">
                <a:solidFill>
                  <a:srgbClr val="0000FF"/>
                </a:solidFill>
                <a:latin typeface="仿宋" pitchFamily="49" charset="-122"/>
                <a:ea typeface="仿宋" pitchFamily="49" charset="-122"/>
              </a:rPr>
              <a:t>对二叉树以某种方式遍历使其变为线索二叉树的过程称为</a:t>
            </a:r>
            <a:r>
              <a:rPr lang="zh-CN" altLang="zh-CN" sz="2000" dirty="0">
                <a:solidFill>
                  <a:srgbClr val="FF0000"/>
                </a:solidFill>
                <a:latin typeface="仿宋" pitchFamily="49" charset="-122"/>
                <a:ea typeface="仿宋" pitchFamily="49" charset="-122"/>
              </a:rPr>
              <a:t>线索化</a:t>
            </a:r>
            <a:r>
              <a:rPr lang="zh-CN" altLang="zh-CN" sz="2000" dirty="0">
                <a:solidFill>
                  <a:srgbClr val="0000FF"/>
                </a:solidFill>
                <a:latin typeface="仿宋" pitchFamily="49" charset="-122"/>
                <a:ea typeface="仿宋" pitchFamily="49" charset="-122"/>
              </a:rPr>
              <a:t>。</a:t>
            </a:r>
            <a:endParaRPr lang="zh-CN" altLang="en-US" sz="2000" dirty="0">
              <a:solidFill>
                <a:srgbClr val="0000FF"/>
              </a:solidFill>
              <a:latin typeface="仿宋" pitchFamily="49" charset="-122"/>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36</a:t>
            </a:fld>
            <a:r>
              <a:rPr lang="en-US" altLang="zh-CN" dirty="0"/>
              <a:t>/96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2"/>
          <p:cNvSpPr txBox="1">
            <a:spLocks noChangeArrowheads="1"/>
          </p:cNvSpPr>
          <p:nvPr/>
        </p:nvSpPr>
        <p:spPr bwMode="auto">
          <a:xfrm>
            <a:off x="1928794" y="857232"/>
            <a:ext cx="2643206" cy="338554"/>
          </a:xfrm>
          <a:prstGeom prst="rect">
            <a:avLst/>
          </a:prstGeom>
          <a:noFill/>
          <a:ln w="9525">
            <a:noFill/>
            <a:miter lim="800000"/>
            <a:headEnd/>
            <a:tailEnd/>
          </a:ln>
        </p:spPr>
        <p:txBody>
          <a:bodyPr wrap="square">
            <a:spAutoFit/>
          </a:bodyPr>
          <a:lstStyle/>
          <a:p>
            <a:pPr algn="l">
              <a:spcBef>
                <a:spcPct val="50000"/>
              </a:spcBef>
            </a:pPr>
            <a:r>
              <a:rPr lang="zh-CN" altLang="en-US" sz="2000">
                <a:solidFill>
                  <a:srgbClr val="0000FF"/>
                </a:solidFill>
                <a:latin typeface="Consolas" pitchFamily="49" charset="0"/>
                <a:ea typeface="仿宋" pitchFamily="49" charset="-122"/>
                <a:cs typeface="Consolas" pitchFamily="49" charset="0"/>
              </a:rPr>
              <a:t>图</a:t>
            </a:r>
            <a:r>
              <a:rPr lang="zh-CN" altLang="en-US" sz="2000" dirty="0">
                <a:solidFill>
                  <a:srgbClr val="0000FF"/>
                </a:solidFill>
                <a:latin typeface="Consolas" pitchFamily="49" charset="0"/>
                <a:ea typeface="仿宋" pitchFamily="49" charset="-122"/>
                <a:cs typeface="Consolas" pitchFamily="49" charset="0"/>
              </a:rPr>
              <a:t>中虚线为线索。 </a:t>
            </a:r>
          </a:p>
        </p:txBody>
      </p:sp>
      <p:grpSp>
        <p:nvGrpSpPr>
          <p:cNvPr id="2" name="组合 55"/>
          <p:cNvGrpSpPr/>
          <p:nvPr/>
        </p:nvGrpSpPr>
        <p:grpSpPr>
          <a:xfrm>
            <a:off x="785786" y="1559470"/>
            <a:ext cx="1928826" cy="2457072"/>
            <a:chOff x="785786" y="1559470"/>
            <a:chExt cx="1928826" cy="2457072"/>
          </a:xfrm>
        </p:grpSpPr>
        <p:sp>
          <p:nvSpPr>
            <p:cNvPr id="21" name="椭圆 20"/>
            <p:cNvSpPr/>
            <p:nvPr/>
          </p:nvSpPr>
          <p:spPr>
            <a:xfrm>
              <a:off x="1357290" y="155947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A</a:t>
              </a:r>
              <a:endParaRPr lang="zh-CN" altLang="en-US" sz="1800" b="0">
                <a:solidFill>
                  <a:srgbClr val="0000FF"/>
                </a:solidFill>
                <a:latin typeface="Consolas" pitchFamily="49" charset="0"/>
                <a:ea typeface="仿宋" pitchFamily="49" charset="-122"/>
                <a:cs typeface="Consolas" pitchFamily="49" charset="0"/>
              </a:endParaRPr>
            </a:p>
          </p:txBody>
        </p:sp>
        <p:sp>
          <p:nvSpPr>
            <p:cNvPr id="22" name="椭圆 21"/>
            <p:cNvSpPr/>
            <p:nvPr/>
          </p:nvSpPr>
          <p:spPr>
            <a:xfrm>
              <a:off x="785786" y="241672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B</a:t>
              </a:r>
              <a:endParaRPr lang="zh-CN" altLang="en-US" sz="1800" b="0">
                <a:solidFill>
                  <a:srgbClr val="0000FF"/>
                </a:solidFill>
                <a:latin typeface="Consolas" pitchFamily="49" charset="0"/>
                <a:ea typeface="仿宋" pitchFamily="49" charset="-122"/>
                <a:cs typeface="Consolas" pitchFamily="49" charset="0"/>
              </a:endParaRPr>
            </a:p>
          </p:txBody>
        </p:sp>
        <p:sp>
          <p:nvSpPr>
            <p:cNvPr id="23" name="椭圆 22"/>
            <p:cNvSpPr/>
            <p:nvPr/>
          </p:nvSpPr>
          <p:spPr>
            <a:xfrm>
              <a:off x="1142976" y="313110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D</a:t>
              </a:r>
              <a:endParaRPr lang="zh-CN" altLang="en-US" sz="1800" b="0">
                <a:solidFill>
                  <a:srgbClr val="0000FF"/>
                </a:solidFill>
                <a:latin typeface="Consolas" pitchFamily="49" charset="0"/>
                <a:ea typeface="仿宋" pitchFamily="49" charset="-122"/>
                <a:cs typeface="Consolas" pitchFamily="49" charset="0"/>
              </a:endParaRPr>
            </a:p>
          </p:txBody>
        </p:sp>
        <p:sp>
          <p:nvSpPr>
            <p:cNvPr id="24" name="椭圆 23"/>
            <p:cNvSpPr/>
            <p:nvPr/>
          </p:nvSpPr>
          <p:spPr>
            <a:xfrm>
              <a:off x="2000232" y="241672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C</a:t>
              </a:r>
              <a:endParaRPr lang="zh-CN" altLang="en-US" sz="1800" b="0">
                <a:solidFill>
                  <a:srgbClr val="0000FF"/>
                </a:solidFill>
                <a:latin typeface="Consolas" pitchFamily="49" charset="0"/>
                <a:ea typeface="仿宋" pitchFamily="49" charset="-122"/>
                <a:cs typeface="Consolas" pitchFamily="49" charset="0"/>
              </a:endParaRPr>
            </a:p>
          </p:txBody>
        </p:sp>
        <p:sp>
          <p:nvSpPr>
            <p:cNvPr id="25" name="椭圆 24"/>
            <p:cNvSpPr/>
            <p:nvPr/>
          </p:nvSpPr>
          <p:spPr>
            <a:xfrm>
              <a:off x="1643042" y="313110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E</a:t>
              </a:r>
              <a:endParaRPr lang="zh-CN" altLang="en-US" sz="1800" b="0">
                <a:solidFill>
                  <a:srgbClr val="0000FF"/>
                </a:solidFill>
                <a:latin typeface="Consolas" pitchFamily="49" charset="0"/>
                <a:ea typeface="仿宋" pitchFamily="49" charset="-122"/>
                <a:cs typeface="Consolas" pitchFamily="49" charset="0"/>
              </a:endParaRPr>
            </a:p>
          </p:txBody>
        </p:sp>
        <p:sp>
          <p:nvSpPr>
            <p:cNvPr id="26" name="椭圆 25"/>
            <p:cNvSpPr/>
            <p:nvPr/>
          </p:nvSpPr>
          <p:spPr>
            <a:xfrm>
              <a:off x="2357422" y="313110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F</a:t>
              </a:r>
              <a:endParaRPr lang="zh-CN" altLang="en-US" sz="1800" b="0">
                <a:solidFill>
                  <a:srgbClr val="0000FF"/>
                </a:solidFill>
                <a:latin typeface="Consolas" pitchFamily="49" charset="0"/>
                <a:ea typeface="仿宋" pitchFamily="49" charset="-122"/>
                <a:cs typeface="Consolas" pitchFamily="49" charset="0"/>
              </a:endParaRPr>
            </a:p>
          </p:txBody>
        </p:sp>
        <p:cxnSp>
          <p:nvCxnSpPr>
            <p:cNvPr id="27" name="直接连接符 26"/>
            <p:cNvCxnSpPr>
              <a:endCxn id="22" idx="0"/>
            </p:cNvCxnSpPr>
            <p:nvPr/>
          </p:nvCxnSpPr>
          <p:spPr>
            <a:xfrm rot="5400000">
              <a:off x="898429" y="1943654"/>
              <a:ext cx="539025" cy="407119"/>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8" name="直接连接符 27"/>
            <p:cNvCxnSpPr>
              <a:endCxn id="24" idx="0"/>
            </p:cNvCxnSpPr>
            <p:nvPr/>
          </p:nvCxnSpPr>
          <p:spPr>
            <a:xfrm rot="16200000" flipH="1">
              <a:off x="1670037" y="1907935"/>
              <a:ext cx="539025" cy="47855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22" idx="5"/>
              <a:endCxn id="23" idx="0"/>
            </p:cNvCxnSpPr>
            <p:nvPr/>
          </p:nvCxnSpPr>
          <p:spPr>
            <a:xfrm rot="16200000" flipH="1">
              <a:off x="1031858" y="2841392"/>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0" name="直接连接符 29"/>
            <p:cNvCxnSpPr>
              <a:stCxn id="24" idx="3"/>
              <a:endCxn id="25" idx="0"/>
            </p:cNvCxnSpPr>
            <p:nvPr/>
          </p:nvCxnSpPr>
          <p:spPr>
            <a:xfrm rot="5400000">
              <a:off x="1762828" y="2841392"/>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1" name="直接连接符 30"/>
            <p:cNvCxnSpPr>
              <a:stCxn id="24" idx="5"/>
              <a:endCxn id="26" idx="0"/>
            </p:cNvCxnSpPr>
            <p:nvPr/>
          </p:nvCxnSpPr>
          <p:spPr>
            <a:xfrm rot="16200000" flipH="1">
              <a:off x="2246304" y="2841392"/>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1285852" y="3702610"/>
              <a:ext cx="1071570" cy="313932"/>
            </a:xfrm>
            <a:prstGeom prst="rect">
              <a:avLst/>
            </a:prstGeom>
            <a:noFill/>
          </p:spPr>
          <p:txBody>
            <a:bodyPr wrap="square" rtlCol="0">
              <a:spAutoFit/>
            </a:bodyPr>
            <a:lstStyle/>
            <a:p>
              <a:r>
                <a:rPr lang="zh-CN" altLang="en-US" sz="1800">
                  <a:solidFill>
                    <a:srgbClr val="0000FF"/>
                  </a:solidFill>
                  <a:latin typeface="Consolas" pitchFamily="49" charset="0"/>
                  <a:ea typeface="仿宋" pitchFamily="49" charset="-122"/>
                  <a:cs typeface="Consolas" pitchFamily="49" charset="0"/>
                </a:rPr>
                <a:t>二叉树</a:t>
              </a:r>
            </a:p>
          </p:txBody>
        </p:sp>
      </p:grpSp>
      <p:sp>
        <p:nvSpPr>
          <p:cNvPr id="44" name="TextBox 43"/>
          <p:cNvSpPr txBox="1"/>
          <p:nvPr/>
        </p:nvSpPr>
        <p:spPr>
          <a:xfrm>
            <a:off x="5715008" y="4429132"/>
            <a:ext cx="2500330" cy="338554"/>
          </a:xfrm>
          <a:prstGeom prst="rect">
            <a:avLst/>
          </a:prstGeom>
          <a:noFill/>
        </p:spPr>
        <p:txBody>
          <a:bodyPr wrap="square" rtlCol="0">
            <a:spAutoFit/>
          </a:bodyPr>
          <a:lstStyle/>
          <a:p>
            <a:r>
              <a:rPr lang="zh-CN" altLang="en-US" sz="2000">
                <a:solidFill>
                  <a:srgbClr val="0000FF"/>
                </a:solidFill>
                <a:latin typeface="Consolas" pitchFamily="49" charset="0"/>
                <a:ea typeface="仿宋" pitchFamily="49" charset="-122"/>
                <a:cs typeface="Consolas" pitchFamily="49" charset="0"/>
              </a:rPr>
              <a:t>先序序列：</a:t>
            </a:r>
            <a:r>
              <a:rPr lang="en-US" altLang="zh-CN" sz="2000">
                <a:solidFill>
                  <a:srgbClr val="0000FF"/>
                </a:solidFill>
                <a:latin typeface="Consolas" pitchFamily="49" charset="0"/>
                <a:ea typeface="仿宋" pitchFamily="49" charset="-122"/>
                <a:cs typeface="Consolas" pitchFamily="49" charset="0"/>
              </a:rPr>
              <a:t>ABDCEF</a:t>
            </a:r>
            <a:endParaRPr lang="zh-CN" altLang="en-US" sz="2000">
              <a:solidFill>
                <a:srgbClr val="0000FF"/>
              </a:solidFill>
              <a:latin typeface="Consolas" pitchFamily="49" charset="0"/>
              <a:ea typeface="仿宋" pitchFamily="49" charset="-122"/>
              <a:cs typeface="Consolas" pitchFamily="49" charset="0"/>
            </a:endParaRPr>
          </a:p>
        </p:txBody>
      </p:sp>
      <p:sp>
        <p:nvSpPr>
          <p:cNvPr id="52" name="右箭头 51"/>
          <p:cNvSpPr/>
          <p:nvPr/>
        </p:nvSpPr>
        <p:spPr>
          <a:xfrm>
            <a:off x="3000364" y="2571744"/>
            <a:ext cx="2071702" cy="214314"/>
          </a:xfrm>
          <a:prstGeom prst="right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2928926" y="2028758"/>
            <a:ext cx="2000264" cy="338554"/>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先序线索二叉树</a:t>
            </a:r>
          </a:p>
        </p:txBody>
      </p:sp>
      <p:grpSp>
        <p:nvGrpSpPr>
          <p:cNvPr id="3" name="组合 54"/>
          <p:cNvGrpSpPr/>
          <p:nvPr/>
        </p:nvGrpSpPr>
        <p:grpSpPr>
          <a:xfrm>
            <a:off x="5610937" y="1428736"/>
            <a:ext cx="2429691" cy="2511440"/>
            <a:chOff x="5610937" y="1428736"/>
            <a:chExt cx="2429691" cy="2511440"/>
          </a:xfrm>
        </p:grpSpPr>
        <p:sp>
          <p:nvSpPr>
            <p:cNvPr id="33" name="椭圆 32"/>
            <p:cNvSpPr/>
            <p:nvPr/>
          </p:nvSpPr>
          <p:spPr>
            <a:xfrm>
              <a:off x="6429388" y="142873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A</a:t>
              </a:r>
              <a:endParaRPr lang="zh-CN" altLang="en-US" sz="1800" b="0">
                <a:solidFill>
                  <a:srgbClr val="0000FF"/>
                </a:solidFill>
                <a:latin typeface="Consolas" pitchFamily="49" charset="0"/>
                <a:ea typeface="仿宋" pitchFamily="49" charset="-122"/>
                <a:cs typeface="Consolas" pitchFamily="49" charset="0"/>
              </a:endParaRPr>
            </a:p>
          </p:txBody>
        </p:sp>
        <p:sp>
          <p:nvSpPr>
            <p:cNvPr id="34" name="椭圆 33"/>
            <p:cNvSpPr/>
            <p:nvPr/>
          </p:nvSpPr>
          <p:spPr>
            <a:xfrm>
              <a:off x="5786446"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B</a:t>
              </a:r>
              <a:endParaRPr lang="zh-CN" altLang="en-US" sz="1800" b="0">
                <a:solidFill>
                  <a:srgbClr val="0000FF"/>
                </a:solidFill>
                <a:latin typeface="Consolas" pitchFamily="49" charset="0"/>
                <a:ea typeface="仿宋" pitchFamily="49" charset="-122"/>
                <a:cs typeface="Consolas" pitchFamily="49" charset="0"/>
              </a:endParaRPr>
            </a:p>
          </p:txBody>
        </p:sp>
        <p:sp>
          <p:nvSpPr>
            <p:cNvPr id="35" name="椭圆 34"/>
            <p:cNvSpPr/>
            <p:nvPr/>
          </p:nvSpPr>
          <p:spPr>
            <a:xfrm>
              <a:off x="6143636"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D</a:t>
              </a:r>
              <a:endParaRPr lang="zh-CN" altLang="en-US" sz="1800" b="0">
                <a:solidFill>
                  <a:srgbClr val="0000FF"/>
                </a:solidFill>
                <a:latin typeface="Consolas" pitchFamily="49" charset="0"/>
                <a:ea typeface="仿宋" pitchFamily="49" charset="-122"/>
                <a:cs typeface="Consolas" pitchFamily="49" charset="0"/>
              </a:endParaRPr>
            </a:p>
          </p:txBody>
        </p:sp>
        <p:sp>
          <p:nvSpPr>
            <p:cNvPr id="36" name="椭圆 35"/>
            <p:cNvSpPr/>
            <p:nvPr/>
          </p:nvSpPr>
          <p:spPr>
            <a:xfrm>
              <a:off x="7143768"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C</a:t>
              </a:r>
              <a:endParaRPr lang="zh-CN" altLang="en-US" sz="1800" b="0">
                <a:solidFill>
                  <a:srgbClr val="0000FF"/>
                </a:solidFill>
                <a:latin typeface="Consolas" pitchFamily="49" charset="0"/>
                <a:ea typeface="仿宋" pitchFamily="49" charset="-122"/>
                <a:cs typeface="Consolas" pitchFamily="49" charset="0"/>
              </a:endParaRPr>
            </a:p>
          </p:txBody>
        </p:sp>
        <p:sp>
          <p:nvSpPr>
            <p:cNvPr id="37" name="椭圆 36"/>
            <p:cNvSpPr/>
            <p:nvPr/>
          </p:nvSpPr>
          <p:spPr>
            <a:xfrm>
              <a:off x="678657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E</a:t>
              </a:r>
              <a:endParaRPr lang="zh-CN" altLang="en-US" sz="1800" b="0">
                <a:solidFill>
                  <a:srgbClr val="0000FF"/>
                </a:solidFill>
                <a:latin typeface="Consolas" pitchFamily="49" charset="0"/>
                <a:ea typeface="仿宋" pitchFamily="49" charset="-122"/>
                <a:cs typeface="Consolas" pitchFamily="49" charset="0"/>
              </a:endParaRPr>
            </a:p>
          </p:txBody>
        </p:sp>
        <p:sp>
          <p:nvSpPr>
            <p:cNvPr id="38" name="椭圆 37"/>
            <p:cNvSpPr/>
            <p:nvPr/>
          </p:nvSpPr>
          <p:spPr>
            <a:xfrm>
              <a:off x="750095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altLang="zh-CN" sz="1800" b="0">
                  <a:solidFill>
                    <a:srgbClr val="0000FF"/>
                  </a:solidFill>
                  <a:latin typeface="Consolas" pitchFamily="49" charset="0"/>
                  <a:ea typeface="仿宋" pitchFamily="49" charset="-122"/>
                  <a:cs typeface="Consolas" pitchFamily="49" charset="0"/>
                </a:rPr>
                <a:t>F</a:t>
              </a:r>
              <a:endParaRPr lang="zh-CN" altLang="en-US" sz="1800" b="0">
                <a:solidFill>
                  <a:srgbClr val="0000FF"/>
                </a:solidFill>
                <a:latin typeface="Consolas" pitchFamily="49" charset="0"/>
                <a:ea typeface="仿宋" pitchFamily="49" charset="-122"/>
                <a:cs typeface="Consolas" pitchFamily="49" charset="0"/>
              </a:endParaRPr>
            </a:p>
          </p:txBody>
        </p:sp>
        <p:cxnSp>
          <p:nvCxnSpPr>
            <p:cNvPr id="39" name="直接连接符 38"/>
            <p:cNvCxnSpPr>
              <a:endCxn id="34" idx="0"/>
            </p:cNvCxnSpPr>
            <p:nvPr/>
          </p:nvCxnSpPr>
          <p:spPr>
            <a:xfrm rot="5400000">
              <a:off x="5920520" y="1772438"/>
              <a:ext cx="558075" cy="46903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0" name="直接连接符 39"/>
            <p:cNvCxnSpPr>
              <a:endCxn id="36" idx="0"/>
            </p:cNvCxnSpPr>
            <p:nvPr/>
          </p:nvCxnSpPr>
          <p:spPr>
            <a:xfrm rot="16200000" flipH="1">
              <a:off x="6768329" y="1731957"/>
              <a:ext cx="558075" cy="54999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1" name="直接连接符 40"/>
            <p:cNvCxnSpPr>
              <a:stCxn id="34" idx="5"/>
              <a:endCxn id="35" idx="0"/>
            </p:cNvCxnSpPr>
            <p:nvPr/>
          </p:nvCxnSpPr>
          <p:spPr>
            <a:xfrm rot="16200000" flipH="1">
              <a:off x="6032518" y="2710658"/>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36" idx="3"/>
              <a:endCxn id="37" idx="0"/>
            </p:cNvCxnSpPr>
            <p:nvPr/>
          </p:nvCxnSpPr>
          <p:spPr>
            <a:xfrm rot="5400000">
              <a:off x="6906364" y="2710658"/>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3" name="直接连接符 42"/>
            <p:cNvCxnSpPr>
              <a:stCxn id="36" idx="5"/>
              <a:endCxn id="38" idx="0"/>
            </p:cNvCxnSpPr>
            <p:nvPr/>
          </p:nvCxnSpPr>
          <p:spPr>
            <a:xfrm rot="16200000" flipH="1">
              <a:off x="7389840" y="2710658"/>
              <a:ext cx="348523" cy="23090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5" name="任意多边形 44"/>
            <p:cNvSpPr/>
            <p:nvPr/>
          </p:nvSpPr>
          <p:spPr>
            <a:xfrm>
              <a:off x="5610937" y="1693671"/>
              <a:ext cx="783771" cy="1090748"/>
            </a:xfrm>
            <a:custGeom>
              <a:avLst/>
              <a:gdLst>
                <a:gd name="connsiteX0" fmla="*/ 209006 w 783771"/>
                <a:gd name="connsiteY0" fmla="*/ 986245 h 1090748"/>
                <a:gd name="connsiteX1" fmla="*/ 65314 w 783771"/>
                <a:gd name="connsiteY1" fmla="*/ 1025434 h 1090748"/>
                <a:gd name="connsiteX2" fmla="*/ 78377 w 783771"/>
                <a:gd name="connsiteY2" fmla="*/ 594360 h 1090748"/>
                <a:gd name="connsiteX3" fmla="*/ 535577 w 783771"/>
                <a:gd name="connsiteY3" fmla="*/ 97971 h 1090748"/>
                <a:gd name="connsiteX4" fmla="*/ 783771 w 783771"/>
                <a:gd name="connsiteY4" fmla="*/ 6531 h 1090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771" h="1090748">
                  <a:moveTo>
                    <a:pt x="209006" y="986245"/>
                  </a:moveTo>
                  <a:cubicBezTo>
                    <a:pt x="148046" y="1038496"/>
                    <a:pt x="87086" y="1090748"/>
                    <a:pt x="65314" y="1025434"/>
                  </a:cubicBezTo>
                  <a:cubicBezTo>
                    <a:pt x="43543" y="960120"/>
                    <a:pt x="0" y="748937"/>
                    <a:pt x="78377" y="594360"/>
                  </a:cubicBezTo>
                  <a:cubicBezTo>
                    <a:pt x="156754" y="439783"/>
                    <a:pt x="418011" y="195942"/>
                    <a:pt x="535577" y="97971"/>
                  </a:cubicBezTo>
                  <a:cubicBezTo>
                    <a:pt x="653143" y="0"/>
                    <a:pt x="718457" y="3265"/>
                    <a:pt x="783771" y="6531"/>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itchFamily="49" charset="0"/>
                <a:ea typeface="仿宋" pitchFamily="49" charset="-122"/>
                <a:cs typeface="Consolas" pitchFamily="49" charset="0"/>
              </a:endParaRPr>
            </a:p>
          </p:txBody>
        </p:sp>
        <p:sp>
          <p:nvSpPr>
            <p:cNvPr id="46" name="任意多边形 45"/>
            <p:cNvSpPr/>
            <p:nvPr/>
          </p:nvSpPr>
          <p:spPr>
            <a:xfrm>
              <a:off x="5928800" y="2745231"/>
              <a:ext cx="296091" cy="929640"/>
            </a:xfrm>
            <a:custGeom>
              <a:avLst/>
              <a:gdLst>
                <a:gd name="connsiteX0" fmla="*/ 296091 w 296091"/>
                <a:gd name="connsiteY0" fmla="*/ 640080 h 929640"/>
                <a:gd name="connsiteX1" fmla="*/ 47897 w 296091"/>
                <a:gd name="connsiteY1" fmla="*/ 822960 h 929640"/>
                <a:gd name="connsiteX2" fmla="*/ 8708 w 296091"/>
                <a:gd name="connsiteY2" fmla="*/ 0 h 929640"/>
              </a:gdLst>
              <a:ahLst/>
              <a:cxnLst>
                <a:cxn ang="0">
                  <a:pos x="connsiteX0" y="connsiteY0"/>
                </a:cxn>
                <a:cxn ang="0">
                  <a:pos x="connsiteX1" y="connsiteY1"/>
                </a:cxn>
                <a:cxn ang="0">
                  <a:pos x="connsiteX2" y="connsiteY2"/>
                </a:cxn>
              </a:cxnLst>
              <a:rect l="l" t="t" r="r" b="b"/>
              <a:pathLst>
                <a:path w="296091" h="929640">
                  <a:moveTo>
                    <a:pt x="296091" y="640080"/>
                  </a:moveTo>
                  <a:cubicBezTo>
                    <a:pt x="195942" y="784860"/>
                    <a:pt x="95794" y="929640"/>
                    <a:pt x="47897" y="822960"/>
                  </a:cubicBezTo>
                  <a:cubicBezTo>
                    <a:pt x="0" y="716280"/>
                    <a:pt x="4354" y="358140"/>
                    <a:pt x="8708" y="0"/>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itchFamily="49" charset="0"/>
                <a:ea typeface="仿宋" pitchFamily="49" charset="-122"/>
                <a:cs typeface="Consolas" pitchFamily="49" charset="0"/>
              </a:endParaRPr>
            </a:p>
          </p:txBody>
        </p:sp>
        <p:sp>
          <p:nvSpPr>
            <p:cNvPr id="47" name="任意多边形 46"/>
            <p:cNvSpPr/>
            <p:nvPr/>
          </p:nvSpPr>
          <p:spPr>
            <a:xfrm>
              <a:off x="6368583" y="2409950"/>
              <a:ext cx="775185" cy="1243150"/>
            </a:xfrm>
            <a:custGeom>
              <a:avLst/>
              <a:gdLst>
                <a:gd name="connsiteX0" fmla="*/ 0 w 757645"/>
                <a:gd name="connsiteY0" fmla="*/ 1014549 h 1243150"/>
                <a:gd name="connsiteX1" fmla="*/ 117565 w 757645"/>
                <a:gd name="connsiteY1" fmla="*/ 1158241 h 1243150"/>
                <a:gd name="connsiteX2" fmla="*/ 274320 w 757645"/>
                <a:gd name="connsiteY2" fmla="*/ 505098 h 1243150"/>
                <a:gd name="connsiteX3" fmla="*/ 444137 w 757645"/>
                <a:gd name="connsiteY3" fmla="*/ 74023 h 1243150"/>
                <a:gd name="connsiteX4" fmla="*/ 757645 w 757645"/>
                <a:gd name="connsiteY4" fmla="*/ 60961 h 1243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645" h="1243150">
                  <a:moveTo>
                    <a:pt x="0" y="1014549"/>
                  </a:moveTo>
                  <a:cubicBezTo>
                    <a:pt x="35922" y="1128849"/>
                    <a:pt x="71845" y="1243150"/>
                    <a:pt x="117565" y="1158241"/>
                  </a:cubicBezTo>
                  <a:cubicBezTo>
                    <a:pt x="163285" y="1073333"/>
                    <a:pt x="219891" y="685801"/>
                    <a:pt x="274320" y="505098"/>
                  </a:cubicBezTo>
                  <a:cubicBezTo>
                    <a:pt x="328749" y="324395"/>
                    <a:pt x="363583" y="148046"/>
                    <a:pt x="444137" y="74023"/>
                  </a:cubicBezTo>
                  <a:cubicBezTo>
                    <a:pt x="524691" y="0"/>
                    <a:pt x="641168" y="30480"/>
                    <a:pt x="757645" y="60961"/>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itchFamily="49" charset="0"/>
                <a:ea typeface="仿宋" pitchFamily="49" charset="-122"/>
                <a:cs typeface="Consolas" pitchFamily="49" charset="0"/>
              </a:endParaRPr>
            </a:p>
          </p:txBody>
        </p:sp>
        <p:sp>
          <p:nvSpPr>
            <p:cNvPr id="48" name="任意多边形 47"/>
            <p:cNvSpPr/>
            <p:nvPr/>
          </p:nvSpPr>
          <p:spPr>
            <a:xfrm>
              <a:off x="6649434" y="2562351"/>
              <a:ext cx="515983" cy="1034143"/>
            </a:xfrm>
            <a:custGeom>
              <a:avLst/>
              <a:gdLst>
                <a:gd name="connsiteX0" fmla="*/ 202474 w 515983"/>
                <a:gd name="connsiteY0" fmla="*/ 849085 h 1034143"/>
                <a:gd name="connsiteX1" fmla="*/ 71846 w 515983"/>
                <a:gd name="connsiteY1" fmla="*/ 1005840 h 1034143"/>
                <a:gd name="connsiteX2" fmla="*/ 19594 w 515983"/>
                <a:gd name="connsiteY2" fmla="*/ 679268 h 1034143"/>
                <a:gd name="connsiteX3" fmla="*/ 189411 w 515983"/>
                <a:gd name="connsiteY3" fmla="*/ 300445 h 1034143"/>
                <a:gd name="connsiteX4" fmla="*/ 515983 w 515983"/>
                <a:gd name="connsiteY4" fmla="*/ 0 h 1034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983" h="1034143">
                  <a:moveTo>
                    <a:pt x="202474" y="849085"/>
                  </a:moveTo>
                  <a:cubicBezTo>
                    <a:pt x="152400" y="941614"/>
                    <a:pt x="102326" y="1034143"/>
                    <a:pt x="71846" y="1005840"/>
                  </a:cubicBezTo>
                  <a:cubicBezTo>
                    <a:pt x="41366" y="977537"/>
                    <a:pt x="0" y="796834"/>
                    <a:pt x="19594" y="679268"/>
                  </a:cubicBezTo>
                  <a:cubicBezTo>
                    <a:pt x="39188" y="561702"/>
                    <a:pt x="106680" y="413656"/>
                    <a:pt x="189411" y="300445"/>
                  </a:cubicBezTo>
                  <a:cubicBezTo>
                    <a:pt x="272142" y="187234"/>
                    <a:pt x="394062" y="93617"/>
                    <a:pt x="515983" y="0"/>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itchFamily="49" charset="0"/>
                <a:ea typeface="仿宋" pitchFamily="49" charset="-122"/>
                <a:cs typeface="Consolas" pitchFamily="49" charset="0"/>
              </a:endParaRPr>
            </a:p>
          </p:txBody>
        </p:sp>
        <p:sp>
          <p:nvSpPr>
            <p:cNvPr id="49" name="任意多边形 48"/>
            <p:cNvSpPr/>
            <p:nvPr/>
          </p:nvSpPr>
          <p:spPr>
            <a:xfrm>
              <a:off x="7047851" y="3064183"/>
              <a:ext cx="509452" cy="449580"/>
            </a:xfrm>
            <a:custGeom>
              <a:avLst/>
              <a:gdLst>
                <a:gd name="connsiteX0" fmla="*/ 0 w 509452"/>
                <a:gd name="connsiteY0" fmla="*/ 367937 h 572589"/>
                <a:gd name="connsiteX1" fmla="*/ 91440 w 509452"/>
                <a:gd name="connsiteY1" fmla="*/ 524692 h 572589"/>
                <a:gd name="connsiteX2" fmla="*/ 300446 w 509452"/>
                <a:gd name="connsiteY2" fmla="*/ 80554 h 572589"/>
                <a:gd name="connsiteX3" fmla="*/ 509452 w 509452"/>
                <a:gd name="connsiteY3" fmla="*/ 41366 h 572589"/>
                <a:gd name="connsiteX0" fmla="*/ 0 w 509452"/>
                <a:gd name="connsiteY0" fmla="*/ 347254 h 449580"/>
                <a:gd name="connsiteX1" fmla="*/ 238793 w 509452"/>
                <a:gd name="connsiteY1" fmla="*/ 364818 h 449580"/>
                <a:gd name="connsiteX2" fmla="*/ 300446 w 509452"/>
                <a:gd name="connsiteY2" fmla="*/ 59871 h 449580"/>
                <a:gd name="connsiteX3" fmla="*/ 509452 w 509452"/>
                <a:gd name="connsiteY3" fmla="*/ 20683 h 449580"/>
              </a:gdLst>
              <a:ahLst/>
              <a:cxnLst>
                <a:cxn ang="0">
                  <a:pos x="connsiteX0" y="connsiteY0"/>
                </a:cxn>
                <a:cxn ang="0">
                  <a:pos x="connsiteX1" y="connsiteY1"/>
                </a:cxn>
                <a:cxn ang="0">
                  <a:pos x="connsiteX2" y="connsiteY2"/>
                </a:cxn>
                <a:cxn ang="0">
                  <a:pos x="connsiteX3" y="connsiteY3"/>
                </a:cxn>
              </a:cxnLst>
              <a:rect l="l" t="t" r="r" b="b"/>
              <a:pathLst>
                <a:path w="509452" h="449580">
                  <a:moveTo>
                    <a:pt x="0" y="347254"/>
                  </a:moveTo>
                  <a:cubicBezTo>
                    <a:pt x="20683" y="449580"/>
                    <a:pt x="188719" y="412715"/>
                    <a:pt x="238793" y="364818"/>
                  </a:cubicBezTo>
                  <a:cubicBezTo>
                    <a:pt x="288867" y="316921"/>
                    <a:pt x="255336" y="117227"/>
                    <a:pt x="300446" y="59871"/>
                  </a:cubicBezTo>
                  <a:cubicBezTo>
                    <a:pt x="345556" y="2515"/>
                    <a:pt x="439783" y="0"/>
                    <a:pt x="509452" y="20683"/>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itchFamily="49" charset="0"/>
                <a:ea typeface="仿宋" pitchFamily="49" charset="-122"/>
                <a:cs typeface="Consolas" pitchFamily="49" charset="0"/>
              </a:endParaRPr>
            </a:p>
          </p:txBody>
        </p:sp>
        <p:sp>
          <p:nvSpPr>
            <p:cNvPr id="51" name="任意多边形 50"/>
            <p:cNvSpPr/>
            <p:nvPr/>
          </p:nvSpPr>
          <p:spPr>
            <a:xfrm>
              <a:off x="7753245" y="3319996"/>
              <a:ext cx="287383" cy="276497"/>
            </a:xfrm>
            <a:custGeom>
              <a:avLst/>
              <a:gdLst>
                <a:gd name="connsiteX0" fmla="*/ 0 w 287383"/>
                <a:gd name="connsiteY0" fmla="*/ 91440 h 276497"/>
                <a:gd name="connsiteX1" fmla="*/ 130629 w 287383"/>
                <a:gd name="connsiteY1" fmla="*/ 261257 h 276497"/>
                <a:gd name="connsiteX2" fmla="*/ 287383 w 287383"/>
                <a:gd name="connsiteY2" fmla="*/ 0 h 276497"/>
              </a:gdLst>
              <a:ahLst/>
              <a:cxnLst>
                <a:cxn ang="0">
                  <a:pos x="connsiteX0" y="connsiteY0"/>
                </a:cxn>
                <a:cxn ang="0">
                  <a:pos x="connsiteX1" y="connsiteY1"/>
                </a:cxn>
                <a:cxn ang="0">
                  <a:pos x="connsiteX2" y="connsiteY2"/>
                </a:cxn>
              </a:cxnLst>
              <a:rect l="l" t="t" r="r" b="b"/>
              <a:pathLst>
                <a:path w="287383" h="276497">
                  <a:moveTo>
                    <a:pt x="0" y="91440"/>
                  </a:moveTo>
                  <a:cubicBezTo>
                    <a:pt x="41366" y="183968"/>
                    <a:pt x="82732" y="276497"/>
                    <a:pt x="130629" y="261257"/>
                  </a:cubicBezTo>
                  <a:cubicBezTo>
                    <a:pt x="178526" y="246017"/>
                    <a:pt x="232954" y="123008"/>
                    <a:pt x="287383" y="0"/>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endParaRPr lang="zh-CN" altLang="en-US" b="0">
                <a:solidFill>
                  <a:srgbClr val="0000FF"/>
                </a:solidFill>
                <a:latin typeface="Consolas" pitchFamily="49" charset="0"/>
                <a:ea typeface="仿宋" pitchFamily="49" charset="-122"/>
                <a:cs typeface="Consolas" pitchFamily="49" charset="0"/>
              </a:endParaRPr>
            </a:p>
          </p:txBody>
        </p:sp>
        <p:sp>
          <p:nvSpPr>
            <p:cNvPr id="54" name="任意多边形 53"/>
            <p:cNvSpPr/>
            <p:nvPr/>
          </p:nvSpPr>
          <p:spPr>
            <a:xfrm>
              <a:off x="6962775" y="3448050"/>
              <a:ext cx="685800" cy="492126"/>
            </a:xfrm>
            <a:custGeom>
              <a:avLst/>
              <a:gdLst>
                <a:gd name="connsiteX0" fmla="*/ 685800 w 685800"/>
                <a:gd name="connsiteY0" fmla="*/ 0 h 576262"/>
                <a:gd name="connsiteX1" fmla="*/ 666750 w 685800"/>
                <a:gd name="connsiteY1" fmla="*/ 152400 h 576262"/>
                <a:gd name="connsiteX2" fmla="*/ 571500 w 685800"/>
                <a:gd name="connsiteY2" fmla="*/ 371475 h 576262"/>
                <a:gd name="connsiteX3" fmla="*/ 381000 w 685800"/>
                <a:gd name="connsiteY3" fmla="*/ 485775 h 576262"/>
                <a:gd name="connsiteX4" fmla="*/ 200025 w 685800"/>
                <a:gd name="connsiteY4" fmla="*/ 495300 h 576262"/>
                <a:gd name="connsiteX5" fmla="*/ 0 w 685800"/>
                <a:gd name="connsiteY5" fmla="*/ 0 h 576262"/>
                <a:gd name="connsiteX0" fmla="*/ 685800 w 685800"/>
                <a:gd name="connsiteY0" fmla="*/ 0 h 492125"/>
                <a:gd name="connsiteX1" fmla="*/ 666750 w 685800"/>
                <a:gd name="connsiteY1" fmla="*/ 152400 h 492125"/>
                <a:gd name="connsiteX2" fmla="*/ 571500 w 685800"/>
                <a:gd name="connsiteY2" fmla="*/ 371475 h 492125"/>
                <a:gd name="connsiteX3" fmla="*/ 381000 w 685800"/>
                <a:gd name="connsiteY3" fmla="*/ 485775 h 492125"/>
                <a:gd name="connsiteX4" fmla="*/ 252431 w 685800"/>
                <a:gd name="connsiteY4" fmla="*/ 409578 h 492125"/>
                <a:gd name="connsiteX5" fmla="*/ 0 w 685800"/>
                <a:gd name="connsiteY5" fmla="*/ 0 h 492125"/>
                <a:gd name="connsiteX0" fmla="*/ 685800 w 685800"/>
                <a:gd name="connsiteY0" fmla="*/ 0 h 492126"/>
                <a:gd name="connsiteX1" fmla="*/ 666750 w 685800"/>
                <a:gd name="connsiteY1" fmla="*/ 152400 h 492126"/>
                <a:gd name="connsiteX2" fmla="*/ 571500 w 685800"/>
                <a:gd name="connsiteY2" fmla="*/ 371475 h 492126"/>
                <a:gd name="connsiteX3" fmla="*/ 381000 w 685800"/>
                <a:gd name="connsiteY3" fmla="*/ 485775 h 492126"/>
                <a:gd name="connsiteX4" fmla="*/ 109555 w 685800"/>
                <a:gd name="connsiteY4" fmla="*/ 409579 h 492126"/>
                <a:gd name="connsiteX5" fmla="*/ 0 w 685800"/>
                <a:gd name="connsiteY5" fmla="*/ 0 h 49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492126">
                  <a:moveTo>
                    <a:pt x="685800" y="0"/>
                  </a:moveTo>
                  <a:cubicBezTo>
                    <a:pt x="685800" y="45243"/>
                    <a:pt x="685800" y="90487"/>
                    <a:pt x="666750" y="152400"/>
                  </a:cubicBezTo>
                  <a:cubicBezTo>
                    <a:pt x="647700" y="214313"/>
                    <a:pt x="619125" y="315913"/>
                    <a:pt x="571500" y="371475"/>
                  </a:cubicBezTo>
                  <a:cubicBezTo>
                    <a:pt x="523875" y="427037"/>
                    <a:pt x="457991" y="479424"/>
                    <a:pt x="381000" y="485775"/>
                  </a:cubicBezTo>
                  <a:cubicBezTo>
                    <a:pt x="304009" y="492126"/>
                    <a:pt x="173055" y="490541"/>
                    <a:pt x="109555" y="409579"/>
                  </a:cubicBezTo>
                  <a:cubicBezTo>
                    <a:pt x="46055" y="328617"/>
                    <a:pt x="68262" y="207169"/>
                    <a:pt x="0" y="0"/>
                  </a:cubicBezTo>
                </a:path>
              </a:pathLst>
            </a:cu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grpSp>
      <p:sp>
        <p:nvSpPr>
          <p:cNvPr id="55" name="灯片编号占位符 54"/>
          <p:cNvSpPr>
            <a:spLocks noGrp="1"/>
          </p:cNvSpPr>
          <p:nvPr>
            <p:ph type="sldNum" sz="quarter" idx="12"/>
          </p:nvPr>
        </p:nvSpPr>
        <p:spPr/>
        <p:txBody>
          <a:bodyPr/>
          <a:lstStyle/>
          <a:p>
            <a:fld id="{67864EE2-EAB3-4814-A7EB-820BD7610F1E}" type="slidenum">
              <a:rPr lang="en-US" altLang="zh-CN" smtClean="0"/>
              <a:pPr/>
              <a:t>37</a:t>
            </a:fld>
            <a:r>
              <a:rPr lang="en-US" altLang="zh-CN" dirty="0"/>
              <a:t>/96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857224" y="785794"/>
            <a:ext cx="5572163" cy="338554"/>
          </a:xfrm>
          <a:prstGeom prst="rect">
            <a:avLst/>
          </a:prstGeom>
          <a:noFill/>
          <a:ln w="9525">
            <a:noFill/>
            <a:miter lim="800000"/>
            <a:headEnd/>
            <a:tailEnd/>
          </a:ln>
        </p:spPr>
        <p:txBody>
          <a:bodyPr wrap="square">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在原二叉链中增加了</a:t>
            </a:r>
            <a:r>
              <a:rPr lang="en-US" altLang="zh-CN" sz="2000" dirty="0" err="1">
                <a:solidFill>
                  <a:srgbClr val="0000FF"/>
                </a:solidFill>
                <a:latin typeface="Consolas" pitchFamily="49" charset="0"/>
                <a:ea typeface="仿宋" pitchFamily="49" charset="-122"/>
                <a:cs typeface="Consolas" pitchFamily="49" charset="0"/>
              </a:rPr>
              <a:t>ltag</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err="1">
                <a:solidFill>
                  <a:srgbClr val="0000FF"/>
                </a:solidFill>
                <a:latin typeface="Consolas" pitchFamily="49" charset="0"/>
                <a:ea typeface="仿宋" pitchFamily="49" charset="-122"/>
                <a:cs typeface="Consolas" pitchFamily="49" charset="0"/>
              </a:rPr>
              <a:t>rtag</a:t>
            </a:r>
            <a:r>
              <a:rPr lang="zh-CN" altLang="en-US" sz="2000" dirty="0">
                <a:solidFill>
                  <a:srgbClr val="0000FF"/>
                </a:solidFill>
                <a:latin typeface="Consolas" pitchFamily="49" charset="0"/>
                <a:ea typeface="仿宋" pitchFamily="49" charset="-122"/>
                <a:cs typeface="Consolas" pitchFamily="49" charset="0"/>
              </a:rPr>
              <a:t>两个标志域。</a:t>
            </a:r>
          </a:p>
        </p:txBody>
      </p:sp>
      <p:sp>
        <p:nvSpPr>
          <p:cNvPr id="6" name="矩形 5"/>
          <p:cNvSpPr/>
          <p:nvPr/>
        </p:nvSpPr>
        <p:spPr>
          <a:xfrm>
            <a:off x="967369" y="1671568"/>
            <a:ext cx="817853" cy="313932"/>
          </a:xfrm>
          <a:prstGeom prst="rect">
            <a:avLst/>
          </a:prstGeom>
        </p:spPr>
        <p:txBody>
          <a:bodyPr wrap="none">
            <a:spAutoFit/>
          </a:bodyPr>
          <a:lstStyle/>
          <a:p>
            <a:pPr algn="l"/>
            <a:r>
              <a:rPr lang="en-US" sz="1800">
                <a:solidFill>
                  <a:srgbClr val="0000FF"/>
                </a:solidFill>
                <a:latin typeface="Consolas" pitchFamily="49" charset="0"/>
                <a:ea typeface="仿宋" pitchFamily="49" charset="-122"/>
                <a:cs typeface="Consolas" pitchFamily="49" charset="0"/>
              </a:rPr>
              <a:t>ltag=</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071670" y="1357298"/>
            <a:ext cx="5429288" cy="1061829"/>
          </a:xfrm>
          <a:prstGeom prst="rect">
            <a:avLst/>
          </a:prstGeom>
          <a:noFill/>
        </p:spPr>
        <p:txBody>
          <a:bodyPr wrap="square" rtlCol="0">
            <a:spAutoFit/>
          </a:bodyPr>
          <a:lstStyle/>
          <a:p>
            <a:pPr algn="l">
              <a:lnSpc>
                <a:spcPct val="150000"/>
              </a:lnSpc>
            </a:pP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00FF"/>
                </a:solidFill>
                <a:latin typeface="Consolas" pitchFamily="49" charset="0"/>
                <a:ea typeface="仿宋" pitchFamily="49" charset="-122"/>
                <a:cs typeface="Consolas" pitchFamily="49" charset="0"/>
              </a:rPr>
              <a:t>表示</a:t>
            </a:r>
            <a:r>
              <a:rPr lang="en-US" sz="1800" dirty="0" err="1">
                <a:solidFill>
                  <a:srgbClr val="0000FF"/>
                </a:solidFill>
                <a:latin typeface="Consolas" pitchFamily="49" charset="0"/>
                <a:ea typeface="仿宋" pitchFamily="49" charset="-122"/>
                <a:cs typeface="Consolas" pitchFamily="49" charset="0"/>
              </a:rPr>
              <a:t>lchild</a:t>
            </a:r>
            <a:r>
              <a:rPr lang="zh-CN" altLang="en-US" sz="1800" dirty="0">
                <a:solidFill>
                  <a:srgbClr val="0000FF"/>
                </a:solidFill>
                <a:latin typeface="Consolas" pitchFamily="49" charset="0"/>
                <a:ea typeface="仿宋" pitchFamily="49" charset="-122"/>
                <a:cs typeface="Consolas" pitchFamily="49" charset="0"/>
              </a:rPr>
              <a:t>指向结点的左孩子</a:t>
            </a:r>
          </a:p>
          <a:p>
            <a:pPr algn="l">
              <a:lnSpc>
                <a:spcPct val="150000"/>
              </a:lnSpc>
            </a:pPr>
            <a:r>
              <a:rPr lang="en-US" sz="1800" dirty="0">
                <a:solidFill>
                  <a:srgbClr val="0000FF"/>
                </a:solidFill>
                <a:latin typeface="Consolas" pitchFamily="49" charset="0"/>
                <a:ea typeface="仿宋" pitchFamily="49" charset="-122"/>
                <a:cs typeface="Consolas" pitchFamily="49" charset="0"/>
              </a:rPr>
              <a:t>1  </a:t>
            </a:r>
            <a:r>
              <a:rPr lang="zh-CN" altLang="en-US" sz="1800" dirty="0">
                <a:solidFill>
                  <a:srgbClr val="0000FF"/>
                </a:solidFill>
                <a:latin typeface="Consolas" pitchFamily="49" charset="0"/>
                <a:ea typeface="仿宋" pitchFamily="49" charset="-122"/>
                <a:cs typeface="Consolas" pitchFamily="49" charset="0"/>
              </a:rPr>
              <a:t>表示</a:t>
            </a:r>
            <a:r>
              <a:rPr lang="en-US" sz="1800" dirty="0" err="1">
                <a:solidFill>
                  <a:srgbClr val="0000FF"/>
                </a:solidFill>
                <a:latin typeface="Consolas" pitchFamily="49" charset="0"/>
                <a:ea typeface="仿宋" pitchFamily="49" charset="-122"/>
                <a:cs typeface="Consolas" pitchFamily="49" charset="0"/>
              </a:rPr>
              <a:t>lchild</a:t>
            </a:r>
            <a:r>
              <a:rPr lang="zh-CN" altLang="en-US" sz="1800" dirty="0">
                <a:solidFill>
                  <a:srgbClr val="0000FF"/>
                </a:solidFill>
                <a:latin typeface="Consolas" pitchFamily="49" charset="0"/>
                <a:ea typeface="仿宋" pitchFamily="49" charset="-122"/>
                <a:cs typeface="Consolas" pitchFamily="49" charset="0"/>
              </a:rPr>
              <a:t>指向结点的前驱结点即为线索</a:t>
            </a:r>
          </a:p>
        </p:txBody>
      </p:sp>
      <p:sp>
        <p:nvSpPr>
          <p:cNvPr id="8" name="左大括号 7"/>
          <p:cNvSpPr/>
          <p:nvPr/>
        </p:nvSpPr>
        <p:spPr>
          <a:xfrm>
            <a:off x="1857356" y="1571612"/>
            <a:ext cx="142876" cy="64294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l"/>
            <a:endParaRPr lang="zh-CN" altLang="en-US" sz="1800">
              <a:latin typeface="Consolas" pitchFamily="49" charset="0"/>
              <a:ea typeface="仿宋" pitchFamily="49" charset="-122"/>
              <a:cs typeface="Consolas" pitchFamily="49" charset="0"/>
            </a:endParaRPr>
          </a:p>
        </p:txBody>
      </p:sp>
      <p:sp>
        <p:nvSpPr>
          <p:cNvPr id="9" name="矩形 8"/>
          <p:cNvSpPr/>
          <p:nvPr/>
        </p:nvSpPr>
        <p:spPr>
          <a:xfrm>
            <a:off x="928662" y="3084797"/>
            <a:ext cx="817853" cy="313932"/>
          </a:xfrm>
          <a:prstGeom prst="rect">
            <a:avLst/>
          </a:prstGeom>
        </p:spPr>
        <p:txBody>
          <a:bodyPr wrap="none">
            <a:spAutoFit/>
          </a:bodyPr>
          <a:lstStyle/>
          <a:p>
            <a:pPr algn="l"/>
            <a:r>
              <a:rPr lang="en-US" sz="1800">
                <a:solidFill>
                  <a:srgbClr val="0000FF"/>
                </a:solidFill>
                <a:latin typeface="Consolas" pitchFamily="49" charset="0"/>
                <a:ea typeface="仿宋" pitchFamily="49" charset="-122"/>
                <a:cs typeface="Consolas" pitchFamily="49" charset="0"/>
              </a:rPr>
              <a:t>rtag=</a:t>
            </a:r>
            <a:endParaRPr lang="zh-CN" altLang="en-US" sz="18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2032963" y="2770527"/>
            <a:ext cx="5429288" cy="1013226"/>
          </a:xfrm>
          <a:prstGeom prst="rect">
            <a:avLst/>
          </a:prstGeom>
          <a:noFill/>
        </p:spPr>
        <p:txBody>
          <a:bodyPr wrap="square" rtlCol="0">
            <a:spAutoFit/>
          </a:bodyPr>
          <a:lstStyle/>
          <a:p>
            <a:pPr algn="l">
              <a:lnSpc>
                <a:spcPct val="150000"/>
              </a:lnSpc>
            </a:pPr>
            <a:r>
              <a:rPr lang="en-US" altLang="zh-CN" sz="1800" dirty="0">
                <a:solidFill>
                  <a:srgbClr val="0000FF"/>
                </a:solidFill>
                <a:latin typeface="Consolas" pitchFamily="49" charset="0"/>
                <a:ea typeface="仿宋" pitchFamily="49" charset="-122"/>
                <a:cs typeface="Consolas" pitchFamily="49" charset="0"/>
              </a:rPr>
              <a:t>0  </a:t>
            </a:r>
            <a:r>
              <a:rPr lang="zh-CN" altLang="en-US" sz="1800" dirty="0">
                <a:solidFill>
                  <a:srgbClr val="0000FF"/>
                </a:solidFill>
                <a:latin typeface="Consolas" pitchFamily="49" charset="0"/>
                <a:ea typeface="仿宋" pitchFamily="49" charset="-122"/>
                <a:cs typeface="Consolas" pitchFamily="49" charset="0"/>
              </a:rPr>
              <a:t>表示</a:t>
            </a:r>
            <a:r>
              <a:rPr lang="en-US" altLang="zh-CN" sz="1800" dirty="0" err="1">
                <a:solidFill>
                  <a:srgbClr val="0000FF"/>
                </a:solidFill>
                <a:latin typeface="Consolas" pitchFamily="49" charset="0"/>
                <a:ea typeface="仿宋" pitchFamily="49" charset="-122"/>
                <a:cs typeface="Consolas" pitchFamily="49" charset="0"/>
              </a:rPr>
              <a:t>r</a:t>
            </a:r>
            <a:r>
              <a:rPr lang="en-US" sz="1800" dirty="0" err="1">
                <a:solidFill>
                  <a:srgbClr val="0000FF"/>
                </a:solidFill>
                <a:latin typeface="Consolas" pitchFamily="49" charset="0"/>
                <a:ea typeface="仿宋" pitchFamily="49" charset="-122"/>
                <a:cs typeface="Consolas" pitchFamily="49" charset="0"/>
              </a:rPr>
              <a:t>child</a:t>
            </a:r>
            <a:r>
              <a:rPr lang="zh-CN" altLang="en-US" sz="1800" dirty="0">
                <a:solidFill>
                  <a:srgbClr val="0000FF"/>
                </a:solidFill>
                <a:latin typeface="Consolas" pitchFamily="49" charset="0"/>
                <a:ea typeface="仿宋" pitchFamily="49" charset="-122"/>
                <a:cs typeface="Consolas" pitchFamily="49" charset="0"/>
              </a:rPr>
              <a:t>指向结点的右孩子</a:t>
            </a:r>
          </a:p>
          <a:p>
            <a:pPr algn="l">
              <a:lnSpc>
                <a:spcPct val="150000"/>
              </a:lnSpc>
            </a:pPr>
            <a:r>
              <a:rPr lang="en-US" sz="1800" dirty="0">
                <a:solidFill>
                  <a:srgbClr val="0000FF"/>
                </a:solidFill>
                <a:latin typeface="Consolas" pitchFamily="49" charset="0"/>
                <a:ea typeface="仿宋" pitchFamily="49" charset="-122"/>
                <a:cs typeface="Consolas" pitchFamily="49" charset="0"/>
              </a:rPr>
              <a:t>1  </a:t>
            </a:r>
            <a:r>
              <a:rPr lang="zh-CN" altLang="en-US" sz="1800" dirty="0">
                <a:solidFill>
                  <a:srgbClr val="0000FF"/>
                </a:solidFill>
                <a:latin typeface="Consolas" pitchFamily="49" charset="0"/>
                <a:ea typeface="仿宋" pitchFamily="49" charset="-122"/>
                <a:cs typeface="Consolas" pitchFamily="49" charset="0"/>
              </a:rPr>
              <a:t>表示</a:t>
            </a:r>
            <a:r>
              <a:rPr lang="en-US" altLang="zh-CN" sz="1800" dirty="0" err="1">
                <a:solidFill>
                  <a:srgbClr val="0000FF"/>
                </a:solidFill>
                <a:latin typeface="Consolas" pitchFamily="49" charset="0"/>
                <a:ea typeface="仿宋" pitchFamily="49" charset="-122"/>
                <a:cs typeface="Consolas" pitchFamily="49" charset="0"/>
              </a:rPr>
              <a:t>r</a:t>
            </a:r>
            <a:r>
              <a:rPr lang="en-US" sz="1800" dirty="0" err="1">
                <a:solidFill>
                  <a:srgbClr val="0000FF"/>
                </a:solidFill>
                <a:latin typeface="Consolas" pitchFamily="49" charset="0"/>
                <a:ea typeface="仿宋" pitchFamily="49" charset="-122"/>
                <a:cs typeface="Consolas" pitchFamily="49" charset="0"/>
              </a:rPr>
              <a:t>child</a:t>
            </a:r>
            <a:r>
              <a:rPr lang="zh-CN" altLang="en-US" sz="1800" dirty="0">
                <a:solidFill>
                  <a:srgbClr val="0000FF"/>
                </a:solidFill>
                <a:latin typeface="Consolas" pitchFamily="49" charset="0"/>
                <a:ea typeface="仿宋" pitchFamily="49" charset="-122"/>
                <a:cs typeface="Consolas" pitchFamily="49" charset="0"/>
              </a:rPr>
              <a:t>指向结点的后继结点即为线索</a:t>
            </a:r>
          </a:p>
        </p:txBody>
      </p:sp>
      <p:sp>
        <p:nvSpPr>
          <p:cNvPr id="11" name="左大括号 10"/>
          <p:cNvSpPr/>
          <p:nvPr/>
        </p:nvSpPr>
        <p:spPr>
          <a:xfrm>
            <a:off x="1818649" y="2984841"/>
            <a:ext cx="142876" cy="642942"/>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l"/>
            <a:endParaRPr lang="zh-CN" altLang="en-US" sz="1800">
              <a:latin typeface="Consolas" pitchFamily="49" charset="0"/>
              <a:ea typeface="仿宋" pitchFamily="49" charset="-122"/>
              <a:cs typeface="Consolas" pitchFamily="49" charset="0"/>
            </a:endParaRPr>
          </a:p>
        </p:txBody>
      </p:sp>
      <p:graphicFrame>
        <p:nvGraphicFramePr>
          <p:cNvPr id="12" name="表格 11"/>
          <p:cNvGraphicFramePr>
            <a:graphicFrameLocks noGrp="1"/>
          </p:cNvGraphicFramePr>
          <p:nvPr/>
        </p:nvGraphicFramePr>
        <p:xfrm>
          <a:off x="1785918" y="4570422"/>
          <a:ext cx="4643470" cy="430214"/>
        </p:xfrm>
        <a:graphic>
          <a:graphicData uri="http://schemas.openxmlformats.org/drawingml/2006/table">
            <a:tbl>
              <a:tblPr/>
              <a:tblGrid>
                <a:gridCol w="807560">
                  <a:extLst>
                    <a:ext uri="{9D8B030D-6E8A-4147-A177-3AD203B41FA5}">
                      <a16:colId xmlns:a16="http://schemas.microsoft.com/office/drawing/2014/main" val="20000"/>
                    </a:ext>
                  </a:extLst>
                </a:gridCol>
                <a:gridCol w="1009450">
                  <a:extLst>
                    <a:ext uri="{9D8B030D-6E8A-4147-A177-3AD203B41FA5}">
                      <a16:colId xmlns:a16="http://schemas.microsoft.com/office/drawing/2014/main" val="20001"/>
                    </a:ext>
                  </a:extLst>
                </a:gridCol>
                <a:gridCol w="1009450">
                  <a:extLst>
                    <a:ext uri="{9D8B030D-6E8A-4147-A177-3AD203B41FA5}">
                      <a16:colId xmlns:a16="http://schemas.microsoft.com/office/drawing/2014/main" val="20002"/>
                    </a:ext>
                  </a:extLst>
                </a:gridCol>
                <a:gridCol w="1009450">
                  <a:extLst>
                    <a:ext uri="{9D8B030D-6E8A-4147-A177-3AD203B41FA5}">
                      <a16:colId xmlns:a16="http://schemas.microsoft.com/office/drawing/2014/main" val="20003"/>
                    </a:ext>
                  </a:extLst>
                </a:gridCol>
                <a:gridCol w="807560">
                  <a:extLst>
                    <a:ext uri="{9D8B030D-6E8A-4147-A177-3AD203B41FA5}">
                      <a16:colId xmlns:a16="http://schemas.microsoft.com/office/drawing/2014/main" val="20004"/>
                    </a:ext>
                  </a:extLst>
                </a:gridCol>
              </a:tblGrid>
              <a:tr h="430214">
                <a:tc>
                  <a:txBody>
                    <a:bodyPr/>
                    <a:lstStyle/>
                    <a:p>
                      <a:pPr indent="-3810" algn="ctr">
                        <a:lnSpc>
                          <a:spcPct val="150000"/>
                        </a:lnSpc>
                        <a:spcAft>
                          <a:spcPts val="300"/>
                        </a:spcAft>
                      </a:pPr>
                      <a:r>
                        <a:rPr lang="en-US" sz="1800" kern="100">
                          <a:solidFill>
                            <a:srgbClr val="0000FF"/>
                          </a:solidFill>
                          <a:latin typeface="Consolas" pitchFamily="49" charset="0"/>
                          <a:ea typeface="宋体"/>
                          <a:cs typeface="Consolas" pitchFamily="49" charset="0"/>
                        </a:rPr>
                        <a:t>ltag</a:t>
                      </a:r>
                      <a:endParaRPr lang="zh-CN" sz="1800"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3810" algn="ctr">
                        <a:lnSpc>
                          <a:spcPct val="150000"/>
                        </a:lnSpc>
                        <a:spcAft>
                          <a:spcPts val="300"/>
                        </a:spcAft>
                      </a:pPr>
                      <a:r>
                        <a:rPr lang="en-US" sz="1800" kern="100">
                          <a:solidFill>
                            <a:srgbClr val="0000FF"/>
                          </a:solidFill>
                          <a:latin typeface="Consolas" pitchFamily="49" charset="0"/>
                          <a:ea typeface="宋体"/>
                          <a:cs typeface="Consolas" pitchFamily="49" charset="0"/>
                        </a:rPr>
                        <a:t>lchild</a:t>
                      </a:r>
                      <a:endParaRPr lang="zh-CN" sz="1800"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3810" algn="ctr">
                        <a:lnSpc>
                          <a:spcPct val="150000"/>
                        </a:lnSpc>
                        <a:spcAft>
                          <a:spcPts val="300"/>
                        </a:spcAft>
                      </a:pPr>
                      <a:r>
                        <a:rPr lang="en-US" sz="1800" kern="100">
                          <a:solidFill>
                            <a:srgbClr val="0000FF"/>
                          </a:solidFill>
                          <a:latin typeface="Consolas" pitchFamily="49" charset="0"/>
                          <a:ea typeface="宋体"/>
                          <a:cs typeface="Consolas" pitchFamily="49" charset="0"/>
                        </a:rPr>
                        <a:t>data</a:t>
                      </a:r>
                      <a:endParaRPr lang="zh-CN" sz="1800"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3810" algn="ctr">
                        <a:lnSpc>
                          <a:spcPct val="150000"/>
                        </a:lnSpc>
                        <a:spcAft>
                          <a:spcPts val="300"/>
                        </a:spcAft>
                      </a:pPr>
                      <a:r>
                        <a:rPr lang="en-US" sz="1800" kern="100">
                          <a:solidFill>
                            <a:srgbClr val="0000FF"/>
                          </a:solidFill>
                          <a:latin typeface="Consolas" pitchFamily="49" charset="0"/>
                          <a:ea typeface="宋体"/>
                          <a:cs typeface="Consolas" pitchFamily="49" charset="0"/>
                        </a:rPr>
                        <a:t>rchild</a:t>
                      </a:r>
                      <a:endParaRPr lang="zh-CN" sz="1800"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indent="-3810" algn="ctr">
                        <a:lnSpc>
                          <a:spcPct val="150000"/>
                        </a:lnSpc>
                        <a:spcAft>
                          <a:spcPts val="300"/>
                        </a:spcAft>
                      </a:pPr>
                      <a:r>
                        <a:rPr lang="en-US" sz="1800" kern="100">
                          <a:solidFill>
                            <a:srgbClr val="0000FF"/>
                          </a:solidFill>
                          <a:latin typeface="Consolas" pitchFamily="49" charset="0"/>
                          <a:ea typeface="宋体"/>
                          <a:cs typeface="Consolas" pitchFamily="49" charset="0"/>
                        </a:rPr>
                        <a:t>rtag</a:t>
                      </a:r>
                      <a:endParaRPr lang="zh-CN" sz="1800" kern="100">
                        <a:solidFill>
                          <a:srgbClr val="0000FF"/>
                        </a:solidFill>
                        <a:latin typeface="Consolas" pitchFamily="49" charset="0"/>
                        <a:ea typeface="宋体"/>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bl>
          </a:graphicData>
        </a:graphic>
      </p:graphicFrame>
      <p:sp>
        <p:nvSpPr>
          <p:cNvPr id="14" name="灯片编号占位符 13"/>
          <p:cNvSpPr>
            <a:spLocks noGrp="1"/>
          </p:cNvSpPr>
          <p:nvPr>
            <p:ph type="sldNum" sz="quarter" idx="12"/>
          </p:nvPr>
        </p:nvSpPr>
        <p:spPr/>
        <p:txBody>
          <a:bodyPr/>
          <a:lstStyle/>
          <a:p>
            <a:fld id="{67864EE2-EAB3-4814-A7EB-820BD7610F1E}" type="slidenum">
              <a:rPr lang="en-US" altLang="zh-CN" smtClean="0"/>
              <a:pPr/>
              <a:t>38</a:t>
            </a:fld>
            <a:r>
              <a:rPr lang="en-US" altLang="zh-CN" dirty="0"/>
              <a:t>/96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500034" y="935189"/>
            <a:ext cx="6929486" cy="5015352"/>
          </a:xfrm>
          <a:prstGeom prst="rect">
            <a:avLst/>
          </a:prstGeom>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216000" rIns="144000" bIns="252000">
            <a:spAutoFit/>
          </a:bodyPr>
          <a:lstStyle/>
          <a:p>
            <a:pPr algn="just">
              <a:spcBef>
                <a:spcPct val="50000"/>
              </a:spcBef>
            </a:pPr>
            <a:r>
              <a:rPr kumimoji="1" lang="en-US" altLang="zh-CN" sz="1800" dirty="0">
                <a:solidFill>
                  <a:srgbClr val="3333FF"/>
                </a:solidFill>
                <a:latin typeface="Consolas" pitchFamily="49" charset="0"/>
                <a:ea typeface="仿宋" pitchFamily="49" charset="-122"/>
                <a:cs typeface="Consolas" pitchFamily="49" charset="0"/>
              </a:rPr>
              <a:t>  struct </a:t>
            </a:r>
            <a:r>
              <a:rPr kumimoji="1" lang="en-US" altLang="zh-CN" sz="1800" dirty="0" err="1">
                <a:solidFill>
                  <a:srgbClr val="3333FF"/>
                </a:solidFill>
                <a:latin typeface="Consolas" pitchFamily="49" charset="0"/>
                <a:ea typeface="仿宋" pitchFamily="49" charset="-122"/>
                <a:cs typeface="Consolas" pitchFamily="49" charset="0"/>
              </a:rPr>
              <a:t>BthNode</a:t>
            </a:r>
            <a:r>
              <a:rPr kumimoji="1" lang="en-US" altLang="zh-CN" sz="1800" dirty="0">
                <a:solidFill>
                  <a:srgbClr val="3333FF"/>
                </a:solidFill>
                <a:latin typeface="Consolas" pitchFamily="49" charset="0"/>
                <a:ea typeface="仿宋" pitchFamily="49" charset="-122"/>
                <a:cs typeface="Consolas" pitchFamily="49" charset="0"/>
              </a:rPr>
              <a:t> </a:t>
            </a:r>
          </a:p>
          <a:p>
            <a:pPr algn="just">
              <a:spcBef>
                <a:spcPct val="50000"/>
              </a:spcBef>
            </a:pPr>
            <a:r>
              <a:rPr kumimoji="1" lang="en-US" altLang="zh-CN" sz="1800" dirty="0">
                <a:solidFill>
                  <a:srgbClr val="3333FF"/>
                </a:solidFill>
                <a:latin typeface="Consolas" pitchFamily="49" charset="0"/>
                <a:ea typeface="仿宋" pitchFamily="49" charset="-122"/>
                <a:cs typeface="Consolas" pitchFamily="49" charset="0"/>
              </a:rPr>
              <a:t>  {  </a:t>
            </a:r>
            <a:r>
              <a:rPr lang="en-US" altLang="zh-CN" sz="1800" dirty="0">
                <a:solidFill>
                  <a:srgbClr val="3333FF"/>
                </a:solidFill>
                <a:latin typeface="Consolas" pitchFamily="49" charset="0"/>
                <a:ea typeface="仿宋" pitchFamily="49" charset="-122"/>
                <a:cs typeface="Consolas" pitchFamily="49" charset="0"/>
              </a:rPr>
              <a:t>char</a:t>
            </a:r>
            <a:r>
              <a:rPr kumimoji="1" lang="en-US" altLang="zh-CN" sz="1800" dirty="0">
                <a:solidFill>
                  <a:srgbClr val="3333FF"/>
                </a:solidFill>
                <a:latin typeface="Consolas" pitchFamily="49" charset="0"/>
                <a:ea typeface="仿宋" pitchFamily="49" charset="-122"/>
                <a:cs typeface="Consolas" pitchFamily="49" charset="0"/>
              </a:rPr>
              <a:t> data;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结点数据域</a:t>
            </a:r>
          </a:p>
          <a:p>
            <a:pPr algn="just">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zh-CN" altLang="en-US" sz="1800" dirty="0">
                <a:solidFill>
                  <a:srgbClr val="FF00FF"/>
                </a:solidFill>
                <a:latin typeface="Consolas" pitchFamily="49" charset="0"/>
                <a:ea typeface="仿宋" pitchFamily="49" charset="-122"/>
                <a:cs typeface="Consolas" pitchFamily="49" charset="0"/>
              </a:rPr>
              <a:t> </a:t>
            </a:r>
            <a:r>
              <a:rPr kumimoji="1" lang="en-US" altLang="zh-CN" sz="1800" dirty="0" err="1">
                <a:solidFill>
                  <a:srgbClr val="FF00FF"/>
                </a:solidFill>
                <a:latin typeface="Consolas" pitchFamily="49" charset="0"/>
                <a:ea typeface="仿宋" pitchFamily="49" charset="-122"/>
                <a:cs typeface="Consolas" pitchFamily="49" charset="0"/>
              </a:rPr>
              <a:t>int</a:t>
            </a:r>
            <a:r>
              <a:rPr kumimoji="1" lang="en-US" altLang="zh-CN" sz="1800" dirty="0">
                <a:solidFill>
                  <a:srgbClr val="FF00FF"/>
                </a:solidFill>
                <a:latin typeface="Consolas" pitchFamily="49" charset="0"/>
                <a:ea typeface="仿宋" pitchFamily="49" charset="-122"/>
                <a:cs typeface="Consolas" pitchFamily="49" charset="0"/>
              </a:rPr>
              <a:t> </a:t>
            </a:r>
            <a:r>
              <a:rPr kumimoji="1" lang="en-US" altLang="zh-CN" sz="1800" dirty="0" err="1">
                <a:solidFill>
                  <a:srgbClr val="FF00FF"/>
                </a:solidFill>
                <a:latin typeface="Consolas" pitchFamily="49" charset="0"/>
                <a:ea typeface="仿宋" pitchFamily="49" charset="-122"/>
                <a:cs typeface="Consolas" pitchFamily="49" charset="0"/>
              </a:rPr>
              <a:t>ltag</a:t>
            </a:r>
            <a:r>
              <a:rPr kumimoji="1" lang="zh-CN" altLang="en-US" sz="1800" dirty="0">
                <a:solidFill>
                  <a:srgbClr val="FF00FF"/>
                </a:solidFill>
                <a:latin typeface="Consolas" pitchFamily="49" charset="0"/>
                <a:ea typeface="仿宋" pitchFamily="49" charset="-122"/>
                <a:cs typeface="Consolas" pitchFamily="49" charset="0"/>
              </a:rPr>
              <a:t>，</a:t>
            </a:r>
            <a:r>
              <a:rPr kumimoji="1" lang="en-US" altLang="zh-CN" sz="1800" dirty="0" err="1">
                <a:solidFill>
                  <a:srgbClr val="FF00FF"/>
                </a:solidFill>
                <a:latin typeface="Consolas" pitchFamily="49" charset="0"/>
                <a:ea typeface="仿宋" pitchFamily="49" charset="-122"/>
                <a:cs typeface="Consolas" pitchFamily="49" charset="0"/>
              </a:rPr>
              <a:t>rtag</a:t>
            </a:r>
            <a:r>
              <a:rPr kumimoji="1" lang="en-US" altLang="zh-CN" sz="1800" dirty="0">
                <a:solidFill>
                  <a:srgbClr val="FF00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增加的线索标记</a:t>
            </a:r>
          </a:p>
          <a:p>
            <a:pPr algn="just"/>
            <a:r>
              <a:rPr kumimoji="1" lang="zh-CN" altLang="en-US"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BthNode</a:t>
            </a:r>
            <a:r>
              <a:rPr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左孩子或线索指针</a:t>
            </a:r>
          </a:p>
          <a:p>
            <a:pPr algn="just"/>
            <a:r>
              <a:rPr kumimoji="1" lang="zh-CN" altLang="en-US"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BthNode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右孩子或线索指针</a:t>
            </a:r>
            <a:endParaRPr kumimoji="1" lang="en-US" altLang="zh-CN" sz="1800" dirty="0">
              <a:solidFill>
                <a:srgbClr val="00B0F0"/>
              </a:solidFill>
              <a:latin typeface="Consolas" pitchFamily="49" charset="0"/>
              <a:ea typeface="仿宋" pitchFamily="49" charset="-122"/>
              <a:cs typeface="Consolas" pitchFamily="49" charset="0"/>
            </a:endParaRPr>
          </a:p>
          <a:p>
            <a:pPr algn="just"/>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BthNode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构造函数</a:t>
            </a:r>
            <a:endParaRPr lang="en-US" altLang="zh-CN" sz="1800" dirty="0">
              <a:solidFill>
                <a:srgbClr val="0000FF"/>
              </a:solidFill>
              <a:latin typeface="Consolas" pitchFamily="49" charset="0"/>
              <a:ea typeface="仿宋" pitchFamily="49" charset="-122"/>
              <a:cs typeface="Consolas" pitchFamily="49" charset="0"/>
            </a:endParaRPr>
          </a:p>
          <a:p>
            <a:pPr algn="just"/>
            <a:r>
              <a:rPr kumimoji="1" lang="en-US" altLang="zh-CN" sz="1800" dirty="0">
                <a:solidFill>
                  <a:srgbClr val="0000FF"/>
                </a:solidFill>
                <a:latin typeface="Consolas" pitchFamily="49" charset="0"/>
                <a:ea typeface="仿宋" pitchFamily="49" charset="-122"/>
                <a:cs typeface="Consolas" pitchFamily="49" charset="0"/>
              </a:rPr>
              <a:t>     </a:t>
            </a:r>
            <a:r>
              <a:rPr kumimoji="1" lang="en-US" altLang="zh-CN" sz="1800" dirty="0" err="1">
                <a:solidFill>
                  <a:srgbClr val="0000FF"/>
                </a:solidFill>
                <a:latin typeface="Consolas" pitchFamily="49" charset="0"/>
                <a:ea typeface="仿宋" pitchFamily="49" charset="-122"/>
                <a:cs typeface="Consolas" pitchFamily="49" charset="0"/>
              </a:rPr>
              <a:t>BthNode</a:t>
            </a:r>
            <a:r>
              <a:rPr kumimoji="1" lang="en-US" altLang="zh-CN" sz="1800" dirty="0">
                <a:solidFill>
                  <a:srgbClr val="0000FF"/>
                </a:solidFill>
                <a:latin typeface="Consolas" pitchFamily="49" charset="0"/>
                <a:ea typeface="仿宋" pitchFamily="49" charset="-122"/>
                <a:cs typeface="Consolas" pitchFamily="49" charset="0"/>
              </a:rPr>
              <a:t>(char d)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重载构造函数</a:t>
            </a:r>
            <a:endParaRPr kumimoji="1" lang="en-US" altLang="zh-CN" sz="1800" dirty="0">
              <a:solidFill>
                <a:srgbClr val="0000FF"/>
              </a:solidFill>
              <a:latin typeface="Consolas" pitchFamily="49" charset="0"/>
              <a:ea typeface="仿宋" pitchFamily="49" charset="-122"/>
              <a:cs typeface="Consolas" pitchFamily="49" charset="0"/>
            </a:endParaRPr>
          </a:p>
          <a:p>
            <a:pPr algn="just"/>
            <a:r>
              <a:rPr lang="en-US" altLang="zh-CN" sz="1800" dirty="0">
                <a:solidFill>
                  <a:srgbClr val="0000FF"/>
                </a:solidFill>
                <a:latin typeface="Consolas" pitchFamily="49" charset="0"/>
                <a:ea typeface="仿宋" pitchFamily="49" charset="-122"/>
                <a:cs typeface="Consolas" pitchFamily="49" charset="0"/>
              </a:rPr>
              <a:t>     {</a:t>
            </a:r>
          </a:p>
          <a:p>
            <a:pPr algn="just"/>
            <a:r>
              <a:rPr kumimoji="1" lang="en-US" altLang="zh-CN" sz="1800" dirty="0">
                <a:solidFill>
                  <a:srgbClr val="0000FF"/>
                </a:solidFill>
                <a:latin typeface="Consolas" pitchFamily="49" charset="0"/>
                <a:ea typeface="仿宋" pitchFamily="49" charset="-122"/>
                <a:cs typeface="Consolas" pitchFamily="49" charset="0"/>
              </a:rPr>
              <a:t>          data=d;</a:t>
            </a:r>
          </a:p>
          <a:p>
            <a:pPr algn="just"/>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ltag</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rtag</a:t>
            </a:r>
            <a:r>
              <a:rPr lang="en-US" altLang="zh-CN" sz="1800" dirty="0">
                <a:solidFill>
                  <a:srgbClr val="0000FF"/>
                </a:solidFill>
                <a:latin typeface="Consolas" pitchFamily="49" charset="0"/>
                <a:ea typeface="仿宋" pitchFamily="49" charset="-122"/>
                <a:cs typeface="Consolas" pitchFamily="49" charset="0"/>
              </a:rPr>
              <a:t>=0;</a:t>
            </a:r>
          </a:p>
          <a:p>
            <a:pPr algn="just"/>
            <a:r>
              <a:rPr kumimoji="1"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p>
          <a:p>
            <a:pPr algn="just"/>
            <a:r>
              <a:rPr kumimoji="1" lang="en-US" altLang="zh-CN" sz="1800" dirty="0">
                <a:solidFill>
                  <a:srgbClr val="0000FF"/>
                </a:solidFill>
                <a:latin typeface="Consolas" pitchFamily="49" charset="0"/>
                <a:ea typeface="仿宋" pitchFamily="49" charset="-122"/>
                <a:cs typeface="Consolas" pitchFamily="49" charset="0"/>
              </a:rPr>
              <a:t>     }</a:t>
            </a:r>
            <a:endParaRPr kumimoji="1" lang="zh-CN" altLang="en-US" sz="1800" dirty="0">
              <a:solidFill>
                <a:srgbClr val="0000FF"/>
              </a:solidFill>
              <a:latin typeface="Consolas" pitchFamily="49" charset="0"/>
              <a:ea typeface="仿宋" pitchFamily="49" charset="-122"/>
              <a:cs typeface="Consolas" pitchFamily="49" charset="0"/>
            </a:endParaRPr>
          </a:p>
          <a:p>
            <a:pPr algn="l">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		</a:t>
            </a: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线索树结点类型定义 </a:t>
            </a:r>
            <a:endParaRPr kumimoji="1" lang="zh-CN" altLang="en-US" sz="1800" b="0" dirty="0">
              <a:solidFill>
                <a:srgbClr val="00B0F0"/>
              </a:solidFill>
              <a:latin typeface="Consolas" pitchFamily="49" charset="0"/>
              <a:ea typeface="仿宋" pitchFamily="49" charset="-122"/>
              <a:cs typeface="Consolas" pitchFamily="49" charset="0"/>
            </a:endParaRPr>
          </a:p>
        </p:txBody>
      </p:sp>
      <p:sp>
        <p:nvSpPr>
          <p:cNvPr id="125955" name="Text Box 3"/>
          <p:cNvSpPr txBox="1">
            <a:spLocks noChangeArrowheads="1"/>
          </p:cNvSpPr>
          <p:nvPr/>
        </p:nvSpPr>
        <p:spPr bwMode="auto">
          <a:xfrm>
            <a:off x="571472" y="404664"/>
            <a:ext cx="5678497" cy="363176"/>
          </a:xfrm>
          <a:prstGeom prst="rect">
            <a:avLst/>
          </a:prstGeom>
          <a:noFill/>
          <a:ln w="9525" algn="ctr">
            <a:noFill/>
            <a:miter lim="800000"/>
            <a:headEnd/>
            <a:tailEnd type="none" w="med" len="lg"/>
          </a:ln>
          <a:effectLst/>
        </p:spPr>
        <p:txBody>
          <a:bodyPr wrap="square">
            <a:spAutoFit/>
          </a:bodyPr>
          <a:lstStyle/>
          <a:p>
            <a:pPr algn="just">
              <a:spcBef>
                <a:spcPct val="50000"/>
              </a:spcBef>
            </a:pPr>
            <a:r>
              <a:rPr kumimoji="1" lang="zh-CN" altLang="en-US" sz="2200" dirty="0">
                <a:solidFill>
                  <a:srgbClr val="0000FF"/>
                </a:solidFill>
                <a:ea typeface="楷体" pitchFamily="49" charset="-122"/>
                <a:cs typeface="Times New Roman" pitchFamily="18" charset="0"/>
              </a:rPr>
              <a:t>线索化二叉树中结点的类型定义如下：</a:t>
            </a:r>
            <a:endParaRPr lang="zh-CN" altLang="en-US" sz="2200" dirty="0">
              <a:solidFill>
                <a:srgbClr val="0000FF"/>
              </a:solidFill>
              <a:ea typeface="楷体" pitchFamily="49" charset="-122"/>
              <a:cs typeface="Times New Roman" pitchFamily="18" charset="0"/>
            </a:endParaRPr>
          </a:p>
        </p:txBody>
      </p:sp>
      <p:sp>
        <p:nvSpPr>
          <p:cNvPr id="7" name="灯片编号占位符 6"/>
          <p:cNvSpPr>
            <a:spLocks noGrp="1"/>
          </p:cNvSpPr>
          <p:nvPr>
            <p:ph type="sldNum" sz="quarter" idx="12"/>
          </p:nvPr>
        </p:nvSpPr>
        <p:spPr>
          <a:xfrm>
            <a:off x="7020272" y="6492875"/>
            <a:ext cx="2133600" cy="365125"/>
          </a:xfrm>
        </p:spPr>
        <p:txBody>
          <a:bodyPr/>
          <a:lstStyle/>
          <a:p>
            <a:fld id="{F53098F7-780D-46FA-A524-7B30B3E8BBA8}" type="slidenum">
              <a:rPr lang="en-US" altLang="zh-CN" b="0" smtClean="0"/>
              <a:pPr/>
              <a:t>39</a:t>
            </a:fld>
            <a:r>
              <a:rPr lang="en-US" altLang="zh-CN" b="0" dirty="0"/>
              <a:t>/96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358246" cy="407646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LevelOrder</a:t>
            </a:r>
            <a:r>
              <a:rPr lang="en-US" altLang="zh-CN" sz="1800">
                <a:solidFill>
                  <a:srgbClr val="0000FF"/>
                </a:solidFill>
                <a:latin typeface="Consolas" pitchFamily="49" charset="0"/>
                <a:ea typeface="仿宋" pitchFamily="49" charset="-122"/>
                <a:cs typeface="Consolas" pitchFamily="49" charset="0"/>
              </a:rPr>
              <a:t>(BTree&amp; 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二叉树的层次遍历</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BTNode* p;</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queue&lt;BTNode*&gt; qu;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定义一个队列</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qu.push(bt.r);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a:t>
            </a:r>
            <a:r>
              <a:rPr lang="en-US" altLang="zh-CN" sz="1800">
                <a:solidFill>
                  <a:schemeClr val="bg1">
                    <a:lumMod val="50000"/>
                  </a:schemeClr>
                </a:solidFill>
                <a:latin typeface="Consolas" pitchFamily="49" charset="0"/>
                <a:ea typeface="仿宋" pitchFamily="49" charset="-122"/>
                <a:cs typeface="Consolas" pitchFamily="49" charset="0"/>
              </a:rPr>
              <a:t>r</a:t>
            </a:r>
            <a:r>
              <a:rPr lang="zh-CN" altLang="zh-CN" sz="1800">
                <a:solidFill>
                  <a:schemeClr val="bg1">
                    <a:lumMod val="50000"/>
                  </a:schemeClr>
                </a:solidFill>
                <a:latin typeface="Consolas" pitchFamily="49" charset="0"/>
                <a:ea typeface="仿宋" pitchFamily="49" charset="-122"/>
                <a:cs typeface="Consolas" pitchFamily="49" charset="0"/>
              </a:rPr>
              <a:t>进队</a:t>
            </a: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   while (!qu.empty())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队不空时循环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p=qu.front(); qu.pop();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出队结点</a:t>
            </a:r>
            <a:r>
              <a:rPr lang="en-US" altLang="zh-CN" sz="1800">
                <a:solidFill>
                  <a:schemeClr val="bg1">
                    <a:lumMod val="50000"/>
                  </a:schemeClr>
                </a:solidFill>
                <a:latin typeface="Consolas" pitchFamily="49" charset="0"/>
                <a:ea typeface="仿宋" pitchFamily="49" charset="-122"/>
                <a:cs typeface="Consolas" pitchFamily="49" charset="0"/>
              </a:rPr>
              <a:t>p </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p-&gt;data;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访问结点</a:t>
            </a:r>
            <a:r>
              <a:rPr lang="en-US" altLang="zh-CN" sz="1800">
                <a:solidFill>
                  <a:schemeClr val="bg1">
                    <a:lumMod val="50000"/>
                  </a:schemeClr>
                </a:solidFill>
                <a:latin typeface="Consolas" pitchFamily="49" charset="0"/>
                <a:ea typeface="仿宋" pitchFamily="49" charset="-122"/>
                <a:cs typeface="Consolas" pitchFamily="49" charset="0"/>
              </a:rPr>
              <a:t>p</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(p-&gt;lchild!=NULL)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有左孩子时将其进队</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qu.push(p-&gt;lchild);</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(p-&gt;rchild!=NULL)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有右孩子时将其进队</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qu.push(p-&gt;rchild);</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4</a:t>
            </a:fld>
            <a:r>
              <a:rPr lang="en-US" altLang="zh-CN" dirty="0"/>
              <a:t>/96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385901" y="2500306"/>
            <a:ext cx="1900083" cy="1925032"/>
            <a:chOff x="1150124" y="3032607"/>
            <a:chExt cx="1900083" cy="1925032"/>
          </a:xfrm>
        </p:grpSpPr>
        <p:sp>
          <p:nvSpPr>
            <p:cNvPr id="5"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7"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9"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2"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3"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4"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5"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6"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7" name="Oval 33"/>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18" name="TextBox 17"/>
          <p:cNvSpPr txBox="1"/>
          <p:nvPr/>
        </p:nvSpPr>
        <p:spPr>
          <a:xfrm>
            <a:off x="285720" y="857232"/>
            <a:ext cx="314327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以中序线索二叉树为例</a:t>
            </a:r>
            <a:endParaRPr lang="zh-CN" altLang="en-US" sz="2000">
              <a:solidFill>
                <a:srgbClr val="0000FF"/>
              </a:solidFill>
              <a:latin typeface="Consolas" pitchFamily="49" charset="0"/>
              <a:ea typeface="仿宋" pitchFamily="49" charset="-122"/>
              <a:cs typeface="Consolas" pitchFamily="49" charset="0"/>
            </a:endParaRPr>
          </a:p>
        </p:txBody>
      </p:sp>
      <p:sp>
        <p:nvSpPr>
          <p:cNvPr id="153" name="右箭头 152"/>
          <p:cNvSpPr/>
          <p:nvPr/>
        </p:nvSpPr>
        <p:spPr>
          <a:xfrm>
            <a:off x="2500298" y="3143248"/>
            <a:ext cx="571504" cy="285752"/>
          </a:xfrm>
          <a:prstGeom prst="right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grpSp>
        <p:nvGrpSpPr>
          <p:cNvPr id="3" name="组合 119"/>
          <p:cNvGrpSpPr/>
          <p:nvPr/>
        </p:nvGrpSpPr>
        <p:grpSpPr>
          <a:xfrm>
            <a:off x="3013100" y="428604"/>
            <a:ext cx="5059362" cy="5916634"/>
            <a:chOff x="3013100" y="428604"/>
            <a:chExt cx="5059362" cy="5916634"/>
          </a:xfrm>
        </p:grpSpPr>
        <p:grpSp>
          <p:nvGrpSpPr>
            <p:cNvPr id="4" name="组合 82"/>
            <p:cNvGrpSpPr/>
            <p:nvPr/>
          </p:nvGrpSpPr>
          <p:grpSpPr>
            <a:xfrm>
              <a:off x="4928556" y="2071678"/>
              <a:ext cx="1004628" cy="714380"/>
              <a:chOff x="5212694" y="2071678"/>
              <a:chExt cx="1004628" cy="714380"/>
            </a:xfrm>
          </p:grpSpPr>
          <p:sp>
            <p:nvSpPr>
              <p:cNvPr id="210" name="矩形 209"/>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ea typeface="仿宋" pitchFamily="49" charset="-122"/>
                    <a:cs typeface="Consolas" pitchFamily="49" charset="0"/>
                  </a:rPr>
                  <a:t>A</a:t>
                </a:r>
                <a:endParaRPr lang="zh-CN" altLang="en-US" sz="1800" b="0">
                  <a:solidFill>
                    <a:srgbClr val="0000FF"/>
                  </a:solidFill>
                  <a:latin typeface="Consolas" pitchFamily="49" charset="0"/>
                  <a:ea typeface="仿宋" pitchFamily="49" charset="-122"/>
                  <a:cs typeface="Consolas" pitchFamily="49" charset="0"/>
                </a:endParaRPr>
              </a:p>
            </p:txBody>
          </p:sp>
          <p:sp>
            <p:nvSpPr>
              <p:cNvPr id="211" name="矩形 210"/>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solidFill>
                      <a:srgbClr val="0000FF"/>
                    </a:solidFill>
                    <a:latin typeface="Consolas" pitchFamily="49" charset="0"/>
                    <a:ea typeface="仿宋" pitchFamily="49" charset="-122"/>
                    <a:cs typeface="Consolas" pitchFamily="49" charset="0"/>
                  </a:rPr>
                  <a:t>0</a:t>
                </a:r>
                <a:endParaRPr lang="zh-CN" altLang="en-US" sz="1600" dirty="0">
                  <a:solidFill>
                    <a:srgbClr val="0000FF"/>
                  </a:solidFill>
                  <a:latin typeface="Consolas" pitchFamily="49" charset="0"/>
                  <a:ea typeface="仿宋" pitchFamily="49" charset="-122"/>
                  <a:cs typeface="Consolas" pitchFamily="49" charset="0"/>
                </a:endParaRPr>
              </a:p>
            </p:txBody>
          </p:sp>
          <p:sp>
            <p:nvSpPr>
              <p:cNvPr id="212" name="矩形 211"/>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solidFill>
                      <a:srgbClr val="0000FF"/>
                    </a:solidFill>
                    <a:latin typeface="Consolas" pitchFamily="49" charset="0"/>
                    <a:ea typeface="仿宋" pitchFamily="49" charset="-122"/>
                    <a:cs typeface="Consolas" pitchFamily="49" charset="0"/>
                  </a:rPr>
                  <a:t>0</a:t>
                </a:r>
                <a:endParaRPr lang="zh-CN" altLang="en-US" sz="1600" dirty="0">
                  <a:solidFill>
                    <a:srgbClr val="0000FF"/>
                  </a:solidFill>
                  <a:latin typeface="Consolas" pitchFamily="49" charset="0"/>
                  <a:ea typeface="仿宋" pitchFamily="49" charset="-122"/>
                  <a:cs typeface="Consolas" pitchFamily="49" charset="0"/>
                </a:endParaRPr>
              </a:p>
            </p:txBody>
          </p:sp>
          <p:sp>
            <p:nvSpPr>
              <p:cNvPr id="213" name="矩形 212"/>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4" name="矩形 213"/>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19" name="组合 83"/>
            <p:cNvGrpSpPr/>
            <p:nvPr/>
          </p:nvGrpSpPr>
          <p:grpSpPr>
            <a:xfrm>
              <a:off x="3930672" y="3214686"/>
              <a:ext cx="1004628" cy="714380"/>
              <a:chOff x="5212694" y="2071678"/>
              <a:chExt cx="1004628" cy="714380"/>
            </a:xfrm>
          </p:grpSpPr>
          <p:sp>
            <p:nvSpPr>
              <p:cNvPr id="205" name="矩形 204"/>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ea typeface="仿宋" pitchFamily="49" charset="-122"/>
                    <a:cs typeface="Consolas" pitchFamily="49" charset="0"/>
                  </a:rPr>
                  <a:t>B</a:t>
                </a:r>
                <a:endParaRPr lang="zh-CN" altLang="en-US" sz="1800" b="0">
                  <a:solidFill>
                    <a:srgbClr val="0000FF"/>
                  </a:solidFill>
                  <a:latin typeface="Consolas" pitchFamily="49" charset="0"/>
                  <a:ea typeface="仿宋" pitchFamily="49" charset="-122"/>
                  <a:cs typeface="Consolas" pitchFamily="49" charset="0"/>
                </a:endParaRPr>
              </a:p>
            </p:txBody>
          </p:sp>
          <p:sp>
            <p:nvSpPr>
              <p:cNvPr id="206" name="矩形 205"/>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207" name="矩形 206"/>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solidFill>
                      <a:srgbClr val="0000FF"/>
                    </a:solidFill>
                    <a:latin typeface="Consolas" pitchFamily="49" charset="0"/>
                    <a:ea typeface="仿宋" pitchFamily="49" charset="-122"/>
                    <a:cs typeface="Consolas" pitchFamily="49" charset="0"/>
                  </a:rPr>
                  <a:t>0</a:t>
                </a:r>
                <a:endParaRPr lang="zh-CN" altLang="en-US" sz="1600" dirty="0">
                  <a:solidFill>
                    <a:srgbClr val="0000FF"/>
                  </a:solidFill>
                  <a:latin typeface="Consolas" pitchFamily="49" charset="0"/>
                  <a:ea typeface="仿宋" pitchFamily="49" charset="-122"/>
                  <a:cs typeface="Consolas" pitchFamily="49" charset="0"/>
                </a:endParaRPr>
              </a:p>
            </p:txBody>
          </p:sp>
          <p:sp>
            <p:nvSpPr>
              <p:cNvPr id="208" name="矩形 207"/>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9" name="矩形 208"/>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20" name="组合 89"/>
            <p:cNvGrpSpPr/>
            <p:nvPr/>
          </p:nvGrpSpPr>
          <p:grpSpPr>
            <a:xfrm>
              <a:off x="6216688" y="3214686"/>
              <a:ext cx="1004628" cy="714380"/>
              <a:chOff x="5212694" y="2071678"/>
              <a:chExt cx="1004628" cy="714380"/>
            </a:xfrm>
          </p:grpSpPr>
          <p:sp>
            <p:nvSpPr>
              <p:cNvPr id="200" name="矩形 199"/>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ea typeface="仿宋" pitchFamily="49" charset="-122"/>
                    <a:cs typeface="Consolas" pitchFamily="49" charset="0"/>
                  </a:rPr>
                  <a:t>C</a:t>
                </a:r>
                <a:endParaRPr lang="zh-CN" altLang="en-US" sz="1800" b="0">
                  <a:solidFill>
                    <a:srgbClr val="0000FF"/>
                  </a:solidFill>
                  <a:latin typeface="Consolas" pitchFamily="49" charset="0"/>
                  <a:ea typeface="仿宋" pitchFamily="49" charset="-122"/>
                  <a:cs typeface="Consolas" pitchFamily="49" charset="0"/>
                </a:endParaRPr>
              </a:p>
            </p:txBody>
          </p:sp>
          <p:sp>
            <p:nvSpPr>
              <p:cNvPr id="201" name="矩形 200"/>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solidFill>
                      <a:srgbClr val="0000FF"/>
                    </a:solidFill>
                    <a:latin typeface="Consolas" pitchFamily="49" charset="0"/>
                    <a:ea typeface="仿宋" pitchFamily="49" charset="-122"/>
                    <a:cs typeface="Consolas" pitchFamily="49" charset="0"/>
                  </a:rPr>
                  <a:t>0</a:t>
                </a:r>
                <a:endParaRPr lang="zh-CN" altLang="en-US" sz="1600" dirty="0">
                  <a:solidFill>
                    <a:srgbClr val="0000FF"/>
                  </a:solidFill>
                  <a:latin typeface="Consolas" pitchFamily="49" charset="0"/>
                  <a:ea typeface="仿宋" pitchFamily="49" charset="-122"/>
                  <a:cs typeface="Consolas" pitchFamily="49" charset="0"/>
                </a:endParaRPr>
              </a:p>
            </p:txBody>
          </p:sp>
          <p:sp>
            <p:nvSpPr>
              <p:cNvPr id="202" name="矩形 201"/>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solidFill>
                      <a:srgbClr val="0000FF"/>
                    </a:solidFill>
                    <a:latin typeface="Consolas" pitchFamily="49" charset="0"/>
                    <a:ea typeface="仿宋" pitchFamily="49" charset="-122"/>
                    <a:cs typeface="Consolas" pitchFamily="49" charset="0"/>
                  </a:rPr>
                  <a:t>0</a:t>
                </a:r>
                <a:endParaRPr lang="zh-CN" altLang="en-US" sz="1600" dirty="0">
                  <a:solidFill>
                    <a:srgbClr val="0000FF"/>
                  </a:solidFill>
                  <a:latin typeface="Consolas" pitchFamily="49" charset="0"/>
                  <a:ea typeface="仿宋" pitchFamily="49" charset="-122"/>
                  <a:cs typeface="Consolas" pitchFamily="49" charset="0"/>
                </a:endParaRPr>
              </a:p>
            </p:txBody>
          </p:sp>
          <p:sp>
            <p:nvSpPr>
              <p:cNvPr id="203" name="矩形 202"/>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4" name="矩形 203"/>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21" name="组合 95"/>
            <p:cNvGrpSpPr/>
            <p:nvPr/>
          </p:nvGrpSpPr>
          <p:grpSpPr>
            <a:xfrm>
              <a:off x="3287730" y="4357694"/>
              <a:ext cx="1004628" cy="714380"/>
              <a:chOff x="5212694" y="2071678"/>
              <a:chExt cx="1004628" cy="714380"/>
            </a:xfrm>
          </p:grpSpPr>
          <p:sp>
            <p:nvSpPr>
              <p:cNvPr id="195" name="矩形 194"/>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ea typeface="仿宋" pitchFamily="49" charset="-122"/>
                    <a:cs typeface="Consolas" pitchFamily="49" charset="0"/>
                  </a:rPr>
                  <a:t>D</a:t>
                </a:r>
                <a:endParaRPr lang="zh-CN" altLang="en-US" sz="1800" b="0">
                  <a:solidFill>
                    <a:srgbClr val="0000FF"/>
                  </a:solidFill>
                  <a:latin typeface="Consolas" pitchFamily="49" charset="0"/>
                  <a:ea typeface="仿宋" pitchFamily="49" charset="-122"/>
                  <a:cs typeface="Consolas" pitchFamily="49" charset="0"/>
                </a:endParaRPr>
              </a:p>
            </p:txBody>
          </p:sp>
          <p:sp>
            <p:nvSpPr>
              <p:cNvPr id="196" name="矩形 195"/>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solidFill>
                      <a:srgbClr val="0000FF"/>
                    </a:solidFill>
                    <a:latin typeface="Consolas" pitchFamily="49" charset="0"/>
                    <a:ea typeface="仿宋" pitchFamily="49" charset="-122"/>
                    <a:cs typeface="Consolas" pitchFamily="49" charset="0"/>
                  </a:rPr>
                  <a:t>0</a:t>
                </a:r>
                <a:endParaRPr lang="zh-CN" altLang="en-US" sz="1600" dirty="0">
                  <a:solidFill>
                    <a:srgbClr val="0000FF"/>
                  </a:solidFill>
                  <a:latin typeface="Consolas" pitchFamily="49" charset="0"/>
                  <a:ea typeface="仿宋" pitchFamily="49" charset="-122"/>
                  <a:cs typeface="Consolas" pitchFamily="49" charset="0"/>
                </a:endParaRPr>
              </a:p>
            </p:txBody>
          </p:sp>
          <p:sp>
            <p:nvSpPr>
              <p:cNvPr id="197" name="矩形 196"/>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dirty="0">
                    <a:solidFill>
                      <a:srgbClr val="0000FF"/>
                    </a:solidFill>
                    <a:latin typeface="Consolas" pitchFamily="49" charset="0"/>
                    <a:ea typeface="仿宋" pitchFamily="49" charset="-122"/>
                    <a:cs typeface="Consolas" pitchFamily="49" charset="0"/>
                  </a:rPr>
                  <a:t>1</a:t>
                </a:r>
                <a:endParaRPr lang="zh-CN" altLang="en-US" sz="1600" dirty="0">
                  <a:solidFill>
                    <a:srgbClr val="0000FF"/>
                  </a:solidFill>
                  <a:latin typeface="Consolas" pitchFamily="49" charset="0"/>
                  <a:ea typeface="仿宋" pitchFamily="49" charset="-122"/>
                  <a:cs typeface="Consolas" pitchFamily="49" charset="0"/>
                </a:endParaRPr>
              </a:p>
            </p:txBody>
          </p:sp>
          <p:sp>
            <p:nvSpPr>
              <p:cNvPr id="198" name="矩形 197"/>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9" name="矩形 198"/>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22" name="组合 101"/>
            <p:cNvGrpSpPr/>
            <p:nvPr/>
          </p:nvGrpSpPr>
          <p:grpSpPr>
            <a:xfrm>
              <a:off x="4359300" y="5429264"/>
              <a:ext cx="1004628" cy="714380"/>
              <a:chOff x="5212694" y="2071678"/>
              <a:chExt cx="1004628" cy="714380"/>
            </a:xfrm>
          </p:grpSpPr>
          <p:sp>
            <p:nvSpPr>
              <p:cNvPr id="190" name="矩形 189"/>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ea typeface="仿宋" pitchFamily="49" charset="-122"/>
                    <a:cs typeface="Consolas" pitchFamily="49" charset="0"/>
                  </a:rPr>
                  <a:t>G</a:t>
                </a:r>
                <a:endParaRPr lang="zh-CN" altLang="en-US" sz="1800" b="0">
                  <a:solidFill>
                    <a:srgbClr val="0000FF"/>
                  </a:solidFill>
                  <a:latin typeface="Consolas" pitchFamily="49" charset="0"/>
                  <a:ea typeface="仿宋" pitchFamily="49" charset="-122"/>
                  <a:cs typeface="Consolas" pitchFamily="49" charset="0"/>
                </a:endParaRPr>
              </a:p>
            </p:txBody>
          </p:sp>
          <p:sp>
            <p:nvSpPr>
              <p:cNvPr id="191" name="矩形 190"/>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192" name="矩形 191"/>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193" name="矩形 192"/>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4" name="矩形 193"/>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23" name="组合 107"/>
            <p:cNvGrpSpPr/>
            <p:nvPr/>
          </p:nvGrpSpPr>
          <p:grpSpPr>
            <a:xfrm>
              <a:off x="5359432" y="4357694"/>
              <a:ext cx="1004628" cy="714380"/>
              <a:chOff x="5212694" y="2071678"/>
              <a:chExt cx="1004628" cy="714380"/>
            </a:xfrm>
          </p:grpSpPr>
          <p:sp>
            <p:nvSpPr>
              <p:cNvPr id="185" name="矩形 184"/>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ea typeface="仿宋" pitchFamily="49" charset="-122"/>
                    <a:cs typeface="Consolas" pitchFamily="49" charset="0"/>
                  </a:rPr>
                  <a:t>E</a:t>
                </a:r>
                <a:endParaRPr lang="zh-CN" altLang="en-US" sz="1800" b="0">
                  <a:solidFill>
                    <a:srgbClr val="0000FF"/>
                  </a:solidFill>
                  <a:latin typeface="Consolas" pitchFamily="49" charset="0"/>
                  <a:ea typeface="仿宋" pitchFamily="49" charset="-122"/>
                  <a:cs typeface="Consolas" pitchFamily="49" charset="0"/>
                </a:endParaRPr>
              </a:p>
            </p:txBody>
          </p:sp>
          <p:sp>
            <p:nvSpPr>
              <p:cNvPr id="186" name="矩形 185"/>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187" name="矩形 186"/>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188" name="矩形 187"/>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9" name="矩形 188"/>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24" name="组合 113"/>
            <p:cNvGrpSpPr/>
            <p:nvPr/>
          </p:nvGrpSpPr>
          <p:grpSpPr>
            <a:xfrm>
              <a:off x="6859630" y="4357694"/>
              <a:ext cx="1004628" cy="714380"/>
              <a:chOff x="5212694" y="2071678"/>
              <a:chExt cx="1004628" cy="714380"/>
            </a:xfrm>
          </p:grpSpPr>
          <p:sp>
            <p:nvSpPr>
              <p:cNvPr id="180" name="矩形 179"/>
              <p:cNvSpPr/>
              <p:nvPr/>
            </p:nvSpPr>
            <p:spPr>
              <a:xfrm>
                <a:off x="5500694" y="2071678"/>
                <a:ext cx="432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b="0">
                    <a:solidFill>
                      <a:srgbClr val="0000FF"/>
                    </a:solidFill>
                    <a:latin typeface="Consolas" pitchFamily="49" charset="0"/>
                    <a:ea typeface="仿宋" pitchFamily="49" charset="-122"/>
                    <a:cs typeface="Consolas" pitchFamily="49" charset="0"/>
                  </a:rPr>
                  <a:t>F</a:t>
                </a:r>
                <a:endParaRPr lang="zh-CN" altLang="en-US" sz="1800" b="0">
                  <a:solidFill>
                    <a:srgbClr val="0000FF"/>
                  </a:solidFill>
                  <a:latin typeface="Consolas" pitchFamily="49" charset="0"/>
                  <a:ea typeface="仿宋" pitchFamily="49" charset="-122"/>
                  <a:cs typeface="Consolas" pitchFamily="49" charset="0"/>
                </a:endParaRPr>
              </a:p>
            </p:txBody>
          </p:sp>
          <p:sp>
            <p:nvSpPr>
              <p:cNvPr id="181" name="矩形 180"/>
              <p:cNvSpPr/>
              <p:nvPr/>
            </p:nvSpPr>
            <p:spPr>
              <a:xfrm>
                <a:off x="5929322"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182" name="矩形 181"/>
              <p:cNvSpPr/>
              <p:nvPr/>
            </p:nvSpPr>
            <p:spPr>
              <a:xfrm>
                <a:off x="5212694" y="2071678"/>
                <a:ext cx="288000" cy="357190"/>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183" name="矩形 182"/>
              <p:cNvSpPr/>
              <p:nvPr/>
            </p:nvSpPr>
            <p:spPr>
              <a:xfrm>
                <a:off x="5212694"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 name="矩形 183"/>
              <p:cNvSpPr/>
              <p:nvPr/>
            </p:nvSpPr>
            <p:spPr>
              <a:xfrm>
                <a:off x="5713322" y="2428868"/>
                <a:ext cx="504000" cy="357190"/>
              </a:xfrm>
              <a:prstGeom prst="rect">
                <a:avLst/>
              </a:prstGeom>
              <a:ln>
                <a:tailEnd type="arrow"/>
              </a:ln>
            </p:spPr>
            <p:style>
              <a:lnRef idx="1">
                <a:schemeClr val="accent5"/>
              </a:lnRef>
              <a:fillRef idx="2">
                <a:schemeClr val="accent5"/>
              </a:fillRef>
              <a:effectRef idx="1">
                <a:schemeClr val="accent5"/>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grpSp>
        <p:cxnSp>
          <p:nvCxnSpPr>
            <p:cNvPr id="155" name="直接连接符 154"/>
            <p:cNvCxnSpPr/>
            <p:nvPr/>
          </p:nvCxnSpPr>
          <p:spPr>
            <a:xfrm rot="5400000">
              <a:off x="4609333" y="2678901"/>
              <a:ext cx="571504" cy="50006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56" name="直接连接符 155"/>
            <p:cNvCxnSpPr>
              <a:endCxn id="195" idx="0"/>
            </p:cNvCxnSpPr>
            <p:nvPr/>
          </p:nvCxnSpPr>
          <p:spPr>
            <a:xfrm rot="5400000">
              <a:off x="3718325" y="3859595"/>
              <a:ext cx="571504" cy="42469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57" name="直接连接符 156"/>
            <p:cNvCxnSpPr>
              <a:endCxn id="192" idx="0"/>
            </p:cNvCxnSpPr>
            <p:nvPr/>
          </p:nvCxnSpPr>
          <p:spPr>
            <a:xfrm rot="16200000" flipH="1">
              <a:off x="4038391" y="4964355"/>
              <a:ext cx="500066" cy="42975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58" name="直接连接符 157"/>
            <p:cNvCxnSpPr>
              <a:endCxn id="202" idx="0"/>
            </p:cNvCxnSpPr>
            <p:nvPr/>
          </p:nvCxnSpPr>
          <p:spPr>
            <a:xfrm>
              <a:off x="5716622" y="2571744"/>
              <a:ext cx="644066" cy="64294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59" name="直接连接符 158"/>
            <p:cNvCxnSpPr>
              <a:endCxn id="185" idx="0"/>
            </p:cNvCxnSpPr>
            <p:nvPr/>
          </p:nvCxnSpPr>
          <p:spPr>
            <a:xfrm rot="5400000">
              <a:off x="5825746" y="3752438"/>
              <a:ext cx="642942" cy="5675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0" name="直接连接符 159"/>
            <p:cNvCxnSpPr>
              <a:endCxn id="180" idx="0"/>
            </p:cNvCxnSpPr>
            <p:nvPr/>
          </p:nvCxnSpPr>
          <p:spPr>
            <a:xfrm rot="16200000" flipH="1">
              <a:off x="6861597" y="3855661"/>
              <a:ext cx="642942" cy="36112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25" name="组合 131"/>
            <p:cNvGrpSpPr/>
            <p:nvPr/>
          </p:nvGrpSpPr>
          <p:grpSpPr>
            <a:xfrm>
              <a:off x="4930804" y="928670"/>
              <a:ext cx="1004628" cy="714380"/>
              <a:chOff x="5212694" y="2071678"/>
              <a:chExt cx="1004628" cy="714380"/>
            </a:xfrm>
          </p:grpSpPr>
          <p:sp>
            <p:nvSpPr>
              <p:cNvPr id="175" name="矩形 174"/>
              <p:cNvSpPr/>
              <p:nvPr/>
            </p:nvSpPr>
            <p:spPr>
              <a:xfrm>
                <a:off x="5500694" y="2071678"/>
                <a:ext cx="432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800" i="1">
                  <a:solidFill>
                    <a:srgbClr val="0000FF"/>
                  </a:solidFill>
                  <a:latin typeface="Consolas" pitchFamily="49" charset="0"/>
                  <a:ea typeface="仿宋" pitchFamily="49" charset="-122"/>
                  <a:cs typeface="Consolas" pitchFamily="49" charset="0"/>
                </a:endParaRPr>
              </a:p>
            </p:txBody>
          </p:sp>
          <p:sp>
            <p:nvSpPr>
              <p:cNvPr id="176" name="矩形 175"/>
              <p:cNvSpPr/>
              <p:nvPr/>
            </p:nvSpPr>
            <p:spPr>
              <a:xfrm>
                <a:off x="5929322" y="2071678"/>
                <a:ext cx="288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177" name="矩形 176"/>
              <p:cNvSpPr/>
              <p:nvPr/>
            </p:nvSpPr>
            <p:spPr>
              <a:xfrm>
                <a:off x="5212694" y="2071678"/>
                <a:ext cx="288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0</a:t>
                </a:r>
                <a:endParaRPr lang="zh-CN" altLang="en-US" sz="1600">
                  <a:solidFill>
                    <a:srgbClr val="0000FF"/>
                  </a:solidFill>
                  <a:latin typeface="Consolas" pitchFamily="49" charset="0"/>
                  <a:ea typeface="仿宋" pitchFamily="49" charset="-122"/>
                  <a:cs typeface="Consolas" pitchFamily="49" charset="0"/>
                </a:endParaRPr>
              </a:p>
            </p:txBody>
          </p:sp>
          <p:sp>
            <p:nvSpPr>
              <p:cNvPr id="178" name="矩形 177"/>
              <p:cNvSpPr/>
              <p:nvPr/>
            </p:nvSpPr>
            <p:spPr>
              <a:xfrm>
                <a:off x="5212694" y="2428868"/>
                <a:ext cx="504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9" name="矩形 178"/>
              <p:cNvSpPr/>
              <p:nvPr/>
            </p:nvSpPr>
            <p:spPr>
              <a:xfrm>
                <a:off x="5713322" y="2428868"/>
                <a:ext cx="504000" cy="35719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endParaRPr lang="zh-CN" altLang="en-US" sz="1600">
                  <a:solidFill>
                    <a:srgbClr val="0000FF"/>
                  </a:solidFill>
                  <a:latin typeface="Consolas" pitchFamily="49" charset="0"/>
                  <a:ea typeface="仿宋" pitchFamily="49" charset="-122"/>
                  <a:cs typeface="Consolas" pitchFamily="49" charset="0"/>
                </a:endParaRPr>
              </a:p>
            </p:txBody>
          </p:sp>
        </p:grpSp>
        <p:cxnSp>
          <p:nvCxnSpPr>
            <p:cNvPr id="162" name="直接箭头连接符 161"/>
            <p:cNvCxnSpPr>
              <a:endCxn id="175" idx="0"/>
            </p:cNvCxnSpPr>
            <p:nvPr/>
          </p:nvCxnSpPr>
          <p:spPr>
            <a:xfrm rot="16200000" flipH="1">
              <a:off x="5182804" y="676670"/>
              <a:ext cx="285752" cy="21824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63" name="TextBox 162"/>
            <p:cNvSpPr txBox="1"/>
            <p:nvPr/>
          </p:nvSpPr>
          <p:spPr>
            <a:xfrm>
              <a:off x="4645052" y="428604"/>
              <a:ext cx="785818" cy="338554"/>
            </a:xfrm>
            <a:prstGeom prst="rect">
              <a:avLst/>
            </a:prstGeom>
            <a:noFill/>
          </p:spPr>
          <p:txBody>
            <a:bodyPr wrap="square" rtlCol="0">
              <a:spAutoFit/>
            </a:bodyPr>
            <a:lstStyle/>
            <a:p>
              <a:pPr algn="l">
                <a:lnSpc>
                  <a:spcPct val="100000"/>
                </a:lnSpc>
                <a:spcBef>
                  <a:spcPts val="0"/>
                </a:spcBef>
              </a:pPr>
              <a:r>
                <a:rPr lang="en-US" altLang="zh-CN" sz="1600">
                  <a:solidFill>
                    <a:srgbClr val="0000FF"/>
                  </a:solidFill>
                  <a:latin typeface="Consolas" pitchFamily="49" charset="0"/>
                  <a:ea typeface="仿宋" pitchFamily="49" charset="-122"/>
                  <a:cs typeface="Consolas" pitchFamily="49" charset="0"/>
                </a:rPr>
                <a:t>root</a:t>
              </a:r>
              <a:endParaRPr lang="zh-CN" altLang="en-US" sz="1600">
                <a:solidFill>
                  <a:srgbClr val="0000FF"/>
                </a:solidFill>
                <a:latin typeface="Consolas" pitchFamily="49" charset="0"/>
                <a:ea typeface="仿宋" pitchFamily="49" charset="-122"/>
                <a:cs typeface="Consolas" pitchFamily="49" charset="0"/>
              </a:endParaRPr>
            </a:p>
          </p:txBody>
        </p:sp>
        <p:cxnSp>
          <p:nvCxnSpPr>
            <p:cNvPr id="164" name="直接箭头连接符 163"/>
            <p:cNvCxnSpPr/>
            <p:nvPr/>
          </p:nvCxnSpPr>
          <p:spPr>
            <a:xfrm rot="5400000">
              <a:off x="4859366" y="1724013"/>
              <a:ext cx="57150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65" name="任意多边形 164"/>
            <p:cNvSpPr/>
            <p:nvPr/>
          </p:nvSpPr>
          <p:spPr>
            <a:xfrm>
              <a:off x="3013100" y="1381125"/>
              <a:ext cx="1912937" cy="3903662"/>
            </a:xfrm>
            <a:custGeom>
              <a:avLst/>
              <a:gdLst>
                <a:gd name="connsiteX0" fmla="*/ 503237 w 1912937"/>
                <a:gd name="connsiteY0" fmla="*/ 3524250 h 3903662"/>
                <a:gd name="connsiteX1" fmla="*/ 465137 w 1912937"/>
                <a:gd name="connsiteY1" fmla="*/ 3800475 h 3903662"/>
                <a:gd name="connsiteX2" fmla="*/ 160337 w 1912937"/>
                <a:gd name="connsiteY2" fmla="*/ 3848100 h 3903662"/>
                <a:gd name="connsiteX3" fmla="*/ 7937 w 1912937"/>
                <a:gd name="connsiteY3" fmla="*/ 3467100 h 3903662"/>
                <a:gd name="connsiteX4" fmla="*/ 207962 w 1912937"/>
                <a:gd name="connsiteY4" fmla="*/ 2628900 h 3903662"/>
                <a:gd name="connsiteX5" fmla="*/ 1055687 w 1912937"/>
                <a:gd name="connsiteY5" fmla="*/ 1038225 h 3903662"/>
                <a:gd name="connsiteX6" fmla="*/ 1912937 w 1912937"/>
                <a:gd name="connsiteY6" fmla="*/ 0 h 390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937" h="3903662">
                  <a:moveTo>
                    <a:pt x="503237" y="3524250"/>
                  </a:moveTo>
                  <a:cubicBezTo>
                    <a:pt x="512762" y="3635375"/>
                    <a:pt x="522287" y="3746500"/>
                    <a:pt x="465137" y="3800475"/>
                  </a:cubicBezTo>
                  <a:cubicBezTo>
                    <a:pt x="407987" y="3854450"/>
                    <a:pt x="236537" y="3903662"/>
                    <a:pt x="160337" y="3848100"/>
                  </a:cubicBezTo>
                  <a:cubicBezTo>
                    <a:pt x="84137" y="3792538"/>
                    <a:pt x="0" y="3670300"/>
                    <a:pt x="7937" y="3467100"/>
                  </a:cubicBezTo>
                  <a:cubicBezTo>
                    <a:pt x="15874" y="3263900"/>
                    <a:pt x="33337" y="3033712"/>
                    <a:pt x="207962" y="2628900"/>
                  </a:cubicBezTo>
                  <a:cubicBezTo>
                    <a:pt x="382587" y="2224088"/>
                    <a:pt x="771525" y="1476375"/>
                    <a:pt x="1055687" y="1038225"/>
                  </a:cubicBezTo>
                  <a:cubicBezTo>
                    <a:pt x="1339849" y="600075"/>
                    <a:pt x="1626393" y="300037"/>
                    <a:pt x="1912937"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6" name="任意多边形 165"/>
            <p:cNvSpPr/>
            <p:nvPr/>
          </p:nvSpPr>
          <p:spPr>
            <a:xfrm>
              <a:off x="3878287" y="5105400"/>
              <a:ext cx="685800" cy="1239838"/>
            </a:xfrm>
            <a:custGeom>
              <a:avLst/>
              <a:gdLst>
                <a:gd name="connsiteX0" fmla="*/ 685800 w 685800"/>
                <a:gd name="connsiteY0" fmla="*/ 876300 h 1239838"/>
                <a:gd name="connsiteX1" fmla="*/ 628650 w 685800"/>
                <a:gd name="connsiteY1" fmla="*/ 1133475 h 1239838"/>
                <a:gd name="connsiteX2" fmla="*/ 400050 w 685800"/>
                <a:gd name="connsiteY2" fmla="*/ 1190625 h 1239838"/>
                <a:gd name="connsiteX3" fmla="*/ 228600 w 685800"/>
                <a:gd name="connsiteY3" fmla="*/ 838200 h 1239838"/>
                <a:gd name="connsiteX4" fmla="*/ 0 w 685800"/>
                <a:gd name="connsiteY4" fmla="*/ 0 h 1239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1239838">
                  <a:moveTo>
                    <a:pt x="685800" y="876300"/>
                  </a:moveTo>
                  <a:cubicBezTo>
                    <a:pt x="681037" y="978694"/>
                    <a:pt x="676275" y="1081088"/>
                    <a:pt x="628650" y="1133475"/>
                  </a:cubicBezTo>
                  <a:cubicBezTo>
                    <a:pt x="581025" y="1185863"/>
                    <a:pt x="466725" y="1239838"/>
                    <a:pt x="400050" y="1190625"/>
                  </a:cubicBezTo>
                  <a:cubicBezTo>
                    <a:pt x="333375" y="1141413"/>
                    <a:pt x="295275" y="1036638"/>
                    <a:pt x="228600" y="838200"/>
                  </a:cubicBezTo>
                  <a:cubicBezTo>
                    <a:pt x="161925" y="639763"/>
                    <a:pt x="80962" y="319881"/>
                    <a:pt x="0"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7" name="任意多边形 166"/>
            <p:cNvSpPr/>
            <p:nvPr/>
          </p:nvSpPr>
          <p:spPr>
            <a:xfrm>
              <a:off x="4602187" y="3971925"/>
              <a:ext cx="879475" cy="2338387"/>
            </a:xfrm>
            <a:custGeom>
              <a:avLst/>
              <a:gdLst>
                <a:gd name="connsiteX0" fmla="*/ 542925 w 879475"/>
                <a:gd name="connsiteY0" fmla="*/ 2009775 h 2338387"/>
                <a:gd name="connsiteX1" fmla="*/ 581025 w 879475"/>
                <a:gd name="connsiteY1" fmla="*/ 2228850 h 2338387"/>
                <a:gd name="connsiteX2" fmla="*/ 790575 w 879475"/>
                <a:gd name="connsiteY2" fmla="*/ 2286000 h 2338387"/>
                <a:gd name="connsiteX3" fmla="*/ 876300 w 879475"/>
                <a:gd name="connsiteY3" fmla="*/ 1914525 h 2338387"/>
                <a:gd name="connsiteX4" fmla="*/ 771525 w 879475"/>
                <a:gd name="connsiteY4" fmla="*/ 1381125 h 2338387"/>
                <a:gd name="connsiteX5" fmla="*/ 504825 w 879475"/>
                <a:gd name="connsiteY5" fmla="*/ 1171575 h 2338387"/>
                <a:gd name="connsiteX6" fmla="*/ 0 w 879475"/>
                <a:gd name="connsiteY6" fmla="*/ 0 h 23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475" h="2338387">
                  <a:moveTo>
                    <a:pt x="542925" y="2009775"/>
                  </a:moveTo>
                  <a:cubicBezTo>
                    <a:pt x="541337" y="2096294"/>
                    <a:pt x="539750" y="2182813"/>
                    <a:pt x="581025" y="2228850"/>
                  </a:cubicBezTo>
                  <a:cubicBezTo>
                    <a:pt x="622300" y="2274887"/>
                    <a:pt x="741363" y="2338387"/>
                    <a:pt x="790575" y="2286000"/>
                  </a:cubicBezTo>
                  <a:cubicBezTo>
                    <a:pt x="839787" y="2233613"/>
                    <a:pt x="879475" y="2065337"/>
                    <a:pt x="876300" y="1914525"/>
                  </a:cubicBezTo>
                  <a:cubicBezTo>
                    <a:pt x="873125" y="1763713"/>
                    <a:pt x="833438" y="1504950"/>
                    <a:pt x="771525" y="1381125"/>
                  </a:cubicBezTo>
                  <a:cubicBezTo>
                    <a:pt x="709613" y="1257300"/>
                    <a:pt x="633413" y="1401763"/>
                    <a:pt x="504825" y="1171575"/>
                  </a:cubicBezTo>
                  <a:cubicBezTo>
                    <a:pt x="376238" y="941388"/>
                    <a:pt x="188119" y="470694"/>
                    <a:pt x="0"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8" name="任意多边形 167"/>
            <p:cNvSpPr/>
            <p:nvPr/>
          </p:nvSpPr>
          <p:spPr>
            <a:xfrm>
              <a:off x="5202511" y="2786057"/>
              <a:ext cx="380752" cy="2467773"/>
            </a:xfrm>
            <a:custGeom>
              <a:avLst/>
              <a:gdLst>
                <a:gd name="connsiteX0" fmla="*/ 800100 w 800100"/>
                <a:gd name="connsiteY0" fmla="*/ 952500 h 1235075"/>
                <a:gd name="connsiteX1" fmla="*/ 752475 w 800100"/>
                <a:gd name="connsiteY1" fmla="*/ 1171575 h 1235075"/>
                <a:gd name="connsiteX2" fmla="*/ 571500 w 800100"/>
                <a:gd name="connsiteY2" fmla="*/ 1209675 h 1235075"/>
                <a:gd name="connsiteX3" fmla="*/ 428625 w 800100"/>
                <a:gd name="connsiteY3" fmla="*/ 1019175 h 1235075"/>
                <a:gd name="connsiteX4" fmla="*/ 0 w 800100"/>
                <a:gd name="connsiteY4" fmla="*/ 0 h 1235075"/>
                <a:gd name="connsiteX0" fmla="*/ 372001 w 372001"/>
                <a:gd name="connsiteY0" fmla="*/ 2057404 h 2509842"/>
                <a:gd name="connsiteX1" fmla="*/ 324376 w 372001"/>
                <a:gd name="connsiteY1" fmla="*/ 2276479 h 2509842"/>
                <a:gd name="connsiteX2" fmla="*/ 143401 w 372001"/>
                <a:gd name="connsiteY2" fmla="*/ 2314579 h 2509842"/>
                <a:gd name="connsiteX3" fmla="*/ 526 w 372001"/>
                <a:gd name="connsiteY3" fmla="*/ 2124079 h 2509842"/>
                <a:gd name="connsiteX4" fmla="*/ 146557 w 372001"/>
                <a:gd name="connsiteY4" fmla="*/ 0 h 2509842"/>
                <a:gd name="connsiteX0" fmla="*/ 368846 w 368846"/>
                <a:gd name="connsiteY0" fmla="*/ 2057404 h 2396334"/>
                <a:gd name="connsiteX1" fmla="*/ 321221 w 368846"/>
                <a:gd name="connsiteY1" fmla="*/ 2276479 h 2396334"/>
                <a:gd name="connsiteX2" fmla="*/ 140246 w 368846"/>
                <a:gd name="connsiteY2" fmla="*/ 2314579 h 2396334"/>
                <a:gd name="connsiteX3" fmla="*/ 526 w 368846"/>
                <a:gd name="connsiteY3" fmla="*/ 1785949 h 2396334"/>
                <a:gd name="connsiteX4" fmla="*/ 143402 w 368846"/>
                <a:gd name="connsiteY4" fmla="*/ 0 h 2396334"/>
                <a:gd name="connsiteX0" fmla="*/ 392658 w 476776"/>
                <a:gd name="connsiteY0" fmla="*/ 2128843 h 2467773"/>
                <a:gd name="connsiteX1" fmla="*/ 345033 w 476776"/>
                <a:gd name="connsiteY1" fmla="*/ 2347918 h 2467773"/>
                <a:gd name="connsiteX2" fmla="*/ 164058 w 476776"/>
                <a:gd name="connsiteY2" fmla="*/ 2386018 h 2467773"/>
                <a:gd name="connsiteX3" fmla="*/ 24338 w 476776"/>
                <a:gd name="connsiteY3" fmla="*/ 1857388 h 2467773"/>
                <a:gd name="connsiteX4" fmla="*/ 310089 w 476776"/>
                <a:gd name="connsiteY4" fmla="*/ 0 h 2467773"/>
                <a:gd name="connsiteX0" fmla="*/ 380752 w 380752"/>
                <a:gd name="connsiteY0" fmla="*/ 2128843 h 2467773"/>
                <a:gd name="connsiteX1" fmla="*/ 333127 w 380752"/>
                <a:gd name="connsiteY1" fmla="*/ 2347918 h 2467773"/>
                <a:gd name="connsiteX2" fmla="*/ 152152 w 380752"/>
                <a:gd name="connsiteY2" fmla="*/ 2386018 h 2467773"/>
                <a:gd name="connsiteX3" fmla="*/ 12432 w 380752"/>
                <a:gd name="connsiteY3" fmla="*/ 1857388 h 2467773"/>
                <a:gd name="connsiteX4" fmla="*/ 226745 w 380752"/>
                <a:gd name="connsiteY4" fmla="*/ 714381 h 2467773"/>
                <a:gd name="connsiteX5" fmla="*/ 298183 w 380752"/>
                <a:gd name="connsiteY5" fmla="*/ 0 h 246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752" h="2467773">
                  <a:moveTo>
                    <a:pt x="380752" y="2128843"/>
                  </a:moveTo>
                  <a:cubicBezTo>
                    <a:pt x="375989" y="2216949"/>
                    <a:pt x="371227" y="2305056"/>
                    <a:pt x="333127" y="2347918"/>
                  </a:cubicBezTo>
                  <a:cubicBezTo>
                    <a:pt x="295027" y="2390780"/>
                    <a:pt x="205601" y="2467773"/>
                    <a:pt x="152152" y="2386018"/>
                  </a:cubicBezTo>
                  <a:cubicBezTo>
                    <a:pt x="98703" y="2304263"/>
                    <a:pt x="0" y="2135994"/>
                    <a:pt x="12432" y="1857388"/>
                  </a:cubicBezTo>
                  <a:cubicBezTo>
                    <a:pt x="24864" y="1578782"/>
                    <a:pt x="179120" y="1023946"/>
                    <a:pt x="226745" y="714381"/>
                  </a:cubicBezTo>
                  <a:cubicBezTo>
                    <a:pt x="274370" y="404816"/>
                    <a:pt x="298976" y="89695"/>
                    <a:pt x="298183"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FF00FF"/>
                </a:solidFill>
              </a:endParaRPr>
            </a:p>
          </p:txBody>
        </p:sp>
        <p:sp>
          <p:nvSpPr>
            <p:cNvPr id="169" name="任意多边形 168"/>
            <p:cNvSpPr/>
            <p:nvPr/>
          </p:nvSpPr>
          <p:spPr>
            <a:xfrm>
              <a:off x="6145237" y="3971925"/>
              <a:ext cx="330200" cy="1250950"/>
            </a:xfrm>
            <a:custGeom>
              <a:avLst/>
              <a:gdLst>
                <a:gd name="connsiteX0" fmla="*/ 0 w 330200"/>
                <a:gd name="connsiteY0" fmla="*/ 971550 h 1250950"/>
                <a:gd name="connsiteX1" fmla="*/ 142875 w 330200"/>
                <a:gd name="connsiteY1" fmla="*/ 1219200 h 1250950"/>
                <a:gd name="connsiteX2" fmla="*/ 285750 w 330200"/>
                <a:gd name="connsiteY2" fmla="*/ 1162050 h 1250950"/>
                <a:gd name="connsiteX3" fmla="*/ 323850 w 330200"/>
                <a:gd name="connsiteY3" fmla="*/ 790575 h 1250950"/>
                <a:gd name="connsiteX4" fmla="*/ 323850 w 330200"/>
                <a:gd name="connsiteY4" fmla="*/ 0 h 1250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 h="1250950">
                  <a:moveTo>
                    <a:pt x="0" y="971550"/>
                  </a:moveTo>
                  <a:cubicBezTo>
                    <a:pt x="47625" y="1079500"/>
                    <a:pt x="95250" y="1187450"/>
                    <a:pt x="142875" y="1219200"/>
                  </a:cubicBezTo>
                  <a:cubicBezTo>
                    <a:pt x="190500" y="1250950"/>
                    <a:pt x="255588" y="1233488"/>
                    <a:pt x="285750" y="1162050"/>
                  </a:cubicBezTo>
                  <a:cubicBezTo>
                    <a:pt x="315913" y="1090613"/>
                    <a:pt x="317500" y="984250"/>
                    <a:pt x="323850" y="790575"/>
                  </a:cubicBezTo>
                  <a:cubicBezTo>
                    <a:pt x="330200" y="596900"/>
                    <a:pt x="327025" y="298450"/>
                    <a:pt x="323850"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0" name="任意多边形 169"/>
            <p:cNvSpPr/>
            <p:nvPr/>
          </p:nvSpPr>
          <p:spPr>
            <a:xfrm>
              <a:off x="5707087" y="1457325"/>
              <a:ext cx="1914525" cy="2876550"/>
            </a:xfrm>
            <a:custGeom>
              <a:avLst/>
              <a:gdLst>
                <a:gd name="connsiteX0" fmla="*/ 0 w 1914525"/>
                <a:gd name="connsiteY0" fmla="*/ 0 h 2876550"/>
                <a:gd name="connsiteX1" fmla="*/ 590550 w 1914525"/>
                <a:gd name="connsiteY1" fmla="*/ 781050 h 2876550"/>
                <a:gd name="connsiteX2" fmla="*/ 1314450 w 1914525"/>
                <a:gd name="connsiteY2" fmla="*/ 1495425 h 2876550"/>
                <a:gd name="connsiteX3" fmla="*/ 1771650 w 1914525"/>
                <a:gd name="connsiteY3" fmla="*/ 1800225 h 2876550"/>
                <a:gd name="connsiteX4" fmla="*/ 1914525 w 1914525"/>
                <a:gd name="connsiteY4" fmla="*/ 2876550 h 2876550"/>
                <a:gd name="connsiteX0" fmla="*/ 0 w 1914525"/>
                <a:gd name="connsiteY0" fmla="*/ 0 h 2876550"/>
                <a:gd name="connsiteX1" fmla="*/ 590550 w 1914525"/>
                <a:gd name="connsiteY1" fmla="*/ 781050 h 2876550"/>
                <a:gd name="connsiteX2" fmla="*/ 1314450 w 1914525"/>
                <a:gd name="connsiteY2" fmla="*/ 1495425 h 2876550"/>
                <a:gd name="connsiteX3" fmla="*/ 1652609 w 1914525"/>
                <a:gd name="connsiteY3" fmla="*/ 2043113 h 2876550"/>
                <a:gd name="connsiteX4" fmla="*/ 1914525 w 1914525"/>
                <a:gd name="connsiteY4" fmla="*/ 2876550 h 2876550"/>
                <a:gd name="connsiteX0" fmla="*/ 0 w 1914525"/>
                <a:gd name="connsiteY0" fmla="*/ 0 h 2876550"/>
                <a:gd name="connsiteX1" fmla="*/ 590550 w 1914525"/>
                <a:gd name="connsiteY1" fmla="*/ 781050 h 2876550"/>
                <a:gd name="connsiteX2" fmla="*/ 1314450 w 1914525"/>
                <a:gd name="connsiteY2" fmla="*/ 1495425 h 2876550"/>
                <a:gd name="connsiteX3" fmla="*/ 1652609 w 1914525"/>
                <a:gd name="connsiteY3" fmla="*/ 2043113 h 2876550"/>
                <a:gd name="connsiteX4" fmla="*/ 1914525 w 1914525"/>
                <a:gd name="connsiteY4" fmla="*/ 2876550 h 2876550"/>
                <a:gd name="connsiteX0" fmla="*/ 0 w 1914525"/>
                <a:gd name="connsiteY0" fmla="*/ 0 h 2876550"/>
                <a:gd name="connsiteX1" fmla="*/ 590550 w 1914525"/>
                <a:gd name="connsiteY1" fmla="*/ 781050 h 2876550"/>
                <a:gd name="connsiteX2" fmla="*/ 1295419 w 1914525"/>
                <a:gd name="connsiteY2" fmla="*/ 1471609 h 2876550"/>
                <a:gd name="connsiteX3" fmla="*/ 1652609 w 1914525"/>
                <a:gd name="connsiteY3" fmla="*/ 2043113 h 2876550"/>
                <a:gd name="connsiteX4" fmla="*/ 1914525 w 1914525"/>
                <a:gd name="connsiteY4" fmla="*/ 2876550 h 2876550"/>
                <a:gd name="connsiteX0" fmla="*/ 0 w 1914525"/>
                <a:gd name="connsiteY0" fmla="*/ 0 h 2876550"/>
                <a:gd name="connsiteX1" fmla="*/ 590550 w 1914525"/>
                <a:gd name="connsiteY1" fmla="*/ 781050 h 2876550"/>
                <a:gd name="connsiteX2" fmla="*/ 1295419 w 1914525"/>
                <a:gd name="connsiteY2" fmla="*/ 1471609 h 2876550"/>
                <a:gd name="connsiteX3" fmla="*/ 1724047 w 1914525"/>
                <a:gd name="connsiteY3" fmla="*/ 2043113 h 2876550"/>
                <a:gd name="connsiteX4" fmla="*/ 1914525 w 1914525"/>
                <a:gd name="connsiteY4" fmla="*/ 2876550 h 2876550"/>
                <a:gd name="connsiteX0" fmla="*/ 0 w 1914525"/>
                <a:gd name="connsiteY0" fmla="*/ 0 h 2876550"/>
                <a:gd name="connsiteX1" fmla="*/ 590550 w 1914525"/>
                <a:gd name="connsiteY1" fmla="*/ 781050 h 2876550"/>
                <a:gd name="connsiteX2" fmla="*/ 1295419 w 1914525"/>
                <a:gd name="connsiteY2" fmla="*/ 1471609 h 2876550"/>
                <a:gd name="connsiteX3" fmla="*/ 1795485 w 1914525"/>
                <a:gd name="connsiteY3" fmla="*/ 2114551 h 2876550"/>
                <a:gd name="connsiteX4" fmla="*/ 1914525 w 1914525"/>
                <a:gd name="connsiteY4" fmla="*/ 2876550 h 287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525" h="2876550">
                  <a:moveTo>
                    <a:pt x="0" y="0"/>
                  </a:moveTo>
                  <a:cubicBezTo>
                    <a:pt x="185737" y="265906"/>
                    <a:pt x="374647" y="535782"/>
                    <a:pt x="590550" y="781050"/>
                  </a:cubicBezTo>
                  <a:cubicBezTo>
                    <a:pt x="806453" y="1026318"/>
                    <a:pt x="1094597" y="1249359"/>
                    <a:pt x="1295419" y="1471609"/>
                  </a:cubicBezTo>
                  <a:cubicBezTo>
                    <a:pt x="1496241" y="1693859"/>
                    <a:pt x="1724027" y="1808165"/>
                    <a:pt x="1795485" y="2114551"/>
                  </a:cubicBezTo>
                  <a:cubicBezTo>
                    <a:pt x="1895497" y="2344738"/>
                    <a:pt x="1893093" y="2453481"/>
                    <a:pt x="1914525" y="287655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1" name="任意多边形 170"/>
            <p:cNvSpPr/>
            <p:nvPr/>
          </p:nvSpPr>
          <p:spPr>
            <a:xfrm>
              <a:off x="6729437" y="3971925"/>
              <a:ext cx="357187" cy="1300162"/>
            </a:xfrm>
            <a:custGeom>
              <a:avLst/>
              <a:gdLst>
                <a:gd name="connsiteX0" fmla="*/ 349250 w 357187"/>
                <a:gd name="connsiteY0" fmla="*/ 914400 h 1300162"/>
                <a:gd name="connsiteX1" fmla="*/ 320675 w 357187"/>
                <a:gd name="connsiteY1" fmla="*/ 1162050 h 1300162"/>
                <a:gd name="connsiteX2" fmla="*/ 130175 w 357187"/>
                <a:gd name="connsiteY2" fmla="*/ 1266825 h 1300162"/>
                <a:gd name="connsiteX3" fmla="*/ 15875 w 357187"/>
                <a:gd name="connsiteY3" fmla="*/ 962025 h 1300162"/>
                <a:gd name="connsiteX4" fmla="*/ 34925 w 357187"/>
                <a:gd name="connsiteY4" fmla="*/ 0 h 1300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187" h="1300162">
                  <a:moveTo>
                    <a:pt x="349250" y="914400"/>
                  </a:moveTo>
                  <a:cubicBezTo>
                    <a:pt x="353218" y="1008856"/>
                    <a:pt x="357187" y="1103313"/>
                    <a:pt x="320675" y="1162050"/>
                  </a:cubicBezTo>
                  <a:cubicBezTo>
                    <a:pt x="284163" y="1220787"/>
                    <a:pt x="180975" y="1300162"/>
                    <a:pt x="130175" y="1266825"/>
                  </a:cubicBezTo>
                  <a:cubicBezTo>
                    <a:pt x="79375" y="1233488"/>
                    <a:pt x="31750" y="1173162"/>
                    <a:pt x="15875" y="962025"/>
                  </a:cubicBezTo>
                  <a:cubicBezTo>
                    <a:pt x="0" y="750888"/>
                    <a:pt x="17462" y="375444"/>
                    <a:pt x="34925"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2" name="任意多边形 171"/>
            <p:cNvSpPr/>
            <p:nvPr/>
          </p:nvSpPr>
          <p:spPr>
            <a:xfrm>
              <a:off x="5954737" y="1476375"/>
              <a:ext cx="2117725" cy="3844925"/>
            </a:xfrm>
            <a:custGeom>
              <a:avLst/>
              <a:gdLst>
                <a:gd name="connsiteX0" fmla="*/ 1638300 w 2117725"/>
                <a:gd name="connsiteY0" fmla="*/ 3438525 h 3844925"/>
                <a:gd name="connsiteX1" fmla="*/ 1819275 w 2117725"/>
                <a:gd name="connsiteY1" fmla="*/ 3695700 h 3844925"/>
                <a:gd name="connsiteX2" fmla="*/ 2085975 w 2117725"/>
                <a:gd name="connsiteY2" fmla="*/ 3733800 h 3844925"/>
                <a:gd name="connsiteX3" fmla="*/ 2009775 w 2117725"/>
                <a:gd name="connsiteY3" fmla="*/ 3028950 h 3844925"/>
                <a:gd name="connsiteX4" fmla="*/ 1781175 w 2117725"/>
                <a:gd name="connsiteY4" fmla="*/ 2028825 h 3844925"/>
                <a:gd name="connsiteX5" fmla="*/ 1714500 w 2117725"/>
                <a:gd name="connsiteY5" fmla="*/ 1485900 h 3844925"/>
                <a:gd name="connsiteX6" fmla="*/ 0 w 2117725"/>
                <a:gd name="connsiteY6" fmla="*/ 0 h 3844925"/>
                <a:gd name="connsiteX0" fmla="*/ 1638300 w 2117725"/>
                <a:gd name="connsiteY0" fmla="*/ 3438525 h 3844925"/>
                <a:gd name="connsiteX1" fmla="*/ 1819275 w 2117725"/>
                <a:gd name="connsiteY1" fmla="*/ 3695700 h 3844925"/>
                <a:gd name="connsiteX2" fmla="*/ 2085975 w 2117725"/>
                <a:gd name="connsiteY2" fmla="*/ 3733800 h 3844925"/>
                <a:gd name="connsiteX3" fmla="*/ 2009775 w 2117725"/>
                <a:gd name="connsiteY3" fmla="*/ 3028950 h 3844925"/>
                <a:gd name="connsiteX4" fmla="*/ 1781175 w 2117725"/>
                <a:gd name="connsiteY4" fmla="*/ 2028825 h 3844925"/>
                <a:gd name="connsiteX5" fmla="*/ 1333521 w 2117725"/>
                <a:gd name="connsiteY5" fmla="*/ 1238245 h 3844925"/>
                <a:gd name="connsiteX6" fmla="*/ 0 w 2117725"/>
                <a:gd name="connsiteY6" fmla="*/ 0 h 384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7725" h="3844925">
                  <a:moveTo>
                    <a:pt x="1638300" y="3438525"/>
                  </a:moveTo>
                  <a:cubicBezTo>
                    <a:pt x="1691481" y="3542506"/>
                    <a:pt x="1744663" y="3646488"/>
                    <a:pt x="1819275" y="3695700"/>
                  </a:cubicBezTo>
                  <a:cubicBezTo>
                    <a:pt x="1893887" y="3744912"/>
                    <a:pt x="2054225" y="3844925"/>
                    <a:pt x="2085975" y="3733800"/>
                  </a:cubicBezTo>
                  <a:cubicBezTo>
                    <a:pt x="2117725" y="3622675"/>
                    <a:pt x="2060575" y="3313113"/>
                    <a:pt x="2009775" y="3028950"/>
                  </a:cubicBezTo>
                  <a:cubicBezTo>
                    <a:pt x="1958975" y="2744788"/>
                    <a:pt x="1893884" y="2327276"/>
                    <a:pt x="1781175" y="2028825"/>
                  </a:cubicBezTo>
                  <a:cubicBezTo>
                    <a:pt x="1668466" y="1730374"/>
                    <a:pt x="1630384" y="1576383"/>
                    <a:pt x="1333521" y="1238245"/>
                  </a:cubicBezTo>
                  <a:cubicBezTo>
                    <a:pt x="1036659" y="900108"/>
                    <a:pt x="708819" y="573881"/>
                    <a:pt x="0"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3" name="TextBox 172"/>
            <p:cNvSpPr txBox="1"/>
            <p:nvPr/>
          </p:nvSpPr>
          <p:spPr>
            <a:xfrm>
              <a:off x="5930936" y="928670"/>
              <a:ext cx="107157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头结点</a:t>
              </a:r>
            </a:p>
          </p:txBody>
        </p:sp>
        <p:sp>
          <p:nvSpPr>
            <p:cNvPr id="174" name="任意多边形 173"/>
            <p:cNvSpPr/>
            <p:nvPr/>
          </p:nvSpPr>
          <p:spPr>
            <a:xfrm>
              <a:off x="4743450" y="2790825"/>
              <a:ext cx="552450" cy="1325563"/>
            </a:xfrm>
            <a:custGeom>
              <a:avLst/>
              <a:gdLst>
                <a:gd name="connsiteX0" fmla="*/ 0 w 552450"/>
                <a:gd name="connsiteY0" fmla="*/ 1009650 h 1325563"/>
                <a:gd name="connsiteX1" fmla="*/ 209550 w 552450"/>
                <a:gd name="connsiteY1" fmla="*/ 1314450 h 1325563"/>
                <a:gd name="connsiteX2" fmla="*/ 371475 w 552450"/>
                <a:gd name="connsiteY2" fmla="*/ 1076325 h 1325563"/>
                <a:gd name="connsiteX3" fmla="*/ 552450 w 552450"/>
                <a:gd name="connsiteY3" fmla="*/ 0 h 1325563"/>
              </a:gdLst>
              <a:ahLst/>
              <a:cxnLst>
                <a:cxn ang="0">
                  <a:pos x="connsiteX0" y="connsiteY0"/>
                </a:cxn>
                <a:cxn ang="0">
                  <a:pos x="connsiteX1" y="connsiteY1"/>
                </a:cxn>
                <a:cxn ang="0">
                  <a:pos x="connsiteX2" y="connsiteY2"/>
                </a:cxn>
                <a:cxn ang="0">
                  <a:pos x="connsiteX3" y="connsiteY3"/>
                </a:cxn>
              </a:cxnLst>
              <a:rect l="l" t="t" r="r" b="b"/>
              <a:pathLst>
                <a:path w="552450" h="1325563">
                  <a:moveTo>
                    <a:pt x="0" y="1009650"/>
                  </a:moveTo>
                  <a:cubicBezTo>
                    <a:pt x="73818" y="1156493"/>
                    <a:pt x="147637" y="1303337"/>
                    <a:pt x="209550" y="1314450"/>
                  </a:cubicBezTo>
                  <a:cubicBezTo>
                    <a:pt x="271463" y="1325563"/>
                    <a:pt x="314325" y="1295400"/>
                    <a:pt x="371475" y="1076325"/>
                  </a:cubicBezTo>
                  <a:cubicBezTo>
                    <a:pt x="428625" y="857250"/>
                    <a:pt x="490537" y="428625"/>
                    <a:pt x="552450" y="0"/>
                  </a:cubicBezTo>
                </a:path>
              </a:pathLst>
            </a:custGeom>
            <a:ln w="19050">
              <a:solidFill>
                <a:srgbClr val="C0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88" name="灯片编号占位符 87"/>
          <p:cNvSpPr>
            <a:spLocks noGrp="1"/>
          </p:cNvSpPr>
          <p:nvPr>
            <p:ph type="sldNum" sz="quarter" idx="12"/>
          </p:nvPr>
        </p:nvSpPr>
        <p:spPr/>
        <p:txBody>
          <a:bodyPr/>
          <a:lstStyle/>
          <a:p>
            <a:fld id="{67864EE2-EAB3-4814-A7EB-820BD7610F1E}" type="slidenum">
              <a:rPr lang="en-US" altLang="zh-CN" smtClean="0"/>
              <a:pPr/>
              <a:t>40</a:t>
            </a:fld>
            <a:r>
              <a:rPr lang="en-US" altLang="zh-CN" dirty="0"/>
              <a:t>/96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785786" y="1285860"/>
            <a:ext cx="4929222" cy="363176"/>
          </a:xfrm>
          <a:prstGeom prst="rect">
            <a:avLst/>
          </a:prstGeom>
          <a:noFill/>
          <a:ln w="9525">
            <a:noFill/>
            <a:miter lim="800000"/>
            <a:headEnd/>
            <a:tailEnd/>
          </a:ln>
          <a:effectLst/>
        </p:spPr>
        <p:txBody>
          <a:bodyPr wrap="square">
            <a:spAutoFit/>
          </a:bodyPr>
          <a:lstStyle/>
          <a:p>
            <a:pPr algn="l">
              <a:spcBef>
                <a:spcPct val="50000"/>
              </a:spcBef>
            </a:pPr>
            <a:r>
              <a:rPr kumimoji="1" lang="zh-CN" altLang="en-US" sz="2200" dirty="0">
                <a:solidFill>
                  <a:srgbClr val="0000FF"/>
                </a:solidFill>
                <a:ea typeface="楷体" pitchFamily="49" charset="-122"/>
                <a:cs typeface="Times New Roman" pitchFamily="18" charset="0"/>
              </a:rPr>
              <a:t>建立某种次序的线索二叉树过程：</a:t>
            </a:r>
          </a:p>
        </p:txBody>
      </p:sp>
      <p:sp>
        <p:nvSpPr>
          <p:cNvPr id="4" name="TextBox 3"/>
          <p:cNvSpPr txBox="1"/>
          <p:nvPr/>
        </p:nvSpPr>
        <p:spPr>
          <a:xfrm>
            <a:off x="785786" y="4572008"/>
            <a:ext cx="7786742" cy="363176"/>
          </a:xfrm>
          <a:prstGeom prst="rect">
            <a:avLst/>
          </a:prstGeom>
          <a:noFill/>
        </p:spPr>
        <p:txBody>
          <a:bodyPr wrap="square" rtlCol="0">
            <a:spAutoFit/>
          </a:bodyPr>
          <a:lstStyle/>
          <a:p>
            <a:pPr algn="l"/>
            <a:r>
              <a:rPr kumimoji="1" lang="zh-CN" altLang="en-US" sz="2200" dirty="0">
                <a:solidFill>
                  <a:srgbClr val="0000FF"/>
                </a:solidFill>
                <a:ea typeface="楷体" pitchFamily="49" charset="-122"/>
                <a:cs typeface="Times New Roman" pitchFamily="18" charset="0"/>
              </a:rPr>
              <a:t>以</a:t>
            </a:r>
            <a:r>
              <a:rPr kumimoji="1" lang="zh-CN" altLang="en-US" sz="2200" dirty="0">
                <a:solidFill>
                  <a:srgbClr val="CC00FF"/>
                </a:solidFill>
                <a:ea typeface="楷体" pitchFamily="49" charset="-122"/>
                <a:cs typeface="Times New Roman" pitchFamily="18" charset="0"/>
              </a:rPr>
              <a:t>中序线索二叉树</a:t>
            </a:r>
            <a:r>
              <a:rPr kumimoji="1" lang="zh-CN" altLang="en-US" sz="2200" dirty="0">
                <a:solidFill>
                  <a:srgbClr val="0000FF"/>
                </a:solidFill>
                <a:ea typeface="楷体" pitchFamily="49" charset="-122"/>
                <a:cs typeface="Times New Roman" pitchFamily="18" charset="0"/>
              </a:rPr>
              <a:t>为例，讨论建立线索二叉树的算法。 </a:t>
            </a:r>
            <a:endParaRPr lang="zh-CN" altLang="en-US" sz="2200" dirty="0">
              <a:solidFill>
                <a:srgbClr val="0000FF"/>
              </a:solidFill>
              <a:ea typeface="楷体" pitchFamily="49" charset="-122"/>
              <a:cs typeface="Times New Roman" pitchFamily="18" charset="0"/>
            </a:endParaRPr>
          </a:p>
        </p:txBody>
      </p:sp>
      <p:sp>
        <p:nvSpPr>
          <p:cNvPr id="20" name="TextBox 19"/>
          <p:cNvSpPr txBox="1"/>
          <p:nvPr/>
        </p:nvSpPr>
        <p:spPr>
          <a:xfrm>
            <a:off x="785786" y="1857364"/>
            <a:ext cx="7715304" cy="2612125"/>
          </a:xfrm>
          <a:prstGeom prst="rect">
            <a:avLst/>
          </a:prstGeom>
          <a:noFill/>
        </p:spPr>
        <p:txBody>
          <a:bodyPr wrap="square" rtlCol="0">
            <a:spAutoFit/>
          </a:bodyPr>
          <a:lstStyle/>
          <a:p>
            <a:pPr marL="457200" indent="-457200" algn="l">
              <a:lnSpc>
                <a:spcPts val="3200"/>
              </a:lnSpc>
              <a:buBlip>
                <a:blip r:embed="rId2"/>
              </a:buBlip>
            </a:pPr>
            <a:r>
              <a:rPr kumimoji="1" lang="zh-CN" altLang="en-US" sz="2200" dirty="0">
                <a:solidFill>
                  <a:srgbClr val="0000FF"/>
                </a:solidFill>
                <a:ea typeface="楷体" pitchFamily="49" charset="-122"/>
                <a:cs typeface="Times New Roman" pitchFamily="18" charset="0"/>
              </a:rPr>
              <a:t>以该遍历方法遍历一棵二叉树。</a:t>
            </a:r>
            <a:endParaRPr kumimoji="1" lang="en-US" altLang="zh-CN" sz="2200" dirty="0">
              <a:solidFill>
                <a:srgbClr val="0000FF"/>
              </a:solidFill>
              <a:ea typeface="楷体" pitchFamily="49" charset="-122"/>
              <a:cs typeface="Times New Roman" pitchFamily="18" charset="0"/>
            </a:endParaRPr>
          </a:p>
          <a:p>
            <a:pPr marL="457200" indent="-457200" algn="l">
              <a:lnSpc>
                <a:spcPts val="3200"/>
              </a:lnSpc>
              <a:buBlip>
                <a:blip r:embed="rId2"/>
              </a:buBlip>
            </a:pPr>
            <a:r>
              <a:rPr kumimoji="1" lang="zh-CN" altLang="en-US" sz="2200" dirty="0">
                <a:solidFill>
                  <a:srgbClr val="0000FF"/>
                </a:solidFill>
                <a:ea typeface="楷体" pitchFamily="49" charset="-122"/>
                <a:cs typeface="Times New Roman" pitchFamily="18" charset="0"/>
              </a:rPr>
              <a:t>在遍历的过程中，检查当前访问结点的左、右指针域是否为空：</a:t>
            </a:r>
            <a:endParaRPr kumimoji="1" lang="en-US" altLang="zh-CN" sz="2200" dirty="0">
              <a:solidFill>
                <a:srgbClr val="0000FF"/>
              </a:solidFill>
              <a:ea typeface="楷体" pitchFamily="49" charset="-122"/>
              <a:cs typeface="Times New Roman" pitchFamily="18" charset="0"/>
            </a:endParaRPr>
          </a:p>
          <a:p>
            <a:pPr marL="914400" lvl="1" indent="-457200" algn="l">
              <a:lnSpc>
                <a:spcPts val="3200"/>
              </a:lnSpc>
              <a:buBlip>
                <a:blip r:embed="rId3"/>
              </a:buBlip>
            </a:pPr>
            <a:r>
              <a:rPr kumimoji="1" lang="zh-CN" altLang="en-US" sz="2200" dirty="0">
                <a:solidFill>
                  <a:srgbClr val="0000FF"/>
                </a:solidFill>
                <a:ea typeface="楷体" pitchFamily="49" charset="-122"/>
                <a:cs typeface="Times New Roman" pitchFamily="18" charset="0"/>
              </a:rPr>
              <a:t>如果左指针域为空，将它改为指向前驱结点的线索；</a:t>
            </a:r>
            <a:endParaRPr kumimoji="1" lang="en-US" altLang="zh-CN" sz="2200" dirty="0">
              <a:solidFill>
                <a:srgbClr val="0000FF"/>
              </a:solidFill>
              <a:ea typeface="楷体" pitchFamily="49" charset="-122"/>
              <a:cs typeface="Times New Roman" pitchFamily="18" charset="0"/>
            </a:endParaRPr>
          </a:p>
          <a:p>
            <a:pPr marL="914400" lvl="1" indent="-457200" algn="l">
              <a:lnSpc>
                <a:spcPts val="3200"/>
              </a:lnSpc>
              <a:buBlip>
                <a:blip r:embed="rId3"/>
              </a:buBlip>
            </a:pPr>
            <a:r>
              <a:rPr kumimoji="1" lang="zh-CN" altLang="en-US" sz="2200" dirty="0">
                <a:solidFill>
                  <a:srgbClr val="0000FF"/>
                </a:solidFill>
                <a:ea typeface="楷体" pitchFamily="49" charset="-122"/>
                <a:cs typeface="Times New Roman" pitchFamily="18" charset="0"/>
              </a:rPr>
              <a:t>如果右指针域为空，将它改为指向后继结点的线索。</a:t>
            </a:r>
            <a:endParaRPr lang="zh-CN" altLang="en-US" sz="2200" dirty="0">
              <a:solidFill>
                <a:srgbClr val="0000FF"/>
              </a:solidFill>
            </a:endParaRPr>
          </a:p>
        </p:txBody>
      </p:sp>
      <p:sp>
        <p:nvSpPr>
          <p:cNvPr id="22" name="灯片编号占位符 21"/>
          <p:cNvSpPr>
            <a:spLocks noGrp="1"/>
          </p:cNvSpPr>
          <p:nvPr>
            <p:ph type="sldNum" sz="quarter" idx="12"/>
          </p:nvPr>
        </p:nvSpPr>
        <p:spPr/>
        <p:txBody>
          <a:bodyPr/>
          <a:lstStyle/>
          <a:p>
            <a:fld id="{F53098F7-780D-46FA-A524-7B30B3E8BBA8}" type="slidenum">
              <a:rPr lang="en-US" altLang="zh-CN" b="0" smtClean="0"/>
              <a:pPr/>
              <a:t>41</a:t>
            </a:fld>
            <a:r>
              <a:rPr lang="en-US" altLang="zh-CN" b="0" dirty="0"/>
              <a:t>/96</a:t>
            </a:r>
          </a:p>
        </p:txBody>
      </p:sp>
      <p:sp>
        <p:nvSpPr>
          <p:cNvPr id="7" name="TextBox 23">
            <a:extLst>
              <a:ext uri="{FF2B5EF4-FFF2-40B4-BE49-F238E27FC236}">
                <a16:creationId xmlns:a16="http://schemas.microsoft.com/office/drawing/2014/main" id="{9A732E0F-5659-46C7-BB8A-1CB50F2D53A4}"/>
              </a:ext>
            </a:extLst>
          </p:cNvPr>
          <p:cNvSpPr txBox="1"/>
          <p:nvPr/>
        </p:nvSpPr>
        <p:spPr>
          <a:xfrm>
            <a:off x="395536" y="436198"/>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itchFamily="49" charset="0"/>
                <a:ea typeface="微软雅黑" pitchFamily="34" charset="-122"/>
                <a:cs typeface="Consolas" pitchFamily="49" charset="0"/>
              </a:rPr>
              <a:t>7.6.2 </a:t>
            </a:r>
            <a:r>
              <a:rPr lang="zh-CN" altLang="en-US" dirty="0">
                <a:latin typeface="Consolas" pitchFamily="49" charset="0"/>
                <a:ea typeface="微软雅黑" pitchFamily="34" charset="-122"/>
                <a:cs typeface="Consolas" pitchFamily="49" charset="0"/>
              </a:rPr>
              <a:t>建立</a:t>
            </a:r>
            <a:r>
              <a:rPr lang="zh-CN" altLang="zh-CN" dirty="0">
                <a:latin typeface="Consolas" pitchFamily="49" charset="0"/>
                <a:ea typeface="微软雅黑" pitchFamily="34" charset="-122"/>
                <a:cs typeface="Consolas" pitchFamily="49" charset="0"/>
              </a:rPr>
              <a:t>线索二叉树</a:t>
            </a:r>
            <a:endParaRPr lang="zh-CN"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2961536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36" name="Text Box 36"/>
          <p:cNvSpPr txBox="1">
            <a:spLocks noChangeArrowheads="1"/>
          </p:cNvSpPr>
          <p:nvPr/>
        </p:nvSpPr>
        <p:spPr bwMode="auto">
          <a:xfrm>
            <a:off x="785786" y="928670"/>
            <a:ext cx="7570788" cy="1600438"/>
          </a:xfrm>
          <a:prstGeom prst="rect">
            <a:avLst/>
          </a:prstGeom>
          <a:noFill/>
          <a:ln w="9525">
            <a:noFill/>
            <a:miter lim="800000"/>
            <a:headEnd/>
            <a:tailEnd/>
          </a:ln>
          <a:effectLst/>
        </p:spPr>
        <p:txBody>
          <a:bodyPr>
            <a:spAutoFit/>
          </a:bodyPr>
          <a:lstStyle/>
          <a:p>
            <a:pPr marL="457200" indent="-457200" algn="just">
              <a:lnSpc>
                <a:spcPct val="130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p</a:t>
            </a:r>
            <a:r>
              <a:rPr kumimoji="1" lang="zh-CN" altLang="en-US" sz="2000" dirty="0">
                <a:solidFill>
                  <a:srgbClr val="0000FF"/>
                </a:solidFill>
                <a:latin typeface="Consolas" pitchFamily="49" charset="0"/>
                <a:ea typeface="楷体" pitchFamily="49" charset="-122"/>
                <a:cs typeface="Consolas" pitchFamily="49" charset="0"/>
              </a:rPr>
              <a:t>总是指向当前线索化的结点。</a:t>
            </a:r>
          </a:p>
          <a:p>
            <a:pPr marL="457200" indent="-457200" algn="just">
              <a:lnSpc>
                <a:spcPct val="130000"/>
              </a:lnSpc>
              <a:spcBef>
                <a:spcPct val="50000"/>
              </a:spcBef>
              <a:buBlip>
                <a:blip r:embed="rId2"/>
              </a:buBlip>
            </a:pPr>
            <a:r>
              <a:rPr kumimoji="1" lang="en-US" altLang="zh-CN" sz="2000" dirty="0">
                <a:solidFill>
                  <a:srgbClr val="0000FF"/>
                </a:solidFill>
                <a:latin typeface="Consolas" pitchFamily="49" charset="0"/>
                <a:ea typeface="楷体" pitchFamily="49" charset="-122"/>
                <a:cs typeface="Consolas" pitchFamily="49" charset="0"/>
              </a:rPr>
              <a:t>pre</a:t>
            </a:r>
            <a:r>
              <a:rPr kumimoji="1" lang="zh-CN" altLang="en-US" sz="2000" dirty="0">
                <a:solidFill>
                  <a:srgbClr val="0000FF"/>
                </a:solidFill>
                <a:latin typeface="Consolas" pitchFamily="49" charset="0"/>
                <a:ea typeface="楷体" pitchFamily="49" charset="-122"/>
                <a:cs typeface="Consolas" pitchFamily="49" charset="0"/>
              </a:rPr>
              <a:t>作为全局变量，指向刚刚访问过的结点。</a:t>
            </a:r>
          </a:p>
          <a:p>
            <a:pPr marL="457200" indent="-457200" algn="just">
              <a:lnSpc>
                <a:spcPct val="130000"/>
              </a:lnSpc>
              <a:spcBef>
                <a:spcPct val="50000"/>
              </a:spcBef>
              <a:buBlip>
                <a:blip r:embed="rId2"/>
              </a:buBlip>
            </a:pPr>
            <a:r>
              <a:rPr kumimoji="1" lang="zh-CN" altLang="en-US" sz="2000" dirty="0">
                <a:solidFill>
                  <a:srgbClr val="0000FF"/>
                </a:solidFill>
                <a:latin typeface="Consolas" pitchFamily="49" charset="0"/>
                <a:ea typeface="楷体" pitchFamily="49" charset="-122"/>
                <a:cs typeface="Consolas" pitchFamily="49" charset="0"/>
              </a:rPr>
              <a:t>*</a:t>
            </a:r>
            <a:r>
              <a:rPr kumimoji="1" lang="en-US" altLang="zh-CN" sz="2000" dirty="0">
                <a:solidFill>
                  <a:srgbClr val="FF0000"/>
                </a:solidFill>
                <a:latin typeface="Consolas" pitchFamily="49" charset="0"/>
                <a:ea typeface="楷体" pitchFamily="49" charset="-122"/>
                <a:cs typeface="Consolas" pitchFamily="49" charset="0"/>
              </a:rPr>
              <a:t>pre</a:t>
            </a:r>
            <a:r>
              <a:rPr kumimoji="1" lang="zh-CN" altLang="en-US" sz="2000" dirty="0">
                <a:solidFill>
                  <a:srgbClr val="0000FF"/>
                </a:solidFill>
                <a:latin typeface="Consolas" pitchFamily="49" charset="0"/>
                <a:ea typeface="楷体" pitchFamily="49" charset="-122"/>
                <a:cs typeface="Consolas" pitchFamily="49" charset="0"/>
              </a:rPr>
              <a:t>是*</a:t>
            </a:r>
            <a:r>
              <a:rPr kumimoji="1" lang="en-US" altLang="zh-CN" sz="2000" dirty="0">
                <a:solidFill>
                  <a:srgbClr val="FF0000"/>
                </a:solidFill>
                <a:latin typeface="Consolas" pitchFamily="49" charset="0"/>
                <a:ea typeface="楷体" pitchFamily="49" charset="-122"/>
                <a:cs typeface="Consolas" pitchFamily="49" charset="0"/>
              </a:rPr>
              <a:t>p</a:t>
            </a:r>
            <a:r>
              <a:rPr kumimoji="1" lang="zh-CN" altLang="en-US" sz="2000" dirty="0">
                <a:solidFill>
                  <a:srgbClr val="0000FF"/>
                </a:solidFill>
                <a:latin typeface="Consolas" pitchFamily="49" charset="0"/>
                <a:ea typeface="楷体" pitchFamily="49" charset="-122"/>
                <a:cs typeface="Consolas" pitchFamily="49" charset="0"/>
              </a:rPr>
              <a:t>的中序前驱结点，*</a:t>
            </a:r>
            <a:r>
              <a:rPr kumimoji="1" lang="en-US" altLang="zh-CN" sz="2000" dirty="0">
                <a:solidFill>
                  <a:srgbClr val="FF0000"/>
                </a:solidFill>
                <a:latin typeface="Consolas" pitchFamily="49" charset="0"/>
                <a:ea typeface="楷体" pitchFamily="49" charset="-122"/>
                <a:cs typeface="Consolas" pitchFamily="49" charset="0"/>
              </a:rPr>
              <a:t>p</a:t>
            </a:r>
            <a:r>
              <a:rPr kumimoji="1" lang="zh-CN" altLang="en-US" sz="2000" dirty="0">
                <a:solidFill>
                  <a:srgbClr val="0000FF"/>
                </a:solidFill>
                <a:latin typeface="Consolas" pitchFamily="49" charset="0"/>
                <a:ea typeface="楷体" pitchFamily="49" charset="-122"/>
                <a:cs typeface="Consolas" pitchFamily="49" charset="0"/>
              </a:rPr>
              <a:t>是*</a:t>
            </a:r>
            <a:r>
              <a:rPr kumimoji="1" lang="en-US" altLang="zh-CN" sz="2000" dirty="0">
                <a:solidFill>
                  <a:srgbClr val="FF0000"/>
                </a:solidFill>
                <a:latin typeface="Consolas" pitchFamily="49" charset="0"/>
                <a:ea typeface="楷体" pitchFamily="49" charset="-122"/>
                <a:cs typeface="Consolas" pitchFamily="49" charset="0"/>
              </a:rPr>
              <a:t>pre</a:t>
            </a:r>
            <a:r>
              <a:rPr kumimoji="1" lang="zh-CN" altLang="en-US" sz="2000" dirty="0">
                <a:solidFill>
                  <a:srgbClr val="0000FF"/>
                </a:solidFill>
                <a:latin typeface="Consolas" pitchFamily="49" charset="0"/>
                <a:ea typeface="楷体" pitchFamily="49" charset="-122"/>
                <a:cs typeface="Consolas" pitchFamily="49" charset="0"/>
              </a:rPr>
              <a:t>的中序后继结点。        </a:t>
            </a:r>
          </a:p>
        </p:txBody>
      </p:sp>
      <p:sp>
        <p:nvSpPr>
          <p:cNvPr id="19" name="TextBox 18"/>
          <p:cNvSpPr txBox="1"/>
          <p:nvPr/>
        </p:nvSpPr>
        <p:spPr>
          <a:xfrm>
            <a:off x="642910" y="285728"/>
            <a:ext cx="3643338" cy="470065"/>
          </a:xfrm>
          <a:prstGeom prst="rect">
            <a:avLst/>
          </a:prstGeom>
          <a:noFill/>
        </p:spPr>
        <p:txBody>
          <a:bodyPr wrap="square" rtlCol="0">
            <a:spAutoFit/>
          </a:bodyPr>
          <a:lstStyle/>
          <a:p>
            <a:pPr marL="342900" indent="-342900" algn="just">
              <a:lnSpc>
                <a:spcPct val="130000"/>
              </a:lnSpc>
              <a:spcBef>
                <a:spcPct val="50000"/>
              </a:spcBef>
            </a:pPr>
            <a:r>
              <a:rPr kumimoji="1" lang="zh-CN" altLang="en-US" sz="2200" dirty="0">
                <a:solidFill>
                  <a:srgbClr val="0000FF"/>
                </a:solidFill>
                <a:latin typeface="楷体" pitchFamily="49" charset="-122"/>
                <a:ea typeface="楷体" pitchFamily="49" charset="-122"/>
              </a:rPr>
              <a:t>在中序遍历中</a:t>
            </a:r>
            <a:r>
              <a:rPr kumimoji="1" lang="en-US" altLang="zh-CN" sz="2200" dirty="0">
                <a:solidFill>
                  <a:srgbClr val="0000FF"/>
                </a:solidFill>
                <a:latin typeface="楷体" pitchFamily="49" charset="-122"/>
                <a:ea typeface="楷体" pitchFamily="49" charset="-122"/>
              </a:rPr>
              <a:t>:</a:t>
            </a:r>
          </a:p>
        </p:txBody>
      </p:sp>
      <p:sp>
        <p:nvSpPr>
          <p:cNvPr id="384021" name="Text Box 21"/>
          <p:cNvSpPr txBox="1">
            <a:spLocks noChangeArrowheads="1"/>
          </p:cNvSpPr>
          <p:nvPr/>
        </p:nvSpPr>
        <p:spPr bwMode="auto">
          <a:xfrm>
            <a:off x="1335084" y="3286124"/>
            <a:ext cx="2736850" cy="338554"/>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sz="2000" dirty="0">
                <a:solidFill>
                  <a:srgbClr val="FF0000"/>
                </a:solidFill>
                <a:ea typeface="楷体" pitchFamily="49" charset="-122"/>
                <a:cs typeface="Times New Roman" pitchFamily="18" charset="0"/>
              </a:rPr>
              <a:t>中序序列的前驱结点</a:t>
            </a:r>
          </a:p>
        </p:txBody>
      </p:sp>
      <p:grpSp>
        <p:nvGrpSpPr>
          <p:cNvPr id="25" name="组合 24"/>
          <p:cNvGrpSpPr/>
          <p:nvPr/>
        </p:nvGrpSpPr>
        <p:grpSpPr>
          <a:xfrm>
            <a:off x="1709722" y="4349750"/>
            <a:ext cx="1716097" cy="431800"/>
            <a:chOff x="1709722" y="4349750"/>
            <a:chExt cx="1716097" cy="431800"/>
          </a:xfrm>
        </p:grpSpPr>
        <p:sp>
          <p:nvSpPr>
            <p:cNvPr id="384020" name="Rectangle 20"/>
            <p:cNvSpPr>
              <a:spLocks noChangeArrowheads="1"/>
            </p:cNvSpPr>
            <p:nvPr/>
          </p:nvSpPr>
          <p:spPr bwMode="auto">
            <a:xfrm>
              <a:off x="1709722" y="4349750"/>
              <a:ext cx="576262" cy="4318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84022" name="Rectangle 22"/>
            <p:cNvSpPr>
              <a:spLocks noChangeArrowheads="1"/>
            </p:cNvSpPr>
            <p:nvPr/>
          </p:nvSpPr>
          <p:spPr bwMode="auto">
            <a:xfrm>
              <a:off x="2273294" y="4349750"/>
              <a:ext cx="576262" cy="4318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84023" name="Rectangle 23"/>
            <p:cNvSpPr>
              <a:spLocks noChangeArrowheads="1"/>
            </p:cNvSpPr>
            <p:nvPr/>
          </p:nvSpPr>
          <p:spPr bwMode="auto">
            <a:xfrm>
              <a:off x="2849556" y="4349750"/>
              <a:ext cx="576263" cy="4318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grpSp>
      <p:grpSp>
        <p:nvGrpSpPr>
          <p:cNvPr id="27" name="组合 26"/>
          <p:cNvGrpSpPr/>
          <p:nvPr/>
        </p:nvGrpSpPr>
        <p:grpSpPr>
          <a:xfrm>
            <a:off x="1214414" y="3740150"/>
            <a:ext cx="819150" cy="609600"/>
            <a:chOff x="1214414" y="3740150"/>
            <a:chExt cx="819150" cy="609600"/>
          </a:xfrm>
        </p:grpSpPr>
        <p:sp>
          <p:nvSpPr>
            <p:cNvPr id="384024" name="Arc 24"/>
            <p:cNvSpPr>
              <a:spLocks/>
            </p:cNvSpPr>
            <p:nvPr/>
          </p:nvSpPr>
          <p:spPr bwMode="auto">
            <a:xfrm>
              <a:off x="1816076" y="3917950"/>
              <a:ext cx="217488" cy="431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7030A0"/>
              </a:solidFill>
              <a:round/>
              <a:headEnd/>
              <a:tailEnd type="stealth" w="med" len="lg"/>
            </a:ln>
            <a:effectLst/>
          </p:spPr>
          <p:txBody>
            <a:bodyPr wrap="none" anchor="ctr"/>
            <a:lstStyle/>
            <a:p>
              <a:endParaRPr lang="zh-CN" altLang="en-US">
                <a:latin typeface="Consolas" pitchFamily="49" charset="0"/>
                <a:cs typeface="Consolas" pitchFamily="49" charset="0"/>
              </a:endParaRPr>
            </a:p>
          </p:txBody>
        </p:sp>
        <p:sp>
          <p:nvSpPr>
            <p:cNvPr id="384025" name="Text Box 25"/>
            <p:cNvSpPr txBox="1">
              <a:spLocks noChangeArrowheads="1"/>
            </p:cNvSpPr>
            <p:nvPr/>
          </p:nvSpPr>
          <p:spPr bwMode="auto">
            <a:xfrm>
              <a:off x="1214414" y="3740150"/>
              <a:ext cx="649287" cy="250646"/>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dirty="0">
                  <a:solidFill>
                    <a:srgbClr val="FF0000"/>
                  </a:solidFill>
                  <a:latin typeface="Consolas" pitchFamily="49" charset="0"/>
                  <a:cs typeface="Consolas" pitchFamily="49" charset="0"/>
                </a:rPr>
                <a:t>pre</a:t>
              </a:r>
            </a:p>
          </p:txBody>
        </p:sp>
      </p:grpSp>
      <p:sp>
        <p:nvSpPr>
          <p:cNvPr id="384027" name="Text Box 27"/>
          <p:cNvSpPr txBox="1">
            <a:spLocks noChangeArrowheads="1"/>
          </p:cNvSpPr>
          <p:nvPr/>
        </p:nvSpPr>
        <p:spPr bwMode="auto">
          <a:xfrm>
            <a:off x="4905399" y="3286124"/>
            <a:ext cx="2738435" cy="338554"/>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sz="2000" dirty="0">
                <a:solidFill>
                  <a:srgbClr val="FF0000"/>
                </a:solidFill>
                <a:ea typeface="楷体" pitchFamily="49" charset="-122"/>
                <a:cs typeface="Times New Roman" pitchFamily="18" charset="0"/>
              </a:rPr>
              <a:t>中序序列的后继结点</a:t>
            </a:r>
          </a:p>
        </p:txBody>
      </p:sp>
      <p:grpSp>
        <p:nvGrpSpPr>
          <p:cNvPr id="26" name="组合 25"/>
          <p:cNvGrpSpPr/>
          <p:nvPr/>
        </p:nvGrpSpPr>
        <p:grpSpPr>
          <a:xfrm>
            <a:off x="5584819" y="4349750"/>
            <a:ext cx="1657350" cy="431800"/>
            <a:chOff x="5584819" y="4349750"/>
            <a:chExt cx="1657350" cy="431800"/>
          </a:xfrm>
        </p:grpSpPr>
        <p:sp>
          <p:nvSpPr>
            <p:cNvPr id="384026" name="Rectangle 26"/>
            <p:cNvSpPr>
              <a:spLocks noChangeArrowheads="1"/>
            </p:cNvSpPr>
            <p:nvPr/>
          </p:nvSpPr>
          <p:spPr bwMode="auto">
            <a:xfrm>
              <a:off x="5584819" y="4349750"/>
              <a:ext cx="576262" cy="431800"/>
            </a:xfrm>
            <a:prstGeom prst="rect">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p>
          </p:txBody>
        </p:sp>
        <p:sp>
          <p:nvSpPr>
            <p:cNvPr id="384028" name="Rectangle 28"/>
            <p:cNvSpPr>
              <a:spLocks noChangeArrowheads="1"/>
            </p:cNvSpPr>
            <p:nvPr/>
          </p:nvSpPr>
          <p:spPr bwMode="auto">
            <a:xfrm>
              <a:off x="6089644" y="4349750"/>
              <a:ext cx="576262" cy="4318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84029" name="Rectangle 29"/>
            <p:cNvSpPr>
              <a:spLocks noChangeArrowheads="1"/>
            </p:cNvSpPr>
            <p:nvPr/>
          </p:nvSpPr>
          <p:spPr bwMode="auto">
            <a:xfrm>
              <a:off x="6665906" y="4349750"/>
              <a:ext cx="576263" cy="4318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grpSp>
      <p:grpSp>
        <p:nvGrpSpPr>
          <p:cNvPr id="28" name="组合 27"/>
          <p:cNvGrpSpPr/>
          <p:nvPr/>
        </p:nvGrpSpPr>
        <p:grpSpPr>
          <a:xfrm>
            <a:off x="5357818" y="3740150"/>
            <a:ext cx="650875" cy="609600"/>
            <a:chOff x="5357818" y="3740150"/>
            <a:chExt cx="650875" cy="609600"/>
          </a:xfrm>
        </p:grpSpPr>
        <p:sp>
          <p:nvSpPr>
            <p:cNvPr id="384030" name="Arc 30"/>
            <p:cNvSpPr>
              <a:spLocks/>
            </p:cNvSpPr>
            <p:nvPr/>
          </p:nvSpPr>
          <p:spPr bwMode="auto">
            <a:xfrm>
              <a:off x="5791205" y="3917950"/>
              <a:ext cx="217488" cy="431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7030A0"/>
              </a:solidFill>
              <a:round/>
              <a:headEnd/>
              <a:tailEnd type="stealth" w="med" len="lg"/>
            </a:ln>
            <a:effectLst/>
          </p:spPr>
          <p:txBody>
            <a:bodyPr wrap="none" anchor="ctr"/>
            <a:lstStyle/>
            <a:p>
              <a:endParaRPr lang="zh-CN" altLang="en-US">
                <a:latin typeface="Consolas" pitchFamily="49" charset="0"/>
                <a:cs typeface="Consolas" pitchFamily="49" charset="0"/>
              </a:endParaRPr>
            </a:p>
          </p:txBody>
        </p:sp>
        <p:sp>
          <p:nvSpPr>
            <p:cNvPr id="384031" name="Text Box 31"/>
            <p:cNvSpPr txBox="1">
              <a:spLocks noChangeArrowheads="1"/>
            </p:cNvSpPr>
            <p:nvPr/>
          </p:nvSpPr>
          <p:spPr bwMode="auto">
            <a:xfrm>
              <a:off x="5357818" y="3740150"/>
              <a:ext cx="649287" cy="250646"/>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dirty="0">
                  <a:solidFill>
                    <a:srgbClr val="FF0000"/>
                  </a:solidFill>
                  <a:latin typeface="Consolas" pitchFamily="49" charset="0"/>
                  <a:cs typeface="Consolas" pitchFamily="49" charset="0"/>
                </a:rPr>
                <a:t>p</a:t>
              </a:r>
            </a:p>
          </p:txBody>
        </p:sp>
      </p:grpSp>
      <p:grpSp>
        <p:nvGrpSpPr>
          <p:cNvPr id="29" name="组合 28"/>
          <p:cNvGrpSpPr/>
          <p:nvPr/>
        </p:nvGrpSpPr>
        <p:grpSpPr>
          <a:xfrm>
            <a:off x="2273293" y="4781550"/>
            <a:ext cx="2084393" cy="874998"/>
            <a:chOff x="1701789" y="4781550"/>
            <a:chExt cx="2084393" cy="874998"/>
          </a:xfrm>
        </p:grpSpPr>
        <p:sp>
          <p:nvSpPr>
            <p:cNvPr id="384032" name="Line 32"/>
            <p:cNvSpPr>
              <a:spLocks noChangeShapeType="1"/>
            </p:cNvSpPr>
            <p:nvPr/>
          </p:nvSpPr>
          <p:spPr bwMode="auto">
            <a:xfrm flipV="1">
              <a:off x="2493952" y="4781550"/>
              <a:ext cx="0" cy="360363"/>
            </a:xfrm>
            <a:prstGeom prst="line">
              <a:avLst/>
            </a:prstGeom>
            <a:noFill/>
            <a:ln w="28575">
              <a:solidFill>
                <a:srgbClr val="7030A0"/>
              </a:solidFill>
              <a:round/>
              <a:headEnd/>
              <a:tailEnd type="stealth" w="med" len="lg"/>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84033" name="Text Box 33"/>
            <p:cNvSpPr txBox="1">
              <a:spLocks noChangeArrowheads="1"/>
            </p:cNvSpPr>
            <p:nvPr/>
          </p:nvSpPr>
          <p:spPr bwMode="auto">
            <a:xfrm>
              <a:off x="1701789" y="5213350"/>
              <a:ext cx="2084393" cy="443198"/>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800" dirty="0">
                  <a:solidFill>
                    <a:srgbClr val="0000FF"/>
                  </a:solidFill>
                  <a:latin typeface="Consolas" pitchFamily="49" charset="0"/>
                  <a:ea typeface="楷体" pitchFamily="49" charset="-122"/>
                  <a:cs typeface="Consolas" pitchFamily="49" charset="0"/>
                </a:rPr>
                <a:t>若</a:t>
              </a:r>
              <a:r>
                <a:rPr lang="en-US" altLang="zh-CN" sz="1800" dirty="0" err="1">
                  <a:solidFill>
                    <a:srgbClr val="0000FF"/>
                  </a:solidFill>
                  <a:latin typeface="Consolas" pitchFamily="49" charset="0"/>
                  <a:ea typeface="楷体" pitchFamily="49" charset="-122"/>
                  <a:cs typeface="Consolas" pitchFamily="49" charset="0"/>
                </a:rPr>
                <a:t>rchild</a:t>
              </a:r>
              <a:r>
                <a:rPr lang="zh-CN" altLang="en-US" sz="1800" dirty="0">
                  <a:solidFill>
                    <a:srgbClr val="0000FF"/>
                  </a:solidFill>
                  <a:latin typeface="Consolas" pitchFamily="49" charset="0"/>
                  <a:ea typeface="楷体" pitchFamily="49" charset="-122"/>
                  <a:cs typeface="Consolas" pitchFamily="49" charset="0"/>
                </a:rPr>
                <a:t>为</a:t>
              </a:r>
              <a:r>
                <a:rPr lang="en-US" altLang="zh-CN" sz="1800" dirty="0">
                  <a:solidFill>
                    <a:srgbClr val="0000FF"/>
                  </a:solidFill>
                  <a:latin typeface="Consolas" pitchFamily="49" charset="0"/>
                  <a:ea typeface="楷体" pitchFamily="49" charset="-122"/>
                  <a:cs typeface="Consolas" pitchFamily="49" charset="0"/>
                </a:rPr>
                <a:t>NULL</a:t>
              </a:r>
              <a:r>
                <a:rPr lang="zh-CN" altLang="en-US" sz="1800" dirty="0">
                  <a:solidFill>
                    <a:srgbClr val="0000FF"/>
                  </a:solidFill>
                  <a:latin typeface="Consolas" pitchFamily="49" charset="0"/>
                  <a:ea typeface="楷体" pitchFamily="49" charset="-122"/>
                  <a:cs typeface="Consolas" pitchFamily="49" charset="0"/>
                </a:rPr>
                <a:t>，改为后继线索</a:t>
              </a:r>
            </a:p>
          </p:txBody>
        </p:sp>
      </p:grpSp>
      <p:grpSp>
        <p:nvGrpSpPr>
          <p:cNvPr id="30" name="组合 29"/>
          <p:cNvGrpSpPr/>
          <p:nvPr/>
        </p:nvGrpSpPr>
        <p:grpSpPr>
          <a:xfrm>
            <a:off x="4929190" y="4799013"/>
            <a:ext cx="1990749" cy="824198"/>
            <a:chOff x="5357818" y="4799013"/>
            <a:chExt cx="1990749" cy="824198"/>
          </a:xfrm>
        </p:grpSpPr>
        <p:sp>
          <p:nvSpPr>
            <p:cNvPr id="384034" name="Line 34"/>
            <p:cNvSpPr>
              <a:spLocks noChangeShapeType="1"/>
            </p:cNvSpPr>
            <p:nvPr/>
          </p:nvSpPr>
          <p:spPr bwMode="auto">
            <a:xfrm flipV="1">
              <a:off x="6373810" y="4799013"/>
              <a:ext cx="0" cy="360362"/>
            </a:xfrm>
            <a:prstGeom prst="line">
              <a:avLst/>
            </a:prstGeom>
            <a:noFill/>
            <a:ln w="28575">
              <a:solidFill>
                <a:srgbClr val="7030A0"/>
              </a:solidFill>
              <a:round/>
              <a:headEnd/>
              <a:tailEnd type="stealth" w="med" len="lg"/>
            </a:ln>
            <a:effectLst/>
          </p:spPr>
          <p:txBody>
            <a:bodyPr wrap="none"/>
            <a:lstStyle/>
            <a:p>
              <a:endParaRPr lang="zh-CN" altLang="en-US" sz="1800">
                <a:solidFill>
                  <a:srgbClr val="0000FF"/>
                </a:solidFill>
                <a:latin typeface="Consolas" pitchFamily="49" charset="0"/>
                <a:cs typeface="Consolas" pitchFamily="49" charset="0"/>
              </a:endParaRPr>
            </a:p>
          </p:txBody>
        </p:sp>
        <p:sp>
          <p:nvSpPr>
            <p:cNvPr id="384035" name="Text Box 35"/>
            <p:cNvSpPr txBox="1">
              <a:spLocks noChangeArrowheads="1"/>
            </p:cNvSpPr>
            <p:nvPr/>
          </p:nvSpPr>
          <p:spPr bwMode="auto">
            <a:xfrm>
              <a:off x="5357818" y="5180013"/>
              <a:ext cx="1990749" cy="443198"/>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zh-CN" altLang="en-US" sz="1800">
                  <a:solidFill>
                    <a:srgbClr val="0000FF"/>
                  </a:solidFill>
                  <a:latin typeface="Consolas" pitchFamily="49" charset="0"/>
                  <a:ea typeface="楷体" pitchFamily="49" charset="-122"/>
                  <a:cs typeface="Consolas" pitchFamily="49" charset="0"/>
                </a:rPr>
                <a:t>若</a:t>
              </a:r>
              <a:r>
                <a:rPr lang="en-US" altLang="zh-CN" sz="1800">
                  <a:solidFill>
                    <a:srgbClr val="0000FF"/>
                  </a:solidFill>
                  <a:latin typeface="Consolas" pitchFamily="49" charset="0"/>
                  <a:ea typeface="楷体" pitchFamily="49" charset="-122"/>
                  <a:cs typeface="Consolas" pitchFamily="49" charset="0"/>
                </a:rPr>
                <a:t>lchild</a:t>
              </a:r>
              <a:r>
                <a:rPr lang="zh-CN" altLang="en-US" sz="1800">
                  <a:solidFill>
                    <a:srgbClr val="0000FF"/>
                  </a:solidFill>
                  <a:latin typeface="Consolas" pitchFamily="49" charset="0"/>
                  <a:ea typeface="楷体" pitchFamily="49" charset="-122"/>
                  <a:cs typeface="Consolas" pitchFamily="49" charset="0"/>
                </a:rPr>
                <a:t>为</a:t>
              </a:r>
              <a:r>
                <a:rPr lang="en-US" altLang="zh-CN" sz="1800">
                  <a:solidFill>
                    <a:srgbClr val="0000FF"/>
                  </a:solidFill>
                  <a:latin typeface="Consolas" pitchFamily="49" charset="0"/>
                  <a:ea typeface="楷体" pitchFamily="49" charset="-122"/>
                  <a:cs typeface="Consolas" pitchFamily="49" charset="0"/>
                </a:rPr>
                <a:t>NULL</a:t>
              </a:r>
              <a:r>
                <a:rPr lang="zh-CN" altLang="en-US" sz="1800">
                  <a:solidFill>
                    <a:srgbClr val="0000FF"/>
                  </a:solidFill>
                  <a:latin typeface="Consolas" pitchFamily="49" charset="0"/>
                  <a:ea typeface="楷体" pitchFamily="49" charset="-122"/>
                  <a:cs typeface="Consolas" pitchFamily="49" charset="0"/>
                </a:rPr>
                <a:t>，改为前驱线索</a:t>
              </a:r>
              <a:endParaRPr lang="zh-CN" altLang="en-US" sz="1800" dirty="0">
                <a:solidFill>
                  <a:srgbClr val="0000FF"/>
                </a:solidFill>
                <a:latin typeface="Consolas" pitchFamily="49" charset="0"/>
                <a:ea typeface="楷体" pitchFamily="49" charset="-122"/>
                <a:cs typeface="Consolas" pitchFamily="49" charset="0"/>
              </a:endParaRPr>
            </a:p>
          </p:txBody>
        </p:sp>
      </p:grpSp>
      <p:sp>
        <p:nvSpPr>
          <p:cNvPr id="23" name="任意多边形 22"/>
          <p:cNvSpPr/>
          <p:nvPr/>
        </p:nvSpPr>
        <p:spPr>
          <a:xfrm>
            <a:off x="3158067" y="4572000"/>
            <a:ext cx="2506133" cy="586317"/>
          </a:xfrm>
          <a:custGeom>
            <a:avLst/>
            <a:gdLst>
              <a:gd name="connsiteX0" fmla="*/ 16933 w 2506133"/>
              <a:gd name="connsiteY0" fmla="*/ 0 h 586317"/>
              <a:gd name="connsiteX1" fmla="*/ 194733 w 2506133"/>
              <a:gd name="connsiteY1" fmla="*/ 215900 h 586317"/>
              <a:gd name="connsiteX2" fmla="*/ 1185333 w 2506133"/>
              <a:gd name="connsiteY2" fmla="*/ 584200 h 586317"/>
              <a:gd name="connsiteX3" fmla="*/ 2506133 w 2506133"/>
              <a:gd name="connsiteY3" fmla="*/ 228600 h 586317"/>
              <a:gd name="connsiteX0" fmla="*/ 16933 w 2506133"/>
              <a:gd name="connsiteY0" fmla="*/ 0 h 586317"/>
              <a:gd name="connsiteX1" fmla="*/ 194733 w 2506133"/>
              <a:gd name="connsiteY1" fmla="*/ 215900 h 586317"/>
              <a:gd name="connsiteX2" fmla="*/ 1185333 w 2506133"/>
              <a:gd name="connsiteY2" fmla="*/ 584200 h 586317"/>
              <a:gd name="connsiteX3" fmla="*/ 2506133 w 2506133"/>
              <a:gd name="connsiteY3" fmla="*/ 228600 h 586317"/>
            </a:gdLst>
            <a:ahLst/>
            <a:cxnLst>
              <a:cxn ang="0">
                <a:pos x="connsiteX0" y="connsiteY0"/>
              </a:cxn>
              <a:cxn ang="0">
                <a:pos x="connsiteX1" y="connsiteY1"/>
              </a:cxn>
              <a:cxn ang="0">
                <a:pos x="connsiteX2" y="connsiteY2"/>
              </a:cxn>
              <a:cxn ang="0">
                <a:pos x="connsiteX3" y="connsiteY3"/>
              </a:cxn>
            </a:cxnLst>
            <a:rect l="l" t="t" r="r" b="b"/>
            <a:pathLst>
              <a:path w="2506133" h="586317">
                <a:moveTo>
                  <a:pt x="16933" y="0"/>
                </a:moveTo>
                <a:cubicBezTo>
                  <a:pt x="8466" y="59266"/>
                  <a:pt x="0" y="118533"/>
                  <a:pt x="194733" y="215900"/>
                </a:cubicBezTo>
                <a:cubicBezTo>
                  <a:pt x="389466" y="313267"/>
                  <a:pt x="800100" y="582083"/>
                  <a:pt x="1185333" y="584200"/>
                </a:cubicBezTo>
                <a:cubicBezTo>
                  <a:pt x="1570566" y="586317"/>
                  <a:pt x="2038349" y="407458"/>
                  <a:pt x="2506133" y="228600"/>
                </a:cubicBezTo>
              </a:path>
            </a:pathLst>
          </a:cu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3276600" y="3997300"/>
            <a:ext cx="2565400" cy="587400"/>
          </a:xfrm>
          <a:custGeom>
            <a:avLst/>
            <a:gdLst>
              <a:gd name="connsiteX0" fmla="*/ 2565400 w 2565400"/>
              <a:gd name="connsiteY0" fmla="*/ 508000 h 508000"/>
              <a:gd name="connsiteX1" fmla="*/ 2273300 w 2565400"/>
              <a:gd name="connsiteY1" fmla="*/ 254000 h 508000"/>
              <a:gd name="connsiteX2" fmla="*/ 1524000 w 2565400"/>
              <a:gd name="connsiteY2" fmla="*/ 101600 h 508000"/>
              <a:gd name="connsiteX3" fmla="*/ 393700 w 2565400"/>
              <a:gd name="connsiteY3" fmla="*/ 25400 h 508000"/>
              <a:gd name="connsiteX4" fmla="*/ 0 w 2565400"/>
              <a:gd name="connsiteY4" fmla="*/ 254000 h 508000"/>
              <a:gd name="connsiteX0" fmla="*/ 2565400 w 2565400"/>
              <a:gd name="connsiteY0" fmla="*/ 508000 h 508000"/>
              <a:gd name="connsiteX1" fmla="*/ 2273300 w 2565400"/>
              <a:gd name="connsiteY1" fmla="*/ 254000 h 508000"/>
              <a:gd name="connsiteX2" fmla="*/ 1524000 w 2565400"/>
              <a:gd name="connsiteY2" fmla="*/ 101600 h 508000"/>
              <a:gd name="connsiteX3" fmla="*/ 393700 w 2565400"/>
              <a:gd name="connsiteY3" fmla="*/ 25400 h 508000"/>
              <a:gd name="connsiteX4" fmla="*/ 0 w 2565400"/>
              <a:gd name="connsiteY4" fmla="*/ 254000 h 508000"/>
              <a:gd name="connsiteX0" fmla="*/ 2565400 w 2565400"/>
              <a:gd name="connsiteY0" fmla="*/ 587400 h 587400"/>
              <a:gd name="connsiteX1" fmla="*/ 2273300 w 2565400"/>
              <a:gd name="connsiteY1" fmla="*/ 333400 h 587400"/>
              <a:gd name="connsiteX2" fmla="*/ 1524000 w 2565400"/>
              <a:gd name="connsiteY2" fmla="*/ 38100 h 587400"/>
              <a:gd name="connsiteX3" fmla="*/ 393700 w 2565400"/>
              <a:gd name="connsiteY3" fmla="*/ 104800 h 587400"/>
              <a:gd name="connsiteX4" fmla="*/ 0 w 2565400"/>
              <a:gd name="connsiteY4" fmla="*/ 333400 h 5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5400" h="587400">
                <a:moveTo>
                  <a:pt x="2565400" y="587400"/>
                </a:moveTo>
                <a:cubicBezTo>
                  <a:pt x="2506133" y="494266"/>
                  <a:pt x="2446867" y="424950"/>
                  <a:pt x="2273300" y="333400"/>
                </a:cubicBezTo>
                <a:cubicBezTo>
                  <a:pt x="2099733" y="241850"/>
                  <a:pt x="1837267" y="76200"/>
                  <a:pt x="1524000" y="38100"/>
                </a:cubicBezTo>
                <a:cubicBezTo>
                  <a:pt x="1210733" y="0"/>
                  <a:pt x="647700" y="55583"/>
                  <a:pt x="393700" y="104800"/>
                </a:cubicBezTo>
                <a:cubicBezTo>
                  <a:pt x="139700" y="154017"/>
                  <a:pt x="69850" y="231800"/>
                  <a:pt x="0" y="333400"/>
                </a:cubicBezTo>
              </a:path>
            </a:pathLst>
          </a:custGeom>
          <a:ln w="2857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下箭头 30"/>
          <p:cNvSpPr/>
          <p:nvPr/>
        </p:nvSpPr>
        <p:spPr>
          <a:xfrm>
            <a:off x="4143372" y="2714620"/>
            <a:ext cx="285752" cy="571504"/>
          </a:xfrm>
          <a:prstGeom prst="downArrow">
            <a:avLst/>
          </a:prstGeom>
          <a:ln>
            <a:tailEnd type="arrow"/>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34" name="灯片编号占位符 33"/>
          <p:cNvSpPr>
            <a:spLocks noGrp="1"/>
          </p:cNvSpPr>
          <p:nvPr>
            <p:ph type="sldNum" sz="quarter" idx="12"/>
          </p:nvPr>
        </p:nvSpPr>
        <p:spPr/>
        <p:txBody>
          <a:bodyPr/>
          <a:lstStyle/>
          <a:p>
            <a:fld id="{46F6EDFD-1C6D-4B0B-9860-EFBC3E98102D}" type="slidenum">
              <a:rPr lang="en-US" altLang="zh-CN" smtClean="0"/>
              <a:pPr/>
              <a:t>42</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40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4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21" grpId="0"/>
      <p:bldP spid="384027" grpId="0"/>
      <p:bldP spid="23" grpId="0" animBg="1"/>
      <p:bldP spid="24" grpId="0" animBg="1"/>
      <p:bldP spid="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049" name="Group 73"/>
          <p:cNvGrpSpPr>
            <a:grpSpLocks/>
          </p:cNvGrpSpPr>
          <p:nvPr/>
        </p:nvGrpSpPr>
        <p:grpSpPr bwMode="auto">
          <a:xfrm>
            <a:off x="3803618" y="1603375"/>
            <a:ext cx="1296987" cy="792163"/>
            <a:chOff x="2290" y="1010"/>
            <a:chExt cx="817" cy="499"/>
          </a:xfrm>
        </p:grpSpPr>
        <p:sp>
          <p:nvSpPr>
            <p:cNvPr id="254979" name="Rectangle 3"/>
            <p:cNvSpPr>
              <a:spLocks noChangeArrowheads="1"/>
            </p:cNvSpPr>
            <p:nvPr/>
          </p:nvSpPr>
          <p:spPr bwMode="auto">
            <a:xfrm>
              <a:off x="2290" y="1010"/>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A</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0</a:t>
              </a:r>
            </a:p>
          </p:txBody>
        </p:sp>
        <p:sp>
          <p:nvSpPr>
            <p:cNvPr id="254980" name="Line 4"/>
            <p:cNvSpPr>
              <a:spLocks noChangeShapeType="1"/>
            </p:cNvSpPr>
            <p:nvPr/>
          </p:nvSpPr>
          <p:spPr bwMode="auto">
            <a:xfrm>
              <a:off x="2562" y="1010"/>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81" name="Line 5"/>
            <p:cNvSpPr>
              <a:spLocks noChangeShapeType="1"/>
            </p:cNvSpPr>
            <p:nvPr/>
          </p:nvSpPr>
          <p:spPr bwMode="auto">
            <a:xfrm>
              <a:off x="2835" y="1010"/>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82" name="Rectangle 6"/>
            <p:cNvSpPr>
              <a:spLocks noChangeArrowheads="1"/>
            </p:cNvSpPr>
            <p:nvPr/>
          </p:nvSpPr>
          <p:spPr bwMode="auto">
            <a:xfrm>
              <a:off x="2290" y="1282"/>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4983" name="Line 7"/>
            <p:cNvSpPr>
              <a:spLocks noChangeShapeType="1"/>
            </p:cNvSpPr>
            <p:nvPr/>
          </p:nvSpPr>
          <p:spPr bwMode="auto">
            <a:xfrm>
              <a:off x="2698" y="1282"/>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51" name="Group 75"/>
          <p:cNvGrpSpPr>
            <a:grpSpLocks/>
          </p:cNvGrpSpPr>
          <p:nvPr/>
        </p:nvGrpSpPr>
        <p:grpSpPr bwMode="auto">
          <a:xfrm>
            <a:off x="4410043" y="4627563"/>
            <a:ext cx="1296987" cy="792162"/>
            <a:chOff x="2672" y="2915"/>
            <a:chExt cx="817" cy="499"/>
          </a:xfrm>
        </p:grpSpPr>
        <p:sp>
          <p:nvSpPr>
            <p:cNvPr id="254984" name="Rectangle 8"/>
            <p:cNvSpPr>
              <a:spLocks noChangeArrowheads="1"/>
            </p:cNvSpPr>
            <p:nvPr/>
          </p:nvSpPr>
          <p:spPr bwMode="auto">
            <a:xfrm>
              <a:off x="2672" y="2915"/>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E</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254985" name="Line 9"/>
            <p:cNvSpPr>
              <a:spLocks noChangeShapeType="1"/>
            </p:cNvSpPr>
            <p:nvPr/>
          </p:nvSpPr>
          <p:spPr bwMode="auto">
            <a:xfrm>
              <a:off x="2944"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86" name="Line 10"/>
            <p:cNvSpPr>
              <a:spLocks noChangeShapeType="1"/>
            </p:cNvSpPr>
            <p:nvPr/>
          </p:nvSpPr>
          <p:spPr bwMode="auto">
            <a:xfrm>
              <a:off x="3217"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87" name="Rectangle 11"/>
            <p:cNvSpPr>
              <a:spLocks noChangeArrowheads="1"/>
            </p:cNvSpPr>
            <p:nvPr/>
          </p:nvSpPr>
          <p:spPr bwMode="auto">
            <a:xfrm>
              <a:off x="2672" y="318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4988" name="Line 12"/>
            <p:cNvSpPr>
              <a:spLocks noChangeShapeType="1"/>
            </p:cNvSpPr>
            <p:nvPr/>
          </p:nvSpPr>
          <p:spPr bwMode="auto">
            <a:xfrm>
              <a:off x="3080" y="318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52" name="Group 76"/>
          <p:cNvGrpSpPr>
            <a:grpSpLocks/>
          </p:cNvGrpSpPr>
          <p:nvPr/>
        </p:nvGrpSpPr>
        <p:grpSpPr bwMode="auto">
          <a:xfrm>
            <a:off x="5430805" y="2835275"/>
            <a:ext cx="1296988" cy="792163"/>
            <a:chOff x="3315" y="1786"/>
            <a:chExt cx="817" cy="499"/>
          </a:xfrm>
        </p:grpSpPr>
        <p:sp>
          <p:nvSpPr>
            <p:cNvPr id="254989" name="Rectangle 13"/>
            <p:cNvSpPr>
              <a:spLocks noChangeArrowheads="1"/>
            </p:cNvSpPr>
            <p:nvPr/>
          </p:nvSpPr>
          <p:spPr bwMode="auto">
            <a:xfrm>
              <a:off x="3315" y="1786"/>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C</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0</a:t>
              </a:r>
            </a:p>
          </p:txBody>
        </p:sp>
        <p:sp>
          <p:nvSpPr>
            <p:cNvPr id="254990" name="Line 14"/>
            <p:cNvSpPr>
              <a:spLocks noChangeShapeType="1"/>
            </p:cNvSpPr>
            <p:nvPr/>
          </p:nvSpPr>
          <p:spPr bwMode="auto">
            <a:xfrm>
              <a:off x="3587" y="1786"/>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91" name="Line 15"/>
            <p:cNvSpPr>
              <a:spLocks noChangeShapeType="1"/>
            </p:cNvSpPr>
            <p:nvPr/>
          </p:nvSpPr>
          <p:spPr bwMode="auto">
            <a:xfrm>
              <a:off x="3860" y="1786"/>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92" name="Rectangle 16"/>
            <p:cNvSpPr>
              <a:spLocks noChangeArrowheads="1"/>
            </p:cNvSpPr>
            <p:nvPr/>
          </p:nvSpPr>
          <p:spPr bwMode="auto">
            <a:xfrm>
              <a:off x="3315" y="2058"/>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4993" name="Line 17"/>
            <p:cNvSpPr>
              <a:spLocks noChangeShapeType="1"/>
            </p:cNvSpPr>
            <p:nvPr/>
          </p:nvSpPr>
          <p:spPr bwMode="auto">
            <a:xfrm>
              <a:off x="3723" y="2058"/>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53" name="Group 77"/>
          <p:cNvGrpSpPr>
            <a:grpSpLocks/>
          </p:cNvGrpSpPr>
          <p:nvPr/>
        </p:nvGrpSpPr>
        <p:grpSpPr bwMode="auto">
          <a:xfrm>
            <a:off x="6396005" y="4627563"/>
            <a:ext cx="1296988" cy="792162"/>
            <a:chOff x="3923" y="2915"/>
            <a:chExt cx="817" cy="499"/>
          </a:xfrm>
        </p:grpSpPr>
        <p:sp>
          <p:nvSpPr>
            <p:cNvPr id="254994" name="Rectangle 18"/>
            <p:cNvSpPr>
              <a:spLocks noChangeArrowheads="1"/>
            </p:cNvSpPr>
            <p:nvPr/>
          </p:nvSpPr>
          <p:spPr bwMode="auto">
            <a:xfrm>
              <a:off x="3923" y="2915"/>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F</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254995" name="Line 19"/>
            <p:cNvSpPr>
              <a:spLocks noChangeShapeType="1"/>
            </p:cNvSpPr>
            <p:nvPr/>
          </p:nvSpPr>
          <p:spPr bwMode="auto">
            <a:xfrm>
              <a:off x="4195"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96" name="Line 20"/>
            <p:cNvSpPr>
              <a:spLocks noChangeShapeType="1"/>
            </p:cNvSpPr>
            <p:nvPr/>
          </p:nvSpPr>
          <p:spPr bwMode="auto">
            <a:xfrm>
              <a:off x="4468"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4997" name="Rectangle 21"/>
            <p:cNvSpPr>
              <a:spLocks noChangeArrowheads="1"/>
            </p:cNvSpPr>
            <p:nvPr/>
          </p:nvSpPr>
          <p:spPr bwMode="auto">
            <a:xfrm>
              <a:off x="3923" y="318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4998" name="Line 22"/>
            <p:cNvSpPr>
              <a:spLocks noChangeShapeType="1"/>
            </p:cNvSpPr>
            <p:nvPr/>
          </p:nvSpPr>
          <p:spPr bwMode="auto">
            <a:xfrm>
              <a:off x="4331" y="318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254999" name="Freeform 23"/>
          <p:cNvSpPr>
            <a:spLocks/>
          </p:cNvSpPr>
          <p:nvPr/>
        </p:nvSpPr>
        <p:spPr bwMode="auto">
          <a:xfrm>
            <a:off x="3444843" y="2179638"/>
            <a:ext cx="719137" cy="627062"/>
          </a:xfrm>
          <a:custGeom>
            <a:avLst/>
            <a:gdLst/>
            <a:ahLst/>
            <a:cxnLst>
              <a:cxn ang="0">
                <a:pos x="453" y="0"/>
              </a:cxn>
              <a:cxn ang="0">
                <a:pos x="0" y="395"/>
              </a:cxn>
            </a:cxnLst>
            <a:rect l="0" t="0" r="r" b="b"/>
            <a:pathLst>
              <a:path w="453" h="395">
                <a:moveTo>
                  <a:pt x="453" y="0"/>
                </a:moveTo>
                <a:lnTo>
                  <a:pt x="0" y="395"/>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00" name="Freeform 24"/>
          <p:cNvSpPr>
            <a:spLocks/>
          </p:cNvSpPr>
          <p:nvPr/>
        </p:nvSpPr>
        <p:spPr bwMode="auto">
          <a:xfrm>
            <a:off x="4892643" y="2209800"/>
            <a:ext cx="838200" cy="609600"/>
          </a:xfrm>
          <a:custGeom>
            <a:avLst/>
            <a:gdLst/>
            <a:ahLst/>
            <a:cxnLst>
              <a:cxn ang="0">
                <a:pos x="0" y="0"/>
              </a:cxn>
              <a:cxn ang="0">
                <a:pos x="528" y="384"/>
              </a:cxn>
            </a:cxnLst>
            <a:rect l="0" t="0" r="r" b="b"/>
            <a:pathLst>
              <a:path w="528" h="384">
                <a:moveTo>
                  <a:pt x="0" y="0"/>
                </a:moveTo>
                <a:lnTo>
                  <a:pt x="528" y="384"/>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02" name="Freeform 26"/>
          <p:cNvSpPr>
            <a:spLocks/>
          </p:cNvSpPr>
          <p:nvPr/>
        </p:nvSpPr>
        <p:spPr bwMode="auto">
          <a:xfrm>
            <a:off x="5222843" y="3467100"/>
            <a:ext cx="533400" cy="1157288"/>
          </a:xfrm>
          <a:custGeom>
            <a:avLst/>
            <a:gdLst/>
            <a:ahLst/>
            <a:cxnLst>
              <a:cxn ang="0">
                <a:pos x="336" y="0"/>
              </a:cxn>
              <a:cxn ang="0">
                <a:pos x="0" y="729"/>
              </a:cxn>
            </a:cxnLst>
            <a:rect l="0" t="0" r="r" b="b"/>
            <a:pathLst>
              <a:path w="336" h="729">
                <a:moveTo>
                  <a:pt x="336" y="0"/>
                </a:moveTo>
                <a:lnTo>
                  <a:pt x="0" y="729"/>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03" name="Freeform 27"/>
          <p:cNvSpPr>
            <a:spLocks/>
          </p:cNvSpPr>
          <p:nvPr/>
        </p:nvSpPr>
        <p:spPr bwMode="auto">
          <a:xfrm>
            <a:off x="6454743" y="3467100"/>
            <a:ext cx="588962" cy="1160463"/>
          </a:xfrm>
          <a:custGeom>
            <a:avLst/>
            <a:gdLst/>
            <a:ahLst/>
            <a:cxnLst>
              <a:cxn ang="0">
                <a:pos x="0" y="0"/>
              </a:cxn>
              <a:cxn ang="0">
                <a:pos x="371" y="731"/>
              </a:cxn>
            </a:cxnLst>
            <a:rect l="0" t="0" r="r" b="b"/>
            <a:pathLst>
              <a:path w="371" h="731">
                <a:moveTo>
                  <a:pt x="0" y="0"/>
                </a:moveTo>
                <a:lnTo>
                  <a:pt x="371" y="731"/>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06" name="Freeform 30"/>
          <p:cNvSpPr>
            <a:spLocks/>
          </p:cNvSpPr>
          <p:nvPr/>
        </p:nvSpPr>
        <p:spPr bwMode="auto">
          <a:xfrm>
            <a:off x="5272055" y="3644900"/>
            <a:ext cx="725488" cy="2205038"/>
          </a:xfrm>
          <a:custGeom>
            <a:avLst/>
            <a:gdLst/>
            <a:ahLst/>
            <a:cxnLst>
              <a:cxn ang="0">
                <a:pos x="17" y="1049"/>
              </a:cxn>
              <a:cxn ang="0">
                <a:pos x="41" y="1345"/>
              </a:cxn>
              <a:cxn ang="0">
                <a:pos x="265" y="1313"/>
              </a:cxn>
              <a:cxn ang="0">
                <a:pos x="345" y="1073"/>
              </a:cxn>
              <a:cxn ang="0">
                <a:pos x="457" y="0"/>
              </a:cxn>
            </a:cxnLst>
            <a:rect l="0" t="0" r="r" b="b"/>
            <a:pathLst>
              <a:path w="457" h="1389">
                <a:moveTo>
                  <a:pt x="17" y="1049"/>
                </a:moveTo>
                <a:cubicBezTo>
                  <a:pt x="21" y="1098"/>
                  <a:pt x="0" y="1301"/>
                  <a:pt x="41" y="1345"/>
                </a:cubicBezTo>
                <a:cubicBezTo>
                  <a:pt x="82" y="1389"/>
                  <a:pt x="214" y="1358"/>
                  <a:pt x="265" y="1313"/>
                </a:cubicBezTo>
                <a:cubicBezTo>
                  <a:pt x="316" y="1268"/>
                  <a:pt x="313" y="1292"/>
                  <a:pt x="345" y="1073"/>
                </a:cubicBezTo>
                <a:cubicBezTo>
                  <a:pt x="377" y="854"/>
                  <a:pt x="434" y="224"/>
                  <a:pt x="457"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07" name="Freeform 31"/>
          <p:cNvSpPr>
            <a:spLocks/>
          </p:cNvSpPr>
          <p:nvPr/>
        </p:nvSpPr>
        <p:spPr bwMode="auto">
          <a:xfrm>
            <a:off x="6151530" y="3497263"/>
            <a:ext cx="604838" cy="2368550"/>
          </a:xfrm>
          <a:custGeom>
            <a:avLst/>
            <a:gdLst/>
            <a:ahLst/>
            <a:cxnLst>
              <a:cxn ang="0">
                <a:pos x="381" y="1120"/>
              </a:cxn>
              <a:cxn ang="0">
                <a:pos x="290" y="1438"/>
              </a:cxn>
              <a:cxn ang="0">
                <a:pos x="127" y="1445"/>
              </a:cxn>
              <a:cxn ang="0">
                <a:pos x="18" y="1256"/>
              </a:cxn>
              <a:cxn ang="0">
                <a:pos x="18" y="894"/>
              </a:cxn>
              <a:cxn ang="0">
                <a:pos x="31" y="133"/>
              </a:cxn>
              <a:cxn ang="0">
                <a:pos x="39" y="93"/>
              </a:cxn>
            </a:cxnLst>
            <a:rect l="0" t="0" r="r" b="b"/>
            <a:pathLst>
              <a:path w="381" h="1492">
                <a:moveTo>
                  <a:pt x="381" y="1120"/>
                </a:moveTo>
                <a:cubicBezTo>
                  <a:pt x="354" y="1256"/>
                  <a:pt x="332" y="1384"/>
                  <a:pt x="290" y="1438"/>
                </a:cubicBezTo>
                <a:cubicBezTo>
                  <a:pt x="248" y="1492"/>
                  <a:pt x="172" y="1475"/>
                  <a:pt x="127" y="1445"/>
                </a:cubicBezTo>
                <a:cubicBezTo>
                  <a:pt x="82" y="1415"/>
                  <a:pt x="36" y="1348"/>
                  <a:pt x="18" y="1256"/>
                </a:cubicBezTo>
                <a:cubicBezTo>
                  <a:pt x="0" y="1164"/>
                  <a:pt x="16" y="1081"/>
                  <a:pt x="18" y="894"/>
                </a:cubicBezTo>
                <a:cubicBezTo>
                  <a:pt x="20" y="707"/>
                  <a:pt x="28" y="266"/>
                  <a:pt x="31" y="133"/>
                </a:cubicBezTo>
                <a:cubicBezTo>
                  <a:pt x="34" y="0"/>
                  <a:pt x="37" y="101"/>
                  <a:pt x="39" y="93"/>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grpSp>
        <p:nvGrpSpPr>
          <p:cNvPr id="255045" name="Group 69"/>
          <p:cNvGrpSpPr>
            <a:grpSpLocks/>
          </p:cNvGrpSpPr>
          <p:nvPr/>
        </p:nvGrpSpPr>
        <p:grpSpPr bwMode="auto">
          <a:xfrm>
            <a:off x="3803618" y="223838"/>
            <a:ext cx="1296987" cy="1373187"/>
            <a:chOff x="2290" y="141"/>
            <a:chExt cx="817" cy="865"/>
          </a:xfrm>
        </p:grpSpPr>
        <p:sp>
          <p:nvSpPr>
            <p:cNvPr id="255009" name="Rectangle 33"/>
            <p:cNvSpPr>
              <a:spLocks noChangeArrowheads="1"/>
            </p:cNvSpPr>
            <p:nvPr/>
          </p:nvSpPr>
          <p:spPr bwMode="auto">
            <a:xfrm>
              <a:off x="2290" y="141"/>
              <a:ext cx="817"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  </a:t>
              </a:r>
              <a:r>
                <a:rPr lang="en-US" altLang="zh-CN" sz="1800" dirty="0">
                  <a:solidFill>
                    <a:srgbClr val="3333FF"/>
                  </a:solidFill>
                  <a:latin typeface="Consolas" pitchFamily="49" charset="0"/>
                  <a:ea typeface="黑体" pitchFamily="2" charset="-122"/>
                  <a:cs typeface="Consolas" pitchFamily="49" charset="0"/>
                </a:rPr>
                <a:t>1</a:t>
              </a:r>
            </a:p>
          </p:txBody>
        </p:sp>
        <p:sp>
          <p:nvSpPr>
            <p:cNvPr id="255010" name="Line 34"/>
            <p:cNvSpPr>
              <a:spLocks noChangeShapeType="1"/>
            </p:cNvSpPr>
            <p:nvPr/>
          </p:nvSpPr>
          <p:spPr bwMode="auto">
            <a:xfrm>
              <a:off x="2562" y="141"/>
              <a:ext cx="0" cy="272"/>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b="0">
                <a:solidFill>
                  <a:srgbClr val="3333FF"/>
                </a:solidFill>
                <a:latin typeface="Consolas" pitchFamily="49" charset="0"/>
                <a:cs typeface="Consolas" pitchFamily="49" charset="0"/>
              </a:endParaRPr>
            </a:p>
          </p:txBody>
        </p:sp>
        <p:sp>
          <p:nvSpPr>
            <p:cNvPr id="255011" name="Line 35"/>
            <p:cNvSpPr>
              <a:spLocks noChangeShapeType="1"/>
            </p:cNvSpPr>
            <p:nvPr/>
          </p:nvSpPr>
          <p:spPr bwMode="auto">
            <a:xfrm>
              <a:off x="2835" y="141"/>
              <a:ext cx="0" cy="272"/>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b="0">
                <a:solidFill>
                  <a:srgbClr val="3333FF"/>
                </a:solidFill>
                <a:latin typeface="Consolas" pitchFamily="49" charset="0"/>
                <a:cs typeface="Consolas" pitchFamily="49" charset="0"/>
              </a:endParaRPr>
            </a:p>
          </p:txBody>
        </p:sp>
        <p:sp>
          <p:nvSpPr>
            <p:cNvPr id="255012" name="Rectangle 36"/>
            <p:cNvSpPr>
              <a:spLocks noChangeArrowheads="1"/>
            </p:cNvSpPr>
            <p:nvPr/>
          </p:nvSpPr>
          <p:spPr bwMode="auto">
            <a:xfrm>
              <a:off x="2290" y="413"/>
              <a:ext cx="817" cy="22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b="0">
                <a:solidFill>
                  <a:srgbClr val="3333FF"/>
                </a:solidFill>
                <a:latin typeface="Consolas" pitchFamily="49" charset="0"/>
                <a:cs typeface="Consolas" pitchFamily="49" charset="0"/>
              </a:endParaRPr>
            </a:p>
          </p:txBody>
        </p:sp>
        <p:sp>
          <p:nvSpPr>
            <p:cNvPr id="255013" name="Line 37"/>
            <p:cNvSpPr>
              <a:spLocks noChangeShapeType="1"/>
            </p:cNvSpPr>
            <p:nvPr/>
          </p:nvSpPr>
          <p:spPr bwMode="auto">
            <a:xfrm>
              <a:off x="2698" y="413"/>
              <a:ext cx="0" cy="227"/>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b="0">
                <a:solidFill>
                  <a:srgbClr val="3333FF"/>
                </a:solidFill>
                <a:latin typeface="Consolas" pitchFamily="49" charset="0"/>
                <a:cs typeface="Consolas" pitchFamily="49" charset="0"/>
              </a:endParaRPr>
            </a:p>
          </p:txBody>
        </p:sp>
        <p:sp>
          <p:nvSpPr>
            <p:cNvPr id="255014" name="Line 38"/>
            <p:cNvSpPr>
              <a:spLocks noChangeShapeType="1"/>
            </p:cNvSpPr>
            <p:nvPr/>
          </p:nvSpPr>
          <p:spPr bwMode="auto">
            <a:xfrm flipH="1">
              <a:off x="2496" y="507"/>
              <a:ext cx="0" cy="499"/>
            </a:xfrm>
            <a:prstGeom prst="line">
              <a:avLst/>
            </a:prstGeom>
            <a:noFill/>
            <a:ln w="3175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grpSp>
      <p:grpSp>
        <p:nvGrpSpPr>
          <p:cNvPr id="255054" name="Group 78"/>
          <p:cNvGrpSpPr>
            <a:grpSpLocks/>
          </p:cNvGrpSpPr>
          <p:nvPr/>
        </p:nvGrpSpPr>
        <p:grpSpPr bwMode="auto">
          <a:xfrm>
            <a:off x="4884705" y="508000"/>
            <a:ext cx="3179763" cy="5441950"/>
            <a:chOff x="2971" y="320"/>
            <a:chExt cx="2003" cy="3428"/>
          </a:xfrm>
        </p:grpSpPr>
        <p:sp>
          <p:nvSpPr>
            <p:cNvPr id="255015" name="Freeform 39"/>
            <p:cNvSpPr>
              <a:spLocks/>
            </p:cNvSpPr>
            <p:nvPr/>
          </p:nvSpPr>
          <p:spPr bwMode="auto">
            <a:xfrm>
              <a:off x="2971" y="504"/>
              <a:ext cx="1597" cy="2408"/>
            </a:xfrm>
            <a:custGeom>
              <a:avLst/>
              <a:gdLst/>
              <a:ahLst/>
              <a:cxnLst>
                <a:cxn ang="0">
                  <a:pos x="0" y="0"/>
                </a:cxn>
                <a:cxn ang="0">
                  <a:pos x="680" y="272"/>
                </a:cxn>
                <a:cxn ang="0">
                  <a:pos x="1315" y="1225"/>
                </a:cxn>
                <a:cxn ang="0">
                  <a:pos x="1597" y="2408"/>
                </a:cxn>
              </a:cxnLst>
              <a:rect l="0" t="0" r="r" b="b"/>
              <a:pathLst>
                <a:path w="1597" h="2408">
                  <a:moveTo>
                    <a:pt x="0" y="0"/>
                  </a:moveTo>
                  <a:cubicBezTo>
                    <a:pt x="230" y="34"/>
                    <a:pt x="461" y="68"/>
                    <a:pt x="680" y="272"/>
                  </a:cubicBezTo>
                  <a:cubicBezTo>
                    <a:pt x="899" y="476"/>
                    <a:pt x="1162" y="869"/>
                    <a:pt x="1315" y="1225"/>
                  </a:cubicBezTo>
                  <a:cubicBezTo>
                    <a:pt x="1468" y="1581"/>
                    <a:pt x="1538" y="2162"/>
                    <a:pt x="1597" y="2408"/>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17" name="Freeform 41"/>
            <p:cNvSpPr>
              <a:spLocks/>
            </p:cNvSpPr>
            <p:nvPr/>
          </p:nvSpPr>
          <p:spPr bwMode="auto">
            <a:xfrm>
              <a:off x="3144" y="320"/>
              <a:ext cx="1830" cy="3428"/>
            </a:xfrm>
            <a:custGeom>
              <a:avLst/>
              <a:gdLst/>
              <a:ahLst/>
              <a:cxnLst>
                <a:cxn ang="0">
                  <a:pos x="1369" y="2996"/>
                </a:cxn>
                <a:cxn ang="0">
                  <a:pos x="1460" y="3269"/>
                </a:cxn>
                <a:cxn ang="0">
                  <a:pos x="1732" y="3269"/>
                </a:cxn>
                <a:cxn ang="0">
                  <a:pos x="1686" y="2316"/>
                </a:cxn>
                <a:cxn ang="0">
                  <a:pos x="870" y="411"/>
                </a:cxn>
                <a:cxn ang="0">
                  <a:pos x="0" y="0"/>
                </a:cxn>
              </a:cxnLst>
              <a:rect l="0" t="0" r="r" b="b"/>
              <a:pathLst>
                <a:path w="1830" h="3428">
                  <a:moveTo>
                    <a:pt x="1369" y="2996"/>
                  </a:moveTo>
                  <a:cubicBezTo>
                    <a:pt x="1384" y="3109"/>
                    <a:pt x="1400" y="3223"/>
                    <a:pt x="1460" y="3269"/>
                  </a:cubicBezTo>
                  <a:cubicBezTo>
                    <a:pt x="1520" y="3315"/>
                    <a:pt x="1694" y="3428"/>
                    <a:pt x="1732" y="3269"/>
                  </a:cubicBezTo>
                  <a:cubicBezTo>
                    <a:pt x="1770" y="3110"/>
                    <a:pt x="1830" y="2792"/>
                    <a:pt x="1686" y="2316"/>
                  </a:cubicBezTo>
                  <a:cubicBezTo>
                    <a:pt x="1542" y="1840"/>
                    <a:pt x="1151" y="797"/>
                    <a:pt x="870" y="411"/>
                  </a:cubicBezTo>
                  <a:cubicBezTo>
                    <a:pt x="589" y="25"/>
                    <a:pt x="181" y="86"/>
                    <a:pt x="0" y="0"/>
                  </a:cubicBezTo>
                </a:path>
              </a:pathLst>
            </a:custGeom>
            <a:noFill/>
            <a:ln w="31750" cap="flat" cmpd="sng">
              <a:solidFill>
                <a:srgbClr val="FF0000"/>
              </a:solidFill>
              <a:prstDash val="sysDot"/>
              <a:round/>
              <a:headEnd type="none" w="lg" len="sm"/>
              <a:tailEnd type="stealth" w="lg" len="lg"/>
            </a:ln>
            <a:effectLst/>
          </p:spPr>
          <p:txBody>
            <a:bodyPr wrap="none"/>
            <a:lstStyle/>
            <a:p>
              <a:endParaRPr lang="zh-CN" altLang="en-US"/>
            </a:p>
          </p:txBody>
        </p:sp>
      </p:grpSp>
      <p:grpSp>
        <p:nvGrpSpPr>
          <p:cNvPr id="255048" name="Group 72"/>
          <p:cNvGrpSpPr>
            <a:grpSpLocks/>
          </p:cNvGrpSpPr>
          <p:nvPr/>
        </p:nvGrpSpPr>
        <p:grpSpPr bwMode="auto">
          <a:xfrm>
            <a:off x="2508218" y="2816225"/>
            <a:ext cx="1296987" cy="793750"/>
            <a:chOff x="1474" y="1774"/>
            <a:chExt cx="817" cy="500"/>
          </a:xfrm>
        </p:grpSpPr>
        <p:sp>
          <p:nvSpPr>
            <p:cNvPr id="255019" name="Rectangle 43"/>
            <p:cNvSpPr>
              <a:spLocks noChangeArrowheads="1"/>
            </p:cNvSpPr>
            <p:nvPr/>
          </p:nvSpPr>
          <p:spPr bwMode="auto">
            <a:xfrm>
              <a:off x="1474" y="204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黑体" pitchFamily="2" charset="-122"/>
                <a:cs typeface="Consolas" pitchFamily="49" charset="0"/>
              </a:endParaRPr>
            </a:p>
          </p:txBody>
        </p:sp>
        <p:sp>
          <p:nvSpPr>
            <p:cNvPr id="255020" name="Line 44"/>
            <p:cNvSpPr>
              <a:spLocks noChangeShapeType="1"/>
            </p:cNvSpPr>
            <p:nvPr/>
          </p:nvSpPr>
          <p:spPr bwMode="auto">
            <a:xfrm>
              <a:off x="1882" y="204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23" name="Rectangle 47"/>
            <p:cNvSpPr>
              <a:spLocks noChangeArrowheads="1"/>
            </p:cNvSpPr>
            <p:nvPr/>
          </p:nvSpPr>
          <p:spPr bwMode="auto">
            <a:xfrm>
              <a:off x="1474" y="1774"/>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B</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255024" name="Line 48"/>
            <p:cNvSpPr>
              <a:spLocks noChangeShapeType="1"/>
            </p:cNvSpPr>
            <p:nvPr/>
          </p:nvSpPr>
          <p:spPr bwMode="auto">
            <a:xfrm>
              <a:off x="1746" y="1774"/>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25" name="Line 49"/>
            <p:cNvSpPr>
              <a:spLocks noChangeShapeType="1"/>
            </p:cNvSpPr>
            <p:nvPr/>
          </p:nvSpPr>
          <p:spPr bwMode="auto">
            <a:xfrm>
              <a:off x="2018" y="1774"/>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47" name="Group 71"/>
          <p:cNvGrpSpPr>
            <a:grpSpLocks/>
          </p:cNvGrpSpPr>
          <p:nvPr/>
        </p:nvGrpSpPr>
        <p:grpSpPr bwMode="auto">
          <a:xfrm>
            <a:off x="1327118" y="4545013"/>
            <a:ext cx="1296987" cy="803275"/>
            <a:chOff x="730" y="2863"/>
            <a:chExt cx="817" cy="506"/>
          </a:xfrm>
        </p:grpSpPr>
        <p:sp>
          <p:nvSpPr>
            <p:cNvPr id="255026" name="Rectangle 50"/>
            <p:cNvSpPr>
              <a:spLocks noChangeArrowheads="1"/>
            </p:cNvSpPr>
            <p:nvPr/>
          </p:nvSpPr>
          <p:spPr bwMode="auto">
            <a:xfrm>
              <a:off x="730" y="3134"/>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黑体" pitchFamily="2" charset="-122"/>
                <a:cs typeface="Consolas" pitchFamily="49" charset="0"/>
              </a:endParaRPr>
            </a:p>
          </p:txBody>
        </p:sp>
        <p:sp>
          <p:nvSpPr>
            <p:cNvPr id="255027" name="Line 51"/>
            <p:cNvSpPr>
              <a:spLocks noChangeShapeType="1"/>
            </p:cNvSpPr>
            <p:nvPr/>
          </p:nvSpPr>
          <p:spPr bwMode="auto">
            <a:xfrm>
              <a:off x="1134" y="3142"/>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28" name="Rectangle 52"/>
            <p:cNvSpPr>
              <a:spLocks noChangeArrowheads="1"/>
            </p:cNvSpPr>
            <p:nvPr/>
          </p:nvSpPr>
          <p:spPr bwMode="auto">
            <a:xfrm>
              <a:off x="730" y="2863"/>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D </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255029" name="Line 53"/>
            <p:cNvSpPr>
              <a:spLocks noChangeShapeType="1"/>
            </p:cNvSpPr>
            <p:nvPr/>
          </p:nvSpPr>
          <p:spPr bwMode="auto">
            <a:xfrm>
              <a:off x="1011" y="286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30" name="Line 54"/>
            <p:cNvSpPr>
              <a:spLocks noChangeShapeType="1"/>
            </p:cNvSpPr>
            <p:nvPr/>
          </p:nvSpPr>
          <p:spPr bwMode="auto">
            <a:xfrm>
              <a:off x="1284" y="286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255050" name="Group 74"/>
          <p:cNvGrpSpPr>
            <a:grpSpLocks/>
          </p:cNvGrpSpPr>
          <p:nvPr/>
        </p:nvGrpSpPr>
        <p:grpSpPr bwMode="auto">
          <a:xfrm>
            <a:off x="2508218" y="5624513"/>
            <a:ext cx="1296987" cy="792162"/>
            <a:chOff x="1474" y="3543"/>
            <a:chExt cx="817" cy="499"/>
          </a:xfrm>
        </p:grpSpPr>
        <p:sp>
          <p:nvSpPr>
            <p:cNvPr id="255031" name="Rectangle 55"/>
            <p:cNvSpPr>
              <a:spLocks noChangeArrowheads="1"/>
            </p:cNvSpPr>
            <p:nvPr/>
          </p:nvSpPr>
          <p:spPr bwMode="auto">
            <a:xfrm>
              <a:off x="1474" y="3543"/>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a:solidFill>
                    <a:srgbClr val="3333FF"/>
                  </a:solidFill>
                  <a:latin typeface="Consolas" pitchFamily="49" charset="0"/>
                  <a:ea typeface="黑体" pitchFamily="2" charset="-122"/>
                  <a:cs typeface="Consolas" pitchFamily="49" charset="0"/>
                </a:rPr>
                <a:t>1  G  </a:t>
              </a:r>
              <a:r>
                <a:rPr lang="en-US" altLang="zh-CN" sz="1800" i="1" dirty="0">
                  <a:solidFill>
                    <a:srgbClr val="3333FF"/>
                  </a:solidFill>
                  <a:latin typeface="Consolas" pitchFamily="49" charset="0"/>
                  <a:ea typeface="黑体" pitchFamily="2" charset="-122"/>
                  <a:cs typeface="Consolas" pitchFamily="49" charset="0"/>
                </a:rPr>
                <a:t>1</a:t>
              </a:r>
            </a:p>
          </p:txBody>
        </p:sp>
        <p:sp>
          <p:nvSpPr>
            <p:cNvPr id="255032" name="Line 56"/>
            <p:cNvSpPr>
              <a:spLocks noChangeShapeType="1"/>
            </p:cNvSpPr>
            <p:nvPr/>
          </p:nvSpPr>
          <p:spPr bwMode="auto">
            <a:xfrm>
              <a:off x="1746" y="354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33" name="Line 57"/>
            <p:cNvSpPr>
              <a:spLocks noChangeShapeType="1"/>
            </p:cNvSpPr>
            <p:nvPr/>
          </p:nvSpPr>
          <p:spPr bwMode="auto">
            <a:xfrm>
              <a:off x="2019" y="354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255034" name="Rectangle 58"/>
            <p:cNvSpPr>
              <a:spLocks noChangeArrowheads="1"/>
            </p:cNvSpPr>
            <p:nvPr/>
          </p:nvSpPr>
          <p:spPr bwMode="auto">
            <a:xfrm>
              <a:off x="1474" y="3815"/>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255035" name="Line 59"/>
            <p:cNvSpPr>
              <a:spLocks noChangeShapeType="1"/>
            </p:cNvSpPr>
            <p:nvPr/>
          </p:nvSpPr>
          <p:spPr bwMode="auto">
            <a:xfrm>
              <a:off x="1882" y="3815"/>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255036" name="Freeform 60"/>
          <p:cNvSpPr>
            <a:spLocks/>
          </p:cNvSpPr>
          <p:nvPr/>
        </p:nvSpPr>
        <p:spPr bwMode="auto">
          <a:xfrm>
            <a:off x="2327243" y="5118100"/>
            <a:ext cx="468312" cy="506413"/>
          </a:xfrm>
          <a:custGeom>
            <a:avLst/>
            <a:gdLst/>
            <a:ahLst/>
            <a:cxnLst>
              <a:cxn ang="0">
                <a:pos x="0" y="0"/>
              </a:cxn>
              <a:cxn ang="0">
                <a:pos x="295" y="319"/>
              </a:cxn>
            </a:cxnLst>
            <a:rect l="0" t="0" r="r" b="b"/>
            <a:pathLst>
              <a:path w="295" h="319">
                <a:moveTo>
                  <a:pt x="0" y="0"/>
                </a:moveTo>
                <a:lnTo>
                  <a:pt x="295" y="319"/>
                </a:lnTo>
              </a:path>
            </a:pathLst>
          </a:custGeom>
          <a:noFill/>
          <a:ln w="31750">
            <a:solidFill>
              <a:srgbClr val="CC00FF"/>
            </a:solidFill>
            <a:round/>
            <a:headEnd/>
            <a:tailEnd type="stealth" w="med" len="lg"/>
          </a:ln>
          <a:effectLst/>
        </p:spPr>
        <p:txBody>
          <a:bodyPr wrap="none"/>
          <a:lstStyle/>
          <a:p>
            <a:endParaRPr lang="zh-CN" altLang="en-US"/>
          </a:p>
        </p:txBody>
      </p:sp>
      <p:sp>
        <p:nvSpPr>
          <p:cNvPr id="255037" name="Freeform 61"/>
          <p:cNvSpPr>
            <a:spLocks/>
          </p:cNvSpPr>
          <p:nvPr/>
        </p:nvSpPr>
        <p:spPr bwMode="auto">
          <a:xfrm>
            <a:off x="3127343" y="3632200"/>
            <a:ext cx="881062" cy="2905125"/>
          </a:xfrm>
          <a:custGeom>
            <a:avLst/>
            <a:gdLst/>
            <a:ahLst/>
            <a:cxnLst>
              <a:cxn ang="0">
                <a:pos x="154" y="1618"/>
              </a:cxn>
              <a:cxn ang="0">
                <a:pos x="245" y="1800"/>
              </a:cxn>
              <a:cxn ang="0">
                <a:pos x="472" y="1800"/>
              </a:cxn>
              <a:cxn ang="0">
                <a:pos x="517" y="1663"/>
              </a:cxn>
              <a:cxn ang="0">
                <a:pos x="517" y="1391"/>
              </a:cxn>
              <a:cxn ang="0">
                <a:pos x="290" y="847"/>
              </a:cxn>
              <a:cxn ang="0">
                <a:pos x="63" y="303"/>
              </a:cxn>
              <a:cxn ang="0">
                <a:pos x="0" y="0"/>
              </a:cxn>
            </a:cxnLst>
            <a:rect l="0" t="0" r="r" b="b"/>
            <a:pathLst>
              <a:path w="555" h="1830">
                <a:moveTo>
                  <a:pt x="154" y="1618"/>
                </a:moveTo>
                <a:cubicBezTo>
                  <a:pt x="173" y="1694"/>
                  <a:pt x="192" y="1770"/>
                  <a:pt x="245" y="1800"/>
                </a:cubicBezTo>
                <a:cubicBezTo>
                  <a:pt x="298" y="1830"/>
                  <a:pt x="427" y="1823"/>
                  <a:pt x="472" y="1800"/>
                </a:cubicBezTo>
                <a:cubicBezTo>
                  <a:pt x="517" y="1777"/>
                  <a:pt x="510" y="1731"/>
                  <a:pt x="517" y="1663"/>
                </a:cubicBezTo>
                <a:cubicBezTo>
                  <a:pt x="524" y="1595"/>
                  <a:pt x="555" y="1527"/>
                  <a:pt x="517" y="1391"/>
                </a:cubicBezTo>
                <a:cubicBezTo>
                  <a:pt x="479" y="1255"/>
                  <a:pt x="366" y="1028"/>
                  <a:pt x="290" y="847"/>
                </a:cubicBezTo>
                <a:cubicBezTo>
                  <a:pt x="214" y="666"/>
                  <a:pt x="111" y="444"/>
                  <a:pt x="63" y="303"/>
                </a:cubicBezTo>
                <a:cubicBezTo>
                  <a:pt x="15" y="162"/>
                  <a:pt x="13" y="63"/>
                  <a:pt x="0"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39" name="Freeform 63"/>
          <p:cNvSpPr>
            <a:spLocks/>
          </p:cNvSpPr>
          <p:nvPr/>
        </p:nvSpPr>
        <p:spPr bwMode="auto">
          <a:xfrm>
            <a:off x="2111343" y="5372100"/>
            <a:ext cx="757237" cy="1225550"/>
          </a:xfrm>
          <a:custGeom>
            <a:avLst/>
            <a:gdLst/>
            <a:ahLst/>
            <a:cxnLst>
              <a:cxn ang="0">
                <a:pos x="477" y="567"/>
              </a:cxn>
              <a:cxn ang="0">
                <a:pos x="431" y="749"/>
              </a:cxn>
              <a:cxn ang="0">
                <a:pos x="205" y="704"/>
              </a:cxn>
              <a:cxn ang="0">
                <a:pos x="68" y="431"/>
              </a:cxn>
              <a:cxn ang="0">
                <a:pos x="0" y="0"/>
              </a:cxn>
            </a:cxnLst>
            <a:rect l="0" t="0" r="r" b="b"/>
            <a:pathLst>
              <a:path w="477" h="772">
                <a:moveTo>
                  <a:pt x="477" y="567"/>
                </a:moveTo>
                <a:cubicBezTo>
                  <a:pt x="476" y="646"/>
                  <a:pt x="476" y="726"/>
                  <a:pt x="431" y="749"/>
                </a:cubicBezTo>
                <a:cubicBezTo>
                  <a:pt x="386" y="772"/>
                  <a:pt x="265" y="757"/>
                  <a:pt x="205" y="704"/>
                </a:cubicBezTo>
                <a:cubicBezTo>
                  <a:pt x="145" y="651"/>
                  <a:pt x="102" y="548"/>
                  <a:pt x="68" y="431"/>
                </a:cubicBezTo>
                <a:cubicBezTo>
                  <a:pt x="34" y="314"/>
                  <a:pt x="14" y="90"/>
                  <a:pt x="0"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41" name="Freeform 65"/>
          <p:cNvSpPr>
            <a:spLocks/>
          </p:cNvSpPr>
          <p:nvPr/>
        </p:nvSpPr>
        <p:spPr bwMode="auto">
          <a:xfrm>
            <a:off x="990568" y="787400"/>
            <a:ext cx="2784475" cy="4981575"/>
          </a:xfrm>
          <a:custGeom>
            <a:avLst/>
            <a:gdLst/>
            <a:ahLst/>
            <a:cxnLst>
              <a:cxn ang="0">
                <a:pos x="412" y="2730"/>
              </a:cxn>
              <a:cxn ang="0">
                <a:pos x="321" y="3093"/>
              </a:cxn>
              <a:cxn ang="0">
                <a:pos x="49" y="3002"/>
              </a:cxn>
              <a:cxn ang="0">
                <a:pos x="26" y="2720"/>
              </a:cxn>
              <a:cxn ang="0">
                <a:pos x="49" y="2412"/>
              </a:cxn>
              <a:cxn ang="0">
                <a:pos x="185" y="1868"/>
              </a:cxn>
              <a:cxn ang="0">
                <a:pos x="457" y="1505"/>
              </a:cxn>
              <a:cxn ang="0">
                <a:pos x="1001" y="870"/>
              </a:cxn>
              <a:cxn ang="0">
                <a:pos x="1591" y="144"/>
              </a:cxn>
              <a:cxn ang="0">
                <a:pos x="1754" y="8"/>
              </a:cxn>
            </a:cxnLst>
            <a:rect l="0" t="0" r="r" b="b"/>
            <a:pathLst>
              <a:path w="1754" h="3138">
                <a:moveTo>
                  <a:pt x="412" y="2730"/>
                </a:moveTo>
                <a:cubicBezTo>
                  <a:pt x="396" y="2889"/>
                  <a:pt x="381" y="3048"/>
                  <a:pt x="321" y="3093"/>
                </a:cubicBezTo>
                <a:cubicBezTo>
                  <a:pt x="261" y="3138"/>
                  <a:pt x="98" y="3064"/>
                  <a:pt x="49" y="3002"/>
                </a:cubicBezTo>
                <a:cubicBezTo>
                  <a:pt x="0" y="2940"/>
                  <a:pt x="26" y="2818"/>
                  <a:pt x="26" y="2720"/>
                </a:cubicBezTo>
                <a:cubicBezTo>
                  <a:pt x="26" y="2622"/>
                  <a:pt x="23" y="2554"/>
                  <a:pt x="49" y="2412"/>
                </a:cubicBezTo>
                <a:cubicBezTo>
                  <a:pt x="75" y="2270"/>
                  <a:pt x="117" y="2019"/>
                  <a:pt x="185" y="1868"/>
                </a:cubicBezTo>
                <a:cubicBezTo>
                  <a:pt x="253" y="1717"/>
                  <a:pt x="321" y="1671"/>
                  <a:pt x="457" y="1505"/>
                </a:cubicBezTo>
                <a:cubicBezTo>
                  <a:pt x="593" y="1339"/>
                  <a:pt x="812" y="1097"/>
                  <a:pt x="1001" y="870"/>
                </a:cubicBezTo>
                <a:cubicBezTo>
                  <a:pt x="1190" y="643"/>
                  <a:pt x="1466" y="288"/>
                  <a:pt x="1591" y="144"/>
                </a:cubicBezTo>
                <a:cubicBezTo>
                  <a:pt x="1716" y="0"/>
                  <a:pt x="1720" y="36"/>
                  <a:pt x="1754" y="8"/>
                </a:cubicBezTo>
              </a:path>
            </a:pathLst>
          </a:custGeom>
          <a:noFill/>
          <a:ln w="31750" cap="flat" cmpd="sng">
            <a:solidFill>
              <a:srgbClr val="FF0000"/>
            </a:solidFill>
            <a:prstDash val="sysDot"/>
            <a:round/>
            <a:headEnd type="none" w="lg" len="lg"/>
            <a:tailEnd type="stealth" w="lg" len="lg"/>
          </a:ln>
          <a:effectLst/>
        </p:spPr>
        <p:txBody>
          <a:bodyPr wrap="none"/>
          <a:lstStyle/>
          <a:p>
            <a:endParaRPr lang="zh-CN" altLang="en-US"/>
          </a:p>
        </p:txBody>
      </p:sp>
      <p:sp>
        <p:nvSpPr>
          <p:cNvPr id="255043" name="Freeform 67"/>
          <p:cNvSpPr>
            <a:spLocks/>
          </p:cNvSpPr>
          <p:nvPr/>
        </p:nvSpPr>
        <p:spPr bwMode="auto">
          <a:xfrm>
            <a:off x="4044918" y="2451100"/>
            <a:ext cx="708025" cy="3233738"/>
          </a:xfrm>
          <a:custGeom>
            <a:avLst/>
            <a:gdLst/>
            <a:ahLst/>
            <a:cxnLst>
              <a:cxn ang="0">
                <a:pos x="446" y="1761"/>
              </a:cxn>
              <a:cxn ang="0">
                <a:pos x="302" y="1999"/>
              </a:cxn>
              <a:cxn ang="0">
                <a:pos x="75" y="1954"/>
              </a:cxn>
              <a:cxn ang="0">
                <a:pos x="30" y="1500"/>
              </a:cxn>
              <a:cxn ang="0">
                <a:pos x="257" y="775"/>
              </a:cxn>
              <a:cxn ang="0">
                <a:pos x="342" y="0"/>
              </a:cxn>
            </a:cxnLst>
            <a:rect l="0" t="0" r="r" b="b"/>
            <a:pathLst>
              <a:path w="446" h="2037">
                <a:moveTo>
                  <a:pt x="446" y="1761"/>
                </a:moveTo>
                <a:cubicBezTo>
                  <a:pt x="423" y="1801"/>
                  <a:pt x="364" y="1967"/>
                  <a:pt x="302" y="1999"/>
                </a:cubicBezTo>
                <a:cubicBezTo>
                  <a:pt x="240" y="2031"/>
                  <a:pt x="120" y="2037"/>
                  <a:pt x="75" y="1954"/>
                </a:cubicBezTo>
                <a:cubicBezTo>
                  <a:pt x="30" y="1871"/>
                  <a:pt x="0" y="1696"/>
                  <a:pt x="30" y="1500"/>
                </a:cubicBezTo>
                <a:cubicBezTo>
                  <a:pt x="60" y="1304"/>
                  <a:pt x="205" y="1025"/>
                  <a:pt x="257" y="775"/>
                </a:cubicBezTo>
                <a:cubicBezTo>
                  <a:pt x="309" y="525"/>
                  <a:pt x="324" y="162"/>
                  <a:pt x="342"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255044" name="Text Box 68"/>
          <p:cNvSpPr txBox="1">
            <a:spLocks noChangeArrowheads="1"/>
          </p:cNvSpPr>
          <p:nvPr/>
        </p:nvSpPr>
        <p:spPr bwMode="auto">
          <a:xfrm>
            <a:off x="214283" y="857232"/>
            <a:ext cx="1357322" cy="400110"/>
          </a:xfrm>
          <a:prstGeom prst="rect">
            <a:avLst/>
          </a:prstGeom>
          <a:noFill/>
          <a:ln w="9525">
            <a:noFill/>
            <a:miter lim="800000"/>
            <a:headEnd/>
            <a:tailEnd/>
          </a:ln>
          <a:effectLst/>
        </p:spPr>
        <p:txBody>
          <a:bodyPr wrap="square">
            <a:spAutoFit/>
          </a:bodyPr>
          <a:lstStyle/>
          <a:p>
            <a:pPr algn="l">
              <a:spcBef>
                <a:spcPct val="50000"/>
              </a:spcBef>
            </a:pPr>
            <a:r>
              <a:rPr lang="zh-CN" altLang="en-US" sz="2000" dirty="0">
                <a:latin typeface="Consolas" pitchFamily="49" charset="0"/>
                <a:ea typeface="楷体" pitchFamily="49" charset="-122"/>
                <a:cs typeface="Consolas" pitchFamily="49" charset="0"/>
              </a:rPr>
              <a:t>中序</a:t>
            </a:r>
            <a:r>
              <a:rPr lang="zh-CN" altLang="en-US" sz="2000">
                <a:latin typeface="Consolas" pitchFamily="49" charset="0"/>
                <a:ea typeface="楷体" pitchFamily="49" charset="-122"/>
                <a:cs typeface="Consolas" pitchFamily="49" charset="0"/>
              </a:rPr>
              <a:t>序列：</a:t>
            </a:r>
            <a:endParaRPr lang="en-US" altLang="zh-CN" sz="2000" i="1" dirty="0">
              <a:latin typeface="Consolas" pitchFamily="49" charset="0"/>
              <a:ea typeface="楷体" pitchFamily="49" charset="-122"/>
              <a:cs typeface="Consolas" pitchFamily="49" charset="0"/>
            </a:endParaRPr>
          </a:p>
        </p:txBody>
      </p:sp>
      <p:sp>
        <p:nvSpPr>
          <p:cNvPr id="255056" name="Text Box 80"/>
          <p:cNvSpPr txBox="1">
            <a:spLocks noChangeArrowheads="1"/>
          </p:cNvSpPr>
          <p:nvPr/>
        </p:nvSpPr>
        <p:spPr bwMode="auto">
          <a:xfrm>
            <a:off x="180975" y="260350"/>
            <a:ext cx="2605075" cy="457200"/>
          </a:xfrm>
          <a:prstGeom prst="rect">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dirty="0">
                <a:solidFill>
                  <a:srgbClr val="FF0000"/>
                </a:solidFill>
                <a:ea typeface="楷体" pitchFamily="49" charset="-122"/>
                <a:cs typeface="Times New Roman" pitchFamily="18" charset="0"/>
              </a:rPr>
              <a:t>中序线索化演示</a:t>
            </a:r>
          </a:p>
        </p:txBody>
      </p:sp>
      <p:sp>
        <p:nvSpPr>
          <p:cNvPr id="255057" name="Text Box 81"/>
          <p:cNvSpPr txBox="1">
            <a:spLocks noChangeArrowheads="1"/>
          </p:cNvSpPr>
          <p:nvPr/>
        </p:nvSpPr>
        <p:spPr bwMode="auto">
          <a:xfrm>
            <a:off x="4319555" y="6000768"/>
            <a:ext cx="3024187" cy="400110"/>
          </a:xfrm>
          <a:prstGeom prst="rect">
            <a:avLst/>
          </a:prstGeom>
          <a:noFill/>
          <a:ln w="9525" algn="ctr">
            <a:noFill/>
            <a:miter lim="800000"/>
            <a:headEnd/>
            <a:tailEnd type="none" w="med" len="lg"/>
          </a:ln>
          <a:effectLst/>
        </p:spPr>
        <p:txBody>
          <a:bodyPr>
            <a:spAutoFit/>
          </a:bodyPr>
          <a:lstStyle/>
          <a:p>
            <a:pPr>
              <a:spcBef>
                <a:spcPct val="50000"/>
              </a:spcBef>
            </a:pPr>
            <a:r>
              <a:rPr lang="zh-CN" altLang="en-US" sz="2000" dirty="0">
                <a:latin typeface="微软雅黑" pitchFamily="34" charset="-122"/>
                <a:ea typeface="微软雅黑" pitchFamily="34" charset="-122"/>
              </a:rPr>
              <a:t>中序线索树建立完毕</a:t>
            </a:r>
          </a:p>
        </p:txBody>
      </p:sp>
      <p:grpSp>
        <p:nvGrpSpPr>
          <p:cNvPr id="83" name="组合 82"/>
          <p:cNvGrpSpPr/>
          <p:nvPr/>
        </p:nvGrpSpPr>
        <p:grpSpPr>
          <a:xfrm>
            <a:off x="3143240" y="71414"/>
            <a:ext cx="673104" cy="368324"/>
            <a:chOff x="3395685" y="71414"/>
            <a:chExt cx="673104" cy="368324"/>
          </a:xfrm>
        </p:grpSpPr>
        <p:cxnSp>
          <p:nvCxnSpPr>
            <p:cNvPr id="81" name="直接箭头连接符 80"/>
            <p:cNvCxnSpPr/>
            <p:nvPr/>
          </p:nvCxnSpPr>
          <p:spPr>
            <a:xfrm>
              <a:off x="3870346" y="285728"/>
              <a:ext cx="198443" cy="15401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395685" y="71414"/>
              <a:ext cx="500066" cy="307777"/>
            </a:xfrm>
            <a:prstGeom prst="rect">
              <a:avLst/>
            </a:prstGeom>
            <a:noFill/>
          </p:spPr>
          <p:txBody>
            <a:bodyPr wrap="square" lIns="0" tIns="0" rIns="0" bIns="0" rtlCol="0">
              <a:spAutoFit/>
            </a:bodyPr>
            <a:lstStyle/>
            <a:p>
              <a:r>
                <a:rPr lang="en-US" altLang="zh-CN" sz="2000">
                  <a:effectLst>
                    <a:outerShdw blurRad="38100" dist="38100" dir="2700000" algn="tl">
                      <a:srgbClr val="000000">
                        <a:alpha val="43137"/>
                      </a:srgbClr>
                    </a:outerShdw>
                  </a:effectLst>
                </a:rPr>
                <a:t>pre</a:t>
              </a:r>
              <a:endParaRPr lang="zh-CN" altLang="en-US" sz="2000">
                <a:effectLst>
                  <a:outerShdw blurRad="38100" dist="38100" dir="2700000" algn="tl">
                    <a:srgbClr val="000000">
                      <a:alpha val="43137"/>
                    </a:srgbClr>
                  </a:outerShdw>
                </a:effectLst>
              </a:endParaRPr>
            </a:p>
          </p:txBody>
        </p:sp>
      </p:grpSp>
      <p:grpSp>
        <p:nvGrpSpPr>
          <p:cNvPr id="87" name="组合 86"/>
          <p:cNvGrpSpPr/>
          <p:nvPr/>
        </p:nvGrpSpPr>
        <p:grpSpPr>
          <a:xfrm>
            <a:off x="1176283" y="4130680"/>
            <a:ext cx="484195" cy="403228"/>
            <a:chOff x="1571604" y="4143380"/>
            <a:chExt cx="484195" cy="403228"/>
          </a:xfrm>
        </p:grpSpPr>
        <p:cxnSp>
          <p:nvCxnSpPr>
            <p:cNvPr id="85" name="直接箭头连接符 84"/>
            <p:cNvCxnSpPr/>
            <p:nvPr/>
          </p:nvCxnSpPr>
          <p:spPr>
            <a:xfrm>
              <a:off x="1857356" y="4392598"/>
              <a:ext cx="198443" cy="15401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571604" y="4143380"/>
              <a:ext cx="285752" cy="307777"/>
            </a:xfrm>
            <a:prstGeom prst="rect">
              <a:avLst/>
            </a:prstGeom>
            <a:noFill/>
          </p:spPr>
          <p:txBody>
            <a:bodyPr wrap="square" lIns="0" tIns="0" rIns="0" bIns="0" rtlCol="0">
              <a:spAutoFit/>
            </a:bodyPr>
            <a:lstStyle/>
            <a:p>
              <a:r>
                <a:rPr lang="en-US" altLang="zh-CN" sz="2000" i="1">
                  <a:effectLst>
                    <a:outerShdw blurRad="38100" dist="38100" dir="2700000" algn="tl">
                      <a:srgbClr val="000000">
                        <a:alpha val="43137"/>
                      </a:srgbClr>
                    </a:outerShdw>
                  </a:effectLst>
                  <a:latin typeface="Consolas" pitchFamily="49" charset="0"/>
                  <a:cs typeface="Consolas" pitchFamily="49" charset="0"/>
                </a:rPr>
                <a:t>p</a:t>
              </a:r>
              <a:endParaRPr lang="zh-CN" altLang="en-US" sz="2000" i="1">
                <a:effectLst>
                  <a:outerShdw blurRad="38100" dist="38100" dir="2700000" algn="tl">
                    <a:srgbClr val="000000">
                      <a:alpha val="43137"/>
                    </a:srgbClr>
                  </a:outerShdw>
                </a:effectLst>
                <a:latin typeface="Consolas" pitchFamily="49" charset="0"/>
                <a:cs typeface="Consolas" pitchFamily="49" charset="0"/>
              </a:endParaRPr>
            </a:p>
          </p:txBody>
        </p:sp>
      </p:grpSp>
      <p:sp>
        <p:nvSpPr>
          <p:cNvPr id="88" name="TextBox 87"/>
          <p:cNvSpPr txBox="1"/>
          <p:nvPr/>
        </p:nvSpPr>
        <p:spPr>
          <a:xfrm>
            <a:off x="538165"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D</a:t>
            </a:r>
            <a:endParaRPr lang="zh-CN" altLang="en-US" sz="2000" i="1">
              <a:latin typeface="Consolas" pitchFamily="49" charset="0"/>
              <a:cs typeface="Consolas" pitchFamily="49" charset="0"/>
            </a:endParaRPr>
          </a:p>
        </p:txBody>
      </p:sp>
      <p:sp>
        <p:nvSpPr>
          <p:cNvPr id="89" name="TextBox 88"/>
          <p:cNvSpPr txBox="1"/>
          <p:nvPr/>
        </p:nvSpPr>
        <p:spPr>
          <a:xfrm>
            <a:off x="821107"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G</a:t>
            </a:r>
            <a:endParaRPr lang="zh-CN" altLang="en-US" sz="2000" i="1">
              <a:latin typeface="Consolas" pitchFamily="49" charset="0"/>
              <a:cs typeface="Consolas" pitchFamily="49" charset="0"/>
            </a:endParaRPr>
          </a:p>
        </p:txBody>
      </p:sp>
      <p:sp>
        <p:nvSpPr>
          <p:cNvPr id="90" name="TextBox 89"/>
          <p:cNvSpPr txBox="1"/>
          <p:nvPr/>
        </p:nvSpPr>
        <p:spPr>
          <a:xfrm>
            <a:off x="1106859"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B</a:t>
            </a:r>
            <a:endParaRPr lang="zh-CN" altLang="en-US" sz="2000" i="1">
              <a:latin typeface="Consolas" pitchFamily="49" charset="0"/>
              <a:cs typeface="Consolas" pitchFamily="49" charset="0"/>
            </a:endParaRPr>
          </a:p>
        </p:txBody>
      </p:sp>
      <p:sp>
        <p:nvSpPr>
          <p:cNvPr id="91" name="TextBox 90"/>
          <p:cNvSpPr txBox="1"/>
          <p:nvPr/>
        </p:nvSpPr>
        <p:spPr>
          <a:xfrm>
            <a:off x="1392611"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A</a:t>
            </a:r>
            <a:endParaRPr lang="zh-CN" altLang="en-US" sz="2000" i="1">
              <a:latin typeface="Consolas" pitchFamily="49" charset="0"/>
              <a:cs typeface="Consolas" pitchFamily="49" charset="0"/>
            </a:endParaRPr>
          </a:p>
        </p:txBody>
      </p:sp>
      <p:sp>
        <p:nvSpPr>
          <p:cNvPr id="92" name="TextBox 91"/>
          <p:cNvSpPr txBox="1"/>
          <p:nvPr/>
        </p:nvSpPr>
        <p:spPr>
          <a:xfrm>
            <a:off x="1678363"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E</a:t>
            </a:r>
            <a:endParaRPr lang="zh-CN" altLang="en-US" sz="2000" i="1">
              <a:latin typeface="Consolas" pitchFamily="49" charset="0"/>
              <a:cs typeface="Consolas" pitchFamily="49" charset="0"/>
            </a:endParaRPr>
          </a:p>
        </p:txBody>
      </p:sp>
      <p:sp>
        <p:nvSpPr>
          <p:cNvPr id="93" name="TextBox 92"/>
          <p:cNvSpPr txBox="1"/>
          <p:nvPr/>
        </p:nvSpPr>
        <p:spPr>
          <a:xfrm>
            <a:off x="1964115"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C</a:t>
            </a:r>
            <a:endParaRPr lang="zh-CN" altLang="en-US" sz="2000" i="1">
              <a:latin typeface="Consolas" pitchFamily="49" charset="0"/>
              <a:cs typeface="Consolas" pitchFamily="49" charset="0"/>
            </a:endParaRPr>
          </a:p>
        </p:txBody>
      </p:sp>
      <p:sp>
        <p:nvSpPr>
          <p:cNvPr id="94" name="TextBox 93"/>
          <p:cNvSpPr txBox="1"/>
          <p:nvPr/>
        </p:nvSpPr>
        <p:spPr>
          <a:xfrm>
            <a:off x="2249867" y="1335273"/>
            <a:ext cx="360000" cy="307777"/>
          </a:xfrm>
          <a:prstGeom prst="rect">
            <a:avLst/>
          </a:prstGeom>
          <a:noFill/>
        </p:spPr>
        <p:txBody>
          <a:bodyPr wrap="square" lIns="0" tIns="0" rIns="0" bIns="0" rtlCol="0">
            <a:spAutoFit/>
          </a:bodyPr>
          <a:lstStyle/>
          <a:p>
            <a:r>
              <a:rPr lang="en-US" altLang="zh-CN" sz="2000" i="1">
                <a:latin typeface="Consolas" pitchFamily="49" charset="0"/>
                <a:cs typeface="Consolas" pitchFamily="49" charset="0"/>
              </a:rPr>
              <a:t>F</a:t>
            </a:r>
            <a:endParaRPr lang="zh-CN" altLang="en-US" sz="2000" i="1">
              <a:latin typeface="Consolas" pitchFamily="49" charset="0"/>
              <a:cs typeface="Consolas" pitchFamily="49" charset="0"/>
            </a:endParaRPr>
          </a:p>
        </p:txBody>
      </p:sp>
      <p:sp>
        <p:nvSpPr>
          <p:cNvPr id="255001" name="Freeform 25"/>
          <p:cNvSpPr>
            <a:spLocks/>
          </p:cNvSpPr>
          <p:nvPr/>
        </p:nvSpPr>
        <p:spPr bwMode="auto">
          <a:xfrm>
            <a:off x="2004980" y="3441700"/>
            <a:ext cx="868363" cy="1114425"/>
          </a:xfrm>
          <a:custGeom>
            <a:avLst/>
            <a:gdLst/>
            <a:ahLst/>
            <a:cxnLst>
              <a:cxn ang="0">
                <a:pos x="547" y="0"/>
              </a:cxn>
              <a:cxn ang="0">
                <a:pos x="0" y="702"/>
              </a:cxn>
            </a:cxnLst>
            <a:rect l="0" t="0" r="r" b="b"/>
            <a:pathLst>
              <a:path w="547" h="702">
                <a:moveTo>
                  <a:pt x="547" y="0"/>
                </a:moveTo>
                <a:lnTo>
                  <a:pt x="0" y="702"/>
                </a:lnTo>
              </a:path>
            </a:pathLst>
          </a:custGeom>
          <a:noFill/>
          <a:ln w="31750">
            <a:solidFill>
              <a:srgbClr val="CC00FF"/>
            </a:solidFill>
            <a:miter lim="800000"/>
            <a:headEnd/>
            <a:tailEnd type="stealth" w="med" len="lg"/>
          </a:ln>
          <a:effectLst/>
        </p:spPr>
        <p:txBody>
          <a:bodyPr wrap="none"/>
          <a:lstStyle/>
          <a:p>
            <a:endParaRPr lang="zh-CN" altLang="en-US"/>
          </a:p>
        </p:txBody>
      </p:sp>
      <p:sp>
        <p:nvSpPr>
          <p:cNvPr id="255021" name="Freeform 45"/>
          <p:cNvSpPr>
            <a:spLocks/>
          </p:cNvSpPr>
          <p:nvPr/>
        </p:nvSpPr>
        <p:spPr bwMode="auto">
          <a:xfrm>
            <a:off x="3371818" y="2425700"/>
            <a:ext cx="949325" cy="1593850"/>
          </a:xfrm>
          <a:custGeom>
            <a:avLst/>
            <a:gdLst/>
            <a:ahLst/>
            <a:cxnLst>
              <a:cxn ang="0">
                <a:pos x="0" y="694"/>
              </a:cxn>
              <a:cxn ang="0">
                <a:pos x="91" y="983"/>
              </a:cxn>
              <a:cxn ang="0">
                <a:pos x="363" y="818"/>
              </a:cxn>
              <a:cxn ang="0">
                <a:pos x="454" y="611"/>
              </a:cxn>
              <a:cxn ang="0">
                <a:pos x="598" y="0"/>
              </a:cxn>
            </a:cxnLst>
            <a:rect l="0" t="0" r="r" b="b"/>
            <a:pathLst>
              <a:path w="598" h="1004">
                <a:moveTo>
                  <a:pt x="0" y="694"/>
                </a:moveTo>
                <a:cubicBezTo>
                  <a:pt x="15" y="828"/>
                  <a:pt x="31" y="962"/>
                  <a:pt x="91" y="983"/>
                </a:cubicBezTo>
                <a:cubicBezTo>
                  <a:pt x="151" y="1004"/>
                  <a:pt x="303" y="880"/>
                  <a:pt x="363" y="818"/>
                </a:cubicBezTo>
                <a:cubicBezTo>
                  <a:pt x="423" y="756"/>
                  <a:pt x="415" y="747"/>
                  <a:pt x="454" y="611"/>
                </a:cubicBezTo>
                <a:cubicBezTo>
                  <a:pt x="493" y="475"/>
                  <a:pt x="568" y="127"/>
                  <a:pt x="598"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95" name="TextBox 94"/>
          <p:cNvSpPr txBox="1"/>
          <p:nvPr/>
        </p:nvSpPr>
        <p:spPr>
          <a:xfrm>
            <a:off x="7858148" y="3429000"/>
            <a:ext cx="1142976" cy="307777"/>
          </a:xfrm>
          <a:prstGeom prst="rect">
            <a:avLst/>
          </a:prstGeom>
          <a:noFill/>
        </p:spPr>
        <p:txBody>
          <a:bodyPr wrap="square" lIns="0" tIns="0" rIns="0" bIns="0" rtlCol="0">
            <a:spAutoFit/>
          </a:bodyPr>
          <a:lstStyle/>
          <a:p>
            <a:r>
              <a:rPr lang="en-US" altLang="zh-CN" sz="2000">
                <a:latin typeface="Consolas" pitchFamily="49" charset="0"/>
                <a:cs typeface="Consolas" pitchFamily="49" charset="0"/>
              </a:rPr>
              <a:t>p=NULL</a:t>
            </a:r>
            <a:endParaRPr lang="zh-CN" altLang="en-US" sz="2000">
              <a:latin typeface="Consolas" pitchFamily="49" charset="0"/>
              <a:cs typeface="Consolas" pitchFamily="49" charset="0"/>
            </a:endParaRPr>
          </a:p>
        </p:txBody>
      </p:sp>
      <p:sp>
        <p:nvSpPr>
          <p:cNvPr id="97" name="灯片编号占位符 96"/>
          <p:cNvSpPr>
            <a:spLocks noGrp="1"/>
          </p:cNvSpPr>
          <p:nvPr>
            <p:ph type="sldNum" sz="quarter" idx="12"/>
          </p:nvPr>
        </p:nvSpPr>
        <p:spPr>
          <a:xfrm>
            <a:off x="6997668" y="6451696"/>
            <a:ext cx="2133600" cy="365125"/>
          </a:xfrm>
        </p:spPr>
        <p:txBody>
          <a:bodyPr/>
          <a:lstStyle/>
          <a:p>
            <a:fld id="{46F6EDFD-1C6D-4B0B-9860-EFBC3E98102D}" type="slidenum">
              <a:rPr lang="en-US" altLang="zh-CN" b="0" smtClean="0"/>
              <a:pPr/>
              <a:t>43</a:t>
            </a:fld>
            <a:r>
              <a:rPr lang="en-US" altLang="zh-CN" b="0" dirty="0"/>
              <a:t>/96</a:t>
            </a:r>
          </a:p>
        </p:txBody>
      </p:sp>
      <p:grpSp>
        <p:nvGrpSpPr>
          <p:cNvPr id="96" name="组合 2">
            <a:extLst>
              <a:ext uri="{FF2B5EF4-FFF2-40B4-BE49-F238E27FC236}">
                <a16:creationId xmlns:a16="http://schemas.microsoft.com/office/drawing/2014/main" id="{438891E7-1D50-4FF6-8AFE-8C3117B19439}"/>
              </a:ext>
            </a:extLst>
          </p:cNvPr>
          <p:cNvGrpSpPr/>
          <p:nvPr/>
        </p:nvGrpSpPr>
        <p:grpSpPr>
          <a:xfrm>
            <a:off x="7015070" y="110181"/>
            <a:ext cx="1900083" cy="1925032"/>
            <a:chOff x="1150124" y="3032607"/>
            <a:chExt cx="1900083" cy="1925032"/>
          </a:xfrm>
        </p:grpSpPr>
        <p:sp>
          <p:nvSpPr>
            <p:cNvPr id="98" name="Line 34">
              <a:extLst>
                <a:ext uri="{FF2B5EF4-FFF2-40B4-BE49-F238E27FC236}">
                  <a16:creationId xmlns:a16="http://schemas.microsoft.com/office/drawing/2014/main" id="{EA5C5E75-0212-44EE-BD28-B628A76F6F82}"/>
                </a:ext>
              </a:extLst>
            </p:cNvPr>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99" name="Freeform 45">
              <a:extLst>
                <a:ext uri="{FF2B5EF4-FFF2-40B4-BE49-F238E27FC236}">
                  <a16:creationId xmlns:a16="http://schemas.microsoft.com/office/drawing/2014/main" id="{E31B258C-34A4-405E-A5D2-026B2CAFF6EA}"/>
                </a:ext>
              </a:extLst>
            </p:cNvPr>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0" name="Line 44">
              <a:extLst>
                <a:ext uri="{FF2B5EF4-FFF2-40B4-BE49-F238E27FC236}">
                  <a16:creationId xmlns:a16="http://schemas.microsoft.com/office/drawing/2014/main" id="{8CF11187-FCD9-4CE4-B0DC-E34E247A995E}"/>
                </a:ext>
              </a:extLst>
            </p:cNvPr>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1" name="Freeform 43">
              <a:extLst>
                <a:ext uri="{FF2B5EF4-FFF2-40B4-BE49-F238E27FC236}">
                  <a16:creationId xmlns:a16="http://schemas.microsoft.com/office/drawing/2014/main" id="{32FB50C2-9DA2-4937-9A5D-66E7E76F2932}"/>
                </a:ext>
              </a:extLst>
            </p:cNvPr>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2" name="Line 42">
              <a:extLst>
                <a:ext uri="{FF2B5EF4-FFF2-40B4-BE49-F238E27FC236}">
                  <a16:creationId xmlns:a16="http://schemas.microsoft.com/office/drawing/2014/main" id="{4EC522B6-0D70-46D0-9E69-344C3E528DE6}"/>
                </a:ext>
              </a:extLst>
            </p:cNvPr>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3" name="Line 41">
              <a:extLst>
                <a:ext uri="{FF2B5EF4-FFF2-40B4-BE49-F238E27FC236}">
                  <a16:creationId xmlns:a16="http://schemas.microsoft.com/office/drawing/2014/main" id="{95A197F9-C9D9-4905-9658-BECED8BAF343}"/>
                </a:ext>
              </a:extLst>
            </p:cNvPr>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4" name="Oval 40">
              <a:extLst>
                <a:ext uri="{FF2B5EF4-FFF2-40B4-BE49-F238E27FC236}">
                  <a16:creationId xmlns:a16="http://schemas.microsoft.com/office/drawing/2014/main" id="{051FD570-E779-4E38-9541-C9A33C69BA3A}"/>
                </a:ext>
              </a:extLst>
            </p:cNvPr>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05" name="Oval 39">
              <a:extLst>
                <a:ext uri="{FF2B5EF4-FFF2-40B4-BE49-F238E27FC236}">
                  <a16:creationId xmlns:a16="http://schemas.microsoft.com/office/drawing/2014/main" id="{E341AF6E-5210-44A4-B401-CE4BCF5F67E2}"/>
                </a:ext>
              </a:extLst>
            </p:cNvPr>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06" name="Oval 38">
              <a:extLst>
                <a:ext uri="{FF2B5EF4-FFF2-40B4-BE49-F238E27FC236}">
                  <a16:creationId xmlns:a16="http://schemas.microsoft.com/office/drawing/2014/main" id="{FAC3F288-932C-42ED-958D-6B09E0B72376}"/>
                </a:ext>
              </a:extLst>
            </p:cNvPr>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07" name="Oval 37">
              <a:extLst>
                <a:ext uri="{FF2B5EF4-FFF2-40B4-BE49-F238E27FC236}">
                  <a16:creationId xmlns:a16="http://schemas.microsoft.com/office/drawing/2014/main" id="{C242C551-A47C-4127-9B57-060514401B16}"/>
                </a:ext>
              </a:extLst>
            </p:cNvPr>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08" name="Oval 36">
              <a:extLst>
                <a:ext uri="{FF2B5EF4-FFF2-40B4-BE49-F238E27FC236}">
                  <a16:creationId xmlns:a16="http://schemas.microsoft.com/office/drawing/2014/main" id="{B69D66F4-B3E2-4003-BA92-FF9A03D9A2B7}"/>
                </a:ext>
              </a:extLst>
            </p:cNvPr>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09" name="Oval 35">
              <a:extLst>
                <a:ext uri="{FF2B5EF4-FFF2-40B4-BE49-F238E27FC236}">
                  <a16:creationId xmlns:a16="http://schemas.microsoft.com/office/drawing/2014/main" id="{4C78F665-111F-46F3-A2B1-EBCE866C77BD}"/>
                </a:ext>
              </a:extLst>
            </p:cNvPr>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10" name="Oval 33">
              <a:extLst>
                <a:ext uri="{FF2B5EF4-FFF2-40B4-BE49-F238E27FC236}">
                  <a16:creationId xmlns:a16="http://schemas.microsoft.com/office/drawing/2014/main" id="{9B100900-C1DD-4C4F-AB8D-B623743F325F}"/>
                </a:ext>
              </a:extLst>
            </p:cNvPr>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504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0.00121 0.04421 C -0.01875 0.09051 -0.03611 0.13704 -0.06232 0.19977 C -0.08854 0.2625 -0.13229 0.35417 -0.15816 0.42014 C -0.18403 0.48611 -0.20538 0.55949 -0.21788 0.59606 " pathEditMode="relative" rAng="0" ptsTypes="aaaa">
                                      <p:cBhvr>
                                        <p:cTn id="17" dur="2000" fill="hold"/>
                                        <p:tgtEl>
                                          <p:spTgt spid="83"/>
                                        </p:tgtEl>
                                        <p:attrNameLst>
                                          <p:attrName>ppt_x</p:attrName>
                                          <p:attrName>ppt_y</p:attrName>
                                        </p:attrNameLst>
                                      </p:cBhvr>
                                      <p:rCtr x="-10800" y="27600"/>
                                    </p:animMotion>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0486 0.00162 C 0.05486 0.00278 0.10278 -0.00393 0.13403 0.02199 C 0.16528 0.04792 0.18021 0.12894 0.19236 0.15718 " pathEditMode="relative" rAng="0" ptsTypes="aaa">
                                      <p:cBhvr>
                                        <p:cTn id="21" dur="2000" fill="hold"/>
                                        <p:tgtEl>
                                          <p:spTgt spid="87"/>
                                        </p:tgtEl>
                                        <p:attrNameLst>
                                          <p:attrName>ppt_x</p:attrName>
                                          <p:attrName>ppt_y</p:attrName>
                                        </p:attrNameLst>
                                      </p:cBhvr>
                                      <p:rCtr x="9400" y="7500"/>
                                    </p:animMotion>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50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0.21788 0.59606 C -0.18489 0.61065 -0.15607 0.62083 -0.1276 0.64792 C -0.09913 0.675 -0.06389 0.73588 -0.04705 0.75903 " pathEditMode="relative" rAng="0" ptsTypes="aaa">
                                      <p:cBhvr>
                                        <p:cTn id="32" dur="2000" fill="hold"/>
                                        <p:tgtEl>
                                          <p:spTgt spid="83"/>
                                        </p:tgtEl>
                                        <p:attrNameLst>
                                          <p:attrName>ppt_x</p:attrName>
                                          <p:attrName>ppt_y</p:attrName>
                                        </p:attrNameLst>
                                      </p:cBhvr>
                                      <p:rCtr x="8500" y="8100"/>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19236 0.15718 C 0.1625 0.01181 0.13455 -0.13102 0.12847 -0.19838 C 0.12239 -0.26574 0.15052 -0.23657 0.15625 -0.24652 " pathEditMode="relative" rAng="0" ptsTypes="aaa">
                                      <p:cBhvr>
                                        <p:cTn id="36" dur="2000" fill="hold"/>
                                        <p:tgtEl>
                                          <p:spTgt spid="87"/>
                                        </p:tgtEl>
                                        <p:attrNameLst>
                                          <p:attrName>ppt_x</p:attrName>
                                          <p:attrName>ppt_y</p:attrName>
                                        </p:attrNameLst>
                                      </p:cBhvr>
                                      <p:rCtr x="-3500" y="-212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9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5503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0.03038 0.75162 C -0.03871 0.72407 -0.04687 0.69676 -0.05955 0.63866 C -0.07222 0.58055 -0.10173 0.45254 -0.10677 0.40347 C -0.1118 0.3544 -0.09357 0.35648 -0.0901 0.34421 " pathEditMode="relative" rAng="0" ptsTypes="aaaa">
                                      <p:cBhvr>
                                        <p:cTn id="47" dur="2000" fill="hold"/>
                                        <p:tgtEl>
                                          <p:spTgt spid="83"/>
                                        </p:tgtEl>
                                        <p:attrNameLst>
                                          <p:attrName>ppt_x</p:attrName>
                                          <p:attrName>ppt_y</p:attrName>
                                        </p:attrNameLst>
                                      </p:cBhvr>
                                      <p:rCtr x="-4100" y="-20400"/>
                                    </p:animMotion>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15625 -0.24652 C 0.16892 -0.29606 0.18073 -0.34375 0.20069 -0.3743 C 0.22066 -0.40486 0.26007 -0.41828 0.27569 -0.42986 " pathEditMode="relative" rAng="0" ptsTypes="aaa">
                                      <p:cBhvr>
                                        <p:cTn id="51" dur="2000" fill="hold"/>
                                        <p:tgtEl>
                                          <p:spTgt spid="87"/>
                                        </p:tgtEl>
                                        <p:attrNameLst>
                                          <p:attrName>ppt_x</p:attrName>
                                          <p:attrName>ppt_y</p:attrName>
                                        </p:attrNameLst>
                                      </p:cBhvr>
                                      <p:rCtr x="6000" y="-9200"/>
                                    </p:animMotion>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50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0.06649 0.34792 C -0.06788 0.34467 -0.0691 0.34167 -0.05816 0.31829 C -0.04722 0.29491 -0.01736 0.23241 -0.00121 0.20717 C 0.01493 0.18194 0.03073 0.175 0.03906 0.16643 " pathEditMode="relative" rAng="0" ptsTypes="aaaa">
                                      <p:cBhvr>
                                        <p:cTn id="62" dur="2000" fill="hold"/>
                                        <p:tgtEl>
                                          <p:spTgt spid="83"/>
                                        </p:tgtEl>
                                        <p:attrNameLst>
                                          <p:attrName>ppt_x</p:attrName>
                                          <p:attrName>ppt_y</p:attrName>
                                        </p:attrNameLst>
                                      </p:cBhvr>
                                      <p:rCtr x="5100" y="-9100"/>
                                    </p:animMotion>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0.27569 -0.42986 C 0.27257 -0.44791 0.26962 -0.46574 0.28542 -0.41504 C 0.30121 -0.36435 0.35677 -0.19652 0.37014 -0.12615 C 0.38351 -0.05578 0.37465 -0.0243 0.36597 0.00718 " pathEditMode="relative" ptsTypes="aaaA">
                                      <p:cBhvr>
                                        <p:cTn id="66" dur="2000" fill="hold"/>
                                        <p:tgtEl>
                                          <p:spTgt spid="87"/>
                                        </p:tgtEl>
                                        <p:attrNameLst>
                                          <p:attrName>ppt_x</p:attrName>
                                          <p:attrName>ppt_y</p:attrName>
                                        </p:attrNameLst>
                                      </p:cBhvr>
                                    </p:animMotion>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9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5504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nodeType="clickEffect">
                                  <p:stCondLst>
                                    <p:cond delay="0"/>
                                  </p:stCondLst>
                                  <p:childTnLst>
                                    <p:animMotion origin="layout" path="M 0.05295 0.16458 C 0.05018 0.14884 0.04757 0.1331 0.06129 0.1794 C 0.075 0.22569 0.12465 0.37176 0.1349 0.44236 C 0.14514 0.51273 0.125 0.56852 0.1224 0.60162 " pathEditMode="relative" rAng="0" ptsTypes="aaaa">
                                      <p:cBhvr>
                                        <p:cTn id="77" dur="2000" fill="hold"/>
                                        <p:tgtEl>
                                          <p:spTgt spid="83"/>
                                        </p:tgtEl>
                                        <p:attrNameLst>
                                          <p:attrName>ppt_x</p:attrName>
                                          <p:attrName>ppt_y</p:attrName>
                                        </p:attrNameLst>
                                      </p:cBhvr>
                                      <p:rCtr x="4300" y="20300"/>
                                    </p:animMotion>
                                  </p:childTnLst>
                                </p:cTn>
                              </p:par>
                            </p:childTnLst>
                          </p:cTn>
                        </p:par>
                      </p:childTnLst>
                    </p:cTn>
                  </p:par>
                  <p:par>
                    <p:cTn id="78" fill="hold">
                      <p:stCondLst>
                        <p:cond delay="indefinite"/>
                      </p:stCondLst>
                      <p:childTnLst>
                        <p:par>
                          <p:cTn id="79" fill="hold">
                            <p:stCondLst>
                              <p:cond delay="0"/>
                            </p:stCondLst>
                            <p:childTnLst>
                              <p:par>
                                <p:cTn id="80" presetID="0" presetClass="path" presetSubtype="0" accel="50000" decel="50000" fill="hold" nodeType="clickEffect">
                                  <p:stCondLst>
                                    <p:cond delay="0"/>
                                  </p:stCondLst>
                                  <p:childTnLst>
                                    <p:animMotion origin="layout" path="M 0.36597 0.00717 C 0.37136 -0.00903 0.37691 -0.02523 0.39653 -0.06875 C 0.41615 -0.11227 0.45 -0.1831 0.48403 -0.25394 " pathEditMode="relative" ptsTypes="aaA">
                                      <p:cBhvr>
                                        <p:cTn id="81" dur="2000" fill="hold"/>
                                        <p:tgtEl>
                                          <p:spTgt spid="87"/>
                                        </p:tgtEl>
                                        <p:attrNameLst>
                                          <p:attrName>ppt_x</p:attrName>
                                          <p:attrName>ppt_y</p:attrName>
                                        </p:attrNameLst>
                                      </p:cBhvr>
                                    </p:animMotion>
                                  </p:childTnLst>
                                </p:cTn>
                              </p:par>
                            </p:childTnLst>
                          </p:cTn>
                        </p:par>
                        <p:par>
                          <p:cTn id="82" fill="hold">
                            <p:stCondLst>
                              <p:cond delay="2000"/>
                            </p:stCondLst>
                            <p:childTnLst>
                              <p:par>
                                <p:cTn id="83" presetID="1" presetClass="entr" presetSubtype="0" fill="hold" grpId="0" nodeType="afterEffect">
                                  <p:stCondLst>
                                    <p:cond delay="0"/>
                                  </p:stCondLst>
                                  <p:childTnLst>
                                    <p:set>
                                      <p:cBhvr>
                                        <p:cTn id="84" dur="1" fill="hold">
                                          <p:stCondLst>
                                            <p:cond delay="0"/>
                                          </p:stCondLst>
                                        </p:cTn>
                                        <p:tgtEl>
                                          <p:spTgt spid="9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5500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nodeType="clickEffect">
                                  <p:stCondLst>
                                    <p:cond delay="0"/>
                                  </p:stCondLst>
                                  <p:childTnLst>
                                    <p:animMotion origin="layout" path="M 0.14323 0.60162 C 0.14132 0.57523 0.13958 0.54907 0.1474 0.51273 C 0.15521 0.47639 0.17101 0.41204 0.19045 0.3831 C 0.2099 0.35417 0.23698 0.34629 0.26406 0.33866 " pathEditMode="relative" ptsTypes="aaaA">
                                      <p:cBhvr>
                                        <p:cTn id="92" dur="2000" fill="hold"/>
                                        <p:tgtEl>
                                          <p:spTgt spid="83"/>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48403 -0.25393 C 0.48559 -0.26944 0.49097 -0.27986 0.51319 -0.24838 C 0.53542 -0.2169 0.5967 -0.10879 0.61736 -0.06504 C 0.63802 -0.02129 0.63281 -0.00208 0.6368 0.01459 " pathEditMode="relative" rAng="0" ptsTypes="aaaa">
                                      <p:cBhvr>
                                        <p:cTn id="96" dur="2000" fill="hold"/>
                                        <p:tgtEl>
                                          <p:spTgt spid="87"/>
                                        </p:tgtEl>
                                        <p:attrNameLst>
                                          <p:attrName>ppt_x</p:attrName>
                                          <p:attrName>ppt_y</p:attrName>
                                        </p:attrNameLst>
                                      </p:cBhvr>
                                      <p:rCtr x="7700" y="12100"/>
                                    </p:animMotion>
                                  </p:childTnLst>
                                </p:cTn>
                              </p:par>
                            </p:childTnLst>
                          </p:cTn>
                        </p:par>
                        <p:par>
                          <p:cTn id="97" fill="hold">
                            <p:stCondLst>
                              <p:cond delay="2000"/>
                            </p:stCondLst>
                            <p:childTnLst>
                              <p:par>
                                <p:cTn id="98" presetID="1" presetClass="entr" presetSubtype="0" fill="hold" grpId="0" nodeType="afterEffect">
                                  <p:stCondLst>
                                    <p:cond delay="0"/>
                                  </p:stCondLst>
                                  <p:childTnLst>
                                    <p:set>
                                      <p:cBhvr>
                                        <p:cTn id="99" dur="1" fill="hold">
                                          <p:stCondLst>
                                            <p:cond delay="0"/>
                                          </p:stCondLst>
                                        </p:cTn>
                                        <p:tgtEl>
                                          <p:spTgt spid="9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5500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nodeType="clickEffect">
                                  <p:stCondLst>
                                    <p:cond delay="0"/>
                                  </p:stCondLst>
                                  <p:childTnLst>
                                    <p:animMotion origin="layout" path="M 0.26129 0.34051 C 0.26129 0.34051 0.29948 0.47385 0.33768 0.60718 " pathEditMode="relative" ptsTypes="aA">
                                      <p:cBhvr>
                                        <p:cTn id="107" dur="2000" fill="hold"/>
                                        <p:tgtEl>
                                          <p:spTgt spid="83"/>
                                        </p:tgtEl>
                                        <p:attrNameLst>
                                          <p:attrName>ppt_x</p:attrName>
                                          <p:attrName>ppt_y</p:attrName>
                                        </p:attrNameLst>
                                      </p:cBhvr>
                                    </p:animMotion>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nodeType="clickEffect">
                                  <p:stCondLst>
                                    <p:cond delay="0"/>
                                  </p:stCondLst>
                                  <p:childTnLst>
                                    <p:animMotion origin="layout" path="M 0.63681 0.01458 C 0.67466 -0.0588 0.71268 -0.13194 0.72848 -0.16134 " pathEditMode="relative" ptsTypes="aA">
                                      <p:cBhvr>
                                        <p:cTn id="111" dur="2000" fill="hold"/>
                                        <p:tgtEl>
                                          <p:spTgt spid="87"/>
                                        </p:tgtEl>
                                        <p:attrNameLst>
                                          <p:attrName>ppt_x</p:attrName>
                                          <p:attrName>ppt_y</p:attrName>
                                        </p:attrNameLst>
                                      </p:cBhvr>
                                    </p:animMotion>
                                  </p:child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0"/>
                                          </p:stCondLst>
                                        </p:cTn>
                                        <p:tgtEl>
                                          <p:spTgt spid="9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550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55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06" grpId="0" animBg="1"/>
      <p:bldP spid="255007" grpId="0" animBg="1"/>
      <p:bldP spid="255037" grpId="0" animBg="1"/>
      <p:bldP spid="255039" grpId="0" animBg="1"/>
      <p:bldP spid="255041" grpId="0" animBg="1"/>
      <p:bldP spid="255043" grpId="0" animBg="1"/>
      <p:bldP spid="255057" grpId="0"/>
      <p:bldP spid="88" grpId="0"/>
      <p:bldP spid="89" grpId="0"/>
      <p:bldP spid="90" grpId="0"/>
      <p:bldP spid="91" grpId="0"/>
      <p:bldP spid="92" grpId="0"/>
      <p:bldP spid="93" grpId="0"/>
      <p:bldP spid="94" grpId="0"/>
      <p:bldP spid="255021" grpId="0" animBg="1"/>
      <p:bldP spid="9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755576" y="1484784"/>
            <a:ext cx="8023250" cy="308209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Class </a:t>
            </a:r>
            <a:r>
              <a:rPr kumimoji="1" lang="en-US" altLang="zh-CN" sz="1800" dirty="0" err="1">
                <a:solidFill>
                  <a:srgbClr val="3333FF"/>
                </a:solidFill>
                <a:latin typeface="Consolas" pitchFamily="49" charset="0"/>
                <a:ea typeface="仿宋" pitchFamily="49" charset="-122"/>
                <a:cs typeface="Consolas" pitchFamily="49" charset="0"/>
              </a:rPr>
              <a:t>ThreadTree</a:t>
            </a:r>
            <a:endParaRPr kumimoji="1" lang="en-US" altLang="zh-CN" sz="1800" dirty="0">
              <a:solidFill>
                <a:srgbClr val="3333FF"/>
              </a:solidFill>
              <a:latin typeface="Consolas" pitchFamily="49" charset="0"/>
              <a:ea typeface="仿宋" pitchFamily="49" charset="-122"/>
              <a:cs typeface="Consolas" pitchFamily="49" charset="0"/>
            </a:endParaRP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BthNode</a:t>
            </a:r>
            <a:r>
              <a:rPr kumimoji="1" lang="en-US" altLang="zh-CN" sz="1800" dirty="0">
                <a:solidFill>
                  <a:srgbClr val="3333FF"/>
                </a:solidFill>
                <a:latin typeface="Consolas" pitchFamily="49" charset="0"/>
                <a:ea typeface="仿宋" pitchFamily="49" charset="-122"/>
                <a:cs typeface="Consolas" pitchFamily="49" charset="0"/>
              </a:rPr>
              <a:t> *r;                </a:t>
            </a:r>
            <a:r>
              <a:rPr kumimoji="1" lang="en-US" altLang="zh-CN" sz="1800" dirty="0">
                <a:solidFill>
                  <a:schemeClr val="tx2">
                    <a:lumMod val="60000"/>
                    <a:lumOff val="40000"/>
                  </a:schemeClr>
                </a:solidFill>
                <a:latin typeface="Consolas" pitchFamily="49" charset="0"/>
                <a:ea typeface="仿宋" pitchFamily="49" charset="-122"/>
                <a:cs typeface="Consolas" pitchFamily="49" charset="0"/>
              </a:rPr>
              <a:t>//</a:t>
            </a:r>
            <a:r>
              <a:rPr kumimoji="1" lang="zh-CN" altLang="en-US" sz="1800" dirty="0">
                <a:solidFill>
                  <a:schemeClr val="tx2">
                    <a:lumMod val="60000"/>
                    <a:lumOff val="40000"/>
                  </a:schemeClr>
                </a:solidFill>
                <a:latin typeface="Consolas" pitchFamily="49" charset="0"/>
                <a:ea typeface="仿宋" pitchFamily="49" charset="-122"/>
                <a:cs typeface="Consolas" pitchFamily="49" charset="0"/>
              </a:rPr>
              <a:t>二叉树的根结点指针</a:t>
            </a:r>
            <a:endParaRPr kumimoji="1" lang="en-US" altLang="zh-CN" sz="1800" dirty="0">
              <a:solidFill>
                <a:schemeClr val="tx2">
                  <a:lumMod val="60000"/>
                  <a:lumOff val="40000"/>
                </a:schemeClr>
              </a:solidFill>
              <a:latin typeface="Consolas" pitchFamily="49" charset="0"/>
              <a:ea typeface="仿宋" pitchFamily="49" charset="-122"/>
              <a:cs typeface="Consolas" pitchFamily="49" charset="0"/>
            </a:endParaRPr>
          </a:p>
          <a:p>
            <a:pPr algn="just">
              <a:lnSpc>
                <a:spcPct val="70000"/>
              </a:lnSpc>
            </a:pPr>
            <a:r>
              <a:rPr kumimoji="1"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BthNode</a:t>
            </a:r>
            <a:r>
              <a:rPr lang="en-US" altLang="zh-CN" sz="1800" dirty="0">
                <a:solidFill>
                  <a:srgbClr val="3333FF"/>
                </a:solidFill>
                <a:latin typeface="Consolas" pitchFamily="49" charset="0"/>
                <a:ea typeface="仿宋" pitchFamily="49" charset="-122"/>
                <a:cs typeface="Consolas" pitchFamily="49" charset="0"/>
              </a:rPr>
              <a:t> *root;		</a:t>
            </a:r>
            <a:r>
              <a:rPr lang="en-US" altLang="zh-CN" sz="1800" dirty="0">
                <a:solidFill>
                  <a:schemeClr val="tx2">
                    <a:lumMod val="60000"/>
                    <a:lumOff val="40000"/>
                  </a:schemeClr>
                </a:solidFill>
                <a:latin typeface="Consolas" pitchFamily="49" charset="0"/>
                <a:ea typeface="仿宋" pitchFamily="49" charset="-122"/>
                <a:cs typeface="Consolas" pitchFamily="49" charset="0"/>
              </a:rPr>
              <a:t> //</a:t>
            </a:r>
            <a:r>
              <a:rPr lang="zh-CN" altLang="en-US" sz="1800" dirty="0">
                <a:solidFill>
                  <a:schemeClr val="tx2">
                    <a:lumMod val="60000"/>
                    <a:lumOff val="40000"/>
                  </a:schemeClr>
                </a:solidFill>
                <a:latin typeface="Consolas" pitchFamily="49" charset="0"/>
                <a:ea typeface="仿宋" pitchFamily="49" charset="-122"/>
                <a:cs typeface="Consolas" pitchFamily="49" charset="0"/>
              </a:rPr>
              <a:t>二叉树的头结点指针</a:t>
            </a:r>
            <a:endParaRPr lang="en-US" altLang="zh-CN" sz="1800" dirty="0">
              <a:solidFill>
                <a:srgbClr val="3333FF"/>
              </a:solidFill>
              <a:latin typeface="Consolas" pitchFamily="49" charset="0"/>
              <a:ea typeface="仿宋" pitchFamily="49" charset="-122"/>
              <a:cs typeface="Consolas" pitchFamily="49" charset="0"/>
            </a:endParaRPr>
          </a:p>
          <a:p>
            <a:pPr algn="just">
              <a:lnSpc>
                <a:spcPct val="70000"/>
              </a:lnSpc>
            </a:pPr>
            <a:r>
              <a:rPr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BthNode</a:t>
            </a:r>
            <a:r>
              <a:rPr lang="en-US" altLang="zh-CN" sz="1800" dirty="0">
                <a:solidFill>
                  <a:srgbClr val="3333FF"/>
                </a:solidFill>
                <a:latin typeface="Consolas" pitchFamily="49" charset="0"/>
                <a:ea typeface="仿宋" pitchFamily="49" charset="-122"/>
                <a:cs typeface="Consolas" pitchFamily="49" charset="0"/>
              </a:rPr>
              <a:t> *pre;		</a:t>
            </a:r>
            <a:r>
              <a:rPr lang="en-US" altLang="zh-CN" sz="1800" dirty="0">
                <a:solidFill>
                  <a:schemeClr val="tx2">
                    <a:lumMod val="60000"/>
                    <a:lumOff val="40000"/>
                  </a:schemeClr>
                </a:solidFill>
                <a:latin typeface="Consolas" pitchFamily="49" charset="0"/>
                <a:ea typeface="仿宋" pitchFamily="49" charset="-122"/>
                <a:cs typeface="Consolas" pitchFamily="49" charset="0"/>
              </a:rPr>
              <a:t> //</a:t>
            </a:r>
            <a:r>
              <a:rPr lang="zh-CN" altLang="en-US" sz="1800" dirty="0">
                <a:solidFill>
                  <a:schemeClr val="tx2">
                    <a:lumMod val="60000"/>
                    <a:lumOff val="40000"/>
                  </a:schemeClr>
                </a:solidFill>
                <a:latin typeface="Consolas" pitchFamily="49" charset="0"/>
                <a:ea typeface="仿宋" pitchFamily="49" charset="-122"/>
                <a:cs typeface="Consolas" pitchFamily="49" charset="0"/>
              </a:rPr>
              <a:t>指向中序前驱结点的指针</a:t>
            </a:r>
            <a:endParaRPr lang="en-US" altLang="zh-CN" sz="1800" dirty="0">
              <a:solidFill>
                <a:srgbClr val="3333FF"/>
              </a:solidFill>
              <a:latin typeface="Consolas" pitchFamily="49" charset="0"/>
              <a:ea typeface="仿宋" pitchFamily="49" charset="-122"/>
              <a:cs typeface="Consolas" pitchFamily="49" charset="0"/>
            </a:endParaRPr>
          </a:p>
          <a:p>
            <a:pPr algn="just">
              <a:lnSpc>
                <a:spcPct val="70000"/>
              </a:lnSpc>
            </a:pPr>
            <a:r>
              <a:rPr lang="en-US" altLang="zh-CN" sz="1800" dirty="0">
                <a:solidFill>
                  <a:srgbClr val="3333FF"/>
                </a:solidFill>
                <a:latin typeface="Consolas" pitchFamily="49" charset="0"/>
                <a:ea typeface="仿宋" pitchFamily="49" charset="-122"/>
                <a:cs typeface="Consolas" pitchFamily="49" charset="0"/>
              </a:rPr>
              <a:t>   …</a:t>
            </a:r>
          </a:p>
          <a:p>
            <a:pPr algn="just">
              <a:lnSpc>
                <a:spcPct val="70000"/>
              </a:lnSpc>
            </a:pPr>
            <a:r>
              <a:rPr lang="en-US" altLang="zh-CN" sz="1800" dirty="0">
                <a:solidFill>
                  <a:srgbClr val="3333FF"/>
                </a:solidFill>
                <a:latin typeface="Consolas" pitchFamily="49" charset="0"/>
                <a:ea typeface="仿宋" pitchFamily="49" charset="-122"/>
                <a:cs typeface="Consolas" pitchFamily="49" charset="0"/>
              </a:rPr>
              <a:t>   void </a:t>
            </a:r>
            <a:r>
              <a:rPr lang="en-US" altLang="zh-CN" sz="1800" dirty="0" err="1">
                <a:solidFill>
                  <a:srgbClr val="3333FF"/>
                </a:solidFill>
                <a:latin typeface="Consolas" pitchFamily="49" charset="0"/>
                <a:ea typeface="仿宋" pitchFamily="49" charset="-122"/>
                <a:cs typeface="Consolas" pitchFamily="49" charset="0"/>
              </a:rPr>
              <a:t>CreateBTree</a:t>
            </a:r>
            <a:r>
              <a:rPr lang="en-US" altLang="zh-CN" sz="1800" dirty="0">
                <a:solidFill>
                  <a:srgbClr val="3333FF"/>
                </a:solidFill>
                <a:latin typeface="Consolas" pitchFamily="49" charset="0"/>
                <a:ea typeface="仿宋" pitchFamily="49" charset="-122"/>
                <a:cs typeface="Consolas" pitchFamily="49" charset="0"/>
              </a:rPr>
              <a:t>(string str)</a:t>
            </a:r>
          </a:p>
          <a:p>
            <a:pPr algn="just">
              <a:lnSpc>
                <a:spcPct val="70000"/>
              </a:lnSpc>
            </a:pPr>
            <a:r>
              <a:rPr lang="en-US" altLang="zh-CN" sz="1800" dirty="0">
                <a:solidFill>
                  <a:srgbClr val="3333FF"/>
                </a:solidFill>
                <a:latin typeface="Consolas" pitchFamily="49" charset="0"/>
                <a:ea typeface="仿宋" pitchFamily="49" charset="-122"/>
                <a:cs typeface="Consolas" pitchFamily="49" charset="0"/>
              </a:rPr>
              <a:t>   void </a:t>
            </a:r>
            <a:r>
              <a:rPr lang="en-US" altLang="zh-CN" sz="1800" dirty="0" err="1">
                <a:solidFill>
                  <a:srgbClr val="3333FF"/>
                </a:solidFill>
                <a:latin typeface="Consolas" pitchFamily="49" charset="0"/>
                <a:ea typeface="仿宋" pitchFamily="49" charset="-122"/>
                <a:cs typeface="Consolas" pitchFamily="49" charset="0"/>
              </a:rPr>
              <a:t>CreateThread</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a:solidFill>
                  <a:schemeClr val="tx2">
                    <a:lumMod val="60000"/>
                    <a:lumOff val="40000"/>
                  </a:schemeClr>
                </a:solidFill>
                <a:latin typeface="Consolas" pitchFamily="49" charset="0"/>
                <a:ea typeface="仿宋" pitchFamily="49" charset="-122"/>
                <a:cs typeface="Consolas" pitchFamily="49" charset="0"/>
              </a:rPr>
              <a:t>//</a:t>
            </a:r>
            <a:r>
              <a:rPr lang="zh-CN" altLang="en-US" sz="1800" dirty="0">
                <a:solidFill>
                  <a:schemeClr val="tx2">
                    <a:lumMod val="60000"/>
                    <a:lumOff val="40000"/>
                  </a:schemeClr>
                </a:solidFill>
                <a:latin typeface="Consolas" pitchFamily="49" charset="0"/>
                <a:ea typeface="仿宋" pitchFamily="49" charset="-122"/>
                <a:cs typeface="Consolas" pitchFamily="49" charset="0"/>
              </a:rPr>
              <a:t>建立中序线索二叉树</a:t>
            </a:r>
            <a:endParaRPr lang="en-US" altLang="zh-CN" sz="1800" dirty="0">
              <a:solidFill>
                <a:srgbClr val="3333FF"/>
              </a:solidFill>
              <a:latin typeface="Consolas" pitchFamily="49" charset="0"/>
              <a:ea typeface="仿宋" pitchFamily="49" charset="-122"/>
              <a:cs typeface="Consolas" pitchFamily="49" charset="0"/>
            </a:endParaRPr>
          </a:p>
          <a:p>
            <a:pPr algn="just">
              <a:lnSpc>
                <a:spcPct val="70000"/>
              </a:lnSpc>
            </a:pPr>
            <a:r>
              <a:rPr lang="en-US" altLang="zh-CN" sz="1800" dirty="0">
                <a:solidFill>
                  <a:srgbClr val="3333FF"/>
                </a:solidFill>
                <a:latin typeface="Consolas" pitchFamily="49" charset="0"/>
                <a:ea typeface="仿宋" pitchFamily="49" charset="-122"/>
                <a:cs typeface="Consolas" pitchFamily="49" charset="0"/>
              </a:rPr>
              <a:t>   void </a:t>
            </a:r>
            <a:r>
              <a:rPr lang="en-US" altLang="zh-CN" sz="1800" dirty="0" err="1">
                <a:solidFill>
                  <a:srgbClr val="3333FF"/>
                </a:solidFill>
                <a:latin typeface="Consolas" pitchFamily="49" charset="0"/>
                <a:ea typeface="仿宋" pitchFamily="49" charset="-122"/>
                <a:cs typeface="Consolas" pitchFamily="49" charset="0"/>
              </a:rPr>
              <a:t>ThInOrder</a:t>
            </a:r>
            <a:r>
              <a:rPr lang="en-US" altLang="zh-CN" sz="1800" dirty="0">
                <a:solidFill>
                  <a:srgbClr val="3333FF"/>
                </a:solidFill>
                <a:latin typeface="Consolas" pitchFamily="49" charset="0"/>
                <a:ea typeface="仿宋" pitchFamily="49" charset="-122"/>
                <a:cs typeface="Consolas" pitchFamily="49" charset="0"/>
              </a:rPr>
              <a:t>()		</a:t>
            </a:r>
            <a:r>
              <a:rPr lang="en-US" altLang="zh-CN" sz="1800" dirty="0">
                <a:solidFill>
                  <a:schemeClr val="tx2">
                    <a:lumMod val="60000"/>
                    <a:lumOff val="40000"/>
                  </a:schemeClr>
                </a:solidFill>
                <a:latin typeface="Consolas" pitchFamily="49" charset="0"/>
                <a:ea typeface="仿宋" pitchFamily="49" charset="-122"/>
                <a:cs typeface="Consolas" pitchFamily="49" charset="0"/>
              </a:rPr>
              <a:t> //</a:t>
            </a:r>
            <a:r>
              <a:rPr lang="zh-CN" altLang="en-US" sz="1800" dirty="0">
                <a:solidFill>
                  <a:schemeClr val="tx2">
                    <a:lumMod val="60000"/>
                    <a:lumOff val="40000"/>
                  </a:schemeClr>
                </a:solidFill>
                <a:latin typeface="Consolas" pitchFamily="49" charset="0"/>
                <a:ea typeface="仿宋" pitchFamily="49" charset="-122"/>
                <a:cs typeface="Consolas" pitchFamily="49" charset="0"/>
              </a:rPr>
              <a:t>中序线索二叉树的中序遍历</a:t>
            </a:r>
            <a:endParaRPr lang="en-US" altLang="zh-CN" sz="1800" dirty="0">
              <a:solidFill>
                <a:srgbClr val="3333FF"/>
              </a:solidFill>
              <a:latin typeface="Consolas" pitchFamily="49" charset="0"/>
              <a:ea typeface="仿宋" pitchFamily="49" charset="-122"/>
              <a:cs typeface="Consolas" pitchFamily="49" charset="0"/>
            </a:endParaRPr>
          </a:p>
          <a:p>
            <a:pPr algn="l">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p>
        </p:txBody>
      </p:sp>
      <p:sp>
        <p:nvSpPr>
          <p:cNvPr id="6" name="灯片编号占位符 5"/>
          <p:cNvSpPr>
            <a:spLocks noGrp="1"/>
          </p:cNvSpPr>
          <p:nvPr>
            <p:ph type="sldNum" sz="quarter" idx="12"/>
          </p:nvPr>
        </p:nvSpPr>
        <p:spPr>
          <a:xfrm>
            <a:off x="7012156" y="6486455"/>
            <a:ext cx="2133600" cy="365125"/>
          </a:xfrm>
        </p:spPr>
        <p:txBody>
          <a:bodyPr/>
          <a:lstStyle/>
          <a:p>
            <a:fld id="{F53098F7-780D-46FA-A524-7B30B3E8BBA8}" type="slidenum">
              <a:rPr lang="en-US" altLang="zh-CN" b="0" smtClean="0"/>
              <a:pPr/>
              <a:t>44</a:t>
            </a:fld>
            <a:r>
              <a:rPr lang="en-US" altLang="zh-CN" b="0"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0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05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05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0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620716" y="388938"/>
            <a:ext cx="8199756" cy="474409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Void </a:t>
            </a:r>
            <a:r>
              <a:rPr kumimoji="1" lang="en-US" altLang="zh-CN" sz="1800" dirty="0" err="1">
                <a:solidFill>
                  <a:srgbClr val="3333FF"/>
                </a:solidFill>
                <a:latin typeface="Consolas" pitchFamily="49" charset="0"/>
                <a:ea typeface="仿宋" pitchFamily="49" charset="-122"/>
                <a:cs typeface="Consolas" pitchFamily="49" charset="0"/>
              </a:rPr>
              <a:t>CreateThread</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a:t>
            </a:r>
          </a:p>
          <a:p>
            <a:pPr algn="just">
              <a:lnSpc>
                <a:spcPct val="70000"/>
              </a:lnSpc>
              <a:spcBef>
                <a:spcPct val="50000"/>
              </a:spcBef>
            </a:pPr>
            <a:r>
              <a:rPr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root=new </a:t>
            </a:r>
            <a:r>
              <a:rPr kumimoji="1" lang="en-US" altLang="zh-CN" sz="1800" dirty="0" err="1">
                <a:solidFill>
                  <a:srgbClr val="3333FF"/>
                </a:solidFill>
                <a:latin typeface="Consolas" pitchFamily="49" charset="0"/>
                <a:ea typeface="仿宋" pitchFamily="49" charset="-122"/>
                <a:cs typeface="Consolas" pitchFamily="49" charset="0"/>
              </a:rPr>
              <a:t>BthNode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创建头结点</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root-&gt;</a:t>
            </a:r>
            <a:r>
              <a:rPr kumimoji="1" lang="en-US" altLang="zh-CN" sz="1800" dirty="0" err="1">
                <a:solidFill>
                  <a:srgbClr val="3333FF"/>
                </a:solidFill>
                <a:latin typeface="Consolas" pitchFamily="49" charset="0"/>
                <a:ea typeface="仿宋" pitchFamily="49" charset="-122"/>
                <a:cs typeface="Consolas" pitchFamily="49" charset="0"/>
              </a:rPr>
              <a:t>ltag</a:t>
            </a:r>
            <a:r>
              <a:rPr kumimoji="1" lang="en-US" altLang="zh-CN" sz="1800" dirty="0">
                <a:solidFill>
                  <a:srgbClr val="3333FF"/>
                </a:solidFill>
                <a:latin typeface="Consolas" pitchFamily="49" charset="0"/>
                <a:ea typeface="仿宋" pitchFamily="49" charset="-122"/>
                <a:cs typeface="Consolas" pitchFamily="49" charset="0"/>
              </a:rPr>
              <a:t>=0; root-&gt;</a:t>
            </a:r>
            <a:r>
              <a:rPr kumimoji="1" lang="en-US" altLang="zh-CN" sz="1800" dirty="0" err="1">
                <a:solidFill>
                  <a:srgbClr val="3333FF"/>
                </a:solidFill>
                <a:latin typeface="Consolas" pitchFamily="49" charset="0"/>
                <a:ea typeface="仿宋" pitchFamily="49" charset="-122"/>
                <a:cs typeface="Consolas" pitchFamily="49" charset="0"/>
              </a:rPr>
              <a:t>rtag</a:t>
            </a:r>
            <a:r>
              <a:rPr kumimoji="1" lang="en-US" altLang="zh-CN" sz="1800" dirty="0">
                <a:solidFill>
                  <a:srgbClr val="3333FF"/>
                </a:solidFill>
                <a:latin typeface="Consolas" pitchFamily="49" charset="0"/>
                <a:ea typeface="仿宋" pitchFamily="49" charset="-122"/>
                <a:cs typeface="Consolas" pitchFamily="49" charset="0"/>
              </a:rPr>
              <a:t>=1;  root-&gt;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=r;</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if (r==NULL) {root-&gt;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=root;	root-&gt;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=NULL}</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空二叉树</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else</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  root-&gt;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=r;</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pre=root;             	</a:t>
            </a:r>
            <a:r>
              <a:rPr kumimoji="1" lang="en-US" altLang="zh-CN" sz="1800" dirty="0">
                <a:solidFill>
                  <a:srgbClr val="00B0F0"/>
                </a:solidFill>
                <a:latin typeface="Consolas" pitchFamily="49" charset="0"/>
                <a:ea typeface="仿宋" pitchFamily="49" charset="-122"/>
                <a:cs typeface="Consolas" pitchFamily="49" charset="0"/>
              </a:rPr>
              <a:t>//pre</a:t>
            </a:r>
            <a:r>
              <a:rPr kumimoji="1" lang="zh-CN" altLang="en-US" sz="1800" dirty="0">
                <a:solidFill>
                  <a:srgbClr val="00B0F0"/>
                </a:solidFill>
                <a:latin typeface="Consolas" pitchFamily="49" charset="0"/>
                <a:ea typeface="仿宋" pitchFamily="49" charset="-122"/>
                <a:cs typeface="Consolas" pitchFamily="49" charset="0"/>
              </a:rPr>
              <a:t>是</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的前驱结点，供加线索用</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FF0000"/>
                </a:solidFill>
                <a:latin typeface="Consolas" pitchFamily="49" charset="0"/>
                <a:ea typeface="仿宋" pitchFamily="49" charset="-122"/>
                <a:cs typeface="Consolas" pitchFamily="49" charset="0"/>
              </a:rPr>
              <a:t>Thread</a:t>
            </a:r>
            <a:r>
              <a:rPr kumimoji="1" lang="en-US" altLang="zh-CN" sz="1800" dirty="0">
                <a:solidFill>
                  <a:srgbClr val="3333FF"/>
                </a:solidFill>
                <a:latin typeface="Consolas" pitchFamily="49" charset="0"/>
                <a:ea typeface="仿宋" pitchFamily="49" charset="-122"/>
                <a:cs typeface="Consolas" pitchFamily="49" charset="0"/>
              </a:rPr>
              <a:t>(r);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中序遍历线索化二叉树</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pre-&gt;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=root;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最后处理，加入指向头结点的线索</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pre-&gt;</a:t>
            </a:r>
            <a:r>
              <a:rPr kumimoji="1" lang="en-US" altLang="zh-CN" sz="1800" dirty="0" err="1">
                <a:solidFill>
                  <a:srgbClr val="3333FF"/>
                </a:solidFill>
                <a:latin typeface="Consolas" pitchFamily="49" charset="0"/>
                <a:ea typeface="仿宋" pitchFamily="49" charset="-122"/>
                <a:cs typeface="Consolas" pitchFamily="49" charset="0"/>
              </a:rPr>
              <a:t>rtag</a:t>
            </a:r>
            <a:r>
              <a:rPr kumimoji="1" lang="en-US" altLang="zh-CN" sz="1800" dirty="0">
                <a:solidFill>
                  <a:srgbClr val="3333FF"/>
                </a:solidFill>
                <a:latin typeface="Consolas" pitchFamily="49" charset="0"/>
                <a:ea typeface="仿宋" pitchFamily="49" charset="-122"/>
                <a:cs typeface="Consolas" pitchFamily="49" charset="0"/>
              </a:rPr>
              <a:t>=1;</a:t>
            </a:r>
          </a:p>
          <a:p>
            <a:pPr algn="just">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root-&gt;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=pre;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头结点右线索化</a:t>
            </a:r>
          </a:p>
          <a:p>
            <a:pPr algn="just">
              <a:lnSpc>
                <a:spcPct val="7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a:t>
            </a:r>
          </a:p>
          <a:p>
            <a:pPr algn="l">
              <a:lnSpc>
                <a:spcPct val="7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p>
        </p:txBody>
      </p:sp>
      <p:sp>
        <p:nvSpPr>
          <p:cNvPr id="6" name="灯片编号占位符 5"/>
          <p:cNvSpPr>
            <a:spLocks noGrp="1"/>
          </p:cNvSpPr>
          <p:nvPr>
            <p:ph type="sldNum" sz="quarter" idx="12"/>
          </p:nvPr>
        </p:nvSpPr>
        <p:spPr/>
        <p:txBody>
          <a:bodyPr/>
          <a:lstStyle/>
          <a:p>
            <a:fld id="{F53098F7-780D-46FA-A524-7B30B3E8BBA8}" type="slidenum">
              <a:rPr lang="en-US" altLang="zh-CN" smtClean="0"/>
              <a:pPr/>
              <a:t>45</a:t>
            </a:fld>
            <a:r>
              <a:rPr lang="en-US" altLang="zh-CN"/>
              <a:t>/17</a:t>
            </a:r>
          </a:p>
        </p:txBody>
      </p:sp>
    </p:spTree>
    <p:extLst>
      <p:ext uri="{BB962C8B-B14F-4D97-AF65-F5344CB8AC3E}">
        <p14:creationId xmlns:p14="http://schemas.microsoft.com/office/powerpoint/2010/main" val="46765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005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05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05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005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05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0050">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005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05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0050">
                                            <p:txEl>
                                              <p:pRg st="12" end="12"/>
                                            </p:txEl>
                                          </p:spTgt>
                                        </p:tgtEl>
                                        <p:attrNameLst>
                                          <p:attrName>style.visibility</p:attrName>
                                        </p:attrNameLst>
                                      </p:cBhvr>
                                      <p:to>
                                        <p:strVal val="visible"/>
                                      </p:to>
                                    </p:set>
                                  </p:childTnLst>
                                </p:cTn>
                              </p:par>
                            </p:childTnLst>
                          </p:cTn>
                        </p:par>
                        <p:par>
                          <p:cTn id="29" fill="hold">
                            <p:stCondLst>
                              <p:cond delay="0"/>
                            </p:stCondLst>
                            <p:childTnLst>
                              <p:par>
                                <p:cTn id="30" presetID="26" presetClass="emph" presetSubtype="0" repeatCount="2000" fill="hold" nodeType="afterEffect">
                                  <p:stCondLst>
                                    <p:cond delay="0"/>
                                  </p:stCondLst>
                                  <p:childTnLst>
                                    <p:animEffect transition="out" filter="fade">
                                      <p:cBhvr>
                                        <p:cTn id="31" dur="500" tmFilter="0, 0; .2, .5; .8, .5; 1, 0"/>
                                        <p:tgtEl>
                                          <p:spTgt spid="130050">
                                            <p:txEl>
                                              <p:pRg st="8" end="8"/>
                                            </p:txEl>
                                          </p:spTgt>
                                        </p:tgtEl>
                                      </p:cBhvr>
                                    </p:animEffect>
                                    <p:animScale>
                                      <p:cBhvr>
                                        <p:cTn id="32" dur="250" autoRev="1" fill="hold"/>
                                        <p:tgtEl>
                                          <p:spTgt spid="130050">
                                            <p:txEl>
                                              <p:pRg st="8" end="8"/>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285720" y="532228"/>
            <a:ext cx="8643935" cy="512099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void  </a:t>
            </a:r>
            <a:r>
              <a:rPr kumimoji="1"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Thread</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BthNode</a:t>
            </a:r>
            <a:r>
              <a:rPr kumimoji="1" lang="en-US" altLang="zh-CN" sz="1800" dirty="0">
                <a:solidFill>
                  <a:srgbClr val="3333FF"/>
                </a:solidFill>
                <a:latin typeface="Consolas" pitchFamily="49" charset="0"/>
                <a:ea typeface="仿宋" pitchFamily="49" charset="-122"/>
                <a:cs typeface="Consolas" pitchFamily="49" charset="0"/>
              </a:rPr>
              <a:t> *&amp;p)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对二叉树</a:t>
            </a:r>
            <a:r>
              <a:rPr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进行中序线索化</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if (p!=NULL)	</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  </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Thread</a:t>
            </a:r>
            <a:r>
              <a:rPr kumimoji="1" lang="en-US" altLang="zh-CN" sz="1800" dirty="0">
                <a:solidFill>
                  <a:srgbClr val="3333FF"/>
                </a:solidFill>
                <a:latin typeface="Consolas" pitchFamily="49" charset="0"/>
                <a:ea typeface="仿宋" pitchFamily="49" charset="-122"/>
                <a:cs typeface="Consolas" pitchFamily="49" charset="0"/>
              </a:rPr>
              <a:t>(p-&gt;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左子树线索化</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if (p-&gt;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==NULL)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前驱线索化</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  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 p-&gt;</a:t>
            </a:r>
            <a:r>
              <a:rPr kumimoji="1" lang="en-US" altLang="zh-CN" sz="1800" dirty="0" err="1">
                <a:solidFill>
                  <a:srgbClr val="3333FF"/>
                </a:solidFill>
                <a:latin typeface="Consolas" pitchFamily="49" charset="0"/>
                <a:ea typeface="仿宋" pitchFamily="49" charset="-122"/>
                <a:cs typeface="Consolas" pitchFamily="49" charset="0"/>
              </a:rPr>
              <a:t>ltag</a:t>
            </a:r>
            <a:r>
              <a:rPr kumimoji="1" lang="en-US" altLang="zh-CN" sz="1800" dirty="0">
                <a:solidFill>
                  <a:srgbClr val="3333FF"/>
                </a:solidFill>
                <a:latin typeface="Consolas" pitchFamily="49" charset="0"/>
                <a:ea typeface="仿宋" pitchFamily="49" charset="-122"/>
                <a:cs typeface="Consolas" pitchFamily="49" charset="0"/>
              </a:rPr>
              <a:t>=1;  }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建立当前结点的前驱线索</a:t>
            </a:r>
          </a:p>
          <a:p>
            <a:pPr algn="just">
              <a:lnSpc>
                <a:spcPct val="8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else  p-&gt;</a:t>
            </a:r>
            <a:r>
              <a:rPr kumimoji="1" lang="en-US" altLang="zh-CN" sz="1800" dirty="0" err="1">
                <a:solidFill>
                  <a:srgbClr val="3333FF"/>
                </a:solidFill>
                <a:latin typeface="Consolas" pitchFamily="49" charset="0"/>
                <a:ea typeface="仿宋" pitchFamily="49" charset="-122"/>
                <a:cs typeface="Consolas" pitchFamily="49" charset="0"/>
              </a:rPr>
              <a:t>ltag</a:t>
            </a:r>
            <a:r>
              <a:rPr kumimoji="1" lang="en-US" altLang="zh-CN" sz="1800" dirty="0">
                <a:solidFill>
                  <a:srgbClr val="3333FF"/>
                </a:solidFill>
                <a:latin typeface="Consolas" pitchFamily="49" charset="0"/>
                <a:ea typeface="仿宋" pitchFamily="49" charset="-122"/>
                <a:cs typeface="Consolas" pitchFamily="49" charset="0"/>
              </a:rPr>
              <a:t>=0;</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if  (</a:t>
            </a:r>
            <a:r>
              <a:rPr kumimoji="1" lang="en-US" altLang="zh-CN" sz="1800" dirty="0">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==NULL)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后继线索化</a:t>
            </a:r>
          </a:p>
          <a:p>
            <a:pPr algn="just">
              <a:lnSpc>
                <a:spcPct val="8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a:t>
            </a:r>
            <a:r>
              <a:rPr kumimoji="1" lang="en-US" altLang="zh-CN" sz="1800" dirty="0" err="1">
                <a:solidFill>
                  <a:srgbClr val="3333FF"/>
                </a:solidFill>
                <a:latin typeface="Consolas" pitchFamily="49" charset="0"/>
                <a:ea typeface="仿宋" pitchFamily="49" charset="-122"/>
                <a:cs typeface="Consolas" pitchFamily="49" charset="0"/>
              </a:rPr>
              <a:t>p;</a:t>
            </a:r>
            <a:r>
              <a:rPr kumimoji="1" lang="en-US" altLang="zh-CN" sz="1800" dirty="0" err="1">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rtag</a:t>
            </a:r>
            <a:r>
              <a:rPr kumimoji="1" lang="en-US" altLang="zh-CN" sz="1800" dirty="0">
                <a:solidFill>
                  <a:srgbClr val="3333FF"/>
                </a:solidFill>
                <a:latin typeface="Consolas" pitchFamily="49" charset="0"/>
                <a:ea typeface="仿宋" pitchFamily="49" charset="-122"/>
                <a:cs typeface="Consolas" pitchFamily="49" charset="0"/>
              </a:rPr>
              <a:t>=1; }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建立前驱结点的后继线索</a:t>
            </a:r>
          </a:p>
          <a:p>
            <a:pPr algn="just">
              <a:lnSpc>
                <a:spcPct val="8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else  </a:t>
            </a:r>
            <a:r>
              <a:rPr kumimoji="1" lang="en-US" altLang="zh-CN" sz="1800" dirty="0">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rtag</a:t>
            </a:r>
            <a:r>
              <a:rPr kumimoji="1" lang="en-US" altLang="zh-CN" sz="1800" dirty="0">
                <a:solidFill>
                  <a:srgbClr val="3333FF"/>
                </a:solidFill>
                <a:latin typeface="Consolas" pitchFamily="49" charset="0"/>
                <a:ea typeface="仿宋" pitchFamily="49" charset="-122"/>
                <a:cs typeface="Consolas" pitchFamily="49" charset="0"/>
              </a:rPr>
              <a:t>=0;</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pre</a:t>
            </a:r>
            <a:r>
              <a:rPr kumimoji="1" lang="en-US" altLang="zh-CN" sz="1800" dirty="0">
                <a:solidFill>
                  <a:srgbClr val="3333FF"/>
                </a:solidFill>
                <a:latin typeface="Consolas" pitchFamily="49" charset="0"/>
                <a:ea typeface="仿宋" pitchFamily="49" charset="-122"/>
                <a:cs typeface="Consolas" pitchFamily="49" charset="0"/>
              </a:rPr>
              <a:t>=p;</a:t>
            </a:r>
          </a:p>
          <a:p>
            <a:pPr algn="just">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Thread</a:t>
            </a:r>
            <a:r>
              <a:rPr kumimoji="1" lang="en-US" altLang="zh-CN" sz="1800" dirty="0">
                <a:solidFill>
                  <a:srgbClr val="3333FF"/>
                </a:solidFill>
                <a:latin typeface="Consolas" pitchFamily="49" charset="0"/>
                <a:ea typeface="仿宋" pitchFamily="49" charset="-122"/>
                <a:cs typeface="Consolas" pitchFamily="49" charset="0"/>
              </a:rPr>
              <a:t>(p-&gt;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递归调用右子树线索化</a:t>
            </a:r>
          </a:p>
          <a:p>
            <a:pPr algn="just">
              <a:lnSpc>
                <a:spcPct val="800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a:t>
            </a:r>
          </a:p>
          <a:p>
            <a:pPr algn="l">
              <a:lnSpc>
                <a:spcPct val="800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p>
        </p:txBody>
      </p:sp>
      <p:grpSp>
        <p:nvGrpSpPr>
          <p:cNvPr id="13" name="组合 12"/>
          <p:cNvGrpSpPr/>
          <p:nvPr/>
        </p:nvGrpSpPr>
        <p:grpSpPr>
          <a:xfrm>
            <a:off x="338463" y="1571612"/>
            <a:ext cx="7805374" cy="3571900"/>
            <a:chOff x="552840" y="1679918"/>
            <a:chExt cx="7805374" cy="3571900"/>
          </a:xfrm>
        </p:grpSpPr>
        <p:sp>
          <p:nvSpPr>
            <p:cNvPr id="7" name="矩形 6"/>
            <p:cNvSpPr/>
            <p:nvPr/>
          </p:nvSpPr>
          <p:spPr>
            <a:xfrm>
              <a:off x="1285852" y="1679918"/>
              <a:ext cx="7072362" cy="428628"/>
            </a:xfrm>
            <a:prstGeom prst="rect">
              <a:avLst/>
            </a:prstGeom>
            <a:solidFill>
              <a:srgbClr val="C00000">
                <a:alpha val="0"/>
              </a:srgbClr>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85852" y="2179984"/>
              <a:ext cx="7072362" cy="2357454"/>
            </a:xfrm>
            <a:prstGeom prst="rect">
              <a:avLst/>
            </a:prstGeom>
            <a:solidFill>
              <a:srgbClr val="C00000">
                <a:alpha val="0"/>
              </a:srgbClr>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60452" y="4608876"/>
              <a:ext cx="7072362" cy="428628"/>
            </a:xfrm>
            <a:prstGeom prst="rect">
              <a:avLst/>
            </a:prstGeom>
            <a:solidFill>
              <a:srgbClr val="C00000">
                <a:alpha val="0"/>
              </a:srgbClr>
            </a:solidFill>
            <a:ln>
              <a:solidFill>
                <a:srgbClr val="CC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大括号 10"/>
            <p:cNvSpPr/>
            <p:nvPr/>
          </p:nvSpPr>
          <p:spPr>
            <a:xfrm>
              <a:off x="1000100" y="1822794"/>
              <a:ext cx="180000" cy="3429024"/>
            </a:xfrm>
            <a:prstGeom prst="leftBrace">
              <a:avLst/>
            </a:prstGeom>
            <a:ln w="28575">
              <a:solidFill>
                <a:srgbClr val="CC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552840" y="1894232"/>
              <a:ext cx="461665" cy="3071834"/>
            </a:xfrm>
            <a:prstGeom prst="rect">
              <a:avLst/>
            </a:prstGeom>
            <a:noFill/>
          </p:spPr>
          <p:txBody>
            <a:bodyPr vert="eaVert" wrap="square" rtlCol="0">
              <a:spAutoFit/>
            </a:bodyPr>
            <a:lstStyle/>
            <a:p>
              <a:r>
                <a:rPr kumimoji="1" lang="zh-CN" altLang="en-US" sz="1800" spc="600" dirty="0">
                  <a:latin typeface="微软雅黑" pitchFamily="34" charset="-122"/>
                  <a:ea typeface="微软雅黑" pitchFamily="34" charset="-122"/>
                  <a:cs typeface="Times New Roman" pitchFamily="18" charset="0"/>
                </a:rPr>
                <a:t>中序遍历</a:t>
              </a:r>
              <a:r>
                <a:rPr kumimoji="1" lang="en-US" altLang="zh-CN" sz="1800" spc="600" dirty="0">
                  <a:latin typeface="微软雅黑" pitchFamily="34" charset="-122"/>
                  <a:ea typeface="微软雅黑" pitchFamily="34" charset="-122"/>
                  <a:cs typeface="Times New Roman" pitchFamily="18" charset="0"/>
                </a:rPr>
                <a:t>(</a:t>
              </a:r>
              <a:r>
                <a:rPr kumimoji="1" lang="zh-CN" altLang="en-US" sz="1800" spc="600" dirty="0">
                  <a:latin typeface="微软雅黑" pitchFamily="34" charset="-122"/>
                  <a:ea typeface="微软雅黑" pitchFamily="34" charset="-122"/>
                  <a:cs typeface="Times New Roman" pitchFamily="18" charset="0"/>
                </a:rPr>
                <a:t>递归</a:t>
              </a:r>
              <a:r>
                <a:rPr kumimoji="1" lang="en-US" altLang="zh-CN" sz="1800" spc="600" dirty="0">
                  <a:latin typeface="微软雅黑" pitchFamily="34" charset="-122"/>
                  <a:ea typeface="微软雅黑" pitchFamily="34" charset="-122"/>
                  <a:cs typeface="Times New Roman" pitchFamily="18" charset="0"/>
                </a:rPr>
                <a:t>)</a:t>
              </a:r>
              <a:r>
                <a:rPr kumimoji="1" lang="zh-CN" altLang="en-US" sz="1800" spc="600" dirty="0">
                  <a:latin typeface="微软雅黑" pitchFamily="34" charset="-122"/>
                  <a:ea typeface="微软雅黑" pitchFamily="34" charset="-122"/>
                  <a:cs typeface="Times New Roman" pitchFamily="18" charset="0"/>
                </a:rPr>
                <a:t>算法</a:t>
              </a:r>
              <a:endParaRPr lang="zh-CN" altLang="en-US" sz="1800" spc="600" dirty="0">
                <a:latin typeface="微软雅黑" pitchFamily="34" charset="-122"/>
                <a:ea typeface="微软雅黑" pitchFamily="34" charset="-122"/>
              </a:endParaRPr>
            </a:p>
          </p:txBody>
        </p:sp>
      </p:grpSp>
      <p:sp>
        <p:nvSpPr>
          <p:cNvPr id="15" name="灯片编号占位符 14"/>
          <p:cNvSpPr>
            <a:spLocks noGrp="1"/>
          </p:cNvSpPr>
          <p:nvPr>
            <p:ph type="sldNum" sz="quarter" idx="12"/>
          </p:nvPr>
        </p:nvSpPr>
        <p:spPr/>
        <p:txBody>
          <a:bodyPr/>
          <a:lstStyle/>
          <a:p>
            <a:fld id="{F53098F7-780D-46FA-A524-7B30B3E8BBA8}" type="slidenum">
              <a:rPr lang="en-US" altLang="zh-CN" smtClean="0"/>
              <a:pPr/>
              <a:t>46</a:t>
            </a:fld>
            <a:r>
              <a:rPr lang="en-US" altLang="zh-CN"/>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0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02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02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90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90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02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902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9026">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par>
                          <p:cTn id="35" fill="hold">
                            <p:stCondLst>
                              <p:cond delay="0"/>
                            </p:stCondLst>
                            <p:childTnLst>
                              <p:par>
                                <p:cTn id="36" presetID="26" presetClass="emph" presetSubtype="0" repeatCount="2000" fill="hold" nodeType="afterEffect">
                                  <p:stCondLst>
                                    <p:cond delay="0"/>
                                  </p:stCondLst>
                                  <p:childTnLst>
                                    <p:animEffect transition="out" filter="fade">
                                      <p:cBhvr>
                                        <p:cTn id="37" dur="500" tmFilter="0, 0; .2, .5; .8, .5; 1, 0"/>
                                        <p:tgtEl>
                                          <p:spTgt spid="13"/>
                                        </p:tgtEl>
                                      </p:cBhvr>
                                    </p:animEffect>
                                    <p:animScale>
                                      <p:cBhvr>
                                        <p:cTn id="38"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179388" y="1285860"/>
            <a:ext cx="8686800" cy="873188"/>
          </a:xfrm>
          <a:prstGeom prst="rect">
            <a:avLst/>
          </a:prstGeom>
          <a:noFill/>
          <a:ln w="9525">
            <a:noFill/>
            <a:miter lim="800000"/>
            <a:headEnd/>
            <a:tailEnd/>
          </a:ln>
          <a:effectLst/>
        </p:spPr>
        <p:txBody>
          <a:bodyPr>
            <a:spAutoFit/>
          </a:bodyPr>
          <a:lstStyle/>
          <a:p>
            <a:pPr algn="l">
              <a:lnSpc>
                <a:spcPts val="3200"/>
              </a:lnSpc>
              <a:spcBef>
                <a:spcPct val="50000"/>
              </a:spcBef>
            </a:pPr>
            <a:r>
              <a:rPr kumimoji="1" lang="zh-CN" altLang="en-US" sz="2200" dirty="0">
                <a:ea typeface="楷体" pitchFamily="49" charset="-122"/>
                <a:cs typeface="Times New Roman" pitchFamily="18" charset="0"/>
              </a:rPr>
              <a:t>　　 遍历某种次序的线索二叉树，就是从该次序下的</a:t>
            </a:r>
            <a:r>
              <a:rPr kumimoji="1" lang="zh-CN" altLang="en-US" sz="2200" dirty="0">
                <a:solidFill>
                  <a:srgbClr val="CC00FF"/>
                </a:solidFill>
                <a:ea typeface="楷体" pitchFamily="49" charset="-122"/>
                <a:cs typeface="Times New Roman" pitchFamily="18" charset="0"/>
              </a:rPr>
              <a:t>开始结点</a:t>
            </a:r>
            <a:r>
              <a:rPr kumimoji="1" lang="zh-CN" altLang="en-US" sz="2200" dirty="0">
                <a:ea typeface="楷体" pitchFamily="49" charset="-122"/>
                <a:cs typeface="Times New Roman" pitchFamily="18" charset="0"/>
              </a:rPr>
              <a:t>出发，反复找到该结点在该次序下的后继结点，直到头结点。  　　</a:t>
            </a:r>
          </a:p>
        </p:txBody>
      </p:sp>
      <p:grpSp>
        <p:nvGrpSpPr>
          <p:cNvPr id="22" name="组合 21"/>
          <p:cNvGrpSpPr/>
          <p:nvPr/>
        </p:nvGrpSpPr>
        <p:grpSpPr>
          <a:xfrm>
            <a:off x="2714612" y="3000372"/>
            <a:ext cx="2595560" cy="2016125"/>
            <a:chOff x="2976572" y="2698759"/>
            <a:chExt cx="2595560" cy="2016125"/>
          </a:xfrm>
        </p:grpSpPr>
        <p:sp>
          <p:nvSpPr>
            <p:cNvPr id="9" name="Line 4"/>
            <p:cNvSpPr>
              <a:spLocks noChangeShapeType="1"/>
            </p:cNvSpPr>
            <p:nvPr/>
          </p:nvSpPr>
          <p:spPr bwMode="auto">
            <a:xfrm>
              <a:off x="3335347" y="4138622"/>
              <a:ext cx="288925" cy="287337"/>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0" name="Line 5"/>
            <p:cNvSpPr>
              <a:spLocks noChangeShapeType="1"/>
            </p:cNvSpPr>
            <p:nvPr/>
          </p:nvSpPr>
          <p:spPr bwMode="auto">
            <a:xfrm flipH="1">
              <a:off x="3840172" y="2986097"/>
              <a:ext cx="287338" cy="287337"/>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1" name="Freeform 6"/>
            <p:cNvSpPr>
              <a:spLocks/>
            </p:cNvSpPr>
            <p:nvPr/>
          </p:nvSpPr>
          <p:spPr bwMode="auto">
            <a:xfrm>
              <a:off x="4449772" y="2938472"/>
              <a:ext cx="301625" cy="388937"/>
            </a:xfrm>
            <a:custGeom>
              <a:avLst/>
              <a:gdLst/>
              <a:ahLst/>
              <a:cxnLst>
                <a:cxn ang="0">
                  <a:pos x="0" y="0"/>
                </a:cxn>
                <a:cxn ang="0">
                  <a:pos x="190" y="245"/>
                </a:cxn>
              </a:cxnLst>
              <a:rect l="0" t="0" r="r" b="b"/>
              <a:pathLst>
                <a:path w="190" h="245">
                  <a:moveTo>
                    <a:pt x="0" y="0"/>
                  </a:moveTo>
                  <a:lnTo>
                    <a:pt x="190" y="245"/>
                  </a:lnTo>
                </a:path>
              </a:pathLst>
            </a:cu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2" name="Line 7"/>
            <p:cNvSpPr>
              <a:spLocks noChangeShapeType="1"/>
            </p:cNvSpPr>
            <p:nvPr/>
          </p:nvSpPr>
          <p:spPr bwMode="auto">
            <a:xfrm flipH="1">
              <a:off x="3263910" y="3562359"/>
              <a:ext cx="360362" cy="360363"/>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3" name="Line 8"/>
            <p:cNvSpPr>
              <a:spLocks noChangeShapeType="1"/>
            </p:cNvSpPr>
            <p:nvPr/>
          </p:nvSpPr>
          <p:spPr bwMode="auto">
            <a:xfrm flipH="1">
              <a:off x="4406910" y="3590934"/>
              <a:ext cx="287337" cy="287338"/>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4" name="Line 9"/>
            <p:cNvSpPr>
              <a:spLocks noChangeShapeType="1"/>
            </p:cNvSpPr>
            <p:nvPr/>
          </p:nvSpPr>
          <p:spPr bwMode="auto">
            <a:xfrm>
              <a:off x="4992697" y="3562359"/>
              <a:ext cx="287338" cy="360363"/>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solidFill>
                  <a:srgbClr val="3333FF"/>
                </a:solidFill>
                <a:latin typeface="Consolas" pitchFamily="49" charset="0"/>
                <a:cs typeface="Consolas" pitchFamily="49" charset="0"/>
              </a:endParaRPr>
            </a:p>
          </p:txBody>
        </p:sp>
        <p:sp>
          <p:nvSpPr>
            <p:cNvPr id="15" name="Oval 10"/>
            <p:cNvSpPr>
              <a:spLocks noChangeArrowheads="1"/>
            </p:cNvSpPr>
            <p:nvPr/>
          </p:nvSpPr>
          <p:spPr bwMode="auto">
            <a:xfrm>
              <a:off x="4056072" y="2698759"/>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A</a:t>
              </a:r>
            </a:p>
          </p:txBody>
        </p:sp>
        <p:sp>
          <p:nvSpPr>
            <p:cNvPr id="16" name="Oval 11"/>
            <p:cNvSpPr>
              <a:spLocks noChangeArrowheads="1"/>
            </p:cNvSpPr>
            <p:nvPr/>
          </p:nvSpPr>
          <p:spPr bwMode="auto">
            <a:xfrm>
              <a:off x="3551247" y="3273434"/>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B</a:t>
              </a:r>
            </a:p>
          </p:txBody>
        </p:sp>
        <p:sp>
          <p:nvSpPr>
            <p:cNvPr id="17" name="Oval 12"/>
            <p:cNvSpPr>
              <a:spLocks noChangeArrowheads="1"/>
            </p:cNvSpPr>
            <p:nvPr/>
          </p:nvSpPr>
          <p:spPr bwMode="auto">
            <a:xfrm>
              <a:off x="4632335" y="3273434"/>
              <a:ext cx="431800" cy="36036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C</a:t>
              </a:r>
            </a:p>
          </p:txBody>
        </p:sp>
        <p:sp>
          <p:nvSpPr>
            <p:cNvPr id="18" name="Oval 13"/>
            <p:cNvSpPr>
              <a:spLocks noChangeArrowheads="1"/>
            </p:cNvSpPr>
            <p:nvPr/>
          </p:nvSpPr>
          <p:spPr bwMode="auto">
            <a:xfrm>
              <a:off x="2976572" y="3849697"/>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D</a:t>
              </a:r>
            </a:p>
          </p:txBody>
        </p:sp>
        <p:sp>
          <p:nvSpPr>
            <p:cNvPr id="19" name="Oval 14"/>
            <p:cNvSpPr>
              <a:spLocks noChangeArrowheads="1"/>
            </p:cNvSpPr>
            <p:nvPr/>
          </p:nvSpPr>
          <p:spPr bwMode="auto">
            <a:xfrm>
              <a:off x="4057660" y="3849697"/>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E</a:t>
              </a:r>
            </a:p>
          </p:txBody>
        </p:sp>
        <p:sp>
          <p:nvSpPr>
            <p:cNvPr id="20" name="Oval 15"/>
            <p:cNvSpPr>
              <a:spLocks noChangeArrowheads="1"/>
            </p:cNvSpPr>
            <p:nvPr/>
          </p:nvSpPr>
          <p:spPr bwMode="auto">
            <a:xfrm>
              <a:off x="3551247" y="4354522"/>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G</a:t>
              </a:r>
            </a:p>
          </p:txBody>
        </p:sp>
        <p:sp>
          <p:nvSpPr>
            <p:cNvPr id="21" name="Oval 16"/>
            <p:cNvSpPr>
              <a:spLocks noChangeArrowheads="1"/>
            </p:cNvSpPr>
            <p:nvPr/>
          </p:nvSpPr>
          <p:spPr bwMode="auto">
            <a:xfrm>
              <a:off x="5140332" y="3849697"/>
              <a:ext cx="431800" cy="36036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itchFamily="49" charset="0"/>
                  <a:cs typeface="Consolas" pitchFamily="49" charset="0"/>
                </a:rPr>
                <a:t>F</a:t>
              </a:r>
            </a:p>
          </p:txBody>
        </p:sp>
      </p:grpSp>
      <p:sp>
        <p:nvSpPr>
          <p:cNvPr id="23" name="TextBox 22"/>
          <p:cNvSpPr txBox="1"/>
          <p:nvPr/>
        </p:nvSpPr>
        <p:spPr>
          <a:xfrm>
            <a:off x="785786" y="2285992"/>
            <a:ext cx="8143932"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以中序线索二叉树为例，开始结点是根结点的最左下结点。</a:t>
            </a:r>
            <a:endParaRPr lang="zh-CN" altLang="en-US" sz="2200" dirty="0"/>
          </a:p>
        </p:txBody>
      </p:sp>
      <p:sp>
        <p:nvSpPr>
          <p:cNvPr id="27" name="TextBox 26"/>
          <p:cNvSpPr txBox="1"/>
          <p:nvPr/>
        </p:nvSpPr>
        <p:spPr>
          <a:xfrm>
            <a:off x="4506905" y="4727572"/>
            <a:ext cx="4040998" cy="1823668"/>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08000" tIns="144000" rIns="108000" bIns="144000" rtlCol="0">
            <a:spAutoFit/>
          </a:bodyPr>
          <a:lstStyle/>
          <a:p>
            <a:pPr algn="just">
              <a:lnSpc>
                <a:spcPts val="2200"/>
              </a:lnSpc>
              <a:spcBef>
                <a:spcPct val="50000"/>
              </a:spcBef>
            </a:pPr>
            <a:r>
              <a:rPr kumimoji="1" lang="en-US" altLang="zh-CN" sz="1800" dirty="0" err="1">
                <a:solidFill>
                  <a:srgbClr val="3333FF"/>
                </a:solidFill>
                <a:latin typeface="Consolas" pitchFamily="49" charset="0"/>
                <a:ea typeface="仿宋" pitchFamily="49" charset="-122"/>
                <a:cs typeface="Consolas" pitchFamily="49" charset="0"/>
              </a:rPr>
              <a:t>BthNode</a:t>
            </a:r>
            <a:r>
              <a:rPr kumimoji="1" lang="en-US" altLang="zh-CN" sz="1800" dirty="0">
                <a:solidFill>
                  <a:srgbClr val="3333FF"/>
                </a:solidFill>
                <a:latin typeface="Consolas" pitchFamily="49" charset="0"/>
                <a:ea typeface="仿宋" pitchFamily="49" charset="-122"/>
                <a:cs typeface="Consolas" pitchFamily="49" charset="0"/>
              </a:rPr>
              <a:t> *p=</a:t>
            </a:r>
            <a:r>
              <a:rPr lang="en-US" altLang="zh-CN" sz="1800" dirty="0">
                <a:solidFill>
                  <a:srgbClr val="3333FF"/>
                </a:solidFill>
                <a:latin typeface="Consolas" pitchFamily="49" charset="0"/>
                <a:ea typeface="仿宋" pitchFamily="49" charset="-122"/>
                <a:cs typeface="Consolas" pitchFamily="49" charset="0"/>
              </a:rPr>
              <a:t>root</a:t>
            </a:r>
            <a:r>
              <a:rPr kumimoji="1" lang="en-US" altLang="zh-CN" sz="1800" dirty="0">
                <a:solidFill>
                  <a:srgbClr val="3333FF"/>
                </a:solidFill>
                <a:latin typeface="Consolas" pitchFamily="49" charset="0"/>
                <a:ea typeface="仿宋" pitchFamily="49" charset="-122"/>
                <a:cs typeface="Consolas" pitchFamily="49" charset="0"/>
              </a:rPr>
              <a:t>-&gt;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dirty="0">
                <a:solidFill>
                  <a:srgbClr val="CC00FF"/>
                </a:solidFill>
                <a:latin typeface="Consolas" pitchFamily="49" charset="0"/>
                <a:ea typeface="仿宋" pitchFamily="49" charset="-122"/>
                <a:cs typeface="Consolas" pitchFamily="49" charset="0"/>
              </a:rPr>
              <a:t>//p</a:t>
            </a:r>
            <a:r>
              <a:rPr kumimoji="1" lang="zh-CN" altLang="en-US" sz="1800" dirty="0">
                <a:solidFill>
                  <a:srgbClr val="CC00FF"/>
                </a:solidFill>
                <a:latin typeface="Consolas" pitchFamily="49" charset="0"/>
                <a:ea typeface="仿宋" pitchFamily="49" charset="-122"/>
                <a:cs typeface="Consolas" pitchFamily="49" charset="0"/>
              </a:rPr>
              <a:t>指向根结点</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While((p!=root)&amp;&amp;(p-&gt;</a:t>
            </a:r>
            <a:r>
              <a:rPr kumimoji="1" lang="en-US" altLang="zh-CN" sz="1800" dirty="0" err="1">
                <a:solidFill>
                  <a:srgbClr val="3333FF"/>
                </a:solidFill>
                <a:latin typeface="Consolas" pitchFamily="49" charset="0"/>
                <a:ea typeface="仿宋" pitchFamily="49" charset="-122"/>
                <a:cs typeface="Consolas" pitchFamily="49" charset="0"/>
              </a:rPr>
              <a:t>ltag</a:t>
            </a:r>
            <a:r>
              <a:rPr kumimoji="1" lang="en-US" altLang="zh-CN" sz="1800" dirty="0">
                <a:solidFill>
                  <a:srgbClr val="3333FF"/>
                </a:solidFill>
                <a:latin typeface="Consolas" pitchFamily="49" charset="0"/>
                <a:ea typeface="仿宋" pitchFamily="49" charset="-122"/>
                <a:cs typeface="Consolas" pitchFamily="49" charset="0"/>
              </a:rPr>
              <a:t>==0))   </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p=p-&gt;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	</a:t>
            </a:r>
            <a:endParaRPr lang="zh-CN" altLang="en-US" sz="1800" dirty="0">
              <a:solidFill>
                <a:srgbClr val="3333FF"/>
              </a:solidFill>
              <a:latin typeface="Consolas" pitchFamily="49" charset="0"/>
              <a:ea typeface="仿宋" pitchFamily="49" charset="-122"/>
              <a:cs typeface="Consolas" pitchFamily="49" charset="0"/>
            </a:endParaRPr>
          </a:p>
        </p:txBody>
      </p:sp>
      <p:grpSp>
        <p:nvGrpSpPr>
          <p:cNvPr id="31" name="组合 30"/>
          <p:cNvGrpSpPr/>
          <p:nvPr/>
        </p:nvGrpSpPr>
        <p:grpSpPr>
          <a:xfrm>
            <a:off x="428596" y="3857628"/>
            <a:ext cx="3357586" cy="2214578"/>
            <a:chOff x="428596" y="3857628"/>
            <a:chExt cx="3357586" cy="2214578"/>
          </a:xfrm>
        </p:grpSpPr>
        <p:sp>
          <p:nvSpPr>
            <p:cNvPr id="24" name="TextBox 23"/>
            <p:cNvSpPr txBox="1"/>
            <p:nvPr/>
          </p:nvSpPr>
          <p:spPr>
            <a:xfrm>
              <a:off x="1142976" y="3857628"/>
              <a:ext cx="1285884" cy="400110"/>
            </a:xfrm>
            <a:prstGeom prst="rect">
              <a:avLst/>
            </a:prstGeom>
            <a:noFill/>
          </p:spPr>
          <p:txBody>
            <a:bodyPr wrap="square" rtlCol="0">
              <a:spAutoFit/>
            </a:bodyPr>
            <a:lstStyle/>
            <a:p>
              <a:pPr algn="l"/>
              <a:r>
                <a:rPr kumimoji="1" lang="zh-CN" altLang="en-US" sz="2000">
                  <a:latin typeface="Consolas" pitchFamily="49" charset="0"/>
                  <a:ea typeface="楷体" pitchFamily="49" charset="-122"/>
                  <a:cs typeface="Consolas" pitchFamily="49" charset="0"/>
                </a:rPr>
                <a:t>开始结点</a:t>
              </a:r>
              <a:endParaRPr lang="zh-CN" altLang="en-US" sz="2000">
                <a:latin typeface="Consolas" pitchFamily="49" charset="0"/>
                <a:cs typeface="Consolas" pitchFamily="49" charset="0"/>
              </a:endParaRPr>
            </a:p>
          </p:txBody>
        </p:sp>
        <p:cxnSp>
          <p:nvCxnSpPr>
            <p:cNvPr id="26" name="直接箭头连接符 25"/>
            <p:cNvCxnSpPr/>
            <p:nvPr/>
          </p:nvCxnSpPr>
          <p:spPr>
            <a:xfrm>
              <a:off x="2357422" y="4000504"/>
              <a:ext cx="420426" cy="20358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8596" y="5056543"/>
              <a:ext cx="3357586" cy="1015663"/>
            </a:xfrm>
            <a:prstGeom prst="rect">
              <a:avLst/>
            </a:prstGeom>
            <a:noFill/>
          </p:spPr>
          <p:txBody>
            <a:bodyPr wrap="square" rtlCol="0">
              <a:spAutoFit/>
            </a:bodyPr>
            <a:lstStyle/>
            <a:p>
              <a:pPr algn="l"/>
              <a:r>
                <a:rPr kumimoji="1" lang="zh-CN" altLang="en-US" sz="2000" dirty="0">
                  <a:latin typeface="Consolas" pitchFamily="49" charset="0"/>
                  <a:ea typeface="楷体" pitchFamily="49" charset="-122"/>
                  <a:cs typeface="Consolas" pitchFamily="49" charset="0"/>
                </a:rPr>
                <a:t>在中序线索二叉树中，开始结点的左指针域为线索，即</a:t>
              </a:r>
              <a:r>
                <a:rPr kumimoji="1" lang="en-US" altLang="zh-CN" sz="2000" dirty="0" err="1">
                  <a:latin typeface="Consolas" pitchFamily="49" charset="0"/>
                  <a:ea typeface="楷体" pitchFamily="49" charset="-122"/>
                  <a:cs typeface="Consolas" pitchFamily="49" charset="0"/>
                </a:rPr>
                <a:t>ltag</a:t>
              </a:r>
              <a:r>
                <a:rPr kumimoji="1" lang="en-US" altLang="zh-CN" sz="2000" dirty="0">
                  <a:latin typeface="Consolas" pitchFamily="49" charset="0"/>
                  <a:ea typeface="楷体" pitchFamily="49" charset="-122"/>
                  <a:cs typeface="Consolas" pitchFamily="49" charset="0"/>
                </a:rPr>
                <a:t>=1</a:t>
              </a:r>
              <a:endParaRPr lang="zh-CN" altLang="en-US" sz="2000" dirty="0">
                <a:latin typeface="Consolas" pitchFamily="49" charset="0"/>
                <a:cs typeface="Consolas" pitchFamily="49" charset="0"/>
              </a:endParaRPr>
            </a:p>
          </p:txBody>
        </p:sp>
        <p:sp>
          <p:nvSpPr>
            <p:cNvPr id="29" name="上下箭头 28"/>
            <p:cNvSpPr/>
            <p:nvPr/>
          </p:nvSpPr>
          <p:spPr>
            <a:xfrm>
              <a:off x="1785918" y="4357694"/>
              <a:ext cx="142876" cy="571504"/>
            </a:xfrm>
            <a:prstGeom prst="upDownArrow">
              <a:avLst/>
            </a:prstGeom>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
        <p:nvSpPr>
          <p:cNvPr id="30" name="TextBox 29"/>
          <p:cNvSpPr txBox="1"/>
          <p:nvPr/>
        </p:nvSpPr>
        <p:spPr>
          <a:xfrm>
            <a:off x="5961044" y="4296685"/>
            <a:ext cx="3071834" cy="430887"/>
          </a:xfrm>
          <a:prstGeom prst="rect">
            <a:avLst/>
          </a:prstGeom>
          <a:noFill/>
        </p:spPr>
        <p:txBody>
          <a:bodyPr wrap="square" rtlCol="0">
            <a:spAutoFit/>
          </a:bodyPr>
          <a:lstStyle/>
          <a:p>
            <a:pPr algn="l"/>
            <a:r>
              <a:rPr kumimoji="1" lang="zh-CN" altLang="en-US" sz="2200" dirty="0">
                <a:latin typeface="Consolas" pitchFamily="49" charset="0"/>
                <a:ea typeface="楷体" pitchFamily="49" charset="-122"/>
                <a:cs typeface="Consolas" pitchFamily="49" charset="0"/>
              </a:rPr>
              <a:t>找开始结点的算法：</a:t>
            </a:r>
            <a:endParaRPr lang="zh-CN" altLang="en-US" sz="2200" dirty="0">
              <a:latin typeface="Consolas" pitchFamily="49" charset="0"/>
              <a:cs typeface="Consolas" pitchFamily="49" charset="0"/>
            </a:endParaRPr>
          </a:p>
        </p:txBody>
      </p:sp>
      <p:sp>
        <p:nvSpPr>
          <p:cNvPr id="33" name="灯片编号占位符 32"/>
          <p:cNvSpPr>
            <a:spLocks noGrp="1"/>
          </p:cNvSpPr>
          <p:nvPr>
            <p:ph type="sldNum" sz="quarter" idx="12"/>
          </p:nvPr>
        </p:nvSpPr>
        <p:spPr>
          <a:xfrm>
            <a:off x="7020359" y="6492875"/>
            <a:ext cx="2133600" cy="365125"/>
          </a:xfrm>
        </p:spPr>
        <p:txBody>
          <a:bodyPr/>
          <a:lstStyle/>
          <a:p>
            <a:fld id="{F53098F7-780D-46FA-A524-7B30B3E8BBA8}" type="slidenum">
              <a:rPr lang="en-US" altLang="zh-CN" b="0" smtClean="0"/>
              <a:pPr/>
              <a:t>47</a:t>
            </a:fld>
            <a:r>
              <a:rPr lang="en-US" altLang="zh-CN" b="0" dirty="0"/>
              <a:t>/96</a:t>
            </a:r>
          </a:p>
        </p:txBody>
      </p:sp>
      <p:sp>
        <p:nvSpPr>
          <p:cNvPr id="32" name="TextBox 23">
            <a:extLst>
              <a:ext uri="{FF2B5EF4-FFF2-40B4-BE49-F238E27FC236}">
                <a16:creationId xmlns:a16="http://schemas.microsoft.com/office/drawing/2014/main" id="{458CF745-9B2F-4F69-9FB0-7EDDE294E8EA}"/>
              </a:ext>
            </a:extLst>
          </p:cNvPr>
          <p:cNvSpPr txBox="1"/>
          <p:nvPr/>
        </p:nvSpPr>
        <p:spPr>
          <a:xfrm>
            <a:off x="395536" y="436198"/>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itchFamily="49" charset="0"/>
                <a:ea typeface="微软雅黑" pitchFamily="34" charset="-122"/>
                <a:cs typeface="Consolas" pitchFamily="49" charset="0"/>
              </a:rPr>
              <a:t>7.6.3 </a:t>
            </a:r>
            <a:r>
              <a:rPr lang="zh-CN" altLang="en-US" dirty="0">
                <a:latin typeface="Consolas" pitchFamily="49" charset="0"/>
                <a:ea typeface="微软雅黑" pitchFamily="34" charset="-122"/>
                <a:cs typeface="Consolas" pitchFamily="49" charset="0"/>
              </a:rPr>
              <a:t>遍历</a:t>
            </a:r>
            <a:r>
              <a:rPr lang="zh-CN" altLang="zh-CN" dirty="0">
                <a:latin typeface="Consolas" pitchFamily="49" charset="0"/>
                <a:ea typeface="微软雅黑" pitchFamily="34" charset="-122"/>
                <a:cs typeface="Consolas" pitchFamily="49" charset="0"/>
              </a:rPr>
              <a:t>线索二叉树</a:t>
            </a:r>
            <a:endParaRPr lang="zh-CN"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642918"/>
            <a:ext cx="5357850" cy="430887"/>
          </a:xfrm>
          <a:prstGeom prst="rect">
            <a:avLst/>
          </a:prstGeom>
          <a:noFill/>
        </p:spPr>
        <p:txBody>
          <a:bodyPr wrap="square" rtlCol="0">
            <a:spAutoFit/>
          </a:bodyPr>
          <a:lstStyle/>
          <a:p>
            <a:pPr algn="l"/>
            <a:r>
              <a:rPr kumimoji="1" lang="zh-CN" altLang="en-US" sz="2200" dirty="0">
                <a:ea typeface="楷体" pitchFamily="49" charset="-122"/>
                <a:cs typeface="Times New Roman" pitchFamily="18" charset="0"/>
              </a:rPr>
              <a:t>在中序线索</a:t>
            </a:r>
            <a:r>
              <a:rPr kumimoji="1" lang="zh-CN" altLang="en-US" sz="2200">
                <a:ea typeface="楷体" pitchFamily="49" charset="-122"/>
                <a:cs typeface="Times New Roman" pitchFamily="18" charset="0"/>
              </a:rPr>
              <a:t>二叉树中中序遍历的过程：</a:t>
            </a:r>
            <a:endParaRPr lang="zh-CN" altLang="en-US" sz="2200" dirty="0"/>
          </a:p>
        </p:txBody>
      </p:sp>
      <p:sp>
        <p:nvSpPr>
          <p:cNvPr id="5" name="TextBox 4"/>
          <p:cNvSpPr txBox="1"/>
          <p:nvPr/>
        </p:nvSpPr>
        <p:spPr>
          <a:xfrm>
            <a:off x="714348" y="1500174"/>
            <a:ext cx="4572032" cy="375727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44000" rIns="180000" bIns="144000" rtlCol="0">
            <a:spAutoFit/>
          </a:bodyPr>
          <a:lstStyle/>
          <a:p>
            <a:pPr algn="l"/>
            <a:r>
              <a:rPr kumimoji="1" lang="en-US" altLang="zh-CN" sz="1800" dirty="0">
                <a:solidFill>
                  <a:srgbClr val="3333FF"/>
                </a:solidFill>
                <a:latin typeface="Consolas" pitchFamily="49" charset="0"/>
                <a:ea typeface="仿宋" pitchFamily="49" charset="-122"/>
                <a:cs typeface="Consolas" pitchFamily="49" charset="0"/>
              </a:rPr>
              <a:t>p</a:t>
            </a:r>
            <a:r>
              <a:rPr kumimoji="1" lang="zh-CN" altLang="en-US" sz="1800" dirty="0">
                <a:solidFill>
                  <a:srgbClr val="3333FF"/>
                </a:solidFill>
                <a:latin typeface="Consolas" pitchFamily="49" charset="0"/>
                <a:ea typeface="仿宋" pitchFamily="49" charset="-122"/>
                <a:cs typeface="Consolas" pitchFamily="49" charset="0"/>
              </a:rPr>
              <a:t>指向根结点；</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while </a:t>
            </a:r>
            <a:r>
              <a:rPr kumimoji="1" lang="en-US" altLang="zh-CN" sz="1800" dirty="0">
                <a:solidFill>
                  <a:srgbClr val="FF00FF"/>
                </a:solidFill>
                <a:latin typeface="Consolas" pitchFamily="49" charset="0"/>
                <a:ea typeface="仿宋" pitchFamily="49" charset="-122"/>
                <a:cs typeface="Consolas" pitchFamily="49" charset="0"/>
              </a:rPr>
              <a:t>p ≠root</a:t>
            </a:r>
            <a:r>
              <a:rPr kumimoji="1" lang="zh-CN" altLang="en-US" sz="1800" dirty="0">
                <a:solidFill>
                  <a:srgbClr val="3333FF"/>
                </a:solidFill>
                <a:latin typeface="Consolas" pitchFamily="49" charset="0"/>
                <a:ea typeface="仿宋" pitchFamily="49" charset="-122"/>
                <a:cs typeface="Consolas" pitchFamily="49" charset="0"/>
              </a:rPr>
              <a:t>时循环</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a:t>
            </a:r>
          </a:p>
          <a:p>
            <a:pPr algn="l"/>
            <a:r>
              <a:rPr kumimoji="1" lang="zh-CN" altLang="en-US" sz="1800" dirty="0">
                <a:solidFill>
                  <a:srgbClr val="3333FF"/>
                </a:solidFill>
                <a:latin typeface="Consolas" pitchFamily="49" charset="0"/>
                <a:ea typeface="仿宋" pitchFamily="49" charset="-122"/>
                <a:cs typeface="Consolas" pitchFamily="49" charset="0"/>
              </a:rPr>
              <a:t>    找</a:t>
            </a:r>
            <a:r>
              <a:rPr kumimoji="1" lang="zh-CN" altLang="en-US" sz="1800" dirty="0">
                <a:solidFill>
                  <a:srgbClr val="C00000"/>
                </a:solidFill>
                <a:latin typeface="Consolas" pitchFamily="49" charset="0"/>
                <a:ea typeface="仿宋" pitchFamily="49" charset="-122"/>
                <a:cs typeface="Consolas" pitchFamily="49" charset="0"/>
              </a:rPr>
              <a:t>开始结点</a:t>
            </a:r>
            <a:r>
              <a:rPr kumimoji="1" lang="en-US" altLang="zh-CN" sz="1800" dirty="0">
                <a:solidFill>
                  <a:srgbClr val="3333FF"/>
                </a:solidFill>
                <a:latin typeface="Consolas" pitchFamily="49" charset="0"/>
                <a:ea typeface="仿宋" pitchFamily="49" charset="-122"/>
                <a:cs typeface="Consolas" pitchFamily="49" charset="0"/>
              </a:rPr>
              <a:t>*p</a:t>
            </a:r>
            <a:r>
              <a:rPr kumimoji="1" lang="zh-CN" altLang="en-US" sz="1800" dirty="0">
                <a:solidFill>
                  <a:srgbClr val="3333FF"/>
                </a:solidFill>
                <a:latin typeface="Consolas" pitchFamily="49" charset="0"/>
                <a:ea typeface="仿宋" pitchFamily="49" charset="-122"/>
                <a:cs typeface="Consolas" pitchFamily="49" charset="0"/>
              </a:rPr>
              <a:t>；</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    </a:t>
            </a:r>
            <a:r>
              <a:rPr kumimoji="1" lang="zh-CN" altLang="en-US" sz="1800" dirty="0">
                <a:solidFill>
                  <a:srgbClr val="3333FF"/>
                </a:solidFill>
                <a:latin typeface="Consolas" pitchFamily="49" charset="0"/>
                <a:ea typeface="仿宋" pitchFamily="49" charset="-122"/>
                <a:cs typeface="Consolas" pitchFamily="49" charset="0"/>
              </a:rPr>
              <a:t>访问</a:t>
            </a:r>
            <a:r>
              <a:rPr kumimoji="1" lang="en-US" altLang="zh-CN" sz="1800" dirty="0">
                <a:solidFill>
                  <a:srgbClr val="3333FF"/>
                </a:solidFill>
                <a:latin typeface="Consolas" pitchFamily="49" charset="0"/>
                <a:ea typeface="仿宋" pitchFamily="49" charset="-122"/>
                <a:cs typeface="Consolas" pitchFamily="49" charset="0"/>
              </a:rPr>
              <a:t>*p</a:t>
            </a:r>
            <a:r>
              <a:rPr kumimoji="1" lang="zh-CN" altLang="en-US" sz="1800" dirty="0">
                <a:solidFill>
                  <a:srgbClr val="3333FF"/>
                </a:solidFill>
                <a:latin typeface="Consolas" pitchFamily="49" charset="0"/>
                <a:ea typeface="仿宋" pitchFamily="49" charset="-122"/>
                <a:cs typeface="Consolas" pitchFamily="49" charset="0"/>
              </a:rPr>
              <a:t>结点；</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    while (*p</a:t>
            </a:r>
            <a:r>
              <a:rPr kumimoji="1" lang="zh-CN" altLang="en-US" sz="1800" dirty="0">
                <a:solidFill>
                  <a:srgbClr val="3333FF"/>
                </a:solidFill>
                <a:latin typeface="Consolas" pitchFamily="49" charset="0"/>
                <a:ea typeface="仿宋" pitchFamily="49" charset="-122"/>
                <a:cs typeface="Consolas" pitchFamily="49" charset="0"/>
              </a:rPr>
              <a:t>结点有右线索</a:t>
            </a:r>
            <a:r>
              <a:rPr kumimoji="1" lang="en-US" altLang="zh-CN" sz="1800" dirty="0">
                <a:solidFill>
                  <a:srgbClr val="3333FF"/>
                </a:solidFill>
                <a:latin typeface="Consolas" pitchFamily="49" charset="0"/>
                <a:ea typeface="仿宋" pitchFamily="49" charset="-122"/>
                <a:cs typeface="Consolas" pitchFamily="49" charset="0"/>
              </a:rPr>
              <a:t>)   </a:t>
            </a:r>
          </a:p>
          <a:p>
            <a:pPr algn="l"/>
            <a:r>
              <a:rPr kumimoji="1" lang="en-US" altLang="zh-CN" sz="1800" dirty="0">
                <a:solidFill>
                  <a:srgbClr val="3333FF"/>
                </a:solidFill>
                <a:latin typeface="Consolas" pitchFamily="49" charset="0"/>
                <a:ea typeface="仿宋" pitchFamily="49" charset="-122"/>
                <a:cs typeface="Consolas" pitchFamily="49" charset="0"/>
              </a:rPr>
              <a:t>          </a:t>
            </a:r>
            <a:r>
              <a:rPr kumimoji="1" lang="zh-CN" altLang="en-US" sz="1800" dirty="0">
                <a:solidFill>
                  <a:srgbClr val="3333FF"/>
                </a:solidFill>
                <a:latin typeface="Consolas" pitchFamily="49" charset="0"/>
                <a:ea typeface="仿宋" pitchFamily="49" charset="-122"/>
                <a:cs typeface="Consolas" pitchFamily="49" charset="0"/>
              </a:rPr>
              <a:t>一直访问下去；</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    p</a:t>
            </a:r>
            <a:r>
              <a:rPr kumimoji="1" lang="zh-CN" altLang="en-US" sz="1800" dirty="0">
                <a:solidFill>
                  <a:srgbClr val="3333FF"/>
                </a:solidFill>
                <a:latin typeface="Consolas" pitchFamily="49" charset="0"/>
                <a:ea typeface="仿宋" pitchFamily="49" charset="-122"/>
                <a:cs typeface="Consolas" pitchFamily="49" charset="0"/>
              </a:rPr>
              <a:t>转向右孩子结点；</a:t>
            </a:r>
            <a:endParaRPr kumimoji="1" lang="en-US" altLang="zh-CN" sz="1800" dirty="0">
              <a:solidFill>
                <a:srgbClr val="3333FF"/>
              </a:solidFill>
              <a:latin typeface="Consolas" pitchFamily="49" charset="0"/>
              <a:ea typeface="仿宋" pitchFamily="49" charset="-122"/>
              <a:cs typeface="Consolas" pitchFamily="49" charset="0"/>
            </a:endParaRPr>
          </a:p>
          <a:p>
            <a:pPr algn="l"/>
            <a:r>
              <a:rPr kumimoji="1" lang="en-US" altLang="zh-CN" sz="1800" dirty="0">
                <a:solidFill>
                  <a:srgbClr val="3333FF"/>
                </a:solidFill>
                <a:latin typeface="Consolas" pitchFamily="49" charset="0"/>
                <a:ea typeface="仿宋" pitchFamily="49" charset="-122"/>
                <a:cs typeface="Consolas" pitchFamily="49" charset="0"/>
              </a:rPr>
              <a:t>}</a:t>
            </a:r>
          </a:p>
          <a:p>
            <a:pPr algn="l"/>
            <a:endParaRPr kumimoji="1" lang="en-US" altLang="zh-CN" sz="1800" dirty="0">
              <a:solidFill>
                <a:srgbClr val="3333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a:xfrm>
            <a:off x="6998150" y="6492875"/>
            <a:ext cx="2133600" cy="365125"/>
          </a:xfrm>
        </p:spPr>
        <p:txBody>
          <a:bodyPr/>
          <a:lstStyle/>
          <a:p>
            <a:fld id="{F53098F7-780D-46FA-A524-7B30B3E8BBA8}" type="slidenum">
              <a:rPr lang="en-US" altLang="zh-CN" b="0" smtClean="0"/>
              <a:pPr/>
              <a:t>48</a:t>
            </a:fld>
            <a:r>
              <a:rPr lang="en-US" altLang="zh-CN" b="0" dirty="0"/>
              <a:t>/96</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3048" name="Group 72"/>
          <p:cNvGrpSpPr>
            <a:grpSpLocks/>
          </p:cNvGrpSpPr>
          <p:nvPr/>
        </p:nvGrpSpPr>
        <p:grpSpPr bwMode="auto">
          <a:xfrm>
            <a:off x="4740306" y="1773410"/>
            <a:ext cx="1296987" cy="792162"/>
            <a:chOff x="2290" y="1010"/>
            <a:chExt cx="817" cy="499"/>
          </a:xfrm>
        </p:grpSpPr>
        <p:sp>
          <p:nvSpPr>
            <p:cNvPr id="382978" name="Rectangle 2"/>
            <p:cNvSpPr>
              <a:spLocks noChangeArrowheads="1"/>
            </p:cNvSpPr>
            <p:nvPr/>
          </p:nvSpPr>
          <p:spPr bwMode="auto">
            <a:xfrm>
              <a:off x="2290" y="1010"/>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A</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0</a:t>
              </a:r>
            </a:p>
          </p:txBody>
        </p:sp>
        <p:sp>
          <p:nvSpPr>
            <p:cNvPr id="382979" name="Line 3"/>
            <p:cNvSpPr>
              <a:spLocks noChangeShapeType="1"/>
            </p:cNvSpPr>
            <p:nvPr/>
          </p:nvSpPr>
          <p:spPr bwMode="auto">
            <a:xfrm>
              <a:off x="2562" y="1010"/>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80" name="Line 4"/>
            <p:cNvSpPr>
              <a:spLocks noChangeShapeType="1"/>
            </p:cNvSpPr>
            <p:nvPr/>
          </p:nvSpPr>
          <p:spPr bwMode="auto">
            <a:xfrm>
              <a:off x="2835" y="1010"/>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81" name="Rectangle 5"/>
            <p:cNvSpPr>
              <a:spLocks noChangeArrowheads="1"/>
            </p:cNvSpPr>
            <p:nvPr/>
          </p:nvSpPr>
          <p:spPr bwMode="auto">
            <a:xfrm>
              <a:off x="2290" y="1282"/>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2982" name="Line 6"/>
            <p:cNvSpPr>
              <a:spLocks noChangeShapeType="1"/>
            </p:cNvSpPr>
            <p:nvPr/>
          </p:nvSpPr>
          <p:spPr bwMode="auto">
            <a:xfrm>
              <a:off x="2698" y="1282"/>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49" name="Group 73"/>
          <p:cNvGrpSpPr>
            <a:grpSpLocks/>
          </p:cNvGrpSpPr>
          <p:nvPr/>
        </p:nvGrpSpPr>
        <p:grpSpPr bwMode="auto">
          <a:xfrm>
            <a:off x="5346731" y="4797597"/>
            <a:ext cx="1296987" cy="792163"/>
            <a:chOff x="2672" y="2915"/>
            <a:chExt cx="817" cy="499"/>
          </a:xfrm>
        </p:grpSpPr>
        <p:sp>
          <p:nvSpPr>
            <p:cNvPr id="382983" name="Rectangle 7"/>
            <p:cNvSpPr>
              <a:spLocks noChangeArrowheads="1"/>
            </p:cNvSpPr>
            <p:nvPr/>
          </p:nvSpPr>
          <p:spPr bwMode="auto">
            <a:xfrm>
              <a:off x="2672" y="2915"/>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E</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382984" name="Line 8"/>
            <p:cNvSpPr>
              <a:spLocks noChangeShapeType="1"/>
            </p:cNvSpPr>
            <p:nvPr/>
          </p:nvSpPr>
          <p:spPr bwMode="auto">
            <a:xfrm>
              <a:off x="2944"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85" name="Line 9"/>
            <p:cNvSpPr>
              <a:spLocks noChangeShapeType="1"/>
            </p:cNvSpPr>
            <p:nvPr/>
          </p:nvSpPr>
          <p:spPr bwMode="auto">
            <a:xfrm>
              <a:off x="3217"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86" name="Rectangle 10"/>
            <p:cNvSpPr>
              <a:spLocks noChangeArrowheads="1"/>
            </p:cNvSpPr>
            <p:nvPr/>
          </p:nvSpPr>
          <p:spPr bwMode="auto">
            <a:xfrm>
              <a:off x="2672" y="318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2987" name="Line 11"/>
            <p:cNvSpPr>
              <a:spLocks noChangeShapeType="1"/>
            </p:cNvSpPr>
            <p:nvPr/>
          </p:nvSpPr>
          <p:spPr bwMode="auto">
            <a:xfrm>
              <a:off x="3080" y="318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50" name="Group 74"/>
          <p:cNvGrpSpPr>
            <a:grpSpLocks/>
          </p:cNvGrpSpPr>
          <p:nvPr/>
        </p:nvGrpSpPr>
        <p:grpSpPr bwMode="auto">
          <a:xfrm>
            <a:off x="6367493" y="3005310"/>
            <a:ext cx="1296988" cy="792162"/>
            <a:chOff x="3315" y="1786"/>
            <a:chExt cx="817" cy="499"/>
          </a:xfrm>
        </p:grpSpPr>
        <p:sp>
          <p:nvSpPr>
            <p:cNvPr id="382988" name="Rectangle 12"/>
            <p:cNvSpPr>
              <a:spLocks noChangeArrowheads="1"/>
            </p:cNvSpPr>
            <p:nvPr/>
          </p:nvSpPr>
          <p:spPr bwMode="auto">
            <a:xfrm>
              <a:off x="3315" y="1786"/>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C</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0</a:t>
              </a:r>
            </a:p>
          </p:txBody>
        </p:sp>
        <p:sp>
          <p:nvSpPr>
            <p:cNvPr id="382989" name="Line 13"/>
            <p:cNvSpPr>
              <a:spLocks noChangeShapeType="1"/>
            </p:cNvSpPr>
            <p:nvPr/>
          </p:nvSpPr>
          <p:spPr bwMode="auto">
            <a:xfrm>
              <a:off x="3587" y="1786"/>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90" name="Line 14"/>
            <p:cNvSpPr>
              <a:spLocks noChangeShapeType="1"/>
            </p:cNvSpPr>
            <p:nvPr/>
          </p:nvSpPr>
          <p:spPr bwMode="auto">
            <a:xfrm>
              <a:off x="3860" y="1786"/>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91" name="Rectangle 15"/>
            <p:cNvSpPr>
              <a:spLocks noChangeArrowheads="1"/>
            </p:cNvSpPr>
            <p:nvPr/>
          </p:nvSpPr>
          <p:spPr bwMode="auto">
            <a:xfrm>
              <a:off x="3315" y="2058"/>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2992" name="Line 16"/>
            <p:cNvSpPr>
              <a:spLocks noChangeShapeType="1"/>
            </p:cNvSpPr>
            <p:nvPr/>
          </p:nvSpPr>
          <p:spPr bwMode="auto">
            <a:xfrm>
              <a:off x="3723" y="2058"/>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51" name="Group 75"/>
          <p:cNvGrpSpPr>
            <a:grpSpLocks/>
          </p:cNvGrpSpPr>
          <p:nvPr/>
        </p:nvGrpSpPr>
        <p:grpSpPr bwMode="auto">
          <a:xfrm>
            <a:off x="7332693" y="4797597"/>
            <a:ext cx="1296988" cy="792163"/>
            <a:chOff x="3923" y="2915"/>
            <a:chExt cx="817" cy="499"/>
          </a:xfrm>
        </p:grpSpPr>
        <p:sp>
          <p:nvSpPr>
            <p:cNvPr id="382993" name="Rectangle 17"/>
            <p:cNvSpPr>
              <a:spLocks noChangeArrowheads="1"/>
            </p:cNvSpPr>
            <p:nvPr/>
          </p:nvSpPr>
          <p:spPr bwMode="auto">
            <a:xfrm>
              <a:off x="3923" y="2915"/>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F</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382994" name="Line 18"/>
            <p:cNvSpPr>
              <a:spLocks noChangeShapeType="1"/>
            </p:cNvSpPr>
            <p:nvPr/>
          </p:nvSpPr>
          <p:spPr bwMode="auto">
            <a:xfrm>
              <a:off x="4195"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95" name="Line 19"/>
            <p:cNvSpPr>
              <a:spLocks noChangeShapeType="1"/>
            </p:cNvSpPr>
            <p:nvPr/>
          </p:nvSpPr>
          <p:spPr bwMode="auto">
            <a:xfrm>
              <a:off x="4468" y="2915"/>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2996" name="Rectangle 20"/>
            <p:cNvSpPr>
              <a:spLocks noChangeArrowheads="1"/>
            </p:cNvSpPr>
            <p:nvPr/>
          </p:nvSpPr>
          <p:spPr bwMode="auto">
            <a:xfrm>
              <a:off x="3923" y="318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2997" name="Line 21"/>
            <p:cNvSpPr>
              <a:spLocks noChangeShapeType="1"/>
            </p:cNvSpPr>
            <p:nvPr/>
          </p:nvSpPr>
          <p:spPr bwMode="auto">
            <a:xfrm>
              <a:off x="4331" y="3187"/>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382998" name="Freeform 22"/>
          <p:cNvSpPr>
            <a:spLocks/>
          </p:cNvSpPr>
          <p:nvPr/>
        </p:nvSpPr>
        <p:spPr bwMode="auto">
          <a:xfrm>
            <a:off x="4381531" y="2349672"/>
            <a:ext cx="719137" cy="627063"/>
          </a:xfrm>
          <a:custGeom>
            <a:avLst/>
            <a:gdLst/>
            <a:ahLst/>
            <a:cxnLst>
              <a:cxn ang="0">
                <a:pos x="453" y="0"/>
              </a:cxn>
              <a:cxn ang="0">
                <a:pos x="0" y="395"/>
              </a:cxn>
            </a:cxnLst>
            <a:rect l="0" t="0" r="r" b="b"/>
            <a:pathLst>
              <a:path w="453" h="395">
                <a:moveTo>
                  <a:pt x="453" y="0"/>
                </a:moveTo>
                <a:lnTo>
                  <a:pt x="0" y="395"/>
                </a:lnTo>
              </a:path>
            </a:pathLst>
          </a:custGeom>
          <a:noFill/>
          <a:ln w="31750">
            <a:solidFill>
              <a:srgbClr val="CC00FF"/>
            </a:solidFill>
            <a:miter lim="800000"/>
            <a:headEnd/>
            <a:tailEnd type="stealth" w="med" len="lg"/>
          </a:ln>
          <a:effectLst/>
        </p:spPr>
        <p:txBody>
          <a:bodyPr wrap="none"/>
          <a:lstStyle/>
          <a:p>
            <a:endParaRPr lang="zh-CN" altLang="en-US"/>
          </a:p>
        </p:txBody>
      </p:sp>
      <p:sp>
        <p:nvSpPr>
          <p:cNvPr id="382999" name="Freeform 23"/>
          <p:cNvSpPr>
            <a:spLocks/>
          </p:cNvSpPr>
          <p:nvPr/>
        </p:nvSpPr>
        <p:spPr bwMode="auto">
          <a:xfrm>
            <a:off x="5829331" y="2379835"/>
            <a:ext cx="838200" cy="609600"/>
          </a:xfrm>
          <a:custGeom>
            <a:avLst/>
            <a:gdLst/>
            <a:ahLst/>
            <a:cxnLst>
              <a:cxn ang="0">
                <a:pos x="0" y="0"/>
              </a:cxn>
              <a:cxn ang="0">
                <a:pos x="528" y="384"/>
              </a:cxn>
            </a:cxnLst>
            <a:rect l="0" t="0" r="r" b="b"/>
            <a:pathLst>
              <a:path w="528" h="384">
                <a:moveTo>
                  <a:pt x="0" y="0"/>
                </a:moveTo>
                <a:lnTo>
                  <a:pt x="528" y="384"/>
                </a:lnTo>
              </a:path>
            </a:pathLst>
          </a:custGeom>
          <a:noFill/>
          <a:ln w="31750">
            <a:solidFill>
              <a:srgbClr val="CC00FF"/>
            </a:solidFill>
            <a:miter lim="800000"/>
            <a:headEnd/>
            <a:tailEnd type="stealth" w="med" len="lg"/>
          </a:ln>
          <a:effectLst/>
        </p:spPr>
        <p:txBody>
          <a:bodyPr wrap="none"/>
          <a:lstStyle/>
          <a:p>
            <a:endParaRPr lang="zh-CN" altLang="en-US"/>
          </a:p>
        </p:txBody>
      </p:sp>
      <p:sp>
        <p:nvSpPr>
          <p:cNvPr id="383000" name="Freeform 24"/>
          <p:cNvSpPr>
            <a:spLocks/>
          </p:cNvSpPr>
          <p:nvPr/>
        </p:nvSpPr>
        <p:spPr bwMode="auto">
          <a:xfrm>
            <a:off x="2941668" y="3611735"/>
            <a:ext cx="868363" cy="1114425"/>
          </a:xfrm>
          <a:custGeom>
            <a:avLst/>
            <a:gdLst/>
            <a:ahLst/>
            <a:cxnLst>
              <a:cxn ang="0">
                <a:pos x="547" y="0"/>
              </a:cxn>
              <a:cxn ang="0">
                <a:pos x="0" y="702"/>
              </a:cxn>
            </a:cxnLst>
            <a:rect l="0" t="0" r="r" b="b"/>
            <a:pathLst>
              <a:path w="547" h="702">
                <a:moveTo>
                  <a:pt x="547" y="0"/>
                </a:moveTo>
                <a:lnTo>
                  <a:pt x="0" y="702"/>
                </a:lnTo>
              </a:path>
            </a:pathLst>
          </a:custGeom>
          <a:noFill/>
          <a:ln w="31750">
            <a:solidFill>
              <a:srgbClr val="CC00FF"/>
            </a:solidFill>
            <a:miter lim="800000"/>
            <a:headEnd/>
            <a:tailEnd type="stealth" w="med" len="lg"/>
          </a:ln>
          <a:effectLst/>
        </p:spPr>
        <p:txBody>
          <a:bodyPr wrap="none"/>
          <a:lstStyle/>
          <a:p>
            <a:endParaRPr lang="zh-CN" altLang="en-US"/>
          </a:p>
        </p:txBody>
      </p:sp>
      <p:sp>
        <p:nvSpPr>
          <p:cNvPr id="383001" name="Freeform 25"/>
          <p:cNvSpPr>
            <a:spLocks/>
          </p:cNvSpPr>
          <p:nvPr/>
        </p:nvSpPr>
        <p:spPr bwMode="auto">
          <a:xfrm>
            <a:off x="6159531" y="3637135"/>
            <a:ext cx="533400" cy="1157287"/>
          </a:xfrm>
          <a:custGeom>
            <a:avLst/>
            <a:gdLst/>
            <a:ahLst/>
            <a:cxnLst>
              <a:cxn ang="0">
                <a:pos x="336" y="0"/>
              </a:cxn>
              <a:cxn ang="0">
                <a:pos x="0" y="729"/>
              </a:cxn>
            </a:cxnLst>
            <a:rect l="0" t="0" r="r" b="b"/>
            <a:pathLst>
              <a:path w="336" h="729">
                <a:moveTo>
                  <a:pt x="336" y="0"/>
                </a:moveTo>
                <a:lnTo>
                  <a:pt x="0" y="729"/>
                </a:lnTo>
              </a:path>
            </a:pathLst>
          </a:custGeom>
          <a:noFill/>
          <a:ln w="31750">
            <a:solidFill>
              <a:srgbClr val="CC00FF"/>
            </a:solidFill>
            <a:miter lim="800000"/>
            <a:headEnd/>
            <a:tailEnd type="stealth" w="med" len="lg"/>
          </a:ln>
          <a:effectLst/>
        </p:spPr>
        <p:txBody>
          <a:bodyPr wrap="none"/>
          <a:lstStyle/>
          <a:p>
            <a:endParaRPr lang="zh-CN" altLang="en-US"/>
          </a:p>
        </p:txBody>
      </p:sp>
      <p:sp>
        <p:nvSpPr>
          <p:cNvPr id="383002" name="Freeform 26"/>
          <p:cNvSpPr>
            <a:spLocks/>
          </p:cNvSpPr>
          <p:nvPr/>
        </p:nvSpPr>
        <p:spPr bwMode="auto">
          <a:xfrm>
            <a:off x="7391431" y="3637135"/>
            <a:ext cx="588962" cy="1160462"/>
          </a:xfrm>
          <a:custGeom>
            <a:avLst/>
            <a:gdLst/>
            <a:ahLst/>
            <a:cxnLst>
              <a:cxn ang="0">
                <a:pos x="0" y="0"/>
              </a:cxn>
              <a:cxn ang="0">
                <a:pos x="371" y="731"/>
              </a:cxn>
            </a:cxnLst>
            <a:rect l="0" t="0" r="r" b="b"/>
            <a:pathLst>
              <a:path w="371" h="731">
                <a:moveTo>
                  <a:pt x="0" y="0"/>
                </a:moveTo>
                <a:lnTo>
                  <a:pt x="371" y="731"/>
                </a:lnTo>
              </a:path>
            </a:pathLst>
          </a:custGeom>
          <a:noFill/>
          <a:ln w="31750">
            <a:solidFill>
              <a:srgbClr val="CC00FF"/>
            </a:solidFill>
            <a:miter lim="800000"/>
            <a:headEnd/>
            <a:tailEnd type="stealth" w="med" len="lg"/>
          </a:ln>
          <a:effectLst/>
        </p:spPr>
        <p:txBody>
          <a:bodyPr wrap="none"/>
          <a:lstStyle/>
          <a:p>
            <a:endParaRPr lang="zh-CN" altLang="en-US"/>
          </a:p>
        </p:txBody>
      </p:sp>
      <p:grpSp>
        <p:nvGrpSpPr>
          <p:cNvPr id="383047" name="Group 71"/>
          <p:cNvGrpSpPr>
            <a:grpSpLocks/>
          </p:cNvGrpSpPr>
          <p:nvPr/>
        </p:nvGrpSpPr>
        <p:grpSpPr bwMode="auto">
          <a:xfrm>
            <a:off x="3444906" y="2986260"/>
            <a:ext cx="1296987" cy="806450"/>
            <a:chOff x="1474" y="1774"/>
            <a:chExt cx="817" cy="508"/>
          </a:xfrm>
        </p:grpSpPr>
        <p:sp>
          <p:nvSpPr>
            <p:cNvPr id="383003" name="Rectangle 27"/>
            <p:cNvSpPr>
              <a:spLocks noChangeArrowheads="1"/>
            </p:cNvSpPr>
            <p:nvPr/>
          </p:nvSpPr>
          <p:spPr bwMode="auto">
            <a:xfrm>
              <a:off x="1474" y="2047"/>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黑体" pitchFamily="2" charset="-122"/>
                <a:cs typeface="Consolas" pitchFamily="49" charset="0"/>
              </a:endParaRPr>
            </a:p>
          </p:txBody>
        </p:sp>
        <p:sp>
          <p:nvSpPr>
            <p:cNvPr id="383004" name="Line 28"/>
            <p:cNvSpPr>
              <a:spLocks noChangeShapeType="1"/>
            </p:cNvSpPr>
            <p:nvPr/>
          </p:nvSpPr>
          <p:spPr bwMode="auto">
            <a:xfrm>
              <a:off x="1882" y="2055"/>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05" name="Rectangle 29"/>
            <p:cNvSpPr>
              <a:spLocks noChangeArrowheads="1"/>
            </p:cNvSpPr>
            <p:nvPr/>
          </p:nvSpPr>
          <p:spPr bwMode="auto">
            <a:xfrm>
              <a:off x="1474" y="1774"/>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a:t>
              </a:r>
              <a:r>
                <a:rPr lang="en-US" altLang="zh-CN" sz="1800" i="1">
                  <a:solidFill>
                    <a:srgbClr val="3333FF"/>
                  </a:solidFill>
                  <a:latin typeface="Consolas" pitchFamily="49" charset="0"/>
                  <a:ea typeface="黑体" pitchFamily="2" charset="-122"/>
                  <a:cs typeface="Consolas" pitchFamily="49" charset="0"/>
                </a:rPr>
                <a:t>B</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383006" name="Line 30"/>
            <p:cNvSpPr>
              <a:spLocks noChangeShapeType="1"/>
            </p:cNvSpPr>
            <p:nvPr/>
          </p:nvSpPr>
          <p:spPr bwMode="auto">
            <a:xfrm>
              <a:off x="1746" y="1774"/>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07" name="Line 31"/>
            <p:cNvSpPr>
              <a:spLocks noChangeShapeType="1"/>
            </p:cNvSpPr>
            <p:nvPr/>
          </p:nvSpPr>
          <p:spPr bwMode="auto">
            <a:xfrm>
              <a:off x="2018" y="1774"/>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45" name="Group 69"/>
          <p:cNvGrpSpPr>
            <a:grpSpLocks/>
          </p:cNvGrpSpPr>
          <p:nvPr/>
        </p:nvGrpSpPr>
        <p:grpSpPr bwMode="auto">
          <a:xfrm>
            <a:off x="2257456" y="4715047"/>
            <a:ext cx="1296987" cy="803275"/>
            <a:chOff x="726" y="2863"/>
            <a:chExt cx="817" cy="506"/>
          </a:xfrm>
        </p:grpSpPr>
        <p:sp>
          <p:nvSpPr>
            <p:cNvPr id="383008" name="Rectangle 32"/>
            <p:cNvSpPr>
              <a:spLocks noChangeArrowheads="1"/>
            </p:cNvSpPr>
            <p:nvPr/>
          </p:nvSpPr>
          <p:spPr bwMode="auto">
            <a:xfrm>
              <a:off x="726" y="3134"/>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Consolas" pitchFamily="49" charset="0"/>
                <a:ea typeface="黑体" pitchFamily="2" charset="-122"/>
                <a:cs typeface="Consolas" pitchFamily="49" charset="0"/>
              </a:endParaRPr>
            </a:p>
          </p:txBody>
        </p:sp>
        <p:sp>
          <p:nvSpPr>
            <p:cNvPr id="383009" name="Line 33"/>
            <p:cNvSpPr>
              <a:spLocks noChangeShapeType="1"/>
            </p:cNvSpPr>
            <p:nvPr/>
          </p:nvSpPr>
          <p:spPr bwMode="auto">
            <a:xfrm>
              <a:off x="1134" y="3142"/>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10" name="Rectangle 34"/>
            <p:cNvSpPr>
              <a:spLocks noChangeArrowheads="1"/>
            </p:cNvSpPr>
            <p:nvPr/>
          </p:nvSpPr>
          <p:spPr bwMode="auto">
            <a:xfrm>
              <a:off x="726" y="2863"/>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dirty="0">
                  <a:solidFill>
                    <a:srgbClr val="3333FF"/>
                  </a:solidFill>
                  <a:latin typeface="Consolas" pitchFamily="49" charset="0"/>
                  <a:ea typeface="黑体" pitchFamily="2" charset="-122"/>
                  <a:cs typeface="Consolas" pitchFamily="49" charset="0"/>
                </a:rPr>
                <a:t>1  </a:t>
              </a:r>
              <a:r>
                <a:rPr lang="en-US" altLang="zh-CN" sz="1800" i="1" dirty="0">
                  <a:solidFill>
                    <a:srgbClr val="3333FF"/>
                  </a:solidFill>
                  <a:latin typeface="Consolas" pitchFamily="49" charset="0"/>
                  <a:ea typeface="黑体" pitchFamily="2" charset="-122"/>
                  <a:cs typeface="Consolas" pitchFamily="49" charset="0"/>
                </a:rPr>
                <a:t>D</a:t>
              </a:r>
              <a:r>
                <a:rPr lang="en-US" altLang="zh-CN" sz="1800" dirty="0">
                  <a:solidFill>
                    <a:srgbClr val="3333FF"/>
                  </a:solidFill>
                  <a:latin typeface="Consolas" pitchFamily="49" charset="0"/>
                  <a:ea typeface="黑体" pitchFamily="2" charset="-122"/>
                  <a:cs typeface="Consolas" pitchFamily="49" charset="0"/>
                </a:rPr>
                <a:t>  0</a:t>
              </a:r>
            </a:p>
          </p:txBody>
        </p:sp>
        <p:sp>
          <p:nvSpPr>
            <p:cNvPr id="383011" name="Line 35"/>
            <p:cNvSpPr>
              <a:spLocks noChangeShapeType="1"/>
            </p:cNvSpPr>
            <p:nvPr/>
          </p:nvSpPr>
          <p:spPr bwMode="auto">
            <a:xfrm>
              <a:off x="1011" y="286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12" name="Line 36"/>
            <p:cNvSpPr>
              <a:spLocks noChangeShapeType="1"/>
            </p:cNvSpPr>
            <p:nvPr/>
          </p:nvSpPr>
          <p:spPr bwMode="auto">
            <a:xfrm>
              <a:off x="1284" y="286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grpSp>
        <p:nvGrpSpPr>
          <p:cNvPr id="383046" name="Group 70"/>
          <p:cNvGrpSpPr>
            <a:grpSpLocks/>
          </p:cNvGrpSpPr>
          <p:nvPr/>
        </p:nvGrpSpPr>
        <p:grpSpPr bwMode="auto">
          <a:xfrm>
            <a:off x="3444906" y="5794547"/>
            <a:ext cx="1296987" cy="792163"/>
            <a:chOff x="1474" y="3543"/>
            <a:chExt cx="817" cy="499"/>
          </a:xfrm>
        </p:grpSpPr>
        <p:sp>
          <p:nvSpPr>
            <p:cNvPr id="383013" name="Rectangle 37"/>
            <p:cNvSpPr>
              <a:spLocks noChangeArrowheads="1"/>
            </p:cNvSpPr>
            <p:nvPr/>
          </p:nvSpPr>
          <p:spPr bwMode="auto">
            <a:xfrm>
              <a:off x="1474" y="3543"/>
              <a:ext cx="817" cy="2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1  </a:t>
              </a:r>
              <a:r>
                <a:rPr lang="en-US" altLang="zh-CN" sz="1800" i="1">
                  <a:solidFill>
                    <a:srgbClr val="3333FF"/>
                  </a:solidFill>
                  <a:latin typeface="Consolas" pitchFamily="49" charset="0"/>
                  <a:ea typeface="黑体" pitchFamily="2" charset="-122"/>
                  <a:cs typeface="Consolas" pitchFamily="49" charset="0"/>
                </a:rPr>
                <a:t>G</a:t>
              </a:r>
              <a:r>
                <a:rPr lang="en-US" altLang="zh-CN" sz="1800">
                  <a:solidFill>
                    <a:srgbClr val="3333FF"/>
                  </a:solidFill>
                  <a:latin typeface="Consolas" pitchFamily="49" charset="0"/>
                  <a:ea typeface="黑体" pitchFamily="2" charset="-122"/>
                  <a:cs typeface="Consolas" pitchFamily="49" charset="0"/>
                </a:rPr>
                <a:t>  </a:t>
              </a:r>
              <a:r>
                <a:rPr lang="en-US" altLang="zh-CN" sz="1800" dirty="0">
                  <a:solidFill>
                    <a:srgbClr val="3333FF"/>
                  </a:solidFill>
                  <a:latin typeface="Consolas" pitchFamily="49" charset="0"/>
                  <a:ea typeface="黑体" pitchFamily="2" charset="-122"/>
                  <a:cs typeface="Consolas" pitchFamily="49" charset="0"/>
                </a:rPr>
                <a:t>1</a:t>
              </a:r>
            </a:p>
          </p:txBody>
        </p:sp>
        <p:sp>
          <p:nvSpPr>
            <p:cNvPr id="383014" name="Line 38"/>
            <p:cNvSpPr>
              <a:spLocks noChangeShapeType="1"/>
            </p:cNvSpPr>
            <p:nvPr/>
          </p:nvSpPr>
          <p:spPr bwMode="auto">
            <a:xfrm>
              <a:off x="1746" y="354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15" name="Line 39"/>
            <p:cNvSpPr>
              <a:spLocks noChangeShapeType="1"/>
            </p:cNvSpPr>
            <p:nvPr/>
          </p:nvSpPr>
          <p:spPr bwMode="auto">
            <a:xfrm>
              <a:off x="2019" y="3543"/>
              <a:ext cx="0" cy="272"/>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sp>
          <p:nvSpPr>
            <p:cNvPr id="383016" name="Rectangle 40"/>
            <p:cNvSpPr>
              <a:spLocks noChangeArrowheads="1"/>
            </p:cNvSpPr>
            <p:nvPr/>
          </p:nvSpPr>
          <p:spPr bwMode="auto">
            <a:xfrm>
              <a:off x="1474" y="3815"/>
              <a:ext cx="817" cy="22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3017" name="Line 41"/>
            <p:cNvSpPr>
              <a:spLocks noChangeShapeType="1"/>
            </p:cNvSpPr>
            <p:nvPr/>
          </p:nvSpPr>
          <p:spPr bwMode="auto">
            <a:xfrm>
              <a:off x="1882" y="3815"/>
              <a:ext cx="0" cy="227"/>
            </a:xfrm>
            <a:prstGeom prst="line">
              <a:avLst/>
            </a:prstGeom>
            <a:ln>
              <a:headEnd/>
              <a:tailEnd/>
            </a:ln>
          </p:spPr>
          <p:style>
            <a:lnRef idx="1">
              <a:schemeClr val="accent2"/>
            </a:lnRef>
            <a:fillRef idx="2">
              <a:schemeClr val="accent2"/>
            </a:fillRef>
            <a:effectRef idx="1">
              <a:schemeClr val="accent2"/>
            </a:effectRef>
            <a:fontRef idx="minor">
              <a:schemeClr val="dk1"/>
            </a:fontRef>
          </p:style>
          <p:txBody>
            <a:bodyPr wrap="none"/>
            <a:lstStyle/>
            <a:p>
              <a:endParaRPr lang="zh-CN" altLang="en-US">
                <a:latin typeface="Consolas" pitchFamily="49" charset="0"/>
                <a:cs typeface="Consolas" pitchFamily="49" charset="0"/>
              </a:endParaRPr>
            </a:p>
          </p:txBody>
        </p:sp>
      </p:grpSp>
      <p:sp>
        <p:nvSpPr>
          <p:cNvPr id="383018" name="Freeform 42"/>
          <p:cNvSpPr>
            <a:spLocks/>
          </p:cNvSpPr>
          <p:nvPr/>
        </p:nvSpPr>
        <p:spPr bwMode="auto">
          <a:xfrm>
            <a:off x="3263931" y="5288135"/>
            <a:ext cx="468312" cy="506412"/>
          </a:xfrm>
          <a:custGeom>
            <a:avLst/>
            <a:gdLst/>
            <a:ahLst/>
            <a:cxnLst>
              <a:cxn ang="0">
                <a:pos x="0" y="0"/>
              </a:cxn>
              <a:cxn ang="0">
                <a:pos x="295" y="319"/>
              </a:cxn>
            </a:cxnLst>
            <a:rect l="0" t="0" r="r" b="b"/>
            <a:pathLst>
              <a:path w="295" h="319">
                <a:moveTo>
                  <a:pt x="0" y="0"/>
                </a:moveTo>
                <a:lnTo>
                  <a:pt x="295" y="319"/>
                </a:lnTo>
              </a:path>
            </a:pathLst>
          </a:custGeom>
          <a:noFill/>
          <a:ln w="31750">
            <a:solidFill>
              <a:srgbClr val="CC00FF"/>
            </a:solidFill>
            <a:round/>
            <a:headEnd/>
            <a:tailEnd type="stealth" w="med" len="lg"/>
          </a:ln>
          <a:effectLst/>
        </p:spPr>
        <p:txBody>
          <a:bodyPr wrap="none"/>
          <a:lstStyle/>
          <a:p>
            <a:endParaRPr lang="zh-CN" altLang="en-US"/>
          </a:p>
        </p:txBody>
      </p:sp>
      <p:sp>
        <p:nvSpPr>
          <p:cNvPr id="383020" name="Freeform 44"/>
          <p:cNvSpPr>
            <a:spLocks/>
          </p:cNvSpPr>
          <p:nvPr/>
        </p:nvSpPr>
        <p:spPr bwMode="auto">
          <a:xfrm>
            <a:off x="3048031" y="5542135"/>
            <a:ext cx="757237" cy="1225550"/>
          </a:xfrm>
          <a:custGeom>
            <a:avLst/>
            <a:gdLst/>
            <a:ahLst/>
            <a:cxnLst>
              <a:cxn ang="0">
                <a:pos x="477" y="567"/>
              </a:cxn>
              <a:cxn ang="0">
                <a:pos x="431" y="749"/>
              </a:cxn>
              <a:cxn ang="0">
                <a:pos x="205" y="704"/>
              </a:cxn>
              <a:cxn ang="0">
                <a:pos x="68" y="431"/>
              </a:cxn>
              <a:cxn ang="0">
                <a:pos x="0" y="0"/>
              </a:cxn>
            </a:cxnLst>
            <a:rect l="0" t="0" r="r" b="b"/>
            <a:pathLst>
              <a:path w="477" h="772">
                <a:moveTo>
                  <a:pt x="477" y="567"/>
                </a:moveTo>
                <a:cubicBezTo>
                  <a:pt x="476" y="646"/>
                  <a:pt x="476" y="726"/>
                  <a:pt x="431" y="749"/>
                </a:cubicBezTo>
                <a:cubicBezTo>
                  <a:pt x="386" y="772"/>
                  <a:pt x="265" y="757"/>
                  <a:pt x="205" y="704"/>
                </a:cubicBezTo>
                <a:cubicBezTo>
                  <a:pt x="145" y="651"/>
                  <a:pt x="102" y="548"/>
                  <a:pt x="68" y="431"/>
                </a:cubicBezTo>
                <a:cubicBezTo>
                  <a:pt x="34" y="314"/>
                  <a:pt x="14" y="90"/>
                  <a:pt x="0"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21" name="Freeform 45"/>
          <p:cNvSpPr>
            <a:spLocks/>
          </p:cNvSpPr>
          <p:nvPr/>
        </p:nvSpPr>
        <p:spPr bwMode="auto">
          <a:xfrm>
            <a:off x="6208743" y="3814935"/>
            <a:ext cx="725488" cy="2205037"/>
          </a:xfrm>
          <a:custGeom>
            <a:avLst/>
            <a:gdLst/>
            <a:ahLst/>
            <a:cxnLst>
              <a:cxn ang="0">
                <a:pos x="17" y="1049"/>
              </a:cxn>
              <a:cxn ang="0">
                <a:pos x="41" y="1345"/>
              </a:cxn>
              <a:cxn ang="0">
                <a:pos x="265" y="1313"/>
              </a:cxn>
              <a:cxn ang="0">
                <a:pos x="345" y="1073"/>
              </a:cxn>
              <a:cxn ang="0">
                <a:pos x="457" y="0"/>
              </a:cxn>
            </a:cxnLst>
            <a:rect l="0" t="0" r="r" b="b"/>
            <a:pathLst>
              <a:path w="457" h="1389">
                <a:moveTo>
                  <a:pt x="17" y="1049"/>
                </a:moveTo>
                <a:cubicBezTo>
                  <a:pt x="21" y="1098"/>
                  <a:pt x="0" y="1301"/>
                  <a:pt x="41" y="1345"/>
                </a:cubicBezTo>
                <a:cubicBezTo>
                  <a:pt x="82" y="1389"/>
                  <a:pt x="214" y="1358"/>
                  <a:pt x="265" y="1313"/>
                </a:cubicBezTo>
                <a:cubicBezTo>
                  <a:pt x="316" y="1268"/>
                  <a:pt x="313" y="1292"/>
                  <a:pt x="345" y="1073"/>
                </a:cubicBezTo>
                <a:cubicBezTo>
                  <a:pt x="377" y="854"/>
                  <a:pt x="434" y="224"/>
                  <a:pt x="457"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22" name="Freeform 46"/>
          <p:cNvSpPr>
            <a:spLocks/>
          </p:cNvSpPr>
          <p:nvPr/>
        </p:nvSpPr>
        <p:spPr bwMode="auto">
          <a:xfrm>
            <a:off x="7088218" y="3667297"/>
            <a:ext cx="604838" cy="2368550"/>
          </a:xfrm>
          <a:custGeom>
            <a:avLst/>
            <a:gdLst/>
            <a:ahLst/>
            <a:cxnLst>
              <a:cxn ang="0">
                <a:pos x="381" y="1120"/>
              </a:cxn>
              <a:cxn ang="0">
                <a:pos x="290" y="1438"/>
              </a:cxn>
              <a:cxn ang="0">
                <a:pos x="127" y="1445"/>
              </a:cxn>
              <a:cxn ang="0">
                <a:pos x="18" y="1256"/>
              </a:cxn>
              <a:cxn ang="0">
                <a:pos x="18" y="894"/>
              </a:cxn>
              <a:cxn ang="0">
                <a:pos x="31" y="133"/>
              </a:cxn>
              <a:cxn ang="0">
                <a:pos x="39" y="93"/>
              </a:cxn>
            </a:cxnLst>
            <a:rect l="0" t="0" r="r" b="b"/>
            <a:pathLst>
              <a:path w="381" h="1492">
                <a:moveTo>
                  <a:pt x="381" y="1120"/>
                </a:moveTo>
                <a:cubicBezTo>
                  <a:pt x="354" y="1256"/>
                  <a:pt x="332" y="1384"/>
                  <a:pt x="290" y="1438"/>
                </a:cubicBezTo>
                <a:cubicBezTo>
                  <a:pt x="248" y="1492"/>
                  <a:pt x="172" y="1475"/>
                  <a:pt x="127" y="1445"/>
                </a:cubicBezTo>
                <a:cubicBezTo>
                  <a:pt x="82" y="1415"/>
                  <a:pt x="36" y="1348"/>
                  <a:pt x="18" y="1256"/>
                </a:cubicBezTo>
                <a:cubicBezTo>
                  <a:pt x="0" y="1164"/>
                  <a:pt x="16" y="1081"/>
                  <a:pt x="18" y="894"/>
                </a:cubicBezTo>
                <a:cubicBezTo>
                  <a:pt x="20" y="707"/>
                  <a:pt x="28" y="266"/>
                  <a:pt x="31" y="133"/>
                </a:cubicBezTo>
                <a:cubicBezTo>
                  <a:pt x="34" y="0"/>
                  <a:pt x="37" y="101"/>
                  <a:pt x="39" y="93"/>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grpSp>
        <p:nvGrpSpPr>
          <p:cNvPr id="383044" name="Group 68"/>
          <p:cNvGrpSpPr>
            <a:grpSpLocks/>
          </p:cNvGrpSpPr>
          <p:nvPr/>
        </p:nvGrpSpPr>
        <p:grpSpPr bwMode="auto">
          <a:xfrm>
            <a:off x="4740306" y="393872"/>
            <a:ext cx="1296987" cy="792163"/>
            <a:chOff x="2290" y="141"/>
            <a:chExt cx="817" cy="499"/>
          </a:xfrm>
        </p:grpSpPr>
        <p:sp>
          <p:nvSpPr>
            <p:cNvPr id="383023" name="Rectangle 47"/>
            <p:cNvSpPr>
              <a:spLocks noChangeArrowheads="1"/>
            </p:cNvSpPr>
            <p:nvPr/>
          </p:nvSpPr>
          <p:spPr bwMode="auto">
            <a:xfrm>
              <a:off x="2290" y="141"/>
              <a:ext cx="817" cy="27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a:solidFill>
                    <a:srgbClr val="3333FF"/>
                  </a:solidFill>
                  <a:latin typeface="Consolas" pitchFamily="49" charset="0"/>
                  <a:ea typeface="黑体" pitchFamily="2" charset="-122"/>
                  <a:cs typeface="Consolas" pitchFamily="49" charset="0"/>
                </a:rPr>
                <a:t>0  ///  </a:t>
              </a:r>
              <a:r>
                <a:rPr lang="en-US" altLang="zh-CN" sz="1800" dirty="0">
                  <a:solidFill>
                    <a:srgbClr val="3333FF"/>
                  </a:solidFill>
                  <a:latin typeface="Consolas" pitchFamily="49" charset="0"/>
                  <a:ea typeface="黑体" pitchFamily="2" charset="-122"/>
                  <a:cs typeface="Consolas" pitchFamily="49" charset="0"/>
                </a:rPr>
                <a:t>1</a:t>
              </a:r>
            </a:p>
          </p:txBody>
        </p:sp>
        <p:sp>
          <p:nvSpPr>
            <p:cNvPr id="383024" name="Line 48"/>
            <p:cNvSpPr>
              <a:spLocks noChangeShapeType="1"/>
            </p:cNvSpPr>
            <p:nvPr/>
          </p:nvSpPr>
          <p:spPr bwMode="auto">
            <a:xfrm>
              <a:off x="2562" y="141"/>
              <a:ext cx="0" cy="272"/>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latin typeface="Consolas" pitchFamily="49" charset="0"/>
                <a:cs typeface="Consolas" pitchFamily="49" charset="0"/>
              </a:endParaRPr>
            </a:p>
          </p:txBody>
        </p:sp>
        <p:sp>
          <p:nvSpPr>
            <p:cNvPr id="383025" name="Line 49"/>
            <p:cNvSpPr>
              <a:spLocks noChangeShapeType="1"/>
            </p:cNvSpPr>
            <p:nvPr/>
          </p:nvSpPr>
          <p:spPr bwMode="auto">
            <a:xfrm>
              <a:off x="2835" y="141"/>
              <a:ext cx="0" cy="272"/>
            </a:xfrm>
            <a:prstGeom prst="line">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endParaRPr lang="zh-CN" altLang="en-US">
                <a:latin typeface="Consolas" pitchFamily="49" charset="0"/>
                <a:cs typeface="Consolas" pitchFamily="49" charset="0"/>
              </a:endParaRPr>
            </a:p>
          </p:txBody>
        </p:sp>
        <p:sp>
          <p:nvSpPr>
            <p:cNvPr id="383026" name="Rectangle 50"/>
            <p:cNvSpPr>
              <a:spLocks noChangeArrowheads="1"/>
            </p:cNvSpPr>
            <p:nvPr/>
          </p:nvSpPr>
          <p:spPr bwMode="auto">
            <a:xfrm>
              <a:off x="2290" y="413"/>
              <a:ext cx="817" cy="22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itchFamily="49" charset="0"/>
                <a:cs typeface="Consolas" pitchFamily="49" charset="0"/>
              </a:endParaRPr>
            </a:p>
          </p:txBody>
        </p:sp>
        <p:sp>
          <p:nvSpPr>
            <p:cNvPr id="383027" name="Line 51"/>
            <p:cNvSpPr>
              <a:spLocks noChangeShapeType="1"/>
            </p:cNvSpPr>
            <p:nvPr/>
          </p:nvSpPr>
          <p:spPr bwMode="auto">
            <a:xfrm>
              <a:off x="2698" y="413"/>
              <a:ext cx="0" cy="227"/>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wrap="none"/>
            <a:lstStyle/>
            <a:p>
              <a:endParaRPr lang="zh-CN" altLang="en-US">
                <a:latin typeface="Consolas" pitchFamily="49" charset="0"/>
                <a:cs typeface="Consolas" pitchFamily="49" charset="0"/>
              </a:endParaRPr>
            </a:p>
          </p:txBody>
        </p:sp>
      </p:grpSp>
      <p:sp>
        <p:nvSpPr>
          <p:cNvPr id="383028" name="Line 52"/>
          <p:cNvSpPr>
            <a:spLocks noChangeShapeType="1"/>
          </p:cNvSpPr>
          <p:nvPr/>
        </p:nvSpPr>
        <p:spPr bwMode="auto">
          <a:xfrm flipH="1">
            <a:off x="5067331" y="974897"/>
            <a:ext cx="0" cy="792163"/>
          </a:xfrm>
          <a:prstGeom prst="line">
            <a:avLst/>
          </a:prstGeom>
          <a:noFill/>
          <a:ln w="31750">
            <a:solidFill>
              <a:srgbClr val="CC00FF"/>
            </a:solidFill>
            <a:round/>
            <a:headEnd/>
            <a:tailEnd type="stealth" w="med" len="lg"/>
          </a:ln>
          <a:effectLst/>
        </p:spPr>
        <p:txBody>
          <a:bodyPr wrap="none"/>
          <a:lstStyle/>
          <a:p>
            <a:endParaRPr lang="zh-CN" altLang="en-US"/>
          </a:p>
        </p:txBody>
      </p:sp>
      <p:sp>
        <p:nvSpPr>
          <p:cNvPr id="383029" name="Freeform 53"/>
          <p:cNvSpPr>
            <a:spLocks/>
          </p:cNvSpPr>
          <p:nvPr/>
        </p:nvSpPr>
        <p:spPr bwMode="auto">
          <a:xfrm>
            <a:off x="5821393" y="970135"/>
            <a:ext cx="2535238" cy="3822700"/>
          </a:xfrm>
          <a:custGeom>
            <a:avLst/>
            <a:gdLst/>
            <a:ahLst/>
            <a:cxnLst>
              <a:cxn ang="0">
                <a:pos x="0" y="0"/>
              </a:cxn>
              <a:cxn ang="0">
                <a:pos x="680" y="272"/>
              </a:cxn>
              <a:cxn ang="0">
                <a:pos x="1315" y="1225"/>
              </a:cxn>
              <a:cxn ang="0">
                <a:pos x="1597" y="2408"/>
              </a:cxn>
            </a:cxnLst>
            <a:rect l="0" t="0" r="r" b="b"/>
            <a:pathLst>
              <a:path w="1597" h="2408">
                <a:moveTo>
                  <a:pt x="0" y="0"/>
                </a:moveTo>
                <a:cubicBezTo>
                  <a:pt x="230" y="34"/>
                  <a:pt x="461" y="68"/>
                  <a:pt x="680" y="272"/>
                </a:cubicBezTo>
                <a:cubicBezTo>
                  <a:pt x="899" y="476"/>
                  <a:pt x="1162" y="869"/>
                  <a:pt x="1315" y="1225"/>
                </a:cubicBezTo>
                <a:cubicBezTo>
                  <a:pt x="1468" y="1581"/>
                  <a:pt x="1538" y="2162"/>
                  <a:pt x="1597" y="2408"/>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30" name="Freeform 54"/>
          <p:cNvSpPr>
            <a:spLocks/>
          </p:cNvSpPr>
          <p:nvPr/>
        </p:nvSpPr>
        <p:spPr bwMode="auto">
          <a:xfrm>
            <a:off x="6096031" y="678035"/>
            <a:ext cx="2905125" cy="5441950"/>
          </a:xfrm>
          <a:custGeom>
            <a:avLst/>
            <a:gdLst/>
            <a:ahLst/>
            <a:cxnLst>
              <a:cxn ang="0">
                <a:pos x="1369" y="2996"/>
              </a:cxn>
              <a:cxn ang="0">
                <a:pos x="1460" y="3269"/>
              </a:cxn>
              <a:cxn ang="0">
                <a:pos x="1732" y="3269"/>
              </a:cxn>
              <a:cxn ang="0">
                <a:pos x="1686" y="2316"/>
              </a:cxn>
              <a:cxn ang="0">
                <a:pos x="870" y="411"/>
              </a:cxn>
              <a:cxn ang="0">
                <a:pos x="0" y="0"/>
              </a:cxn>
            </a:cxnLst>
            <a:rect l="0" t="0" r="r" b="b"/>
            <a:pathLst>
              <a:path w="1830" h="3428">
                <a:moveTo>
                  <a:pt x="1369" y="2996"/>
                </a:moveTo>
                <a:cubicBezTo>
                  <a:pt x="1384" y="3109"/>
                  <a:pt x="1400" y="3223"/>
                  <a:pt x="1460" y="3269"/>
                </a:cubicBezTo>
                <a:cubicBezTo>
                  <a:pt x="1520" y="3315"/>
                  <a:pt x="1694" y="3428"/>
                  <a:pt x="1732" y="3269"/>
                </a:cubicBezTo>
                <a:cubicBezTo>
                  <a:pt x="1770" y="3110"/>
                  <a:pt x="1830" y="2792"/>
                  <a:pt x="1686" y="2316"/>
                </a:cubicBezTo>
                <a:cubicBezTo>
                  <a:pt x="1542" y="1840"/>
                  <a:pt x="1151" y="797"/>
                  <a:pt x="870" y="411"/>
                </a:cubicBezTo>
                <a:cubicBezTo>
                  <a:pt x="589" y="25"/>
                  <a:pt x="181" y="86"/>
                  <a:pt x="0" y="0"/>
                </a:cubicBezTo>
              </a:path>
            </a:pathLst>
          </a:custGeom>
          <a:noFill/>
          <a:ln w="31750" cap="flat" cmpd="sng">
            <a:solidFill>
              <a:srgbClr val="FF0000"/>
            </a:solidFill>
            <a:prstDash val="sysDot"/>
            <a:round/>
            <a:headEnd type="none" w="lg" len="sm"/>
            <a:tailEnd type="stealth" w="lg" len="lg"/>
          </a:ln>
          <a:effectLst/>
        </p:spPr>
        <p:txBody>
          <a:bodyPr wrap="none"/>
          <a:lstStyle/>
          <a:p>
            <a:endParaRPr lang="zh-CN" altLang="en-US"/>
          </a:p>
        </p:txBody>
      </p:sp>
      <p:sp>
        <p:nvSpPr>
          <p:cNvPr id="383031" name="Freeform 55"/>
          <p:cNvSpPr>
            <a:spLocks/>
          </p:cNvSpPr>
          <p:nvPr/>
        </p:nvSpPr>
        <p:spPr bwMode="auto">
          <a:xfrm>
            <a:off x="4308506" y="2595735"/>
            <a:ext cx="949325" cy="1593850"/>
          </a:xfrm>
          <a:custGeom>
            <a:avLst/>
            <a:gdLst/>
            <a:ahLst/>
            <a:cxnLst>
              <a:cxn ang="0">
                <a:pos x="0" y="694"/>
              </a:cxn>
              <a:cxn ang="0">
                <a:pos x="91" y="983"/>
              </a:cxn>
              <a:cxn ang="0">
                <a:pos x="363" y="818"/>
              </a:cxn>
              <a:cxn ang="0">
                <a:pos x="454" y="611"/>
              </a:cxn>
              <a:cxn ang="0">
                <a:pos x="598" y="0"/>
              </a:cxn>
            </a:cxnLst>
            <a:rect l="0" t="0" r="r" b="b"/>
            <a:pathLst>
              <a:path w="598" h="1004">
                <a:moveTo>
                  <a:pt x="0" y="694"/>
                </a:moveTo>
                <a:cubicBezTo>
                  <a:pt x="15" y="828"/>
                  <a:pt x="31" y="962"/>
                  <a:pt x="91" y="983"/>
                </a:cubicBezTo>
                <a:cubicBezTo>
                  <a:pt x="151" y="1004"/>
                  <a:pt x="303" y="880"/>
                  <a:pt x="363" y="818"/>
                </a:cubicBezTo>
                <a:cubicBezTo>
                  <a:pt x="423" y="756"/>
                  <a:pt x="415" y="747"/>
                  <a:pt x="454" y="611"/>
                </a:cubicBezTo>
                <a:cubicBezTo>
                  <a:pt x="493" y="475"/>
                  <a:pt x="568" y="127"/>
                  <a:pt x="598"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32" name="Freeform 56"/>
          <p:cNvSpPr>
            <a:spLocks/>
          </p:cNvSpPr>
          <p:nvPr/>
        </p:nvSpPr>
        <p:spPr bwMode="auto">
          <a:xfrm>
            <a:off x="4064031" y="3802235"/>
            <a:ext cx="881062" cy="2905125"/>
          </a:xfrm>
          <a:custGeom>
            <a:avLst/>
            <a:gdLst/>
            <a:ahLst/>
            <a:cxnLst>
              <a:cxn ang="0">
                <a:pos x="154" y="1618"/>
              </a:cxn>
              <a:cxn ang="0">
                <a:pos x="245" y="1800"/>
              </a:cxn>
              <a:cxn ang="0">
                <a:pos x="472" y="1800"/>
              </a:cxn>
              <a:cxn ang="0">
                <a:pos x="517" y="1663"/>
              </a:cxn>
              <a:cxn ang="0">
                <a:pos x="517" y="1391"/>
              </a:cxn>
              <a:cxn ang="0">
                <a:pos x="290" y="847"/>
              </a:cxn>
              <a:cxn ang="0">
                <a:pos x="63" y="303"/>
              </a:cxn>
              <a:cxn ang="0">
                <a:pos x="0" y="0"/>
              </a:cxn>
            </a:cxnLst>
            <a:rect l="0" t="0" r="r" b="b"/>
            <a:pathLst>
              <a:path w="555" h="1830">
                <a:moveTo>
                  <a:pt x="154" y="1618"/>
                </a:moveTo>
                <a:cubicBezTo>
                  <a:pt x="173" y="1694"/>
                  <a:pt x="192" y="1770"/>
                  <a:pt x="245" y="1800"/>
                </a:cubicBezTo>
                <a:cubicBezTo>
                  <a:pt x="298" y="1830"/>
                  <a:pt x="427" y="1823"/>
                  <a:pt x="472" y="1800"/>
                </a:cubicBezTo>
                <a:cubicBezTo>
                  <a:pt x="517" y="1777"/>
                  <a:pt x="510" y="1731"/>
                  <a:pt x="517" y="1663"/>
                </a:cubicBezTo>
                <a:cubicBezTo>
                  <a:pt x="524" y="1595"/>
                  <a:pt x="555" y="1527"/>
                  <a:pt x="517" y="1391"/>
                </a:cubicBezTo>
                <a:cubicBezTo>
                  <a:pt x="479" y="1255"/>
                  <a:pt x="366" y="1028"/>
                  <a:pt x="290" y="847"/>
                </a:cubicBezTo>
                <a:cubicBezTo>
                  <a:pt x="214" y="666"/>
                  <a:pt x="111" y="444"/>
                  <a:pt x="63" y="303"/>
                </a:cubicBezTo>
                <a:cubicBezTo>
                  <a:pt x="15" y="162"/>
                  <a:pt x="13" y="63"/>
                  <a:pt x="0"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33" name="Freeform 57"/>
          <p:cNvSpPr>
            <a:spLocks/>
          </p:cNvSpPr>
          <p:nvPr/>
        </p:nvSpPr>
        <p:spPr bwMode="auto">
          <a:xfrm>
            <a:off x="1927256" y="957435"/>
            <a:ext cx="2784475" cy="4981575"/>
          </a:xfrm>
          <a:custGeom>
            <a:avLst/>
            <a:gdLst/>
            <a:ahLst/>
            <a:cxnLst>
              <a:cxn ang="0">
                <a:pos x="412" y="2730"/>
              </a:cxn>
              <a:cxn ang="0">
                <a:pos x="321" y="3093"/>
              </a:cxn>
              <a:cxn ang="0">
                <a:pos x="49" y="3002"/>
              </a:cxn>
              <a:cxn ang="0">
                <a:pos x="26" y="2720"/>
              </a:cxn>
              <a:cxn ang="0">
                <a:pos x="49" y="2412"/>
              </a:cxn>
              <a:cxn ang="0">
                <a:pos x="185" y="1868"/>
              </a:cxn>
              <a:cxn ang="0">
                <a:pos x="457" y="1505"/>
              </a:cxn>
              <a:cxn ang="0">
                <a:pos x="1001" y="870"/>
              </a:cxn>
              <a:cxn ang="0">
                <a:pos x="1591" y="144"/>
              </a:cxn>
              <a:cxn ang="0">
                <a:pos x="1754" y="8"/>
              </a:cxn>
            </a:cxnLst>
            <a:rect l="0" t="0" r="r" b="b"/>
            <a:pathLst>
              <a:path w="1754" h="3138">
                <a:moveTo>
                  <a:pt x="412" y="2730"/>
                </a:moveTo>
                <a:cubicBezTo>
                  <a:pt x="396" y="2889"/>
                  <a:pt x="381" y="3048"/>
                  <a:pt x="321" y="3093"/>
                </a:cubicBezTo>
                <a:cubicBezTo>
                  <a:pt x="261" y="3138"/>
                  <a:pt x="98" y="3064"/>
                  <a:pt x="49" y="3002"/>
                </a:cubicBezTo>
                <a:cubicBezTo>
                  <a:pt x="0" y="2940"/>
                  <a:pt x="26" y="2818"/>
                  <a:pt x="26" y="2720"/>
                </a:cubicBezTo>
                <a:cubicBezTo>
                  <a:pt x="26" y="2622"/>
                  <a:pt x="23" y="2554"/>
                  <a:pt x="49" y="2412"/>
                </a:cubicBezTo>
                <a:cubicBezTo>
                  <a:pt x="75" y="2270"/>
                  <a:pt x="117" y="2019"/>
                  <a:pt x="185" y="1868"/>
                </a:cubicBezTo>
                <a:cubicBezTo>
                  <a:pt x="253" y="1717"/>
                  <a:pt x="321" y="1671"/>
                  <a:pt x="457" y="1505"/>
                </a:cubicBezTo>
                <a:cubicBezTo>
                  <a:pt x="593" y="1339"/>
                  <a:pt x="812" y="1097"/>
                  <a:pt x="1001" y="870"/>
                </a:cubicBezTo>
                <a:cubicBezTo>
                  <a:pt x="1190" y="643"/>
                  <a:pt x="1466" y="288"/>
                  <a:pt x="1591" y="144"/>
                </a:cubicBezTo>
                <a:cubicBezTo>
                  <a:pt x="1716" y="0"/>
                  <a:pt x="1720" y="36"/>
                  <a:pt x="1754" y="8"/>
                </a:cubicBezTo>
              </a:path>
            </a:pathLst>
          </a:custGeom>
          <a:noFill/>
          <a:ln w="31750" cap="flat" cmpd="sng">
            <a:solidFill>
              <a:srgbClr val="FF0000"/>
            </a:solidFill>
            <a:prstDash val="sysDot"/>
            <a:round/>
            <a:headEnd type="none" w="lg" len="lg"/>
            <a:tailEnd type="stealth" w="lg" len="lg"/>
          </a:ln>
          <a:effectLst/>
        </p:spPr>
        <p:txBody>
          <a:bodyPr wrap="none"/>
          <a:lstStyle/>
          <a:p>
            <a:endParaRPr lang="zh-CN" altLang="en-US"/>
          </a:p>
        </p:txBody>
      </p:sp>
      <p:sp>
        <p:nvSpPr>
          <p:cNvPr id="383034" name="Freeform 58"/>
          <p:cNvSpPr>
            <a:spLocks/>
          </p:cNvSpPr>
          <p:nvPr/>
        </p:nvSpPr>
        <p:spPr bwMode="auto">
          <a:xfrm>
            <a:off x="4981606" y="2621135"/>
            <a:ext cx="708025" cy="3233737"/>
          </a:xfrm>
          <a:custGeom>
            <a:avLst/>
            <a:gdLst/>
            <a:ahLst/>
            <a:cxnLst>
              <a:cxn ang="0">
                <a:pos x="446" y="1761"/>
              </a:cxn>
              <a:cxn ang="0">
                <a:pos x="302" y="1999"/>
              </a:cxn>
              <a:cxn ang="0">
                <a:pos x="75" y="1954"/>
              </a:cxn>
              <a:cxn ang="0">
                <a:pos x="30" y="1500"/>
              </a:cxn>
              <a:cxn ang="0">
                <a:pos x="257" y="775"/>
              </a:cxn>
              <a:cxn ang="0">
                <a:pos x="342" y="0"/>
              </a:cxn>
            </a:cxnLst>
            <a:rect l="0" t="0" r="r" b="b"/>
            <a:pathLst>
              <a:path w="446" h="2037">
                <a:moveTo>
                  <a:pt x="446" y="1761"/>
                </a:moveTo>
                <a:cubicBezTo>
                  <a:pt x="423" y="1801"/>
                  <a:pt x="364" y="1967"/>
                  <a:pt x="302" y="1999"/>
                </a:cubicBezTo>
                <a:cubicBezTo>
                  <a:pt x="240" y="2031"/>
                  <a:pt x="120" y="2037"/>
                  <a:pt x="75" y="1954"/>
                </a:cubicBezTo>
                <a:cubicBezTo>
                  <a:pt x="30" y="1871"/>
                  <a:pt x="0" y="1696"/>
                  <a:pt x="30" y="1500"/>
                </a:cubicBezTo>
                <a:cubicBezTo>
                  <a:pt x="60" y="1304"/>
                  <a:pt x="205" y="1025"/>
                  <a:pt x="257" y="775"/>
                </a:cubicBezTo>
                <a:cubicBezTo>
                  <a:pt x="309" y="525"/>
                  <a:pt x="324" y="162"/>
                  <a:pt x="342" y="0"/>
                </a:cubicBezTo>
              </a:path>
            </a:pathLst>
          </a:custGeom>
          <a:noFill/>
          <a:ln w="31750" cap="flat" cmpd="sng">
            <a:solidFill>
              <a:srgbClr val="FF0000"/>
            </a:solidFill>
            <a:prstDash val="sysDot"/>
            <a:round/>
            <a:headEnd/>
            <a:tailEnd type="stealth" w="lg" len="lg"/>
          </a:ln>
          <a:effectLst/>
        </p:spPr>
        <p:txBody>
          <a:bodyPr wrap="none"/>
          <a:lstStyle/>
          <a:p>
            <a:endParaRPr lang="zh-CN" altLang="en-US"/>
          </a:p>
        </p:txBody>
      </p:sp>
      <p:sp>
        <p:nvSpPr>
          <p:cNvPr id="383035" name="Text Box 59"/>
          <p:cNvSpPr txBox="1">
            <a:spLocks noChangeArrowheads="1"/>
          </p:cNvSpPr>
          <p:nvPr/>
        </p:nvSpPr>
        <p:spPr bwMode="auto">
          <a:xfrm>
            <a:off x="357158" y="311300"/>
            <a:ext cx="3033704" cy="830997"/>
          </a:xfrm>
          <a:prstGeom prst="rect">
            <a:avLst/>
          </a:prstGeom>
          <a:solidFill>
            <a:srgbClr val="663300"/>
          </a:solidFill>
          <a:ln w="9525">
            <a:noFill/>
            <a:miter lim="800000"/>
            <a:headEnd/>
            <a:tailEnd/>
          </a:ln>
          <a:effectLst/>
        </p:spPr>
        <p:txBody>
          <a:bodyPr wrap="square">
            <a:spAutoFit/>
          </a:bodyPr>
          <a:lstStyle/>
          <a:p>
            <a:pPr>
              <a:spcBef>
                <a:spcPct val="50000"/>
              </a:spcBef>
            </a:pPr>
            <a:r>
              <a:rPr lang="zh-CN" altLang="en-US" dirty="0">
                <a:solidFill>
                  <a:schemeClr val="bg1"/>
                </a:solidFill>
                <a:latin typeface="楷体" pitchFamily="49" charset="-122"/>
                <a:ea typeface="楷体" pitchFamily="49" charset="-122"/>
              </a:rPr>
              <a:t>中序线索二叉树的中序遍历</a:t>
            </a:r>
            <a:r>
              <a:rPr lang="zh-CN" altLang="en-US">
                <a:solidFill>
                  <a:schemeClr val="bg1"/>
                </a:solidFill>
                <a:latin typeface="楷体" pitchFamily="49" charset="-122"/>
                <a:ea typeface="楷体" pitchFamily="49" charset="-122"/>
              </a:rPr>
              <a:t>示例演示</a:t>
            </a:r>
            <a:endParaRPr lang="zh-CN" altLang="en-US" dirty="0">
              <a:solidFill>
                <a:schemeClr val="bg1"/>
              </a:solidFill>
              <a:latin typeface="楷体" pitchFamily="49" charset="-122"/>
              <a:ea typeface="楷体" pitchFamily="49" charset="-122"/>
            </a:endParaRPr>
          </a:p>
        </p:txBody>
      </p:sp>
      <p:sp>
        <p:nvSpPr>
          <p:cNvPr id="383036" name="Text Box 60"/>
          <p:cNvSpPr txBox="1">
            <a:spLocks noChangeArrowheads="1"/>
          </p:cNvSpPr>
          <p:nvPr/>
        </p:nvSpPr>
        <p:spPr bwMode="auto">
          <a:xfrm>
            <a:off x="749306" y="1954374"/>
            <a:ext cx="360362"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D</a:t>
            </a:r>
          </a:p>
        </p:txBody>
      </p:sp>
      <p:sp>
        <p:nvSpPr>
          <p:cNvPr id="383037" name="Text Box 61"/>
          <p:cNvSpPr txBox="1">
            <a:spLocks noChangeArrowheads="1"/>
          </p:cNvSpPr>
          <p:nvPr/>
        </p:nvSpPr>
        <p:spPr bwMode="auto">
          <a:xfrm>
            <a:off x="1103323" y="1954374"/>
            <a:ext cx="360363"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G</a:t>
            </a:r>
          </a:p>
        </p:txBody>
      </p:sp>
      <p:sp>
        <p:nvSpPr>
          <p:cNvPr id="383038" name="Text Box 62"/>
          <p:cNvSpPr txBox="1">
            <a:spLocks noChangeArrowheads="1"/>
          </p:cNvSpPr>
          <p:nvPr/>
        </p:nvSpPr>
        <p:spPr bwMode="auto">
          <a:xfrm>
            <a:off x="1463686" y="1954374"/>
            <a:ext cx="360363"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B</a:t>
            </a:r>
          </a:p>
        </p:txBody>
      </p:sp>
      <p:sp>
        <p:nvSpPr>
          <p:cNvPr id="383039" name="Text Box 63"/>
          <p:cNvSpPr txBox="1">
            <a:spLocks noChangeArrowheads="1"/>
          </p:cNvSpPr>
          <p:nvPr/>
        </p:nvSpPr>
        <p:spPr bwMode="auto">
          <a:xfrm>
            <a:off x="1820876" y="1954374"/>
            <a:ext cx="360362"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A</a:t>
            </a:r>
          </a:p>
        </p:txBody>
      </p:sp>
      <p:sp>
        <p:nvSpPr>
          <p:cNvPr id="383040" name="Text Box 64"/>
          <p:cNvSpPr txBox="1">
            <a:spLocks noChangeArrowheads="1"/>
          </p:cNvSpPr>
          <p:nvPr/>
        </p:nvSpPr>
        <p:spPr bwMode="auto">
          <a:xfrm>
            <a:off x="2209825" y="1954374"/>
            <a:ext cx="360363"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E</a:t>
            </a:r>
          </a:p>
        </p:txBody>
      </p:sp>
      <p:sp>
        <p:nvSpPr>
          <p:cNvPr id="383041" name="Text Box 65"/>
          <p:cNvSpPr txBox="1">
            <a:spLocks noChangeArrowheads="1"/>
          </p:cNvSpPr>
          <p:nvPr/>
        </p:nvSpPr>
        <p:spPr bwMode="auto">
          <a:xfrm>
            <a:off x="2535255" y="1954374"/>
            <a:ext cx="360363"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C</a:t>
            </a:r>
          </a:p>
        </p:txBody>
      </p:sp>
      <p:sp>
        <p:nvSpPr>
          <p:cNvPr id="383042" name="Text Box 66"/>
          <p:cNvSpPr txBox="1">
            <a:spLocks noChangeArrowheads="1"/>
          </p:cNvSpPr>
          <p:nvPr/>
        </p:nvSpPr>
        <p:spPr bwMode="auto">
          <a:xfrm>
            <a:off x="2892446" y="1954374"/>
            <a:ext cx="360362" cy="307777"/>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2000" i="1">
                <a:latin typeface="Consolas" pitchFamily="49" charset="0"/>
                <a:cs typeface="Consolas" pitchFamily="49" charset="0"/>
              </a:rPr>
              <a:t>F</a:t>
            </a:r>
          </a:p>
        </p:txBody>
      </p:sp>
      <p:sp>
        <p:nvSpPr>
          <p:cNvPr id="383043" name="Text Box 67"/>
          <p:cNvSpPr txBox="1">
            <a:spLocks noChangeArrowheads="1"/>
          </p:cNvSpPr>
          <p:nvPr/>
        </p:nvSpPr>
        <p:spPr bwMode="auto">
          <a:xfrm>
            <a:off x="558782" y="2883068"/>
            <a:ext cx="1512888" cy="457200"/>
          </a:xfrm>
          <a:prstGeom prst="rect">
            <a:avLst/>
          </a:prstGeom>
          <a:noFill/>
          <a:ln w="9525">
            <a:noFill/>
            <a:miter lim="800000"/>
            <a:headEnd/>
            <a:tailEnd/>
          </a:ln>
          <a:effectLst/>
        </p:spPr>
        <p:txBody>
          <a:bodyPr>
            <a:spAutoFit/>
          </a:bodyPr>
          <a:lstStyle/>
          <a:p>
            <a:pPr algn="l">
              <a:spcBef>
                <a:spcPct val="50000"/>
              </a:spcBef>
            </a:pPr>
            <a:r>
              <a:rPr lang="zh-CN" altLang="en-US" dirty="0">
                <a:latin typeface="楷体" pitchFamily="49" charset="-122"/>
                <a:ea typeface="楷体" pitchFamily="49" charset="-122"/>
              </a:rPr>
              <a:t>遍历完毕</a:t>
            </a:r>
          </a:p>
        </p:txBody>
      </p:sp>
      <p:sp>
        <p:nvSpPr>
          <p:cNvPr id="77" name="Text Box 68"/>
          <p:cNvSpPr txBox="1">
            <a:spLocks noChangeArrowheads="1"/>
          </p:cNvSpPr>
          <p:nvPr/>
        </p:nvSpPr>
        <p:spPr bwMode="auto">
          <a:xfrm>
            <a:off x="466726" y="1482826"/>
            <a:ext cx="1357322" cy="400110"/>
          </a:xfrm>
          <a:prstGeom prst="rect">
            <a:avLst/>
          </a:prstGeom>
          <a:noFill/>
          <a:ln w="9525">
            <a:noFill/>
            <a:miter lim="800000"/>
            <a:headEnd/>
            <a:tailEnd/>
          </a:ln>
          <a:effectLst/>
        </p:spPr>
        <p:txBody>
          <a:bodyPr wrap="square">
            <a:spAutoFit/>
          </a:bodyPr>
          <a:lstStyle/>
          <a:p>
            <a:pPr algn="l">
              <a:spcBef>
                <a:spcPct val="50000"/>
              </a:spcBef>
            </a:pPr>
            <a:r>
              <a:rPr lang="zh-CN" altLang="en-US" sz="2000" dirty="0">
                <a:latin typeface="Consolas" pitchFamily="49" charset="0"/>
                <a:ea typeface="楷体" pitchFamily="49" charset="-122"/>
                <a:cs typeface="Consolas" pitchFamily="49" charset="0"/>
              </a:rPr>
              <a:t>中序</a:t>
            </a:r>
            <a:r>
              <a:rPr lang="zh-CN" altLang="en-US" sz="2000">
                <a:latin typeface="Consolas" pitchFamily="49" charset="0"/>
                <a:ea typeface="楷体" pitchFamily="49" charset="-122"/>
                <a:cs typeface="Consolas" pitchFamily="49" charset="0"/>
              </a:rPr>
              <a:t>序列：</a:t>
            </a:r>
            <a:endParaRPr lang="en-US" altLang="zh-CN" sz="2000" i="1" dirty="0">
              <a:latin typeface="Consolas" pitchFamily="49" charset="0"/>
              <a:ea typeface="楷体" pitchFamily="49" charset="-122"/>
              <a:cs typeface="Consolas" pitchFamily="49" charset="0"/>
            </a:endParaRPr>
          </a:p>
        </p:txBody>
      </p:sp>
      <p:grpSp>
        <p:nvGrpSpPr>
          <p:cNvPr id="78" name="组合 77"/>
          <p:cNvGrpSpPr/>
          <p:nvPr/>
        </p:nvGrpSpPr>
        <p:grpSpPr>
          <a:xfrm>
            <a:off x="4340248" y="1370170"/>
            <a:ext cx="484195" cy="403228"/>
            <a:chOff x="1571604" y="4143380"/>
            <a:chExt cx="484195" cy="403228"/>
          </a:xfrm>
        </p:grpSpPr>
        <p:cxnSp>
          <p:nvCxnSpPr>
            <p:cNvPr id="79" name="直接箭头连接符 78"/>
            <p:cNvCxnSpPr/>
            <p:nvPr/>
          </p:nvCxnSpPr>
          <p:spPr>
            <a:xfrm>
              <a:off x="1857356" y="4392598"/>
              <a:ext cx="198443" cy="15401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571604" y="4143380"/>
              <a:ext cx="285752" cy="307777"/>
            </a:xfrm>
            <a:prstGeom prst="rect">
              <a:avLst/>
            </a:prstGeom>
            <a:noFill/>
          </p:spPr>
          <p:txBody>
            <a:bodyPr wrap="square" lIns="0" tIns="0" rIns="0" bIns="0" rtlCol="0">
              <a:spAutoFit/>
            </a:bodyPr>
            <a:lstStyle/>
            <a:p>
              <a:r>
                <a:rPr lang="en-US" altLang="zh-CN" sz="2000" i="1">
                  <a:effectLst>
                    <a:outerShdw blurRad="38100" dist="38100" dir="2700000" algn="tl">
                      <a:srgbClr val="000000">
                        <a:alpha val="43137"/>
                      </a:srgbClr>
                    </a:outerShdw>
                  </a:effectLst>
                  <a:latin typeface="Consolas" pitchFamily="49" charset="0"/>
                  <a:cs typeface="Consolas" pitchFamily="49" charset="0"/>
                </a:rPr>
                <a:t>p</a:t>
              </a:r>
              <a:endParaRPr lang="zh-CN" altLang="en-US" sz="2000" i="1">
                <a:effectLst>
                  <a:outerShdw blurRad="38100" dist="38100" dir="2700000" algn="tl">
                    <a:srgbClr val="000000">
                      <a:alpha val="43137"/>
                    </a:srgbClr>
                  </a:outerShdw>
                </a:effectLst>
                <a:latin typeface="Consolas" pitchFamily="49" charset="0"/>
                <a:cs typeface="Consolas" pitchFamily="49" charset="0"/>
              </a:endParaRPr>
            </a:p>
          </p:txBody>
        </p:sp>
      </p:grpSp>
      <p:sp>
        <p:nvSpPr>
          <p:cNvPr id="81" name="TextBox 80"/>
          <p:cNvSpPr txBox="1"/>
          <p:nvPr/>
        </p:nvSpPr>
        <p:spPr>
          <a:xfrm>
            <a:off x="285720" y="2883068"/>
            <a:ext cx="2000264" cy="707886"/>
          </a:xfrm>
          <a:prstGeom prst="rect">
            <a:avLst/>
          </a:prstGeom>
          <a:noFill/>
        </p:spPr>
        <p:txBody>
          <a:bodyPr wrap="square" rtlCol="0">
            <a:spAutoFit/>
          </a:bodyPr>
          <a:lstStyle/>
          <a:p>
            <a:pPr algn="l"/>
            <a:r>
              <a:rPr lang="zh-CN" altLang="en-US" sz="2000">
                <a:latin typeface="楷体" pitchFamily="49" charset="-122"/>
                <a:ea typeface="楷体" pitchFamily="49" charset="-122"/>
              </a:rPr>
              <a:t>右指针不是</a:t>
            </a:r>
            <a:r>
              <a:rPr kumimoji="1" lang="zh-CN" altLang="en-US" sz="2000">
                <a:latin typeface="楷体" pitchFamily="49" charset="-122"/>
                <a:ea typeface="楷体" pitchFamily="49" charset="-122"/>
                <a:cs typeface="Times New Roman" pitchFamily="18" charset="0"/>
              </a:rPr>
              <a:t>线索，转向</a:t>
            </a:r>
            <a:r>
              <a:rPr lang="zh-CN" altLang="en-US" sz="2000">
                <a:latin typeface="楷体" pitchFamily="49" charset="-122"/>
                <a:ea typeface="楷体" pitchFamily="49" charset="-122"/>
              </a:rPr>
              <a:t>右孩子</a:t>
            </a:r>
          </a:p>
        </p:txBody>
      </p:sp>
      <p:sp>
        <p:nvSpPr>
          <p:cNvPr id="82" name="TextBox 81"/>
          <p:cNvSpPr txBox="1"/>
          <p:nvPr/>
        </p:nvSpPr>
        <p:spPr>
          <a:xfrm>
            <a:off x="273020" y="2883068"/>
            <a:ext cx="2071702" cy="707886"/>
          </a:xfrm>
          <a:prstGeom prst="rect">
            <a:avLst/>
          </a:prstGeom>
          <a:noFill/>
        </p:spPr>
        <p:txBody>
          <a:bodyPr wrap="square" rtlCol="0">
            <a:spAutoFit/>
          </a:bodyPr>
          <a:lstStyle/>
          <a:p>
            <a:pPr algn="l"/>
            <a:r>
              <a:rPr lang="zh-CN" altLang="en-US" sz="2000">
                <a:latin typeface="楷体" pitchFamily="49" charset="-122"/>
                <a:ea typeface="楷体" pitchFamily="49" charset="-122"/>
              </a:rPr>
              <a:t>右指针是</a:t>
            </a:r>
            <a:r>
              <a:rPr kumimoji="1" lang="zh-CN" altLang="en-US" sz="2000">
                <a:latin typeface="楷体" pitchFamily="49" charset="-122"/>
                <a:ea typeface="楷体" pitchFamily="49" charset="-122"/>
                <a:cs typeface="Times New Roman" pitchFamily="18" charset="0"/>
              </a:rPr>
              <a:t>线索，沿着线索访问</a:t>
            </a:r>
            <a:endParaRPr lang="zh-CN" altLang="en-US" sz="2000">
              <a:latin typeface="楷体" pitchFamily="49" charset="-122"/>
              <a:ea typeface="楷体" pitchFamily="49" charset="-122"/>
            </a:endParaRPr>
          </a:p>
        </p:txBody>
      </p:sp>
      <p:sp>
        <p:nvSpPr>
          <p:cNvPr id="83" name="TextBox 82"/>
          <p:cNvSpPr txBox="1"/>
          <p:nvPr/>
        </p:nvSpPr>
        <p:spPr>
          <a:xfrm>
            <a:off x="285720" y="2383002"/>
            <a:ext cx="1285884" cy="461665"/>
          </a:xfrm>
          <a:prstGeom prst="rect">
            <a:avLst/>
          </a:prstGeom>
          <a:noFill/>
        </p:spPr>
        <p:txBody>
          <a:bodyPr wrap="square" rtlCol="0">
            <a:spAutoFit/>
          </a:bodyPr>
          <a:lstStyle/>
          <a:p>
            <a:pPr algn="l"/>
            <a:r>
              <a:rPr lang="zh-CN" altLang="en-US">
                <a:latin typeface="楷体" pitchFamily="49" charset="-122"/>
                <a:ea typeface="楷体" pitchFamily="49" charset="-122"/>
              </a:rPr>
              <a:t>操作：</a:t>
            </a:r>
          </a:p>
        </p:txBody>
      </p:sp>
      <p:sp>
        <p:nvSpPr>
          <p:cNvPr id="84" name="TextBox 83"/>
          <p:cNvSpPr txBox="1"/>
          <p:nvPr/>
        </p:nvSpPr>
        <p:spPr>
          <a:xfrm>
            <a:off x="285720" y="2883068"/>
            <a:ext cx="1571636" cy="400110"/>
          </a:xfrm>
          <a:prstGeom prst="rect">
            <a:avLst/>
          </a:prstGeom>
          <a:noFill/>
        </p:spPr>
        <p:txBody>
          <a:bodyPr wrap="square" rtlCol="0">
            <a:spAutoFit/>
          </a:bodyPr>
          <a:lstStyle/>
          <a:p>
            <a:pPr algn="l"/>
            <a:r>
              <a:rPr lang="zh-CN" altLang="en-US" sz="2000">
                <a:latin typeface="楷体" pitchFamily="49" charset="-122"/>
                <a:ea typeface="楷体" pitchFamily="49" charset="-122"/>
              </a:rPr>
              <a:t>找开始结点</a:t>
            </a:r>
          </a:p>
        </p:txBody>
      </p:sp>
      <p:sp>
        <p:nvSpPr>
          <p:cNvPr id="86" name="灯片编号占位符 85"/>
          <p:cNvSpPr>
            <a:spLocks noGrp="1"/>
          </p:cNvSpPr>
          <p:nvPr>
            <p:ph type="sldNum" sz="quarter" idx="12"/>
          </p:nvPr>
        </p:nvSpPr>
        <p:spPr>
          <a:xfrm>
            <a:off x="6553200" y="6350023"/>
            <a:ext cx="2133600" cy="365125"/>
          </a:xfrm>
        </p:spPr>
        <p:txBody>
          <a:bodyPr/>
          <a:lstStyle/>
          <a:p>
            <a:fld id="{46F6EDFD-1C6D-4B0B-9860-EFBC3E98102D}" type="slidenum">
              <a:rPr lang="en-US" altLang="zh-CN" smtClean="0"/>
              <a:pPr/>
              <a:t>49</a:t>
            </a:fld>
            <a:r>
              <a:rPr lang="en-US" altLang="zh-CN"/>
              <a:t>/17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1" nodeType="clickEffect">
                                  <p:stCondLst>
                                    <p:cond delay="0"/>
                                  </p:stCondLst>
                                  <p:childTnLst>
                                    <p:animEffect transition="out" filter="wipe(down)">
                                      <p:cBhvr>
                                        <p:cTn id="14" dur="500"/>
                                        <p:tgtEl>
                                          <p:spTgt spid="84"/>
                                        </p:tgtEl>
                                      </p:cBhvr>
                                    </p:animEffect>
                                    <p:set>
                                      <p:cBhvr>
                                        <p:cTn id="15" dur="1" fill="hold">
                                          <p:stCondLst>
                                            <p:cond delay="499"/>
                                          </p:stCondLst>
                                        </p:cTn>
                                        <p:tgtEl>
                                          <p:spTgt spid="8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2.5E-6 -2.96296E-6 C -0.00938 0.02454 -0.01875 0.04375 -0.03611 0.07223 C -0.05347 0.1007 -0.08976 0.15023 -0.104 0.17084 " pathEditMode="relative" rAng="0" ptsTypes="aaa">
                                      <p:cBhvr>
                                        <p:cTn id="19" dur="2000" fill="hold"/>
                                        <p:tgtEl>
                                          <p:spTgt spid="78"/>
                                        </p:tgtEl>
                                        <p:attrNameLst>
                                          <p:attrName>ppt_x</p:attrName>
                                          <p:attrName>ppt_y</p:attrName>
                                        </p:attrNameLst>
                                      </p:cBhvr>
                                      <p:rCtr x="-5200" y="8500"/>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nodeType="clickEffect">
                                  <p:stCondLst>
                                    <p:cond delay="0"/>
                                  </p:stCondLst>
                                  <p:childTnLst>
                                    <p:animMotion origin="layout" path="M -0.104 0.17083 C -0.10678 0.1794 -0.10955 0.18819 -0.129 0.23009 C -0.14844 0.27199 -0.18455 0.34722 -0.22066 0.42268 " pathEditMode="relative" ptsTypes="aaA">
                                      <p:cBhvr>
                                        <p:cTn id="23" dur="2000" fill="hold"/>
                                        <p:tgtEl>
                                          <p:spTgt spid="78"/>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830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81"/>
                                        </p:tgtEl>
                                      </p:cBhvr>
                                    </p:animEffect>
                                    <p:set>
                                      <p:cBhvr>
                                        <p:cTn id="36" dur="1" fill="hold">
                                          <p:stCondLst>
                                            <p:cond delay="499"/>
                                          </p:stCondLst>
                                        </p:cTn>
                                        <p:tgtEl>
                                          <p:spTgt spid="81"/>
                                        </p:tgtEl>
                                        <p:attrNameLst>
                                          <p:attrName>style.visibility</p:attrName>
                                        </p:attrNameLst>
                                      </p:cBhvr>
                                      <p:to>
                                        <p:strVal val="hidden"/>
                                      </p:to>
                                    </p:set>
                                  </p:childTnLst>
                                </p:cTn>
                              </p:par>
                            </p:childTnLst>
                          </p:cTn>
                        </p:par>
                        <p:par>
                          <p:cTn id="37" fill="hold">
                            <p:stCondLst>
                              <p:cond delay="500"/>
                            </p:stCondLst>
                            <p:childTnLst>
                              <p:par>
                                <p:cTn id="38" presetID="0" presetClass="path" presetSubtype="0" accel="50000" decel="50000" fill="hold" nodeType="afterEffect">
                                  <p:stCondLst>
                                    <p:cond delay="0"/>
                                  </p:stCondLst>
                                  <p:childTnLst>
                                    <p:animMotion origin="layout" path="M -0.22067 0.42269 C -0.22067 0.42269 -0.13942 0.50232 -0.05817 0.58195 " pathEditMode="relative" ptsTypes="aA">
                                      <p:cBhvr>
                                        <p:cTn id="39" dur="2000" fill="hold"/>
                                        <p:tgtEl>
                                          <p:spTgt spid="78"/>
                                        </p:tgtEl>
                                        <p:attrNameLst>
                                          <p:attrName>ppt_x</p:attrName>
                                          <p:attrName>ppt_y</p:attrName>
                                        </p:attrNameLst>
                                      </p:cBhvr>
                                    </p:animMotion>
                                  </p:childTnLst>
                                </p:cTn>
                              </p:par>
                            </p:childTnLst>
                          </p:cTn>
                        </p:par>
                        <p:par>
                          <p:cTn id="40" fill="hold">
                            <p:stCondLst>
                              <p:cond delay="2500"/>
                            </p:stCondLst>
                            <p:childTnLst>
                              <p:par>
                                <p:cTn id="41" presetID="1" presetClass="entr" presetSubtype="0" fill="hold" grpId="0" nodeType="afterEffect">
                                  <p:stCondLst>
                                    <p:cond delay="0"/>
                                  </p:stCondLst>
                                  <p:childTnLst>
                                    <p:set>
                                      <p:cBhvr>
                                        <p:cTn id="42" dur="1" fill="hold">
                                          <p:stCondLst>
                                            <p:cond delay="0"/>
                                          </p:stCondLst>
                                        </p:cTn>
                                        <p:tgtEl>
                                          <p:spTgt spid="3830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1" nodeType="clickEffect">
                                  <p:stCondLst>
                                    <p:cond delay="0"/>
                                  </p:stCondLst>
                                  <p:childTnLst>
                                    <p:animEffect transition="out" filter="wipe(down)">
                                      <p:cBhvr>
                                        <p:cTn id="50" dur="500"/>
                                        <p:tgtEl>
                                          <p:spTgt spid="82"/>
                                        </p:tgtEl>
                                      </p:cBhvr>
                                    </p:animEffect>
                                    <p:set>
                                      <p:cBhvr>
                                        <p:cTn id="51" dur="1" fill="hold">
                                          <p:stCondLst>
                                            <p:cond delay="499"/>
                                          </p:stCondLst>
                                        </p:cTn>
                                        <p:tgtEl>
                                          <p:spTgt spid="8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5816 0.58195 C -0.04531 0.6294 -0.03247 0.67709 -0.01927 0.70232 C -0.00608 0.72755 0.01128 0.7382 0.02101 0.7338 C 0.03073 0.7294 0.05226 0.75024 0.03906 0.67639 C 0.02587 0.60255 -0.04167 0.37547 -0.05816 0.29121 C -0.07465 0.20695 -0.06719 0.18889 -0.05955 0.17084 " pathEditMode="relative" ptsTypes="aaaaaA">
                                      <p:cBhvr>
                                        <p:cTn id="55" dur="2000" fill="hold"/>
                                        <p:tgtEl>
                                          <p:spTgt spid="78"/>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8303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0.05955 0.17084 C -0.04792 0.2419 -0.03611 0.3132 -0.02344 0.33935 C -0.01077 0.36551 0.00486 0.35209 0.01684 0.32824 C 0.02882 0.3044 0.03541 0.25116 0.04878 0.19676 C 0.06215 0.14236 0.08732 0.04283 0.09739 0.00232 " pathEditMode="relative" rAng="0" ptsTypes="aaaaa">
                                      <p:cBhvr>
                                        <p:cTn id="63" dur="2000" fill="hold"/>
                                        <p:tgtEl>
                                          <p:spTgt spid="78"/>
                                        </p:tgtEl>
                                        <p:attrNameLst>
                                          <p:attrName>ppt_x</p:attrName>
                                          <p:attrName>ppt_y</p:attrName>
                                        </p:attrNameLst>
                                      </p:cBhvr>
                                      <p:rCtr x="7800" y="1300"/>
                                    </p:animMotion>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8303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nodeType="clickEffect">
                                  <p:stCondLst>
                                    <p:cond delay="0"/>
                                  </p:stCondLst>
                                  <p:childTnLst>
                                    <p:animMotion origin="layout" path="M 0.0974 0.00232 C 0.0974 0.00232 0.16962 0.08658 0.24184 0.17084 " pathEditMode="relative" ptsTypes="aA">
                                      <p:cBhvr>
                                        <p:cTn id="71" dur="2000" fill="hold"/>
                                        <p:tgtEl>
                                          <p:spTgt spid="78"/>
                                        </p:tgtEl>
                                        <p:attrNameLst>
                                          <p:attrName>ppt_x</p:attrName>
                                          <p:attrName>ppt_y</p:attrName>
                                        </p:attrNameLst>
                                      </p:cBhvr>
                                    </p:animMotion>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nodeType="clickEffect">
                                  <p:stCondLst>
                                    <p:cond delay="0"/>
                                  </p:stCondLst>
                                  <p:childTnLst>
                                    <p:animMotion origin="layout" path="M 0.24184 0.17084 C 0.25 0.17547 0.25833 0.18009 0.24045 0.22454 C 0.22257 0.26898 0.17864 0.35324 0.13489 0.4375 " pathEditMode="relative" ptsTypes="aaA">
                                      <p:cBhvr>
                                        <p:cTn id="75" dur="2000" fill="hold"/>
                                        <p:tgtEl>
                                          <p:spTgt spid="78"/>
                                        </p:tgtEl>
                                        <p:attrNameLst>
                                          <p:attrName>ppt_x</p:attrName>
                                          <p:attrName>ppt_y</p:attrName>
                                        </p:attrNameLst>
                                      </p:cBhvr>
                                    </p:animMotion>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8304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nodeType="clickEffect">
                                  <p:stCondLst>
                                    <p:cond delay="0"/>
                                  </p:stCondLst>
                                  <p:childTnLst>
                                    <p:animMotion origin="layout" path="M 0.13489 0.4375 C 0.15121 0.49445 0.16753 0.55139 0.1835 0.58195 C 0.19948 0.6125 0.21823 0.66366 0.23073 0.62084 C 0.24323 0.57801 0.25104 0.39885 0.2585 0.32454 C 0.26597 0.25024 0.27048 0.21227 0.27517 0.17454 " pathEditMode="relative" ptsTypes="aaaaA">
                                      <p:cBhvr>
                                        <p:cTn id="83" dur="2000" fill="hold"/>
                                        <p:tgtEl>
                                          <p:spTgt spid="78"/>
                                        </p:tgtEl>
                                        <p:attrNameLst>
                                          <p:attrName>ppt_x</p:attrName>
                                          <p:attrName>ppt_y</p:attrName>
                                        </p:attrNameLst>
                                      </p:cBhvr>
                                    </p:animMotion>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8304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nodeType="clickEffect">
                                  <p:stCondLst>
                                    <p:cond delay="0"/>
                                  </p:stCondLst>
                                  <p:childTnLst>
                                    <p:animMotion origin="layout" path="M 0.24184 0.17084 C 0.25712 0.21598 0.31441 0.38496 0.3335 0.44121 " pathEditMode="relative" rAng="0" ptsTypes="aa">
                                      <p:cBhvr>
                                        <p:cTn id="91" dur="2000" fill="hold"/>
                                        <p:tgtEl>
                                          <p:spTgt spid="78"/>
                                        </p:tgtEl>
                                        <p:attrNameLst>
                                          <p:attrName>ppt_x</p:attrName>
                                          <p:attrName>ppt_y</p:attrName>
                                        </p:attrNameLst>
                                      </p:cBhvr>
                                      <p:rCtr x="4600" y="13500"/>
                                    </p:animMotion>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8304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0" presetClass="path" presetSubtype="0" accel="50000" decel="50000" fill="hold" nodeType="clickEffect">
                                  <p:stCondLst>
                                    <p:cond delay="0"/>
                                  </p:stCondLst>
                                  <p:childTnLst>
                                    <p:animMotion origin="layout" path="M 0.3335 0.44121 C 0.36215 0.50787 0.39097 0.57477 0.41406 0.60417 C 0.43715 0.63357 0.46944 0.67292 0.47239 0.61713 C 0.47534 0.56135 0.45798 0.38079 0.43212 0.26898 C 0.40625 0.15718 0.37187 0.02523 0.31684 -0.05324 C 0.2618 -0.13171 0.14635 -0.1706 0.10156 -0.20139 " pathEditMode="relative" rAng="0" ptsTypes="aaaaaa">
                                      <p:cBhvr>
                                        <p:cTn id="99" dur="2000" fill="hold"/>
                                        <p:tgtEl>
                                          <p:spTgt spid="78"/>
                                        </p:tgtEl>
                                        <p:attrNameLst>
                                          <p:attrName>ppt_x</p:attrName>
                                          <p:attrName>ppt_y</p:attrName>
                                        </p:attrNameLst>
                                      </p:cBhvr>
                                      <p:rCtr x="-4500" y="-20600"/>
                                    </p:animMotion>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83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36" grpId="0"/>
      <p:bldP spid="383037" grpId="0"/>
      <p:bldP spid="383038" grpId="0"/>
      <p:bldP spid="383039" grpId="0"/>
      <p:bldP spid="383040" grpId="0"/>
      <p:bldP spid="383041" grpId="0"/>
      <p:bldP spid="383042" grpId="0"/>
      <p:bldP spid="383043" grpId="0"/>
      <p:bldP spid="81" grpId="0"/>
      <p:bldP spid="81" grpId="1"/>
      <p:bldP spid="82" grpId="0"/>
      <p:bldP spid="82" grpId="1"/>
      <p:bldP spid="84" grpId="0"/>
      <p:bldP spid="8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57166"/>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7.4.3 </a:t>
            </a:r>
            <a:r>
              <a:rPr lang="zh-CN" altLang="zh-CN">
                <a:latin typeface="Consolas" pitchFamily="49" charset="0"/>
                <a:ea typeface="微软雅黑" pitchFamily="34" charset="-122"/>
                <a:cs typeface="Consolas" pitchFamily="49" charset="0"/>
              </a:rPr>
              <a:t>层次遍历算法的应用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428596" y="1357298"/>
            <a:ext cx="7929618"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7.17</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采用层次遍历方法设计例</a:t>
            </a:r>
            <a:r>
              <a:rPr lang="en-US" altLang="zh-CN" sz="2000">
                <a:solidFill>
                  <a:srgbClr val="0000FF"/>
                </a:solidFill>
                <a:latin typeface="Consolas" pitchFamily="49" charset="0"/>
                <a:ea typeface="楷体" pitchFamily="49" charset="-122"/>
                <a:cs typeface="Consolas" pitchFamily="49" charset="0"/>
              </a:rPr>
              <a:t>7.14</a:t>
            </a:r>
            <a:r>
              <a:rPr lang="zh-CN" altLang="zh-CN" sz="2000">
                <a:solidFill>
                  <a:srgbClr val="0000FF"/>
                </a:solidFill>
                <a:latin typeface="Consolas" pitchFamily="49" charset="0"/>
                <a:ea typeface="楷体" pitchFamily="49" charset="-122"/>
                <a:cs typeface="Consolas" pitchFamily="49" charset="0"/>
              </a:rPr>
              <a:t>的算法，即求二叉树中第</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zh-CN" altLang="zh-CN" sz="2000">
                <a:solidFill>
                  <a:srgbClr val="0000FF"/>
                </a:solidFill>
                <a:latin typeface="+mn-ea"/>
                <a:ea typeface="+mn-ea"/>
                <a:cs typeface="Consolas" pitchFamily="49" charset="0"/>
              </a:rPr>
              <a:t>≤</a:t>
            </a:r>
            <a:r>
              <a:rPr lang="zh-CN" altLang="zh-CN" sz="2000">
                <a:solidFill>
                  <a:srgbClr val="0000FF"/>
                </a:solidFill>
                <a:latin typeface="Consolas" pitchFamily="49" charset="0"/>
                <a:ea typeface="楷体" pitchFamily="49" charset="-122"/>
                <a:cs typeface="Consolas" pitchFamily="49" charset="0"/>
              </a:rPr>
              <a:t>二叉树高度）层的结点个数。</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5</a:t>
            </a:fld>
            <a:r>
              <a:rPr lang="en-US" altLang="zh-CN" dirty="0"/>
              <a:t>/96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242918" y="142852"/>
            <a:ext cx="8686800" cy="542199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void </a:t>
            </a:r>
            <a:r>
              <a:rPr kumimoji="1" lang="en-US" altLang="zh-CN" sz="1800" dirty="0" err="1">
                <a:solidFill>
                  <a:srgbClr val="FF0000"/>
                </a:solidFill>
                <a:effectLst>
                  <a:outerShdw blurRad="38100" dist="38100" dir="2700000" algn="tl">
                    <a:srgbClr val="000000">
                      <a:alpha val="43137"/>
                    </a:srgbClr>
                  </a:outerShdw>
                </a:effectLst>
                <a:latin typeface="Consolas" pitchFamily="49" charset="0"/>
                <a:ea typeface="仿宋" pitchFamily="49" charset="-122"/>
                <a:cs typeface="Consolas" pitchFamily="49" charset="0"/>
              </a:rPr>
              <a:t>ThInOrder</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err="1">
                <a:solidFill>
                  <a:srgbClr val="3333FF"/>
                </a:solidFill>
                <a:latin typeface="Consolas" pitchFamily="49" charset="0"/>
                <a:ea typeface="仿宋" pitchFamily="49" charset="-122"/>
                <a:cs typeface="Consolas" pitchFamily="49" charset="0"/>
              </a:rPr>
              <a:t>BthNode</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FF00FF"/>
                </a:solidFill>
                <a:latin typeface="Consolas" pitchFamily="49" charset="0"/>
                <a:ea typeface="仿宋" pitchFamily="49" charset="-122"/>
                <a:cs typeface="Consolas" pitchFamily="49" charset="0"/>
              </a:rPr>
              <a:t>p=</a:t>
            </a:r>
            <a:r>
              <a:rPr lang="en-US" altLang="zh-CN" sz="1800" dirty="0">
                <a:solidFill>
                  <a:srgbClr val="FF00FF"/>
                </a:solidFill>
                <a:latin typeface="Consolas" pitchFamily="49" charset="0"/>
                <a:ea typeface="仿宋" pitchFamily="49" charset="-122"/>
                <a:cs typeface="Consolas" pitchFamily="49" charset="0"/>
              </a:rPr>
              <a:t>root</a:t>
            </a:r>
            <a:r>
              <a:rPr kumimoji="1" lang="en-US" altLang="zh-CN" sz="1800" dirty="0">
                <a:solidFill>
                  <a:srgbClr val="FF00FF"/>
                </a:solidFill>
                <a:latin typeface="Consolas" pitchFamily="49" charset="0"/>
                <a:ea typeface="仿宋" pitchFamily="49" charset="-122"/>
                <a:cs typeface="Consolas" pitchFamily="49" charset="0"/>
              </a:rPr>
              <a:t>-&gt;</a:t>
            </a:r>
            <a:r>
              <a:rPr kumimoji="1" lang="en-US" altLang="zh-CN" sz="1800" dirty="0" err="1">
                <a:solidFill>
                  <a:srgbClr val="FF00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//p</a:t>
            </a:r>
            <a:r>
              <a:rPr kumimoji="1" lang="zh-CN" altLang="en-US" sz="1800" dirty="0">
                <a:solidFill>
                  <a:srgbClr val="00B0F0"/>
                </a:solidFill>
                <a:latin typeface="Consolas" pitchFamily="49" charset="0"/>
                <a:ea typeface="仿宋" pitchFamily="49" charset="-122"/>
                <a:cs typeface="Consolas" pitchFamily="49" charset="0"/>
              </a:rPr>
              <a:t>指向根结点</a:t>
            </a:r>
          </a:p>
          <a:p>
            <a:pPr algn="just">
              <a:lnSpc>
                <a:spcPts val="22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while (p!=</a:t>
            </a:r>
            <a:r>
              <a:rPr lang="en-US" altLang="zh-CN" sz="1800" dirty="0">
                <a:solidFill>
                  <a:srgbClr val="3333FF"/>
                </a:solidFill>
                <a:latin typeface="Consolas" pitchFamily="49" charset="0"/>
                <a:ea typeface="仿宋" pitchFamily="49" charset="-122"/>
                <a:cs typeface="Consolas" pitchFamily="49" charset="0"/>
              </a:rPr>
              <a:t>root</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     </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while (p!=root &amp;&amp; p-&gt;</a:t>
            </a:r>
            <a:r>
              <a:rPr kumimoji="1" lang="en-US" altLang="zh-CN" sz="1800" dirty="0" err="1">
                <a:solidFill>
                  <a:srgbClr val="3333FF"/>
                </a:solidFill>
                <a:latin typeface="Consolas" pitchFamily="49" charset="0"/>
                <a:ea typeface="仿宋" pitchFamily="49" charset="-122"/>
                <a:cs typeface="Consolas" pitchFamily="49" charset="0"/>
              </a:rPr>
              <a:t>ltag</a:t>
            </a:r>
            <a:r>
              <a:rPr kumimoji="1" lang="en-US" altLang="zh-CN" sz="1800" dirty="0">
                <a:solidFill>
                  <a:srgbClr val="3333FF"/>
                </a:solidFill>
                <a:latin typeface="Consolas" pitchFamily="49" charset="0"/>
                <a:ea typeface="仿宋" pitchFamily="49" charset="-122"/>
                <a:cs typeface="Consolas" pitchFamily="49" charset="0"/>
              </a:rPr>
              <a:t>==0) p=p-&gt;</a:t>
            </a:r>
            <a:r>
              <a:rPr kumimoji="1" lang="en-US" altLang="zh-CN" sz="1800" dirty="0" err="1">
                <a:solidFill>
                  <a:srgbClr val="3333FF"/>
                </a:solidFill>
                <a:latin typeface="Consolas" pitchFamily="49" charset="0"/>
                <a:ea typeface="仿宋" pitchFamily="49" charset="-122"/>
                <a:cs typeface="Consolas" pitchFamily="49" charset="0"/>
              </a:rPr>
              <a:t>lchild</a:t>
            </a:r>
            <a:r>
              <a:rPr kumimoji="1" lang="en-US" altLang="zh-CN"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找开始结点</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cout</a:t>
            </a:r>
            <a:r>
              <a:rPr lang="en-US" altLang="zh-CN" sz="1800" dirty="0">
                <a:solidFill>
                  <a:srgbClr val="3333FF"/>
                </a:solidFill>
                <a:latin typeface="Consolas" pitchFamily="49" charset="0"/>
                <a:ea typeface="仿宋" pitchFamily="49" charset="-122"/>
                <a:cs typeface="Consolas" pitchFamily="49" charset="0"/>
              </a:rPr>
              <a:t>&lt;&lt;</a:t>
            </a:r>
            <a:r>
              <a:rPr kumimoji="1" lang="en-US" altLang="zh-CN" sz="1800" dirty="0">
                <a:solidFill>
                  <a:srgbClr val="3333FF"/>
                </a:solidFill>
                <a:latin typeface="Consolas" pitchFamily="49" charset="0"/>
                <a:ea typeface="仿宋" pitchFamily="49" charset="-122"/>
                <a:cs typeface="Consolas" pitchFamily="49" charset="0"/>
              </a:rPr>
              <a:t>p-&gt;data;					</a:t>
            </a:r>
            <a:r>
              <a:rPr kumimoji="1" lang="en-US" altLang="zh-CN" sz="1800" dirty="0">
                <a:solidFill>
                  <a:srgbClr val="00B0F0"/>
                </a:solidFill>
                <a:latin typeface="Consolas" pitchFamily="49" charset="0"/>
                <a:ea typeface="仿宋" pitchFamily="49" charset="-122"/>
                <a:cs typeface="Consolas" pitchFamily="49" charset="0"/>
              </a:rPr>
              <a:t>//</a:t>
            </a:r>
            <a:r>
              <a:rPr kumimoji="1" lang="zh-CN" altLang="en-US" sz="1800" dirty="0">
                <a:solidFill>
                  <a:srgbClr val="00B0F0"/>
                </a:solidFill>
                <a:latin typeface="Consolas" pitchFamily="49" charset="0"/>
                <a:ea typeface="仿宋" pitchFamily="49" charset="-122"/>
                <a:cs typeface="Consolas" pitchFamily="49" charset="0"/>
              </a:rPr>
              <a:t>访问开始结点</a:t>
            </a:r>
          </a:p>
          <a:p>
            <a:pPr algn="just">
              <a:lnSpc>
                <a:spcPts val="2200"/>
              </a:lnSpc>
              <a:spcBef>
                <a:spcPct val="50000"/>
              </a:spcBef>
            </a:pPr>
            <a:r>
              <a:rPr kumimoji="1" lang="zh-CN" altLang="en-US" sz="1800" dirty="0">
                <a:solidFill>
                  <a:srgbClr val="3333FF"/>
                </a:solidFill>
                <a:latin typeface="Consolas" pitchFamily="49" charset="0"/>
                <a:ea typeface="仿宋" pitchFamily="49" charset="-122"/>
                <a:cs typeface="Consolas" pitchFamily="49" charset="0"/>
              </a:rPr>
              <a:t>      </a:t>
            </a:r>
            <a:r>
              <a:rPr kumimoji="1" lang="en-US" altLang="zh-CN" sz="1800" dirty="0">
                <a:solidFill>
                  <a:srgbClr val="3333FF"/>
                </a:solidFill>
                <a:latin typeface="Consolas" pitchFamily="49" charset="0"/>
                <a:ea typeface="仿宋" pitchFamily="49" charset="-122"/>
                <a:cs typeface="Consolas" pitchFamily="49" charset="0"/>
              </a:rPr>
              <a:t>while (</a:t>
            </a:r>
            <a:r>
              <a:rPr kumimoji="1" lang="en-US" altLang="zh-CN" sz="1800" dirty="0">
                <a:solidFill>
                  <a:srgbClr val="FF00FF"/>
                </a:solidFill>
                <a:latin typeface="Consolas" pitchFamily="49" charset="0"/>
                <a:ea typeface="仿宋" pitchFamily="49" charset="-122"/>
                <a:cs typeface="Consolas" pitchFamily="49" charset="0"/>
              </a:rPr>
              <a:t>p-&gt;</a:t>
            </a:r>
            <a:r>
              <a:rPr kumimoji="1" lang="en-US" altLang="zh-CN" sz="1800" dirty="0" err="1">
                <a:solidFill>
                  <a:srgbClr val="FF00FF"/>
                </a:solidFill>
                <a:latin typeface="Consolas" pitchFamily="49" charset="0"/>
                <a:ea typeface="仿宋" pitchFamily="49" charset="-122"/>
                <a:cs typeface="Consolas" pitchFamily="49" charset="0"/>
              </a:rPr>
              <a:t>rtag</a:t>
            </a:r>
            <a:r>
              <a:rPr kumimoji="1" lang="en-US" altLang="zh-CN" sz="1800" dirty="0">
                <a:solidFill>
                  <a:srgbClr val="FF00FF"/>
                </a:solidFill>
                <a:latin typeface="Consolas" pitchFamily="49" charset="0"/>
                <a:ea typeface="仿宋" pitchFamily="49" charset="-122"/>
                <a:cs typeface="Consolas" pitchFamily="49" charset="0"/>
              </a:rPr>
              <a:t>==1</a:t>
            </a:r>
            <a:r>
              <a:rPr kumimoji="1" lang="en-US" altLang="zh-CN" sz="1800" dirty="0">
                <a:solidFill>
                  <a:srgbClr val="3333FF"/>
                </a:solidFill>
                <a:latin typeface="Consolas" pitchFamily="49" charset="0"/>
                <a:ea typeface="仿宋" pitchFamily="49" charset="-122"/>
                <a:cs typeface="Consolas" pitchFamily="49" charset="0"/>
              </a:rPr>
              <a:t> &amp;&amp; </a:t>
            </a:r>
            <a:r>
              <a:rPr kumimoji="1" lang="en-US" altLang="zh-CN" sz="1800" dirty="0">
                <a:solidFill>
                  <a:srgbClr val="FF00FF"/>
                </a:solidFill>
                <a:latin typeface="Consolas" pitchFamily="49" charset="0"/>
                <a:ea typeface="仿宋" pitchFamily="49" charset="-122"/>
                <a:cs typeface="Consolas" pitchFamily="49" charset="0"/>
              </a:rPr>
              <a:t>p-&gt;</a:t>
            </a:r>
            <a:r>
              <a:rPr kumimoji="1" lang="en-US" altLang="zh-CN" sz="1800" dirty="0" err="1">
                <a:solidFill>
                  <a:srgbClr val="FF00FF"/>
                </a:solidFill>
                <a:latin typeface="Consolas" pitchFamily="49" charset="0"/>
                <a:ea typeface="仿宋" pitchFamily="49" charset="-122"/>
                <a:cs typeface="Consolas" pitchFamily="49" charset="0"/>
              </a:rPr>
              <a:t>rchild</a:t>
            </a:r>
            <a:r>
              <a:rPr kumimoji="1" lang="en-US" altLang="zh-CN" sz="1800" dirty="0">
                <a:solidFill>
                  <a:srgbClr val="FF00FF"/>
                </a:solidFill>
                <a:latin typeface="Consolas" pitchFamily="49" charset="0"/>
                <a:ea typeface="仿宋" pitchFamily="49" charset="-122"/>
                <a:cs typeface="Consolas" pitchFamily="49" charset="0"/>
              </a:rPr>
              <a:t>!=</a:t>
            </a:r>
            <a:r>
              <a:rPr lang="en-US" altLang="zh-CN" sz="1800" dirty="0">
                <a:solidFill>
                  <a:srgbClr val="FF00FF"/>
                </a:solidFill>
                <a:latin typeface="Consolas" pitchFamily="49" charset="0"/>
                <a:ea typeface="仿宋" pitchFamily="49" charset="-122"/>
                <a:cs typeface="Consolas" pitchFamily="49" charset="0"/>
              </a:rPr>
              <a:t>root</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   p=p-&gt;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r>
              <a:rPr lang="en-US" altLang="zh-CN" sz="1800" dirty="0" err="1">
                <a:solidFill>
                  <a:srgbClr val="3333FF"/>
                </a:solidFill>
                <a:latin typeface="Consolas" pitchFamily="49" charset="0"/>
                <a:ea typeface="仿宋" pitchFamily="49" charset="-122"/>
                <a:cs typeface="Consolas" pitchFamily="49" charset="0"/>
              </a:rPr>
              <a:t>cout</a:t>
            </a:r>
            <a:r>
              <a:rPr lang="en-US" altLang="zh-CN" sz="1800" dirty="0">
                <a:solidFill>
                  <a:srgbClr val="3333FF"/>
                </a:solidFill>
                <a:latin typeface="Consolas" pitchFamily="49" charset="0"/>
                <a:ea typeface="仿宋" pitchFamily="49" charset="-122"/>
                <a:cs typeface="Consolas" pitchFamily="49" charset="0"/>
              </a:rPr>
              <a:t>&lt;&lt;</a:t>
            </a:r>
            <a:r>
              <a:rPr kumimoji="1" lang="en-US" altLang="zh-CN" sz="1800" dirty="0">
                <a:solidFill>
                  <a:srgbClr val="3333FF"/>
                </a:solidFill>
                <a:latin typeface="Consolas" pitchFamily="49" charset="0"/>
                <a:ea typeface="仿宋" pitchFamily="49" charset="-122"/>
                <a:cs typeface="Consolas" pitchFamily="49" charset="0"/>
              </a:rPr>
              <a:t>p-&gt;data;</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p=p-&gt;</a:t>
            </a:r>
            <a:r>
              <a:rPr kumimoji="1" lang="en-US" altLang="zh-CN" sz="1800" dirty="0" err="1">
                <a:solidFill>
                  <a:srgbClr val="3333FF"/>
                </a:solidFill>
                <a:latin typeface="Consolas" pitchFamily="49" charset="0"/>
                <a:ea typeface="仿宋" pitchFamily="49" charset="-122"/>
                <a:cs typeface="Consolas" pitchFamily="49" charset="0"/>
              </a:rPr>
              <a:t>rchild</a:t>
            </a:r>
            <a:r>
              <a:rPr kumimoji="1" lang="en-US" altLang="zh-CN" sz="1800" dirty="0">
                <a:solidFill>
                  <a:srgbClr val="3333FF"/>
                </a:solidFill>
                <a:latin typeface="Consolas" pitchFamily="49" charset="0"/>
                <a:ea typeface="仿宋" pitchFamily="49" charset="-122"/>
                <a:cs typeface="Consolas" pitchFamily="49" charset="0"/>
              </a:rPr>
              <a:t>;</a:t>
            </a:r>
          </a:p>
          <a:p>
            <a:pPr algn="just">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p>
          <a:p>
            <a:pPr algn="l">
              <a:lnSpc>
                <a:spcPts val="2200"/>
              </a:lnSpc>
              <a:spcBef>
                <a:spcPct val="50000"/>
              </a:spcBef>
            </a:pPr>
            <a:r>
              <a:rPr kumimoji="1" lang="en-US" altLang="zh-CN" sz="1800" dirty="0">
                <a:solidFill>
                  <a:srgbClr val="3333FF"/>
                </a:solidFill>
                <a:latin typeface="Consolas" pitchFamily="49" charset="0"/>
                <a:ea typeface="仿宋" pitchFamily="49" charset="-122"/>
                <a:cs typeface="Consolas" pitchFamily="49" charset="0"/>
              </a:rPr>
              <a:t>} </a:t>
            </a:r>
            <a:endParaRPr kumimoji="1" lang="en-US" altLang="zh-CN" sz="1800" b="0" dirty="0">
              <a:solidFill>
                <a:srgbClr val="3333FF"/>
              </a:solidFill>
              <a:latin typeface="Consolas" pitchFamily="49" charset="0"/>
              <a:ea typeface="仿宋" pitchFamily="49" charset="-122"/>
              <a:cs typeface="Consolas" pitchFamily="49" charset="0"/>
            </a:endParaRPr>
          </a:p>
        </p:txBody>
      </p:sp>
      <p:grpSp>
        <p:nvGrpSpPr>
          <p:cNvPr id="6" name="组合 5"/>
          <p:cNvGrpSpPr/>
          <p:nvPr/>
        </p:nvGrpSpPr>
        <p:grpSpPr>
          <a:xfrm>
            <a:off x="3143240" y="3000372"/>
            <a:ext cx="4341813" cy="1435100"/>
            <a:chOff x="3759200" y="3073400"/>
            <a:chExt cx="4341813" cy="1435100"/>
          </a:xfrm>
        </p:grpSpPr>
        <p:sp>
          <p:nvSpPr>
            <p:cNvPr id="133123" name="Freeform 3"/>
            <p:cNvSpPr>
              <a:spLocks/>
            </p:cNvSpPr>
            <p:nvPr/>
          </p:nvSpPr>
          <p:spPr bwMode="auto">
            <a:xfrm>
              <a:off x="3759200" y="3073400"/>
              <a:ext cx="1892300" cy="1079500"/>
            </a:xfrm>
            <a:custGeom>
              <a:avLst/>
              <a:gdLst/>
              <a:ahLst/>
              <a:cxnLst>
                <a:cxn ang="0">
                  <a:pos x="1192" y="680"/>
                </a:cxn>
                <a:cxn ang="0">
                  <a:pos x="0" y="0"/>
                </a:cxn>
              </a:cxnLst>
              <a:rect l="0" t="0" r="r" b="b"/>
              <a:pathLst>
                <a:path w="1192" h="680">
                  <a:moveTo>
                    <a:pt x="1192" y="680"/>
                  </a:moveTo>
                  <a:lnTo>
                    <a:pt x="0" y="0"/>
                  </a:lnTo>
                </a:path>
              </a:pathLst>
            </a:custGeom>
            <a:noFill/>
            <a:ln w="28575" cap="flat" cmpd="sng">
              <a:solidFill>
                <a:srgbClr val="FF0000"/>
              </a:solidFill>
              <a:prstDash val="solid"/>
              <a:round/>
              <a:headEnd type="none" w="med" len="med"/>
              <a:tailEnd type="stealth" w="med" len="lg"/>
            </a:ln>
            <a:effectLst/>
          </p:spPr>
          <p:txBody>
            <a:bodyPr wrap="none"/>
            <a:lstStyle/>
            <a:p>
              <a:endParaRPr lang="zh-CN" altLang="en-US"/>
            </a:p>
          </p:txBody>
        </p:sp>
        <p:sp>
          <p:nvSpPr>
            <p:cNvPr id="133124" name="Text Box 4"/>
            <p:cNvSpPr txBox="1">
              <a:spLocks noChangeArrowheads="1"/>
            </p:cNvSpPr>
            <p:nvPr/>
          </p:nvSpPr>
          <p:spPr bwMode="auto">
            <a:xfrm>
              <a:off x="4716463" y="4111625"/>
              <a:ext cx="3384550" cy="396875"/>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000" dirty="0">
                  <a:ea typeface="楷体" pitchFamily="49" charset="-122"/>
                  <a:cs typeface="Times New Roman" pitchFamily="18" charset="0"/>
                </a:rPr>
                <a:t>如果是线索就一直访问下去</a:t>
              </a:r>
            </a:p>
          </p:txBody>
        </p:sp>
      </p:grpSp>
      <p:sp>
        <p:nvSpPr>
          <p:cNvPr id="133125" name="Text Box 5"/>
          <p:cNvSpPr txBox="1">
            <a:spLocks noChangeArrowheads="1"/>
          </p:cNvSpPr>
          <p:nvPr/>
        </p:nvSpPr>
        <p:spPr bwMode="auto">
          <a:xfrm>
            <a:off x="142844" y="5896293"/>
            <a:ext cx="8786874" cy="461665"/>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dirty="0">
                <a:solidFill>
                  <a:srgbClr val="FF0000"/>
                </a:solidFill>
                <a:latin typeface="微软雅黑" pitchFamily="34" charset="-122"/>
                <a:ea typeface="微软雅黑" pitchFamily="34" charset="-122"/>
                <a:cs typeface="Times New Roman" pitchFamily="18" charset="0"/>
              </a:rPr>
              <a:t>优点：</a:t>
            </a:r>
            <a:r>
              <a:rPr lang="zh-CN" altLang="en-US" sz="2200" dirty="0">
                <a:latin typeface="微软雅黑" pitchFamily="34" charset="-122"/>
                <a:ea typeface="微软雅黑" pitchFamily="34" charset="-122"/>
                <a:cs typeface="Times New Roman" pitchFamily="18" charset="0"/>
              </a:rPr>
              <a:t>中序遍历算法既没有递归也</a:t>
            </a:r>
            <a:r>
              <a:rPr lang="zh-CN" altLang="en-US" sz="2200">
                <a:latin typeface="微软雅黑" pitchFamily="34" charset="-122"/>
                <a:ea typeface="微软雅黑" pitchFamily="34" charset="-122"/>
                <a:cs typeface="Times New Roman" pitchFamily="18" charset="0"/>
              </a:rPr>
              <a:t>没有用栈，空间效率</a:t>
            </a:r>
            <a:r>
              <a:rPr lang="zh-CN" altLang="en-US" sz="2200" dirty="0">
                <a:latin typeface="微软雅黑" pitchFamily="34" charset="-122"/>
                <a:ea typeface="微软雅黑" pitchFamily="34" charset="-122"/>
                <a:cs typeface="Times New Roman" pitchFamily="18" charset="0"/>
              </a:rPr>
              <a:t>得到提高。</a:t>
            </a:r>
          </a:p>
        </p:txBody>
      </p:sp>
      <p:sp>
        <p:nvSpPr>
          <p:cNvPr id="10" name="灯片编号占位符 9"/>
          <p:cNvSpPr>
            <a:spLocks noGrp="1"/>
          </p:cNvSpPr>
          <p:nvPr>
            <p:ph type="sldNum" sz="quarter" idx="12"/>
          </p:nvPr>
        </p:nvSpPr>
        <p:spPr/>
        <p:txBody>
          <a:bodyPr/>
          <a:lstStyle/>
          <a:p>
            <a:fld id="{F53098F7-780D-46FA-A524-7B30B3E8BBA8}" type="slidenum">
              <a:rPr lang="en-US" altLang="zh-CN" smtClean="0"/>
              <a:pPr/>
              <a:t>50</a:t>
            </a:fld>
            <a:r>
              <a:rPr lang="en-US" altLang="zh-CN"/>
              <a:t>/17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2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2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0"/>
                            </p:stCondLst>
                            <p:childTnLst>
                              <p:par>
                                <p:cTn id="26" presetID="26" presetClass="emph" presetSubtype="0" fill="hold" nodeType="afterEffect">
                                  <p:stCondLst>
                                    <p:cond delay="0"/>
                                  </p:stCondLst>
                                  <p:childTnLst>
                                    <p:animEffect transition="out" filter="fade">
                                      <p:cBhvr>
                                        <p:cTn id="27" dur="500" tmFilter="0, 0; .2, .5; .8, .5; 1, 0"/>
                                        <p:tgtEl>
                                          <p:spTgt spid="6"/>
                                        </p:tgtEl>
                                      </p:cBhvr>
                                    </p:animEffect>
                                    <p:animScale>
                                      <p:cBhvr>
                                        <p:cTn id="28" dur="250" autoRev="1" fill="hold"/>
                                        <p:tgtEl>
                                          <p:spTgt spid="6"/>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nodeType="clickEffect">
                                  <p:stCondLst>
                                    <p:cond delay="0"/>
                                  </p:stCondLst>
                                  <p:childTnLst>
                                    <p:animEffect transition="out" filter="wipe(down)">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33122">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3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428736"/>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itchFamily="49" charset="0"/>
                <a:ea typeface="微软雅黑" pitchFamily="34" charset="-122"/>
                <a:cs typeface="Consolas" pitchFamily="49" charset="0"/>
              </a:rPr>
              <a:t>7.7.1 </a:t>
            </a:r>
            <a:r>
              <a:rPr lang="zh-CN" altLang="zh-CN" dirty="0">
                <a:latin typeface="Consolas" pitchFamily="49" charset="0"/>
                <a:ea typeface="微软雅黑" pitchFamily="34" charset="-122"/>
                <a:cs typeface="Consolas" pitchFamily="49" charset="0"/>
              </a:rPr>
              <a:t>哈夫曼树的定义</a:t>
            </a:r>
            <a:endParaRPr lang="zh-CN"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2428860" y="428604"/>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7.7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哈夫曼树</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1000100" y="2285992"/>
            <a:ext cx="7215238" cy="33984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应用中常</a:t>
            </a:r>
            <a:r>
              <a:rPr lang="zh-CN" altLang="en-US" sz="2000" dirty="0">
                <a:solidFill>
                  <a:srgbClr val="0000FF"/>
                </a:solidFill>
                <a:latin typeface="Consolas" pitchFamily="49" charset="0"/>
                <a:ea typeface="仿宋" pitchFamily="49" charset="-122"/>
                <a:cs typeface="Consolas" pitchFamily="49" charset="0"/>
              </a:rPr>
              <a:t>给</a:t>
            </a:r>
            <a:r>
              <a:rPr lang="zh-CN" altLang="zh-CN" sz="2000" dirty="0">
                <a:solidFill>
                  <a:srgbClr val="0000FF"/>
                </a:solidFill>
                <a:latin typeface="Consolas" pitchFamily="49" charset="0"/>
                <a:ea typeface="仿宋" pitchFamily="49" charset="-122"/>
                <a:cs typeface="Consolas" pitchFamily="49" charset="0"/>
              </a:rPr>
              <a:t>树中的结点赋上一个有着某种意义的数值</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FF0000"/>
                </a:solidFill>
                <a:latin typeface="Consolas" pitchFamily="49" charset="0"/>
                <a:ea typeface="仿宋" pitchFamily="49" charset="-122"/>
                <a:cs typeface="Consolas" pitchFamily="49" charset="0"/>
              </a:rPr>
              <a:t>权</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从树根结点到</a:t>
            </a:r>
            <a:r>
              <a:rPr lang="zh-CN" altLang="en-US" sz="2000" dirty="0">
                <a:solidFill>
                  <a:srgbClr val="0000FF"/>
                </a:solidFill>
                <a:latin typeface="Consolas" pitchFamily="49" charset="0"/>
                <a:ea typeface="仿宋" pitchFamily="49" charset="-122"/>
                <a:cs typeface="Consolas" pitchFamily="49" charset="0"/>
              </a:rPr>
              <a:t>某个</a:t>
            </a:r>
            <a:r>
              <a:rPr lang="zh-CN" altLang="zh-CN" sz="2000" dirty="0">
                <a:solidFill>
                  <a:srgbClr val="0000FF"/>
                </a:solidFill>
                <a:latin typeface="Consolas" pitchFamily="49" charset="0"/>
                <a:ea typeface="仿宋" pitchFamily="49" charset="-122"/>
                <a:cs typeface="Consolas" pitchFamily="49" charset="0"/>
              </a:rPr>
              <a:t>结点之间的路径长度与该结点权的乘积称为结点的</a:t>
            </a:r>
            <a:r>
              <a:rPr lang="zh-CN" altLang="zh-CN" sz="2000" dirty="0">
                <a:solidFill>
                  <a:srgbClr val="FF0000"/>
                </a:solidFill>
                <a:latin typeface="Consolas" pitchFamily="49" charset="0"/>
                <a:ea typeface="仿宋" pitchFamily="49" charset="-122"/>
                <a:cs typeface="Consolas" pitchFamily="49" charset="0"/>
              </a:rPr>
              <a:t>带权路径长度</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一棵二叉树树中所有叶子结点的带权路径长度之和称为该树的带权路径长度，通常记为：</a:t>
            </a:r>
          </a:p>
          <a:p>
            <a:pPr marL="342900" indent="-342900" algn="l">
              <a:lnSpc>
                <a:spcPts val="2800"/>
              </a:lnSpc>
              <a:spcBef>
                <a:spcPts val="600"/>
              </a:spcBef>
              <a:buBlip>
                <a:blip r:embed="rId2"/>
              </a:buBlip>
            </a:pP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在</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个带权叶子结点构成的所有二叉树中，带权路径长度</a:t>
            </a:r>
            <a:r>
              <a:rPr lang="en-US" altLang="zh-CN" sz="2000" dirty="0">
                <a:solidFill>
                  <a:srgbClr val="0000FF"/>
                </a:solidFill>
                <a:latin typeface="Consolas" pitchFamily="49" charset="0"/>
                <a:ea typeface="仿宋" pitchFamily="49" charset="-122"/>
                <a:cs typeface="Consolas" pitchFamily="49" charset="0"/>
              </a:rPr>
              <a:t>WPL</a:t>
            </a:r>
            <a:r>
              <a:rPr lang="zh-CN" altLang="zh-CN" sz="2000" dirty="0">
                <a:solidFill>
                  <a:srgbClr val="0000FF"/>
                </a:solidFill>
                <a:latin typeface="Consolas" pitchFamily="49" charset="0"/>
                <a:ea typeface="仿宋" pitchFamily="49" charset="-122"/>
                <a:cs typeface="Consolas" pitchFamily="49" charset="0"/>
              </a:rPr>
              <a:t>最小的二叉树称为哈夫曼树（或最优二叉树）</a:t>
            </a:r>
            <a:r>
              <a:rPr lang="zh-CN" altLang="en-US" sz="2000" dirty="0">
                <a:solidFill>
                  <a:srgbClr val="0000FF"/>
                </a:solidFill>
                <a:latin typeface="Consolas" pitchFamily="49" charset="0"/>
                <a:ea typeface="仿宋" pitchFamily="49" charset="-122"/>
                <a:cs typeface="Consolas" pitchFamily="49" charset="0"/>
              </a:rPr>
              <a:t>。</a:t>
            </a:r>
          </a:p>
        </p:txBody>
      </p:sp>
      <p:pic>
        <p:nvPicPr>
          <p:cNvPr id="1026" name="Picture 2"/>
          <p:cNvPicPr>
            <a:picLocks noChangeAspect="1" noChangeArrowheads="1"/>
          </p:cNvPicPr>
          <p:nvPr/>
        </p:nvPicPr>
        <p:blipFill>
          <a:blip r:embed="rId3" cstate="print"/>
          <a:srcRect/>
          <a:stretch>
            <a:fillRect/>
          </a:stretch>
        </p:blipFill>
        <p:spPr bwMode="auto">
          <a:xfrm>
            <a:off x="4586300" y="3910022"/>
            <a:ext cx="1771650" cy="87630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67864EE2-EAB3-4814-A7EB-820BD7610F1E}" type="slidenum">
              <a:rPr lang="en-US" altLang="zh-CN" smtClean="0"/>
              <a:pPr/>
              <a:t>51</a:t>
            </a:fld>
            <a:r>
              <a:rPr lang="en-US" altLang="zh-CN" dirty="0"/>
              <a:t>/96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71543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给定</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个叶子结点，设其权值分别为</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a:t>
            </a:r>
            <a:r>
              <a:rPr lang="zh-CN" altLang="zh-CN" sz="2000">
                <a:solidFill>
                  <a:srgbClr val="0000FF"/>
                </a:solidFill>
                <a:latin typeface="Consolas" pitchFamily="49" charset="0"/>
                <a:ea typeface="仿宋" pitchFamily="49" charset="-122"/>
                <a:cs typeface="Consolas" pitchFamily="49" charset="0"/>
              </a:rPr>
              <a:t>，可以构造</a:t>
            </a:r>
            <a:r>
              <a:rPr lang="zh-CN" altLang="en-US" sz="2000">
                <a:solidFill>
                  <a:srgbClr val="0000FF"/>
                </a:solidFill>
                <a:latin typeface="Consolas" pitchFamily="49" charset="0"/>
                <a:ea typeface="仿宋" pitchFamily="49" charset="-122"/>
                <a:cs typeface="Consolas" pitchFamily="49" charset="0"/>
              </a:rPr>
              <a:t>这样</a:t>
            </a:r>
            <a:r>
              <a:rPr lang="zh-CN" altLang="zh-CN" sz="2000">
                <a:solidFill>
                  <a:srgbClr val="0000FF"/>
                </a:solidFill>
                <a:latin typeface="Consolas" pitchFamily="49" charset="0"/>
                <a:ea typeface="仿宋" pitchFamily="49" charset="-122"/>
                <a:cs typeface="Consolas" pitchFamily="49" charset="0"/>
              </a:rPr>
              <a:t>的</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棵二叉树</a:t>
            </a:r>
            <a:r>
              <a:rPr lang="zh-CN" altLang="en-US" sz="2000">
                <a:solidFill>
                  <a:srgbClr val="0000FF"/>
                </a:solidFill>
                <a:latin typeface="Consolas" pitchFamily="49" charset="0"/>
                <a:ea typeface="仿宋" pitchFamily="49" charset="-122"/>
                <a:cs typeface="Consolas" pitchFamily="49" charset="0"/>
              </a:rPr>
              <a:t>。</a:t>
            </a:r>
          </a:p>
        </p:txBody>
      </p:sp>
      <p:sp>
        <p:nvSpPr>
          <p:cNvPr id="23611" name="Rectangle 5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63"/>
          <p:cNvGrpSpPr/>
          <p:nvPr/>
        </p:nvGrpSpPr>
        <p:grpSpPr>
          <a:xfrm>
            <a:off x="571472" y="1315734"/>
            <a:ext cx="1933567" cy="2541894"/>
            <a:chOff x="785786" y="1315734"/>
            <a:chExt cx="1933567" cy="2541894"/>
          </a:xfrm>
        </p:grpSpPr>
        <p:sp>
          <p:nvSpPr>
            <p:cNvPr id="23608" name="Freeform 56"/>
            <p:cNvSpPr>
              <a:spLocks/>
            </p:cNvSpPr>
            <p:nvPr/>
          </p:nvSpPr>
          <p:spPr bwMode="auto">
            <a:xfrm>
              <a:off x="1916299" y="1506668"/>
              <a:ext cx="333956" cy="427329"/>
            </a:xfrm>
            <a:custGeom>
              <a:avLst/>
              <a:gdLst/>
              <a:ahLst/>
              <a:cxnLst>
                <a:cxn ang="0">
                  <a:pos x="0" y="0"/>
                </a:cxn>
                <a:cxn ang="0">
                  <a:pos x="293" y="375"/>
                </a:cxn>
              </a:cxnLst>
              <a:rect l="0" t="0" r="r" b="b"/>
              <a:pathLst>
                <a:path w="293" h="375">
                  <a:moveTo>
                    <a:pt x="0" y="0"/>
                  </a:moveTo>
                  <a:lnTo>
                    <a:pt x="293" y="3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607" name="Oval 55"/>
            <p:cNvSpPr>
              <a:spLocks noChangeArrowheads="1"/>
            </p:cNvSpPr>
            <p:nvPr/>
          </p:nvSpPr>
          <p:spPr bwMode="auto">
            <a:xfrm>
              <a:off x="1666807" y="1315734"/>
              <a:ext cx="322261" cy="3545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16</a:t>
              </a:r>
            </a:p>
          </p:txBody>
        </p:sp>
        <p:sp>
          <p:nvSpPr>
            <p:cNvPr id="23606" name="Oval 54"/>
            <p:cNvSpPr>
              <a:spLocks noChangeArrowheads="1"/>
            </p:cNvSpPr>
            <p:nvPr/>
          </p:nvSpPr>
          <p:spPr bwMode="auto">
            <a:xfrm>
              <a:off x="1102850" y="1879445"/>
              <a:ext cx="301470" cy="3000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3605" name="Oval 53"/>
            <p:cNvSpPr>
              <a:spLocks noChangeArrowheads="1"/>
            </p:cNvSpPr>
            <p:nvPr/>
          </p:nvSpPr>
          <p:spPr bwMode="auto">
            <a:xfrm>
              <a:off x="2109916" y="1879445"/>
              <a:ext cx="301470" cy="3000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12</a:t>
              </a:r>
            </a:p>
          </p:txBody>
        </p:sp>
        <p:sp>
          <p:nvSpPr>
            <p:cNvPr id="23604" name="Oval 52"/>
            <p:cNvSpPr>
              <a:spLocks noChangeArrowheads="1"/>
            </p:cNvSpPr>
            <p:nvPr/>
          </p:nvSpPr>
          <p:spPr bwMode="auto">
            <a:xfrm>
              <a:off x="785786" y="2453547"/>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3603" name="Oval 51"/>
            <p:cNvSpPr>
              <a:spLocks noChangeArrowheads="1"/>
            </p:cNvSpPr>
            <p:nvPr/>
          </p:nvSpPr>
          <p:spPr bwMode="auto">
            <a:xfrm>
              <a:off x="1364037" y="2445753"/>
              <a:ext cx="3027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3602" name="Oval 50"/>
            <p:cNvSpPr>
              <a:spLocks noChangeArrowheads="1"/>
            </p:cNvSpPr>
            <p:nvPr/>
          </p:nvSpPr>
          <p:spPr bwMode="auto">
            <a:xfrm>
              <a:off x="1865621" y="2448351"/>
              <a:ext cx="301470" cy="30133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3601" name="Oval 49"/>
            <p:cNvSpPr>
              <a:spLocks noChangeArrowheads="1"/>
            </p:cNvSpPr>
            <p:nvPr/>
          </p:nvSpPr>
          <p:spPr bwMode="auto">
            <a:xfrm>
              <a:off x="2417883" y="2443156"/>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3600" name="Line 48"/>
            <p:cNvSpPr>
              <a:spLocks noChangeShapeType="1"/>
            </p:cNvSpPr>
            <p:nvPr/>
          </p:nvSpPr>
          <p:spPr bwMode="auto">
            <a:xfrm flipH="1">
              <a:off x="1318557" y="1520956"/>
              <a:ext cx="365143" cy="36108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99" name="Freeform 47"/>
            <p:cNvSpPr>
              <a:spLocks/>
            </p:cNvSpPr>
            <p:nvPr/>
          </p:nvSpPr>
          <p:spPr bwMode="auto">
            <a:xfrm>
              <a:off x="953414" y="2152208"/>
              <a:ext cx="194916" cy="306534"/>
            </a:xfrm>
            <a:custGeom>
              <a:avLst/>
              <a:gdLst/>
              <a:ahLst/>
              <a:cxnLst>
                <a:cxn ang="0">
                  <a:pos x="171" y="0"/>
                </a:cxn>
                <a:cxn ang="0">
                  <a:pos x="0" y="270"/>
                </a:cxn>
              </a:cxnLst>
              <a:rect l="0" t="0" r="r" b="b"/>
              <a:pathLst>
                <a:path w="171" h="270">
                  <a:moveTo>
                    <a:pt x="171" y="0"/>
                  </a:moveTo>
                  <a:lnTo>
                    <a:pt x="0" y="27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98" name="Freeform 46"/>
            <p:cNvSpPr>
              <a:spLocks/>
            </p:cNvSpPr>
            <p:nvPr/>
          </p:nvSpPr>
          <p:spPr bwMode="auto">
            <a:xfrm>
              <a:off x="1353642" y="2148311"/>
              <a:ext cx="165029" cy="297442"/>
            </a:xfrm>
            <a:custGeom>
              <a:avLst/>
              <a:gdLst/>
              <a:ahLst/>
              <a:cxnLst>
                <a:cxn ang="0">
                  <a:pos x="0" y="0"/>
                </a:cxn>
                <a:cxn ang="0">
                  <a:pos x="145" y="261"/>
                </a:cxn>
              </a:cxnLst>
              <a:rect l="0" t="0" r="r" b="b"/>
              <a:pathLst>
                <a:path w="145" h="261">
                  <a:moveTo>
                    <a:pt x="0" y="0"/>
                  </a:moveTo>
                  <a:lnTo>
                    <a:pt x="145" y="261"/>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97" name="Freeform 45"/>
            <p:cNvSpPr>
              <a:spLocks/>
            </p:cNvSpPr>
            <p:nvPr/>
          </p:nvSpPr>
          <p:spPr bwMode="auto">
            <a:xfrm>
              <a:off x="2018955" y="2148311"/>
              <a:ext cx="153334" cy="294844"/>
            </a:xfrm>
            <a:custGeom>
              <a:avLst/>
              <a:gdLst/>
              <a:ahLst/>
              <a:cxnLst>
                <a:cxn ang="0">
                  <a:pos x="135" y="0"/>
                </a:cxn>
                <a:cxn ang="0">
                  <a:pos x="0" y="259"/>
                </a:cxn>
              </a:cxnLst>
              <a:rect l="0" t="0" r="r" b="b"/>
              <a:pathLst>
                <a:path w="135" h="259">
                  <a:moveTo>
                    <a:pt x="135" y="0"/>
                  </a:moveTo>
                  <a:lnTo>
                    <a:pt x="0" y="25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96" name="Freeform 44"/>
            <p:cNvSpPr>
              <a:spLocks/>
            </p:cNvSpPr>
            <p:nvPr/>
          </p:nvSpPr>
          <p:spPr bwMode="auto">
            <a:xfrm>
              <a:off x="2371103" y="2137921"/>
              <a:ext cx="187119" cy="307833"/>
            </a:xfrm>
            <a:custGeom>
              <a:avLst/>
              <a:gdLst/>
              <a:ahLst/>
              <a:cxnLst>
                <a:cxn ang="0">
                  <a:pos x="0" y="0"/>
                </a:cxn>
                <a:cxn ang="0">
                  <a:pos x="165" y="270"/>
                </a:cxn>
              </a:cxnLst>
              <a:rect l="0" t="0" r="r" b="b"/>
              <a:pathLst>
                <a:path w="165" h="270">
                  <a:moveTo>
                    <a:pt x="0" y="0"/>
                  </a:moveTo>
                  <a:lnTo>
                    <a:pt x="165" y="27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63" name="Text Box 11"/>
            <p:cNvSpPr txBox="1">
              <a:spLocks noChangeArrowheads="1"/>
            </p:cNvSpPr>
            <p:nvPr/>
          </p:nvSpPr>
          <p:spPr bwMode="auto">
            <a:xfrm>
              <a:off x="1495281" y="3599152"/>
              <a:ext cx="614635" cy="2584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grpSp>
        <p:nvGrpSpPr>
          <p:cNvPr id="4" name="组合 64"/>
          <p:cNvGrpSpPr/>
          <p:nvPr/>
        </p:nvGrpSpPr>
        <p:grpSpPr>
          <a:xfrm>
            <a:off x="2786050" y="1294952"/>
            <a:ext cx="1376107" cy="2544492"/>
            <a:chOff x="3094892" y="1294952"/>
            <a:chExt cx="1376107" cy="2544492"/>
          </a:xfrm>
        </p:grpSpPr>
        <p:sp>
          <p:nvSpPr>
            <p:cNvPr id="23609" name="Freeform 57"/>
            <p:cNvSpPr>
              <a:spLocks/>
            </p:cNvSpPr>
            <p:nvPr/>
          </p:nvSpPr>
          <p:spPr bwMode="auto">
            <a:xfrm>
              <a:off x="3589979" y="1523554"/>
              <a:ext cx="289775" cy="384466"/>
            </a:xfrm>
            <a:custGeom>
              <a:avLst/>
              <a:gdLst/>
              <a:ahLst/>
              <a:cxnLst>
                <a:cxn ang="0">
                  <a:pos x="255" y="0"/>
                </a:cxn>
                <a:cxn ang="0">
                  <a:pos x="0" y="338"/>
                </a:cxn>
              </a:cxnLst>
              <a:rect l="0" t="0" r="r" b="b"/>
              <a:pathLst>
                <a:path w="255" h="338">
                  <a:moveTo>
                    <a:pt x="255" y="0"/>
                  </a:moveTo>
                  <a:lnTo>
                    <a:pt x="0" y="33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95" name="Freeform 43"/>
            <p:cNvSpPr>
              <a:spLocks/>
            </p:cNvSpPr>
            <p:nvPr/>
          </p:nvSpPr>
          <p:spPr bwMode="auto">
            <a:xfrm>
              <a:off x="4077269" y="1544336"/>
              <a:ext cx="214408" cy="374075"/>
            </a:xfrm>
            <a:custGeom>
              <a:avLst/>
              <a:gdLst/>
              <a:ahLst/>
              <a:cxnLst>
                <a:cxn ang="0">
                  <a:pos x="0" y="0"/>
                </a:cxn>
                <a:cxn ang="0">
                  <a:pos x="188" y="329"/>
                </a:cxn>
              </a:cxnLst>
              <a:rect l="0" t="0" r="r" b="b"/>
              <a:pathLst>
                <a:path w="188" h="329">
                  <a:moveTo>
                    <a:pt x="0" y="0"/>
                  </a:moveTo>
                  <a:lnTo>
                    <a:pt x="188" y="32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94" name="Oval 42"/>
            <p:cNvSpPr>
              <a:spLocks noChangeArrowheads="1"/>
            </p:cNvSpPr>
            <p:nvPr/>
          </p:nvSpPr>
          <p:spPr bwMode="auto">
            <a:xfrm>
              <a:off x="3817381" y="1294952"/>
              <a:ext cx="322261" cy="3545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16</a:t>
              </a:r>
            </a:p>
          </p:txBody>
        </p:sp>
        <p:sp>
          <p:nvSpPr>
            <p:cNvPr id="23593" name="Oval 41"/>
            <p:cNvSpPr>
              <a:spLocks noChangeArrowheads="1"/>
            </p:cNvSpPr>
            <p:nvPr/>
          </p:nvSpPr>
          <p:spPr bwMode="auto">
            <a:xfrm>
              <a:off x="3408057" y="1879445"/>
              <a:ext cx="301470" cy="3000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3592" name="Oval 40"/>
            <p:cNvSpPr>
              <a:spLocks noChangeArrowheads="1"/>
            </p:cNvSpPr>
            <p:nvPr/>
          </p:nvSpPr>
          <p:spPr bwMode="auto">
            <a:xfrm>
              <a:off x="4169529" y="1879445"/>
              <a:ext cx="301470" cy="3000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3591" name="Oval 39"/>
            <p:cNvSpPr>
              <a:spLocks noChangeArrowheads="1"/>
            </p:cNvSpPr>
            <p:nvPr/>
          </p:nvSpPr>
          <p:spPr bwMode="auto">
            <a:xfrm>
              <a:off x="3094892" y="2469133"/>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3590" name="Oval 38"/>
            <p:cNvSpPr>
              <a:spLocks noChangeArrowheads="1"/>
            </p:cNvSpPr>
            <p:nvPr/>
          </p:nvSpPr>
          <p:spPr bwMode="auto">
            <a:xfrm>
              <a:off x="3669244" y="2445753"/>
              <a:ext cx="301470" cy="3000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23589" name="Oval 37"/>
            <p:cNvSpPr>
              <a:spLocks noChangeArrowheads="1"/>
            </p:cNvSpPr>
            <p:nvPr/>
          </p:nvSpPr>
          <p:spPr bwMode="auto">
            <a:xfrm>
              <a:off x="3419752" y="3038039"/>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3588" name="Oval 36"/>
            <p:cNvSpPr>
              <a:spLocks noChangeArrowheads="1"/>
            </p:cNvSpPr>
            <p:nvPr/>
          </p:nvSpPr>
          <p:spPr bwMode="auto">
            <a:xfrm>
              <a:off x="3968116" y="3032844"/>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3587" name="Freeform 35"/>
            <p:cNvSpPr>
              <a:spLocks/>
            </p:cNvSpPr>
            <p:nvPr/>
          </p:nvSpPr>
          <p:spPr bwMode="auto">
            <a:xfrm>
              <a:off x="3279412" y="2145714"/>
              <a:ext cx="183221" cy="323419"/>
            </a:xfrm>
            <a:custGeom>
              <a:avLst/>
              <a:gdLst/>
              <a:ahLst/>
              <a:cxnLst>
                <a:cxn ang="0">
                  <a:pos x="162" y="0"/>
                </a:cxn>
                <a:cxn ang="0">
                  <a:pos x="0" y="285"/>
                </a:cxn>
              </a:cxnLst>
              <a:rect l="0" t="0" r="r" b="b"/>
              <a:pathLst>
                <a:path w="162" h="285">
                  <a:moveTo>
                    <a:pt x="162" y="0"/>
                  </a:moveTo>
                  <a:lnTo>
                    <a:pt x="0" y="28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86" name="Freeform 34"/>
            <p:cNvSpPr>
              <a:spLocks/>
            </p:cNvSpPr>
            <p:nvPr/>
          </p:nvSpPr>
          <p:spPr bwMode="auto">
            <a:xfrm>
              <a:off x="3645854" y="2162599"/>
              <a:ext cx="128645" cy="289649"/>
            </a:xfrm>
            <a:custGeom>
              <a:avLst/>
              <a:gdLst/>
              <a:ahLst/>
              <a:cxnLst>
                <a:cxn ang="0">
                  <a:pos x="0" y="0"/>
                </a:cxn>
                <a:cxn ang="0">
                  <a:pos x="112" y="255"/>
                </a:cxn>
              </a:cxnLst>
              <a:rect l="0" t="0" r="r" b="b"/>
              <a:pathLst>
                <a:path w="112" h="255">
                  <a:moveTo>
                    <a:pt x="0" y="0"/>
                  </a:moveTo>
                  <a:lnTo>
                    <a:pt x="112" y="25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85" name="Freeform 33"/>
            <p:cNvSpPr>
              <a:spLocks/>
            </p:cNvSpPr>
            <p:nvPr/>
          </p:nvSpPr>
          <p:spPr bwMode="auto">
            <a:xfrm>
              <a:off x="3582182" y="2721114"/>
              <a:ext cx="153334" cy="314327"/>
            </a:xfrm>
            <a:custGeom>
              <a:avLst/>
              <a:gdLst/>
              <a:ahLst/>
              <a:cxnLst>
                <a:cxn ang="0">
                  <a:pos x="135" y="0"/>
                </a:cxn>
                <a:cxn ang="0">
                  <a:pos x="0" y="277"/>
                </a:cxn>
              </a:cxnLst>
              <a:rect l="0" t="0" r="r" b="b"/>
              <a:pathLst>
                <a:path w="135" h="277">
                  <a:moveTo>
                    <a:pt x="135" y="0"/>
                  </a:moveTo>
                  <a:lnTo>
                    <a:pt x="0" y="27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84" name="Freeform 32"/>
            <p:cNvSpPr>
              <a:spLocks/>
            </p:cNvSpPr>
            <p:nvPr/>
          </p:nvSpPr>
          <p:spPr bwMode="auto">
            <a:xfrm>
              <a:off x="3929132" y="2713321"/>
              <a:ext cx="152035" cy="326017"/>
            </a:xfrm>
            <a:custGeom>
              <a:avLst/>
              <a:gdLst/>
              <a:ahLst/>
              <a:cxnLst>
                <a:cxn ang="0">
                  <a:pos x="0" y="0"/>
                </a:cxn>
                <a:cxn ang="0">
                  <a:pos x="134" y="287"/>
                </a:cxn>
              </a:cxnLst>
              <a:rect l="0" t="0" r="r" b="b"/>
              <a:pathLst>
                <a:path w="134" h="287">
                  <a:moveTo>
                    <a:pt x="0" y="0"/>
                  </a:moveTo>
                  <a:lnTo>
                    <a:pt x="134" y="2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62" name="Text Box 10"/>
            <p:cNvSpPr txBox="1">
              <a:spLocks noChangeArrowheads="1"/>
            </p:cNvSpPr>
            <p:nvPr/>
          </p:nvSpPr>
          <p:spPr bwMode="auto">
            <a:xfrm>
              <a:off x="3544498" y="3582267"/>
              <a:ext cx="614635" cy="2571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grpSp>
        <p:nvGrpSpPr>
          <p:cNvPr id="5" name="组合 65"/>
          <p:cNvGrpSpPr/>
          <p:nvPr/>
        </p:nvGrpSpPr>
        <p:grpSpPr>
          <a:xfrm>
            <a:off x="4755577" y="1326125"/>
            <a:ext cx="1417689" cy="2531503"/>
            <a:chOff x="4755577" y="1326125"/>
            <a:chExt cx="1417689" cy="2531503"/>
          </a:xfrm>
        </p:grpSpPr>
        <p:sp>
          <p:nvSpPr>
            <p:cNvPr id="23583" name="Oval 31"/>
            <p:cNvSpPr>
              <a:spLocks noChangeArrowheads="1"/>
            </p:cNvSpPr>
            <p:nvPr/>
          </p:nvSpPr>
          <p:spPr bwMode="auto">
            <a:xfrm>
              <a:off x="5557331" y="1326125"/>
              <a:ext cx="322261" cy="3545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16</a:t>
              </a:r>
            </a:p>
          </p:txBody>
        </p:sp>
        <p:sp>
          <p:nvSpPr>
            <p:cNvPr id="23582" name="Oval 30"/>
            <p:cNvSpPr>
              <a:spLocks noChangeArrowheads="1"/>
            </p:cNvSpPr>
            <p:nvPr/>
          </p:nvSpPr>
          <p:spPr bwMode="auto">
            <a:xfrm>
              <a:off x="5290946" y="1909319"/>
              <a:ext cx="301470" cy="3000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15</a:t>
              </a:r>
            </a:p>
          </p:txBody>
        </p:sp>
        <p:sp>
          <p:nvSpPr>
            <p:cNvPr id="23581" name="Oval 29"/>
            <p:cNvSpPr>
              <a:spLocks noChangeArrowheads="1"/>
            </p:cNvSpPr>
            <p:nvPr/>
          </p:nvSpPr>
          <p:spPr bwMode="auto">
            <a:xfrm>
              <a:off x="5029759" y="2521088"/>
              <a:ext cx="301470" cy="3000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12</a:t>
              </a:r>
            </a:p>
          </p:txBody>
        </p:sp>
        <p:sp>
          <p:nvSpPr>
            <p:cNvPr id="23580" name="Oval 28"/>
            <p:cNvSpPr>
              <a:spLocks noChangeArrowheads="1"/>
            </p:cNvSpPr>
            <p:nvPr/>
          </p:nvSpPr>
          <p:spPr bwMode="auto">
            <a:xfrm>
              <a:off x="4755577" y="3121167"/>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3579" name="Oval 27"/>
            <p:cNvSpPr>
              <a:spLocks noChangeArrowheads="1"/>
            </p:cNvSpPr>
            <p:nvPr/>
          </p:nvSpPr>
          <p:spPr bwMode="auto">
            <a:xfrm>
              <a:off x="5871796" y="1892434"/>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3578" name="Oval 26"/>
            <p:cNvSpPr>
              <a:spLocks noChangeArrowheads="1"/>
            </p:cNvSpPr>
            <p:nvPr/>
          </p:nvSpPr>
          <p:spPr bwMode="auto">
            <a:xfrm>
              <a:off x="5592416" y="2530180"/>
              <a:ext cx="301470" cy="30133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3577" name="Oval 25"/>
            <p:cNvSpPr>
              <a:spLocks noChangeArrowheads="1"/>
            </p:cNvSpPr>
            <p:nvPr/>
          </p:nvSpPr>
          <p:spPr bwMode="auto">
            <a:xfrm>
              <a:off x="5267556" y="3117271"/>
              <a:ext cx="3027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3576" name="Freeform 24"/>
            <p:cNvSpPr>
              <a:spLocks/>
            </p:cNvSpPr>
            <p:nvPr/>
          </p:nvSpPr>
          <p:spPr bwMode="auto">
            <a:xfrm>
              <a:off x="5849705" y="1589796"/>
              <a:ext cx="148136" cy="290947"/>
            </a:xfrm>
            <a:custGeom>
              <a:avLst/>
              <a:gdLst/>
              <a:ahLst/>
              <a:cxnLst>
                <a:cxn ang="0">
                  <a:pos x="0" y="0"/>
                </a:cxn>
                <a:cxn ang="0">
                  <a:pos x="130" y="256"/>
                </a:cxn>
              </a:cxnLst>
              <a:rect l="0" t="0" r="r" b="b"/>
              <a:pathLst>
                <a:path w="130" h="256">
                  <a:moveTo>
                    <a:pt x="0" y="0"/>
                  </a:moveTo>
                  <a:lnTo>
                    <a:pt x="130" y="25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75" name="Freeform 23"/>
            <p:cNvSpPr>
              <a:spLocks/>
            </p:cNvSpPr>
            <p:nvPr/>
          </p:nvSpPr>
          <p:spPr bwMode="auto">
            <a:xfrm>
              <a:off x="5543037" y="2175588"/>
              <a:ext cx="187119" cy="354592"/>
            </a:xfrm>
            <a:custGeom>
              <a:avLst/>
              <a:gdLst/>
              <a:ahLst/>
              <a:cxnLst>
                <a:cxn ang="0">
                  <a:pos x="0" y="0"/>
                </a:cxn>
                <a:cxn ang="0">
                  <a:pos x="164" y="312"/>
                </a:cxn>
              </a:cxnLst>
              <a:rect l="0" t="0" r="r" b="b"/>
              <a:pathLst>
                <a:path w="164" h="312">
                  <a:moveTo>
                    <a:pt x="0" y="0"/>
                  </a:moveTo>
                  <a:lnTo>
                    <a:pt x="164" y="3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74" name="Freeform 22"/>
            <p:cNvSpPr>
              <a:spLocks/>
            </p:cNvSpPr>
            <p:nvPr/>
          </p:nvSpPr>
          <p:spPr bwMode="auto">
            <a:xfrm>
              <a:off x="5258460" y="2800346"/>
              <a:ext cx="150735" cy="314327"/>
            </a:xfrm>
            <a:custGeom>
              <a:avLst/>
              <a:gdLst/>
              <a:ahLst/>
              <a:cxnLst>
                <a:cxn ang="0">
                  <a:pos x="0" y="0"/>
                </a:cxn>
                <a:cxn ang="0">
                  <a:pos x="132" y="276"/>
                </a:cxn>
              </a:cxnLst>
              <a:rect l="0" t="0" r="r" b="b"/>
              <a:pathLst>
                <a:path w="132" h="276">
                  <a:moveTo>
                    <a:pt x="0" y="0"/>
                  </a:moveTo>
                  <a:lnTo>
                    <a:pt x="132" y="27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61" name="Text Box 9"/>
            <p:cNvSpPr txBox="1">
              <a:spLocks noChangeArrowheads="1"/>
            </p:cNvSpPr>
            <p:nvPr/>
          </p:nvSpPr>
          <p:spPr bwMode="auto">
            <a:xfrm>
              <a:off x="4994674" y="3599152"/>
              <a:ext cx="614635" cy="2584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3559" name="Freeform 7"/>
            <p:cNvSpPr>
              <a:spLocks/>
            </p:cNvSpPr>
            <p:nvPr/>
          </p:nvSpPr>
          <p:spPr bwMode="auto">
            <a:xfrm>
              <a:off x="5457274" y="1632659"/>
              <a:ext cx="158532" cy="276660"/>
            </a:xfrm>
            <a:custGeom>
              <a:avLst/>
              <a:gdLst/>
              <a:ahLst/>
              <a:cxnLst>
                <a:cxn ang="0">
                  <a:pos x="139" y="0"/>
                </a:cxn>
                <a:cxn ang="0">
                  <a:pos x="0" y="243"/>
                </a:cxn>
              </a:cxnLst>
              <a:rect l="0" t="0" r="r" b="b"/>
              <a:pathLst>
                <a:path w="139" h="243">
                  <a:moveTo>
                    <a:pt x="139" y="0"/>
                  </a:moveTo>
                  <a:lnTo>
                    <a:pt x="0" y="24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58" name="Freeform 6"/>
            <p:cNvSpPr>
              <a:spLocks/>
            </p:cNvSpPr>
            <p:nvPr/>
          </p:nvSpPr>
          <p:spPr bwMode="auto">
            <a:xfrm>
              <a:off x="5197386" y="2182082"/>
              <a:ext cx="153334" cy="335109"/>
            </a:xfrm>
            <a:custGeom>
              <a:avLst/>
              <a:gdLst/>
              <a:ahLst/>
              <a:cxnLst>
                <a:cxn ang="0">
                  <a:pos x="135" y="0"/>
                </a:cxn>
                <a:cxn ang="0">
                  <a:pos x="0" y="294"/>
                </a:cxn>
              </a:cxnLst>
              <a:rect l="0" t="0" r="r" b="b"/>
              <a:pathLst>
                <a:path w="135" h="294">
                  <a:moveTo>
                    <a:pt x="135" y="0"/>
                  </a:moveTo>
                  <a:lnTo>
                    <a:pt x="0" y="294"/>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57" name="Freeform 5"/>
            <p:cNvSpPr>
              <a:spLocks/>
            </p:cNvSpPr>
            <p:nvPr/>
          </p:nvSpPr>
          <p:spPr bwMode="auto">
            <a:xfrm>
              <a:off x="4931001" y="2783460"/>
              <a:ext cx="146837" cy="337707"/>
            </a:xfrm>
            <a:custGeom>
              <a:avLst/>
              <a:gdLst/>
              <a:ahLst/>
              <a:cxnLst>
                <a:cxn ang="0">
                  <a:pos x="129" y="0"/>
                </a:cxn>
                <a:cxn ang="0">
                  <a:pos x="0" y="297"/>
                </a:cxn>
              </a:cxnLst>
              <a:rect l="0" t="0" r="r" b="b"/>
              <a:pathLst>
                <a:path w="129" h="297">
                  <a:moveTo>
                    <a:pt x="129" y="0"/>
                  </a:moveTo>
                  <a:lnTo>
                    <a:pt x="0" y="2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grpSp>
      <p:grpSp>
        <p:nvGrpSpPr>
          <p:cNvPr id="6" name="组合 66"/>
          <p:cNvGrpSpPr/>
          <p:nvPr/>
        </p:nvGrpSpPr>
        <p:grpSpPr>
          <a:xfrm>
            <a:off x="6506699" y="1332619"/>
            <a:ext cx="1422887" cy="2506825"/>
            <a:chOff x="6506699" y="1332619"/>
            <a:chExt cx="1422887" cy="2506825"/>
          </a:xfrm>
        </p:grpSpPr>
        <p:sp>
          <p:nvSpPr>
            <p:cNvPr id="23573" name="Oval 21"/>
            <p:cNvSpPr>
              <a:spLocks noChangeArrowheads="1"/>
            </p:cNvSpPr>
            <p:nvPr/>
          </p:nvSpPr>
          <p:spPr bwMode="auto">
            <a:xfrm>
              <a:off x="7321448" y="1332619"/>
              <a:ext cx="322261" cy="3545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16</a:t>
              </a:r>
            </a:p>
          </p:txBody>
        </p:sp>
        <p:sp>
          <p:nvSpPr>
            <p:cNvPr id="23572" name="Oval 20"/>
            <p:cNvSpPr>
              <a:spLocks noChangeArrowheads="1"/>
            </p:cNvSpPr>
            <p:nvPr/>
          </p:nvSpPr>
          <p:spPr bwMode="auto">
            <a:xfrm>
              <a:off x="7047266" y="1909319"/>
              <a:ext cx="302770" cy="3000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3571" name="Oval 19"/>
            <p:cNvSpPr>
              <a:spLocks noChangeArrowheads="1"/>
            </p:cNvSpPr>
            <p:nvPr/>
          </p:nvSpPr>
          <p:spPr bwMode="auto">
            <a:xfrm>
              <a:off x="6786078" y="2521088"/>
              <a:ext cx="301470" cy="30004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3570" name="Oval 18"/>
            <p:cNvSpPr>
              <a:spLocks noChangeArrowheads="1"/>
            </p:cNvSpPr>
            <p:nvPr/>
          </p:nvSpPr>
          <p:spPr bwMode="auto">
            <a:xfrm>
              <a:off x="6506699" y="3121167"/>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3569" name="Oval 17"/>
            <p:cNvSpPr>
              <a:spLocks noChangeArrowheads="1"/>
            </p:cNvSpPr>
            <p:nvPr/>
          </p:nvSpPr>
          <p:spPr bwMode="auto">
            <a:xfrm>
              <a:off x="7628116" y="1892434"/>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3568" name="Oval 16"/>
            <p:cNvSpPr>
              <a:spLocks noChangeArrowheads="1"/>
            </p:cNvSpPr>
            <p:nvPr/>
          </p:nvSpPr>
          <p:spPr bwMode="auto">
            <a:xfrm>
              <a:off x="7350035" y="2530180"/>
              <a:ext cx="301470" cy="30133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3567" name="Oval 15"/>
            <p:cNvSpPr>
              <a:spLocks noChangeArrowheads="1"/>
            </p:cNvSpPr>
            <p:nvPr/>
          </p:nvSpPr>
          <p:spPr bwMode="auto">
            <a:xfrm>
              <a:off x="7042068" y="3117271"/>
              <a:ext cx="301470" cy="30004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3566" name="Freeform 14"/>
            <p:cNvSpPr>
              <a:spLocks/>
            </p:cNvSpPr>
            <p:nvPr/>
          </p:nvSpPr>
          <p:spPr bwMode="auto">
            <a:xfrm>
              <a:off x="7615121" y="1632659"/>
              <a:ext cx="120848" cy="263671"/>
            </a:xfrm>
            <a:custGeom>
              <a:avLst/>
              <a:gdLst/>
              <a:ahLst/>
              <a:cxnLst>
                <a:cxn ang="0">
                  <a:pos x="0" y="0"/>
                </a:cxn>
                <a:cxn ang="0">
                  <a:pos x="106" y="232"/>
                </a:cxn>
              </a:cxnLst>
              <a:rect l="0" t="0" r="r" b="b"/>
              <a:pathLst>
                <a:path w="106" h="232">
                  <a:moveTo>
                    <a:pt x="0" y="0"/>
                  </a:moveTo>
                  <a:lnTo>
                    <a:pt x="106" y="2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65" name="Freeform 13"/>
            <p:cNvSpPr>
              <a:spLocks/>
            </p:cNvSpPr>
            <p:nvPr/>
          </p:nvSpPr>
          <p:spPr bwMode="auto">
            <a:xfrm>
              <a:off x="7288962" y="2182082"/>
              <a:ext cx="157232" cy="358489"/>
            </a:xfrm>
            <a:custGeom>
              <a:avLst/>
              <a:gdLst/>
              <a:ahLst/>
              <a:cxnLst>
                <a:cxn ang="0">
                  <a:pos x="0" y="0"/>
                </a:cxn>
                <a:cxn ang="0">
                  <a:pos x="138" y="315"/>
                </a:cxn>
              </a:cxnLst>
              <a:rect l="0" t="0" r="r" b="b"/>
              <a:pathLst>
                <a:path w="138" h="315">
                  <a:moveTo>
                    <a:pt x="0" y="0"/>
                  </a:moveTo>
                  <a:lnTo>
                    <a:pt x="138" y="31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64" name="Freeform 12"/>
            <p:cNvSpPr>
              <a:spLocks/>
            </p:cNvSpPr>
            <p:nvPr/>
          </p:nvSpPr>
          <p:spPr bwMode="auto">
            <a:xfrm>
              <a:off x="7023876" y="2793851"/>
              <a:ext cx="162430" cy="323419"/>
            </a:xfrm>
            <a:custGeom>
              <a:avLst/>
              <a:gdLst/>
              <a:ahLst/>
              <a:cxnLst>
                <a:cxn ang="0">
                  <a:pos x="0" y="0"/>
                </a:cxn>
                <a:cxn ang="0">
                  <a:pos x="143" y="285"/>
                </a:cxn>
              </a:cxnLst>
              <a:rect l="0" t="0" r="r" b="b"/>
              <a:pathLst>
                <a:path w="143" h="285">
                  <a:moveTo>
                    <a:pt x="0" y="0"/>
                  </a:moveTo>
                  <a:lnTo>
                    <a:pt x="143" y="28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60" name="Text Box 8"/>
            <p:cNvSpPr txBox="1">
              <a:spLocks noChangeArrowheads="1"/>
            </p:cNvSpPr>
            <p:nvPr/>
          </p:nvSpPr>
          <p:spPr bwMode="auto">
            <a:xfrm>
              <a:off x="7127831" y="3582267"/>
              <a:ext cx="614635" cy="2571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d</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3556" name="Freeform 4"/>
            <p:cNvSpPr>
              <a:spLocks/>
            </p:cNvSpPr>
            <p:nvPr/>
          </p:nvSpPr>
          <p:spPr bwMode="auto">
            <a:xfrm>
              <a:off x="7213594" y="1601486"/>
              <a:ext cx="145537" cy="307833"/>
            </a:xfrm>
            <a:custGeom>
              <a:avLst/>
              <a:gdLst/>
              <a:ahLst/>
              <a:cxnLst>
                <a:cxn ang="0">
                  <a:pos x="128" y="0"/>
                </a:cxn>
                <a:cxn ang="0">
                  <a:pos x="0" y="271"/>
                </a:cxn>
              </a:cxnLst>
              <a:rect l="0" t="0" r="r" b="b"/>
              <a:pathLst>
                <a:path w="128" h="271">
                  <a:moveTo>
                    <a:pt x="128" y="0"/>
                  </a:moveTo>
                  <a:lnTo>
                    <a:pt x="0" y="271"/>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55" name="Freeform 3"/>
            <p:cNvSpPr>
              <a:spLocks/>
            </p:cNvSpPr>
            <p:nvPr/>
          </p:nvSpPr>
          <p:spPr bwMode="auto">
            <a:xfrm>
              <a:off x="6961503" y="2198968"/>
              <a:ext cx="153334" cy="333810"/>
            </a:xfrm>
            <a:custGeom>
              <a:avLst/>
              <a:gdLst/>
              <a:ahLst/>
              <a:cxnLst>
                <a:cxn ang="0">
                  <a:pos x="135" y="0"/>
                </a:cxn>
                <a:cxn ang="0">
                  <a:pos x="0" y="294"/>
                </a:cxn>
              </a:cxnLst>
              <a:rect l="0" t="0" r="r" b="b"/>
              <a:pathLst>
                <a:path w="135" h="294">
                  <a:moveTo>
                    <a:pt x="135" y="0"/>
                  </a:moveTo>
                  <a:lnTo>
                    <a:pt x="0" y="294"/>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23554" name="Freeform 2"/>
            <p:cNvSpPr>
              <a:spLocks/>
            </p:cNvSpPr>
            <p:nvPr/>
          </p:nvSpPr>
          <p:spPr bwMode="auto">
            <a:xfrm>
              <a:off x="6674326" y="2788656"/>
              <a:ext cx="167628" cy="328615"/>
            </a:xfrm>
            <a:custGeom>
              <a:avLst/>
              <a:gdLst/>
              <a:ahLst/>
              <a:cxnLst>
                <a:cxn ang="0">
                  <a:pos x="147" y="0"/>
                </a:cxn>
                <a:cxn ang="0">
                  <a:pos x="0" y="289"/>
                </a:cxn>
              </a:cxnLst>
              <a:rect l="0" t="0" r="r" b="b"/>
              <a:pathLst>
                <a:path w="147" h="289">
                  <a:moveTo>
                    <a:pt x="147" y="0"/>
                  </a:moveTo>
                  <a:lnTo>
                    <a:pt x="0" y="28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grpSp>
      <p:sp>
        <p:nvSpPr>
          <p:cNvPr id="63" name="TextBox 62"/>
          <p:cNvSpPr txBox="1"/>
          <p:nvPr/>
        </p:nvSpPr>
        <p:spPr>
          <a:xfrm>
            <a:off x="2500298" y="4143380"/>
            <a:ext cx="5357850" cy="1785104"/>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a</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WPL=1×2+3×2+5×2+7×2=32</a:t>
            </a:r>
            <a:endParaRPr lang="zh-CN" altLang="zh-CN" sz="2000">
              <a:solidFill>
                <a:srgbClr val="0000FF"/>
              </a:solidFill>
              <a:latin typeface="Consolas" pitchFamily="49" charset="0"/>
              <a:cs typeface="Consolas" pitchFamily="49" charset="0"/>
            </a:endParaRPr>
          </a:p>
          <a:p>
            <a:pPr algn="l">
              <a:lnSpc>
                <a:spcPct val="100000"/>
              </a:lnSpc>
            </a:pP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b</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WPL=1×2+3×3+5×3+7×1=33</a:t>
            </a:r>
            <a:endParaRPr lang="zh-CN" altLang="zh-CN" sz="2000">
              <a:solidFill>
                <a:srgbClr val="0000FF"/>
              </a:solidFill>
              <a:latin typeface="Consolas" pitchFamily="49" charset="0"/>
              <a:cs typeface="Consolas" pitchFamily="49" charset="0"/>
            </a:endParaRPr>
          </a:p>
          <a:p>
            <a:pPr algn="l">
              <a:lnSpc>
                <a:spcPct val="100000"/>
              </a:lnSpc>
            </a:pP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c</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WPL=7×3+5×3+3×2+1×1=43</a:t>
            </a:r>
            <a:endParaRPr lang="zh-CN" altLang="zh-CN" sz="2000">
              <a:solidFill>
                <a:srgbClr val="0000FF"/>
              </a:solidFill>
              <a:latin typeface="Consolas" pitchFamily="49" charset="0"/>
              <a:cs typeface="Consolas" pitchFamily="49" charset="0"/>
            </a:endParaRPr>
          </a:p>
          <a:p>
            <a:pPr algn="l">
              <a:lnSpc>
                <a:spcPct val="100000"/>
              </a:lnSpc>
            </a:pP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d</a:t>
            </a:r>
            <a:r>
              <a:rPr lang="zh-CN" altLang="zh-CN" sz="2000">
                <a:solidFill>
                  <a:srgbClr val="0000FF"/>
                </a:solidFill>
                <a:latin typeface="Consolas" pitchFamily="49" charset="0"/>
                <a:cs typeface="Consolas" pitchFamily="49" charset="0"/>
              </a:rPr>
              <a:t>）</a:t>
            </a:r>
            <a:r>
              <a:rPr lang="en-US" altLang="zh-CN" sz="2000">
                <a:solidFill>
                  <a:srgbClr val="0000FF"/>
                </a:solidFill>
                <a:latin typeface="Consolas" pitchFamily="49" charset="0"/>
                <a:cs typeface="Consolas" pitchFamily="49" charset="0"/>
              </a:rPr>
              <a:t>WPL=1×3+3×3+5×2+7×1=29  </a:t>
            </a:r>
            <a:r>
              <a:rPr lang="en-US" altLang="zh-CN" sz="2000">
                <a:solidFill>
                  <a:srgbClr val="FF0000"/>
                </a:solidFill>
                <a:latin typeface="Consolas" pitchFamily="49" charset="0"/>
                <a:cs typeface="Consolas" pitchFamily="49" charset="0"/>
              </a:rPr>
              <a:t>√</a:t>
            </a:r>
            <a:endParaRPr lang="zh-CN" altLang="zh-CN" sz="2000">
              <a:solidFill>
                <a:srgbClr val="FF0000"/>
              </a:solidFill>
              <a:latin typeface="Consolas" pitchFamily="49" charset="0"/>
              <a:cs typeface="Consolas" pitchFamily="49" charset="0"/>
            </a:endParaRPr>
          </a:p>
        </p:txBody>
      </p:sp>
      <p:sp>
        <p:nvSpPr>
          <p:cNvPr id="66" name="灯片编号占位符 65"/>
          <p:cNvSpPr>
            <a:spLocks noGrp="1"/>
          </p:cNvSpPr>
          <p:nvPr>
            <p:ph type="sldNum" sz="quarter" idx="12"/>
          </p:nvPr>
        </p:nvSpPr>
        <p:spPr/>
        <p:txBody>
          <a:bodyPr/>
          <a:lstStyle/>
          <a:p>
            <a:fld id="{67864EE2-EAB3-4814-A7EB-820BD7610F1E}" type="slidenum">
              <a:rPr lang="en-US" altLang="zh-CN" smtClean="0"/>
              <a:pPr/>
              <a:t>52</a:t>
            </a:fld>
            <a:r>
              <a:rPr lang="en-US" altLang="zh-CN" dirty="0"/>
              <a:t>/96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7.7.2 </a:t>
            </a:r>
            <a:r>
              <a:rPr lang="zh-CN" altLang="zh-CN">
                <a:latin typeface="Consolas" pitchFamily="49" charset="0"/>
                <a:ea typeface="微软雅黑" pitchFamily="34" charset="-122"/>
                <a:cs typeface="Consolas" pitchFamily="49" charset="0"/>
              </a:rPr>
              <a:t>哈夫曼树的构造算法</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642910" y="1500174"/>
            <a:ext cx="7715304" cy="35753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）根据给定的</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个权值</a:t>
            </a:r>
            <a:r>
              <a:rPr lang="en-US" altLang="zh-CN" sz="2000">
                <a:solidFill>
                  <a:srgbClr val="0000FF"/>
                </a:solidFill>
                <a:latin typeface="Consolas" pitchFamily="49" charset="0"/>
                <a:ea typeface="仿宋" pitchFamily="49" charset="-122"/>
                <a:cs typeface="Consolas" pitchFamily="49" charset="0"/>
              </a:rPr>
              <a:t>W=(</a:t>
            </a:r>
            <a:r>
              <a:rPr lang="en-US" altLang="zh-CN" sz="2000" i="1">
                <a:solidFill>
                  <a:srgbClr val="0000FF"/>
                </a:solidFill>
                <a:latin typeface="Consolas" pitchFamily="49" charset="0"/>
                <a:ea typeface="仿宋" pitchFamily="49" charset="-122"/>
                <a:cs typeface="Consolas" pitchFamily="49" charset="0"/>
              </a:rPr>
              <a:t>w</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w</a:t>
            </a:r>
            <a:r>
              <a:rPr lang="en-US" altLang="zh-CN" sz="2000" baseline="-25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w</a:t>
            </a:r>
            <a:r>
              <a:rPr lang="en-US" altLang="zh-CN" sz="2000" i="1" baseline="-25000">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，对应结点构成</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棵二叉树的森林</a:t>
            </a:r>
            <a:r>
              <a:rPr lang="en-US" altLang="zh-CN" sz="2000">
                <a:solidFill>
                  <a:srgbClr val="0000FF"/>
                </a:solidFill>
                <a:latin typeface="Consolas" pitchFamily="49" charset="0"/>
                <a:ea typeface="仿宋" pitchFamily="49" charset="-122"/>
                <a:cs typeface="Consolas" pitchFamily="49" charset="0"/>
              </a:rPr>
              <a:t>T=(T</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，其中每棵二叉树</a:t>
            </a:r>
            <a:r>
              <a:rPr lang="en-US" altLang="zh-CN" sz="2000">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）中都只有一个带权值为</a:t>
            </a:r>
            <a:r>
              <a:rPr lang="en-US" altLang="zh-CN" sz="2000" i="1">
                <a:solidFill>
                  <a:srgbClr val="0000FF"/>
                </a:solidFill>
                <a:latin typeface="Consolas" pitchFamily="49" charset="0"/>
                <a:ea typeface="仿宋" pitchFamily="49" charset="-122"/>
                <a:cs typeface="Consolas" pitchFamily="49" charset="0"/>
              </a:rPr>
              <a:t>w</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的根结点，其左、右子树均为空。</a:t>
            </a:r>
          </a:p>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）在森林</a:t>
            </a:r>
            <a:r>
              <a:rPr lang="en-US" altLang="zh-CN" sz="2000">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中选取两棵</a:t>
            </a:r>
            <a:r>
              <a:rPr lang="zh-CN" altLang="en-US" sz="2000">
                <a:solidFill>
                  <a:srgbClr val="0000FF"/>
                </a:solidFill>
                <a:latin typeface="Consolas" pitchFamily="49" charset="0"/>
                <a:ea typeface="仿宋" pitchFamily="49" charset="-122"/>
                <a:cs typeface="Consolas" pitchFamily="49" charset="0"/>
              </a:rPr>
              <a:t>根</a:t>
            </a:r>
            <a:r>
              <a:rPr lang="zh-CN" altLang="zh-CN" sz="2000">
                <a:solidFill>
                  <a:srgbClr val="0000FF"/>
                </a:solidFill>
                <a:latin typeface="Consolas" pitchFamily="49" charset="0"/>
                <a:ea typeface="仿宋" pitchFamily="49" charset="-122"/>
                <a:cs typeface="Consolas" pitchFamily="49" charset="0"/>
              </a:rPr>
              <a:t>结点权值最小的子树作为左、右子树构造一棵新的二叉树，且置新的二叉树的根结点的权值为其左、右子树上根的权值之和。称为合并，每合并一次</a:t>
            </a:r>
            <a:r>
              <a:rPr lang="en-US" altLang="zh-CN" sz="2000">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中减少一棵二叉树。</a:t>
            </a:r>
          </a:p>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）重复（</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）直到</a:t>
            </a:r>
            <a:r>
              <a:rPr lang="en-US" altLang="zh-CN" sz="2000">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只含一棵树为止。这棵树便是</a:t>
            </a:r>
            <a:r>
              <a:rPr lang="zh-CN" altLang="zh-CN" sz="2000">
                <a:solidFill>
                  <a:srgbClr val="FF0000"/>
                </a:solidFill>
                <a:latin typeface="Consolas" pitchFamily="49" charset="0"/>
                <a:ea typeface="仿宋" pitchFamily="49" charset="-122"/>
                <a:cs typeface="Consolas" pitchFamily="49" charset="0"/>
              </a:rPr>
              <a:t>哈夫曼树</a:t>
            </a:r>
            <a:r>
              <a:rPr lang="zh-CN" altLang="zh-CN" sz="200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928662" y="5743534"/>
            <a:ext cx="671517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华文中宋" pitchFamily="2" charset="-122"/>
                <a:cs typeface="Consolas" pitchFamily="49" charset="0"/>
              </a:rPr>
              <a:t>每次都是两棵子树合并 </a:t>
            </a:r>
            <a:r>
              <a:rPr lang="zh-CN" altLang="en-US" sz="2000">
                <a:solidFill>
                  <a:srgbClr val="0000FF"/>
                </a:solidFill>
                <a:latin typeface="Consolas" pitchFamily="49" charset="0"/>
                <a:ea typeface="华文中宋" pitchFamily="2" charset="-122"/>
                <a:cs typeface="Consolas" pitchFamily="49" charset="0"/>
                <a:sym typeface="Wingdings"/>
              </a:rPr>
              <a:t> 哈夫曼树中没有单分支结点</a:t>
            </a:r>
            <a:endParaRPr lang="zh-CN" altLang="en-US" sz="2000">
              <a:solidFill>
                <a:srgbClr val="0000FF"/>
              </a:solidFill>
              <a:latin typeface="Consolas" pitchFamily="49" charset="0"/>
              <a:ea typeface="华文中宋" pitchFamily="2" charset="-122"/>
              <a:cs typeface="Consolas" pitchFamily="49" charset="0"/>
            </a:endParaRPr>
          </a:p>
        </p:txBody>
      </p:sp>
      <p:sp>
        <p:nvSpPr>
          <p:cNvPr id="8" name="下箭头 7"/>
          <p:cNvSpPr/>
          <p:nvPr/>
        </p:nvSpPr>
        <p:spPr>
          <a:xfrm>
            <a:off x="3929058" y="5143512"/>
            <a:ext cx="214314" cy="357190"/>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53</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14356"/>
            <a:ext cx="557216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W=(1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a:t>
            </a:r>
            <a:r>
              <a:rPr lang="zh-CN" altLang="zh-CN" sz="2000">
                <a:solidFill>
                  <a:srgbClr val="0000FF"/>
                </a:solidFill>
                <a:latin typeface="Consolas" pitchFamily="49" charset="0"/>
                <a:ea typeface="仿宋" pitchFamily="49" charset="-122"/>
                <a:cs typeface="Consolas" pitchFamily="49" charset="0"/>
              </a:rPr>
              <a:t>来构造一棵哈夫曼树</a:t>
            </a:r>
            <a:endParaRPr lang="zh-CN" altLang="en-US" sz="2000">
              <a:solidFill>
                <a:srgbClr val="0000FF"/>
              </a:solidFill>
              <a:latin typeface="Consolas" pitchFamily="49" charset="0"/>
              <a:ea typeface="仿宋" pitchFamily="49" charset="-122"/>
              <a:cs typeface="Consolas" pitchFamily="49" charset="0"/>
            </a:endParaRPr>
          </a:p>
        </p:txBody>
      </p:sp>
      <p:sp>
        <p:nvSpPr>
          <p:cNvPr id="21545" name="Rectangle 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47"/>
          <p:cNvGrpSpPr/>
          <p:nvPr/>
        </p:nvGrpSpPr>
        <p:grpSpPr>
          <a:xfrm>
            <a:off x="6432135" y="1509576"/>
            <a:ext cx="1235117" cy="2759220"/>
            <a:chOff x="6432135" y="1509576"/>
            <a:chExt cx="1235117" cy="2759220"/>
          </a:xfrm>
        </p:grpSpPr>
        <p:sp>
          <p:nvSpPr>
            <p:cNvPr id="21543" name="Freeform 39"/>
            <p:cNvSpPr>
              <a:spLocks/>
            </p:cNvSpPr>
            <p:nvPr/>
          </p:nvSpPr>
          <p:spPr bwMode="auto">
            <a:xfrm>
              <a:off x="6987938" y="2968174"/>
              <a:ext cx="181240" cy="369350"/>
            </a:xfrm>
            <a:custGeom>
              <a:avLst/>
              <a:gdLst/>
              <a:ahLst/>
              <a:cxnLst>
                <a:cxn ang="0">
                  <a:pos x="0" y="0"/>
                </a:cxn>
                <a:cxn ang="0">
                  <a:pos x="154" y="314"/>
                </a:cxn>
              </a:cxnLst>
              <a:rect l="0" t="0" r="r" b="b"/>
              <a:pathLst>
                <a:path w="154" h="314">
                  <a:moveTo>
                    <a:pt x="0" y="0"/>
                  </a:moveTo>
                  <a:lnTo>
                    <a:pt x="154" y="314"/>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42" name="Freeform 38"/>
            <p:cNvSpPr>
              <a:spLocks/>
            </p:cNvSpPr>
            <p:nvPr/>
          </p:nvSpPr>
          <p:spPr bwMode="auto">
            <a:xfrm>
              <a:off x="6978540" y="1778194"/>
              <a:ext cx="194665" cy="370694"/>
            </a:xfrm>
            <a:custGeom>
              <a:avLst/>
              <a:gdLst/>
              <a:ahLst/>
              <a:cxnLst>
                <a:cxn ang="0">
                  <a:pos x="0" y="0"/>
                </a:cxn>
                <a:cxn ang="0">
                  <a:pos x="165" y="315"/>
                </a:cxn>
              </a:cxnLst>
              <a:rect l="0" t="0" r="r" b="b"/>
              <a:pathLst>
                <a:path w="165" h="315">
                  <a:moveTo>
                    <a:pt x="0" y="0"/>
                  </a:moveTo>
                  <a:lnTo>
                    <a:pt x="165" y="31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41" name="Freeform 37"/>
            <p:cNvSpPr>
              <a:spLocks/>
            </p:cNvSpPr>
            <p:nvPr/>
          </p:nvSpPr>
          <p:spPr bwMode="auto">
            <a:xfrm>
              <a:off x="6936922" y="2343636"/>
              <a:ext cx="193323" cy="385468"/>
            </a:xfrm>
            <a:custGeom>
              <a:avLst/>
              <a:gdLst/>
              <a:ahLst/>
              <a:cxnLst>
                <a:cxn ang="0">
                  <a:pos x="164" y="0"/>
                </a:cxn>
                <a:cxn ang="0">
                  <a:pos x="0" y="328"/>
                </a:cxn>
              </a:cxnLst>
              <a:rect l="0" t="0" r="r" b="b"/>
              <a:pathLst>
                <a:path w="164" h="328">
                  <a:moveTo>
                    <a:pt x="164"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40" name="Freeform 36"/>
            <p:cNvSpPr>
              <a:spLocks/>
            </p:cNvSpPr>
            <p:nvPr/>
          </p:nvSpPr>
          <p:spPr bwMode="auto">
            <a:xfrm>
              <a:off x="6665733" y="3007124"/>
              <a:ext cx="171842" cy="353233"/>
            </a:xfrm>
            <a:custGeom>
              <a:avLst/>
              <a:gdLst/>
              <a:ahLst/>
              <a:cxnLst>
                <a:cxn ang="0">
                  <a:pos x="147" y="0"/>
                </a:cxn>
                <a:cxn ang="0">
                  <a:pos x="0" y="300"/>
                </a:cxn>
              </a:cxnLst>
              <a:rect l="0" t="0" r="r" b="b"/>
              <a:pathLst>
                <a:path w="147" h="300">
                  <a:moveTo>
                    <a:pt x="147" y="0"/>
                  </a:moveTo>
                  <a:lnTo>
                    <a:pt x="0"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30" name="Freeform 26"/>
            <p:cNvSpPr>
              <a:spLocks/>
            </p:cNvSpPr>
            <p:nvPr/>
          </p:nvSpPr>
          <p:spPr bwMode="auto">
            <a:xfrm>
              <a:off x="6573100" y="1751332"/>
              <a:ext cx="229571" cy="415016"/>
            </a:xfrm>
            <a:custGeom>
              <a:avLst/>
              <a:gdLst/>
              <a:ahLst/>
              <a:cxnLst>
                <a:cxn ang="0">
                  <a:pos x="195" y="0"/>
                </a:cxn>
                <a:cxn ang="0">
                  <a:pos x="0" y="353"/>
                </a:cxn>
              </a:cxnLst>
              <a:rect l="0" t="0" r="r" b="b"/>
              <a:pathLst>
                <a:path w="195" h="353">
                  <a:moveTo>
                    <a:pt x="195" y="0"/>
                  </a:moveTo>
                  <a:lnTo>
                    <a:pt x="0" y="35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29" name="Oval 25"/>
            <p:cNvSpPr>
              <a:spLocks noChangeArrowheads="1"/>
            </p:cNvSpPr>
            <p:nvPr/>
          </p:nvSpPr>
          <p:spPr bwMode="auto">
            <a:xfrm>
              <a:off x="6714064" y="1509576"/>
              <a:ext cx="353082" cy="3518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16</a:t>
              </a:r>
            </a:p>
          </p:txBody>
        </p:sp>
        <p:sp>
          <p:nvSpPr>
            <p:cNvPr id="21528" name="Oval 24"/>
            <p:cNvSpPr>
              <a:spLocks noChangeArrowheads="1"/>
            </p:cNvSpPr>
            <p:nvPr/>
          </p:nvSpPr>
          <p:spPr bwMode="auto">
            <a:xfrm>
              <a:off x="7044324" y="2096507"/>
              <a:ext cx="311464" cy="31159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1527" name="Oval 23"/>
            <p:cNvSpPr>
              <a:spLocks noChangeArrowheads="1"/>
            </p:cNvSpPr>
            <p:nvPr/>
          </p:nvSpPr>
          <p:spPr bwMode="auto">
            <a:xfrm>
              <a:off x="6773135" y="2729104"/>
              <a:ext cx="311464" cy="31025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1526" name="Oval 22"/>
            <p:cNvSpPr>
              <a:spLocks noChangeArrowheads="1"/>
            </p:cNvSpPr>
            <p:nvPr/>
          </p:nvSpPr>
          <p:spPr bwMode="auto">
            <a:xfrm>
              <a:off x="6491206" y="3349612"/>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1525" name="Oval 21"/>
            <p:cNvSpPr>
              <a:spLocks noChangeArrowheads="1"/>
            </p:cNvSpPr>
            <p:nvPr/>
          </p:nvSpPr>
          <p:spPr bwMode="auto">
            <a:xfrm>
              <a:off x="6432135" y="2079047"/>
              <a:ext cx="311464" cy="31159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1524" name="Oval 20"/>
            <p:cNvSpPr>
              <a:spLocks noChangeArrowheads="1"/>
            </p:cNvSpPr>
            <p:nvPr/>
          </p:nvSpPr>
          <p:spPr bwMode="auto">
            <a:xfrm>
              <a:off x="7355788" y="2707614"/>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1523" name="Oval 19"/>
            <p:cNvSpPr>
              <a:spLocks noChangeArrowheads="1"/>
            </p:cNvSpPr>
            <p:nvPr/>
          </p:nvSpPr>
          <p:spPr bwMode="auto">
            <a:xfrm>
              <a:off x="7020158" y="3346926"/>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1522" name="Freeform 18"/>
            <p:cNvSpPr>
              <a:spLocks/>
            </p:cNvSpPr>
            <p:nvPr/>
          </p:nvSpPr>
          <p:spPr bwMode="auto">
            <a:xfrm>
              <a:off x="7292690" y="2375870"/>
              <a:ext cx="179898" cy="338459"/>
            </a:xfrm>
            <a:custGeom>
              <a:avLst/>
              <a:gdLst/>
              <a:ahLst/>
              <a:cxnLst>
                <a:cxn ang="0">
                  <a:pos x="0" y="0"/>
                </a:cxn>
                <a:cxn ang="0">
                  <a:pos x="153" y="288"/>
                </a:cxn>
              </a:cxnLst>
              <a:rect l="0" t="0" r="r" b="b"/>
              <a:pathLst>
                <a:path w="153" h="288">
                  <a:moveTo>
                    <a:pt x="0" y="0"/>
                  </a:moveTo>
                  <a:lnTo>
                    <a:pt x="153" y="28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20" name="Text Box 16"/>
            <p:cNvSpPr txBox="1">
              <a:spLocks noChangeArrowheads="1"/>
            </p:cNvSpPr>
            <p:nvPr/>
          </p:nvSpPr>
          <p:spPr bwMode="auto">
            <a:xfrm>
              <a:off x="6715140" y="3969286"/>
              <a:ext cx="635011" cy="2995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d</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grpSp>
        <p:nvGrpSpPr>
          <p:cNvPr id="4" name="组合 44"/>
          <p:cNvGrpSpPr/>
          <p:nvPr/>
        </p:nvGrpSpPr>
        <p:grpSpPr>
          <a:xfrm>
            <a:off x="723746" y="2523610"/>
            <a:ext cx="1781522" cy="1762646"/>
            <a:chOff x="723746" y="2523610"/>
            <a:chExt cx="1781522" cy="1762646"/>
          </a:xfrm>
        </p:grpSpPr>
        <p:sp>
          <p:nvSpPr>
            <p:cNvPr id="21519" name="Oval 15"/>
            <p:cNvSpPr>
              <a:spLocks noChangeArrowheads="1"/>
            </p:cNvSpPr>
            <p:nvPr/>
          </p:nvSpPr>
          <p:spPr bwMode="auto">
            <a:xfrm>
              <a:off x="723746" y="2523610"/>
              <a:ext cx="311464" cy="31159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1518" name="Oval 14"/>
            <p:cNvSpPr>
              <a:spLocks noChangeArrowheads="1"/>
            </p:cNvSpPr>
            <p:nvPr/>
          </p:nvSpPr>
          <p:spPr bwMode="auto">
            <a:xfrm>
              <a:off x="1217793" y="2523610"/>
              <a:ext cx="311464" cy="31159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1517" name="Oval 13"/>
            <p:cNvSpPr>
              <a:spLocks noChangeArrowheads="1"/>
            </p:cNvSpPr>
            <p:nvPr/>
          </p:nvSpPr>
          <p:spPr bwMode="auto">
            <a:xfrm>
              <a:off x="1699757" y="2523610"/>
              <a:ext cx="311464" cy="31159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1516" name="Oval 12"/>
            <p:cNvSpPr>
              <a:spLocks noChangeArrowheads="1"/>
            </p:cNvSpPr>
            <p:nvPr/>
          </p:nvSpPr>
          <p:spPr bwMode="auto">
            <a:xfrm>
              <a:off x="2193804" y="2523610"/>
              <a:ext cx="311464" cy="311597"/>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1508" name="Text Box 4"/>
            <p:cNvSpPr txBox="1">
              <a:spLocks noChangeArrowheads="1"/>
            </p:cNvSpPr>
            <p:nvPr/>
          </p:nvSpPr>
          <p:spPr bwMode="auto">
            <a:xfrm>
              <a:off x="1270151" y="3986746"/>
              <a:ext cx="635011" cy="2995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grpSp>
        <p:nvGrpSpPr>
          <p:cNvPr id="5" name="组合 45"/>
          <p:cNvGrpSpPr/>
          <p:nvPr/>
        </p:nvGrpSpPr>
        <p:grpSpPr>
          <a:xfrm>
            <a:off x="2842240" y="2224101"/>
            <a:ext cx="1580144" cy="2044695"/>
            <a:chOff x="2842240" y="2224101"/>
            <a:chExt cx="1580144" cy="2044695"/>
          </a:xfrm>
        </p:grpSpPr>
        <p:sp>
          <p:nvSpPr>
            <p:cNvPr id="21515" name="Oval 11"/>
            <p:cNvSpPr>
              <a:spLocks noChangeArrowheads="1"/>
            </p:cNvSpPr>
            <p:nvPr/>
          </p:nvSpPr>
          <p:spPr bwMode="auto">
            <a:xfrm>
              <a:off x="3106716" y="2224101"/>
              <a:ext cx="311464" cy="31025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1514" name="Oval 10"/>
            <p:cNvSpPr>
              <a:spLocks noChangeArrowheads="1"/>
            </p:cNvSpPr>
            <p:nvPr/>
          </p:nvSpPr>
          <p:spPr bwMode="auto">
            <a:xfrm>
              <a:off x="3616873" y="2224101"/>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1513" name="Oval 9"/>
            <p:cNvSpPr>
              <a:spLocks noChangeArrowheads="1"/>
            </p:cNvSpPr>
            <p:nvPr/>
          </p:nvSpPr>
          <p:spPr bwMode="auto">
            <a:xfrm>
              <a:off x="4110920" y="2224101"/>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1512" name="Oval 8"/>
            <p:cNvSpPr>
              <a:spLocks noChangeArrowheads="1"/>
            </p:cNvSpPr>
            <p:nvPr/>
          </p:nvSpPr>
          <p:spPr bwMode="auto">
            <a:xfrm>
              <a:off x="2842240" y="2859384"/>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1511" name="Oval 7"/>
            <p:cNvSpPr>
              <a:spLocks noChangeArrowheads="1"/>
            </p:cNvSpPr>
            <p:nvPr/>
          </p:nvSpPr>
          <p:spPr bwMode="auto">
            <a:xfrm>
              <a:off x="3356425" y="2848639"/>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1510" name="Freeform 6"/>
            <p:cNvSpPr>
              <a:spLocks/>
            </p:cNvSpPr>
            <p:nvPr/>
          </p:nvSpPr>
          <p:spPr bwMode="auto">
            <a:xfrm>
              <a:off x="3352397" y="2506150"/>
              <a:ext cx="150362" cy="345175"/>
            </a:xfrm>
            <a:custGeom>
              <a:avLst/>
              <a:gdLst/>
              <a:ahLst/>
              <a:cxnLst>
                <a:cxn ang="0">
                  <a:pos x="0" y="0"/>
                </a:cxn>
                <a:cxn ang="0">
                  <a:pos x="127" y="293"/>
                </a:cxn>
              </a:cxnLst>
              <a:rect l="0" t="0" r="r" b="b"/>
              <a:pathLst>
                <a:path w="127" h="293">
                  <a:moveTo>
                    <a:pt x="0" y="0"/>
                  </a:moveTo>
                  <a:lnTo>
                    <a:pt x="127" y="29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09" name="Freeform 5"/>
            <p:cNvSpPr>
              <a:spLocks/>
            </p:cNvSpPr>
            <p:nvPr/>
          </p:nvSpPr>
          <p:spPr bwMode="auto">
            <a:xfrm>
              <a:off x="3031535" y="2506150"/>
              <a:ext cx="138279" cy="357263"/>
            </a:xfrm>
            <a:custGeom>
              <a:avLst/>
              <a:gdLst/>
              <a:ahLst/>
              <a:cxnLst>
                <a:cxn ang="0">
                  <a:pos x="117" y="0"/>
                </a:cxn>
                <a:cxn ang="0">
                  <a:pos x="0" y="303"/>
                </a:cxn>
              </a:cxnLst>
              <a:rect l="0" t="0" r="r" b="b"/>
              <a:pathLst>
                <a:path w="117" h="303">
                  <a:moveTo>
                    <a:pt x="117" y="0"/>
                  </a:moveTo>
                  <a:lnTo>
                    <a:pt x="0" y="30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07" name="Text Box 3"/>
            <p:cNvSpPr txBox="1">
              <a:spLocks noChangeArrowheads="1"/>
            </p:cNvSpPr>
            <p:nvPr/>
          </p:nvSpPr>
          <p:spPr bwMode="auto">
            <a:xfrm>
              <a:off x="3387303" y="3969286"/>
              <a:ext cx="635011" cy="2995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grpSp>
        <p:nvGrpSpPr>
          <p:cNvPr id="6" name="组合 46"/>
          <p:cNvGrpSpPr/>
          <p:nvPr/>
        </p:nvGrpSpPr>
        <p:grpSpPr>
          <a:xfrm>
            <a:off x="4833195" y="2096507"/>
            <a:ext cx="1176046" cy="2189749"/>
            <a:chOff x="4833195" y="2096507"/>
            <a:chExt cx="1176046" cy="2189749"/>
          </a:xfrm>
        </p:grpSpPr>
        <p:sp>
          <p:nvSpPr>
            <p:cNvPr id="21539" name="Freeform 35"/>
            <p:cNvSpPr>
              <a:spLocks/>
            </p:cNvSpPr>
            <p:nvPr/>
          </p:nvSpPr>
          <p:spPr bwMode="auto">
            <a:xfrm>
              <a:off x="5311132" y="2379900"/>
              <a:ext cx="136937" cy="349204"/>
            </a:xfrm>
            <a:custGeom>
              <a:avLst/>
              <a:gdLst/>
              <a:ahLst/>
              <a:cxnLst>
                <a:cxn ang="0">
                  <a:pos x="117" y="0"/>
                </a:cxn>
                <a:cxn ang="0">
                  <a:pos x="0" y="297"/>
                </a:cxn>
              </a:cxnLst>
              <a:rect l="0" t="0" r="r" b="b"/>
              <a:pathLst>
                <a:path w="117" h="297">
                  <a:moveTo>
                    <a:pt x="117" y="0"/>
                  </a:moveTo>
                  <a:lnTo>
                    <a:pt x="0" y="2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38" name="Oval 34"/>
            <p:cNvSpPr>
              <a:spLocks noChangeArrowheads="1"/>
            </p:cNvSpPr>
            <p:nvPr/>
          </p:nvSpPr>
          <p:spPr bwMode="auto">
            <a:xfrm>
              <a:off x="5382286" y="2096507"/>
              <a:ext cx="311464" cy="31159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1537" name="Oval 33"/>
            <p:cNvSpPr>
              <a:spLocks noChangeArrowheads="1"/>
            </p:cNvSpPr>
            <p:nvPr/>
          </p:nvSpPr>
          <p:spPr bwMode="auto">
            <a:xfrm>
              <a:off x="5115124" y="2729104"/>
              <a:ext cx="311464" cy="31025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1536" name="Oval 32"/>
            <p:cNvSpPr>
              <a:spLocks noChangeArrowheads="1"/>
            </p:cNvSpPr>
            <p:nvPr/>
          </p:nvSpPr>
          <p:spPr bwMode="auto">
            <a:xfrm>
              <a:off x="4833195" y="3349612"/>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1535" name="Oval 31"/>
            <p:cNvSpPr>
              <a:spLocks noChangeArrowheads="1"/>
            </p:cNvSpPr>
            <p:nvPr/>
          </p:nvSpPr>
          <p:spPr bwMode="auto">
            <a:xfrm>
              <a:off x="4850648" y="2104566"/>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1534" name="Oval 30"/>
            <p:cNvSpPr>
              <a:spLocks noChangeArrowheads="1"/>
            </p:cNvSpPr>
            <p:nvPr/>
          </p:nvSpPr>
          <p:spPr bwMode="auto">
            <a:xfrm>
              <a:off x="5697777" y="2718359"/>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1533" name="Oval 29"/>
            <p:cNvSpPr>
              <a:spLocks noChangeArrowheads="1"/>
            </p:cNvSpPr>
            <p:nvPr/>
          </p:nvSpPr>
          <p:spPr bwMode="auto">
            <a:xfrm>
              <a:off x="5362148" y="3346926"/>
              <a:ext cx="311464" cy="31025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1532" name="Freeform 28"/>
            <p:cNvSpPr>
              <a:spLocks/>
            </p:cNvSpPr>
            <p:nvPr/>
          </p:nvSpPr>
          <p:spPr bwMode="auto">
            <a:xfrm>
              <a:off x="5625281" y="2382586"/>
              <a:ext cx="182583" cy="346518"/>
            </a:xfrm>
            <a:custGeom>
              <a:avLst/>
              <a:gdLst/>
              <a:ahLst/>
              <a:cxnLst>
                <a:cxn ang="0">
                  <a:pos x="0" y="0"/>
                </a:cxn>
                <a:cxn ang="0">
                  <a:pos x="156" y="294"/>
                </a:cxn>
              </a:cxnLst>
              <a:rect l="0" t="0" r="r" b="b"/>
              <a:pathLst>
                <a:path w="156" h="294">
                  <a:moveTo>
                    <a:pt x="0" y="0"/>
                  </a:moveTo>
                  <a:lnTo>
                    <a:pt x="156" y="294"/>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31" name="Freeform 27"/>
            <p:cNvSpPr>
              <a:spLocks/>
            </p:cNvSpPr>
            <p:nvPr/>
          </p:nvSpPr>
          <p:spPr bwMode="auto">
            <a:xfrm>
              <a:off x="5370203" y="3007124"/>
              <a:ext cx="144992" cy="342489"/>
            </a:xfrm>
            <a:custGeom>
              <a:avLst/>
              <a:gdLst/>
              <a:ahLst/>
              <a:cxnLst>
                <a:cxn ang="0">
                  <a:pos x="0" y="0"/>
                </a:cxn>
                <a:cxn ang="0">
                  <a:pos x="123" y="291"/>
                </a:cxn>
              </a:cxnLst>
              <a:rect l="0" t="0" r="r" b="b"/>
              <a:pathLst>
                <a:path w="123" h="291">
                  <a:moveTo>
                    <a:pt x="0" y="0"/>
                  </a:moveTo>
                  <a:lnTo>
                    <a:pt x="123" y="291"/>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sp>
          <p:nvSpPr>
            <p:cNvPr id="21521" name="Text Box 17"/>
            <p:cNvSpPr txBox="1">
              <a:spLocks noChangeArrowheads="1"/>
            </p:cNvSpPr>
            <p:nvPr/>
          </p:nvSpPr>
          <p:spPr bwMode="auto">
            <a:xfrm>
              <a:off x="5144660" y="3986746"/>
              <a:ext cx="635011" cy="2995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4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1506" name="Freeform 2"/>
            <p:cNvSpPr>
              <a:spLocks/>
            </p:cNvSpPr>
            <p:nvPr/>
          </p:nvSpPr>
          <p:spPr bwMode="auto">
            <a:xfrm>
              <a:off x="5010408" y="3011153"/>
              <a:ext cx="162445" cy="338459"/>
            </a:xfrm>
            <a:custGeom>
              <a:avLst/>
              <a:gdLst/>
              <a:ahLst/>
              <a:cxnLst>
                <a:cxn ang="0">
                  <a:pos x="138" y="0"/>
                </a:cxn>
                <a:cxn ang="0">
                  <a:pos x="0" y="288"/>
                </a:cxn>
              </a:cxnLst>
              <a:rect l="0" t="0" r="r" b="b"/>
              <a:pathLst>
                <a:path w="138" h="288">
                  <a:moveTo>
                    <a:pt x="138" y="0"/>
                  </a:moveTo>
                  <a:lnTo>
                    <a:pt x="0" y="28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400">
                <a:solidFill>
                  <a:srgbClr val="0000FF"/>
                </a:solidFill>
                <a:latin typeface="Consolas" pitchFamily="49" charset="0"/>
                <a:ea typeface="仿宋" pitchFamily="49" charset="-122"/>
                <a:cs typeface="Consolas" pitchFamily="49" charset="0"/>
              </a:endParaRPr>
            </a:p>
          </p:txBody>
        </p:sp>
      </p:grpSp>
      <p:sp>
        <p:nvSpPr>
          <p:cNvPr id="47" name="灯片编号占位符 46"/>
          <p:cNvSpPr>
            <a:spLocks noGrp="1"/>
          </p:cNvSpPr>
          <p:nvPr>
            <p:ph type="sldNum" sz="quarter" idx="12"/>
          </p:nvPr>
        </p:nvSpPr>
        <p:spPr/>
        <p:txBody>
          <a:bodyPr/>
          <a:lstStyle/>
          <a:p>
            <a:fld id="{67864EE2-EAB3-4814-A7EB-820BD7610F1E}" type="slidenum">
              <a:rPr lang="en-US" altLang="zh-CN" smtClean="0"/>
              <a:pPr/>
              <a:t>54</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857232"/>
            <a:ext cx="7715304" cy="2349361"/>
          </a:xfrm>
          <a:prstGeom prst="rect">
            <a:avLst/>
          </a:prstGeom>
          <a:noFill/>
        </p:spPr>
        <p:txBody>
          <a:bodyPr wrap="square" rtlCol="0">
            <a:spAutoFit/>
          </a:bodyPr>
          <a:lstStyle/>
          <a:p>
            <a:pPr algn="l">
              <a:lnSpc>
                <a:spcPts val="2800"/>
              </a:lnSpc>
              <a:spcBef>
                <a:spcPts val="1200"/>
              </a:spcBef>
            </a:pPr>
            <a:r>
              <a:rPr lang="zh-CN" altLang="zh-CN" sz="2000">
                <a:solidFill>
                  <a:srgbClr val="FF0000"/>
                </a:solidFill>
                <a:latin typeface="微软雅黑" pitchFamily="34" charset="-122"/>
                <a:ea typeface="微软雅黑" pitchFamily="34" charset="-122"/>
                <a:cs typeface="Consolas" pitchFamily="49" charset="0"/>
              </a:rPr>
              <a:t>定理</a:t>
            </a:r>
            <a:r>
              <a:rPr lang="en-US" altLang="zh-CN" sz="2000">
                <a:solidFill>
                  <a:srgbClr val="FF0000"/>
                </a:solidFill>
                <a:latin typeface="微软雅黑" pitchFamily="34" charset="-122"/>
                <a:ea typeface="微软雅黑" pitchFamily="34" charset="-122"/>
                <a:cs typeface="Consolas" pitchFamily="49" charset="0"/>
              </a:rPr>
              <a:t>7.3  </a:t>
            </a:r>
            <a:r>
              <a:rPr lang="zh-CN" altLang="zh-CN" sz="2000">
                <a:solidFill>
                  <a:srgbClr val="0000FF"/>
                </a:solidFill>
                <a:latin typeface="Consolas" pitchFamily="49" charset="0"/>
                <a:ea typeface="仿宋" pitchFamily="49" charset="-122"/>
                <a:cs typeface="Consolas" pitchFamily="49" charset="0"/>
              </a:rPr>
              <a:t>对于具有</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个叶子结点的哈夫曼树，共有</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个结点。</a:t>
            </a:r>
          </a:p>
          <a:p>
            <a:pPr algn="l">
              <a:lnSpc>
                <a:spcPts val="2800"/>
              </a:lnSpc>
              <a:spcBef>
                <a:spcPts val="1200"/>
              </a:spcBef>
            </a:pPr>
            <a:r>
              <a:rPr lang="zh-CN" altLang="zh-CN" sz="2000">
                <a:solidFill>
                  <a:srgbClr val="FF0000"/>
                </a:solidFill>
                <a:latin typeface="微软雅黑" pitchFamily="34" charset="-122"/>
                <a:ea typeface="微软雅黑" pitchFamily="34" charset="-122"/>
                <a:cs typeface="Consolas" pitchFamily="49" charset="0"/>
              </a:rPr>
              <a:t>证明</a:t>
            </a:r>
            <a:r>
              <a:rPr lang="zh-CN" altLang="zh-CN" sz="2000">
                <a:solidFill>
                  <a:srgbClr val="0000FF"/>
                </a:solidFill>
                <a:latin typeface="Consolas" pitchFamily="49" charset="0"/>
                <a:ea typeface="仿宋" pitchFamily="49" charset="-122"/>
                <a:cs typeface="Consolas" pitchFamily="49" charset="0"/>
              </a:rPr>
              <a:t>：从哈夫曼树的构造过程看出，每次合并都是将两棵二叉树合并为一个，所以哈夫曼树不存在度为</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的结点，即</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由二叉树的性质</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可知</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，即</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-1</a:t>
            </a: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则结点总数</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 </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-1=2</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55</a:t>
            </a:fld>
            <a:r>
              <a:rPr lang="en-US" altLang="zh-CN" dirty="0"/>
              <a:t>/96</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23850" y="1484331"/>
            <a:ext cx="8610600" cy="535916"/>
          </a:xfrm>
          <a:prstGeom prst="rect">
            <a:avLst/>
          </a:prstGeom>
          <a:noFill/>
          <a:ln w="9525">
            <a:noFill/>
            <a:miter lim="800000"/>
            <a:headEnd/>
            <a:tailEnd/>
          </a:ln>
          <a:effectLst/>
        </p:spPr>
        <p:txBody>
          <a:bodyPr>
            <a:spAutoFit/>
          </a:bodyPr>
          <a:lstStyle/>
          <a:p>
            <a:pPr algn="just">
              <a:lnSpc>
                <a:spcPct val="150000"/>
              </a:lnSpc>
              <a:spcBef>
                <a:spcPts val="0"/>
              </a:spcBef>
            </a:pPr>
            <a:r>
              <a:rPr kumimoji="1" lang="zh-CN" altLang="en-US" sz="2200" dirty="0">
                <a:ea typeface="楷体" pitchFamily="49" charset="-122"/>
                <a:cs typeface="Times New Roman" pitchFamily="18" charset="0"/>
              </a:rPr>
              <a:t>　　</a:t>
            </a:r>
            <a:r>
              <a:rPr kumimoji="1" lang="zh-CN" altLang="en-US" sz="2200" dirty="0">
                <a:solidFill>
                  <a:srgbClr val="FF0000"/>
                </a:solidFill>
                <a:ea typeface="楷体" pitchFamily="49" charset="-122"/>
                <a:cs typeface="Times New Roman" pitchFamily="18" charset="0"/>
              </a:rPr>
              <a:t>略</a:t>
            </a:r>
          </a:p>
        </p:txBody>
      </p:sp>
      <p:sp>
        <p:nvSpPr>
          <p:cNvPr id="8" name="灯片编号占位符 7"/>
          <p:cNvSpPr>
            <a:spLocks noGrp="1"/>
          </p:cNvSpPr>
          <p:nvPr>
            <p:ph type="sldNum" sz="quarter" idx="12"/>
          </p:nvPr>
        </p:nvSpPr>
        <p:spPr/>
        <p:txBody>
          <a:bodyPr/>
          <a:lstStyle/>
          <a:p>
            <a:fld id="{EEE4F7E5-DD09-4BA6-9AE1-47735B52AA37}" type="slidenum">
              <a:rPr lang="en-US" altLang="zh-CN" smtClean="0"/>
              <a:pPr/>
              <a:t>56</a:t>
            </a:fld>
            <a:r>
              <a:rPr lang="en-US" altLang="zh-CN" dirty="0"/>
              <a:t>/96</a:t>
            </a:r>
          </a:p>
        </p:txBody>
      </p:sp>
      <p:sp>
        <p:nvSpPr>
          <p:cNvPr id="9" name="TextBox 2">
            <a:extLst>
              <a:ext uri="{FF2B5EF4-FFF2-40B4-BE49-F238E27FC236}">
                <a16:creationId xmlns:a16="http://schemas.microsoft.com/office/drawing/2014/main" id="{F2C18201-CA54-4868-978B-557073CFA50C}"/>
              </a:ext>
            </a:extLst>
          </p:cNvPr>
          <p:cNvSpPr txBox="1"/>
          <p:nvPr/>
        </p:nvSpPr>
        <p:spPr>
          <a:xfrm>
            <a:off x="552263" y="544843"/>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itchFamily="49" charset="0"/>
                <a:ea typeface="微软雅黑" pitchFamily="34" charset="-122"/>
                <a:cs typeface="Consolas" pitchFamily="49" charset="0"/>
              </a:rPr>
              <a:t>7.7.2 </a:t>
            </a:r>
            <a:r>
              <a:rPr lang="zh-CN" altLang="zh-CN" dirty="0">
                <a:latin typeface="Consolas" pitchFamily="49" charset="0"/>
                <a:ea typeface="微软雅黑" pitchFamily="34" charset="-122"/>
                <a:cs typeface="Consolas" pitchFamily="49" charset="0"/>
              </a:rPr>
              <a:t>哈夫曼树的</a:t>
            </a:r>
            <a:r>
              <a:rPr lang="zh-CN" altLang="en-US" dirty="0">
                <a:latin typeface="Consolas" pitchFamily="49" charset="0"/>
                <a:ea typeface="微软雅黑" pitchFamily="34" charset="-122"/>
                <a:cs typeface="Consolas" pitchFamily="49" charset="0"/>
              </a:rPr>
              <a:t>构造算法</a:t>
            </a:r>
            <a:endParaRPr lang="zh-CN"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4271371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23850" y="1484331"/>
            <a:ext cx="8610600" cy="1551579"/>
          </a:xfrm>
          <a:prstGeom prst="rect">
            <a:avLst/>
          </a:prstGeom>
          <a:noFill/>
          <a:ln w="9525">
            <a:noFill/>
            <a:miter lim="800000"/>
            <a:headEnd/>
            <a:tailEnd/>
          </a:ln>
          <a:effectLst/>
        </p:spPr>
        <p:txBody>
          <a:bodyPr>
            <a:spAutoFit/>
          </a:bodyPr>
          <a:lstStyle/>
          <a:p>
            <a:pPr algn="just">
              <a:lnSpc>
                <a:spcPct val="150000"/>
              </a:lnSpc>
              <a:spcBef>
                <a:spcPts val="0"/>
              </a:spcBef>
            </a:pPr>
            <a:r>
              <a:rPr kumimoji="1" lang="zh-CN" altLang="en-US" sz="2200" dirty="0">
                <a:ea typeface="楷体" pitchFamily="49" charset="-122"/>
                <a:cs typeface="Times New Roman" pitchFamily="18" charset="0"/>
              </a:rPr>
              <a:t>　　</a:t>
            </a:r>
            <a:r>
              <a:rPr kumimoji="1" lang="zh-CN" altLang="en-US" sz="2200" dirty="0">
                <a:solidFill>
                  <a:srgbClr val="0000FF"/>
                </a:solidFill>
                <a:ea typeface="楷体" pitchFamily="49" charset="-122"/>
                <a:cs typeface="Times New Roman" pitchFamily="18" charset="0"/>
              </a:rPr>
              <a:t>规定哈夫曼树中的</a:t>
            </a:r>
            <a:r>
              <a:rPr kumimoji="1" lang="zh-CN" altLang="en-US" sz="2200" u="sng" dirty="0">
                <a:solidFill>
                  <a:srgbClr val="CC00FF"/>
                </a:solidFill>
                <a:ea typeface="楷体" pitchFamily="49" charset="-122"/>
                <a:cs typeface="Times New Roman" pitchFamily="18" charset="0"/>
              </a:rPr>
              <a:t>左分支为</a:t>
            </a:r>
            <a:r>
              <a:rPr kumimoji="1" lang="en-US" altLang="zh-CN" sz="2200" u="sng" dirty="0">
                <a:solidFill>
                  <a:srgbClr val="CC00FF"/>
                </a:solidFill>
                <a:ea typeface="楷体" pitchFamily="49" charset="-122"/>
                <a:cs typeface="Times New Roman" pitchFamily="18" charset="0"/>
              </a:rPr>
              <a:t>0</a:t>
            </a:r>
            <a:r>
              <a:rPr kumimoji="1" lang="zh-CN" altLang="en-US" sz="2200" u="sng" dirty="0">
                <a:ea typeface="楷体" pitchFamily="49" charset="-122"/>
                <a:cs typeface="Times New Roman" pitchFamily="18" charset="0"/>
              </a:rPr>
              <a:t>，</a:t>
            </a:r>
            <a:r>
              <a:rPr kumimoji="1" lang="zh-CN" altLang="en-US" sz="2200" u="sng" dirty="0">
                <a:solidFill>
                  <a:srgbClr val="CC00FF"/>
                </a:solidFill>
                <a:ea typeface="楷体" pitchFamily="49" charset="-122"/>
                <a:cs typeface="Times New Roman" pitchFamily="18" charset="0"/>
              </a:rPr>
              <a:t>右分支为</a:t>
            </a:r>
            <a:r>
              <a:rPr kumimoji="1" lang="en-US" altLang="zh-CN" sz="2200" u="sng" dirty="0">
                <a:solidFill>
                  <a:srgbClr val="CC00FF"/>
                </a:solidFill>
                <a:ea typeface="楷体" pitchFamily="49" charset="-122"/>
                <a:cs typeface="Times New Roman" pitchFamily="18" charset="0"/>
              </a:rPr>
              <a:t>1</a:t>
            </a:r>
            <a:r>
              <a:rPr kumimoji="1" lang="zh-CN" altLang="en-US" sz="2200" dirty="0">
                <a:solidFill>
                  <a:srgbClr val="0000FF"/>
                </a:solidFill>
                <a:ea typeface="楷体" pitchFamily="49" charset="-122"/>
                <a:cs typeface="Times New Roman" pitchFamily="18" charset="0"/>
              </a:rPr>
              <a:t>，则从根结点到每个叶结点所经过的分支对应的</a:t>
            </a:r>
            <a:r>
              <a:rPr kumimoji="1" lang="en-US" altLang="zh-CN" sz="2200" dirty="0">
                <a:solidFill>
                  <a:srgbClr val="0000FF"/>
                </a:solidFill>
                <a:ea typeface="楷体" pitchFamily="49" charset="-122"/>
                <a:cs typeface="Times New Roman" pitchFamily="18" charset="0"/>
              </a:rPr>
              <a:t>0</a:t>
            </a:r>
            <a:r>
              <a:rPr kumimoji="1" lang="zh-CN" altLang="en-US" sz="2200" dirty="0">
                <a:solidFill>
                  <a:srgbClr val="0000FF"/>
                </a:solidFill>
                <a:ea typeface="楷体" pitchFamily="49" charset="-122"/>
                <a:cs typeface="Times New Roman" pitchFamily="18" charset="0"/>
              </a:rPr>
              <a:t>和</a:t>
            </a:r>
            <a:r>
              <a:rPr kumimoji="1" lang="en-US" altLang="zh-CN" sz="2200" dirty="0">
                <a:solidFill>
                  <a:srgbClr val="0000FF"/>
                </a:solidFill>
                <a:ea typeface="楷体" pitchFamily="49" charset="-122"/>
                <a:cs typeface="Times New Roman" pitchFamily="18" charset="0"/>
              </a:rPr>
              <a:t>1</a:t>
            </a:r>
            <a:r>
              <a:rPr kumimoji="1" lang="zh-CN" altLang="en-US" sz="2200" dirty="0">
                <a:solidFill>
                  <a:srgbClr val="0000FF"/>
                </a:solidFill>
                <a:ea typeface="楷体" pitchFamily="49" charset="-122"/>
                <a:cs typeface="Times New Roman" pitchFamily="18" charset="0"/>
              </a:rPr>
              <a:t>组成的序列便为该结点对应字符的编码。这样的编码称为</a:t>
            </a:r>
            <a:r>
              <a:rPr kumimoji="1" lang="zh-CN" altLang="en-US" sz="2200" dirty="0">
                <a:solidFill>
                  <a:srgbClr val="FF0000"/>
                </a:solidFill>
                <a:ea typeface="楷体" pitchFamily="49" charset="-122"/>
                <a:cs typeface="Times New Roman" pitchFamily="18" charset="0"/>
              </a:rPr>
              <a:t>哈夫曼编码</a:t>
            </a:r>
            <a:r>
              <a:rPr kumimoji="1" lang="zh-CN" altLang="en-US" sz="2200" dirty="0">
                <a:solidFill>
                  <a:srgbClr val="0000FF"/>
                </a:solidFill>
                <a:ea typeface="楷体" pitchFamily="49" charset="-122"/>
                <a:cs typeface="Times New Roman" pitchFamily="18" charset="0"/>
              </a:rPr>
              <a:t>。</a:t>
            </a:r>
            <a:r>
              <a:rPr kumimoji="1" lang="zh-CN" altLang="en-US" sz="2200" dirty="0">
                <a:ea typeface="楷体" pitchFamily="49" charset="-122"/>
                <a:cs typeface="Times New Roman" pitchFamily="18" charset="0"/>
              </a:rPr>
              <a:t> </a:t>
            </a:r>
          </a:p>
        </p:txBody>
      </p:sp>
      <p:grpSp>
        <p:nvGrpSpPr>
          <p:cNvPr id="165893" name="Group 5"/>
          <p:cNvGrpSpPr>
            <a:grpSpLocks/>
          </p:cNvGrpSpPr>
          <p:nvPr/>
        </p:nvGrpSpPr>
        <p:grpSpPr bwMode="auto">
          <a:xfrm>
            <a:off x="3643329" y="2000242"/>
            <a:ext cx="2808287" cy="2303464"/>
            <a:chOff x="2260" y="2288"/>
            <a:chExt cx="1769" cy="1451"/>
          </a:xfrm>
        </p:grpSpPr>
        <p:sp>
          <p:nvSpPr>
            <p:cNvPr id="165891" name="Line 3"/>
            <p:cNvSpPr>
              <a:spLocks noChangeShapeType="1"/>
            </p:cNvSpPr>
            <p:nvPr/>
          </p:nvSpPr>
          <p:spPr bwMode="auto">
            <a:xfrm flipH="1" flipV="1">
              <a:off x="3139" y="2288"/>
              <a:ext cx="0" cy="1020"/>
            </a:xfrm>
            <a:prstGeom prst="line">
              <a:avLst/>
            </a:prstGeom>
            <a:noFill/>
            <a:ln w="38100">
              <a:solidFill>
                <a:srgbClr val="FF0000"/>
              </a:solidFill>
              <a:prstDash val="sysDot"/>
              <a:round/>
              <a:headEnd/>
              <a:tailEnd type="stealth" w="med" len="lg"/>
            </a:ln>
            <a:effectLst/>
          </p:spPr>
          <p:txBody>
            <a:bodyPr wrap="none"/>
            <a:lstStyle/>
            <a:p>
              <a:endParaRPr lang="zh-CN" altLang="en-US"/>
            </a:p>
          </p:txBody>
        </p:sp>
        <p:sp>
          <p:nvSpPr>
            <p:cNvPr id="165892" name="Text Box 4"/>
            <p:cNvSpPr txBox="1">
              <a:spLocks noChangeArrowheads="1"/>
            </p:cNvSpPr>
            <p:nvPr/>
          </p:nvSpPr>
          <p:spPr bwMode="auto">
            <a:xfrm>
              <a:off x="2260" y="3340"/>
              <a:ext cx="1769" cy="399"/>
            </a:xfrm>
            <a:prstGeom prst="rect">
              <a:avLst/>
            </a:prstGeom>
            <a:noFill/>
            <a:ln w="9525" algn="ctr">
              <a:noFill/>
              <a:miter lim="800000"/>
              <a:headEnd/>
              <a:tailEnd type="none" w="med" len="lg"/>
            </a:ln>
            <a:effectLst/>
          </p:spPr>
          <p:txBody>
            <a:bodyPr>
              <a:spAutoFit/>
            </a:bodyPr>
            <a:lstStyle/>
            <a:p>
              <a:pPr>
                <a:spcBef>
                  <a:spcPct val="50000"/>
                </a:spcBef>
              </a:pPr>
              <a:r>
                <a:rPr kumimoji="1" lang="zh-CN" altLang="en-US" sz="2200" dirty="0">
                  <a:solidFill>
                    <a:srgbClr val="0000FF"/>
                  </a:solidFill>
                  <a:ea typeface="楷体" pitchFamily="49" charset="-122"/>
                  <a:cs typeface="Times New Roman" pitchFamily="18" charset="0"/>
                </a:rPr>
                <a:t>哈夫曼编码属</a:t>
              </a:r>
              <a:r>
                <a:rPr kumimoji="1" lang="en-US" altLang="zh-CN" sz="2200" dirty="0">
                  <a:solidFill>
                    <a:srgbClr val="0000FF"/>
                  </a:solidFill>
                  <a:ea typeface="楷体" pitchFamily="49" charset="-122"/>
                  <a:cs typeface="Times New Roman" pitchFamily="18" charset="0"/>
                </a:rPr>
                <a:t>0</a:t>
              </a:r>
              <a:r>
                <a:rPr kumimoji="1" lang="zh-CN" altLang="en-US" sz="2200" dirty="0">
                  <a:solidFill>
                    <a:srgbClr val="0000FF"/>
                  </a:solidFill>
                  <a:ea typeface="楷体" pitchFamily="49" charset="-122"/>
                  <a:cs typeface="Times New Roman" pitchFamily="18" charset="0"/>
                </a:rPr>
                <a:t>、</a:t>
              </a:r>
              <a:r>
                <a:rPr kumimoji="1" lang="en-US" altLang="zh-CN" sz="2200" dirty="0">
                  <a:solidFill>
                    <a:srgbClr val="0000FF"/>
                  </a:solidFill>
                  <a:ea typeface="楷体" pitchFamily="49" charset="-122"/>
                  <a:cs typeface="Times New Roman" pitchFamily="18" charset="0"/>
                </a:rPr>
                <a:t>1</a:t>
              </a:r>
              <a:r>
                <a:rPr kumimoji="1" lang="zh-CN" altLang="en-US" sz="2200" dirty="0">
                  <a:solidFill>
                    <a:srgbClr val="0000FF"/>
                  </a:solidFill>
                  <a:ea typeface="楷体" pitchFamily="49" charset="-122"/>
                  <a:cs typeface="Times New Roman" pitchFamily="18" charset="0"/>
                </a:rPr>
                <a:t>二进制编码</a:t>
              </a:r>
            </a:p>
          </p:txBody>
        </p:sp>
      </p:grpSp>
      <p:sp>
        <p:nvSpPr>
          <p:cNvPr id="8" name="灯片编号占位符 7"/>
          <p:cNvSpPr>
            <a:spLocks noGrp="1"/>
          </p:cNvSpPr>
          <p:nvPr>
            <p:ph type="sldNum" sz="quarter" idx="12"/>
          </p:nvPr>
        </p:nvSpPr>
        <p:spPr/>
        <p:txBody>
          <a:bodyPr/>
          <a:lstStyle/>
          <a:p>
            <a:fld id="{EEE4F7E5-DD09-4BA6-9AE1-47735B52AA37}" type="slidenum">
              <a:rPr lang="en-US" altLang="zh-CN" smtClean="0"/>
              <a:pPr/>
              <a:t>57</a:t>
            </a:fld>
            <a:r>
              <a:rPr lang="en-US" altLang="zh-CN" dirty="0"/>
              <a:t>/96</a:t>
            </a:r>
          </a:p>
        </p:txBody>
      </p:sp>
      <p:sp>
        <p:nvSpPr>
          <p:cNvPr id="9" name="TextBox 2">
            <a:extLst>
              <a:ext uri="{FF2B5EF4-FFF2-40B4-BE49-F238E27FC236}">
                <a16:creationId xmlns:a16="http://schemas.microsoft.com/office/drawing/2014/main" id="{F2C18201-CA54-4868-978B-557073CFA50C}"/>
              </a:ext>
            </a:extLst>
          </p:cNvPr>
          <p:cNvSpPr txBox="1"/>
          <p:nvPr/>
        </p:nvSpPr>
        <p:spPr>
          <a:xfrm>
            <a:off x="552263" y="544843"/>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itchFamily="49" charset="0"/>
                <a:ea typeface="微软雅黑" pitchFamily="34" charset="-122"/>
                <a:cs typeface="Consolas" pitchFamily="49" charset="0"/>
              </a:rPr>
              <a:t>7.7.3 </a:t>
            </a:r>
            <a:r>
              <a:rPr lang="zh-CN" altLang="zh-CN" dirty="0">
                <a:latin typeface="Consolas" pitchFamily="49" charset="0"/>
                <a:ea typeface="微软雅黑" pitchFamily="34" charset="-122"/>
                <a:cs typeface="Consolas" pitchFamily="49" charset="0"/>
              </a:rPr>
              <a:t>哈夫曼</a:t>
            </a:r>
            <a:r>
              <a:rPr lang="zh-CN" altLang="en-US" dirty="0">
                <a:latin typeface="Consolas" pitchFamily="49" charset="0"/>
                <a:ea typeface="微软雅黑" pitchFamily="34" charset="-122"/>
                <a:cs typeface="Consolas" pitchFamily="49" charset="0"/>
              </a:rPr>
              <a:t>编码</a:t>
            </a:r>
            <a:endParaRPr lang="zh-CN"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down)">
                                      <p:cBhvr>
                                        <p:cTn id="7" dur="500"/>
                                        <p:tgtEl>
                                          <p:spTgt spid="16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3" name="Picture 5" descr="u=3556464200,2180925461&amp;fm=21&amp;gp=0"/>
          <p:cNvPicPr>
            <a:picLocks noChangeAspect="1" noChangeArrowheads="1"/>
          </p:cNvPicPr>
          <p:nvPr/>
        </p:nvPicPr>
        <p:blipFill>
          <a:blip r:embed="rId2"/>
          <a:srcRect/>
          <a:stretch>
            <a:fillRect/>
          </a:stretch>
        </p:blipFill>
        <p:spPr bwMode="auto">
          <a:xfrm>
            <a:off x="1835150" y="404813"/>
            <a:ext cx="4537075" cy="3011487"/>
          </a:xfrm>
          <a:prstGeom prst="rect">
            <a:avLst/>
          </a:prstGeom>
          <a:noFill/>
        </p:spPr>
      </p:pic>
      <p:sp>
        <p:nvSpPr>
          <p:cNvPr id="380934" name="Text Box 6"/>
          <p:cNvSpPr txBox="1">
            <a:spLocks noChangeArrowheads="1"/>
          </p:cNvSpPr>
          <p:nvPr/>
        </p:nvSpPr>
        <p:spPr bwMode="auto">
          <a:xfrm>
            <a:off x="539751" y="3789363"/>
            <a:ext cx="7104084" cy="363176"/>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sz="2200" dirty="0">
                <a:solidFill>
                  <a:srgbClr val="FF0000"/>
                </a:solidFill>
                <a:latin typeface="微软雅黑" pitchFamily="34" charset="-122"/>
                <a:ea typeface="微软雅黑" pitchFamily="34" charset="-122"/>
                <a:cs typeface="Times New Roman" pitchFamily="18" charset="0"/>
              </a:rPr>
              <a:t>哈夫曼编码特点</a:t>
            </a:r>
            <a:r>
              <a:rPr lang="zh-CN" altLang="en-US" sz="2200" dirty="0">
                <a:latin typeface="微软雅黑" pitchFamily="34" charset="-122"/>
                <a:ea typeface="微软雅黑" pitchFamily="34" charset="-122"/>
                <a:cs typeface="Times New Roman" pitchFamily="18" charset="0"/>
              </a:rPr>
              <a:t>：</a:t>
            </a:r>
            <a:r>
              <a:rPr lang="zh-CN" altLang="en-US" sz="2200" dirty="0">
                <a:solidFill>
                  <a:srgbClr val="0000FF"/>
                </a:solidFill>
                <a:latin typeface="微软雅黑" pitchFamily="34" charset="-122"/>
                <a:ea typeface="微软雅黑" pitchFamily="34" charset="-122"/>
                <a:cs typeface="Times New Roman" pitchFamily="18" charset="0"/>
              </a:rPr>
              <a:t>权值越大的字符编码越短，反之越长。</a:t>
            </a:r>
          </a:p>
        </p:txBody>
      </p:sp>
      <p:sp>
        <p:nvSpPr>
          <p:cNvPr id="5" name="灯片编号占位符 4"/>
          <p:cNvSpPr>
            <a:spLocks noGrp="1"/>
          </p:cNvSpPr>
          <p:nvPr>
            <p:ph type="sldNum" sz="quarter" idx="12"/>
          </p:nvPr>
        </p:nvSpPr>
        <p:spPr/>
        <p:txBody>
          <a:bodyPr/>
          <a:lstStyle/>
          <a:p>
            <a:fld id="{EEE4F7E5-DD09-4BA6-9AE1-47735B52AA37}" type="slidenum">
              <a:rPr lang="en-US" altLang="zh-CN" smtClean="0"/>
              <a:pPr/>
              <a:t>58</a:t>
            </a:fld>
            <a:r>
              <a:rPr lang="en-US" altLang="zh-CN" dirty="0"/>
              <a:t>/96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a:xfrm rot="5400000">
            <a:off x="6159505" y="2932113"/>
            <a:ext cx="773128" cy="4810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264209" idx="0"/>
          </p:cNvCxnSpPr>
          <p:nvPr/>
        </p:nvCxnSpPr>
        <p:spPr>
          <a:xfrm rot="5400000">
            <a:off x="6873900" y="3983053"/>
            <a:ext cx="549273" cy="41909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4194" name="Oval 2"/>
          <p:cNvSpPr>
            <a:spLocks noChangeArrowheads="1"/>
          </p:cNvSpPr>
          <p:nvPr/>
        </p:nvSpPr>
        <p:spPr bwMode="auto">
          <a:xfrm>
            <a:off x="5359400" y="2390775"/>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29</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195" name="Oval 3"/>
          <p:cNvSpPr>
            <a:spLocks noChangeArrowheads="1"/>
          </p:cNvSpPr>
          <p:nvPr/>
        </p:nvSpPr>
        <p:spPr bwMode="auto">
          <a:xfrm>
            <a:off x="6034102" y="3500438"/>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14</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196" name="Oval 4"/>
          <p:cNvSpPr>
            <a:spLocks noChangeArrowheads="1"/>
          </p:cNvSpPr>
          <p:nvPr/>
        </p:nvSpPr>
        <p:spPr bwMode="auto">
          <a:xfrm>
            <a:off x="3630613" y="2395534"/>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23</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197" name="Oval 5"/>
          <p:cNvSpPr>
            <a:spLocks noChangeArrowheads="1"/>
          </p:cNvSpPr>
          <p:nvPr/>
        </p:nvSpPr>
        <p:spPr bwMode="auto">
          <a:xfrm>
            <a:off x="2838450" y="3429000"/>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11</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0" name="Text Box 8"/>
          <p:cNvSpPr txBox="1">
            <a:spLocks noChangeArrowheads="1"/>
          </p:cNvSpPr>
          <p:nvPr/>
        </p:nvSpPr>
        <p:spPr bwMode="auto">
          <a:xfrm>
            <a:off x="1662113" y="3429000"/>
            <a:ext cx="549275" cy="40011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p>
            <a:r>
              <a:rPr kumimoji="1" lang="en-US" altLang="zh-CN" sz="2000">
                <a:solidFill>
                  <a:srgbClr val="3333FF"/>
                </a:solidFill>
                <a:latin typeface="Consolas" pitchFamily="49" charset="0"/>
                <a:ea typeface="宋体" pitchFamily="2" charset="-122"/>
                <a:cs typeface="Consolas" pitchFamily="49" charset="0"/>
              </a:rPr>
              <a:t>8</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1" name="Oval 9"/>
          <p:cNvSpPr>
            <a:spLocks noChangeArrowheads="1"/>
          </p:cNvSpPr>
          <p:nvPr/>
        </p:nvSpPr>
        <p:spPr bwMode="auto">
          <a:xfrm>
            <a:off x="1042988" y="4364038"/>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3</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202" name="Oval 10"/>
          <p:cNvSpPr>
            <a:spLocks noChangeArrowheads="1"/>
          </p:cNvSpPr>
          <p:nvPr/>
        </p:nvSpPr>
        <p:spPr bwMode="auto">
          <a:xfrm>
            <a:off x="2214546" y="4365625"/>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5</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5" name="Rectangle 13"/>
          <p:cNvSpPr>
            <a:spLocks noChangeArrowheads="1"/>
          </p:cNvSpPr>
          <p:nvPr/>
        </p:nvSpPr>
        <p:spPr bwMode="auto">
          <a:xfrm>
            <a:off x="2262188" y="2347913"/>
            <a:ext cx="576262" cy="36670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Consolas" pitchFamily="49" charset="0"/>
                <a:ea typeface="宋体" pitchFamily="2" charset="-122"/>
                <a:cs typeface="Consolas" pitchFamily="49" charset="0"/>
              </a:rPr>
              <a:t>19</a:t>
            </a:r>
          </a:p>
        </p:txBody>
      </p:sp>
      <p:sp>
        <p:nvSpPr>
          <p:cNvPr id="264206" name="Text Box 14"/>
          <p:cNvSpPr txBox="1">
            <a:spLocks noChangeArrowheads="1"/>
          </p:cNvSpPr>
          <p:nvPr/>
        </p:nvSpPr>
        <p:spPr bwMode="auto">
          <a:xfrm>
            <a:off x="7150101" y="3530611"/>
            <a:ext cx="685800" cy="40011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p>
            <a:r>
              <a:rPr kumimoji="1" lang="en-US" altLang="zh-CN" sz="2000">
                <a:solidFill>
                  <a:srgbClr val="3333FF"/>
                </a:solidFill>
                <a:latin typeface="Consolas" pitchFamily="49" charset="0"/>
                <a:ea typeface="宋体" pitchFamily="2" charset="-122"/>
                <a:cs typeface="Consolas" pitchFamily="49" charset="0"/>
              </a:rPr>
              <a:t>15</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9" name="Oval 17"/>
          <p:cNvSpPr>
            <a:spLocks noChangeArrowheads="1"/>
          </p:cNvSpPr>
          <p:nvPr/>
        </p:nvSpPr>
        <p:spPr bwMode="auto">
          <a:xfrm>
            <a:off x="6634189" y="4467236"/>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7</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10" name="Oval 18"/>
          <p:cNvSpPr>
            <a:spLocks noChangeArrowheads="1"/>
          </p:cNvSpPr>
          <p:nvPr/>
        </p:nvSpPr>
        <p:spPr bwMode="auto">
          <a:xfrm>
            <a:off x="7748614" y="4467236"/>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a:solidFill>
                  <a:srgbClr val="3333FF"/>
                </a:solidFill>
                <a:latin typeface="Consolas" pitchFamily="49" charset="0"/>
                <a:ea typeface="宋体" pitchFamily="2" charset="-122"/>
                <a:cs typeface="Consolas" pitchFamily="49" charset="0"/>
              </a:rPr>
              <a:t>8</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13" name="Rectangle 21"/>
          <p:cNvSpPr>
            <a:spLocks noChangeArrowheads="1"/>
          </p:cNvSpPr>
          <p:nvPr/>
        </p:nvSpPr>
        <p:spPr bwMode="auto">
          <a:xfrm>
            <a:off x="6657976" y="2362201"/>
            <a:ext cx="576263" cy="4238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3333FF"/>
                </a:solidFill>
                <a:latin typeface="Consolas" pitchFamily="49" charset="0"/>
                <a:ea typeface="宋体" pitchFamily="2" charset="-122"/>
                <a:cs typeface="Consolas" pitchFamily="49" charset="0"/>
              </a:rPr>
              <a:t>29</a:t>
            </a:r>
          </a:p>
        </p:txBody>
      </p:sp>
      <p:sp>
        <p:nvSpPr>
          <p:cNvPr id="264216" name="Rectangle 24"/>
          <p:cNvSpPr>
            <a:spLocks noChangeArrowheads="1"/>
          </p:cNvSpPr>
          <p:nvPr/>
        </p:nvSpPr>
        <p:spPr bwMode="auto">
          <a:xfrm>
            <a:off x="2981325" y="1341438"/>
            <a:ext cx="576263" cy="4444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Consolas" pitchFamily="49" charset="0"/>
                <a:ea typeface="宋体" pitchFamily="2" charset="-122"/>
                <a:cs typeface="Consolas" pitchFamily="49" charset="0"/>
              </a:rPr>
              <a:t>42</a:t>
            </a:r>
          </a:p>
        </p:txBody>
      </p:sp>
      <p:sp>
        <p:nvSpPr>
          <p:cNvPr id="264219" name="Rectangle 27"/>
          <p:cNvSpPr>
            <a:spLocks noChangeArrowheads="1"/>
          </p:cNvSpPr>
          <p:nvPr/>
        </p:nvSpPr>
        <p:spPr bwMode="auto">
          <a:xfrm>
            <a:off x="5938838" y="1282700"/>
            <a:ext cx="576262" cy="4317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3333FF"/>
                </a:solidFill>
                <a:latin typeface="Consolas" pitchFamily="49" charset="0"/>
                <a:ea typeface="宋体" pitchFamily="2" charset="-122"/>
                <a:cs typeface="Consolas" pitchFamily="49" charset="0"/>
              </a:rPr>
              <a:t>58</a:t>
            </a:r>
          </a:p>
        </p:txBody>
      </p:sp>
      <p:sp>
        <p:nvSpPr>
          <p:cNvPr id="264222" name="Rectangle 30"/>
          <p:cNvSpPr>
            <a:spLocks noChangeArrowheads="1"/>
          </p:cNvSpPr>
          <p:nvPr/>
        </p:nvSpPr>
        <p:spPr bwMode="auto">
          <a:xfrm>
            <a:off x="4422779" y="546102"/>
            <a:ext cx="649287" cy="38256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Consolas" pitchFamily="49" charset="0"/>
                <a:ea typeface="宋体" pitchFamily="2" charset="-122"/>
                <a:cs typeface="Consolas" pitchFamily="49" charset="0"/>
              </a:rPr>
              <a:t>100</a:t>
            </a:r>
          </a:p>
        </p:txBody>
      </p:sp>
      <p:sp>
        <p:nvSpPr>
          <p:cNvPr id="264236" name="Text Box 44"/>
          <p:cNvSpPr txBox="1">
            <a:spLocks noChangeArrowheads="1"/>
          </p:cNvSpPr>
          <p:nvPr/>
        </p:nvSpPr>
        <p:spPr bwMode="auto">
          <a:xfrm>
            <a:off x="1214414" y="5643578"/>
            <a:ext cx="7056438" cy="707886"/>
          </a:xfrm>
          <a:prstGeom prst="rect">
            <a:avLst/>
          </a:prstGeom>
          <a:noFill/>
          <a:ln w="31750" algn="ctr">
            <a:noFill/>
            <a:miter lim="800000"/>
            <a:headEnd/>
            <a:tailEnd/>
          </a:ln>
          <a:effectLst/>
        </p:spPr>
        <p:txBody>
          <a:bodyPr>
            <a:spAutoFit/>
          </a:bodyPr>
          <a:lstStyle/>
          <a:p>
            <a:pPr algn="l"/>
            <a:r>
              <a:rPr lang="en-US" altLang="zh-CN" sz="2000" dirty="0">
                <a:latin typeface="Consolas" pitchFamily="49" charset="0"/>
                <a:ea typeface="黑体" pitchFamily="2" charset="-122"/>
                <a:cs typeface="Consolas" pitchFamily="49" charset="0"/>
              </a:rPr>
              <a:t>3:</a:t>
            </a:r>
            <a:r>
              <a:rPr lang="en-US" altLang="zh-CN" sz="2000" dirty="0">
                <a:solidFill>
                  <a:srgbClr val="FF0000"/>
                </a:solidFill>
                <a:latin typeface="Consolas" pitchFamily="49" charset="0"/>
                <a:ea typeface="黑体" pitchFamily="2" charset="-122"/>
                <a:cs typeface="Consolas" pitchFamily="49" charset="0"/>
              </a:rPr>
              <a:t>0000</a:t>
            </a:r>
            <a:r>
              <a:rPr lang="en-US" altLang="zh-CN" sz="2000" dirty="0">
                <a:latin typeface="Consolas" pitchFamily="49" charset="0"/>
                <a:ea typeface="黑体" pitchFamily="2" charset="-122"/>
                <a:cs typeface="Consolas" pitchFamily="49" charset="0"/>
              </a:rPr>
              <a:t>		5</a:t>
            </a:r>
            <a:r>
              <a:rPr lang="en-US" altLang="zh-CN" sz="2000" dirty="0">
                <a:solidFill>
                  <a:srgbClr val="FF0000"/>
                </a:solidFill>
                <a:latin typeface="Consolas" pitchFamily="49" charset="0"/>
                <a:ea typeface="黑体" pitchFamily="2" charset="-122"/>
                <a:cs typeface="Consolas" pitchFamily="49" charset="0"/>
              </a:rPr>
              <a:t>:0001		</a:t>
            </a:r>
            <a:r>
              <a:rPr lang="en-US" altLang="zh-CN" sz="2000" dirty="0">
                <a:latin typeface="Consolas" pitchFamily="49" charset="0"/>
                <a:ea typeface="黑体" pitchFamily="2" charset="-122"/>
                <a:cs typeface="Consolas" pitchFamily="49" charset="0"/>
              </a:rPr>
              <a:t>11</a:t>
            </a:r>
            <a:r>
              <a:rPr lang="en-US" altLang="zh-CN" sz="2000" dirty="0">
                <a:solidFill>
                  <a:srgbClr val="FF0000"/>
                </a:solidFill>
                <a:latin typeface="Consolas" pitchFamily="49" charset="0"/>
                <a:ea typeface="黑体" pitchFamily="2" charset="-122"/>
                <a:cs typeface="Consolas" pitchFamily="49" charset="0"/>
              </a:rPr>
              <a:t>:001		</a:t>
            </a:r>
            <a:r>
              <a:rPr lang="en-US" altLang="zh-CN" sz="2000" dirty="0">
                <a:latin typeface="Consolas" pitchFamily="49" charset="0"/>
                <a:ea typeface="黑体" pitchFamily="2" charset="-122"/>
                <a:cs typeface="Consolas" pitchFamily="49" charset="0"/>
              </a:rPr>
              <a:t>7</a:t>
            </a:r>
            <a:r>
              <a:rPr lang="en-US" altLang="zh-CN" sz="2000" dirty="0">
                <a:solidFill>
                  <a:srgbClr val="FF0000"/>
                </a:solidFill>
                <a:latin typeface="Consolas" pitchFamily="49" charset="0"/>
                <a:ea typeface="黑体" pitchFamily="2" charset="-122"/>
                <a:cs typeface="Consolas" pitchFamily="49" charset="0"/>
              </a:rPr>
              <a:t>:1110</a:t>
            </a:r>
          </a:p>
          <a:p>
            <a:pPr algn="l"/>
            <a:r>
              <a:rPr lang="en-US" altLang="zh-CN" sz="2000" dirty="0">
                <a:latin typeface="Consolas" pitchFamily="49" charset="0"/>
                <a:ea typeface="黑体" pitchFamily="2" charset="-122"/>
                <a:cs typeface="Consolas" pitchFamily="49" charset="0"/>
              </a:rPr>
              <a:t>8</a:t>
            </a:r>
            <a:r>
              <a:rPr lang="en-US" altLang="zh-CN" sz="2000" dirty="0">
                <a:solidFill>
                  <a:srgbClr val="FF0000"/>
                </a:solidFill>
                <a:latin typeface="Consolas" pitchFamily="49" charset="0"/>
                <a:ea typeface="黑体" pitchFamily="2" charset="-122"/>
                <a:cs typeface="Consolas" pitchFamily="49" charset="0"/>
              </a:rPr>
              <a:t>:1111		</a:t>
            </a:r>
            <a:r>
              <a:rPr lang="en-US" altLang="zh-CN" sz="2000" dirty="0">
                <a:latin typeface="Consolas" pitchFamily="49" charset="0"/>
                <a:ea typeface="黑体" pitchFamily="2" charset="-122"/>
                <a:cs typeface="Consolas" pitchFamily="49" charset="0"/>
              </a:rPr>
              <a:t>23</a:t>
            </a:r>
            <a:r>
              <a:rPr lang="en-US" altLang="zh-CN" sz="2000" dirty="0">
                <a:solidFill>
                  <a:srgbClr val="FF0000"/>
                </a:solidFill>
                <a:latin typeface="Consolas" pitchFamily="49" charset="0"/>
                <a:ea typeface="黑体" pitchFamily="2" charset="-122"/>
                <a:cs typeface="Consolas" pitchFamily="49" charset="0"/>
              </a:rPr>
              <a:t>:01      	</a:t>
            </a:r>
            <a:r>
              <a:rPr lang="en-US" altLang="zh-CN" sz="2000" dirty="0">
                <a:latin typeface="Consolas" pitchFamily="49" charset="0"/>
                <a:ea typeface="黑体" pitchFamily="2" charset="-122"/>
                <a:cs typeface="Consolas" pitchFamily="49" charset="0"/>
              </a:rPr>
              <a:t>29</a:t>
            </a:r>
            <a:r>
              <a:rPr lang="en-US" altLang="zh-CN" sz="2000" dirty="0">
                <a:solidFill>
                  <a:srgbClr val="FF0000"/>
                </a:solidFill>
                <a:latin typeface="Consolas" pitchFamily="49" charset="0"/>
                <a:ea typeface="黑体" pitchFamily="2" charset="-122"/>
                <a:cs typeface="Consolas" pitchFamily="49" charset="0"/>
              </a:rPr>
              <a:t>:10     	</a:t>
            </a:r>
            <a:r>
              <a:rPr lang="en-US" altLang="zh-CN" sz="2000" dirty="0">
                <a:latin typeface="Consolas" pitchFamily="49" charset="0"/>
                <a:ea typeface="黑体" pitchFamily="2" charset="-122"/>
                <a:cs typeface="Consolas" pitchFamily="49" charset="0"/>
              </a:rPr>
              <a:t>14</a:t>
            </a:r>
            <a:r>
              <a:rPr lang="en-US" altLang="zh-CN" sz="2000" dirty="0">
                <a:solidFill>
                  <a:srgbClr val="FF0000"/>
                </a:solidFill>
                <a:latin typeface="Consolas" pitchFamily="49" charset="0"/>
                <a:ea typeface="黑体" pitchFamily="2" charset="-122"/>
                <a:cs typeface="Consolas" pitchFamily="49" charset="0"/>
              </a:rPr>
              <a:t>:110</a:t>
            </a:r>
          </a:p>
        </p:txBody>
      </p:sp>
      <p:sp>
        <p:nvSpPr>
          <p:cNvPr id="264223" name="Text Box 31"/>
          <p:cNvSpPr txBox="1">
            <a:spLocks noChangeArrowheads="1"/>
          </p:cNvSpPr>
          <p:nvPr/>
        </p:nvSpPr>
        <p:spPr bwMode="auto">
          <a:xfrm>
            <a:off x="1201738" y="3840163"/>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4" name="Text Box 32"/>
          <p:cNvSpPr txBox="1">
            <a:spLocks noChangeArrowheads="1"/>
          </p:cNvSpPr>
          <p:nvPr/>
        </p:nvSpPr>
        <p:spPr bwMode="auto">
          <a:xfrm>
            <a:off x="2555875" y="1844675"/>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5" name="Text Box 33"/>
          <p:cNvSpPr txBox="1">
            <a:spLocks noChangeArrowheads="1"/>
          </p:cNvSpPr>
          <p:nvPr/>
        </p:nvSpPr>
        <p:spPr bwMode="auto">
          <a:xfrm>
            <a:off x="5508625" y="17732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6" name="Text Box 34"/>
          <p:cNvSpPr txBox="1">
            <a:spLocks noChangeArrowheads="1"/>
          </p:cNvSpPr>
          <p:nvPr/>
        </p:nvSpPr>
        <p:spPr bwMode="auto">
          <a:xfrm>
            <a:off x="3635375" y="692150"/>
            <a:ext cx="325731" cy="400110"/>
          </a:xfrm>
          <a:prstGeom prst="rect">
            <a:avLst/>
          </a:prstGeom>
          <a:noFill/>
          <a:ln w="31750" algn="ctr">
            <a:noFill/>
            <a:miter lim="800000"/>
            <a:headEnd/>
            <a:tailEnd/>
          </a:ln>
          <a:effectLst/>
        </p:spPr>
        <p:txBody>
          <a:bodyPr wrap="none">
            <a:spAutoFit/>
          </a:bodyPr>
          <a:lstStyle/>
          <a:p>
            <a:r>
              <a:rPr lang="en-US" altLang="zh-CN" sz="2000" dirty="0">
                <a:solidFill>
                  <a:srgbClr val="FF0000"/>
                </a:solidFill>
                <a:latin typeface="Consolas" pitchFamily="49" charset="0"/>
                <a:ea typeface="黑体" pitchFamily="2" charset="-122"/>
                <a:cs typeface="Consolas" pitchFamily="49" charset="0"/>
              </a:rPr>
              <a:t>0</a:t>
            </a:r>
          </a:p>
        </p:txBody>
      </p:sp>
      <p:sp>
        <p:nvSpPr>
          <p:cNvPr id="264227" name="Text Box 35"/>
          <p:cNvSpPr txBox="1">
            <a:spLocks noChangeArrowheads="1"/>
          </p:cNvSpPr>
          <p:nvPr/>
        </p:nvSpPr>
        <p:spPr bwMode="auto">
          <a:xfrm>
            <a:off x="2973210" y="28527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28" name="Text Box 36"/>
          <p:cNvSpPr txBox="1">
            <a:spLocks noChangeArrowheads="1"/>
          </p:cNvSpPr>
          <p:nvPr/>
        </p:nvSpPr>
        <p:spPr bwMode="auto">
          <a:xfrm>
            <a:off x="6227764" y="28527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9" name="Text Box 37"/>
          <p:cNvSpPr txBox="1">
            <a:spLocks noChangeArrowheads="1"/>
          </p:cNvSpPr>
          <p:nvPr/>
        </p:nvSpPr>
        <p:spPr bwMode="auto">
          <a:xfrm>
            <a:off x="6731001" y="3992574"/>
            <a:ext cx="288925" cy="400110"/>
          </a:xfrm>
          <a:prstGeom prst="rect">
            <a:avLst/>
          </a:prstGeom>
          <a:noFill/>
          <a:ln w="31750" algn="ctr">
            <a:noFill/>
            <a:miter lim="800000"/>
            <a:headEnd/>
            <a:tailEnd/>
          </a:ln>
          <a:effectLst/>
        </p:spPr>
        <p:txBody>
          <a:bodyPr>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30" name="Text Box 38"/>
          <p:cNvSpPr txBox="1">
            <a:spLocks noChangeArrowheads="1"/>
          </p:cNvSpPr>
          <p:nvPr/>
        </p:nvSpPr>
        <p:spPr bwMode="auto">
          <a:xfrm>
            <a:off x="2268538" y="3860800"/>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1" name="Text Box 39"/>
          <p:cNvSpPr txBox="1">
            <a:spLocks noChangeArrowheads="1"/>
          </p:cNvSpPr>
          <p:nvPr/>
        </p:nvSpPr>
        <p:spPr bwMode="auto">
          <a:xfrm>
            <a:off x="1835150" y="28527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32" name="Text Box 40"/>
          <p:cNvSpPr txBox="1">
            <a:spLocks noChangeArrowheads="1"/>
          </p:cNvSpPr>
          <p:nvPr/>
        </p:nvSpPr>
        <p:spPr bwMode="auto">
          <a:xfrm>
            <a:off x="6687986" y="17732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3" name="Text Box 41"/>
          <p:cNvSpPr txBox="1">
            <a:spLocks noChangeArrowheads="1"/>
          </p:cNvSpPr>
          <p:nvPr/>
        </p:nvSpPr>
        <p:spPr bwMode="auto">
          <a:xfrm>
            <a:off x="3687590" y="1844675"/>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4" name="Text Box 42"/>
          <p:cNvSpPr txBox="1">
            <a:spLocks noChangeArrowheads="1"/>
          </p:cNvSpPr>
          <p:nvPr/>
        </p:nvSpPr>
        <p:spPr bwMode="auto">
          <a:xfrm>
            <a:off x="7307264" y="2779713"/>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5" name="Text Box 43"/>
          <p:cNvSpPr txBox="1">
            <a:spLocks noChangeArrowheads="1"/>
          </p:cNvSpPr>
          <p:nvPr/>
        </p:nvSpPr>
        <p:spPr bwMode="auto">
          <a:xfrm>
            <a:off x="7956551" y="3992574"/>
            <a:ext cx="287338" cy="400110"/>
          </a:xfrm>
          <a:prstGeom prst="rect">
            <a:avLst/>
          </a:prstGeom>
          <a:noFill/>
          <a:ln w="31750" algn="ctr">
            <a:noFill/>
            <a:miter lim="800000"/>
            <a:headEnd/>
            <a:tailEnd/>
          </a:ln>
          <a:effectLst/>
        </p:spPr>
        <p:txBody>
          <a:bodyPr>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7" name="Text Box 45"/>
          <p:cNvSpPr txBox="1">
            <a:spLocks noChangeArrowheads="1"/>
          </p:cNvSpPr>
          <p:nvPr/>
        </p:nvSpPr>
        <p:spPr bwMode="auto">
          <a:xfrm>
            <a:off x="5435600" y="692150"/>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8" name="Text Box 46"/>
          <p:cNvSpPr txBox="1">
            <a:spLocks noChangeArrowheads="1"/>
          </p:cNvSpPr>
          <p:nvPr/>
        </p:nvSpPr>
        <p:spPr bwMode="auto">
          <a:xfrm>
            <a:off x="395288" y="333375"/>
            <a:ext cx="2520950" cy="830997"/>
          </a:xfrm>
          <a:prstGeom prst="rect">
            <a:avLst/>
          </a:prstGeom>
          <a:solidFill>
            <a:srgbClr val="CC00FF"/>
          </a:solidFill>
          <a:ln w="9525" algn="ctr">
            <a:noFill/>
            <a:miter lim="800000"/>
            <a:headEnd/>
            <a:tailEnd type="none" w="med" len="lg"/>
          </a:ln>
          <a:effectLst/>
        </p:spPr>
        <p:txBody>
          <a:bodyPr>
            <a:spAutoFit/>
          </a:bodyPr>
          <a:lstStyle/>
          <a:p>
            <a:r>
              <a:rPr lang="zh-CN" altLang="en-US" dirty="0">
                <a:solidFill>
                  <a:schemeClr val="bg1"/>
                </a:solidFill>
                <a:latin typeface="Consolas" pitchFamily="49" charset="0"/>
                <a:ea typeface="楷体" pitchFamily="49" charset="-122"/>
                <a:cs typeface="Consolas" pitchFamily="49" charset="0"/>
              </a:rPr>
              <a:t>产生哈夫曼编码示例的演示</a:t>
            </a:r>
            <a:endParaRPr lang="zh-CN" altLang="en-US" dirty="0">
              <a:latin typeface="Consolas" pitchFamily="49" charset="0"/>
              <a:ea typeface="楷体" pitchFamily="49" charset="-122"/>
              <a:cs typeface="Consolas" pitchFamily="49" charset="0"/>
            </a:endParaRPr>
          </a:p>
        </p:txBody>
      </p:sp>
      <p:cxnSp>
        <p:nvCxnSpPr>
          <p:cNvPr id="48" name="直接连接符 47"/>
          <p:cNvCxnSpPr>
            <a:endCxn id="264201" idx="0"/>
          </p:cNvCxnSpPr>
          <p:nvPr/>
        </p:nvCxnSpPr>
        <p:spPr>
          <a:xfrm rot="5400000">
            <a:off x="1313648" y="3891768"/>
            <a:ext cx="506410" cy="43813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264202" idx="0"/>
          </p:cNvCxnSpPr>
          <p:nvPr/>
        </p:nvCxnSpPr>
        <p:spPr>
          <a:xfrm rot="16200000" flipH="1">
            <a:off x="2041510" y="3887788"/>
            <a:ext cx="507997" cy="44767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264210" idx="0"/>
          </p:cNvCxnSpPr>
          <p:nvPr/>
        </p:nvCxnSpPr>
        <p:spPr>
          <a:xfrm rot="16200000" flipH="1">
            <a:off x="7573988" y="3987809"/>
            <a:ext cx="549273" cy="40958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264206" idx="0"/>
          </p:cNvCxnSpPr>
          <p:nvPr/>
        </p:nvCxnSpPr>
        <p:spPr>
          <a:xfrm rot="16200000" flipH="1">
            <a:off x="6910391" y="2948000"/>
            <a:ext cx="744551" cy="42066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264194" idx="0"/>
          </p:cNvCxnSpPr>
          <p:nvPr/>
        </p:nvCxnSpPr>
        <p:spPr>
          <a:xfrm rot="5400000">
            <a:off x="5530057" y="1848633"/>
            <a:ext cx="676285" cy="40799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264213" idx="0"/>
          </p:cNvCxnSpPr>
          <p:nvPr/>
        </p:nvCxnSpPr>
        <p:spPr>
          <a:xfrm rot="16200000" flipH="1">
            <a:off x="6328173" y="1744265"/>
            <a:ext cx="647713" cy="58815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264200" idx="0"/>
          </p:cNvCxnSpPr>
          <p:nvPr/>
        </p:nvCxnSpPr>
        <p:spPr>
          <a:xfrm rot="5400000">
            <a:off x="1825616" y="2825756"/>
            <a:ext cx="714380" cy="49210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264197" idx="0"/>
          </p:cNvCxnSpPr>
          <p:nvPr/>
        </p:nvCxnSpPr>
        <p:spPr>
          <a:xfrm rot="16200000" flipH="1">
            <a:off x="2571741" y="2857491"/>
            <a:ext cx="714380" cy="4286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a:off x="2643174" y="1857364"/>
            <a:ext cx="571504" cy="4286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264196" idx="0"/>
          </p:cNvCxnSpPr>
          <p:nvPr/>
        </p:nvCxnSpPr>
        <p:spPr>
          <a:xfrm rot="16200000" flipH="1">
            <a:off x="3377400" y="1837521"/>
            <a:ext cx="609606" cy="50641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V="1">
            <a:off x="3500430" y="928670"/>
            <a:ext cx="1000132" cy="4286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000628" y="928670"/>
            <a:ext cx="954094" cy="36989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57290" y="5143512"/>
            <a:ext cx="428628" cy="461665"/>
          </a:xfrm>
          <a:prstGeom prst="rect">
            <a:avLst/>
          </a:prstGeom>
          <a:noFill/>
        </p:spPr>
        <p:txBody>
          <a:bodyPr wrap="square" rtlCol="0">
            <a:spAutoFit/>
          </a:bodyPr>
          <a:lstStyle/>
          <a:p>
            <a:r>
              <a:rPr lang="en-US" altLang="zh-CN">
                <a:latin typeface="Consolas" pitchFamily="49" charset="0"/>
                <a:cs typeface="Consolas" pitchFamily="49" charset="0"/>
              </a:rPr>
              <a:t>5</a:t>
            </a:r>
            <a:r>
              <a:rPr lang="zh-CN" altLang="en-US">
                <a:latin typeface="Consolas" pitchFamily="49" charset="0"/>
                <a:cs typeface="Consolas" pitchFamily="49" charset="0"/>
              </a:rPr>
              <a:t>：</a:t>
            </a:r>
          </a:p>
        </p:txBody>
      </p:sp>
      <p:sp>
        <p:nvSpPr>
          <p:cNvPr id="89" name="TextBox 88"/>
          <p:cNvSpPr txBox="1"/>
          <p:nvPr/>
        </p:nvSpPr>
        <p:spPr>
          <a:xfrm>
            <a:off x="1785918"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0</a:t>
            </a:r>
            <a:endParaRPr lang="zh-CN" altLang="en-US">
              <a:solidFill>
                <a:srgbClr val="FF0000"/>
              </a:solidFill>
              <a:latin typeface="Consolas" pitchFamily="49" charset="0"/>
              <a:cs typeface="Consolas" pitchFamily="49" charset="0"/>
            </a:endParaRPr>
          </a:p>
        </p:txBody>
      </p:sp>
      <p:sp>
        <p:nvSpPr>
          <p:cNvPr id="90" name="TextBox 89"/>
          <p:cNvSpPr txBox="1"/>
          <p:nvPr/>
        </p:nvSpPr>
        <p:spPr>
          <a:xfrm>
            <a:off x="2214546"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0</a:t>
            </a:r>
            <a:endParaRPr lang="zh-CN" altLang="en-US">
              <a:solidFill>
                <a:srgbClr val="FF0000"/>
              </a:solidFill>
              <a:latin typeface="Consolas" pitchFamily="49" charset="0"/>
              <a:cs typeface="Consolas" pitchFamily="49" charset="0"/>
            </a:endParaRPr>
          </a:p>
        </p:txBody>
      </p:sp>
      <p:sp>
        <p:nvSpPr>
          <p:cNvPr id="91" name="TextBox 90"/>
          <p:cNvSpPr txBox="1"/>
          <p:nvPr/>
        </p:nvSpPr>
        <p:spPr>
          <a:xfrm>
            <a:off x="2571736"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0</a:t>
            </a:r>
            <a:endParaRPr lang="zh-CN" altLang="en-US">
              <a:solidFill>
                <a:srgbClr val="FF0000"/>
              </a:solidFill>
              <a:latin typeface="Consolas" pitchFamily="49" charset="0"/>
              <a:cs typeface="Consolas" pitchFamily="49" charset="0"/>
            </a:endParaRPr>
          </a:p>
        </p:txBody>
      </p:sp>
      <p:sp>
        <p:nvSpPr>
          <p:cNvPr id="92" name="TextBox 91"/>
          <p:cNvSpPr txBox="1"/>
          <p:nvPr/>
        </p:nvSpPr>
        <p:spPr>
          <a:xfrm>
            <a:off x="3000364"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1</a:t>
            </a:r>
            <a:endParaRPr lang="zh-CN" altLang="en-US">
              <a:solidFill>
                <a:srgbClr val="FF0000"/>
              </a:solidFill>
              <a:latin typeface="Consolas" pitchFamily="49" charset="0"/>
              <a:cs typeface="Consolas" pitchFamily="49" charset="0"/>
            </a:endParaRPr>
          </a:p>
        </p:txBody>
      </p:sp>
      <p:sp>
        <p:nvSpPr>
          <p:cNvPr id="55" name="灯片编号占位符 54"/>
          <p:cNvSpPr>
            <a:spLocks noGrp="1"/>
          </p:cNvSpPr>
          <p:nvPr>
            <p:ph type="sldNum" sz="quarter" idx="12"/>
          </p:nvPr>
        </p:nvSpPr>
        <p:spPr/>
        <p:txBody>
          <a:bodyPr/>
          <a:lstStyle/>
          <a:p>
            <a:fld id="{EEE4F7E5-DD09-4BA6-9AE1-47735B52AA37}" type="slidenum">
              <a:rPr lang="en-US" altLang="zh-CN" smtClean="0"/>
              <a:pPr/>
              <a:t>59</a:t>
            </a:fld>
            <a:r>
              <a:rPr lang="en-US" altLang="zh-CN" dirty="0"/>
              <a:t>/96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2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2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42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42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42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42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42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42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42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42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42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42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42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264202"/>
                                        </p:tgtEl>
                                      </p:cBhvr>
                                    </p:animEffect>
                                    <p:animScale>
                                      <p:cBhvr>
                                        <p:cTn id="41" dur="250" autoRev="1" fill="hold"/>
                                        <p:tgtEl>
                                          <p:spTgt spid="264202"/>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grpId="1" nodeType="clickEffect">
                                  <p:stCondLst>
                                    <p:cond delay="0"/>
                                  </p:stCondLst>
                                  <p:childTnLst>
                                    <p:animEffect transition="out" filter="fade">
                                      <p:cBhvr>
                                        <p:cTn id="45" dur="500" tmFilter="0, 0; .2, .5; .8, .5; 1, 0"/>
                                        <p:tgtEl>
                                          <p:spTgt spid="264226"/>
                                        </p:tgtEl>
                                      </p:cBhvr>
                                    </p:animEffect>
                                    <p:animScale>
                                      <p:cBhvr>
                                        <p:cTn id="46" dur="250" autoRev="1" fill="hold"/>
                                        <p:tgtEl>
                                          <p:spTgt spid="264226"/>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1" nodeType="clickEffect">
                                  <p:stCondLst>
                                    <p:cond delay="0"/>
                                  </p:stCondLst>
                                  <p:childTnLst>
                                    <p:animEffect transition="out" filter="fade">
                                      <p:cBhvr>
                                        <p:cTn id="54" dur="500" tmFilter="0, 0; .2, .5; .8, .5; 1, 0"/>
                                        <p:tgtEl>
                                          <p:spTgt spid="264224"/>
                                        </p:tgtEl>
                                      </p:cBhvr>
                                    </p:animEffect>
                                    <p:animScale>
                                      <p:cBhvr>
                                        <p:cTn id="55" dur="250" autoRev="1" fill="hold"/>
                                        <p:tgtEl>
                                          <p:spTgt spid="264224"/>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264231"/>
                                        </p:tgtEl>
                                      </p:cBhvr>
                                    </p:animEffect>
                                    <p:animScale>
                                      <p:cBhvr>
                                        <p:cTn id="64" dur="250" autoRev="1" fill="hold"/>
                                        <p:tgtEl>
                                          <p:spTgt spid="264231"/>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264230"/>
                                        </p:tgtEl>
                                      </p:cBhvr>
                                    </p:animEffect>
                                    <p:animScale>
                                      <p:cBhvr>
                                        <p:cTn id="73" dur="250" autoRev="1" fill="hold"/>
                                        <p:tgtEl>
                                          <p:spTgt spid="26423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64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2" grpId="0" animBg="1"/>
      <p:bldP spid="264236" grpId="0"/>
      <p:bldP spid="264223" grpId="0"/>
      <p:bldP spid="264224" grpId="0"/>
      <p:bldP spid="264224" grpId="1"/>
      <p:bldP spid="264225" grpId="0"/>
      <p:bldP spid="264226" grpId="0"/>
      <p:bldP spid="264226" grpId="1"/>
      <p:bldP spid="264227" grpId="0"/>
      <p:bldP spid="264228" grpId="0"/>
      <p:bldP spid="264229" grpId="0"/>
      <p:bldP spid="264230" grpId="0"/>
      <p:bldP spid="264230" grpId="1"/>
      <p:bldP spid="264231" grpId="0"/>
      <p:bldP spid="264231" grpId="1"/>
      <p:bldP spid="264232" grpId="0"/>
      <p:bldP spid="264233" grpId="0"/>
      <p:bldP spid="264234" grpId="0"/>
      <p:bldP spid="264235" grpId="0"/>
      <p:bldP spid="264237" grpId="0"/>
      <p:bldP spid="88" grpId="0"/>
      <p:bldP spid="89" grpId="0"/>
      <p:bldP spid="90" grpId="0"/>
      <p:bldP spid="91"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5984" y="357166"/>
            <a:ext cx="928694" cy="45318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FF0000"/>
                </a:solidFill>
                <a:latin typeface="Consolas" pitchFamily="49" charset="0"/>
                <a:ea typeface="微软雅黑" pitchFamily="34" charset="-122"/>
                <a:cs typeface="Consolas" pitchFamily="49" charset="0"/>
              </a:rPr>
              <a:t>解法</a:t>
            </a:r>
            <a:r>
              <a:rPr lang="en-US" altLang="zh-CN" sz="2000">
                <a:solidFill>
                  <a:srgbClr val="FF0000"/>
                </a:solidFill>
                <a:latin typeface="Consolas" pitchFamily="49" charset="0"/>
                <a:ea typeface="微软雅黑" pitchFamily="34" charset="-122"/>
                <a:cs typeface="Consolas" pitchFamily="49" charset="0"/>
              </a:rPr>
              <a:t>1</a:t>
            </a:r>
            <a:endParaRPr lang="zh-CN" altLang="en-US" sz="2000">
              <a:solidFill>
                <a:srgbClr val="FF0000"/>
              </a:solidFill>
              <a:latin typeface="Consolas" pitchFamily="49" charset="0"/>
              <a:ea typeface="微软雅黑" pitchFamily="34" charset="-122"/>
              <a:cs typeface="Consolas" pitchFamily="49" charset="0"/>
            </a:endParaRPr>
          </a:p>
        </p:txBody>
      </p:sp>
      <p:sp>
        <p:nvSpPr>
          <p:cNvPr id="7" name="TextBox 6"/>
          <p:cNvSpPr txBox="1"/>
          <p:nvPr/>
        </p:nvSpPr>
        <p:spPr>
          <a:xfrm>
            <a:off x="571472" y="1214422"/>
            <a:ext cx="7929618" cy="454993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cnt</a:t>
            </a:r>
            <a:r>
              <a:rPr lang="zh-CN" altLang="zh-CN" sz="2000">
                <a:solidFill>
                  <a:srgbClr val="0000FF"/>
                </a:solidFill>
                <a:latin typeface="Consolas" pitchFamily="49" charset="0"/>
                <a:ea typeface="仿宋" pitchFamily="49" charset="-122"/>
                <a:cs typeface="Consolas" pitchFamily="49" charset="0"/>
              </a:rPr>
              <a:t>变量计第</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层结点个数（初始为</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设计队列中元素类型为</a:t>
            </a:r>
            <a:r>
              <a:rPr lang="en-US" altLang="zh-CN" sz="2000">
                <a:solidFill>
                  <a:srgbClr val="0000FF"/>
                </a:solidFill>
                <a:latin typeface="Consolas" pitchFamily="49" charset="0"/>
                <a:ea typeface="仿宋" pitchFamily="49" charset="-122"/>
                <a:cs typeface="Consolas" pitchFamily="49" charset="0"/>
              </a:rPr>
              <a:t>QNode</a:t>
            </a:r>
            <a:r>
              <a:rPr lang="zh-CN" altLang="zh-CN" sz="2000">
                <a:solidFill>
                  <a:srgbClr val="0000FF"/>
                </a:solidFill>
                <a:latin typeface="Consolas" pitchFamily="49" charset="0"/>
                <a:ea typeface="仿宋" pitchFamily="49" charset="-122"/>
                <a:cs typeface="Consolas" pitchFamily="49" charset="0"/>
              </a:rPr>
              <a:t>类，包含表示</a:t>
            </a:r>
            <a:r>
              <a:rPr lang="zh-CN" altLang="zh-CN" sz="2000">
                <a:solidFill>
                  <a:srgbClr val="FF0000"/>
                </a:solidFill>
                <a:latin typeface="Consolas" pitchFamily="49" charset="0"/>
                <a:ea typeface="仿宋" pitchFamily="49" charset="-122"/>
                <a:cs typeface="Consolas" pitchFamily="49" charset="0"/>
              </a:rPr>
              <a:t>当前结点层次</a:t>
            </a:r>
            <a:r>
              <a:rPr lang="en-US" altLang="zh-CN" sz="2000">
                <a:solidFill>
                  <a:srgbClr val="FF0000"/>
                </a:solidFill>
                <a:latin typeface="Consolas" pitchFamily="49" charset="0"/>
                <a:ea typeface="仿宋" pitchFamily="49" charset="-122"/>
                <a:cs typeface="Consolas" pitchFamily="49" charset="0"/>
              </a:rPr>
              <a:t>lev</a:t>
            </a:r>
            <a:r>
              <a:rPr lang="zh-CN" altLang="zh-CN" sz="2000">
                <a:solidFill>
                  <a:srgbClr val="0000FF"/>
                </a:solidFill>
                <a:latin typeface="Consolas" pitchFamily="49" charset="0"/>
                <a:ea typeface="仿宋" pitchFamily="49" charset="-122"/>
                <a:cs typeface="Consolas" pitchFamily="49" charset="0"/>
              </a:rPr>
              <a:t>和</a:t>
            </a:r>
            <a:r>
              <a:rPr lang="zh-CN" altLang="zh-CN" sz="2000">
                <a:solidFill>
                  <a:srgbClr val="FF0000"/>
                </a:solidFill>
                <a:latin typeface="Consolas" pitchFamily="49" charset="0"/>
                <a:ea typeface="仿宋" pitchFamily="49" charset="-122"/>
                <a:cs typeface="Consolas" pitchFamily="49" charset="0"/>
              </a:rPr>
              <a:t>结点</a:t>
            </a:r>
            <a:r>
              <a:rPr lang="zh-CN" altLang="en-US" sz="2000">
                <a:solidFill>
                  <a:srgbClr val="FF0000"/>
                </a:solidFill>
                <a:latin typeface="Consolas" pitchFamily="49" charset="0"/>
                <a:ea typeface="仿宋" pitchFamily="49" charset="-122"/>
                <a:cs typeface="Consolas" pitchFamily="49" charset="0"/>
              </a:rPr>
              <a:t>地址</a:t>
            </a:r>
            <a:r>
              <a:rPr lang="en-US" altLang="zh-CN" sz="2000">
                <a:solidFill>
                  <a:srgbClr val="FF0000"/>
                </a:solidFill>
                <a:latin typeface="Consolas" pitchFamily="49" charset="0"/>
                <a:ea typeface="仿宋" pitchFamily="49" charset="-122"/>
                <a:cs typeface="Consolas" pitchFamily="49" charset="0"/>
              </a:rPr>
              <a:t>node</a:t>
            </a:r>
            <a:r>
              <a:rPr lang="zh-CN" altLang="zh-CN" sz="2000">
                <a:solidFill>
                  <a:srgbClr val="0000FF"/>
                </a:solidFill>
                <a:latin typeface="Consolas" pitchFamily="49" charset="0"/>
                <a:ea typeface="仿宋" pitchFamily="49" charset="-122"/>
                <a:cs typeface="Consolas" pitchFamily="49" charset="0"/>
              </a:rPr>
              <a:t>两个成员变量。先将根结点进队（根结点的层次为</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）。在层次遍历中出队一个结点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a:t>
            </a:r>
          </a:p>
          <a:p>
            <a:pPr marL="914400" lvl="1" indent="-457200" algn="l">
              <a:lnSpc>
                <a:spcPts val="28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层次大于</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，返回</a:t>
            </a:r>
            <a:r>
              <a:rPr lang="en-US" altLang="zh-CN" sz="2000">
                <a:solidFill>
                  <a:srgbClr val="0000FF"/>
                </a:solidFill>
                <a:latin typeface="Consolas" pitchFamily="49" charset="0"/>
                <a:ea typeface="仿宋" pitchFamily="49" charset="-122"/>
                <a:cs typeface="Consolas" pitchFamily="49" charset="0"/>
              </a:rPr>
              <a:t>cnt</a:t>
            </a:r>
            <a:r>
              <a:rPr lang="zh-CN" altLang="zh-CN" sz="2000">
                <a:solidFill>
                  <a:srgbClr val="0000FF"/>
                </a:solidFill>
                <a:latin typeface="Consolas" pitchFamily="49" charset="0"/>
                <a:ea typeface="仿宋" pitchFamily="49" charset="-122"/>
                <a:cs typeface="Consolas" pitchFamily="49" charset="0"/>
              </a:rPr>
              <a:t>（继续层次遍历不可能再找到第</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层的结点）。</a:t>
            </a:r>
          </a:p>
          <a:p>
            <a:pPr marL="914400" lvl="1" indent="-457200" algn="l">
              <a:lnSpc>
                <a:spcPts val="28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是第</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层的结点（</a:t>
            </a:r>
            <a:r>
              <a:rPr lang="en-US" altLang="zh-CN" sz="2000">
                <a:solidFill>
                  <a:srgbClr val="0000FF"/>
                </a:solidFill>
                <a:latin typeface="Consolas" pitchFamily="49" charset="0"/>
                <a:ea typeface="仿宋" pitchFamily="49" charset="-122"/>
                <a:cs typeface="Consolas" pitchFamily="49" charset="0"/>
              </a:rPr>
              <a:t>p.lev=</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cnt</a:t>
            </a:r>
            <a:r>
              <a:rPr lang="zh-CN" altLang="zh-CN" sz="2000">
                <a:solidFill>
                  <a:srgbClr val="0000FF"/>
                </a:solidFill>
                <a:latin typeface="Consolas" pitchFamily="49" charset="0"/>
                <a:ea typeface="仿宋" pitchFamily="49" charset="-122"/>
                <a:cs typeface="Consolas" pitchFamily="49" charset="0"/>
              </a:rPr>
              <a:t>增</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p>
          <a:p>
            <a:pPr marL="914400" lvl="1" indent="-457200" algn="l">
              <a:lnSpc>
                <a:spcPts val="28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的层次小于</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，将其孩子结点进队，孩子结点的层次为双亲结点的层次加</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p>
          <a:p>
            <a:pPr marL="457200" indent="-4572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最后返回</a:t>
            </a:r>
            <a:r>
              <a:rPr lang="en-US" altLang="zh-CN" sz="2000">
                <a:solidFill>
                  <a:srgbClr val="0000FF"/>
                </a:solidFill>
                <a:latin typeface="Consolas" pitchFamily="49" charset="0"/>
                <a:ea typeface="仿宋" pitchFamily="49" charset="-122"/>
                <a:cs typeface="Consolas" pitchFamily="49" charset="0"/>
              </a:rPr>
              <a:t>cnt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00034" y="214290"/>
            <a:ext cx="1643074" cy="796023"/>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67864EE2-EAB3-4814-A7EB-820BD7610F1E}" type="slidenum">
              <a:rPr lang="en-US" altLang="zh-CN" smtClean="0"/>
              <a:pPr/>
              <a:t>6</a:t>
            </a:fld>
            <a:r>
              <a:rPr lang="en-US" altLang="zh-CN" dirty="0"/>
              <a:t>/96</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468313" y="476250"/>
            <a:ext cx="8207375" cy="918072"/>
          </a:xfrm>
          <a:prstGeom prst="rect">
            <a:avLst/>
          </a:prstGeom>
          <a:noFill/>
          <a:ln w="9525" algn="ctr">
            <a:noFill/>
            <a:miter lim="800000"/>
            <a:headEnd/>
            <a:tailEnd type="none" w="med" len="lg"/>
          </a:ln>
          <a:effectLst/>
        </p:spPr>
        <p:txBody>
          <a:bodyPr>
            <a:spAutoFit/>
          </a:bodyPr>
          <a:lstStyle/>
          <a:p>
            <a:pPr algn="l">
              <a:lnSpc>
                <a:spcPts val="3400"/>
              </a:lnSpc>
              <a:spcBef>
                <a:spcPct val="50000"/>
              </a:spcBef>
            </a:pPr>
            <a:r>
              <a:rPr lang="zh-CN" altLang="en-US" sz="2200" dirty="0">
                <a:ea typeface="楷体" pitchFamily="49" charset="-122"/>
                <a:cs typeface="Times New Roman" pitchFamily="18" charset="0"/>
              </a:rPr>
              <a:t>　　</a:t>
            </a:r>
            <a:r>
              <a:rPr lang="zh-CN" altLang="en-US" sz="2200" dirty="0">
                <a:solidFill>
                  <a:srgbClr val="0000FF"/>
                </a:solidFill>
                <a:ea typeface="楷体" pitchFamily="49" charset="-122"/>
                <a:cs typeface="Times New Roman" pitchFamily="18" charset="0"/>
              </a:rPr>
              <a:t>在一组字符的哈夫曼编码中，不可能出现一个字符的哈夫曼编码是另一个字符哈夫曼编码的</a:t>
            </a:r>
            <a:r>
              <a:rPr lang="zh-CN" altLang="en-US" sz="2200" dirty="0">
                <a:solidFill>
                  <a:srgbClr val="FF00FF"/>
                </a:solidFill>
                <a:ea typeface="楷体" pitchFamily="49" charset="-122"/>
                <a:cs typeface="Times New Roman" pitchFamily="18" charset="0"/>
              </a:rPr>
              <a:t>前缀</a:t>
            </a:r>
            <a:r>
              <a:rPr lang="zh-CN" altLang="en-US" sz="2200" dirty="0">
                <a:solidFill>
                  <a:srgbClr val="0000FF"/>
                </a:solidFill>
                <a:ea typeface="楷体" pitchFamily="49" charset="-122"/>
                <a:cs typeface="Times New Roman" pitchFamily="18" charset="0"/>
              </a:rPr>
              <a:t>。</a:t>
            </a:r>
          </a:p>
        </p:txBody>
      </p:sp>
      <p:sp>
        <p:nvSpPr>
          <p:cNvPr id="378885" name="Text Box 5"/>
          <p:cNvSpPr txBox="1">
            <a:spLocks noChangeArrowheads="1"/>
          </p:cNvSpPr>
          <p:nvPr/>
        </p:nvSpPr>
        <p:spPr bwMode="auto">
          <a:xfrm>
            <a:off x="755650" y="1557338"/>
            <a:ext cx="7920038" cy="1243417"/>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dirty="0">
                <a:solidFill>
                  <a:srgbClr val="0000FF"/>
                </a:solidFill>
                <a:ea typeface="楷体" pitchFamily="49" charset="-122"/>
                <a:cs typeface="Times New Roman" pitchFamily="18" charset="0"/>
              </a:rPr>
              <a:t>例如，有</a:t>
            </a:r>
            <a:r>
              <a:rPr lang="en-US" altLang="zh-CN" sz="2200" dirty="0">
                <a:solidFill>
                  <a:srgbClr val="0000FF"/>
                </a:solidFill>
                <a:ea typeface="楷体" pitchFamily="49" charset="-122"/>
                <a:cs typeface="Times New Roman" pitchFamily="18" charset="0"/>
              </a:rPr>
              <a:t>4</a:t>
            </a:r>
            <a:r>
              <a:rPr lang="zh-CN" altLang="en-US" sz="2200" dirty="0">
                <a:solidFill>
                  <a:srgbClr val="0000FF"/>
                </a:solidFill>
                <a:ea typeface="楷体" pitchFamily="49" charset="-122"/>
                <a:cs typeface="Times New Roman" pitchFamily="18" charset="0"/>
              </a:rPr>
              <a:t>个字符的编码如下：</a:t>
            </a:r>
          </a:p>
          <a:p>
            <a:pPr algn="l">
              <a:spcBef>
                <a:spcPct val="50000"/>
              </a:spcBef>
            </a:pPr>
            <a:r>
              <a:rPr lang="zh-CN" altLang="en-US" sz="2200" dirty="0">
                <a:ea typeface="楷体" pitchFamily="49" charset="-122"/>
                <a:cs typeface="Times New Roman" pitchFamily="18" charset="0"/>
              </a:rPr>
              <a:t>　　</a:t>
            </a:r>
            <a:r>
              <a:rPr lang="en-US" altLang="zh-CN" sz="2200" dirty="0">
                <a:solidFill>
                  <a:srgbClr val="FF00FF"/>
                </a:solidFill>
                <a:ea typeface="楷体" pitchFamily="49" charset="-122"/>
                <a:cs typeface="Times New Roman" pitchFamily="18" charset="0"/>
              </a:rPr>
              <a:t>1</a:t>
            </a:r>
            <a:r>
              <a:rPr lang="en-US" altLang="zh-CN" sz="2200" dirty="0">
                <a:ea typeface="楷体" pitchFamily="49" charset="-122"/>
                <a:cs typeface="Times New Roman" pitchFamily="18" charset="0"/>
              </a:rPr>
              <a:t>00</a:t>
            </a:r>
            <a:r>
              <a:rPr lang="zh-CN" altLang="en-US" sz="2200" dirty="0">
                <a:ea typeface="楷体" pitchFamily="49" charset="-122"/>
                <a:cs typeface="Times New Roman" pitchFamily="18" charset="0"/>
              </a:rPr>
              <a:t>，</a:t>
            </a:r>
            <a:r>
              <a:rPr lang="en-US" altLang="zh-CN" sz="2200" dirty="0">
                <a:solidFill>
                  <a:srgbClr val="00B050"/>
                </a:solidFill>
                <a:ea typeface="楷体" pitchFamily="49" charset="-122"/>
                <a:cs typeface="Times New Roman" pitchFamily="18" charset="0"/>
              </a:rPr>
              <a:t>0</a:t>
            </a:r>
            <a:r>
              <a:rPr lang="en-US" altLang="zh-CN" sz="2200" dirty="0">
                <a:ea typeface="楷体" pitchFamily="49" charset="-122"/>
                <a:cs typeface="Times New Roman" pitchFamily="18" charset="0"/>
              </a:rPr>
              <a:t>01</a:t>
            </a:r>
            <a:r>
              <a:rPr lang="zh-CN" altLang="en-US" sz="2200" dirty="0">
                <a:ea typeface="楷体" pitchFamily="49" charset="-122"/>
                <a:cs typeface="Times New Roman" pitchFamily="18" charset="0"/>
              </a:rPr>
              <a:t>，</a:t>
            </a:r>
            <a:r>
              <a:rPr lang="en-US" altLang="zh-CN" sz="2200" dirty="0">
                <a:solidFill>
                  <a:srgbClr val="00B050"/>
                </a:solidFill>
                <a:ea typeface="楷体" pitchFamily="49" charset="-122"/>
                <a:cs typeface="Times New Roman" pitchFamily="18" charset="0"/>
              </a:rPr>
              <a:t>0</a:t>
            </a:r>
            <a:r>
              <a:rPr lang="zh-CN" altLang="en-US" sz="2200" dirty="0">
                <a:ea typeface="楷体" pitchFamily="49" charset="-122"/>
                <a:cs typeface="Times New Roman" pitchFamily="18" charset="0"/>
              </a:rPr>
              <a:t>，</a:t>
            </a:r>
            <a:r>
              <a:rPr lang="en-US" altLang="zh-CN" sz="2200" dirty="0">
                <a:solidFill>
                  <a:srgbClr val="FF00FF"/>
                </a:solidFill>
                <a:ea typeface="楷体" pitchFamily="49" charset="-122"/>
                <a:cs typeface="Times New Roman" pitchFamily="18" charset="0"/>
              </a:rPr>
              <a:t>1</a:t>
            </a:r>
          </a:p>
          <a:p>
            <a:pPr algn="l">
              <a:spcBef>
                <a:spcPct val="50000"/>
              </a:spcBef>
            </a:pPr>
            <a:r>
              <a:rPr lang="zh-CN" altLang="en-US" sz="2200" dirty="0">
                <a:solidFill>
                  <a:srgbClr val="0000FF"/>
                </a:solidFill>
                <a:ea typeface="楷体" pitchFamily="49" charset="-122"/>
                <a:cs typeface="Times New Roman" pitchFamily="18" charset="0"/>
              </a:rPr>
              <a:t>这是哈夫曼编码吗？</a:t>
            </a:r>
          </a:p>
        </p:txBody>
      </p:sp>
      <p:sp>
        <p:nvSpPr>
          <p:cNvPr id="378886" name="Text Box 6"/>
          <p:cNvSpPr txBox="1">
            <a:spLocks noChangeArrowheads="1"/>
          </p:cNvSpPr>
          <p:nvPr/>
        </p:nvSpPr>
        <p:spPr bwMode="auto">
          <a:xfrm>
            <a:off x="3571868" y="2500306"/>
            <a:ext cx="1079500" cy="6096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4000" dirty="0">
                <a:solidFill>
                  <a:srgbClr val="FF0000"/>
                </a:solidFill>
              </a:rPr>
              <a:t>×</a:t>
            </a:r>
          </a:p>
        </p:txBody>
      </p:sp>
      <p:grpSp>
        <p:nvGrpSpPr>
          <p:cNvPr id="7" name="组合 6"/>
          <p:cNvGrpSpPr/>
          <p:nvPr/>
        </p:nvGrpSpPr>
        <p:grpSpPr>
          <a:xfrm>
            <a:off x="1214414" y="3143248"/>
            <a:ext cx="4572032" cy="1077556"/>
            <a:chOff x="857224" y="3929066"/>
            <a:chExt cx="4572032" cy="1077556"/>
          </a:xfrm>
        </p:grpSpPr>
        <p:sp>
          <p:nvSpPr>
            <p:cNvPr id="5" name="TextBox 4"/>
            <p:cNvSpPr txBox="1"/>
            <p:nvPr/>
          </p:nvSpPr>
          <p:spPr>
            <a:xfrm>
              <a:off x="857224" y="4643446"/>
              <a:ext cx="4572032" cy="363176"/>
            </a:xfrm>
            <a:prstGeom prst="rect">
              <a:avLst/>
            </a:prstGeom>
            <a:noFill/>
          </p:spPr>
          <p:txBody>
            <a:bodyPr wrap="square" rtlCol="0">
              <a:spAutoFit/>
            </a:bodyPr>
            <a:lstStyle/>
            <a:p>
              <a:pPr algn="l"/>
              <a:r>
                <a:rPr lang="zh-CN" altLang="en-US" sz="2200" dirty="0">
                  <a:solidFill>
                    <a:srgbClr val="0000FF"/>
                  </a:solidFill>
                  <a:ea typeface="楷体" pitchFamily="49" charset="-122"/>
                  <a:cs typeface="Times New Roman" pitchFamily="18" charset="0"/>
                </a:rPr>
                <a:t>哈夫曼编码也称为</a:t>
              </a:r>
              <a:r>
                <a:rPr lang="zh-CN" altLang="en-US" sz="2200" dirty="0">
                  <a:solidFill>
                    <a:srgbClr val="FF0000"/>
                  </a:solidFill>
                  <a:ea typeface="楷体" pitchFamily="49" charset="-122"/>
                  <a:cs typeface="Times New Roman" pitchFamily="18" charset="0"/>
                </a:rPr>
                <a:t>前缀编码</a:t>
              </a:r>
              <a:r>
                <a:rPr lang="zh-CN" altLang="en-US" sz="2200" dirty="0">
                  <a:ea typeface="楷体" pitchFamily="49" charset="-122"/>
                  <a:cs typeface="Times New Roman" pitchFamily="18" charset="0"/>
                </a:rPr>
                <a:t>。</a:t>
              </a:r>
              <a:endParaRPr lang="zh-CN" altLang="en-US" sz="2200" dirty="0"/>
            </a:p>
          </p:txBody>
        </p:sp>
        <p:sp>
          <p:nvSpPr>
            <p:cNvPr id="6" name="下箭头 5"/>
            <p:cNvSpPr/>
            <p:nvPr/>
          </p:nvSpPr>
          <p:spPr>
            <a:xfrm>
              <a:off x="2571736" y="392906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200"/>
            </a:p>
          </p:txBody>
        </p:sp>
      </p:grpSp>
      <p:sp>
        <p:nvSpPr>
          <p:cNvPr id="9" name="灯片编号占位符 8"/>
          <p:cNvSpPr>
            <a:spLocks noGrp="1"/>
          </p:cNvSpPr>
          <p:nvPr>
            <p:ph type="sldNum" sz="quarter" idx="12"/>
          </p:nvPr>
        </p:nvSpPr>
        <p:spPr/>
        <p:txBody>
          <a:bodyPr/>
          <a:lstStyle/>
          <a:p>
            <a:fld id="{EEE4F7E5-DD09-4BA6-9AE1-47735B52AA37}" type="slidenum">
              <a:rPr lang="en-US" altLang="zh-CN" smtClean="0"/>
              <a:pPr/>
              <a:t>60</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78886"/>
                                        </p:tgtEl>
                                        <p:attrNameLst>
                                          <p:attrName>style.visibility</p:attrName>
                                        </p:attrNameLst>
                                      </p:cBhvr>
                                      <p:to>
                                        <p:strVal val="visible"/>
                                      </p:to>
                                    </p:set>
                                    <p:animEffect transition="in" filter="wipe(left)">
                                      <p:cBhvr>
                                        <p:cTn id="11" dur="500"/>
                                        <p:tgtEl>
                                          <p:spTgt spid="37888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p:bldP spid="37888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642918"/>
            <a:ext cx="8143932" cy="3757054"/>
          </a:xfrm>
          <a:prstGeom prst="rect">
            <a:avLst/>
          </a:prstGeom>
          <a:noFill/>
        </p:spPr>
        <p:txBody>
          <a:bodyPr wrap="square" rtlCol="0">
            <a:spAutoFit/>
          </a:bodyPr>
          <a:lstStyle/>
          <a:p>
            <a:pPr algn="l">
              <a:lnSpc>
                <a:spcPct val="150000"/>
              </a:lnSpc>
            </a:pPr>
            <a:r>
              <a:rPr lang="en-US" altLang="zh-CN" sz="2200" dirty="0">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例（补充）</a:t>
            </a:r>
            <a:r>
              <a:rPr lang="en-US" altLang="zh-CN" sz="2200" dirty="0">
                <a:solidFill>
                  <a:srgbClr val="FF0000"/>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5</a:t>
            </a:r>
            <a:r>
              <a:rPr lang="zh-CN" altLang="en-US" sz="2200" dirty="0">
                <a:solidFill>
                  <a:srgbClr val="0000FF"/>
                </a:solidFill>
                <a:latin typeface="Consolas" pitchFamily="49" charset="0"/>
                <a:ea typeface="楷体" pitchFamily="49" charset="-122"/>
                <a:cs typeface="Consolas" pitchFamily="49" charset="0"/>
              </a:rPr>
              <a:t>个字符有如下</a:t>
            </a:r>
            <a:r>
              <a:rPr lang="en-US" altLang="zh-CN" sz="2200" dirty="0">
                <a:solidFill>
                  <a:srgbClr val="0000FF"/>
                </a:solidFill>
                <a:latin typeface="Consolas" pitchFamily="49" charset="0"/>
                <a:ea typeface="楷体" pitchFamily="49" charset="-122"/>
                <a:cs typeface="Consolas" pitchFamily="49" charset="0"/>
              </a:rPr>
              <a:t>4</a:t>
            </a:r>
            <a:r>
              <a:rPr lang="zh-CN" altLang="en-US" sz="2200" dirty="0">
                <a:solidFill>
                  <a:srgbClr val="0000FF"/>
                </a:solidFill>
                <a:latin typeface="Consolas" pitchFamily="49" charset="0"/>
                <a:ea typeface="楷体" pitchFamily="49" charset="-122"/>
                <a:cs typeface="Consolas" pitchFamily="49" charset="0"/>
              </a:rPr>
              <a:t>种编码方案，不是前缀编码的是</a:t>
            </a:r>
            <a:r>
              <a:rPr lang="zh-CN" altLang="en-US" sz="2200" u="sng"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a:t>
            </a:r>
            <a:endParaRPr lang="en-US" altLang="zh-CN" sz="2200" dirty="0">
              <a:solidFill>
                <a:srgbClr val="0000FF"/>
              </a:solidFill>
              <a:latin typeface="Consolas" pitchFamily="49" charset="0"/>
              <a:ea typeface="楷体" pitchFamily="49" charset="-122"/>
              <a:cs typeface="Consolas" pitchFamily="49" charset="0"/>
            </a:endParaRPr>
          </a:p>
          <a:p>
            <a:pPr algn="l">
              <a:lnSpc>
                <a:spcPct val="150000"/>
              </a:lnSpc>
            </a:pPr>
            <a:r>
              <a:rPr lang="en-US" altLang="zh-CN" sz="2200" dirty="0">
                <a:latin typeface="Consolas" pitchFamily="49" charset="0"/>
                <a:ea typeface="楷体" pitchFamily="49" charset="-122"/>
                <a:cs typeface="Consolas" pitchFamily="49" charset="0"/>
              </a:rPr>
              <a:t>    </a:t>
            </a:r>
            <a:r>
              <a:rPr lang="en-US" altLang="zh-CN" sz="2200"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0000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p>
          <a:p>
            <a:pPr algn="l">
              <a:lnSpc>
                <a:spcPct val="150000"/>
              </a:lnSpc>
            </a:pPr>
            <a:r>
              <a:rPr lang="en-US" altLang="zh-CN" sz="2200" dirty="0">
                <a:solidFill>
                  <a:srgbClr val="0000FF"/>
                </a:solidFill>
                <a:latin typeface="Consolas" pitchFamily="49" charset="0"/>
                <a:ea typeface="楷体" pitchFamily="49" charset="-122"/>
                <a:cs typeface="Consolas" pitchFamily="49" charset="0"/>
              </a:rPr>
              <a:t>    B</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p>
          <a:p>
            <a:pPr algn="l">
              <a:lnSpc>
                <a:spcPct val="150000"/>
              </a:lnSpc>
            </a:pPr>
            <a:r>
              <a:rPr lang="en-US" altLang="zh-CN" sz="2200" dirty="0">
                <a:solidFill>
                  <a:srgbClr val="0000FF"/>
                </a:solidFill>
                <a:latin typeface="Consolas" pitchFamily="49" charset="0"/>
                <a:ea typeface="楷体" pitchFamily="49" charset="-122"/>
                <a:cs typeface="Consolas" pitchFamily="49" charset="0"/>
              </a:rPr>
              <a:t>    C</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100</a:t>
            </a:r>
          </a:p>
          <a:p>
            <a:pPr algn="l">
              <a:lnSpc>
                <a:spcPct val="150000"/>
              </a:lnSpc>
            </a:pPr>
            <a:r>
              <a:rPr lang="en-US" altLang="zh-CN" sz="2200" dirty="0">
                <a:solidFill>
                  <a:srgbClr val="0000FF"/>
                </a:solidFill>
                <a:latin typeface="Consolas" pitchFamily="49" charset="0"/>
                <a:ea typeface="楷体" pitchFamily="49" charset="-122"/>
                <a:cs typeface="Consolas" pitchFamily="49" charset="0"/>
              </a:rPr>
              <a:t>    D</a:t>
            </a:r>
            <a:r>
              <a:rPr lang="zh-CN" altLang="en-US" sz="2200" dirty="0">
                <a:solidFill>
                  <a:srgbClr val="0000FF"/>
                </a:solidFill>
                <a:latin typeface="Consolas" pitchFamily="49" charset="0"/>
                <a:ea typeface="楷体" pitchFamily="49" charset="-122"/>
              </a:rPr>
              <a:t>．</a:t>
            </a:r>
            <a:r>
              <a:rPr lang="en-US" altLang="zh-CN" sz="2200" dirty="0">
                <a:solidFill>
                  <a:srgbClr val="0000FF"/>
                </a:solidFill>
                <a:latin typeface="Consolas" pitchFamily="49" charset="0"/>
                <a:ea typeface="楷体" pitchFamily="49" charset="-122"/>
              </a:rPr>
              <a:t>0</a:t>
            </a:r>
            <a:r>
              <a:rPr lang="zh-CN" altLang="en-US" sz="2200" dirty="0">
                <a:solidFill>
                  <a:srgbClr val="0000FF"/>
                </a:solidFill>
                <a:latin typeface="Consolas" pitchFamily="49" charset="0"/>
                <a:ea typeface="楷体" pitchFamily="49" charset="-122"/>
              </a:rPr>
              <a:t>，</a:t>
            </a:r>
            <a:r>
              <a:rPr lang="en-US" altLang="zh-CN" sz="2200" dirty="0">
                <a:solidFill>
                  <a:srgbClr val="0000FF"/>
                </a:solidFill>
                <a:latin typeface="Consolas" pitchFamily="49" charset="0"/>
                <a:ea typeface="楷体" pitchFamily="49" charset="-122"/>
              </a:rPr>
              <a:t>100</a:t>
            </a:r>
            <a:r>
              <a:rPr lang="zh-CN" altLang="en-US" sz="2200" dirty="0">
                <a:solidFill>
                  <a:srgbClr val="0000FF"/>
                </a:solidFill>
                <a:latin typeface="Consolas" pitchFamily="49" charset="0"/>
                <a:ea typeface="楷体" pitchFamily="49" charset="-122"/>
              </a:rPr>
              <a:t>，</a:t>
            </a:r>
            <a:r>
              <a:rPr lang="en-US" altLang="zh-CN" sz="2200" dirty="0">
                <a:solidFill>
                  <a:srgbClr val="0000FF"/>
                </a:solidFill>
                <a:latin typeface="Consolas" pitchFamily="49" charset="0"/>
                <a:ea typeface="楷体" pitchFamily="49" charset="-122"/>
              </a:rPr>
              <a:t>110</a:t>
            </a:r>
            <a:r>
              <a:rPr lang="zh-CN" altLang="en-US" sz="2200" dirty="0">
                <a:solidFill>
                  <a:srgbClr val="0000FF"/>
                </a:solidFill>
                <a:latin typeface="Consolas" pitchFamily="49" charset="0"/>
                <a:ea typeface="楷体" pitchFamily="49" charset="-122"/>
              </a:rPr>
              <a:t>，</a:t>
            </a:r>
            <a:r>
              <a:rPr lang="en-US" altLang="zh-CN" sz="2200" dirty="0">
                <a:solidFill>
                  <a:srgbClr val="0000FF"/>
                </a:solidFill>
                <a:latin typeface="Consolas" pitchFamily="49" charset="0"/>
                <a:ea typeface="楷体" pitchFamily="49" charset="-122"/>
              </a:rPr>
              <a:t>1110</a:t>
            </a:r>
            <a:r>
              <a:rPr lang="zh-CN" altLang="en-US" sz="2200" dirty="0">
                <a:solidFill>
                  <a:srgbClr val="0000FF"/>
                </a:solidFill>
                <a:latin typeface="Consolas" pitchFamily="49" charset="0"/>
                <a:ea typeface="楷体" pitchFamily="49" charset="-122"/>
              </a:rPr>
              <a:t>，</a:t>
            </a:r>
            <a:r>
              <a:rPr lang="en-US" altLang="zh-CN" sz="2200" dirty="0">
                <a:solidFill>
                  <a:srgbClr val="0000FF"/>
                </a:solidFill>
                <a:latin typeface="Consolas" pitchFamily="49" charset="0"/>
                <a:ea typeface="楷体" pitchFamily="49" charset="-122"/>
              </a:rPr>
              <a:t>1100</a:t>
            </a:r>
            <a:endParaRPr lang="zh-CN" altLang="en-US" sz="2200" dirty="0">
              <a:solidFill>
                <a:srgbClr val="0000FF"/>
              </a:solidFill>
              <a:latin typeface="Consolas" pitchFamily="49" charset="0"/>
              <a:ea typeface="楷体" pitchFamily="49" charset="-122"/>
            </a:endParaRPr>
          </a:p>
        </p:txBody>
      </p:sp>
      <p:sp>
        <p:nvSpPr>
          <p:cNvPr id="5" name="Text Box 3"/>
          <p:cNvSpPr txBox="1">
            <a:spLocks noChangeArrowheads="1"/>
          </p:cNvSpPr>
          <p:nvPr/>
        </p:nvSpPr>
        <p:spPr bwMode="auto">
          <a:xfrm>
            <a:off x="1547664" y="4787372"/>
            <a:ext cx="5184775" cy="4308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zh-CN" altLang="en-US" sz="2200" dirty="0">
                <a:solidFill>
                  <a:srgbClr val="FF3300"/>
                </a:solidFill>
                <a:ea typeface="楷体" pitchFamily="49" charset="-122"/>
                <a:cs typeface="Times New Roman" pitchFamily="18" charset="0"/>
              </a:rPr>
              <a:t>说明：本题为</a:t>
            </a:r>
            <a:r>
              <a:rPr lang="en-US" altLang="zh-CN" sz="2200" dirty="0">
                <a:solidFill>
                  <a:srgbClr val="FF3300"/>
                </a:solidFill>
                <a:ea typeface="楷体" pitchFamily="49" charset="-122"/>
                <a:cs typeface="Times New Roman" pitchFamily="18" charset="0"/>
              </a:rPr>
              <a:t>2014</a:t>
            </a:r>
            <a:r>
              <a:rPr lang="zh-CN" altLang="en-US" sz="2200" dirty="0">
                <a:solidFill>
                  <a:srgbClr val="FF3300"/>
                </a:solidFill>
                <a:ea typeface="楷体" pitchFamily="49" charset="-122"/>
                <a:cs typeface="Times New Roman" pitchFamily="18" charset="0"/>
              </a:rPr>
              <a:t>年全国考研题 </a:t>
            </a:r>
          </a:p>
        </p:txBody>
      </p:sp>
      <p:sp>
        <p:nvSpPr>
          <p:cNvPr id="7" name="灯片编号占位符 6"/>
          <p:cNvSpPr>
            <a:spLocks noGrp="1"/>
          </p:cNvSpPr>
          <p:nvPr>
            <p:ph type="sldNum" sz="quarter" idx="12"/>
          </p:nvPr>
        </p:nvSpPr>
        <p:spPr/>
        <p:txBody>
          <a:bodyPr/>
          <a:lstStyle/>
          <a:p>
            <a:fld id="{EEE4F7E5-DD09-4BA6-9AE1-47735B52AA37}" type="slidenum">
              <a:rPr lang="en-US" altLang="zh-CN" smtClean="0"/>
              <a:pPr/>
              <a:t>61</a:t>
            </a:fld>
            <a:r>
              <a:rPr lang="en-US" altLang="zh-CN"/>
              <a:t>/15</a:t>
            </a:r>
          </a:p>
        </p:txBody>
      </p:sp>
    </p:spTree>
    <p:extLst>
      <p:ext uri="{BB962C8B-B14F-4D97-AF65-F5344CB8AC3E}">
        <p14:creationId xmlns:p14="http://schemas.microsoft.com/office/powerpoint/2010/main" val="2438039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642918"/>
            <a:ext cx="8143932" cy="3757054"/>
          </a:xfrm>
          <a:prstGeom prst="rect">
            <a:avLst/>
          </a:prstGeom>
          <a:noFill/>
        </p:spPr>
        <p:txBody>
          <a:bodyPr wrap="square" rtlCol="0">
            <a:spAutoFit/>
          </a:bodyPr>
          <a:lstStyle/>
          <a:p>
            <a:pPr algn="l">
              <a:lnSpc>
                <a:spcPct val="150000"/>
              </a:lnSpc>
            </a:pPr>
            <a:r>
              <a:rPr lang="en-US" altLang="zh-CN" sz="2200" dirty="0">
                <a:latin typeface="Consolas" pitchFamily="49" charset="0"/>
                <a:ea typeface="楷体" pitchFamily="49" charset="-122"/>
                <a:cs typeface="Consolas" pitchFamily="49" charset="0"/>
              </a:rPr>
              <a:t>   </a:t>
            </a: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例（补充）</a:t>
            </a:r>
            <a:r>
              <a:rPr lang="en-US" altLang="zh-CN" sz="2200" dirty="0">
                <a:solidFill>
                  <a:srgbClr val="FF0000"/>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5</a:t>
            </a:r>
            <a:r>
              <a:rPr lang="zh-CN" altLang="en-US" sz="2200" dirty="0">
                <a:solidFill>
                  <a:srgbClr val="0000FF"/>
                </a:solidFill>
                <a:latin typeface="Consolas" pitchFamily="49" charset="0"/>
                <a:ea typeface="楷体" pitchFamily="49" charset="-122"/>
                <a:cs typeface="Consolas" pitchFamily="49" charset="0"/>
              </a:rPr>
              <a:t>个字符有如下</a:t>
            </a:r>
            <a:r>
              <a:rPr lang="en-US" altLang="zh-CN" sz="2200" dirty="0">
                <a:solidFill>
                  <a:srgbClr val="0000FF"/>
                </a:solidFill>
                <a:latin typeface="Consolas" pitchFamily="49" charset="0"/>
                <a:ea typeface="楷体" pitchFamily="49" charset="-122"/>
                <a:cs typeface="Consolas" pitchFamily="49" charset="0"/>
              </a:rPr>
              <a:t>4</a:t>
            </a:r>
            <a:r>
              <a:rPr lang="zh-CN" altLang="en-US" sz="2200" dirty="0">
                <a:solidFill>
                  <a:srgbClr val="0000FF"/>
                </a:solidFill>
                <a:latin typeface="Consolas" pitchFamily="49" charset="0"/>
                <a:ea typeface="楷体" pitchFamily="49" charset="-122"/>
                <a:cs typeface="Consolas" pitchFamily="49" charset="0"/>
              </a:rPr>
              <a:t>种编码方案，不是前缀编码的是</a:t>
            </a:r>
            <a:r>
              <a:rPr lang="zh-CN" altLang="en-US" sz="2200" u="sng"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a:t>
            </a:r>
            <a:endParaRPr lang="en-US" altLang="zh-CN" sz="2200" dirty="0">
              <a:solidFill>
                <a:srgbClr val="0000FF"/>
              </a:solidFill>
              <a:latin typeface="Consolas" pitchFamily="49" charset="0"/>
              <a:ea typeface="楷体" pitchFamily="49" charset="-122"/>
              <a:cs typeface="Consolas" pitchFamily="49" charset="0"/>
            </a:endParaRPr>
          </a:p>
          <a:p>
            <a:pPr algn="l">
              <a:lnSpc>
                <a:spcPct val="150000"/>
              </a:lnSpc>
            </a:pPr>
            <a:r>
              <a:rPr lang="en-US" altLang="zh-CN" sz="2200" dirty="0">
                <a:latin typeface="Consolas" pitchFamily="49" charset="0"/>
                <a:ea typeface="楷体" pitchFamily="49" charset="-122"/>
                <a:cs typeface="Consolas" pitchFamily="49" charset="0"/>
              </a:rPr>
              <a:t>    </a:t>
            </a:r>
            <a:r>
              <a:rPr lang="en-US" altLang="zh-CN" sz="2200" dirty="0">
                <a:solidFill>
                  <a:srgbClr val="0000FF"/>
                </a:solidFill>
                <a:latin typeface="Consolas" pitchFamily="49" charset="0"/>
                <a:ea typeface="楷体" pitchFamily="49" charset="-122"/>
                <a:cs typeface="Consolas" pitchFamily="49" charset="0"/>
              </a:rPr>
              <a:t>A</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0000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p>
          <a:p>
            <a:pPr algn="l">
              <a:lnSpc>
                <a:spcPct val="150000"/>
              </a:lnSpc>
            </a:pPr>
            <a:r>
              <a:rPr lang="en-US" altLang="zh-CN" sz="2200" dirty="0">
                <a:solidFill>
                  <a:srgbClr val="0000FF"/>
                </a:solidFill>
                <a:latin typeface="Consolas" pitchFamily="49" charset="0"/>
                <a:ea typeface="楷体" pitchFamily="49" charset="-122"/>
                <a:cs typeface="Consolas" pitchFamily="49" charset="0"/>
              </a:rPr>
              <a:t>    B</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a:t>
            </a:r>
          </a:p>
          <a:p>
            <a:pPr algn="l">
              <a:lnSpc>
                <a:spcPct val="150000"/>
              </a:lnSpc>
            </a:pPr>
            <a:r>
              <a:rPr lang="en-US" altLang="zh-CN" sz="2200" dirty="0">
                <a:solidFill>
                  <a:srgbClr val="0000FF"/>
                </a:solidFill>
                <a:latin typeface="Consolas" pitchFamily="49" charset="0"/>
                <a:ea typeface="楷体" pitchFamily="49" charset="-122"/>
                <a:cs typeface="Consolas" pitchFamily="49" charset="0"/>
              </a:rPr>
              <a:t>    C</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001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011</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100</a:t>
            </a:r>
          </a:p>
          <a:p>
            <a:pPr algn="l">
              <a:lnSpc>
                <a:spcPct val="150000"/>
              </a:lnSpc>
            </a:pPr>
            <a:r>
              <a:rPr lang="en-US" altLang="zh-CN" sz="2200" dirty="0">
                <a:solidFill>
                  <a:srgbClr val="0000FF"/>
                </a:solidFill>
                <a:latin typeface="Consolas" pitchFamily="49" charset="0"/>
                <a:ea typeface="楷体" pitchFamily="49" charset="-122"/>
                <a:cs typeface="Consolas" pitchFamily="49" charset="0"/>
              </a:rPr>
              <a:t>    D</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100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FF00FF"/>
                </a:solidFill>
                <a:latin typeface="Consolas" pitchFamily="49" charset="0"/>
                <a:ea typeface="楷体" pitchFamily="49" charset="-122"/>
                <a:cs typeface="Consolas" pitchFamily="49" charset="0"/>
              </a:rPr>
              <a:t>110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0000FF"/>
                </a:solidFill>
                <a:latin typeface="Consolas" pitchFamily="49" charset="0"/>
                <a:ea typeface="楷体" pitchFamily="49" charset="-122"/>
                <a:cs typeface="Consolas" pitchFamily="49" charset="0"/>
              </a:rPr>
              <a:t>1110</a:t>
            </a:r>
            <a:r>
              <a:rPr lang="zh-CN" altLang="en-US" sz="2200" dirty="0">
                <a:solidFill>
                  <a:srgbClr val="0000FF"/>
                </a:solidFill>
                <a:latin typeface="Consolas" pitchFamily="49" charset="0"/>
                <a:ea typeface="楷体" pitchFamily="49" charset="-122"/>
                <a:cs typeface="Consolas" pitchFamily="49" charset="0"/>
              </a:rPr>
              <a:t>，</a:t>
            </a:r>
            <a:r>
              <a:rPr lang="en-US" altLang="zh-CN" sz="2200" dirty="0">
                <a:solidFill>
                  <a:srgbClr val="FF00FF"/>
                </a:solidFill>
                <a:latin typeface="Consolas" pitchFamily="49" charset="0"/>
                <a:ea typeface="楷体" pitchFamily="49" charset="-122"/>
                <a:cs typeface="Consolas" pitchFamily="49" charset="0"/>
              </a:rPr>
              <a:t>110</a:t>
            </a:r>
            <a:r>
              <a:rPr lang="en-US" altLang="zh-CN" sz="2200" dirty="0">
                <a:solidFill>
                  <a:srgbClr val="0000FF"/>
                </a:solidFill>
                <a:latin typeface="Consolas" pitchFamily="49" charset="0"/>
                <a:ea typeface="楷体" pitchFamily="49" charset="-122"/>
                <a:cs typeface="Consolas" pitchFamily="49" charset="0"/>
              </a:rPr>
              <a:t>0</a:t>
            </a:r>
            <a:endParaRPr lang="zh-CN" altLang="en-US" sz="2200" dirty="0">
              <a:solidFill>
                <a:srgbClr val="0000FF"/>
              </a:solidFill>
              <a:latin typeface="Consolas" pitchFamily="49" charset="0"/>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EEE4F7E5-DD09-4BA6-9AE1-47735B52AA37}" type="slidenum">
              <a:rPr lang="en-US" altLang="zh-CN" smtClean="0"/>
              <a:pPr/>
              <a:t>62</a:t>
            </a:fld>
            <a:r>
              <a:rPr lang="en-US" altLang="zh-CN" dirty="0"/>
              <a:t>/96</a:t>
            </a:r>
          </a:p>
        </p:txBody>
      </p:sp>
      <p:sp>
        <p:nvSpPr>
          <p:cNvPr id="6" name="Text Box 3">
            <a:extLst>
              <a:ext uri="{FF2B5EF4-FFF2-40B4-BE49-F238E27FC236}">
                <a16:creationId xmlns:a16="http://schemas.microsoft.com/office/drawing/2014/main" id="{2BEBAF10-8BE4-460B-BAF0-181CA8F6A30C}"/>
              </a:ext>
            </a:extLst>
          </p:cNvPr>
          <p:cNvSpPr txBox="1">
            <a:spLocks noChangeArrowheads="1"/>
          </p:cNvSpPr>
          <p:nvPr/>
        </p:nvSpPr>
        <p:spPr bwMode="auto">
          <a:xfrm>
            <a:off x="1547664" y="4787372"/>
            <a:ext cx="5184775" cy="4308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zh-CN" altLang="en-US" sz="2200" dirty="0">
                <a:solidFill>
                  <a:srgbClr val="FF3300"/>
                </a:solidFill>
                <a:ea typeface="楷体" pitchFamily="49" charset="-122"/>
                <a:cs typeface="Times New Roman" pitchFamily="18" charset="0"/>
              </a:rPr>
              <a:t>说明：本题为</a:t>
            </a:r>
            <a:r>
              <a:rPr lang="en-US" altLang="zh-CN" sz="2200" dirty="0">
                <a:solidFill>
                  <a:srgbClr val="FF3300"/>
                </a:solidFill>
                <a:ea typeface="楷体" pitchFamily="49" charset="-122"/>
                <a:cs typeface="Times New Roman" pitchFamily="18" charset="0"/>
              </a:rPr>
              <a:t>2014</a:t>
            </a:r>
            <a:r>
              <a:rPr lang="zh-CN" altLang="en-US" sz="2200" dirty="0">
                <a:solidFill>
                  <a:srgbClr val="FF3300"/>
                </a:solidFill>
                <a:ea typeface="楷体" pitchFamily="49" charset="-122"/>
                <a:cs typeface="Times New Roman" pitchFamily="18" charset="0"/>
              </a:rPr>
              <a:t>年全国考研题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72494" cy="1043747"/>
          </a:xfrm>
          <a:prstGeom prst="rect">
            <a:avLst/>
          </a:prstGeom>
          <a:noFill/>
        </p:spPr>
        <p:txBody>
          <a:bodyPr wrap="square" rtlCol="0">
            <a:spAutoFit/>
          </a:bodyPr>
          <a:lstStyle/>
          <a:p>
            <a:pPr algn="l">
              <a:lnSpc>
                <a:spcPct val="150000"/>
              </a:lnSpc>
            </a:pPr>
            <a:r>
              <a:rPr lang="en-US" altLang="zh-CN" sz="2200" dirty="0">
                <a:solidFill>
                  <a:srgbClr val="FF0000"/>
                </a:solidFill>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例（补充）</a:t>
            </a:r>
            <a:r>
              <a:rPr lang="en-US" altLang="zh-CN" sz="2200" dirty="0">
                <a:solidFill>
                  <a:srgbClr val="FF0000"/>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对</a:t>
            </a:r>
            <a:r>
              <a:rPr lang="en-US"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楷体" pitchFamily="49" charset="-122"/>
                <a:cs typeface="Consolas" pitchFamily="49" charset="0"/>
              </a:rPr>
              <a:t>（</a:t>
            </a:r>
            <a:r>
              <a:rPr lang="en-US" sz="2200" i="1" dirty="0">
                <a:solidFill>
                  <a:srgbClr val="0000FF"/>
                </a:solidFill>
                <a:latin typeface="Consolas" pitchFamily="49" charset="0"/>
                <a:ea typeface="楷体" pitchFamily="49" charset="-122"/>
                <a:cs typeface="Consolas" pitchFamily="49" charset="0"/>
              </a:rPr>
              <a:t>n</a:t>
            </a:r>
            <a:r>
              <a:rPr lang="zh-CN" altLang="en-US" sz="2200" dirty="0">
                <a:solidFill>
                  <a:srgbClr val="0000FF"/>
                </a:solidFill>
                <a:latin typeface="Consolas" pitchFamily="49" charset="0"/>
                <a:ea typeface="+mj-ea"/>
                <a:cs typeface="Consolas" pitchFamily="49" charset="0"/>
              </a:rPr>
              <a:t>≥</a:t>
            </a:r>
            <a:r>
              <a:rPr lang="en-US" sz="2200" dirty="0">
                <a:solidFill>
                  <a:srgbClr val="0000FF"/>
                </a:solidFill>
                <a:latin typeface="Consolas" pitchFamily="49" charset="0"/>
                <a:ea typeface="楷体" pitchFamily="49" charset="-122"/>
                <a:cs typeface="Consolas" pitchFamily="49" charset="0"/>
              </a:rPr>
              <a:t>2</a:t>
            </a:r>
            <a:r>
              <a:rPr lang="zh-CN" altLang="en-US" sz="2200" dirty="0">
                <a:solidFill>
                  <a:srgbClr val="0000FF"/>
                </a:solidFill>
                <a:latin typeface="Consolas" pitchFamily="49" charset="0"/>
                <a:ea typeface="楷体" pitchFamily="49" charset="-122"/>
                <a:cs typeface="Consolas" pitchFamily="49" charset="0"/>
              </a:rPr>
              <a:t>）个权值均不同的字符构成哈夫曼树，关于该树的叙述中，错误的是</a:t>
            </a:r>
            <a:r>
              <a:rPr lang="en-US" sz="2200" u="sng"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a:t>
            </a:r>
          </a:p>
        </p:txBody>
      </p:sp>
      <p:sp>
        <p:nvSpPr>
          <p:cNvPr id="3" name="Text Box 3"/>
          <p:cNvSpPr txBox="1">
            <a:spLocks noChangeArrowheads="1"/>
          </p:cNvSpPr>
          <p:nvPr/>
        </p:nvSpPr>
        <p:spPr bwMode="auto">
          <a:xfrm>
            <a:off x="1907704" y="5208929"/>
            <a:ext cx="5184775" cy="4308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zh-CN" altLang="en-US" sz="2200" dirty="0">
                <a:solidFill>
                  <a:srgbClr val="FF3300"/>
                </a:solidFill>
                <a:ea typeface="楷体" pitchFamily="49" charset="-122"/>
                <a:cs typeface="Times New Roman" pitchFamily="18" charset="0"/>
              </a:rPr>
              <a:t>说明：本题为</a:t>
            </a:r>
            <a:r>
              <a:rPr lang="en-US" altLang="zh-CN" sz="2200" dirty="0">
                <a:solidFill>
                  <a:srgbClr val="FF3300"/>
                </a:solidFill>
                <a:ea typeface="楷体" pitchFamily="49" charset="-122"/>
                <a:cs typeface="Times New Roman" pitchFamily="18" charset="0"/>
              </a:rPr>
              <a:t>2010</a:t>
            </a:r>
            <a:r>
              <a:rPr lang="zh-CN" altLang="en-US" sz="2200" dirty="0">
                <a:solidFill>
                  <a:srgbClr val="FF3300"/>
                </a:solidFill>
                <a:ea typeface="楷体" pitchFamily="49" charset="-122"/>
                <a:cs typeface="Times New Roman" pitchFamily="18" charset="0"/>
              </a:rPr>
              <a:t>年全国考研题 </a:t>
            </a:r>
          </a:p>
        </p:txBody>
      </p:sp>
      <p:sp>
        <p:nvSpPr>
          <p:cNvPr id="4" name="TextBox 3"/>
          <p:cNvSpPr txBox="1"/>
          <p:nvPr/>
        </p:nvSpPr>
        <p:spPr>
          <a:xfrm>
            <a:off x="1214414" y="1785926"/>
            <a:ext cx="7072362" cy="3079946"/>
          </a:xfrm>
          <a:prstGeom prst="rect">
            <a:avLst/>
          </a:prstGeom>
          <a:noFill/>
        </p:spPr>
        <p:txBody>
          <a:bodyPr wrap="square" rtlCol="0">
            <a:spAutoFit/>
          </a:bodyPr>
          <a:lstStyle/>
          <a:p>
            <a:pPr marL="457200" indent="-457200" algn="l">
              <a:lnSpc>
                <a:spcPct val="150000"/>
              </a:lnSpc>
              <a:buFont typeface="+mj-lt"/>
              <a:buAutoNum type="alphaUcPeriod"/>
            </a:pPr>
            <a:r>
              <a:rPr lang="zh-CN" altLang="en-US" sz="2200" dirty="0">
                <a:solidFill>
                  <a:srgbClr val="0000FF"/>
                </a:solidFill>
                <a:latin typeface="Consolas" pitchFamily="49" charset="0"/>
                <a:ea typeface="楷体" pitchFamily="49" charset="-122"/>
              </a:rPr>
              <a:t>该树一定是一棵完全二叉树</a:t>
            </a:r>
          </a:p>
          <a:p>
            <a:pPr marL="457200" indent="-457200" algn="l">
              <a:lnSpc>
                <a:spcPct val="150000"/>
              </a:lnSpc>
              <a:buFont typeface="+mj-lt"/>
              <a:buAutoNum type="alphaUcPeriod"/>
            </a:pPr>
            <a:r>
              <a:rPr lang="zh-CN" altLang="en-US" sz="2200" dirty="0">
                <a:solidFill>
                  <a:srgbClr val="0000FF"/>
                </a:solidFill>
                <a:latin typeface="Consolas" pitchFamily="49" charset="0"/>
                <a:ea typeface="楷体" pitchFamily="49" charset="-122"/>
                <a:cs typeface="Consolas" pitchFamily="49" charset="0"/>
              </a:rPr>
              <a:t>该树中一定没有度为</a:t>
            </a:r>
            <a:r>
              <a:rPr lang="en-US"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的结点</a:t>
            </a:r>
          </a:p>
          <a:p>
            <a:pPr marL="457200" indent="-457200" algn="l">
              <a:lnSpc>
                <a:spcPct val="150000"/>
              </a:lnSpc>
              <a:buFont typeface="+mj-lt"/>
              <a:buAutoNum type="alphaUcPeriod"/>
            </a:pPr>
            <a:r>
              <a:rPr lang="zh-CN" altLang="en-US" sz="2200" dirty="0">
                <a:solidFill>
                  <a:srgbClr val="0000FF"/>
                </a:solidFill>
                <a:latin typeface="Consolas" pitchFamily="49" charset="0"/>
                <a:ea typeface="楷体" pitchFamily="49" charset="-122"/>
                <a:cs typeface="Consolas" pitchFamily="49" charset="0"/>
              </a:rPr>
              <a:t>树中两个权值最小的结点一定是兄弟结点</a:t>
            </a:r>
          </a:p>
          <a:p>
            <a:pPr marL="457200" indent="-457200" algn="l">
              <a:lnSpc>
                <a:spcPct val="150000"/>
              </a:lnSpc>
              <a:buFont typeface="+mj-lt"/>
              <a:buAutoNum type="alphaUcPeriod"/>
            </a:pPr>
            <a:r>
              <a:rPr lang="zh-CN" altLang="en-US" sz="2200" dirty="0">
                <a:solidFill>
                  <a:srgbClr val="0000FF"/>
                </a:solidFill>
                <a:latin typeface="Consolas" pitchFamily="49" charset="0"/>
                <a:ea typeface="楷体" pitchFamily="49" charset="-122"/>
                <a:cs typeface="Consolas" pitchFamily="49" charset="0"/>
              </a:rPr>
              <a:t>树中任一非叶子结点的权值一定不小于下一层任一结点的权值</a:t>
            </a:r>
            <a:endParaRPr lang="zh-CN" altLang="en-US" sz="2200" dirty="0">
              <a:solidFill>
                <a:srgbClr val="0000FF"/>
              </a:solidFill>
              <a:latin typeface="Consolas" pitchFamily="49" charset="0"/>
              <a:cs typeface="Consolas" pitchFamily="49" charset="0"/>
            </a:endParaRPr>
          </a:p>
        </p:txBody>
      </p:sp>
      <p:sp>
        <p:nvSpPr>
          <p:cNvPr id="6" name="灯片编号占位符 5"/>
          <p:cNvSpPr>
            <a:spLocks noGrp="1"/>
          </p:cNvSpPr>
          <p:nvPr>
            <p:ph type="sldNum" sz="quarter" idx="12"/>
          </p:nvPr>
        </p:nvSpPr>
        <p:spPr/>
        <p:txBody>
          <a:bodyPr/>
          <a:lstStyle/>
          <a:p>
            <a:fld id="{EEE4F7E5-DD09-4BA6-9AE1-47735B52AA37}" type="slidenum">
              <a:rPr lang="en-US" altLang="zh-CN" smtClean="0"/>
              <a:pPr/>
              <a:t>63</a:t>
            </a:fld>
            <a:r>
              <a:rPr lang="en-US" altLang="zh-CN" dirty="0"/>
              <a:t>/96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571480"/>
            <a:ext cx="8072494" cy="1043747"/>
          </a:xfrm>
          <a:prstGeom prst="rect">
            <a:avLst/>
          </a:prstGeom>
          <a:noFill/>
        </p:spPr>
        <p:txBody>
          <a:bodyPr wrap="square" rtlCol="0">
            <a:spAutoFit/>
          </a:bodyPr>
          <a:lstStyle/>
          <a:p>
            <a:pPr algn="l">
              <a:lnSpc>
                <a:spcPct val="150000"/>
              </a:lnSpc>
            </a:pPr>
            <a:r>
              <a:rPr lang="en-US" altLang="zh-CN" sz="2200">
                <a:solidFill>
                  <a:srgbClr val="FF0000"/>
                </a:solidFill>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例（补充）</a:t>
            </a:r>
            <a:r>
              <a:rPr lang="en-US" altLang="zh-CN" sz="2200">
                <a:solidFill>
                  <a:srgbClr val="FF0000"/>
                </a:solidFill>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对</a:t>
            </a:r>
            <a:r>
              <a:rPr lang="en-US" sz="2200" i="1" dirty="0">
                <a:latin typeface="Consolas" pitchFamily="49" charset="0"/>
                <a:ea typeface="楷体" pitchFamily="49" charset="-122"/>
                <a:cs typeface="Consolas" pitchFamily="49" charset="0"/>
              </a:rPr>
              <a:t>n</a:t>
            </a:r>
            <a:r>
              <a:rPr lang="zh-CN" altLang="en-US" sz="2200" dirty="0">
                <a:latin typeface="Consolas" pitchFamily="49" charset="0"/>
                <a:ea typeface="楷体" pitchFamily="49" charset="-122"/>
                <a:cs typeface="Consolas" pitchFamily="49" charset="0"/>
              </a:rPr>
              <a:t>（</a:t>
            </a:r>
            <a:r>
              <a:rPr lang="en-US" sz="2200" i="1" dirty="0">
                <a:latin typeface="Consolas" pitchFamily="49" charset="0"/>
                <a:ea typeface="楷体" pitchFamily="49" charset="-122"/>
                <a:cs typeface="Consolas" pitchFamily="49" charset="0"/>
              </a:rPr>
              <a:t>n</a:t>
            </a:r>
            <a:r>
              <a:rPr lang="zh-CN" altLang="en-US" sz="2200" dirty="0">
                <a:latin typeface="Consolas" pitchFamily="49" charset="0"/>
                <a:ea typeface="+mj-ea"/>
                <a:cs typeface="Consolas" pitchFamily="49" charset="0"/>
              </a:rPr>
              <a:t>≥</a:t>
            </a:r>
            <a:r>
              <a:rPr lang="en-US" sz="2200" dirty="0">
                <a:latin typeface="Consolas" pitchFamily="49" charset="0"/>
                <a:ea typeface="楷体" pitchFamily="49" charset="-122"/>
                <a:cs typeface="Consolas" pitchFamily="49" charset="0"/>
              </a:rPr>
              <a:t>2</a:t>
            </a:r>
            <a:r>
              <a:rPr lang="zh-CN" altLang="en-US" sz="2200" dirty="0">
                <a:latin typeface="Consolas" pitchFamily="49" charset="0"/>
                <a:ea typeface="楷体" pitchFamily="49" charset="-122"/>
                <a:cs typeface="Consolas" pitchFamily="49" charset="0"/>
              </a:rPr>
              <a:t>）个权值均不同的字符构成</a:t>
            </a:r>
            <a:r>
              <a:rPr lang="zh-CN" altLang="en-US" sz="2200">
                <a:latin typeface="Consolas" pitchFamily="49" charset="0"/>
                <a:ea typeface="楷体" pitchFamily="49" charset="-122"/>
                <a:cs typeface="Consolas" pitchFamily="49" charset="0"/>
              </a:rPr>
              <a:t>哈夫曼树，关于</a:t>
            </a:r>
            <a:r>
              <a:rPr lang="zh-CN" altLang="en-US" sz="2200" dirty="0">
                <a:latin typeface="Consolas" pitchFamily="49" charset="0"/>
                <a:ea typeface="楷体" pitchFamily="49" charset="-122"/>
                <a:cs typeface="Consolas" pitchFamily="49" charset="0"/>
              </a:rPr>
              <a:t>该树的</a:t>
            </a:r>
            <a:r>
              <a:rPr lang="zh-CN" altLang="en-US" sz="2200">
                <a:latin typeface="Consolas" pitchFamily="49" charset="0"/>
                <a:ea typeface="楷体" pitchFamily="49" charset="-122"/>
                <a:cs typeface="Consolas" pitchFamily="49" charset="0"/>
              </a:rPr>
              <a:t>叙述中，错误</a:t>
            </a:r>
            <a:r>
              <a:rPr lang="zh-CN" altLang="en-US" sz="2200" dirty="0">
                <a:latin typeface="Consolas" pitchFamily="49" charset="0"/>
                <a:ea typeface="楷体" pitchFamily="49" charset="-122"/>
                <a:cs typeface="Consolas" pitchFamily="49" charset="0"/>
              </a:rPr>
              <a:t>的</a:t>
            </a:r>
            <a:r>
              <a:rPr lang="zh-CN" altLang="en-US" sz="2200">
                <a:latin typeface="Consolas" pitchFamily="49" charset="0"/>
                <a:ea typeface="楷体" pitchFamily="49" charset="-122"/>
                <a:cs typeface="Consolas" pitchFamily="49" charset="0"/>
              </a:rPr>
              <a:t>是</a:t>
            </a:r>
            <a:r>
              <a:rPr lang="en-US" sz="2200" u="sng">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a:t>
            </a:r>
          </a:p>
        </p:txBody>
      </p:sp>
      <p:sp>
        <p:nvSpPr>
          <p:cNvPr id="4" name="TextBox 3"/>
          <p:cNvSpPr txBox="1"/>
          <p:nvPr/>
        </p:nvSpPr>
        <p:spPr>
          <a:xfrm>
            <a:off x="1214414" y="1785926"/>
            <a:ext cx="7072362" cy="2631490"/>
          </a:xfrm>
          <a:prstGeom prst="rect">
            <a:avLst/>
          </a:prstGeom>
          <a:noFill/>
        </p:spPr>
        <p:txBody>
          <a:bodyPr wrap="square" rtlCol="0">
            <a:spAutoFit/>
          </a:bodyPr>
          <a:lstStyle/>
          <a:p>
            <a:pPr marL="457200" indent="-457200" algn="l">
              <a:lnSpc>
                <a:spcPct val="150000"/>
              </a:lnSpc>
              <a:buFont typeface="+mj-lt"/>
              <a:buAutoNum type="alphaUcPeriod"/>
            </a:pPr>
            <a:r>
              <a:rPr lang="zh-CN" altLang="en-US" sz="2200" dirty="0">
                <a:solidFill>
                  <a:srgbClr val="FF00FF"/>
                </a:solidFill>
                <a:latin typeface="Consolas" pitchFamily="49" charset="0"/>
                <a:ea typeface="楷体" pitchFamily="49" charset="-122"/>
                <a:cs typeface="Consolas" pitchFamily="49" charset="0"/>
              </a:rPr>
              <a:t>该树一定是一棵完全二叉树</a:t>
            </a:r>
          </a:p>
          <a:p>
            <a:pPr marL="457200" indent="-457200" algn="l">
              <a:lnSpc>
                <a:spcPct val="150000"/>
              </a:lnSpc>
              <a:buFont typeface="+mj-lt"/>
              <a:buAutoNum type="alphaUcPeriod"/>
            </a:pPr>
            <a:r>
              <a:rPr lang="zh-CN" altLang="en-US" sz="2200" dirty="0">
                <a:latin typeface="Consolas" pitchFamily="49" charset="0"/>
                <a:ea typeface="楷体" pitchFamily="49" charset="-122"/>
                <a:cs typeface="Consolas" pitchFamily="49" charset="0"/>
              </a:rPr>
              <a:t>该树中一定没有度为</a:t>
            </a:r>
            <a:r>
              <a:rPr lang="en-US" sz="2200">
                <a:latin typeface="Consolas" pitchFamily="49" charset="0"/>
                <a:ea typeface="楷体" pitchFamily="49" charset="-122"/>
                <a:cs typeface="Consolas" pitchFamily="49" charset="0"/>
              </a:rPr>
              <a:t>1</a:t>
            </a:r>
            <a:r>
              <a:rPr lang="zh-CN" altLang="en-US" sz="2200">
                <a:latin typeface="Consolas" pitchFamily="49" charset="0"/>
                <a:ea typeface="楷体" pitchFamily="49" charset="-122"/>
                <a:cs typeface="Consolas" pitchFamily="49" charset="0"/>
              </a:rPr>
              <a:t>的结点</a:t>
            </a:r>
            <a:endParaRPr lang="zh-CN" altLang="en-US" sz="2200" dirty="0">
              <a:latin typeface="Consolas" pitchFamily="49" charset="0"/>
              <a:ea typeface="楷体" pitchFamily="49" charset="-122"/>
              <a:cs typeface="Consolas" pitchFamily="49" charset="0"/>
            </a:endParaRPr>
          </a:p>
          <a:p>
            <a:pPr marL="457200" indent="-457200" algn="l">
              <a:lnSpc>
                <a:spcPct val="150000"/>
              </a:lnSpc>
              <a:buFont typeface="+mj-lt"/>
              <a:buAutoNum type="alphaUcPeriod"/>
            </a:pPr>
            <a:r>
              <a:rPr lang="zh-CN" altLang="en-US" sz="2200" dirty="0">
                <a:latin typeface="Consolas" pitchFamily="49" charset="0"/>
                <a:ea typeface="楷体" pitchFamily="49" charset="-122"/>
                <a:cs typeface="Consolas" pitchFamily="49" charset="0"/>
              </a:rPr>
              <a:t>树中两个权值</a:t>
            </a:r>
            <a:r>
              <a:rPr lang="zh-CN" altLang="en-US" sz="2200">
                <a:latin typeface="Consolas" pitchFamily="49" charset="0"/>
                <a:ea typeface="楷体" pitchFamily="49" charset="-122"/>
                <a:cs typeface="Consolas" pitchFamily="49" charset="0"/>
              </a:rPr>
              <a:t>最小的结点一定是兄弟结点</a:t>
            </a:r>
            <a:endParaRPr lang="zh-CN" altLang="en-US" sz="2200" dirty="0">
              <a:latin typeface="Consolas" pitchFamily="49" charset="0"/>
              <a:ea typeface="楷体" pitchFamily="49" charset="-122"/>
              <a:cs typeface="Consolas" pitchFamily="49" charset="0"/>
            </a:endParaRPr>
          </a:p>
          <a:p>
            <a:pPr marL="457200" indent="-457200" algn="l">
              <a:lnSpc>
                <a:spcPct val="150000"/>
              </a:lnSpc>
              <a:buFont typeface="+mj-lt"/>
              <a:buAutoNum type="alphaUcPeriod"/>
            </a:pPr>
            <a:r>
              <a:rPr lang="zh-CN" altLang="en-US" sz="2200" dirty="0">
                <a:latin typeface="Consolas" pitchFamily="49" charset="0"/>
                <a:ea typeface="楷体" pitchFamily="49" charset="-122"/>
                <a:cs typeface="Consolas" pitchFamily="49" charset="0"/>
              </a:rPr>
              <a:t>树中任一</a:t>
            </a:r>
            <a:r>
              <a:rPr lang="zh-CN" altLang="en-US" sz="2200">
                <a:latin typeface="Consolas" pitchFamily="49" charset="0"/>
                <a:ea typeface="楷体" pitchFamily="49" charset="-122"/>
                <a:cs typeface="Consolas" pitchFamily="49" charset="0"/>
              </a:rPr>
              <a:t>非叶子结点的</a:t>
            </a:r>
            <a:r>
              <a:rPr lang="zh-CN" altLang="en-US" sz="2200" dirty="0">
                <a:latin typeface="Consolas" pitchFamily="49" charset="0"/>
                <a:ea typeface="楷体" pitchFamily="49" charset="-122"/>
                <a:cs typeface="Consolas" pitchFamily="49" charset="0"/>
              </a:rPr>
              <a:t>权值一定不小于下一层</a:t>
            </a:r>
            <a:r>
              <a:rPr lang="zh-CN" altLang="en-US" sz="2200">
                <a:latin typeface="Consolas" pitchFamily="49" charset="0"/>
                <a:ea typeface="楷体" pitchFamily="49" charset="-122"/>
                <a:cs typeface="Consolas" pitchFamily="49" charset="0"/>
              </a:rPr>
              <a:t>任一结点的</a:t>
            </a:r>
            <a:r>
              <a:rPr lang="zh-CN" altLang="en-US" sz="2200" dirty="0">
                <a:latin typeface="Consolas" pitchFamily="49" charset="0"/>
                <a:ea typeface="楷体" pitchFamily="49" charset="-122"/>
                <a:cs typeface="Consolas" pitchFamily="49" charset="0"/>
              </a:rPr>
              <a:t>权值</a:t>
            </a:r>
            <a:endParaRPr lang="zh-CN" altLang="en-US" sz="2200" dirty="0">
              <a:latin typeface="Consolas" pitchFamily="49" charset="0"/>
              <a:cs typeface="Consolas" pitchFamily="49" charset="0"/>
            </a:endParaRPr>
          </a:p>
        </p:txBody>
      </p:sp>
      <p:sp>
        <p:nvSpPr>
          <p:cNvPr id="6" name="灯片编号占位符 5"/>
          <p:cNvSpPr>
            <a:spLocks noGrp="1"/>
          </p:cNvSpPr>
          <p:nvPr>
            <p:ph type="sldNum" sz="quarter" idx="12"/>
          </p:nvPr>
        </p:nvSpPr>
        <p:spPr/>
        <p:txBody>
          <a:bodyPr/>
          <a:lstStyle/>
          <a:p>
            <a:fld id="{EEE4F7E5-DD09-4BA6-9AE1-47735B52AA37}" type="slidenum">
              <a:rPr lang="en-US" altLang="zh-CN" smtClean="0"/>
              <a:pPr/>
              <a:t>64</a:t>
            </a:fld>
            <a:r>
              <a:rPr lang="en-US" altLang="zh-CN" dirty="0"/>
              <a:t>/96</a:t>
            </a:r>
          </a:p>
        </p:txBody>
      </p:sp>
      <p:sp>
        <p:nvSpPr>
          <p:cNvPr id="7" name="Text Box 3">
            <a:extLst>
              <a:ext uri="{FF2B5EF4-FFF2-40B4-BE49-F238E27FC236}">
                <a16:creationId xmlns:a16="http://schemas.microsoft.com/office/drawing/2014/main" id="{3179F8DA-0E0B-4DD7-9CDD-48F3ABF73E7D}"/>
              </a:ext>
            </a:extLst>
          </p:cNvPr>
          <p:cNvSpPr txBox="1">
            <a:spLocks noChangeArrowheads="1"/>
          </p:cNvSpPr>
          <p:nvPr/>
        </p:nvSpPr>
        <p:spPr bwMode="auto">
          <a:xfrm>
            <a:off x="1907704" y="5208929"/>
            <a:ext cx="5184775" cy="43088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zh-CN" altLang="en-US" sz="2200" dirty="0">
                <a:solidFill>
                  <a:srgbClr val="FF3300"/>
                </a:solidFill>
                <a:ea typeface="楷体" pitchFamily="49" charset="-122"/>
                <a:cs typeface="Times New Roman" pitchFamily="18" charset="0"/>
              </a:rPr>
              <a:t>说明：本题为</a:t>
            </a:r>
            <a:r>
              <a:rPr lang="en-US" altLang="zh-CN" sz="2200" dirty="0">
                <a:solidFill>
                  <a:srgbClr val="FF3300"/>
                </a:solidFill>
                <a:ea typeface="楷体" pitchFamily="49" charset="-122"/>
                <a:cs typeface="Times New Roman" pitchFamily="18" charset="0"/>
              </a:rPr>
              <a:t>2010</a:t>
            </a:r>
            <a:r>
              <a:rPr lang="zh-CN" altLang="en-US" sz="2200" dirty="0">
                <a:solidFill>
                  <a:srgbClr val="FF3300"/>
                </a:solidFill>
                <a:ea typeface="楷体" pitchFamily="49" charset="-122"/>
                <a:cs typeface="Times New Roman" pitchFamily="18" charset="0"/>
              </a:rPr>
              <a:t>年全国考研题 </a:t>
            </a:r>
          </a:p>
        </p:txBody>
      </p:sp>
    </p:spTree>
    <p:extLst>
      <p:ext uri="{BB962C8B-B14F-4D97-AF65-F5344CB8AC3E}">
        <p14:creationId xmlns:p14="http://schemas.microsoft.com/office/powerpoint/2010/main" val="1326535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7290" y="428604"/>
            <a:ext cx="63579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7.8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树</a:t>
            </a: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森林</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与</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二叉树的转换</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及还原</a:t>
            </a:r>
          </a:p>
        </p:txBody>
      </p:sp>
      <p:pic>
        <p:nvPicPr>
          <p:cNvPr id="1026" name="Picture 2"/>
          <p:cNvPicPr>
            <a:picLocks noChangeAspect="1" noChangeArrowheads="1"/>
          </p:cNvPicPr>
          <p:nvPr/>
        </p:nvPicPr>
        <p:blipFill>
          <a:blip r:embed="rId2" cstate="print"/>
          <a:srcRect/>
          <a:stretch>
            <a:fillRect/>
          </a:stretch>
        </p:blipFill>
        <p:spPr bwMode="auto">
          <a:xfrm>
            <a:off x="3214678" y="1643050"/>
            <a:ext cx="1962150" cy="1714500"/>
          </a:xfrm>
          <a:prstGeom prst="rect">
            <a:avLst/>
          </a:prstGeom>
          <a:noFill/>
          <a:ln w="9525">
            <a:noFill/>
            <a:miter lim="800000"/>
            <a:headEnd/>
            <a:tailEnd/>
          </a:ln>
        </p:spPr>
      </p:pic>
      <p:sp>
        <p:nvSpPr>
          <p:cNvPr id="14" name="TextBox 13"/>
          <p:cNvSpPr txBox="1"/>
          <p:nvPr/>
        </p:nvSpPr>
        <p:spPr>
          <a:xfrm>
            <a:off x="3857620" y="3571876"/>
            <a:ext cx="928694"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楷体" pitchFamily="49" charset="-122"/>
                <a:ea typeface="楷体" pitchFamily="49" charset="-122"/>
                <a:cs typeface="Consolas" pitchFamily="49" charset="0"/>
              </a:rPr>
              <a:t>自学</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65</a:t>
            </a:fld>
            <a:r>
              <a:rPr lang="en-US" altLang="zh-CN" dirty="0"/>
              <a:t>/96</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Text Box 5"/>
          <p:cNvSpPr txBox="1">
            <a:spLocks noChangeArrowheads="1"/>
          </p:cNvSpPr>
          <p:nvPr/>
        </p:nvSpPr>
        <p:spPr bwMode="auto">
          <a:xfrm>
            <a:off x="576830" y="2276872"/>
            <a:ext cx="7429552" cy="321623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ts val="2800"/>
              </a:lnSpc>
              <a:spcBef>
                <a:spcPts val="600"/>
              </a:spcBef>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a:solidFill>
                  <a:srgbClr val="FF0000"/>
                </a:solidFill>
                <a:latin typeface="Consolas" pitchFamily="49" charset="0"/>
                <a:ea typeface="仿宋" pitchFamily="49" charset="-122"/>
                <a:cs typeface="Consolas" pitchFamily="49" charset="0"/>
              </a:rPr>
              <a:t>问题描述</a:t>
            </a:r>
            <a:r>
              <a:rPr lang="zh-CN" altLang="en-US" sz="2000" dirty="0">
                <a:solidFill>
                  <a:srgbClr val="0000FF"/>
                </a:solidFill>
                <a:latin typeface="Consolas" pitchFamily="49" charset="0"/>
                <a:ea typeface="仿宋" pitchFamily="49" charset="-122"/>
                <a:cs typeface="Consolas" pitchFamily="49" charset="0"/>
              </a:rPr>
              <a:t>：假设得到了完整的家谱，用二元组</a:t>
            </a:r>
            <a:r>
              <a:rPr lang="en-US" altLang="zh-CN" sz="2000" dirty="0">
                <a:solidFill>
                  <a:srgbClr val="0000FF"/>
                </a:solidFill>
                <a:latin typeface="Consolas" pitchFamily="49" charset="0"/>
                <a:ea typeface="仿宋" pitchFamily="49" charset="-122"/>
                <a:cs typeface="Consolas" pitchFamily="49" charset="0"/>
              </a:rPr>
              <a:t>&lt;</a:t>
            </a:r>
            <a:r>
              <a:rPr lang="en-US" altLang="zh-CN" sz="2000" dirty="0" err="1">
                <a:solidFill>
                  <a:srgbClr val="0000FF"/>
                </a:solidFill>
                <a:latin typeface="Consolas" pitchFamily="49" charset="0"/>
                <a:ea typeface="仿宋" pitchFamily="49" charset="-122"/>
                <a:cs typeface="Consolas" pitchFamily="49" charset="0"/>
              </a:rPr>
              <a:t>a,b</a:t>
            </a:r>
            <a:r>
              <a:rPr lang="en-US" altLang="zh-CN" sz="2000" dirty="0">
                <a:solidFill>
                  <a:srgbClr val="0000FF"/>
                </a:solidFill>
                <a:latin typeface="Consolas" pitchFamily="49" charset="0"/>
                <a:ea typeface="仿宋" pitchFamily="49" charset="-122"/>
                <a:cs typeface="Consolas" pitchFamily="49" charset="0"/>
              </a:rPr>
              <a:t>&gt;</a:t>
            </a:r>
            <a:r>
              <a:rPr lang="zh-CN" altLang="en-US" sz="2000" dirty="0">
                <a:solidFill>
                  <a:srgbClr val="0000FF"/>
                </a:solidFill>
                <a:latin typeface="Consolas" pitchFamily="49" charset="0"/>
                <a:ea typeface="仿宋" pitchFamily="49" charset="-122"/>
                <a:cs typeface="Consolas" pitchFamily="49" charset="0"/>
              </a:rPr>
              <a:t>表示</a:t>
            </a:r>
            <a:r>
              <a:rPr lang="en-US" altLang="zh-CN" sz="2000" dirty="0">
                <a:solidFill>
                  <a:srgbClr val="0000FF"/>
                </a:solidFill>
                <a:latin typeface="Consolas" pitchFamily="49" charset="0"/>
                <a:ea typeface="仿宋" pitchFamily="49" charset="-122"/>
                <a:cs typeface="Consolas" pitchFamily="49" charset="0"/>
              </a:rPr>
              <a:t>a</a:t>
            </a:r>
            <a:r>
              <a:rPr lang="zh-CN" altLang="en-US" sz="2000" dirty="0">
                <a:solidFill>
                  <a:srgbClr val="0000FF"/>
                </a:solidFill>
                <a:latin typeface="Consolas" pitchFamily="49" charset="0"/>
                <a:ea typeface="仿宋" pitchFamily="49" charset="-122"/>
                <a:cs typeface="Consolas" pitchFamily="49" charset="0"/>
              </a:rPr>
              <a:t>与</a:t>
            </a:r>
            <a:r>
              <a:rPr lang="en-US" altLang="zh-CN" sz="2000" dirty="0">
                <a:solidFill>
                  <a:srgbClr val="0000FF"/>
                </a:solidFill>
                <a:latin typeface="Consolas" pitchFamily="49" charset="0"/>
                <a:ea typeface="仿宋" pitchFamily="49" charset="-122"/>
                <a:cs typeface="Consolas" pitchFamily="49" charset="0"/>
              </a:rPr>
              <a:t>b</a:t>
            </a:r>
            <a:r>
              <a:rPr lang="zh-CN" altLang="en-US" sz="2000" dirty="0">
                <a:solidFill>
                  <a:srgbClr val="0000FF"/>
                </a:solidFill>
                <a:latin typeface="Consolas" pitchFamily="49" charset="0"/>
                <a:ea typeface="仿宋" pitchFamily="49" charset="-122"/>
                <a:cs typeface="Consolas" pitchFamily="49" charset="0"/>
              </a:rPr>
              <a:t>之间有亲戚关系，设计一个算法判断任意两个人</a:t>
            </a:r>
            <a:r>
              <a:rPr lang="en-US" altLang="zh-CN" sz="2000" dirty="0">
                <a:solidFill>
                  <a:srgbClr val="0000FF"/>
                </a:solidFill>
                <a:latin typeface="Consolas" pitchFamily="49" charset="0"/>
                <a:ea typeface="仿宋" pitchFamily="49" charset="-122"/>
                <a:cs typeface="Consolas" pitchFamily="49" charset="0"/>
              </a:rPr>
              <a:t>&lt;</a:t>
            </a:r>
            <a:r>
              <a:rPr lang="en-US" altLang="zh-CN" sz="2000" dirty="0" err="1">
                <a:solidFill>
                  <a:srgbClr val="0000FF"/>
                </a:solidFill>
                <a:latin typeface="Consolas" pitchFamily="49" charset="0"/>
                <a:ea typeface="仿宋" pitchFamily="49" charset="-122"/>
                <a:cs typeface="Consolas" pitchFamily="49" charset="0"/>
              </a:rPr>
              <a:t>x,y</a:t>
            </a:r>
            <a:r>
              <a:rPr lang="en-US" altLang="zh-CN" sz="2000" dirty="0">
                <a:solidFill>
                  <a:srgbClr val="0000FF"/>
                </a:solidFill>
                <a:latin typeface="Consolas" pitchFamily="49" charset="0"/>
                <a:ea typeface="仿宋" pitchFamily="49" charset="-122"/>
                <a:cs typeface="Consolas" pitchFamily="49" charset="0"/>
              </a:rPr>
              <a:t>&gt;</a:t>
            </a:r>
            <a:r>
              <a:rPr lang="zh-CN" altLang="en-US" sz="2000" dirty="0">
                <a:solidFill>
                  <a:srgbClr val="0000FF"/>
                </a:solidFill>
                <a:latin typeface="Consolas" pitchFamily="49" charset="0"/>
                <a:ea typeface="仿宋" pitchFamily="49" charset="-122"/>
                <a:cs typeface="Consolas" pitchFamily="49" charset="0"/>
              </a:rPr>
              <a:t>是否有亲戚关系。</a:t>
            </a:r>
            <a:endParaRPr lang="en-US" altLang="zh-CN" sz="2000" dirty="0">
              <a:solidFill>
                <a:srgbClr val="0000FF"/>
              </a:solidFill>
              <a:latin typeface="Consolas" pitchFamily="49" charset="0"/>
              <a:ea typeface="仿宋" pitchFamily="49" charset="-122"/>
              <a:cs typeface="Consolas" pitchFamily="49" charset="0"/>
            </a:endParaRPr>
          </a:p>
          <a:p>
            <a:pPr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FF0000"/>
                </a:solidFill>
                <a:latin typeface="Consolas" pitchFamily="49" charset="0"/>
                <a:ea typeface="仿宋" pitchFamily="49" charset="-122"/>
                <a:cs typeface="Consolas" pitchFamily="49" charset="0"/>
              </a:rPr>
              <a:t>问题分析</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&lt;</a:t>
            </a:r>
            <a:r>
              <a:rPr lang="en-US" altLang="zh-CN" sz="2000" dirty="0" err="1">
                <a:solidFill>
                  <a:srgbClr val="0000FF"/>
                </a:solidFill>
                <a:latin typeface="Consolas" pitchFamily="49" charset="0"/>
                <a:ea typeface="仿宋" pitchFamily="49" charset="-122"/>
                <a:cs typeface="Consolas" pitchFamily="49" charset="0"/>
              </a:rPr>
              <a:t>x,y</a:t>
            </a:r>
            <a:r>
              <a:rPr lang="en-US" altLang="zh-CN" sz="2000" dirty="0">
                <a:solidFill>
                  <a:srgbClr val="0000FF"/>
                </a:solidFill>
                <a:latin typeface="Consolas" pitchFamily="49" charset="0"/>
                <a:ea typeface="仿宋" pitchFamily="49" charset="-122"/>
                <a:cs typeface="Consolas" pitchFamily="49" charset="0"/>
              </a:rPr>
              <a:t>&gt;</a:t>
            </a:r>
            <a:r>
              <a:rPr lang="zh-CN" altLang="en-US" sz="2000" dirty="0">
                <a:solidFill>
                  <a:srgbClr val="0000FF"/>
                </a:solidFill>
                <a:latin typeface="Consolas" pitchFamily="49" charset="0"/>
                <a:ea typeface="仿宋" pitchFamily="49" charset="-122"/>
                <a:cs typeface="Consolas" pitchFamily="49" charset="0"/>
              </a:rPr>
              <a:t>有直接亲戚关系，可以通过查表得到；但如果</a:t>
            </a:r>
            <a:r>
              <a:rPr lang="en-US" altLang="zh-CN" sz="2000" dirty="0" err="1">
                <a:solidFill>
                  <a:srgbClr val="0000FF"/>
                </a:solidFill>
                <a:latin typeface="Consolas" pitchFamily="49" charset="0"/>
                <a:ea typeface="仿宋" pitchFamily="49" charset="-122"/>
                <a:cs typeface="Consolas" pitchFamily="49" charset="0"/>
              </a:rPr>
              <a:t>x,y</a:t>
            </a:r>
            <a:r>
              <a:rPr lang="zh-CN" altLang="en-US" sz="2000" dirty="0">
                <a:solidFill>
                  <a:srgbClr val="0000FF"/>
                </a:solidFill>
                <a:latin typeface="Consolas" pitchFamily="49" charset="0"/>
                <a:ea typeface="仿宋" pitchFamily="49" charset="-122"/>
                <a:cs typeface="Consolas" pitchFamily="49" charset="0"/>
              </a:rPr>
              <a:t>的最近公共祖先与他们相隔好几代，如何检验亲戚关系呢？</a:t>
            </a:r>
          </a:p>
          <a:p>
            <a:pPr algn="l">
              <a:lnSpc>
                <a:spcPts val="2800"/>
              </a:lnSpc>
              <a:spcBef>
                <a:spcPts val="600"/>
              </a:spcBef>
            </a:pPr>
            <a:r>
              <a:rPr lang="zh-CN" altLang="en-US" sz="2000" dirty="0">
                <a:solidFill>
                  <a:srgbClr val="0000FF"/>
                </a:solidFill>
                <a:latin typeface="Consolas" pitchFamily="49" charset="0"/>
                <a:ea typeface="仿宋" pitchFamily="49" charset="-122"/>
                <a:cs typeface="Consolas" pitchFamily="49" charset="0"/>
              </a:rPr>
              <a:t>   例如，如</a:t>
            </a:r>
            <a:r>
              <a:rPr lang="en-US" altLang="zh-CN" sz="2000" dirty="0">
                <a:solidFill>
                  <a:srgbClr val="0000FF"/>
                </a:solidFill>
                <a:latin typeface="Consolas" pitchFamily="49" charset="0"/>
                <a:ea typeface="仿宋" pitchFamily="49" charset="-122"/>
                <a:cs typeface="Consolas" pitchFamily="49" charset="0"/>
              </a:rPr>
              <a:t>Marry</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Tom</a:t>
            </a:r>
            <a:r>
              <a:rPr lang="zh-CN" altLang="en-US" sz="2000" dirty="0">
                <a:solidFill>
                  <a:srgbClr val="0000FF"/>
                </a:solidFill>
                <a:latin typeface="Consolas" pitchFamily="49" charset="0"/>
                <a:ea typeface="仿宋" pitchFamily="49" charset="-122"/>
                <a:cs typeface="Consolas" pitchFamily="49" charset="0"/>
              </a:rPr>
              <a:t>是亲戚，</a:t>
            </a:r>
            <a:r>
              <a:rPr lang="en-US" altLang="zh-CN" sz="2000" dirty="0">
                <a:solidFill>
                  <a:srgbClr val="0000FF"/>
                </a:solidFill>
                <a:latin typeface="Consolas" pitchFamily="49" charset="0"/>
                <a:ea typeface="仿宋" pitchFamily="49" charset="-122"/>
                <a:cs typeface="Consolas" pitchFamily="49" charset="0"/>
              </a:rPr>
              <a:t>Tom</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Ben</a:t>
            </a:r>
            <a:r>
              <a:rPr lang="zh-CN" altLang="en-US" sz="2000" dirty="0">
                <a:solidFill>
                  <a:srgbClr val="0000FF"/>
                </a:solidFill>
                <a:latin typeface="Consolas" pitchFamily="49" charset="0"/>
                <a:ea typeface="仿宋" pitchFamily="49" charset="-122"/>
                <a:cs typeface="Consolas" pitchFamily="49" charset="0"/>
              </a:rPr>
              <a:t>是亲戚，如何推出</a:t>
            </a:r>
            <a:r>
              <a:rPr lang="en-US" altLang="zh-CN" sz="2000" dirty="0">
                <a:solidFill>
                  <a:srgbClr val="0000FF"/>
                </a:solidFill>
                <a:latin typeface="Consolas" pitchFamily="49" charset="0"/>
                <a:ea typeface="仿宋" pitchFamily="49" charset="-122"/>
                <a:cs typeface="Consolas" pitchFamily="49" charset="0"/>
              </a:rPr>
              <a:t>Marry</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Ben</a:t>
            </a:r>
            <a:r>
              <a:rPr lang="zh-CN" altLang="en-US" sz="2000" dirty="0">
                <a:solidFill>
                  <a:srgbClr val="0000FF"/>
                </a:solidFill>
                <a:latin typeface="Consolas" pitchFamily="49" charset="0"/>
                <a:ea typeface="仿宋" pitchFamily="49" charset="-122"/>
                <a:cs typeface="Consolas" pitchFamily="49" charset="0"/>
              </a:rPr>
              <a:t>是亲戚。</a:t>
            </a:r>
          </a:p>
        </p:txBody>
      </p:sp>
      <p:grpSp>
        <p:nvGrpSpPr>
          <p:cNvPr id="2" name="组合 4"/>
          <p:cNvGrpSpPr/>
          <p:nvPr/>
        </p:nvGrpSpPr>
        <p:grpSpPr>
          <a:xfrm>
            <a:off x="719706" y="1385875"/>
            <a:ext cx="1648906" cy="525815"/>
            <a:chOff x="814328" y="3219334"/>
            <a:chExt cx="1356392" cy="432536"/>
          </a:xfrm>
        </p:grpSpPr>
        <p:grpSp>
          <p:nvGrpSpPr>
            <p:cNvPr id="3" name="组合 66"/>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2" name="圆角矩形 11"/>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sp>
          <p:nvSpPr>
            <p:cNvPr id="9" name="TextBox 44"/>
            <p:cNvSpPr txBox="1"/>
            <p:nvPr/>
          </p:nvSpPr>
          <p:spPr>
            <a:xfrm>
              <a:off x="1074184" y="3356592"/>
              <a:ext cx="940240" cy="202542"/>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r>
                <a:rPr lang="zh-CN" altLang="en-US" sz="2000">
                  <a:solidFill>
                    <a:srgbClr val="FF0000"/>
                  </a:solidFill>
                  <a:latin typeface="微软雅黑" pitchFamily="34" charset="-122"/>
                  <a:ea typeface="微软雅黑" pitchFamily="34" charset="-122"/>
                </a:rPr>
                <a:t>经典示例</a:t>
              </a:r>
              <a:endParaRPr lang="zh-CN" altLang="en-US" sz="2000" dirty="0">
                <a:solidFill>
                  <a:srgbClr val="FF0000"/>
                </a:solidFill>
                <a:latin typeface="微软雅黑" pitchFamily="34" charset="-122"/>
                <a:ea typeface="微软雅黑" pitchFamily="34" charset="-122"/>
              </a:endParaRPr>
            </a:p>
          </p:txBody>
        </p:sp>
      </p:grpSp>
      <p:sp>
        <p:nvSpPr>
          <p:cNvPr id="13" name="灯片编号占位符 12"/>
          <p:cNvSpPr>
            <a:spLocks noGrp="1"/>
          </p:cNvSpPr>
          <p:nvPr>
            <p:ph type="sldNum" sz="quarter" idx="12"/>
          </p:nvPr>
        </p:nvSpPr>
        <p:spPr/>
        <p:txBody>
          <a:bodyPr/>
          <a:lstStyle/>
          <a:p>
            <a:fld id="{67864EE2-EAB3-4814-A7EB-820BD7610F1E}" type="slidenum">
              <a:rPr lang="en-US" altLang="zh-CN" smtClean="0"/>
              <a:pPr/>
              <a:t>66</a:t>
            </a:fld>
            <a:r>
              <a:rPr lang="en-US" altLang="zh-CN" dirty="0"/>
              <a:t>/96</a:t>
            </a:r>
          </a:p>
        </p:txBody>
      </p:sp>
      <p:sp>
        <p:nvSpPr>
          <p:cNvPr id="11" name="TextBox 13">
            <a:extLst>
              <a:ext uri="{FF2B5EF4-FFF2-40B4-BE49-F238E27FC236}">
                <a16:creationId xmlns:a16="http://schemas.microsoft.com/office/drawing/2014/main" id="{178F4C4B-C3C3-447F-BEE5-8052DA56D397}"/>
              </a:ext>
            </a:extLst>
          </p:cNvPr>
          <p:cNvSpPr txBox="1"/>
          <p:nvPr/>
        </p:nvSpPr>
        <p:spPr>
          <a:xfrm>
            <a:off x="3000364" y="500042"/>
            <a:ext cx="27146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7.9* </a:t>
            </a:r>
            <a:r>
              <a:rPr lang="zh-CN"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并查集</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4"/>
          <p:cNvSpPr txBox="1">
            <a:spLocks noChangeArrowheads="1"/>
          </p:cNvSpPr>
          <p:nvPr/>
        </p:nvSpPr>
        <p:spPr bwMode="auto">
          <a:xfrm>
            <a:off x="357158" y="836613"/>
            <a:ext cx="8215370" cy="332152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FF0000"/>
                </a:solidFill>
                <a:latin typeface="Consolas" pitchFamily="49" charset="0"/>
                <a:ea typeface="仿宋" pitchFamily="49" charset="-122"/>
                <a:cs typeface="Consolas" pitchFamily="49" charset="0"/>
              </a:rPr>
              <a:t>输入</a:t>
            </a:r>
            <a:r>
              <a:rPr lang="zh-CN" altLang="en-US" sz="2000">
                <a:solidFill>
                  <a:srgbClr val="0000FF"/>
                </a:solidFill>
                <a:latin typeface="Consolas" pitchFamily="49" charset="0"/>
                <a:ea typeface="仿宋" pitchFamily="49" charset="-122"/>
                <a:cs typeface="Consolas" pitchFamily="49" charset="0"/>
              </a:rPr>
              <a:t>：第一部分以</a:t>
            </a:r>
            <a:r>
              <a:rPr lang="en-US" altLang="zh-CN" sz="2000">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开始。</a:t>
            </a:r>
            <a:r>
              <a:rPr lang="en-US" altLang="zh-CN" sz="2000">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为问题涉及的人的个数（</a:t>
            </a:r>
            <a:r>
              <a:rPr lang="en-US" altLang="zh-CN" sz="2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mn-ea"/>
                <a:ea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mn-ea"/>
                <a:ea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20000</a:t>
            </a:r>
            <a:r>
              <a:rPr lang="zh-CN" altLang="en-US" sz="2000">
                <a:solidFill>
                  <a:srgbClr val="0000FF"/>
                </a:solidFill>
                <a:latin typeface="Consolas" pitchFamily="49" charset="0"/>
                <a:ea typeface="仿宋" pitchFamily="49" charset="-122"/>
                <a:cs typeface="Consolas" pitchFamily="49" charset="0"/>
              </a:rPr>
              <a:t>）。这些人的编号为</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mn-ea"/>
                <a:ea typeface="+mn-ea"/>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 N</a:t>
            </a:r>
            <a:r>
              <a:rPr lang="zh-CN" altLang="en-US" sz="2000">
                <a:solidFill>
                  <a:srgbClr val="0000FF"/>
                </a:solidFill>
                <a:latin typeface="Consolas" pitchFamily="49" charset="0"/>
                <a:ea typeface="仿宋" pitchFamily="49" charset="-122"/>
                <a:cs typeface="Consolas" pitchFamily="49" charset="0"/>
              </a:rPr>
              <a:t>。</a:t>
            </a:r>
          </a:p>
          <a:p>
            <a:pPr algn="l">
              <a:lnSpc>
                <a:spcPts val="2800"/>
              </a:lnSpc>
              <a:spcBef>
                <a:spcPts val="600"/>
              </a:spcBef>
            </a:pPr>
            <a:r>
              <a:rPr lang="zh-CN" altLang="en-US" sz="2000">
                <a:solidFill>
                  <a:srgbClr val="0000FF"/>
                </a:solidFill>
                <a:latin typeface="Consolas" pitchFamily="49" charset="0"/>
                <a:ea typeface="仿宋" pitchFamily="49" charset="-122"/>
                <a:cs typeface="Consolas" pitchFamily="49" charset="0"/>
              </a:rPr>
              <a:t>   下面有</a:t>
            </a:r>
            <a:r>
              <a:rPr lang="en-US" altLang="zh-CN" sz="2000">
                <a:solidFill>
                  <a:srgbClr val="0000FF"/>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行（</a:t>
            </a:r>
            <a:r>
              <a:rPr lang="en-US" altLang="zh-CN" sz="2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rPr>
              <a:t>1000000</a:t>
            </a:r>
            <a:r>
              <a:rPr lang="zh-CN" altLang="en-US" sz="2000">
                <a:solidFill>
                  <a:srgbClr val="0000FF"/>
                </a:solidFill>
                <a:latin typeface="Consolas" pitchFamily="49" charset="0"/>
                <a:ea typeface="仿宋" pitchFamily="49" charset="-122"/>
                <a:cs typeface="Consolas" pitchFamily="49" charset="0"/>
              </a:rPr>
              <a:t>），每行有两个数</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b</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，表示已知</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b</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是亲戚。</a:t>
            </a:r>
          </a:p>
          <a:p>
            <a:pPr algn="l">
              <a:lnSpc>
                <a:spcPts val="2800"/>
              </a:lnSpc>
              <a:spcBef>
                <a:spcPts val="600"/>
              </a:spcBef>
            </a:pPr>
            <a:r>
              <a:rPr lang="zh-CN" altLang="en-US" sz="2000">
                <a:solidFill>
                  <a:srgbClr val="0000FF"/>
                </a:solidFill>
                <a:latin typeface="Consolas" pitchFamily="49" charset="0"/>
                <a:ea typeface="仿宋" pitchFamily="49" charset="-122"/>
                <a:cs typeface="Consolas" pitchFamily="49" charset="0"/>
              </a:rPr>
              <a:t>   第二部分以</a:t>
            </a:r>
            <a:r>
              <a:rPr lang="en-US" altLang="zh-CN" sz="2000">
                <a:solidFill>
                  <a:srgbClr val="0000FF"/>
                </a:solidFill>
                <a:latin typeface="Consolas" pitchFamily="49" charset="0"/>
                <a:ea typeface="仿宋" pitchFamily="49" charset="-122"/>
                <a:cs typeface="Consolas" pitchFamily="49" charset="0"/>
              </a:rPr>
              <a:t>Q</a:t>
            </a:r>
            <a:r>
              <a:rPr lang="zh-CN" altLang="en-US" sz="2000">
                <a:solidFill>
                  <a:srgbClr val="0000FF"/>
                </a:solidFill>
                <a:latin typeface="Consolas" pitchFamily="49" charset="0"/>
                <a:ea typeface="仿宋" pitchFamily="49" charset="-122"/>
                <a:cs typeface="Consolas" pitchFamily="49" charset="0"/>
              </a:rPr>
              <a:t>开始。以下</a:t>
            </a:r>
            <a:r>
              <a:rPr lang="en-US" altLang="zh-CN" sz="2000">
                <a:solidFill>
                  <a:srgbClr val="0000FF"/>
                </a:solidFill>
                <a:latin typeface="Consolas" pitchFamily="49" charset="0"/>
                <a:ea typeface="仿宋" pitchFamily="49" charset="-122"/>
                <a:cs typeface="Consolas" pitchFamily="49" charset="0"/>
              </a:rPr>
              <a:t>Q</a:t>
            </a:r>
            <a:r>
              <a:rPr lang="zh-CN" altLang="en-US" sz="2000">
                <a:solidFill>
                  <a:srgbClr val="0000FF"/>
                </a:solidFill>
                <a:latin typeface="Consolas" pitchFamily="49" charset="0"/>
                <a:ea typeface="仿宋" pitchFamily="49" charset="-122"/>
                <a:cs typeface="Consolas" pitchFamily="49" charset="0"/>
              </a:rPr>
              <a:t>行有</a:t>
            </a:r>
            <a:r>
              <a:rPr lang="en-US" altLang="zh-CN" sz="2000">
                <a:solidFill>
                  <a:srgbClr val="0000FF"/>
                </a:solidFill>
                <a:latin typeface="Consolas" pitchFamily="49" charset="0"/>
                <a:ea typeface="仿宋" pitchFamily="49" charset="-122"/>
                <a:cs typeface="Consolas" pitchFamily="49" charset="0"/>
              </a:rPr>
              <a:t>Q</a:t>
            </a:r>
            <a:r>
              <a:rPr lang="zh-CN" altLang="en-US" sz="2000">
                <a:solidFill>
                  <a:srgbClr val="0000FF"/>
                </a:solidFill>
                <a:latin typeface="Consolas" pitchFamily="49" charset="0"/>
                <a:ea typeface="仿宋" pitchFamily="49" charset="-122"/>
                <a:cs typeface="Consolas" pitchFamily="49" charset="0"/>
              </a:rPr>
              <a:t>个询问（</a:t>
            </a:r>
            <a:r>
              <a:rPr lang="en-US" altLang="zh-CN" sz="2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mn-ea"/>
                <a:ea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Q</a:t>
            </a:r>
            <a:r>
              <a:rPr lang="en-US" altLang="zh-CN" sz="2000">
                <a:solidFill>
                  <a:srgbClr val="0000FF"/>
                </a:solidFill>
                <a:latin typeface="+mn-ea"/>
                <a:ea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1000 000</a:t>
            </a:r>
            <a:r>
              <a:rPr lang="zh-CN" altLang="en-US" sz="2000">
                <a:solidFill>
                  <a:srgbClr val="0000FF"/>
                </a:solidFill>
                <a:latin typeface="Consolas" pitchFamily="49" charset="0"/>
                <a:ea typeface="仿宋" pitchFamily="49" charset="-122"/>
                <a:cs typeface="Consolas" pitchFamily="49" charset="0"/>
              </a:rPr>
              <a:t>），每行为</a:t>
            </a:r>
            <a:r>
              <a:rPr lang="en-US" altLang="zh-CN" sz="2000" i="1">
                <a:solidFill>
                  <a:srgbClr val="0000FF"/>
                </a:solidFill>
                <a:latin typeface="Consolas" pitchFamily="49" charset="0"/>
                <a:ea typeface="仿宋" pitchFamily="49" charset="-122"/>
                <a:cs typeface="Consolas" pitchFamily="49" charset="0"/>
              </a:rPr>
              <a:t>c</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d</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，表示询问</a:t>
            </a:r>
            <a:r>
              <a:rPr lang="en-US" altLang="zh-CN" sz="2000" i="1">
                <a:solidFill>
                  <a:srgbClr val="0000FF"/>
                </a:solidFill>
                <a:latin typeface="Consolas" pitchFamily="49" charset="0"/>
                <a:ea typeface="仿宋" pitchFamily="49" charset="-122"/>
                <a:cs typeface="Consolas" pitchFamily="49" charset="0"/>
              </a:rPr>
              <a:t>c</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d</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是否为亲戚。</a:t>
            </a:r>
          </a:p>
          <a:p>
            <a:pPr algn="l">
              <a:lnSpc>
                <a:spcPts val="2800"/>
              </a:lnSpc>
              <a:spcBef>
                <a:spcPts val="600"/>
              </a:spcBef>
            </a:pPr>
            <a:r>
              <a:rPr lang="zh-CN" altLang="en-US" sz="2000">
                <a:solidFill>
                  <a:srgbClr val="0000FF"/>
                </a:solidFill>
                <a:latin typeface="Consolas" pitchFamily="49" charset="0"/>
                <a:ea typeface="仿宋" pitchFamily="49" charset="-122"/>
                <a:cs typeface="Consolas" pitchFamily="49" charset="0"/>
              </a:rPr>
              <a:t>   </a:t>
            </a:r>
            <a:r>
              <a:rPr lang="zh-CN" altLang="en-US" sz="2000">
                <a:solidFill>
                  <a:srgbClr val="FF0000"/>
                </a:solidFill>
                <a:latin typeface="Consolas" pitchFamily="49" charset="0"/>
                <a:ea typeface="仿宋" pitchFamily="49" charset="-122"/>
                <a:cs typeface="Consolas" pitchFamily="49" charset="0"/>
              </a:rPr>
              <a:t>输出</a:t>
            </a:r>
            <a:r>
              <a:rPr lang="zh-CN" altLang="en-US" sz="2000">
                <a:solidFill>
                  <a:srgbClr val="0000FF"/>
                </a:solidFill>
                <a:latin typeface="Consolas" pitchFamily="49" charset="0"/>
                <a:ea typeface="仿宋" pitchFamily="49" charset="-122"/>
                <a:cs typeface="Consolas" pitchFamily="49" charset="0"/>
              </a:rPr>
              <a:t>：对于每个询问</a:t>
            </a:r>
            <a:r>
              <a:rPr lang="en-US" altLang="zh-CN" sz="2000" i="1">
                <a:solidFill>
                  <a:srgbClr val="0000FF"/>
                </a:solidFill>
                <a:latin typeface="Consolas" pitchFamily="49" charset="0"/>
                <a:ea typeface="仿宋" pitchFamily="49" charset="-122"/>
                <a:cs typeface="Consolas" pitchFamily="49" charset="0"/>
              </a:rPr>
              <a:t>c</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，输出一行：若</a:t>
            </a:r>
            <a:r>
              <a:rPr lang="en-US" altLang="zh-CN" sz="2000" i="1">
                <a:solidFill>
                  <a:srgbClr val="0000FF"/>
                </a:solidFill>
                <a:latin typeface="Consolas" pitchFamily="49" charset="0"/>
                <a:ea typeface="仿宋" pitchFamily="49" charset="-122"/>
                <a:cs typeface="Consolas" pitchFamily="49" charset="0"/>
              </a:rPr>
              <a:t>c</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d</a:t>
            </a:r>
            <a:r>
              <a:rPr lang="en-US" altLang="zh-CN"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为亲戚，则输出</a:t>
            </a:r>
            <a:r>
              <a:rPr lang="en-US" altLang="zh-CN" sz="2000">
                <a:solidFill>
                  <a:srgbClr val="0000FF"/>
                </a:solidFill>
                <a:latin typeface="Consolas" pitchFamily="49" charset="0"/>
                <a:ea typeface="仿宋" pitchFamily="49" charset="-122"/>
                <a:cs typeface="Consolas" pitchFamily="49" charset="0"/>
              </a:rPr>
              <a:t>"Yes"</a:t>
            </a:r>
            <a:r>
              <a:rPr lang="zh-CN" altLang="en-US" sz="2000">
                <a:solidFill>
                  <a:srgbClr val="0000FF"/>
                </a:solidFill>
                <a:latin typeface="Consolas" pitchFamily="49" charset="0"/>
                <a:ea typeface="仿宋" pitchFamily="49" charset="-122"/>
                <a:cs typeface="Consolas" pitchFamily="49" charset="0"/>
              </a:rPr>
              <a:t>，否则输出</a:t>
            </a:r>
            <a:r>
              <a:rPr lang="en-US" altLang="zh-CN" sz="2000">
                <a:solidFill>
                  <a:srgbClr val="0000FF"/>
                </a:solidFill>
                <a:latin typeface="Consolas" pitchFamily="49" charset="0"/>
                <a:ea typeface="仿宋" pitchFamily="49" charset="-122"/>
                <a:cs typeface="Consolas" pitchFamily="49" charset="0"/>
              </a:rPr>
              <a:t>"No"</a:t>
            </a:r>
            <a:r>
              <a:rPr lang="zh-CN" altLang="en-US" sz="2000">
                <a:solidFill>
                  <a:srgbClr val="0000FF"/>
                </a:solidFill>
                <a:latin typeface="Consolas" pitchFamily="49" charset="0"/>
                <a:ea typeface="仿宋" pitchFamily="49" charset="-122"/>
                <a:cs typeface="Consolas" pitchFamily="49" charset="0"/>
              </a:rPr>
              <a:t>。 </a:t>
            </a:r>
          </a:p>
        </p:txBody>
      </p:sp>
      <p:sp>
        <p:nvSpPr>
          <p:cNvPr id="3" name="AutoShape 6"/>
          <p:cNvSpPr>
            <a:spLocks noChangeArrowheads="1"/>
          </p:cNvSpPr>
          <p:nvPr/>
        </p:nvSpPr>
        <p:spPr bwMode="auto">
          <a:xfrm>
            <a:off x="3929058" y="4143380"/>
            <a:ext cx="1643074" cy="857256"/>
          </a:xfrm>
          <a:prstGeom prst="wedgeEllipseCallout">
            <a:avLst>
              <a:gd name="adj1" fmla="val -37604"/>
              <a:gd name="adj2" fmla="val -63712"/>
            </a:avLst>
          </a:prstGeom>
          <a:ln>
            <a:headEnd/>
            <a:tailEnd type="none" w="med" len="lg"/>
          </a:ln>
        </p:spPr>
        <p:style>
          <a:lnRef idx="1">
            <a:schemeClr val="accent1"/>
          </a:lnRef>
          <a:fillRef idx="2">
            <a:schemeClr val="accent1"/>
          </a:fillRef>
          <a:effectRef idx="1">
            <a:schemeClr val="accent1"/>
          </a:effectRef>
          <a:fontRef idx="minor">
            <a:schemeClr val="dk1"/>
          </a:fontRef>
        </p:style>
        <p:txBody>
          <a:bodyPr/>
          <a:lstStyle/>
          <a:p>
            <a:pPr>
              <a:lnSpc>
                <a:spcPct val="100000"/>
              </a:lnSpc>
            </a:pPr>
            <a:r>
              <a:rPr lang="zh-CN" altLang="en-US" sz="1800">
                <a:solidFill>
                  <a:srgbClr val="CC00FF"/>
                </a:solidFill>
                <a:latin typeface="楷体" pitchFamily="49" charset="-122"/>
                <a:ea typeface="楷体" pitchFamily="49" charset="-122"/>
              </a:rPr>
              <a:t>解决分类问题</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67</a:t>
            </a:fld>
            <a:r>
              <a:rPr lang="en-US" altLang="zh-CN" dirty="0"/>
              <a:t>/96</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Text Box 4" descr="羊皮纸"/>
          <p:cNvSpPr txBox="1">
            <a:spLocks noChangeArrowheads="1"/>
          </p:cNvSpPr>
          <p:nvPr/>
        </p:nvSpPr>
        <p:spPr bwMode="auto">
          <a:xfrm>
            <a:off x="761995" y="571480"/>
            <a:ext cx="3024187" cy="4572983"/>
          </a:xfrm>
          <a:prstGeom prst="rect">
            <a:avLst/>
          </a:prstGeom>
          <a:blipFill dpi="0" rotWithShape="1">
            <a:blip r:embed="rId2" cstate="print"/>
            <a:srcRect/>
            <a:tile tx="0" ty="0" sx="100000" sy="100000" flip="none" algn="tl"/>
          </a:blipFill>
          <a:ln w="9525">
            <a:noFill/>
            <a:miter lim="800000"/>
            <a:headEnd/>
            <a:tailEnd/>
          </a:ln>
          <a:effectLst>
            <a:outerShdw dist="35921" dir="2700000" algn="ctr" rotWithShape="0">
              <a:schemeClr val="bg2"/>
            </a:outerShdw>
          </a:effectLst>
        </p:spPr>
        <p:txBody>
          <a:bodyPr>
            <a:spAutoFit/>
          </a:bodyPr>
          <a:lstStyle/>
          <a:p>
            <a:pPr algn="l">
              <a:lnSpc>
                <a:spcPts val="2700"/>
              </a:lnSpc>
              <a:spcBef>
                <a:spcPts val="0"/>
              </a:spcBef>
              <a:defRPr/>
            </a:pPr>
            <a:r>
              <a:rPr lang="zh-CN" altLang="en-US" sz="2000">
                <a:solidFill>
                  <a:srgbClr val="FF0000"/>
                </a:solidFill>
                <a:latin typeface="Consolas" pitchFamily="49" charset="0"/>
                <a:ea typeface="微软雅黑" pitchFamily="34" charset="-122"/>
                <a:cs typeface="Consolas" pitchFamily="49" charset="0"/>
              </a:rPr>
              <a:t>输入样例：</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10 7	//N=10</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M=7</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2 4</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5 7</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1 3</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8 9</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1 2</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5 6</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2 3</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3	//Q=3</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3 4</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7 10</a:t>
            </a:r>
          </a:p>
          <a:p>
            <a:pPr algn="l">
              <a:lnSpc>
                <a:spcPts val="2700"/>
              </a:lnSpc>
              <a:spcBef>
                <a:spcPts val="0"/>
              </a:spcBef>
              <a:defRPr/>
            </a:pPr>
            <a:r>
              <a:rPr lang="en-US" altLang="zh-CN" sz="2000">
                <a:solidFill>
                  <a:srgbClr val="0000FF"/>
                </a:solidFill>
                <a:latin typeface="Consolas" pitchFamily="49" charset="0"/>
                <a:ea typeface="楷体" pitchFamily="49" charset="-122"/>
                <a:cs typeface="Consolas" pitchFamily="49" charset="0"/>
              </a:rPr>
              <a:t>8 9 </a:t>
            </a:r>
          </a:p>
        </p:txBody>
      </p:sp>
      <p:sp>
        <p:nvSpPr>
          <p:cNvPr id="203779" name="Text Box 5"/>
          <p:cNvSpPr txBox="1">
            <a:spLocks noChangeArrowheads="1"/>
          </p:cNvSpPr>
          <p:nvPr/>
        </p:nvSpPr>
        <p:spPr bwMode="auto">
          <a:xfrm>
            <a:off x="4000496" y="1928802"/>
            <a:ext cx="4500594" cy="1211998"/>
          </a:xfrm>
          <a:prstGeom prst="rect">
            <a:avLst/>
          </a:prstGeom>
          <a:noFill/>
          <a:ln w="9525" algn="ctr">
            <a:noFill/>
            <a:miter lim="800000"/>
            <a:headEnd/>
            <a:tailEnd type="none" w="med" len="lg"/>
          </a:ln>
        </p:spPr>
        <p:txBody>
          <a:bodyPr wrap="square">
            <a:spAutoFit/>
          </a:bodyPr>
          <a:lstStyle/>
          <a:p>
            <a:pPr algn="l">
              <a:lnSpc>
                <a:spcPts val="2800"/>
              </a:lnSpc>
              <a:spcBef>
                <a:spcPts val="600"/>
              </a:spcBef>
            </a:pPr>
            <a:r>
              <a:rPr lang="zh-CN" altLang="en-US" sz="2000">
                <a:solidFill>
                  <a:srgbClr val="0000FF"/>
                </a:solidFill>
                <a:latin typeface="Consolas" pitchFamily="49" charset="0"/>
                <a:ea typeface="楷体" pitchFamily="49" charset="-122"/>
                <a:cs typeface="Consolas" pitchFamily="49" charset="0"/>
              </a:rPr>
              <a:t>类似于离散数学中的等价类问题：</a:t>
            </a:r>
          </a:p>
          <a:p>
            <a:pPr algn="l">
              <a:lnSpc>
                <a:spcPts val="2800"/>
              </a:lnSpc>
              <a:spcBef>
                <a:spcPts val="600"/>
              </a:spcBef>
            </a:pPr>
            <a:r>
              <a:rPr lang="zh-CN" altLang="en-US" sz="2000">
                <a:solidFill>
                  <a:srgbClr val="0000FF"/>
                </a:solidFill>
                <a:latin typeface="Consolas" pitchFamily="49" charset="0"/>
                <a:ea typeface="楷体" pitchFamily="49" charset="-122"/>
                <a:cs typeface="Consolas" pitchFamily="49" charset="0"/>
              </a:rPr>
              <a:t>给定一个集合</a:t>
            </a:r>
            <a:r>
              <a:rPr lang="en-US" altLang="zh-CN" sz="2000">
                <a:solidFill>
                  <a:srgbClr val="0000FF"/>
                </a:solidFill>
                <a:latin typeface="Consolas" pitchFamily="49" charset="0"/>
                <a:ea typeface="楷体" pitchFamily="49" charset="-122"/>
                <a:cs typeface="Consolas" pitchFamily="49" charset="0"/>
              </a:rPr>
              <a:t>U</a:t>
            </a:r>
            <a:r>
              <a:rPr lang="zh-CN" altLang="en-US" sz="2000">
                <a:solidFill>
                  <a:srgbClr val="0000FF"/>
                </a:solidFill>
                <a:latin typeface="Consolas" pitchFamily="49" charset="0"/>
                <a:ea typeface="楷体" pitchFamily="49" charset="-122"/>
                <a:cs typeface="Consolas" pitchFamily="49" charset="0"/>
              </a:rPr>
              <a:t>和一个等价关系</a:t>
            </a:r>
            <a:r>
              <a:rPr lang="en-US" altLang="zh-CN" sz="2000">
                <a:solidFill>
                  <a:srgbClr val="0000FF"/>
                </a:solidFill>
                <a:latin typeface="Consolas" pitchFamily="49" charset="0"/>
                <a:ea typeface="楷体" pitchFamily="49" charset="-122"/>
                <a:cs typeface="Consolas" pitchFamily="49" charset="0"/>
              </a:rPr>
              <a:t>R</a:t>
            </a:r>
            <a:r>
              <a:rPr lang="zh-CN" altLang="en-US" sz="2000">
                <a:solidFill>
                  <a:srgbClr val="0000FF"/>
                </a:solidFill>
                <a:latin typeface="Consolas" pitchFamily="49" charset="0"/>
                <a:ea typeface="楷体" pitchFamily="49" charset="-122"/>
                <a:cs typeface="Consolas" pitchFamily="49" charset="0"/>
              </a:rPr>
              <a:t>，产生具有等价关系的等价类。</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68</a:t>
            </a:fld>
            <a:r>
              <a:rPr lang="en-US" altLang="zh-CN" dirty="0"/>
              <a:t>/96</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500174"/>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7.9.1 </a:t>
            </a:r>
            <a:r>
              <a:rPr lang="zh-CN" altLang="zh-CN">
                <a:latin typeface="Consolas" pitchFamily="49" charset="0"/>
                <a:ea typeface="微软雅黑" pitchFamily="34" charset="-122"/>
                <a:cs typeface="Consolas" pitchFamily="49" charset="0"/>
              </a:rPr>
              <a:t>并查集</a:t>
            </a:r>
            <a:r>
              <a:rPr lang="zh-CN" altLang="en-US">
                <a:latin typeface="Consolas" pitchFamily="49" charset="0"/>
                <a:ea typeface="微软雅黑" pitchFamily="34" charset="-122"/>
                <a:cs typeface="Consolas" pitchFamily="49" charset="0"/>
              </a:rPr>
              <a:t>的定义</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928662" y="2357430"/>
            <a:ext cx="7286676" cy="1779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给定</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个结点的集合，结点编号为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，再给定一个等价关系，由等价关系产生所有结点的一个划分，每个结点属于一个等价类，所有等价类是不相交的。</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需要求一个结点所属的等价类，以及合并两个等价类。</a:t>
            </a:r>
            <a:endParaRPr lang="zh-CN" altLang="en-US" sz="2000" dirty="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3000364" y="500042"/>
            <a:ext cx="27146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7.9* </a:t>
            </a:r>
            <a:r>
              <a:rPr lang="zh-CN"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并查集</a:t>
            </a:r>
            <a:endPar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69</a:t>
            </a:fld>
            <a:r>
              <a:rPr lang="en-US" altLang="zh-CN" dirty="0"/>
              <a:t>/96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357158" y="642918"/>
            <a:ext cx="8572560" cy="308908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QNode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队列元素类</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int lev;</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结点的层次</a:t>
            </a: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BTNode* 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结点指针</a:t>
            </a:r>
          </a:p>
          <a:p>
            <a:pPr algn="l">
              <a:spcBef>
                <a:spcPts val="1800"/>
              </a:spcBef>
            </a:pPr>
            <a:r>
              <a:rPr lang="en-US" altLang="zh-CN" sz="1800">
                <a:solidFill>
                  <a:srgbClr val="0000FF"/>
                </a:solidFill>
                <a:latin typeface="Consolas" pitchFamily="49" charset="0"/>
                <a:ea typeface="仿宋" pitchFamily="49" charset="-122"/>
                <a:cs typeface="Consolas" pitchFamily="49" charset="0"/>
              </a:rPr>
              <a:t>   QNode(int l,BTNode*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a:t>
            </a:r>
          </a:p>
          <a:p>
            <a:pPr algn="l"/>
            <a:r>
              <a:rPr lang="en-US" altLang="zh-CN" sz="1800">
                <a:solidFill>
                  <a:srgbClr val="0000FF"/>
                </a:solidFill>
                <a:latin typeface="Consolas" pitchFamily="49" charset="0"/>
                <a:ea typeface="仿宋" pitchFamily="49" charset="-122"/>
                <a:cs typeface="Consolas" pitchFamily="49" charset="0"/>
              </a:rPr>
              <a:t>   {  lev=l;</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node=p;</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7</a:t>
            </a:fld>
            <a:r>
              <a:rPr lang="en-US" altLang="zh-CN" dirty="0"/>
              <a:t>/96</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785786" y="2571744"/>
            <a:ext cx="7572428" cy="1938269"/>
            <a:chOff x="928662" y="3500438"/>
            <a:chExt cx="7572428" cy="1938269"/>
          </a:xfrm>
        </p:grpSpPr>
        <p:sp>
          <p:nvSpPr>
            <p:cNvPr id="8" name="TextBox 7"/>
            <p:cNvSpPr txBox="1"/>
            <p:nvPr/>
          </p:nvSpPr>
          <p:spPr>
            <a:xfrm>
              <a:off x="928662" y="4143380"/>
              <a:ext cx="7572428" cy="12953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algn="l">
                <a:lnSpc>
                  <a:spcPts val="2800"/>
                </a:lnSpc>
                <a:spcBef>
                  <a:spcPts val="0"/>
                </a:spcBef>
              </a:pP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Init</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：初始化。</a:t>
              </a:r>
            </a:p>
            <a:p>
              <a:pPr algn="l">
                <a:lnSpc>
                  <a:spcPts val="2800"/>
                </a:lnSpc>
                <a:spcBef>
                  <a:spcPts val="0"/>
                </a:spcBef>
              </a:pP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Find</a:t>
              </a:r>
              <a:r>
                <a:rPr lang="en-US" altLang="zh-CN" sz="2000" dirty="0">
                  <a:solidFill>
                    <a:srgbClr val="0000FF"/>
                  </a:solidFill>
                  <a:latin typeface="Consolas" pitchFamily="49" charset="0"/>
                  <a:ea typeface="仿宋" pitchFamily="49" charset="-122"/>
                  <a:cs typeface="Consolas" pitchFamily="49" charset="0"/>
                </a:rPr>
                <a:t>(int </a:t>
              </a:r>
              <a:r>
                <a:rPr lang="en-US" altLang="zh-CN" sz="2000" i="1" dirty="0">
                  <a:solidFill>
                    <a:srgbClr val="0000FF"/>
                  </a:solidFill>
                  <a:latin typeface="Consolas" pitchFamily="49" charset="0"/>
                  <a:ea typeface="仿宋" pitchFamily="49" charset="-122"/>
                  <a:cs typeface="Consolas" pitchFamily="49" charset="0"/>
                </a:rPr>
                <a:t>x</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：查找</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结点所属的等价类。</a:t>
              </a:r>
            </a:p>
            <a:p>
              <a:pPr algn="l">
                <a:lnSpc>
                  <a:spcPts val="2800"/>
                </a:lnSpc>
                <a:spcBef>
                  <a:spcPts val="0"/>
                </a:spcBef>
              </a:pP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Union</a:t>
              </a:r>
              <a:r>
                <a:rPr lang="en-US" altLang="zh-CN" sz="2000" dirty="0">
                  <a:solidFill>
                    <a:srgbClr val="0000FF"/>
                  </a:solidFill>
                  <a:latin typeface="Consolas" pitchFamily="49" charset="0"/>
                  <a:ea typeface="仿宋" pitchFamily="49" charset="-122"/>
                  <a:cs typeface="Consolas" pitchFamily="49" charset="0"/>
                </a:rPr>
                <a:t>(int </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int </a:t>
              </a:r>
              <a:r>
                <a:rPr lang="en-US" altLang="zh-CN" sz="2000" i="1" dirty="0">
                  <a:solidFill>
                    <a:srgbClr val="0000FF"/>
                  </a:solidFill>
                  <a:latin typeface="Consolas" pitchFamily="49" charset="0"/>
                  <a:ea typeface="仿宋" pitchFamily="49" charset="-122"/>
                  <a:cs typeface="Consolas" pitchFamily="49" charset="0"/>
                </a:rPr>
                <a:t>y</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：将</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和</a:t>
              </a:r>
              <a:r>
                <a:rPr lang="en-US" altLang="zh-CN" sz="2000" i="1" dirty="0">
                  <a:solidFill>
                    <a:srgbClr val="0000FF"/>
                  </a:solidFill>
                  <a:latin typeface="Consolas" pitchFamily="49" charset="0"/>
                  <a:ea typeface="仿宋" pitchFamily="49" charset="-122"/>
                  <a:cs typeface="Consolas" pitchFamily="49" charset="0"/>
                </a:rPr>
                <a:t>y</a:t>
              </a:r>
              <a:r>
                <a:rPr lang="zh-CN" altLang="zh-CN" sz="2000" dirty="0">
                  <a:solidFill>
                    <a:srgbClr val="0000FF"/>
                  </a:solidFill>
                  <a:latin typeface="Consolas" pitchFamily="49" charset="0"/>
                  <a:ea typeface="仿宋" pitchFamily="49" charset="-122"/>
                  <a:cs typeface="Consolas" pitchFamily="49" charset="0"/>
                </a:rPr>
                <a:t>所属的两个等价类合并。</a:t>
              </a:r>
              <a:endParaRPr lang="zh-CN" altLang="en-US" sz="2000" dirty="0">
                <a:solidFill>
                  <a:srgbClr val="0000FF"/>
                </a:solidFill>
                <a:latin typeface="Consolas" pitchFamily="49" charset="0"/>
                <a:ea typeface="仿宋" pitchFamily="49" charset="-122"/>
                <a:cs typeface="Consolas" pitchFamily="49" charset="0"/>
              </a:endParaRPr>
            </a:p>
          </p:txBody>
        </p:sp>
        <p:sp>
          <p:nvSpPr>
            <p:cNvPr id="9" name="下箭头 8"/>
            <p:cNvSpPr/>
            <p:nvPr/>
          </p:nvSpPr>
          <p:spPr>
            <a:xfrm>
              <a:off x="3286116" y="3500438"/>
              <a:ext cx="214314" cy="571504"/>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3500430" y="3571876"/>
              <a:ext cx="32147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itchFamily="49" charset="-122"/>
                  <a:ea typeface="仿宋" pitchFamily="49" charset="-122"/>
                </a:rPr>
                <a:t>求解该问题的基本运算</a:t>
              </a:r>
              <a:endParaRPr lang="zh-CN" altLang="en-US" sz="2000">
                <a:solidFill>
                  <a:srgbClr val="0000FF"/>
                </a:solidFill>
                <a:latin typeface="仿宋" pitchFamily="49" charset="-122"/>
                <a:ea typeface="仿宋" pitchFamily="49" charset="-122"/>
                <a:cs typeface="Consolas" pitchFamily="49" charset="0"/>
              </a:endParaRPr>
            </a:p>
          </p:txBody>
        </p:sp>
      </p:grpSp>
      <p:sp>
        <p:nvSpPr>
          <p:cNvPr id="11" name="TextBox 10"/>
          <p:cNvSpPr txBox="1"/>
          <p:nvPr/>
        </p:nvSpPr>
        <p:spPr>
          <a:xfrm>
            <a:off x="2357422" y="4714884"/>
            <a:ext cx="314327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itchFamily="2" charset="-122"/>
                <a:ea typeface="华文中宋" pitchFamily="2" charset="-122"/>
              </a:rPr>
              <a:t>上述数据结构称为</a:t>
            </a:r>
            <a:r>
              <a:rPr lang="zh-CN" altLang="zh-CN" sz="2000">
                <a:solidFill>
                  <a:srgbClr val="FF0000"/>
                </a:solidFill>
                <a:latin typeface="华文中宋" pitchFamily="2" charset="-122"/>
                <a:ea typeface="华文中宋" pitchFamily="2" charset="-122"/>
              </a:rPr>
              <a:t>并查集</a:t>
            </a:r>
            <a:endParaRPr lang="zh-CN" altLang="en-US" sz="2000">
              <a:solidFill>
                <a:srgbClr val="FF0000"/>
              </a:solidFill>
              <a:latin typeface="华文中宋" pitchFamily="2" charset="-122"/>
              <a:ea typeface="华文中宋" pitchFamily="2" charset="-122"/>
              <a:cs typeface="Consolas" pitchFamily="49" charset="0"/>
            </a:endParaRPr>
          </a:p>
        </p:txBody>
      </p:sp>
      <p:sp>
        <p:nvSpPr>
          <p:cNvPr id="12" name="TextBox 11"/>
          <p:cNvSpPr txBox="1"/>
          <p:nvPr/>
        </p:nvSpPr>
        <p:spPr>
          <a:xfrm>
            <a:off x="642910" y="714356"/>
            <a:ext cx="7072362"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给定</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个结点的集合，结点编号为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，再给定一个等价关系，由等价关系产生所有结点的一个划分，每个结点属于一个等价类，所有等价类是不相交的。</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需要求一个结点所属的等价类，以及合并两个等价类。</a:t>
            </a:r>
            <a:endParaRPr lang="zh-CN" altLang="en-US" sz="2000" dirty="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67864EE2-EAB3-4814-A7EB-820BD7610F1E}" type="slidenum">
              <a:rPr lang="en-US" altLang="zh-CN" smtClean="0"/>
              <a:pPr/>
              <a:t>70</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4"/>
          <p:cNvSpPr txBox="1">
            <a:spLocks noChangeArrowheads="1"/>
          </p:cNvSpPr>
          <p:nvPr/>
        </p:nvSpPr>
        <p:spPr bwMode="auto">
          <a:xfrm>
            <a:off x="2214546" y="285728"/>
            <a:ext cx="3317869" cy="4001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00000"/>
              </a:lnSpc>
              <a:spcBef>
                <a:spcPct val="50000"/>
              </a:spcBef>
            </a:pPr>
            <a:r>
              <a:rPr lang="zh-CN" altLang="en-US" sz="2000">
                <a:solidFill>
                  <a:srgbClr val="FF0000"/>
                </a:solidFill>
                <a:latin typeface="Consolas" pitchFamily="49" charset="0"/>
                <a:ea typeface="仿宋" pitchFamily="49" charset="-122"/>
                <a:cs typeface="Consolas" pitchFamily="49" charset="0"/>
              </a:rPr>
              <a:t>采用集合的思路求解</a:t>
            </a:r>
          </a:p>
        </p:txBody>
      </p:sp>
      <p:sp>
        <p:nvSpPr>
          <p:cNvPr id="4" name="矩形 3"/>
          <p:cNvSpPr/>
          <p:nvPr/>
        </p:nvSpPr>
        <p:spPr>
          <a:xfrm>
            <a:off x="714348" y="857232"/>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Consolas" pitchFamily="49" charset="0"/>
                <a:ea typeface="仿宋" pitchFamily="49" charset="-122"/>
                <a:cs typeface="Consolas" pitchFamily="49" charset="0"/>
              </a:rPr>
              <a:t>输入关系</a:t>
            </a:r>
          </a:p>
        </p:txBody>
      </p:sp>
      <p:sp>
        <p:nvSpPr>
          <p:cNvPr id="5" name="矩形 4"/>
          <p:cNvSpPr/>
          <p:nvPr/>
        </p:nvSpPr>
        <p:spPr>
          <a:xfrm>
            <a:off x="2357422" y="857232"/>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Consolas" pitchFamily="49" charset="0"/>
                <a:ea typeface="仿宋" pitchFamily="49" charset="-122"/>
                <a:cs typeface="Consolas" pitchFamily="49" charset="0"/>
              </a:rPr>
              <a:t>分离集合</a:t>
            </a:r>
          </a:p>
        </p:txBody>
      </p:sp>
      <p:sp>
        <p:nvSpPr>
          <p:cNvPr id="6" name="矩形 5"/>
          <p:cNvSpPr/>
          <p:nvPr/>
        </p:nvSpPr>
        <p:spPr>
          <a:xfrm>
            <a:off x="714348" y="1357298"/>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itchFamily="49" charset="0"/>
                <a:ea typeface="仿宋" pitchFamily="49" charset="-122"/>
                <a:cs typeface="Consolas" pitchFamily="49" charset="0"/>
              </a:rPr>
              <a:t>初始状态</a:t>
            </a:r>
          </a:p>
        </p:txBody>
      </p:sp>
      <p:sp>
        <p:nvSpPr>
          <p:cNvPr id="7" name="矩形 6"/>
          <p:cNvSpPr/>
          <p:nvPr/>
        </p:nvSpPr>
        <p:spPr>
          <a:xfrm>
            <a:off x="2357422" y="1357298"/>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8" name="矩形 7"/>
          <p:cNvSpPr/>
          <p:nvPr/>
        </p:nvSpPr>
        <p:spPr>
          <a:xfrm>
            <a:off x="714348" y="1928802"/>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p>
        </p:txBody>
      </p:sp>
      <p:sp>
        <p:nvSpPr>
          <p:cNvPr id="9" name="矩形 8"/>
          <p:cNvSpPr/>
          <p:nvPr/>
        </p:nvSpPr>
        <p:spPr>
          <a:xfrm>
            <a:off x="2357422" y="1928802"/>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10" name="矩形 9"/>
          <p:cNvSpPr/>
          <p:nvPr/>
        </p:nvSpPr>
        <p:spPr>
          <a:xfrm>
            <a:off x="714348" y="2500306"/>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p>
        </p:txBody>
      </p:sp>
      <p:sp>
        <p:nvSpPr>
          <p:cNvPr id="11" name="矩形 10"/>
          <p:cNvSpPr/>
          <p:nvPr/>
        </p:nvSpPr>
        <p:spPr>
          <a:xfrm>
            <a:off x="2357422" y="2500306"/>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12" name="矩形 11"/>
          <p:cNvSpPr/>
          <p:nvPr/>
        </p:nvSpPr>
        <p:spPr>
          <a:xfrm>
            <a:off x="714348" y="3071810"/>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p>
        </p:txBody>
      </p:sp>
      <p:sp>
        <p:nvSpPr>
          <p:cNvPr id="13" name="矩形 12"/>
          <p:cNvSpPr/>
          <p:nvPr/>
        </p:nvSpPr>
        <p:spPr>
          <a:xfrm>
            <a:off x="2357422" y="3071810"/>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14" name="矩形 13"/>
          <p:cNvSpPr/>
          <p:nvPr/>
        </p:nvSpPr>
        <p:spPr>
          <a:xfrm>
            <a:off x="714348" y="3643314"/>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p>
        </p:txBody>
      </p:sp>
      <p:sp>
        <p:nvSpPr>
          <p:cNvPr id="15" name="矩形 14"/>
          <p:cNvSpPr/>
          <p:nvPr/>
        </p:nvSpPr>
        <p:spPr>
          <a:xfrm>
            <a:off x="2357422" y="3643314"/>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16" name="矩形 15"/>
          <p:cNvSpPr/>
          <p:nvPr/>
        </p:nvSpPr>
        <p:spPr>
          <a:xfrm>
            <a:off x="714348" y="4214818"/>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p>
        </p:txBody>
      </p:sp>
      <p:sp>
        <p:nvSpPr>
          <p:cNvPr id="17" name="矩形 16"/>
          <p:cNvSpPr/>
          <p:nvPr/>
        </p:nvSpPr>
        <p:spPr>
          <a:xfrm>
            <a:off x="2357422" y="4214818"/>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18" name="矩形 17"/>
          <p:cNvSpPr/>
          <p:nvPr/>
        </p:nvSpPr>
        <p:spPr>
          <a:xfrm>
            <a:off x="714348" y="4826228"/>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p>
        </p:txBody>
      </p:sp>
      <p:sp>
        <p:nvSpPr>
          <p:cNvPr id="19" name="矩形 18"/>
          <p:cNvSpPr/>
          <p:nvPr/>
        </p:nvSpPr>
        <p:spPr>
          <a:xfrm>
            <a:off x="2357422" y="4826228"/>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20" name="矩形 19"/>
          <p:cNvSpPr/>
          <p:nvPr/>
        </p:nvSpPr>
        <p:spPr>
          <a:xfrm>
            <a:off x="714348" y="5429264"/>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p>
        </p:txBody>
      </p:sp>
      <p:sp>
        <p:nvSpPr>
          <p:cNvPr id="21" name="矩形 20"/>
          <p:cNvSpPr/>
          <p:nvPr/>
        </p:nvSpPr>
        <p:spPr>
          <a:xfrm>
            <a:off x="2357422" y="5429264"/>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pPr/>
              <a:t>71</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9"/>
                                        </p:tgtEl>
                                        <p:attrNameLst>
                                          <p:attrName>style.visibility</p:attrName>
                                        </p:attrNameLst>
                                      </p:cBhvr>
                                      <p:to>
                                        <p:strVal val="visible"/>
                                      </p:to>
                                    </p:set>
                                    <p:anim calcmode="discrete" valueType="clr">
                                      <p:cBhvr override="childStyle">
                                        <p:cTn id="11"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
                                        </p:tgtEl>
                                        <p:attrNameLst>
                                          <p:attrName>fillcolor</p:attrName>
                                        </p:attrNameLst>
                                      </p:cBhvr>
                                      <p:tavLst>
                                        <p:tav tm="0">
                                          <p:val>
                                            <p:clrVal>
                                              <a:schemeClr val="accent2"/>
                                            </p:clrVal>
                                          </p:val>
                                        </p:tav>
                                        <p:tav tm="50000">
                                          <p:val>
                                            <p:clrVal>
                                              <a:schemeClr val="hlink"/>
                                            </p:clrVal>
                                          </p:val>
                                        </p:tav>
                                      </p:tavLst>
                                    </p:anim>
                                    <p:set>
                                      <p:cBhvr>
                                        <p:cTn id="13" dur="80"/>
                                        <p:tgtEl>
                                          <p:spTgt spid="9"/>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11"/>
                                        </p:tgtEl>
                                        <p:attrNameLst>
                                          <p:attrName>style.visibility</p:attrName>
                                        </p:attrNameLst>
                                      </p:cBhvr>
                                      <p:to>
                                        <p:strVal val="visible"/>
                                      </p:to>
                                    </p:set>
                                    <p:anim calcmode="discrete" valueType="clr">
                                      <p:cBhvr override="childStyle">
                                        <p:cTn id="22"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1"/>
                                        </p:tgtEl>
                                        <p:attrNameLst>
                                          <p:attrName>fillcolor</p:attrName>
                                        </p:attrNameLst>
                                      </p:cBhvr>
                                      <p:tavLst>
                                        <p:tav tm="0">
                                          <p:val>
                                            <p:clrVal>
                                              <a:schemeClr val="accent2"/>
                                            </p:clrVal>
                                          </p:val>
                                        </p:tav>
                                        <p:tav tm="50000">
                                          <p:val>
                                            <p:clrVal>
                                              <a:schemeClr val="hlink"/>
                                            </p:clrVal>
                                          </p:val>
                                        </p:tav>
                                      </p:tavLst>
                                    </p:anim>
                                    <p:set>
                                      <p:cBhvr>
                                        <p:cTn id="24" dur="80"/>
                                        <p:tgtEl>
                                          <p:spTgt spid="11"/>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3"/>
                                        </p:tgtEl>
                                        <p:attrNameLst>
                                          <p:attrName>style.visibility</p:attrName>
                                        </p:attrNameLst>
                                      </p:cBhvr>
                                      <p:to>
                                        <p:strVal val="visible"/>
                                      </p:to>
                                    </p:set>
                                    <p:anim calcmode="discrete" valueType="clr">
                                      <p:cBhvr override="childStyle">
                                        <p:cTn id="33"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3"/>
                                        </p:tgtEl>
                                        <p:attrNameLst>
                                          <p:attrName>fillcolor</p:attrName>
                                        </p:attrNameLst>
                                      </p:cBhvr>
                                      <p:tavLst>
                                        <p:tav tm="0">
                                          <p:val>
                                            <p:clrVal>
                                              <a:schemeClr val="accent2"/>
                                            </p:clrVal>
                                          </p:val>
                                        </p:tav>
                                        <p:tav tm="50000">
                                          <p:val>
                                            <p:clrVal>
                                              <a:schemeClr val="hlink"/>
                                            </p:clrVal>
                                          </p:val>
                                        </p:tav>
                                      </p:tavLst>
                                    </p:anim>
                                    <p:set>
                                      <p:cBhvr>
                                        <p:cTn id="35" dur="80"/>
                                        <p:tgtEl>
                                          <p:spTgt spid="13"/>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15"/>
                                        </p:tgtEl>
                                        <p:attrNameLst>
                                          <p:attrName>style.visibility</p:attrName>
                                        </p:attrNameLst>
                                      </p:cBhvr>
                                      <p:to>
                                        <p:strVal val="visible"/>
                                      </p:to>
                                    </p:set>
                                    <p:anim calcmode="discrete" valueType="clr">
                                      <p:cBhvr override="childStyle">
                                        <p:cTn id="44"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15"/>
                                        </p:tgtEl>
                                        <p:attrNameLst>
                                          <p:attrName>fillcolor</p:attrName>
                                        </p:attrNameLst>
                                      </p:cBhvr>
                                      <p:tavLst>
                                        <p:tav tm="0">
                                          <p:val>
                                            <p:clrVal>
                                              <a:schemeClr val="accent2"/>
                                            </p:clrVal>
                                          </p:val>
                                        </p:tav>
                                        <p:tav tm="50000">
                                          <p:val>
                                            <p:clrVal>
                                              <a:schemeClr val="hlink"/>
                                            </p:clrVal>
                                          </p:val>
                                        </p:tav>
                                      </p:tavLst>
                                    </p:anim>
                                    <p:set>
                                      <p:cBhvr>
                                        <p:cTn id="46" dur="80"/>
                                        <p:tgtEl>
                                          <p:spTgt spid="15"/>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grpId="0" nodeType="clickEffect">
                                  <p:stCondLst>
                                    <p:cond delay="0"/>
                                  </p:stCondLst>
                                  <p:iterate type="lt">
                                    <p:tmPct val="50000"/>
                                  </p:iterate>
                                  <p:childTnLst>
                                    <p:set>
                                      <p:cBhvr>
                                        <p:cTn id="54" dur="1" fill="hold">
                                          <p:stCondLst>
                                            <p:cond delay="0"/>
                                          </p:stCondLst>
                                        </p:cTn>
                                        <p:tgtEl>
                                          <p:spTgt spid="17"/>
                                        </p:tgtEl>
                                        <p:attrNameLst>
                                          <p:attrName>style.visibility</p:attrName>
                                        </p:attrNameLst>
                                      </p:cBhvr>
                                      <p:to>
                                        <p:strVal val="visible"/>
                                      </p:to>
                                    </p:set>
                                    <p:anim calcmode="discrete" valueType="clr">
                                      <p:cBhvr override="childStyle">
                                        <p:cTn id="55"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17"/>
                                        </p:tgtEl>
                                        <p:attrNameLst>
                                          <p:attrName>fillcolor</p:attrName>
                                        </p:attrNameLst>
                                      </p:cBhvr>
                                      <p:tavLst>
                                        <p:tav tm="0">
                                          <p:val>
                                            <p:clrVal>
                                              <a:schemeClr val="accent2"/>
                                            </p:clrVal>
                                          </p:val>
                                        </p:tav>
                                        <p:tav tm="50000">
                                          <p:val>
                                            <p:clrVal>
                                              <a:schemeClr val="hlink"/>
                                            </p:clrVal>
                                          </p:val>
                                        </p:tav>
                                      </p:tavLst>
                                    </p:anim>
                                    <p:set>
                                      <p:cBhvr>
                                        <p:cTn id="57" dur="80"/>
                                        <p:tgtEl>
                                          <p:spTgt spid="17"/>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grpId="0" nodeType="clickEffect">
                                  <p:stCondLst>
                                    <p:cond delay="0"/>
                                  </p:stCondLst>
                                  <p:iterate type="lt">
                                    <p:tmPct val="50000"/>
                                  </p:iterate>
                                  <p:childTnLst>
                                    <p:set>
                                      <p:cBhvr>
                                        <p:cTn id="65" dur="1" fill="hold">
                                          <p:stCondLst>
                                            <p:cond delay="0"/>
                                          </p:stCondLst>
                                        </p:cTn>
                                        <p:tgtEl>
                                          <p:spTgt spid="19"/>
                                        </p:tgtEl>
                                        <p:attrNameLst>
                                          <p:attrName>style.visibility</p:attrName>
                                        </p:attrNameLst>
                                      </p:cBhvr>
                                      <p:to>
                                        <p:strVal val="visible"/>
                                      </p:to>
                                    </p:set>
                                    <p:anim calcmode="discrete" valueType="clr">
                                      <p:cBhvr override="childStyle">
                                        <p:cTn id="66" dur="80"/>
                                        <p:tgtEl>
                                          <p:spTgt spid="19"/>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19"/>
                                        </p:tgtEl>
                                        <p:attrNameLst>
                                          <p:attrName>fillcolor</p:attrName>
                                        </p:attrNameLst>
                                      </p:cBhvr>
                                      <p:tavLst>
                                        <p:tav tm="0">
                                          <p:val>
                                            <p:clrVal>
                                              <a:schemeClr val="accent2"/>
                                            </p:clrVal>
                                          </p:val>
                                        </p:tav>
                                        <p:tav tm="50000">
                                          <p:val>
                                            <p:clrVal>
                                              <a:schemeClr val="hlink"/>
                                            </p:clrVal>
                                          </p:val>
                                        </p:tav>
                                      </p:tavLst>
                                    </p:anim>
                                    <p:set>
                                      <p:cBhvr>
                                        <p:cTn id="68" dur="80"/>
                                        <p:tgtEl>
                                          <p:spTgt spid="19"/>
                                        </p:tgtEl>
                                        <p:attrNameLst>
                                          <p:attrName>fill.type</p:attrName>
                                        </p:attrNameLst>
                                      </p:cBhvr>
                                      <p:to>
                                        <p:strVal val="solid"/>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21"/>
                                        </p:tgtEl>
                                        <p:attrNameLst>
                                          <p:attrName>style.visibility</p:attrName>
                                        </p:attrNameLst>
                                      </p:cBhvr>
                                      <p:to>
                                        <p:strVal val="visible"/>
                                      </p:to>
                                    </p:set>
                                    <p:anim calcmode="discrete" valueType="clr">
                                      <p:cBhvr override="childStyle">
                                        <p:cTn id="77"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1"/>
                                        </p:tgtEl>
                                        <p:attrNameLst>
                                          <p:attrName>fillcolor</p:attrName>
                                        </p:attrNameLst>
                                      </p:cBhvr>
                                      <p:tavLst>
                                        <p:tav tm="0">
                                          <p:val>
                                            <p:clrVal>
                                              <a:schemeClr val="accent2"/>
                                            </p:clrVal>
                                          </p:val>
                                        </p:tav>
                                        <p:tav tm="50000">
                                          <p:val>
                                            <p:clrVal>
                                              <a:schemeClr val="hlink"/>
                                            </p:clrVal>
                                          </p:val>
                                        </p:tav>
                                      </p:tavLst>
                                    </p:anim>
                                    <p:set>
                                      <p:cBhvr>
                                        <p:cTn id="79" dur="80"/>
                                        <p:tgtEl>
                                          <p:spTgt spid="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928794" y="714356"/>
            <a:ext cx="5357850"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6</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9}</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{10}</a:t>
            </a:r>
            <a:endParaRPr lang="zh-CN" altLang="en-US" sz="2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1357290" y="2143116"/>
            <a:ext cx="5072098" cy="338554"/>
          </a:xfrm>
          <a:prstGeom prst="rect">
            <a:avLst/>
          </a:prstGeom>
          <a:noFill/>
        </p:spPr>
        <p:txBody>
          <a:bodyPr wrap="square" rtlCol="0">
            <a:spAutoFit/>
          </a:bodyPr>
          <a:lstStyle/>
          <a:p>
            <a:pPr algn="l">
              <a:defRPr/>
            </a:pPr>
            <a:r>
              <a:rPr lang="en-US" altLang="zh-CN" sz="2000">
                <a:solidFill>
                  <a:srgbClr val="0000FF"/>
                </a:solidFill>
                <a:latin typeface="Consolas" pitchFamily="49" charset="0"/>
                <a:ea typeface="仿宋" pitchFamily="49" charset="-122"/>
                <a:cs typeface="Consolas" pitchFamily="49" charset="0"/>
              </a:rPr>
              <a:t>3 4  </a:t>
            </a:r>
            <a:r>
              <a:rPr lang="en-US" altLang="zh-CN" sz="2000">
                <a:solidFill>
                  <a:srgbClr val="0000FF"/>
                </a:solidFill>
                <a:latin typeface="Consolas" pitchFamily="49" charset="0"/>
                <a:ea typeface="仿宋" pitchFamily="49" charset="-122"/>
                <a:cs typeface="Consolas" pitchFamily="49" charset="0"/>
                <a:sym typeface="Wingdings"/>
              </a:rPr>
              <a:t>  3</a:t>
            </a:r>
            <a:r>
              <a:rPr lang="zh-CN" altLang="en-US" sz="2000">
                <a:solidFill>
                  <a:srgbClr val="0000FF"/>
                </a:solidFill>
                <a:latin typeface="Consolas" pitchFamily="49" charset="0"/>
                <a:ea typeface="仿宋" pitchFamily="49" charset="-122"/>
                <a:cs typeface="Consolas" pitchFamily="49" charset="0"/>
                <a:sym typeface="Wingdings"/>
              </a:rPr>
              <a:t>、</a:t>
            </a:r>
            <a:r>
              <a:rPr lang="en-US" altLang="zh-CN" sz="2000">
                <a:solidFill>
                  <a:srgbClr val="0000FF"/>
                </a:solidFill>
                <a:latin typeface="Consolas" pitchFamily="49" charset="0"/>
                <a:ea typeface="仿宋" pitchFamily="49" charset="-122"/>
                <a:cs typeface="Consolas" pitchFamily="49" charset="0"/>
                <a:sym typeface="Wingdings"/>
              </a:rPr>
              <a:t>4</a:t>
            </a:r>
            <a:r>
              <a:rPr lang="zh-CN" altLang="en-US" sz="2000">
                <a:solidFill>
                  <a:srgbClr val="0000FF"/>
                </a:solidFill>
                <a:latin typeface="Consolas" pitchFamily="49" charset="0"/>
                <a:ea typeface="仿宋" pitchFamily="49" charset="-122"/>
                <a:cs typeface="Consolas" pitchFamily="49" charset="0"/>
                <a:sym typeface="Wingdings"/>
              </a:rPr>
              <a:t>在同一个集合中  </a:t>
            </a:r>
            <a:r>
              <a:rPr lang="en-US" altLang="zh-CN" sz="2000">
                <a:solidFill>
                  <a:srgbClr val="FF00FF"/>
                </a:solidFill>
                <a:latin typeface="Consolas" pitchFamily="49" charset="0"/>
                <a:ea typeface="仿宋" pitchFamily="49" charset="-122"/>
                <a:cs typeface="Consolas" pitchFamily="49" charset="0"/>
                <a:sym typeface="Wingdings"/>
              </a:rPr>
              <a:t>Yes</a:t>
            </a:r>
            <a:endParaRPr lang="en-US" altLang="zh-CN" sz="2000">
              <a:solidFill>
                <a:srgbClr val="FF00FF"/>
              </a:solidFill>
              <a:latin typeface="Consolas" pitchFamily="49" charset="0"/>
              <a:ea typeface="仿宋" pitchFamily="49" charset="-122"/>
              <a:cs typeface="Consolas" pitchFamily="49" charset="0"/>
            </a:endParaRPr>
          </a:p>
        </p:txBody>
      </p:sp>
      <p:sp>
        <p:nvSpPr>
          <p:cNvPr id="24" name="TextBox 23"/>
          <p:cNvSpPr txBox="1"/>
          <p:nvPr/>
        </p:nvSpPr>
        <p:spPr>
          <a:xfrm>
            <a:off x="785786" y="1643050"/>
            <a:ext cx="928694" cy="338554"/>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cs typeface="Consolas" pitchFamily="49" charset="0"/>
              </a:rPr>
              <a:t>求解：</a:t>
            </a:r>
          </a:p>
        </p:txBody>
      </p:sp>
      <p:sp>
        <p:nvSpPr>
          <p:cNvPr id="25" name="TextBox 24"/>
          <p:cNvSpPr txBox="1"/>
          <p:nvPr/>
        </p:nvSpPr>
        <p:spPr>
          <a:xfrm>
            <a:off x="1357290" y="2643182"/>
            <a:ext cx="5429288" cy="338554"/>
          </a:xfrm>
          <a:prstGeom prst="rect">
            <a:avLst/>
          </a:prstGeom>
          <a:noFill/>
        </p:spPr>
        <p:txBody>
          <a:bodyPr wrap="square" rtlCol="0">
            <a:spAutoFit/>
          </a:bodyPr>
          <a:lstStyle/>
          <a:p>
            <a:pPr algn="l">
              <a:defRPr/>
            </a:pPr>
            <a:r>
              <a:rPr lang="en-US" altLang="zh-CN" sz="2000">
                <a:solidFill>
                  <a:srgbClr val="0000FF"/>
                </a:solidFill>
                <a:latin typeface="Consolas" pitchFamily="49" charset="0"/>
                <a:ea typeface="仿宋" pitchFamily="49" charset="-122"/>
                <a:cs typeface="Consolas" pitchFamily="49" charset="0"/>
              </a:rPr>
              <a:t>7 10  </a:t>
            </a:r>
            <a:r>
              <a:rPr lang="en-US" altLang="zh-CN" sz="2000">
                <a:solidFill>
                  <a:srgbClr val="0000FF"/>
                </a:solidFill>
                <a:latin typeface="Consolas" pitchFamily="49" charset="0"/>
                <a:ea typeface="仿宋" pitchFamily="49" charset="-122"/>
                <a:cs typeface="Consolas" pitchFamily="49" charset="0"/>
                <a:sym typeface="Wingdings"/>
              </a:rPr>
              <a:t>  7</a:t>
            </a:r>
            <a:r>
              <a:rPr lang="zh-CN" altLang="en-US" sz="2000">
                <a:solidFill>
                  <a:srgbClr val="0000FF"/>
                </a:solidFill>
                <a:latin typeface="Consolas" pitchFamily="49" charset="0"/>
                <a:ea typeface="仿宋" pitchFamily="49" charset="-122"/>
                <a:cs typeface="Consolas" pitchFamily="49" charset="0"/>
                <a:sym typeface="Wingdings"/>
              </a:rPr>
              <a:t>、</a:t>
            </a:r>
            <a:r>
              <a:rPr lang="en-US" altLang="zh-CN" sz="2000">
                <a:solidFill>
                  <a:srgbClr val="0000FF"/>
                </a:solidFill>
                <a:latin typeface="Consolas" pitchFamily="49" charset="0"/>
                <a:ea typeface="仿宋" pitchFamily="49" charset="-122"/>
                <a:cs typeface="Consolas" pitchFamily="49" charset="0"/>
                <a:sym typeface="Wingdings"/>
              </a:rPr>
              <a:t>10</a:t>
            </a:r>
            <a:r>
              <a:rPr lang="zh-CN" altLang="en-US" sz="2000">
                <a:solidFill>
                  <a:srgbClr val="0000FF"/>
                </a:solidFill>
                <a:latin typeface="Consolas" pitchFamily="49" charset="0"/>
                <a:ea typeface="仿宋" pitchFamily="49" charset="-122"/>
                <a:cs typeface="Consolas" pitchFamily="49" charset="0"/>
                <a:sym typeface="Wingdings"/>
              </a:rPr>
              <a:t>不在同一个集合中  </a:t>
            </a:r>
            <a:r>
              <a:rPr lang="en-US" altLang="zh-CN" sz="2000">
                <a:solidFill>
                  <a:srgbClr val="FF00FF"/>
                </a:solidFill>
                <a:latin typeface="Consolas" pitchFamily="49" charset="0"/>
                <a:ea typeface="仿宋" pitchFamily="49" charset="-122"/>
                <a:cs typeface="Consolas" pitchFamily="49" charset="0"/>
                <a:sym typeface="Wingdings"/>
              </a:rPr>
              <a:t>N</a:t>
            </a:r>
            <a:r>
              <a:rPr lang="en-US" altLang="zh-CN" sz="2000">
                <a:solidFill>
                  <a:srgbClr val="0000FF"/>
                </a:solidFill>
                <a:latin typeface="Consolas" pitchFamily="49" charset="0"/>
                <a:ea typeface="仿宋" pitchFamily="49" charset="-122"/>
                <a:cs typeface="Consolas" pitchFamily="49" charset="0"/>
                <a:sym typeface="Wingdings"/>
              </a:rPr>
              <a:t>o</a:t>
            </a:r>
            <a:endParaRPr lang="en-US" altLang="zh-CN" sz="20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1357290" y="3214686"/>
            <a:ext cx="5143536" cy="338554"/>
          </a:xfrm>
          <a:prstGeom prst="rect">
            <a:avLst/>
          </a:prstGeom>
          <a:noFill/>
        </p:spPr>
        <p:txBody>
          <a:bodyPr wrap="square" rtlCol="0">
            <a:spAutoFit/>
          </a:bodyPr>
          <a:lstStyle/>
          <a:p>
            <a:pPr algn="l">
              <a:defRPr/>
            </a:pPr>
            <a:r>
              <a:rPr lang="en-US" altLang="zh-CN" sz="2000">
                <a:solidFill>
                  <a:srgbClr val="0000FF"/>
                </a:solidFill>
                <a:latin typeface="Consolas" pitchFamily="49" charset="0"/>
                <a:ea typeface="仿宋" pitchFamily="49" charset="-122"/>
                <a:cs typeface="Consolas" pitchFamily="49" charset="0"/>
              </a:rPr>
              <a:t>8 9  </a:t>
            </a:r>
            <a:r>
              <a:rPr lang="en-US" altLang="zh-CN" sz="2000">
                <a:solidFill>
                  <a:srgbClr val="0000FF"/>
                </a:solidFill>
                <a:latin typeface="Consolas" pitchFamily="49" charset="0"/>
                <a:ea typeface="仿宋" pitchFamily="49" charset="-122"/>
                <a:cs typeface="Consolas" pitchFamily="49" charset="0"/>
                <a:sym typeface="Wingdings"/>
              </a:rPr>
              <a:t>  8</a:t>
            </a:r>
            <a:r>
              <a:rPr lang="zh-CN" altLang="en-US" sz="2000">
                <a:solidFill>
                  <a:srgbClr val="0000FF"/>
                </a:solidFill>
                <a:latin typeface="Consolas" pitchFamily="49" charset="0"/>
                <a:ea typeface="仿宋" pitchFamily="49" charset="-122"/>
                <a:cs typeface="Consolas" pitchFamily="49" charset="0"/>
                <a:sym typeface="Wingdings"/>
              </a:rPr>
              <a:t>、</a:t>
            </a:r>
            <a:r>
              <a:rPr lang="en-US" altLang="zh-CN" sz="2000">
                <a:solidFill>
                  <a:srgbClr val="0000FF"/>
                </a:solidFill>
                <a:latin typeface="Consolas" pitchFamily="49" charset="0"/>
                <a:ea typeface="仿宋" pitchFamily="49" charset="-122"/>
                <a:cs typeface="Consolas" pitchFamily="49" charset="0"/>
                <a:sym typeface="Wingdings"/>
              </a:rPr>
              <a:t>9</a:t>
            </a:r>
            <a:r>
              <a:rPr lang="zh-CN" altLang="en-US" sz="2000">
                <a:solidFill>
                  <a:srgbClr val="0000FF"/>
                </a:solidFill>
                <a:latin typeface="Consolas" pitchFamily="49" charset="0"/>
                <a:ea typeface="仿宋" pitchFamily="49" charset="-122"/>
                <a:cs typeface="Consolas" pitchFamily="49" charset="0"/>
                <a:sym typeface="Wingdings"/>
              </a:rPr>
              <a:t>在同一个集合中  </a:t>
            </a:r>
            <a:r>
              <a:rPr lang="en-US" altLang="zh-CN" sz="2000">
                <a:solidFill>
                  <a:srgbClr val="FF00FF"/>
                </a:solidFill>
                <a:latin typeface="Consolas" pitchFamily="49" charset="0"/>
                <a:ea typeface="仿宋" pitchFamily="49" charset="-122"/>
                <a:cs typeface="Consolas" pitchFamily="49" charset="0"/>
                <a:sym typeface="Wingdings"/>
              </a:rPr>
              <a:t>Yes</a:t>
            </a:r>
            <a:endParaRPr lang="en-US" altLang="zh-CN" sz="2000">
              <a:solidFill>
                <a:srgbClr val="FF00FF"/>
              </a:solidFill>
              <a:latin typeface="Consolas" pitchFamily="49" charset="0"/>
              <a:ea typeface="仿宋" pitchFamily="49" charset="-122"/>
              <a:cs typeface="Consolas" pitchFamily="49" charset="0"/>
            </a:endParaRPr>
          </a:p>
        </p:txBody>
      </p:sp>
      <p:sp>
        <p:nvSpPr>
          <p:cNvPr id="27" name="TextBox 26"/>
          <p:cNvSpPr txBox="1"/>
          <p:nvPr/>
        </p:nvSpPr>
        <p:spPr>
          <a:xfrm>
            <a:off x="642910" y="795319"/>
            <a:ext cx="1357322" cy="338554"/>
          </a:xfrm>
          <a:prstGeom prst="rect">
            <a:avLst/>
          </a:prstGeom>
          <a:noFill/>
        </p:spPr>
        <p:txBody>
          <a:bodyPr wrap="square" rtlCol="0">
            <a:spAutoFit/>
          </a:bodyPr>
          <a:lstStyle/>
          <a:p>
            <a:r>
              <a:rPr lang="zh-CN" altLang="en-US" sz="2000">
                <a:solidFill>
                  <a:srgbClr val="0000FF"/>
                </a:solidFill>
                <a:latin typeface="Consolas" pitchFamily="49" charset="0"/>
                <a:ea typeface="仿宋" pitchFamily="49" charset="-122"/>
                <a:cs typeface="Consolas" pitchFamily="49" charset="0"/>
              </a:rPr>
              <a:t>结果集合：</a:t>
            </a: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72</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4"/>
          <p:cNvSpPr txBox="1">
            <a:spLocks noChangeArrowheads="1"/>
          </p:cNvSpPr>
          <p:nvPr/>
        </p:nvSpPr>
        <p:spPr bwMode="auto">
          <a:xfrm>
            <a:off x="857224" y="2394936"/>
            <a:ext cx="7429552" cy="2041585"/>
          </a:xfrm>
          <a:prstGeom prst="rect">
            <a:avLst/>
          </a:prstGeom>
          <a:ln>
            <a:solidFill>
              <a:schemeClr val="accent6">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并查集的数据结构记录了一组分离的动态集合</a:t>
            </a:r>
            <a:r>
              <a:rPr lang="en-US" sz="2000" i="1">
                <a:solidFill>
                  <a:srgbClr val="0000FF"/>
                </a:solidFill>
                <a:latin typeface="Consolas" pitchFamily="49" charset="0"/>
                <a:ea typeface="仿宋" pitchFamily="49" charset="-122"/>
                <a:cs typeface="Consolas" pitchFamily="49" charset="0"/>
              </a:rPr>
              <a:t>S</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S</a:t>
            </a:r>
            <a:r>
              <a:rPr lang="en-US" sz="2000" baseline="-25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S</a:t>
            </a:r>
            <a:r>
              <a:rPr lang="en-US" sz="2000" baseline="-25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mj-ea"/>
                <a:ea typeface="+mj-ea"/>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k</a:t>
            </a:r>
            <a:r>
              <a:rPr 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每个动态集合</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mn-ea"/>
                <a:ea typeface="+mn-ea"/>
                <a:cs typeface="Consolas" pitchFamily="49" charset="0"/>
              </a:rPr>
              <a:t>≤</a:t>
            </a:r>
            <a:r>
              <a:rPr lang="en-US" sz="2000" i="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mn-ea"/>
                <a:ea typeface="+mn-ea"/>
                <a:cs typeface="Consolas" pitchFamily="49" charset="0"/>
              </a:rPr>
              <a:t>≤</a:t>
            </a:r>
            <a:r>
              <a:rPr lang="en-US" sz="2000" i="1">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）通过一个“代表”加以标识，该代表即为所代表的集合中的某个元素。对于集合</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，选取其中哪个元素作为代表是任意的。</a:t>
            </a:r>
          </a:p>
        </p:txBody>
      </p:sp>
      <p:pic>
        <p:nvPicPr>
          <p:cNvPr id="50178" name="Picture 2"/>
          <p:cNvPicPr>
            <a:picLocks noChangeAspect="1" noChangeArrowheads="1"/>
          </p:cNvPicPr>
          <p:nvPr/>
        </p:nvPicPr>
        <p:blipFill>
          <a:blip r:embed="rId3" cstate="print"/>
          <a:srcRect/>
          <a:stretch>
            <a:fillRect/>
          </a:stretch>
        </p:blipFill>
        <p:spPr bwMode="auto">
          <a:xfrm>
            <a:off x="714348" y="642918"/>
            <a:ext cx="1000132" cy="1368602"/>
          </a:xfrm>
          <a:prstGeom prst="rect">
            <a:avLst/>
          </a:prstGeom>
          <a:noFill/>
          <a:ln w="9525">
            <a:noFill/>
            <a:miter lim="800000"/>
            <a:headEnd/>
            <a:tailEnd/>
          </a:ln>
          <a:effectLst/>
        </p:spPr>
      </p:pic>
      <p:sp>
        <p:nvSpPr>
          <p:cNvPr id="7" name="矩形 6"/>
          <p:cNvSpPr/>
          <p:nvPr/>
        </p:nvSpPr>
        <p:spPr>
          <a:xfrm>
            <a:off x="1928794" y="1428736"/>
            <a:ext cx="564360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ea typeface="微软雅黑" pitchFamily="34" charset="-122"/>
                <a:cs typeface="Consolas" pitchFamily="49" charset="0"/>
              </a:rPr>
              <a:t>{ {1</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2</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3</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4}</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{5</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6</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7}</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{8</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9}</a:t>
            </a:r>
            <a:r>
              <a:rPr lang="zh-CN" altLang="en-US" sz="2000">
                <a:solidFill>
                  <a:srgbClr val="0000FF"/>
                </a:solidFill>
                <a:latin typeface="Consolas" pitchFamily="49" charset="0"/>
                <a:ea typeface="微软雅黑" pitchFamily="34" charset="-122"/>
                <a:cs typeface="Consolas" pitchFamily="49" charset="0"/>
              </a:rPr>
              <a:t>，</a:t>
            </a:r>
            <a:r>
              <a:rPr lang="en-US" altLang="zh-CN" sz="2000">
                <a:solidFill>
                  <a:srgbClr val="0000FF"/>
                </a:solidFill>
                <a:latin typeface="Consolas" pitchFamily="49" charset="0"/>
                <a:ea typeface="微软雅黑" pitchFamily="34" charset="-122"/>
                <a:cs typeface="Consolas" pitchFamily="49" charset="0"/>
              </a:rPr>
              <a:t>{10} }</a:t>
            </a:r>
            <a:endParaRPr lang="zh-CN" altLang="en-US" sz="2000">
              <a:solidFill>
                <a:srgbClr val="0000FF"/>
              </a:solidFill>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73</a:t>
            </a:fld>
            <a:r>
              <a:rPr lang="en-US" altLang="zh-CN" dirty="0"/>
              <a:t>/96</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1510010"/>
            <a:ext cx="8001056" cy="775982"/>
          </a:xfrm>
          <a:prstGeom prst="rect">
            <a:avLst/>
          </a:prstGeom>
          <a:noFill/>
        </p:spPr>
        <p:txBody>
          <a:bodyPr wrap="square" rtlCol="0">
            <a:spAutoFit/>
          </a:bodyPr>
          <a:lstStyle/>
          <a:p>
            <a:pPr algn="l">
              <a:lnSpc>
                <a:spcPts val="2800"/>
              </a:lnSpc>
              <a:spcBef>
                <a:spcPts val="0"/>
              </a:spcBef>
            </a:pPr>
            <a:r>
              <a:rPr lang="zh-CN" altLang="en-US" sz="2000">
                <a:solidFill>
                  <a:srgbClr val="0000FF"/>
                </a:solidFill>
                <a:latin typeface="Consolas" pitchFamily="49" charset="0"/>
                <a:ea typeface="仿宋" pitchFamily="49" charset="-122"/>
                <a:cs typeface="Consolas" pitchFamily="49" charset="0"/>
              </a:rPr>
              <a:t>    对于给定的编号为</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的</a:t>
            </a:r>
            <a:r>
              <a:rPr lang="en-US"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个元素，</a:t>
            </a:r>
            <a:r>
              <a:rPr lang="en-US"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表示其中的一个元素，设并查集为</a:t>
            </a:r>
            <a:r>
              <a:rPr lang="en-US" sz="2000" i="1">
                <a:solidFill>
                  <a:srgbClr val="0000FF"/>
                </a:solidFill>
                <a:latin typeface="Consolas" pitchFamily="49" charset="0"/>
                <a:ea typeface="仿宋" pitchFamily="49" charset="-122"/>
                <a:cs typeface="Consolas" pitchFamily="49" charset="0"/>
              </a:rPr>
              <a:t>S</a:t>
            </a:r>
            <a:r>
              <a:rPr lang="zh-CN" altLang="en-US" sz="2000">
                <a:solidFill>
                  <a:srgbClr val="0000FF"/>
                </a:solidFill>
                <a:latin typeface="Consolas" pitchFamily="49" charset="0"/>
                <a:ea typeface="仿宋" pitchFamily="49" charset="-122"/>
                <a:cs typeface="Consolas" pitchFamily="49" charset="0"/>
              </a:rPr>
              <a:t>，并查集的实现需要支持如下运算： </a:t>
            </a:r>
          </a:p>
        </p:txBody>
      </p:sp>
      <p:sp>
        <p:nvSpPr>
          <p:cNvPr id="8" name="Text Box 2"/>
          <p:cNvSpPr txBox="1">
            <a:spLocks noChangeArrowheads="1"/>
          </p:cNvSpPr>
          <p:nvPr/>
        </p:nvSpPr>
        <p:spPr bwMode="auto">
          <a:xfrm>
            <a:off x="857224" y="2500306"/>
            <a:ext cx="7572428" cy="252643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2800"/>
              </a:lnSpc>
              <a:spcBef>
                <a:spcPts val="600"/>
              </a:spcBef>
              <a:buBlip>
                <a:blip r:embed="rId2"/>
              </a:buBlip>
            </a:pPr>
            <a:r>
              <a:rPr lang="en-US" sz="2000">
                <a:solidFill>
                  <a:srgbClr val="FF0000"/>
                </a:solidFill>
                <a:latin typeface="Consolas" pitchFamily="49" charset="0"/>
                <a:ea typeface="仿宋" pitchFamily="49" charset="-122"/>
                <a:cs typeface="Consolas" pitchFamily="49" charset="0"/>
              </a:rPr>
              <a:t>Init(S</a:t>
            </a:r>
            <a:r>
              <a:rPr lang="zh-CN" altLang="en-US" sz="2000">
                <a:solidFill>
                  <a:srgbClr val="FF0000"/>
                </a:solidFill>
                <a:latin typeface="Consolas" pitchFamily="49" charset="0"/>
                <a:ea typeface="仿宋" pitchFamily="49" charset="-122"/>
                <a:cs typeface="Consolas" pitchFamily="49" charset="0"/>
              </a:rPr>
              <a:t>，</a:t>
            </a:r>
            <a:r>
              <a:rPr lang="en-US" sz="2000" i="1">
                <a:solidFill>
                  <a:srgbClr val="FF0000"/>
                </a:solidFill>
                <a:latin typeface="Consolas" pitchFamily="49" charset="0"/>
                <a:ea typeface="仿宋" pitchFamily="49" charset="-122"/>
                <a:cs typeface="Consolas" pitchFamily="49" charset="0"/>
              </a:rPr>
              <a:t>n</a:t>
            </a:r>
            <a:r>
              <a:rPr lang="en-US" sz="2000">
                <a:solidFill>
                  <a:srgbClr val="FF0000"/>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：初始化并查集</a:t>
            </a:r>
            <a:r>
              <a:rPr lang="en-US" sz="2000" i="1">
                <a:solidFill>
                  <a:srgbClr val="0000FF"/>
                </a:solidFill>
                <a:latin typeface="Consolas" pitchFamily="49" charset="0"/>
                <a:ea typeface="仿宋" pitchFamily="49" charset="-122"/>
                <a:cs typeface="Consolas" pitchFamily="49" charset="0"/>
              </a:rPr>
              <a:t>S</a:t>
            </a:r>
            <a:r>
              <a:rPr lang="zh-CN" altLang="en-US" sz="2000">
                <a:solidFill>
                  <a:srgbClr val="0000FF"/>
                </a:solidFill>
                <a:latin typeface="Consolas" pitchFamily="49" charset="0"/>
                <a:ea typeface="仿宋" pitchFamily="49" charset="-122"/>
                <a:cs typeface="Consolas" pitchFamily="49" charset="0"/>
              </a:rPr>
              <a:t>，即</a:t>
            </a:r>
            <a:r>
              <a:rPr lang="en-US" sz="2000" i="1">
                <a:solidFill>
                  <a:srgbClr val="0000FF"/>
                </a:solidFill>
                <a:latin typeface="Consolas" pitchFamily="49" charset="0"/>
                <a:ea typeface="仿宋" pitchFamily="49" charset="-122"/>
                <a:cs typeface="Consolas" pitchFamily="49" charset="0"/>
              </a:rPr>
              <a:t>S</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S</a:t>
            </a:r>
            <a:r>
              <a:rPr lang="en-US" sz="2000" baseline="-25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S</a:t>
            </a:r>
            <a:r>
              <a:rPr lang="en-US" sz="2000" baseline="-25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mn-ea"/>
                <a:ea typeface="+mn-ea"/>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n</a:t>
            </a:r>
            <a:r>
              <a:rPr 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，每个动态集合</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mj-ea"/>
                <a:ea typeface="+mj-ea"/>
                <a:cs typeface="Consolas" pitchFamily="49" charset="0"/>
              </a:rPr>
              <a:t>≤</a:t>
            </a:r>
            <a:r>
              <a:rPr lang="en-US" sz="2000" i="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mj-ea"/>
                <a:ea typeface="+mj-ea"/>
                <a:cs typeface="Consolas" pitchFamily="49" charset="0"/>
              </a:rPr>
              <a:t>≤</a:t>
            </a:r>
            <a:r>
              <a:rPr lang="en-US"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）仅仅包含一个编号为</a:t>
            </a:r>
            <a:r>
              <a:rPr lang="en-US" sz="2000" i="1">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的元素，该元素作为集合</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的“代表”。</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en-US" sz="2000">
                <a:solidFill>
                  <a:srgbClr val="FF0000"/>
                </a:solidFill>
                <a:latin typeface="Consolas" pitchFamily="49" charset="0"/>
                <a:ea typeface="仿宋" pitchFamily="49" charset="-122"/>
                <a:cs typeface="Consolas" pitchFamily="49" charset="0"/>
              </a:rPr>
              <a:t>FIND(S</a:t>
            </a:r>
            <a:r>
              <a:rPr lang="zh-CN" altLang="en-US" sz="2000">
                <a:solidFill>
                  <a:srgbClr val="FF0000"/>
                </a:solidFill>
                <a:latin typeface="Consolas" pitchFamily="49" charset="0"/>
                <a:ea typeface="仿宋" pitchFamily="49" charset="-122"/>
                <a:cs typeface="Consolas" pitchFamily="49" charset="0"/>
              </a:rPr>
              <a:t>，</a:t>
            </a:r>
            <a:r>
              <a:rPr lang="en-US" sz="2000" i="1">
                <a:solidFill>
                  <a:srgbClr val="FF0000"/>
                </a:solidFill>
                <a:latin typeface="Consolas" pitchFamily="49" charset="0"/>
                <a:ea typeface="仿宋" pitchFamily="49" charset="-122"/>
                <a:cs typeface="Consolas" pitchFamily="49" charset="0"/>
              </a:rPr>
              <a:t>x</a:t>
            </a:r>
            <a:r>
              <a:rPr lang="en-US" sz="2000">
                <a:solidFill>
                  <a:srgbClr val="FF0000"/>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：返回并查集</a:t>
            </a:r>
            <a:r>
              <a:rPr lang="en-US" sz="2000" i="1">
                <a:solidFill>
                  <a:srgbClr val="0000FF"/>
                </a:solidFill>
                <a:latin typeface="Consolas" pitchFamily="49" charset="0"/>
                <a:ea typeface="仿宋" pitchFamily="49" charset="-122"/>
                <a:cs typeface="Consolas" pitchFamily="49" charset="0"/>
              </a:rPr>
              <a:t>S</a:t>
            </a:r>
            <a:r>
              <a:rPr lang="zh-CN" altLang="en-US" sz="2000">
                <a:solidFill>
                  <a:srgbClr val="0000FF"/>
                </a:solidFill>
                <a:latin typeface="Consolas" pitchFamily="49" charset="0"/>
                <a:ea typeface="仿宋" pitchFamily="49" charset="-122"/>
                <a:cs typeface="Consolas" pitchFamily="49" charset="0"/>
              </a:rPr>
              <a:t>中</a:t>
            </a:r>
            <a:r>
              <a:rPr lang="en-US"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元素所在集合的代表。 </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en-US" sz="2000">
                <a:solidFill>
                  <a:srgbClr val="FF0000"/>
                </a:solidFill>
                <a:latin typeface="Consolas" pitchFamily="49" charset="0"/>
                <a:ea typeface="仿宋" pitchFamily="49" charset="-122"/>
                <a:cs typeface="Consolas" pitchFamily="49" charset="0"/>
              </a:rPr>
              <a:t>UNION(S</a:t>
            </a:r>
            <a:r>
              <a:rPr lang="zh-CN" altLang="en-US" sz="2000">
                <a:solidFill>
                  <a:srgbClr val="FF0000"/>
                </a:solidFill>
                <a:latin typeface="Consolas" pitchFamily="49" charset="0"/>
                <a:ea typeface="仿宋" pitchFamily="49" charset="-122"/>
                <a:cs typeface="Consolas" pitchFamily="49" charset="0"/>
              </a:rPr>
              <a:t>，</a:t>
            </a:r>
            <a:r>
              <a:rPr lang="en-US" sz="2000" i="1">
                <a:solidFill>
                  <a:srgbClr val="FF0000"/>
                </a:solidFill>
                <a:latin typeface="Consolas" pitchFamily="49" charset="0"/>
                <a:ea typeface="仿宋" pitchFamily="49" charset="-122"/>
                <a:cs typeface="Consolas" pitchFamily="49" charset="0"/>
              </a:rPr>
              <a:t>x</a:t>
            </a:r>
            <a:r>
              <a:rPr lang="zh-CN" altLang="en-US" sz="2000">
                <a:solidFill>
                  <a:srgbClr val="FF0000"/>
                </a:solidFill>
                <a:latin typeface="Consolas" pitchFamily="49" charset="0"/>
                <a:ea typeface="仿宋" pitchFamily="49" charset="-122"/>
                <a:cs typeface="Consolas" pitchFamily="49" charset="0"/>
              </a:rPr>
              <a:t>，</a:t>
            </a:r>
            <a:r>
              <a:rPr lang="en-US" sz="2000" i="1">
                <a:solidFill>
                  <a:srgbClr val="FF0000"/>
                </a:solidFill>
                <a:latin typeface="Consolas" pitchFamily="49" charset="0"/>
                <a:ea typeface="仿宋" pitchFamily="49" charset="-122"/>
                <a:cs typeface="Consolas" pitchFamily="49" charset="0"/>
              </a:rPr>
              <a:t>y</a:t>
            </a:r>
            <a:r>
              <a:rPr lang="en-US" sz="2000">
                <a:solidFill>
                  <a:srgbClr val="FF0000"/>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：在并查集</a:t>
            </a:r>
            <a:r>
              <a:rPr lang="en-US" sz="2000" i="1">
                <a:solidFill>
                  <a:srgbClr val="0000FF"/>
                </a:solidFill>
                <a:latin typeface="Consolas" pitchFamily="49" charset="0"/>
                <a:ea typeface="仿宋" pitchFamily="49" charset="-122"/>
                <a:cs typeface="Consolas" pitchFamily="49" charset="0"/>
              </a:rPr>
              <a:t>S</a:t>
            </a:r>
            <a:r>
              <a:rPr lang="zh-CN" altLang="en-US" sz="2000">
                <a:solidFill>
                  <a:srgbClr val="0000FF"/>
                </a:solidFill>
                <a:latin typeface="Consolas" pitchFamily="49" charset="0"/>
                <a:ea typeface="仿宋" pitchFamily="49" charset="-122"/>
                <a:cs typeface="Consolas" pitchFamily="49" charset="0"/>
              </a:rPr>
              <a:t>中将</a:t>
            </a:r>
            <a:r>
              <a:rPr lang="en-US"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和</a:t>
            </a:r>
            <a:r>
              <a:rPr lang="en-US" sz="2000" i="1">
                <a:solidFill>
                  <a:srgbClr val="0000FF"/>
                </a:solidFill>
                <a:latin typeface="Consolas" pitchFamily="49" charset="0"/>
                <a:ea typeface="仿宋" pitchFamily="49" charset="-122"/>
                <a:cs typeface="Consolas" pitchFamily="49" charset="0"/>
              </a:rPr>
              <a:t>y</a:t>
            </a:r>
            <a:r>
              <a:rPr lang="zh-CN" altLang="en-US" sz="2000">
                <a:solidFill>
                  <a:srgbClr val="0000FF"/>
                </a:solidFill>
                <a:latin typeface="Consolas" pitchFamily="49" charset="0"/>
                <a:ea typeface="仿宋" pitchFamily="49" charset="-122"/>
                <a:cs typeface="Consolas" pitchFamily="49" charset="0"/>
              </a:rPr>
              <a:t>两个元素所在的动态集合（例如</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和</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y</a:t>
            </a:r>
            <a:r>
              <a:rPr lang="zh-CN" altLang="en-US" sz="2000">
                <a:solidFill>
                  <a:srgbClr val="0000FF"/>
                </a:solidFill>
                <a:latin typeface="Consolas" pitchFamily="49" charset="0"/>
                <a:ea typeface="仿宋" pitchFamily="49" charset="-122"/>
                <a:cs typeface="Consolas" pitchFamily="49" charset="0"/>
              </a:rPr>
              <a:t>）合并为一个新的集合</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S</a:t>
            </a:r>
            <a:r>
              <a:rPr lang="en-US" sz="2000" i="1" baseline="-25000">
                <a:solidFill>
                  <a:srgbClr val="0000FF"/>
                </a:solidFill>
                <a:latin typeface="Consolas" pitchFamily="49" charset="0"/>
                <a:ea typeface="仿宋" pitchFamily="49" charset="-122"/>
                <a:cs typeface="Consolas" pitchFamily="49" charset="0"/>
              </a:rPr>
              <a:t>y</a:t>
            </a:r>
            <a:r>
              <a:rPr lang="zh-CN" altLang="en-US" sz="2000">
                <a:solidFill>
                  <a:srgbClr val="0000FF"/>
                </a:solidFill>
                <a:latin typeface="Consolas" pitchFamily="49" charset="0"/>
                <a:ea typeface="仿宋" pitchFamily="49" charset="-122"/>
                <a:cs typeface="Consolas" pitchFamily="49" charset="0"/>
              </a:rPr>
              <a:t>。</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17" name="矩形 16"/>
          <p:cNvSpPr/>
          <p:nvPr/>
        </p:nvSpPr>
        <p:spPr>
          <a:xfrm>
            <a:off x="1357290" y="714356"/>
            <a:ext cx="600079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itchFamily="49" charset="0"/>
                <a:ea typeface="仿宋" pitchFamily="49" charset="-122"/>
                <a:cs typeface="Consolas" pitchFamily="49" charset="0"/>
              </a:rPr>
              <a:t>{ {1</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6</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9}</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{10} }</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74</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ext Box 5"/>
          <p:cNvSpPr txBox="1">
            <a:spLocks noChangeArrowheads="1"/>
          </p:cNvSpPr>
          <p:nvPr/>
        </p:nvSpPr>
        <p:spPr bwMode="auto">
          <a:xfrm>
            <a:off x="785786" y="785794"/>
            <a:ext cx="7786742" cy="2041585"/>
          </a:xfrm>
          <a:prstGeom prst="rect">
            <a:avLst/>
          </a:prstGeom>
          <a:ln>
            <a:solidFill>
              <a:schemeClr val="accent6">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8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用</a:t>
            </a:r>
            <a:r>
              <a:rPr lang="zh-CN" altLang="en-US" sz="2000" dirty="0">
                <a:solidFill>
                  <a:srgbClr val="FF0000"/>
                </a:solidFill>
                <a:latin typeface="Consolas" pitchFamily="49" charset="0"/>
                <a:ea typeface="仿宋" pitchFamily="49" charset="-122"/>
                <a:cs typeface="Consolas" pitchFamily="49" charset="0"/>
              </a:rPr>
              <a:t>有根树</a:t>
            </a:r>
            <a:r>
              <a:rPr lang="zh-CN" altLang="en-US" sz="2000" dirty="0">
                <a:solidFill>
                  <a:srgbClr val="0000FF"/>
                </a:solidFill>
                <a:latin typeface="Consolas" pitchFamily="49" charset="0"/>
                <a:ea typeface="仿宋" pitchFamily="49" charset="-122"/>
                <a:cs typeface="Consolas" pitchFamily="49" charset="0"/>
              </a:rPr>
              <a:t>来表示集合，树中的每个结点包含集合的一个成员，每棵树表示一个集合。</a:t>
            </a:r>
          </a:p>
          <a:p>
            <a:pPr marL="457200" indent="-457200" algn="l">
              <a:lnSpc>
                <a:spcPts val="28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多个集合形成一个</a:t>
            </a:r>
            <a:r>
              <a:rPr lang="zh-CN" altLang="en-US" sz="2000" dirty="0">
                <a:solidFill>
                  <a:srgbClr val="FF0000"/>
                </a:solidFill>
                <a:latin typeface="Consolas" pitchFamily="49" charset="0"/>
                <a:ea typeface="仿宋" pitchFamily="49" charset="-122"/>
                <a:cs typeface="Consolas" pitchFamily="49" charset="0"/>
              </a:rPr>
              <a:t>森林</a:t>
            </a:r>
            <a:r>
              <a:rPr lang="zh-CN" altLang="en-US" sz="2000" dirty="0">
                <a:solidFill>
                  <a:srgbClr val="0000FF"/>
                </a:solidFill>
                <a:latin typeface="Consolas" pitchFamily="49" charset="0"/>
                <a:ea typeface="仿宋" pitchFamily="49" charset="-122"/>
                <a:cs typeface="Consolas" pitchFamily="49" charset="0"/>
              </a:rPr>
              <a:t>，以每棵树的树根作为集合的代表，并且根结点的父指针指向其自身，树上的其他结点都用一个父指针表示它的附属关系。       </a:t>
            </a:r>
          </a:p>
        </p:txBody>
      </p:sp>
      <p:sp>
        <p:nvSpPr>
          <p:cNvPr id="13" name="TextBox 12"/>
          <p:cNvSpPr txBox="1"/>
          <p:nvPr/>
        </p:nvSpPr>
        <p:spPr>
          <a:xfrm>
            <a:off x="3214678" y="5186770"/>
            <a:ext cx="2143140" cy="313932"/>
          </a:xfrm>
          <a:prstGeom prst="rect">
            <a:avLst/>
          </a:prstGeom>
          <a:noFill/>
        </p:spPr>
        <p:txBody>
          <a:bodyPr wrap="square" rtlCol="0">
            <a:spAutoFit/>
          </a:bodyPr>
          <a:lstStyle/>
          <a:p>
            <a:pPr algn="l"/>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集合</a:t>
            </a:r>
          </a:p>
        </p:txBody>
      </p:sp>
      <p:grpSp>
        <p:nvGrpSpPr>
          <p:cNvPr id="2" name="组合 17"/>
          <p:cNvGrpSpPr/>
          <p:nvPr/>
        </p:nvGrpSpPr>
        <p:grpSpPr>
          <a:xfrm>
            <a:off x="3286116" y="3115069"/>
            <a:ext cx="1714512" cy="1785950"/>
            <a:chOff x="3286116" y="2500306"/>
            <a:chExt cx="2000264" cy="2361391"/>
          </a:xfrm>
        </p:grpSpPr>
        <p:sp>
          <p:nvSpPr>
            <p:cNvPr id="9" name="椭圆 8"/>
            <p:cNvSpPr/>
            <p:nvPr/>
          </p:nvSpPr>
          <p:spPr>
            <a:xfrm>
              <a:off x="4143372" y="271855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800">
                  <a:solidFill>
                    <a:schemeClr val="bg1"/>
                  </a:solidFill>
                  <a:latin typeface="Consolas" pitchFamily="49" charset="0"/>
                  <a:ea typeface="仿宋" pitchFamily="49" charset="-122"/>
                  <a:cs typeface="Consolas" pitchFamily="49" charset="0"/>
                </a:rPr>
                <a:t>4</a:t>
              </a:r>
              <a:endParaRPr lang="zh-CN" altLang="en-US" sz="1800">
                <a:solidFill>
                  <a:schemeClr val="bg1"/>
                </a:solidFill>
                <a:latin typeface="Consolas" pitchFamily="49" charset="0"/>
                <a:ea typeface="仿宋" pitchFamily="49" charset="-122"/>
                <a:cs typeface="Consolas" pitchFamily="49" charset="0"/>
              </a:endParaRPr>
            </a:p>
          </p:txBody>
        </p:sp>
        <p:sp>
          <p:nvSpPr>
            <p:cNvPr id="10" name="椭圆 9"/>
            <p:cNvSpPr/>
            <p:nvPr/>
          </p:nvSpPr>
          <p:spPr>
            <a:xfrm>
              <a:off x="3500430"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3</a:t>
              </a:r>
              <a:endParaRPr lang="zh-CN" altLang="en-US" sz="1800">
                <a:solidFill>
                  <a:srgbClr val="0000FF"/>
                </a:solidFill>
                <a:latin typeface="Consolas" pitchFamily="49" charset="0"/>
                <a:ea typeface="仿宋" pitchFamily="49" charset="-122"/>
                <a:cs typeface="Consolas" pitchFamily="49" charset="0"/>
              </a:endParaRPr>
            </a:p>
          </p:txBody>
        </p:sp>
        <p:sp>
          <p:nvSpPr>
            <p:cNvPr id="11" name="椭圆 10"/>
            <p:cNvSpPr/>
            <p:nvPr/>
          </p:nvSpPr>
          <p:spPr>
            <a:xfrm>
              <a:off x="4857752"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sp>
          <p:nvSpPr>
            <p:cNvPr id="12" name="椭圆 11"/>
            <p:cNvSpPr/>
            <p:nvPr/>
          </p:nvSpPr>
          <p:spPr>
            <a:xfrm>
              <a:off x="3286116" y="436163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cxnSp>
          <p:nvCxnSpPr>
            <p:cNvPr id="14" name="直接箭头连接符 13"/>
            <p:cNvCxnSpPr>
              <a:stCxn id="10" idx="7"/>
              <a:endCxn id="9" idx="3"/>
            </p:cNvCxnSpPr>
            <p:nvPr/>
          </p:nvCxnSpPr>
          <p:spPr>
            <a:xfrm rot="5400000" flipH="1" flipV="1">
              <a:off x="3820106" y="3191571"/>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1"/>
              <a:endCxn id="9" idx="5"/>
            </p:cNvCxnSpPr>
            <p:nvPr/>
          </p:nvCxnSpPr>
          <p:spPr>
            <a:xfrm rot="16200000" flipV="1">
              <a:off x="4498767" y="3155852"/>
              <a:ext cx="432218" cy="41129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10" idx="4"/>
            </p:cNvCxnSpPr>
            <p:nvPr/>
          </p:nvCxnSpPr>
          <p:spPr>
            <a:xfrm rot="5400000" flipH="1" flipV="1">
              <a:off x="3428992" y="4075879"/>
              <a:ext cx="357190" cy="21431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4298585" y="250030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sp>
        <p:nvSpPr>
          <p:cNvPr id="18" name="灯片编号占位符 17"/>
          <p:cNvSpPr>
            <a:spLocks noGrp="1"/>
          </p:cNvSpPr>
          <p:nvPr>
            <p:ph type="sldNum" sz="quarter" idx="12"/>
          </p:nvPr>
        </p:nvSpPr>
        <p:spPr/>
        <p:txBody>
          <a:bodyPr/>
          <a:lstStyle/>
          <a:p>
            <a:fld id="{67864EE2-EAB3-4814-A7EB-820BD7610F1E}" type="slidenum">
              <a:rPr lang="en-US" altLang="zh-CN" smtClean="0"/>
              <a:pPr/>
              <a:t>75</a:t>
            </a:fld>
            <a:r>
              <a:rPr lang="en-US" altLang="zh-CN" dirty="0"/>
              <a:t>/96</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ChangeArrowheads="1"/>
          </p:cNvSpPr>
          <p:nvPr/>
        </p:nvSpPr>
        <p:spPr bwMode="auto">
          <a:xfrm>
            <a:off x="0" y="2728913"/>
            <a:ext cx="9144000" cy="0"/>
          </a:xfrm>
          <a:prstGeom prst="rect">
            <a:avLst/>
          </a:prstGeom>
          <a:noFill/>
          <a:ln w="9525">
            <a:noFill/>
            <a:miter lim="800000"/>
            <a:headEnd/>
            <a:tailEnd/>
          </a:ln>
        </p:spPr>
        <p:txBody>
          <a:bodyPr wrap="none" anchor="ctr">
            <a:spAutoFit/>
          </a:bodyPr>
          <a:lstStyle/>
          <a:p>
            <a:endParaRPr lang="zh-CN" altLang="en-US"/>
          </a:p>
        </p:txBody>
      </p:sp>
      <p:sp>
        <p:nvSpPr>
          <p:cNvPr id="20484" name="Text Box 6"/>
          <p:cNvSpPr txBox="1">
            <a:spLocks noChangeArrowheads="1"/>
          </p:cNvSpPr>
          <p:nvPr/>
        </p:nvSpPr>
        <p:spPr bwMode="auto">
          <a:xfrm>
            <a:off x="428596" y="428604"/>
            <a:ext cx="8353425" cy="1571071"/>
          </a:xfrm>
          <a:prstGeom prst="rect">
            <a:avLst/>
          </a:prstGeom>
          <a:noFill/>
          <a:ln w="9525">
            <a:noFill/>
            <a:miter lim="800000"/>
            <a:headEnd/>
            <a:tailEnd/>
          </a:ln>
        </p:spPr>
        <p:txBody>
          <a:bodyPr>
            <a:spAutoFit/>
          </a:bodyPr>
          <a:lstStyle/>
          <a:p>
            <a:pPr algn="l">
              <a:lnSpc>
                <a:spcPts val="2800"/>
              </a:lnSpc>
              <a:spcBef>
                <a:spcPts val="600"/>
              </a:spcBef>
            </a:pPr>
            <a:r>
              <a:rPr lang="zh-CN" altLang="en-US" sz="2000">
                <a:solidFill>
                  <a:srgbClr val="0000FF"/>
                </a:solidFill>
                <a:latin typeface="Consolas" pitchFamily="49" charset="0"/>
                <a:ea typeface="仿宋" pitchFamily="49" charset="-122"/>
                <a:cs typeface="Consolas" pitchFamily="49" charset="0"/>
              </a:rPr>
              <a:t>　　在并查集中，每个分离集合对应的一棵树，称为分离集合树。整个并查集也就是一棵分离集合森林。</a:t>
            </a:r>
          </a:p>
          <a:p>
            <a:pPr algn="l">
              <a:lnSpc>
                <a:spcPts val="2800"/>
              </a:lnSpc>
              <a:spcBef>
                <a:spcPts val="600"/>
              </a:spcBef>
            </a:pPr>
            <a:r>
              <a:rPr lang="zh-CN" altLang="en-US" sz="2000">
                <a:solidFill>
                  <a:srgbClr val="0000FF"/>
                </a:solidFill>
                <a:latin typeface="Consolas" pitchFamily="49" charset="0"/>
                <a:ea typeface="仿宋" pitchFamily="49" charset="-122"/>
                <a:cs typeface="Consolas" pitchFamily="49" charset="0"/>
              </a:rPr>
              <a:t>　　</a:t>
            </a:r>
            <a:r>
              <a:rPr lang="en-US" altLang="zh-CN" sz="2000">
                <a:solidFill>
                  <a:srgbClr val="0000FF"/>
                </a:solidFill>
                <a:latin typeface="Consolas" pitchFamily="49" charset="0"/>
                <a:ea typeface="仿宋" pitchFamily="49" charset="-122"/>
                <a:cs typeface="Consolas" pitchFamily="49" charset="0"/>
              </a:rPr>
              <a:t>4</a:t>
            </a:r>
            <a:r>
              <a:rPr lang="zh-CN" altLang="en-US" sz="2000">
                <a:solidFill>
                  <a:srgbClr val="0000FF"/>
                </a:solidFill>
                <a:latin typeface="Consolas" pitchFamily="49" charset="0"/>
                <a:ea typeface="仿宋" pitchFamily="49" charset="-122"/>
                <a:cs typeface="Consolas" pitchFamily="49" charset="0"/>
              </a:rPr>
              <a:t>个集合</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6</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9}</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{10}</a:t>
            </a:r>
            <a:r>
              <a:rPr lang="zh-CN" altLang="en-US" sz="2000">
                <a:solidFill>
                  <a:srgbClr val="0000FF"/>
                </a:solidFill>
                <a:latin typeface="Consolas" pitchFamily="49" charset="0"/>
                <a:ea typeface="仿宋" pitchFamily="49" charset="-122"/>
                <a:cs typeface="Consolas" pitchFamily="49" charset="0"/>
              </a:rPr>
              <a:t>，分别以</a:t>
            </a:r>
            <a:r>
              <a:rPr lang="en-US" altLang="zh-CN" sz="2000">
                <a:solidFill>
                  <a:srgbClr val="0000FF"/>
                </a:solidFill>
                <a:latin typeface="Consolas" pitchFamily="49" charset="0"/>
                <a:ea typeface="仿宋" pitchFamily="49" charset="-122"/>
                <a:cs typeface="Consolas" pitchFamily="49" charset="0"/>
              </a:rPr>
              <a:t>4</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9</a:t>
            </a:r>
            <a:r>
              <a:rPr lang="zh-CN" altLang="en-US"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10</a:t>
            </a:r>
            <a:r>
              <a:rPr lang="zh-CN" altLang="en-US" sz="2000">
                <a:solidFill>
                  <a:srgbClr val="0000FF"/>
                </a:solidFill>
                <a:latin typeface="Consolas" pitchFamily="49" charset="0"/>
                <a:ea typeface="仿宋" pitchFamily="49" charset="-122"/>
                <a:cs typeface="Consolas" pitchFamily="49" charset="0"/>
              </a:rPr>
              <a:t>表示对应集合的编号。 </a:t>
            </a:r>
            <a:endParaRPr lang="zh-CN" altLang="en-US" sz="2000" b="0">
              <a:solidFill>
                <a:srgbClr val="0000FF"/>
              </a:solidFill>
              <a:latin typeface="Consolas" pitchFamily="49" charset="0"/>
              <a:ea typeface="仿宋" pitchFamily="49" charset="-122"/>
              <a:cs typeface="Consolas" pitchFamily="49" charset="0"/>
            </a:endParaRPr>
          </a:p>
        </p:txBody>
      </p:sp>
      <p:grpSp>
        <p:nvGrpSpPr>
          <p:cNvPr id="2" name="组合 37"/>
          <p:cNvGrpSpPr/>
          <p:nvPr/>
        </p:nvGrpSpPr>
        <p:grpSpPr>
          <a:xfrm>
            <a:off x="285720" y="2500307"/>
            <a:ext cx="2083609" cy="2482964"/>
            <a:chOff x="357158" y="2500306"/>
            <a:chExt cx="2500330" cy="2996261"/>
          </a:xfrm>
        </p:grpSpPr>
        <p:sp>
          <p:nvSpPr>
            <p:cNvPr id="5" name="椭圆 4"/>
            <p:cNvSpPr/>
            <p:nvPr/>
          </p:nvSpPr>
          <p:spPr>
            <a:xfrm>
              <a:off x="1214414" y="271855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Consolas" pitchFamily="49" charset="0"/>
                  <a:ea typeface="仿宋" pitchFamily="49" charset="-122"/>
                  <a:cs typeface="Consolas" pitchFamily="49" charset="0"/>
                </a:rPr>
                <a:t>4</a:t>
              </a:r>
              <a:endParaRPr lang="zh-CN" altLang="en-US" sz="1600">
                <a:latin typeface="Consolas" pitchFamily="49" charset="0"/>
                <a:ea typeface="仿宋" pitchFamily="49" charset="-122"/>
                <a:cs typeface="Consolas" pitchFamily="49" charset="0"/>
              </a:endParaRPr>
            </a:p>
          </p:txBody>
        </p:sp>
        <p:sp>
          <p:nvSpPr>
            <p:cNvPr id="6" name="椭圆 5"/>
            <p:cNvSpPr/>
            <p:nvPr/>
          </p:nvSpPr>
          <p:spPr>
            <a:xfrm>
              <a:off x="571472"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itchFamily="49" charset="0"/>
                  <a:ea typeface="仿宋" pitchFamily="49" charset="-122"/>
                  <a:cs typeface="Consolas" pitchFamily="49" charset="0"/>
                </a:rPr>
                <a:t>3</a:t>
              </a:r>
              <a:endParaRPr lang="zh-CN" altLang="en-US" sz="1600">
                <a:latin typeface="Consolas" pitchFamily="49" charset="0"/>
                <a:ea typeface="仿宋" pitchFamily="49" charset="-122"/>
                <a:cs typeface="Consolas" pitchFamily="49" charset="0"/>
              </a:endParaRPr>
            </a:p>
          </p:txBody>
        </p:sp>
        <p:sp>
          <p:nvSpPr>
            <p:cNvPr id="7" name="椭圆 6"/>
            <p:cNvSpPr/>
            <p:nvPr/>
          </p:nvSpPr>
          <p:spPr>
            <a:xfrm>
              <a:off x="1928794"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itchFamily="49" charset="0"/>
                  <a:ea typeface="仿宋" pitchFamily="49" charset="-122"/>
                  <a:cs typeface="Consolas" pitchFamily="49" charset="0"/>
                </a:rPr>
                <a:t>2</a:t>
              </a:r>
              <a:endParaRPr lang="zh-CN" altLang="en-US" sz="1600">
                <a:latin typeface="Consolas" pitchFamily="49" charset="0"/>
                <a:ea typeface="仿宋" pitchFamily="49" charset="-122"/>
                <a:cs typeface="Consolas" pitchFamily="49" charset="0"/>
              </a:endParaRPr>
            </a:p>
          </p:txBody>
        </p:sp>
        <p:sp>
          <p:nvSpPr>
            <p:cNvPr id="8" name="椭圆 7"/>
            <p:cNvSpPr/>
            <p:nvPr/>
          </p:nvSpPr>
          <p:spPr>
            <a:xfrm>
              <a:off x="357158" y="436163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itchFamily="49" charset="0"/>
                  <a:ea typeface="仿宋" pitchFamily="49" charset="-122"/>
                  <a:cs typeface="Consolas" pitchFamily="49" charset="0"/>
                </a:rPr>
                <a:t>1</a:t>
              </a:r>
              <a:endParaRPr lang="zh-CN" altLang="en-US" sz="1600">
                <a:latin typeface="Consolas" pitchFamily="49" charset="0"/>
                <a:ea typeface="仿宋" pitchFamily="49" charset="-122"/>
                <a:cs typeface="Consolas" pitchFamily="49" charset="0"/>
              </a:endParaRPr>
            </a:p>
          </p:txBody>
        </p:sp>
        <p:sp>
          <p:nvSpPr>
            <p:cNvPr id="9" name="TextBox 8"/>
            <p:cNvSpPr txBox="1"/>
            <p:nvPr/>
          </p:nvSpPr>
          <p:spPr>
            <a:xfrm>
              <a:off x="357158" y="5147449"/>
              <a:ext cx="2500330" cy="349118"/>
            </a:xfrm>
            <a:prstGeom prst="rect">
              <a:avLst/>
            </a:prstGeom>
            <a:noFill/>
          </p:spPr>
          <p:txBody>
            <a:bodyPr wrap="square" rtlCol="0">
              <a:spAutoFit/>
            </a:bodyPr>
            <a:lstStyle/>
            <a:p>
              <a:pPr algn="l"/>
              <a:r>
                <a:rPr lang="en-US" altLang="zh-CN" sz="1600">
                  <a:solidFill>
                    <a:srgbClr val="FF00FF"/>
                  </a:solidFill>
                  <a:latin typeface="Consolas" pitchFamily="49" charset="0"/>
                  <a:ea typeface="仿宋" pitchFamily="49" charset="-122"/>
                  <a:cs typeface="Consolas" pitchFamily="49" charset="0"/>
                </a:rPr>
                <a:t>{1</a:t>
              </a:r>
              <a:r>
                <a:rPr lang="zh-CN" altLang="en-US" sz="1600">
                  <a:solidFill>
                    <a:srgbClr val="FF00FF"/>
                  </a:solidFill>
                  <a:latin typeface="Consolas" pitchFamily="49" charset="0"/>
                  <a:ea typeface="仿宋" pitchFamily="49" charset="-122"/>
                  <a:cs typeface="Consolas" pitchFamily="49" charset="0"/>
                </a:rPr>
                <a:t>，</a:t>
              </a:r>
              <a:r>
                <a:rPr lang="en-US" altLang="zh-CN" sz="1600">
                  <a:solidFill>
                    <a:srgbClr val="FF00FF"/>
                  </a:solidFill>
                  <a:latin typeface="Consolas" pitchFamily="49" charset="0"/>
                  <a:ea typeface="仿宋" pitchFamily="49" charset="-122"/>
                  <a:cs typeface="Consolas" pitchFamily="49" charset="0"/>
                </a:rPr>
                <a:t>2</a:t>
              </a:r>
              <a:r>
                <a:rPr lang="zh-CN" altLang="en-US" sz="1600">
                  <a:solidFill>
                    <a:srgbClr val="FF00FF"/>
                  </a:solidFill>
                  <a:latin typeface="Consolas" pitchFamily="49" charset="0"/>
                  <a:ea typeface="仿宋" pitchFamily="49" charset="-122"/>
                  <a:cs typeface="Consolas" pitchFamily="49" charset="0"/>
                </a:rPr>
                <a:t>，</a:t>
              </a:r>
              <a:r>
                <a:rPr lang="en-US" altLang="zh-CN" sz="1600">
                  <a:solidFill>
                    <a:srgbClr val="FF00FF"/>
                  </a:solidFill>
                  <a:latin typeface="Consolas" pitchFamily="49" charset="0"/>
                  <a:ea typeface="仿宋" pitchFamily="49" charset="-122"/>
                  <a:cs typeface="Consolas" pitchFamily="49" charset="0"/>
                </a:rPr>
                <a:t>3</a:t>
              </a:r>
              <a:r>
                <a:rPr lang="zh-CN" altLang="en-US" sz="1600">
                  <a:solidFill>
                    <a:srgbClr val="FF00FF"/>
                  </a:solidFill>
                  <a:latin typeface="Consolas" pitchFamily="49" charset="0"/>
                  <a:ea typeface="仿宋" pitchFamily="49" charset="-122"/>
                  <a:cs typeface="Consolas" pitchFamily="49" charset="0"/>
                </a:rPr>
                <a:t>，</a:t>
              </a:r>
              <a:r>
                <a:rPr lang="en-US" altLang="zh-CN" sz="1600">
                  <a:solidFill>
                    <a:srgbClr val="FF00FF"/>
                  </a:solidFill>
                  <a:latin typeface="Consolas" pitchFamily="49" charset="0"/>
                  <a:ea typeface="仿宋" pitchFamily="49" charset="-122"/>
                  <a:cs typeface="Consolas" pitchFamily="49" charset="0"/>
                </a:rPr>
                <a:t>4}</a:t>
              </a:r>
              <a:r>
                <a:rPr lang="zh-CN" altLang="en-US" sz="1600">
                  <a:solidFill>
                    <a:srgbClr val="FF00FF"/>
                  </a:solidFill>
                  <a:latin typeface="Consolas" pitchFamily="49" charset="0"/>
                  <a:ea typeface="仿宋" pitchFamily="49" charset="-122"/>
                  <a:cs typeface="Consolas" pitchFamily="49" charset="0"/>
                </a:rPr>
                <a:t>集合</a:t>
              </a:r>
            </a:p>
          </p:txBody>
        </p:sp>
        <p:cxnSp>
          <p:nvCxnSpPr>
            <p:cNvPr id="11" name="直接箭头连接符 10"/>
            <p:cNvCxnSpPr>
              <a:stCxn id="6" idx="7"/>
              <a:endCxn id="5" idx="3"/>
            </p:cNvCxnSpPr>
            <p:nvPr/>
          </p:nvCxnSpPr>
          <p:spPr>
            <a:xfrm rot="5400000" flipH="1" flipV="1">
              <a:off x="891148" y="3191571"/>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1"/>
              <a:endCxn id="5" idx="5"/>
            </p:cNvCxnSpPr>
            <p:nvPr/>
          </p:nvCxnSpPr>
          <p:spPr>
            <a:xfrm rot="16200000" flipV="1">
              <a:off x="1569809" y="3155852"/>
              <a:ext cx="432218" cy="41129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0"/>
              <a:endCxn id="6" idx="4"/>
            </p:cNvCxnSpPr>
            <p:nvPr/>
          </p:nvCxnSpPr>
          <p:spPr>
            <a:xfrm rot="5400000" flipH="1" flipV="1">
              <a:off x="500034" y="4075879"/>
              <a:ext cx="357190" cy="21431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369627" y="250030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3" name="组合 38"/>
          <p:cNvGrpSpPr/>
          <p:nvPr/>
        </p:nvGrpSpPr>
        <p:grpSpPr>
          <a:xfrm>
            <a:off x="3143240" y="3000373"/>
            <a:ext cx="1666886" cy="2071828"/>
            <a:chOff x="3214678" y="3000372"/>
            <a:chExt cx="2000264" cy="2500132"/>
          </a:xfrm>
        </p:grpSpPr>
        <p:sp>
          <p:nvSpPr>
            <p:cNvPr id="17" name="椭圆 16"/>
            <p:cNvSpPr/>
            <p:nvPr/>
          </p:nvSpPr>
          <p:spPr>
            <a:xfrm>
              <a:off x="3857620" y="3218623"/>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Consolas" pitchFamily="49" charset="0"/>
                  <a:ea typeface="仿宋" pitchFamily="49" charset="-122"/>
                  <a:cs typeface="Consolas" pitchFamily="49" charset="0"/>
                </a:rPr>
                <a:t>7</a:t>
              </a:r>
              <a:endParaRPr lang="zh-CN" altLang="en-US" sz="1600">
                <a:latin typeface="Consolas" pitchFamily="49" charset="0"/>
                <a:ea typeface="仿宋" pitchFamily="49" charset="-122"/>
                <a:cs typeface="Consolas" pitchFamily="49" charset="0"/>
              </a:endParaRPr>
            </a:p>
          </p:txBody>
        </p:sp>
        <p:sp>
          <p:nvSpPr>
            <p:cNvPr id="18" name="椭圆 17"/>
            <p:cNvSpPr/>
            <p:nvPr/>
          </p:nvSpPr>
          <p:spPr>
            <a:xfrm>
              <a:off x="3214678" y="400444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itchFamily="49" charset="0"/>
                  <a:ea typeface="仿宋" pitchFamily="49" charset="-122"/>
                  <a:cs typeface="Consolas" pitchFamily="49" charset="0"/>
                </a:rPr>
                <a:t>5</a:t>
              </a:r>
              <a:endParaRPr lang="zh-CN" altLang="en-US" sz="1600">
                <a:latin typeface="Consolas" pitchFamily="49" charset="0"/>
                <a:ea typeface="仿宋" pitchFamily="49" charset="-122"/>
                <a:cs typeface="Consolas" pitchFamily="49" charset="0"/>
              </a:endParaRPr>
            </a:p>
          </p:txBody>
        </p:sp>
        <p:sp>
          <p:nvSpPr>
            <p:cNvPr id="19" name="椭圆 18"/>
            <p:cNvSpPr/>
            <p:nvPr/>
          </p:nvSpPr>
          <p:spPr>
            <a:xfrm>
              <a:off x="4572000" y="400444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itchFamily="49" charset="0"/>
                  <a:ea typeface="仿宋" pitchFamily="49" charset="-122"/>
                  <a:cs typeface="Consolas" pitchFamily="49" charset="0"/>
                </a:rPr>
                <a:t>6</a:t>
              </a:r>
              <a:endParaRPr lang="zh-CN" altLang="en-US" sz="1600">
                <a:latin typeface="Consolas" pitchFamily="49" charset="0"/>
                <a:ea typeface="仿宋" pitchFamily="49" charset="-122"/>
                <a:cs typeface="Consolas" pitchFamily="49" charset="0"/>
              </a:endParaRPr>
            </a:p>
          </p:txBody>
        </p:sp>
        <p:sp>
          <p:nvSpPr>
            <p:cNvPr id="21" name="TextBox 20"/>
            <p:cNvSpPr txBox="1"/>
            <p:nvPr/>
          </p:nvSpPr>
          <p:spPr>
            <a:xfrm>
              <a:off x="3214678" y="5151386"/>
              <a:ext cx="2000264" cy="349118"/>
            </a:xfrm>
            <a:prstGeom prst="rect">
              <a:avLst/>
            </a:prstGeom>
            <a:noFill/>
          </p:spPr>
          <p:txBody>
            <a:bodyPr wrap="square" rtlCol="0">
              <a:spAutoFit/>
            </a:bodyPr>
            <a:lstStyle/>
            <a:p>
              <a:pPr algn="l"/>
              <a:r>
                <a:rPr lang="en-US" altLang="zh-CN" sz="1600">
                  <a:solidFill>
                    <a:srgbClr val="FF00FF"/>
                  </a:solidFill>
                  <a:latin typeface="Consolas" pitchFamily="49" charset="0"/>
                  <a:ea typeface="仿宋" pitchFamily="49" charset="-122"/>
                  <a:cs typeface="Consolas" pitchFamily="49" charset="0"/>
                </a:rPr>
                <a:t>{5</a:t>
              </a:r>
              <a:r>
                <a:rPr lang="zh-CN" altLang="en-US" sz="1600">
                  <a:solidFill>
                    <a:srgbClr val="FF00FF"/>
                  </a:solidFill>
                  <a:latin typeface="Consolas" pitchFamily="49" charset="0"/>
                  <a:ea typeface="仿宋" pitchFamily="49" charset="-122"/>
                  <a:cs typeface="Consolas" pitchFamily="49" charset="0"/>
                </a:rPr>
                <a:t>，</a:t>
              </a:r>
              <a:r>
                <a:rPr lang="en-US" altLang="zh-CN" sz="1600">
                  <a:solidFill>
                    <a:srgbClr val="FF00FF"/>
                  </a:solidFill>
                  <a:latin typeface="Consolas" pitchFamily="49" charset="0"/>
                  <a:ea typeface="仿宋" pitchFamily="49" charset="-122"/>
                  <a:cs typeface="Consolas" pitchFamily="49" charset="0"/>
                </a:rPr>
                <a:t>6</a:t>
              </a:r>
              <a:r>
                <a:rPr lang="zh-CN" altLang="en-US" sz="1600">
                  <a:solidFill>
                    <a:srgbClr val="FF00FF"/>
                  </a:solidFill>
                  <a:latin typeface="Consolas" pitchFamily="49" charset="0"/>
                  <a:ea typeface="仿宋" pitchFamily="49" charset="-122"/>
                  <a:cs typeface="Consolas" pitchFamily="49" charset="0"/>
                </a:rPr>
                <a:t>，</a:t>
              </a:r>
              <a:r>
                <a:rPr lang="en-US" altLang="zh-CN" sz="1600">
                  <a:solidFill>
                    <a:srgbClr val="FF00FF"/>
                  </a:solidFill>
                  <a:latin typeface="Consolas" pitchFamily="49" charset="0"/>
                  <a:ea typeface="仿宋" pitchFamily="49" charset="-122"/>
                  <a:cs typeface="Consolas" pitchFamily="49" charset="0"/>
                </a:rPr>
                <a:t>7}</a:t>
              </a:r>
              <a:r>
                <a:rPr lang="zh-CN" altLang="en-US" sz="1600">
                  <a:solidFill>
                    <a:srgbClr val="FF00FF"/>
                  </a:solidFill>
                  <a:latin typeface="Consolas" pitchFamily="49" charset="0"/>
                  <a:ea typeface="仿宋" pitchFamily="49" charset="-122"/>
                  <a:cs typeface="Consolas" pitchFamily="49" charset="0"/>
                </a:rPr>
                <a:t>集合</a:t>
              </a:r>
            </a:p>
          </p:txBody>
        </p:sp>
        <p:cxnSp>
          <p:nvCxnSpPr>
            <p:cNvPr id="22" name="直接箭头连接符 21"/>
            <p:cNvCxnSpPr>
              <a:stCxn id="18" idx="7"/>
              <a:endCxn id="17" idx="3"/>
            </p:cNvCxnSpPr>
            <p:nvPr/>
          </p:nvCxnSpPr>
          <p:spPr>
            <a:xfrm rot="5400000" flipH="1" flipV="1">
              <a:off x="3534354" y="3691637"/>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1"/>
              <a:endCxn id="17" idx="5"/>
            </p:cNvCxnSpPr>
            <p:nvPr/>
          </p:nvCxnSpPr>
          <p:spPr>
            <a:xfrm rot="16200000" flipV="1">
              <a:off x="4213015" y="3655918"/>
              <a:ext cx="432218" cy="41129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4012833" y="3000372"/>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4" name="组合 39"/>
          <p:cNvGrpSpPr/>
          <p:nvPr/>
        </p:nvGrpSpPr>
        <p:grpSpPr>
          <a:xfrm>
            <a:off x="5572132" y="2994177"/>
            <a:ext cx="1369229" cy="2071828"/>
            <a:chOff x="5643570" y="2994176"/>
            <a:chExt cx="1643074" cy="2500132"/>
          </a:xfrm>
        </p:grpSpPr>
        <p:sp>
          <p:nvSpPr>
            <p:cNvPr id="26" name="椭圆 25"/>
            <p:cNvSpPr/>
            <p:nvPr/>
          </p:nvSpPr>
          <p:spPr>
            <a:xfrm>
              <a:off x="6286512" y="321242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Consolas" pitchFamily="49" charset="0"/>
                  <a:ea typeface="仿宋" pitchFamily="49" charset="-122"/>
                  <a:cs typeface="Consolas" pitchFamily="49" charset="0"/>
                </a:rPr>
                <a:t>9</a:t>
              </a:r>
              <a:endParaRPr lang="zh-CN" altLang="en-US" sz="1600">
                <a:latin typeface="Consolas" pitchFamily="49" charset="0"/>
                <a:ea typeface="仿宋" pitchFamily="49" charset="-122"/>
                <a:cs typeface="Consolas" pitchFamily="49" charset="0"/>
              </a:endParaRPr>
            </a:p>
          </p:txBody>
        </p:sp>
        <p:sp>
          <p:nvSpPr>
            <p:cNvPr id="27" name="椭圆 26"/>
            <p:cNvSpPr/>
            <p:nvPr/>
          </p:nvSpPr>
          <p:spPr>
            <a:xfrm>
              <a:off x="5643570" y="399824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itchFamily="49" charset="0"/>
                  <a:ea typeface="仿宋" pitchFamily="49" charset="-122"/>
                  <a:cs typeface="Consolas" pitchFamily="49" charset="0"/>
                </a:rPr>
                <a:t>8</a:t>
              </a:r>
              <a:endParaRPr lang="zh-CN" altLang="en-US" sz="1600">
                <a:latin typeface="Consolas" pitchFamily="49" charset="0"/>
                <a:ea typeface="仿宋" pitchFamily="49" charset="-122"/>
                <a:cs typeface="Consolas" pitchFamily="49" charset="0"/>
              </a:endParaRPr>
            </a:p>
          </p:txBody>
        </p:sp>
        <p:sp>
          <p:nvSpPr>
            <p:cNvPr id="29" name="TextBox 28"/>
            <p:cNvSpPr txBox="1"/>
            <p:nvPr/>
          </p:nvSpPr>
          <p:spPr>
            <a:xfrm>
              <a:off x="5643570" y="5145190"/>
              <a:ext cx="1643074" cy="349118"/>
            </a:xfrm>
            <a:prstGeom prst="rect">
              <a:avLst/>
            </a:prstGeom>
            <a:noFill/>
          </p:spPr>
          <p:txBody>
            <a:bodyPr wrap="square" rtlCol="0">
              <a:spAutoFit/>
            </a:bodyPr>
            <a:lstStyle/>
            <a:p>
              <a:pPr algn="l"/>
              <a:r>
                <a:rPr lang="en-US" altLang="zh-CN" sz="1600">
                  <a:solidFill>
                    <a:srgbClr val="FF00FF"/>
                  </a:solidFill>
                  <a:latin typeface="Consolas" pitchFamily="49" charset="0"/>
                  <a:ea typeface="仿宋" pitchFamily="49" charset="-122"/>
                  <a:cs typeface="Consolas" pitchFamily="49" charset="0"/>
                </a:rPr>
                <a:t>{8</a:t>
              </a:r>
              <a:r>
                <a:rPr lang="zh-CN" altLang="en-US" sz="1600">
                  <a:solidFill>
                    <a:srgbClr val="FF00FF"/>
                  </a:solidFill>
                  <a:latin typeface="Consolas" pitchFamily="49" charset="0"/>
                  <a:ea typeface="仿宋" pitchFamily="49" charset="-122"/>
                  <a:cs typeface="Consolas" pitchFamily="49" charset="0"/>
                </a:rPr>
                <a:t>，</a:t>
              </a:r>
              <a:r>
                <a:rPr lang="en-US" altLang="zh-CN" sz="1600">
                  <a:solidFill>
                    <a:srgbClr val="FF00FF"/>
                  </a:solidFill>
                  <a:latin typeface="Consolas" pitchFamily="49" charset="0"/>
                  <a:ea typeface="仿宋" pitchFamily="49" charset="-122"/>
                  <a:cs typeface="Consolas" pitchFamily="49" charset="0"/>
                </a:rPr>
                <a:t>9}</a:t>
              </a:r>
              <a:r>
                <a:rPr lang="zh-CN" altLang="en-US" sz="1600">
                  <a:solidFill>
                    <a:srgbClr val="FF00FF"/>
                  </a:solidFill>
                  <a:latin typeface="Consolas" pitchFamily="49" charset="0"/>
                  <a:ea typeface="仿宋" pitchFamily="49" charset="-122"/>
                  <a:cs typeface="Consolas" pitchFamily="49" charset="0"/>
                </a:rPr>
                <a:t>集合</a:t>
              </a:r>
            </a:p>
          </p:txBody>
        </p:sp>
        <p:cxnSp>
          <p:nvCxnSpPr>
            <p:cNvPr id="30" name="直接箭头连接符 29"/>
            <p:cNvCxnSpPr>
              <a:stCxn id="27" idx="7"/>
              <a:endCxn id="26" idx="3"/>
            </p:cNvCxnSpPr>
            <p:nvPr/>
          </p:nvCxnSpPr>
          <p:spPr>
            <a:xfrm rot="5400000" flipH="1" flipV="1">
              <a:off x="5963246" y="3685441"/>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6441725" y="299417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10" name="组合 40"/>
          <p:cNvGrpSpPr/>
          <p:nvPr/>
        </p:nvGrpSpPr>
        <p:grpSpPr>
          <a:xfrm>
            <a:off x="7500958" y="3395881"/>
            <a:ext cx="1071570" cy="1604755"/>
            <a:chOff x="7643834" y="3567939"/>
            <a:chExt cx="1285884" cy="1936502"/>
          </a:xfrm>
        </p:grpSpPr>
        <p:sp>
          <p:nvSpPr>
            <p:cNvPr id="33" name="椭圆 32"/>
            <p:cNvSpPr/>
            <p:nvPr/>
          </p:nvSpPr>
          <p:spPr>
            <a:xfrm>
              <a:off x="7952232" y="3786190"/>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10</a:t>
              </a:r>
              <a:endParaRPr lang="zh-CN" altLang="en-US" sz="1600">
                <a:latin typeface="Consolas" pitchFamily="49" charset="0"/>
                <a:ea typeface="仿宋" pitchFamily="49" charset="-122"/>
                <a:cs typeface="Consolas" pitchFamily="49" charset="0"/>
              </a:endParaRPr>
            </a:p>
          </p:txBody>
        </p:sp>
        <p:sp>
          <p:nvSpPr>
            <p:cNvPr id="35" name="TextBox 34"/>
            <p:cNvSpPr txBox="1"/>
            <p:nvPr/>
          </p:nvSpPr>
          <p:spPr>
            <a:xfrm>
              <a:off x="7643834" y="5155323"/>
              <a:ext cx="1285884" cy="349118"/>
            </a:xfrm>
            <a:prstGeom prst="rect">
              <a:avLst/>
            </a:prstGeom>
            <a:noFill/>
          </p:spPr>
          <p:txBody>
            <a:bodyPr wrap="square" rtlCol="0">
              <a:spAutoFit/>
            </a:bodyPr>
            <a:lstStyle/>
            <a:p>
              <a:pPr algn="l"/>
              <a:r>
                <a:rPr lang="en-US" altLang="zh-CN" sz="1600">
                  <a:solidFill>
                    <a:srgbClr val="FF00FF"/>
                  </a:solidFill>
                  <a:latin typeface="Consolas" pitchFamily="49" charset="0"/>
                  <a:ea typeface="仿宋" pitchFamily="49" charset="-122"/>
                  <a:cs typeface="Consolas" pitchFamily="49" charset="0"/>
                </a:rPr>
                <a:t>{10}</a:t>
              </a:r>
              <a:r>
                <a:rPr lang="zh-CN" altLang="en-US" sz="1600">
                  <a:solidFill>
                    <a:srgbClr val="FF00FF"/>
                  </a:solidFill>
                  <a:latin typeface="Consolas" pitchFamily="49" charset="0"/>
                  <a:ea typeface="仿宋" pitchFamily="49" charset="-122"/>
                  <a:cs typeface="Consolas" pitchFamily="49" charset="0"/>
                </a:rPr>
                <a:t>集合</a:t>
              </a:r>
            </a:p>
          </p:txBody>
        </p:sp>
        <p:sp>
          <p:nvSpPr>
            <p:cNvPr id="37" name="任意多边形 36"/>
            <p:cNvSpPr/>
            <p:nvPr/>
          </p:nvSpPr>
          <p:spPr>
            <a:xfrm>
              <a:off x="8107445" y="3567939"/>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sp>
        <p:nvSpPr>
          <p:cNvPr id="36" name="灯片编号占位符 35"/>
          <p:cNvSpPr>
            <a:spLocks noGrp="1"/>
          </p:cNvSpPr>
          <p:nvPr>
            <p:ph type="sldNum" sz="quarter" idx="12"/>
          </p:nvPr>
        </p:nvSpPr>
        <p:spPr/>
        <p:txBody>
          <a:bodyPr/>
          <a:lstStyle/>
          <a:p>
            <a:fld id="{67864EE2-EAB3-4814-A7EB-820BD7610F1E}" type="slidenum">
              <a:rPr lang="en-US" altLang="zh-CN" smtClean="0"/>
              <a:pPr/>
              <a:t>76</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571457"/>
            <a:ext cx="142876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几个问题</a:t>
            </a:r>
          </a:p>
        </p:txBody>
      </p:sp>
      <p:sp>
        <p:nvSpPr>
          <p:cNvPr id="4" name="TextBox 3"/>
          <p:cNvSpPr txBox="1"/>
          <p:nvPr/>
        </p:nvSpPr>
        <p:spPr>
          <a:xfrm>
            <a:off x="1785918" y="1733124"/>
            <a:ext cx="1214446" cy="3385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查找</a:t>
            </a:r>
            <a:r>
              <a:rPr lang="en-US" altLang="zh-CN" sz="2000" i="1"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x</a:t>
            </a:r>
            <a:endPar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grpSp>
        <p:nvGrpSpPr>
          <p:cNvPr id="2" name="组合 4"/>
          <p:cNvGrpSpPr/>
          <p:nvPr/>
        </p:nvGrpSpPr>
        <p:grpSpPr>
          <a:xfrm>
            <a:off x="2643174" y="1967203"/>
            <a:ext cx="2143140" cy="2266431"/>
            <a:chOff x="79344" y="2500306"/>
            <a:chExt cx="2778144" cy="3072763"/>
          </a:xfrm>
        </p:grpSpPr>
        <p:sp>
          <p:nvSpPr>
            <p:cNvPr id="6" name="椭圆 5"/>
            <p:cNvSpPr/>
            <p:nvPr/>
          </p:nvSpPr>
          <p:spPr>
            <a:xfrm>
              <a:off x="1214414" y="271855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4</a:t>
              </a:r>
              <a:endParaRPr lang="zh-CN" altLang="en-US" sz="1600">
                <a:solidFill>
                  <a:srgbClr val="0000FF"/>
                </a:solidFill>
                <a:latin typeface="Consolas" pitchFamily="49" charset="0"/>
                <a:ea typeface="仿宋" pitchFamily="49" charset="-122"/>
                <a:cs typeface="Consolas" pitchFamily="49" charset="0"/>
              </a:endParaRPr>
            </a:p>
          </p:txBody>
        </p:sp>
        <p:sp>
          <p:nvSpPr>
            <p:cNvPr id="7" name="椭圆 6"/>
            <p:cNvSpPr/>
            <p:nvPr/>
          </p:nvSpPr>
          <p:spPr>
            <a:xfrm>
              <a:off x="571472"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3</a:t>
              </a:r>
              <a:endParaRPr lang="zh-CN" altLang="en-US" sz="1600">
                <a:solidFill>
                  <a:srgbClr val="0000FF"/>
                </a:solidFill>
                <a:latin typeface="Consolas" pitchFamily="49" charset="0"/>
                <a:ea typeface="仿宋" pitchFamily="49" charset="-122"/>
                <a:cs typeface="Consolas" pitchFamily="49" charset="0"/>
              </a:endParaRPr>
            </a:p>
          </p:txBody>
        </p:sp>
        <p:sp>
          <p:nvSpPr>
            <p:cNvPr id="8" name="椭圆 7"/>
            <p:cNvSpPr/>
            <p:nvPr/>
          </p:nvSpPr>
          <p:spPr>
            <a:xfrm>
              <a:off x="1928794"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2</a:t>
              </a:r>
              <a:endParaRPr lang="zh-CN" altLang="en-US" sz="1600">
                <a:solidFill>
                  <a:srgbClr val="0000FF"/>
                </a:solidFill>
                <a:latin typeface="Consolas" pitchFamily="49" charset="0"/>
                <a:ea typeface="仿宋" pitchFamily="49" charset="-122"/>
                <a:cs typeface="Consolas" pitchFamily="49" charset="0"/>
              </a:endParaRPr>
            </a:p>
          </p:txBody>
        </p:sp>
        <p:sp>
          <p:nvSpPr>
            <p:cNvPr id="9" name="椭圆 8"/>
            <p:cNvSpPr/>
            <p:nvPr/>
          </p:nvSpPr>
          <p:spPr>
            <a:xfrm>
              <a:off x="357158" y="436163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itchFamily="49" charset="0"/>
                  <a:ea typeface="仿宋" pitchFamily="49" charset="-122"/>
                  <a:cs typeface="Consolas" pitchFamily="49" charset="0"/>
                </a:rPr>
                <a:t>1</a:t>
              </a:r>
              <a:endParaRPr lang="zh-CN" altLang="en-US" sz="16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79344" y="5147449"/>
              <a:ext cx="2778144" cy="425620"/>
            </a:xfrm>
            <a:prstGeom prst="rect">
              <a:avLst/>
            </a:prstGeom>
            <a:noFill/>
          </p:spPr>
          <p:txBody>
            <a:bodyPr wrap="square" rtlCol="0">
              <a:spAutoFit/>
            </a:bodyPr>
            <a:lstStyle/>
            <a:p>
              <a:pPr algn="l"/>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集合</a:t>
              </a:r>
            </a:p>
          </p:txBody>
        </p:sp>
        <p:cxnSp>
          <p:nvCxnSpPr>
            <p:cNvPr id="11" name="直接箭头连接符 10"/>
            <p:cNvCxnSpPr>
              <a:stCxn id="7" idx="7"/>
              <a:endCxn id="6" idx="3"/>
            </p:cNvCxnSpPr>
            <p:nvPr/>
          </p:nvCxnSpPr>
          <p:spPr>
            <a:xfrm rot="5400000" flipH="1" flipV="1">
              <a:off x="891148" y="3191571"/>
              <a:ext cx="432218" cy="33985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1"/>
              <a:endCxn id="6" idx="5"/>
            </p:cNvCxnSpPr>
            <p:nvPr/>
          </p:nvCxnSpPr>
          <p:spPr>
            <a:xfrm rot="16200000" flipV="1">
              <a:off x="1569809" y="3155852"/>
              <a:ext cx="432218" cy="4112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9" idx="0"/>
              <a:endCxn id="7" idx="4"/>
            </p:cNvCxnSpPr>
            <p:nvPr/>
          </p:nvCxnSpPr>
          <p:spPr>
            <a:xfrm rot="5400000" flipH="1" flipV="1">
              <a:off x="500034" y="4075879"/>
              <a:ext cx="357190"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4" name="任意多边形 13"/>
            <p:cNvSpPr/>
            <p:nvPr/>
          </p:nvSpPr>
          <p:spPr>
            <a:xfrm>
              <a:off x="1369627" y="250030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srgbClr val="0000FF"/>
                </a:solidFill>
                <a:latin typeface="Consolas" pitchFamily="49" charset="0"/>
                <a:ea typeface="仿宋" pitchFamily="49" charset="-122"/>
                <a:cs typeface="Consolas" pitchFamily="49" charset="0"/>
              </a:endParaRPr>
            </a:p>
          </p:txBody>
        </p:sp>
      </p:grpSp>
      <p:sp>
        <p:nvSpPr>
          <p:cNvPr id="15" name="TextBox 14"/>
          <p:cNvSpPr txBox="1"/>
          <p:nvPr/>
        </p:nvSpPr>
        <p:spPr>
          <a:xfrm>
            <a:off x="1571604" y="4572008"/>
            <a:ext cx="4000528"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用数组存放：</a:t>
            </a:r>
            <a:r>
              <a:rPr lang="en-US" altLang="zh-CN" sz="2000">
                <a:solidFill>
                  <a:srgbClr val="0000FF"/>
                </a:solidFill>
                <a:latin typeface="Consolas" pitchFamily="49" charset="0"/>
                <a:ea typeface="仿宋" pitchFamily="49" charset="-122"/>
                <a:cs typeface="Consolas" pitchFamily="49" charset="0"/>
              </a:rPr>
              <a:t>t[</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对应</a:t>
            </a:r>
            <a:r>
              <a:rPr lang="en-US" altLang="zh-CN"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结点</a:t>
            </a:r>
          </a:p>
        </p:txBody>
      </p:sp>
      <p:grpSp>
        <p:nvGrpSpPr>
          <p:cNvPr id="5" name="组合 20"/>
          <p:cNvGrpSpPr/>
          <p:nvPr/>
        </p:nvGrpSpPr>
        <p:grpSpPr>
          <a:xfrm>
            <a:off x="527980" y="1500174"/>
            <a:ext cx="1257938" cy="1285884"/>
            <a:chOff x="1003205" y="2000240"/>
            <a:chExt cx="1257938" cy="1285884"/>
          </a:xfrm>
        </p:grpSpPr>
        <p:pic>
          <p:nvPicPr>
            <p:cNvPr id="19"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20" name="Text Box 31"/>
            <p:cNvSpPr txBox="1">
              <a:spLocks noChangeArrowheads="1"/>
            </p:cNvSpPr>
            <p:nvPr/>
          </p:nvSpPr>
          <p:spPr bwMode="white">
            <a:xfrm>
              <a:off x="1643042" y="2285992"/>
              <a:ext cx="381000" cy="338554"/>
            </a:xfrm>
            <a:prstGeom prst="rect">
              <a:avLst/>
            </a:prstGeom>
            <a:noFill/>
            <a:ln w="9525">
              <a:noFill/>
              <a:miter lim="800000"/>
              <a:headEnd/>
              <a:tailEnd/>
            </a:ln>
          </p:spPr>
          <p:txBody>
            <a:bodyPr>
              <a:spAutoFit/>
            </a:bodyPr>
            <a:lstStyle/>
            <a:p>
              <a:pPr algn="ctr">
                <a:spcBef>
                  <a:spcPct val="50000"/>
                </a:spcBef>
              </a:pPr>
              <a:r>
                <a:rPr lang="en-US" altLang="zh-CN" sz="2000">
                  <a:solidFill>
                    <a:srgbClr val="FF0000"/>
                  </a:solidFill>
                  <a:latin typeface="微软雅黑" pitchFamily="34" charset="-122"/>
                  <a:ea typeface="微软雅黑" pitchFamily="34" charset="-122"/>
                  <a:cs typeface="Arial" pitchFamily="34" charset="0"/>
                </a:rPr>
                <a:t>1</a:t>
              </a:r>
              <a:endParaRPr lang="en-US" altLang="zh-CN" sz="2000" b="1" dirty="0">
                <a:solidFill>
                  <a:srgbClr val="FF0000"/>
                </a:solidFill>
                <a:latin typeface="微软雅黑" pitchFamily="34" charset="-122"/>
                <a:ea typeface="微软雅黑" pitchFamily="34" charset="-122"/>
                <a:cs typeface="Arial" pitchFamily="34" charset="0"/>
              </a:endParaRPr>
            </a:p>
          </p:txBody>
        </p:sp>
      </p:grpSp>
      <p:grpSp>
        <p:nvGrpSpPr>
          <p:cNvPr id="16" name="组合 20"/>
          <p:cNvGrpSpPr/>
          <p:nvPr/>
        </p:nvGrpSpPr>
        <p:grpSpPr>
          <a:xfrm>
            <a:off x="714348" y="214291"/>
            <a:ext cx="1143008" cy="1214445"/>
            <a:chOff x="1589596" y="810715"/>
            <a:chExt cx="2340698" cy="2345431"/>
          </a:xfrm>
        </p:grpSpPr>
        <p:grpSp>
          <p:nvGrpSpPr>
            <p:cNvPr id="17" name="组合 79"/>
            <p:cNvGrpSpPr/>
            <p:nvPr/>
          </p:nvGrpSpPr>
          <p:grpSpPr bwMode="auto">
            <a:xfrm>
              <a:off x="1589596" y="810715"/>
              <a:ext cx="2340698" cy="2345431"/>
              <a:chOff x="6379729" y="2488774"/>
              <a:chExt cx="2513016" cy="2513016"/>
            </a:xfrm>
          </p:grpSpPr>
          <p:sp>
            <p:nvSpPr>
              <p:cNvPr id="2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6"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4"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a:solidFill>
                    <a:srgbClr val="FFFFFF"/>
                  </a:solidFill>
                </a:rPr>
                <a:t>?</a:t>
              </a:r>
              <a:endParaRPr kumimoji="0" lang="en-US" sz="54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8" name="灯片编号占位符 27"/>
          <p:cNvSpPr>
            <a:spLocks noGrp="1"/>
          </p:cNvSpPr>
          <p:nvPr>
            <p:ph type="sldNum" sz="quarter" idx="12"/>
          </p:nvPr>
        </p:nvSpPr>
        <p:spPr/>
        <p:txBody>
          <a:bodyPr/>
          <a:lstStyle/>
          <a:p>
            <a:fld id="{67864EE2-EAB3-4814-A7EB-820BD7610F1E}" type="slidenum">
              <a:rPr lang="en-US" altLang="zh-CN" smtClean="0"/>
              <a:pPr/>
              <a:t>77</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4" y="739121"/>
            <a:ext cx="314327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查找</a:t>
            </a:r>
            <a:r>
              <a:rPr lang="en-US" altLang="zh-CN" sz="2000" i="1"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x</a:t>
            </a: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所在的子集</a:t>
            </a:r>
          </a:p>
        </p:txBody>
      </p:sp>
      <p:grpSp>
        <p:nvGrpSpPr>
          <p:cNvPr id="2" name="组合 31"/>
          <p:cNvGrpSpPr/>
          <p:nvPr/>
        </p:nvGrpSpPr>
        <p:grpSpPr>
          <a:xfrm>
            <a:off x="1285852" y="1549520"/>
            <a:ext cx="2214578" cy="2216378"/>
            <a:chOff x="1285852" y="1549520"/>
            <a:chExt cx="2214578" cy="2216378"/>
          </a:xfrm>
        </p:grpSpPr>
        <p:sp>
          <p:nvSpPr>
            <p:cNvPr id="5" name="椭圆 4"/>
            <p:cNvSpPr/>
            <p:nvPr/>
          </p:nvSpPr>
          <p:spPr>
            <a:xfrm>
              <a:off x="2185971" y="1706372"/>
              <a:ext cx="342902" cy="359387"/>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solidFill>
                    <a:schemeClr val="bg1"/>
                  </a:solidFill>
                  <a:latin typeface="Consolas" pitchFamily="49" charset="0"/>
                  <a:cs typeface="Consolas" pitchFamily="49" charset="0"/>
                </a:rPr>
                <a:t>4</a:t>
              </a:r>
              <a:endParaRPr lang="zh-CN" altLang="en-US" sz="1600">
                <a:solidFill>
                  <a:schemeClr val="bg1"/>
                </a:solidFill>
                <a:latin typeface="Consolas" pitchFamily="49" charset="0"/>
                <a:cs typeface="Consolas" pitchFamily="49" charset="0"/>
              </a:endParaRPr>
            </a:p>
          </p:txBody>
        </p:sp>
        <p:sp>
          <p:nvSpPr>
            <p:cNvPr id="6" name="椭圆 5"/>
            <p:cNvSpPr/>
            <p:nvPr/>
          </p:nvSpPr>
          <p:spPr>
            <a:xfrm>
              <a:off x="1671617" y="2271123"/>
              <a:ext cx="342902" cy="3593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7" name="椭圆 6"/>
            <p:cNvSpPr/>
            <p:nvPr/>
          </p:nvSpPr>
          <p:spPr>
            <a:xfrm>
              <a:off x="2757475" y="2271123"/>
              <a:ext cx="342902" cy="3593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8" name="椭圆 7"/>
            <p:cNvSpPr/>
            <p:nvPr/>
          </p:nvSpPr>
          <p:spPr>
            <a:xfrm>
              <a:off x="1500166" y="2887215"/>
              <a:ext cx="342902" cy="3593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9" name="TextBox 8"/>
            <p:cNvSpPr txBox="1"/>
            <p:nvPr/>
          </p:nvSpPr>
          <p:spPr>
            <a:xfrm>
              <a:off x="1285852" y="3451966"/>
              <a:ext cx="2214578" cy="313932"/>
            </a:xfrm>
            <a:prstGeom prst="rect">
              <a:avLst/>
            </a:prstGeom>
            <a:noFill/>
          </p:spPr>
          <p:txBody>
            <a:bodyPr wrap="square" rtlCol="0">
              <a:spAutoFit/>
            </a:bodyPr>
            <a:lstStyle/>
            <a:p>
              <a:pPr algn="l"/>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集合</a:t>
              </a:r>
            </a:p>
          </p:txBody>
        </p:sp>
        <p:cxnSp>
          <p:nvCxnSpPr>
            <p:cNvPr id="10" name="直接箭头连接符 9"/>
            <p:cNvCxnSpPr>
              <a:stCxn id="6" idx="7"/>
              <a:endCxn id="5" idx="3"/>
            </p:cNvCxnSpPr>
            <p:nvPr/>
          </p:nvCxnSpPr>
          <p:spPr>
            <a:xfrm rot="5400000" flipH="1" flipV="1">
              <a:off x="1944932" y="2032499"/>
              <a:ext cx="310626" cy="27188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7" idx="1"/>
              <a:endCxn id="5" idx="5"/>
            </p:cNvCxnSpPr>
            <p:nvPr/>
          </p:nvCxnSpPr>
          <p:spPr>
            <a:xfrm rot="16200000" flipV="1">
              <a:off x="2487861" y="2003924"/>
              <a:ext cx="310626" cy="32903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0"/>
              <a:endCxn id="6" idx="4"/>
            </p:cNvCxnSpPr>
            <p:nvPr/>
          </p:nvCxnSpPr>
          <p:spPr>
            <a:xfrm rot="5400000" flipH="1" flipV="1">
              <a:off x="1628990" y="2673137"/>
              <a:ext cx="256705" cy="17145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3" name="任意多边形 12"/>
            <p:cNvSpPr/>
            <p:nvPr/>
          </p:nvSpPr>
          <p:spPr>
            <a:xfrm>
              <a:off x="2310141" y="1549520"/>
              <a:ext cx="372066" cy="283259"/>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srgbClr val="0000FF"/>
                </a:solidFill>
                <a:latin typeface="Consolas" pitchFamily="49" charset="0"/>
                <a:cs typeface="Consolas" pitchFamily="49" charset="0"/>
              </a:endParaRPr>
            </a:p>
          </p:txBody>
        </p:sp>
      </p:grpSp>
      <p:sp>
        <p:nvSpPr>
          <p:cNvPr id="14" name="TextBox 13"/>
          <p:cNvSpPr txBox="1"/>
          <p:nvPr/>
        </p:nvSpPr>
        <p:spPr>
          <a:xfrm>
            <a:off x="714348" y="4000504"/>
            <a:ext cx="3643338"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查找</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所在的子集合：</a:t>
            </a:r>
            <a:r>
              <a:rPr lang="en-US" altLang="zh-CN"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次比较</a:t>
            </a:r>
          </a:p>
        </p:txBody>
      </p:sp>
      <p:sp>
        <p:nvSpPr>
          <p:cNvPr id="25" name="TextBox 24"/>
          <p:cNvSpPr txBox="1"/>
          <p:nvPr/>
        </p:nvSpPr>
        <p:spPr>
          <a:xfrm>
            <a:off x="4786314" y="4071942"/>
            <a:ext cx="3857652" cy="338554"/>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查找</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所在的子集合：</a:t>
            </a:r>
            <a:r>
              <a:rPr lang="en-US" altLang="zh-CN" sz="2000">
                <a:solidFill>
                  <a:srgbClr val="0000FF"/>
                </a:solidFill>
                <a:latin typeface="Consolas" pitchFamily="49" charset="0"/>
                <a:ea typeface="仿宋" pitchFamily="49" charset="-122"/>
                <a:cs typeface="Consolas" pitchFamily="49" charset="0"/>
              </a:rPr>
              <a:t>4</a:t>
            </a:r>
            <a:r>
              <a:rPr lang="zh-CN" altLang="en-US" sz="2000">
                <a:solidFill>
                  <a:srgbClr val="0000FF"/>
                </a:solidFill>
                <a:latin typeface="Consolas" pitchFamily="49" charset="0"/>
                <a:ea typeface="仿宋" pitchFamily="49" charset="-122"/>
                <a:cs typeface="Consolas" pitchFamily="49" charset="0"/>
              </a:rPr>
              <a:t>次比较</a:t>
            </a:r>
          </a:p>
        </p:txBody>
      </p:sp>
      <p:grpSp>
        <p:nvGrpSpPr>
          <p:cNvPr id="4" name="组合 33"/>
          <p:cNvGrpSpPr/>
          <p:nvPr/>
        </p:nvGrpSpPr>
        <p:grpSpPr>
          <a:xfrm>
            <a:off x="5000628" y="1024873"/>
            <a:ext cx="2189365" cy="2893467"/>
            <a:chOff x="5000628" y="1024873"/>
            <a:chExt cx="2189365" cy="2893467"/>
          </a:xfrm>
        </p:grpSpPr>
        <p:sp>
          <p:nvSpPr>
            <p:cNvPr id="16" name="椭圆 15"/>
            <p:cNvSpPr/>
            <p:nvPr/>
          </p:nvSpPr>
          <p:spPr>
            <a:xfrm>
              <a:off x="5933524" y="1196194"/>
              <a:ext cx="327774" cy="39253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solidFill>
                    <a:schemeClr val="bg1"/>
                  </a:solidFill>
                  <a:latin typeface="Consolas" pitchFamily="49" charset="0"/>
                  <a:cs typeface="Consolas" pitchFamily="49" charset="0"/>
                </a:rPr>
                <a:t>4</a:t>
              </a:r>
              <a:endParaRPr lang="zh-CN" altLang="en-US" sz="1600">
                <a:solidFill>
                  <a:schemeClr val="bg1"/>
                </a:solidFill>
                <a:latin typeface="Consolas" pitchFamily="49" charset="0"/>
                <a:cs typeface="Consolas" pitchFamily="49" charset="0"/>
              </a:endParaRPr>
            </a:p>
          </p:txBody>
        </p:sp>
        <p:sp>
          <p:nvSpPr>
            <p:cNvPr id="17" name="椭圆 16"/>
            <p:cNvSpPr/>
            <p:nvPr/>
          </p:nvSpPr>
          <p:spPr>
            <a:xfrm>
              <a:off x="5933524" y="1813039"/>
              <a:ext cx="327774" cy="39253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itchFamily="49" charset="0"/>
                  <a:cs typeface="Consolas" pitchFamily="49" charset="0"/>
                </a:rPr>
                <a:t>3</a:t>
              </a:r>
              <a:endParaRPr lang="zh-CN" altLang="en-US" sz="1600">
                <a:solidFill>
                  <a:srgbClr val="0000FF"/>
                </a:solidFill>
                <a:latin typeface="Consolas" pitchFamily="49" charset="0"/>
                <a:cs typeface="Consolas" pitchFamily="49" charset="0"/>
              </a:endParaRPr>
            </a:p>
          </p:txBody>
        </p:sp>
        <p:sp>
          <p:nvSpPr>
            <p:cNvPr id="18" name="椭圆 17"/>
            <p:cNvSpPr/>
            <p:nvPr/>
          </p:nvSpPr>
          <p:spPr>
            <a:xfrm>
              <a:off x="5933524" y="2426794"/>
              <a:ext cx="327774" cy="39253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itchFamily="49" charset="0"/>
                  <a:cs typeface="Consolas" pitchFamily="49" charset="0"/>
                </a:rPr>
                <a:t>2</a:t>
              </a:r>
              <a:endParaRPr lang="zh-CN" altLang="en-US" sz="1600">
                <a:solidFill>
                  <a:srgbClr val="0000FF"/>
                </a:solidFill>
                <a:latin typeface="Consolas" pitchFamily="49" charset="0"/>
                <a:cs typeface="Consolas" pitchFamily="49" charset="0"/>
              </a:endParaRPr>
            </a:p>
          </p:txBody>
        </p:sp>
        <p:sp>
          <p:nvSpPr>
            <p:cNvPr id="19" name="椭圆 18"/>
            <p:cNvSpPr/>
            <p:nvPr/>
          </p:nvSpPr>
          <p:spPr>
            <a:xfrm>
              <a:off x="5933524" y="3099716"/>
              <a:ext cx="327774" cy="39253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itchFamily="49" charset="0"/>
                  <a:cs typeface="Consolas" pitchFamily="49" charset="0"/>
                </a:rPr>
                <a:t>1</a:t>
              </a:r>
              <a:endParaRPr lang="zh-CN" altLang="en-US" sz="1600">
                <a:solidFill>
                  <a:srgbClr val="0000FF"/>
                </a:solidFill>
                <a:latin typeface="Consolas" pitchFamily="49" charset="0"/>
                <a:cs typeface="Consolas" pitchFamily="49" charset="0"/>
              </a:endParaRPr>
            </a:p>
          </p:txBody>
        </p:sp>
        <p:sp>
          <p:nvSpPr>
            <p:cNvPr id="20" name="TextBox 19"/>
            <p:cNvSpPr txBox="1"/>
            <p:nvPr/>
          </p:nvSpPr>
          <p:spPr>
            <a:xfrm>
              <a:off x="5000628" y="3604408"/>
              <a:ext cx="2189365" cy="313932"/>
            </a:xfrm>
            <a:prstGeom prst="rect">
              <a:avLst/>
            </a:prstGeom>
            <a:noFill/>
          </p:spPr>
          <p:txBody>
            <a:bodyPr wrap="square" rtlCol="0">
              <a:spAutoFit/>
            </a:bodyPr>
            <a:lstStyle/>
            <a:p>
              <a:pPr algn="l"/>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集合</a:t>
              </a:r>
            </a:p>
          </p:txBody>
        </p:sp>
        <p:sp>
          <p:nvSpPr>
            <p:cNvPr id="24" name="任意多边形 23"/>
            <p:cNvSpPr/>
            <p:nvPr/>
          </p:nvSpPr>
          <p:spPr>
            <a:xfrm>
              <a:off x="6052217" y="1024873"/>
              <a:ext cx="355652" cy="309387"/>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srgbClr val="0000FF"/>
                </a:solidFill>
                <a:latin typeface="Consolas" pitchFamily="49" charset="0"/>
                <a:cs typeface="Consolas" pitchFamily="49" charset="0"/>
              </a:endParaRPr>
            </a:p>
          </p:txBody>
        </p:sp>
        <p:cxnSp>
          <p:nvCxnSpPr>
            <p:cNvPr id="29" name="直接箭头连接符 28"/>
            <p:cNvCxnSpPr>
              <a:stCxn id="17" idx="0"/>
              <a:endCxn id="16" idx="4"/>
            </p:cNvCxnSpPr>
            <p:nvPr/>
          </p:nvCxnSpPr>
          <p:spPr>
            <a:xfrm rot="5400000" flipH="1" flipV="1">
              <a:off x="5985258" y="1700902"/>
              <a:ext cx="224307" cy="12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 name="直接箭头连接符 30"/>
            <p:cNvCxnSpPr>
              <a:stCxn id="18" idx="0"/>
              <a:endCxn id="17" idx="4"/>
            </p:cNvCxnSpPr>
            <p:nvPr/>
          </p:nvCxnSpPr>
          <p:spPr>
            <a:xfrm rot="5400000" flipH="1" flipV="1">
              <a:off x="5986803" y="2316202"/>
              <a:ext cx="221217" cy="12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19" idx="0"/>
              <a:endCxn id="18" idx="4"/>
            </p:cNvCxnSpPr>
            <p:nvPr/>
          </p:nvCxnSpPr>
          <p:spPr>
            <a:xfrm rot="5400000" flipH="1" flipV="1">
              <a:off x="5957219" y="2959540"/>
              <a:ext cx="280384" cy="12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15" name="组合 36"/>
          <p:cNvGrpSpPr/>
          <p:nvPr/>
        </p:nvGrpSpPr>
        <p:grpSpPr>
          <a:xfrm>
            <a:off x="3214678" y="4714884"/>
            <a:ext cx="2357454" cy="981496"/>
            <a:chOff x="3286116" y="4857760"/>
            <a:chExt cx="2357454" cy="981496"/>
          </a:xfrm>
        </p:grpSpPr>
        <p:sp>
          <p:nvSpPr>
            <p:cNvPr id="35" name="TextBox 34"/>
            <p:cNvSpPr txBox="1"/>
            <p:nvPr/>
          </p:nvSpPr>
          <p:spPr>
            <a:xfrm>
              <a:off x="3286116" y="5500702"/>
              <a:ext cx="2357454" cy="338554"/>
            </a:xfrm>
            <a:prstGeom prst="rect">
              <a:avLst/>
            </a:prstGeom>
            <a:noFill/>
          </p:spPr>
          <p:txBody>
            <a:bodyPr wrap="square" rtlCol="0">
              <a:spAutoFit/>
            </a:bodyPr>
            <a:lstStyle/>
            <a:p>
              <a:pPr algn="l"/>
              <a:r>
                <a:rPr lang="zh-CN" altLang="en-US" sz="2000">
                  <a:solidFill>
                    <a:srgbClr val="0000FF"/>
                  </a:solidFill>
                  <a:latin typeface="华文中宋" pitchFamily="2" charset="-122"/>
                  <a:ea typeface="华文中宋" pitchFamily="2" charset="-122"/>
                </a:rPr>
                <a:t>子树高度越小越好</a:t>
              </a:r>
            </a:p>
          </p:txBody>
        </p:sp>
        <p:sp>
          <p:nvSpPr>
            <p:cNvPr id="36" name="下箭头 35"/>
            <p:cNvSpPr/>
            <p:nvPr/>
          </p:nvSpPr>
          <p:spPr>
            <a:xfrm>
              <a:off x="4143372" y="4857760"/>
              <a:ext cx="285752" cy="57150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21" name="组合 20"/>
          <p:cNvGrpSpPr/>
          <p:nvPr/>
        </p:nvGrpSpPr>
        <p:grpSpPr>
          <a:xfrm>
            <a:off x="357158" y="524807"/>
            <a:ext cx="1257938" cy="1285884"/>
            <a:chOff x="1003205" y="2000240"/>
            <a:chExt cx="1257938" cy="1285884"/>
          </a:xfrm>
        </p:grpSpPr>
        <p:pic>
          <p:nvPicPr>
            <p:cNvPr id="39"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40" name="Text Box 31"/>
            <p:cNvSpPr txBox="1">
              <a:spLocks noChangeArrowheads="1"/>
            </p:cNvSpPr>
            <p:nvPr/>
          </p:nvSpPr>
          <p:spPr bwMode="white">
            <a:xfrm>
              <a:off x="1643042" y="2181517"/>
              <a:ext cx="381000" cy="338554"/>
            </a:xfrm>
            <a:prstGeom prst="rect">
              <a:avLst/>
            </a:prstGeom>
            <a:noFill/>
            <a:ln w="9525">
              <a:noFill/>
              <a:miter lim="800000"/>
              <a:headEnd/>
              <a:tailEnd/>
            </a:ln>
          </p:spPr>
          <p:txBody>
            <a:bodyPr>
              <a:spAutoFit/>
            </a:bodyPr>
            <a:lstStyle/>
            <a:p>
              <a:pPr algn="ctr">
                <a:spcBef>
                  <a:spcPct val="50000"/>
                </a:spcBef>
              </a:pPr>
              <a:r>
                <a:rPr lang="en-US" altLang="zh-CN" sz="2000" b="1">
                  <a:solidFill>
                    <a:srgbClr val="FF0000"/>
                  </a:solidFill>
                  <a:latin typeface="微软雅黑" pitchFamily="34" charset="-122"/>
                  <a:ea typeface="微软雅黑" pitchFamily="34" charset="-122"/>
                  <a:cs typeface="Arial" pitchFamily="34" charset="0"/>
                </a:rPr>
                <a:t>2</a:t>
              </a:r>
              <a:endParaRPr lang="en-US" altLang="zh-CN" sz="2000" b="1" dirty="0">
                <a:solidFill>
                  <a:srgbClr val="FF0000"/>
                </a:solidFill>
                <a:latin typeface="微软雅黑" pitchFamily="34" charset="-122"/>
                <a:ea typeface="微软雅黑" pitchFamily="34" charset="-122"/>
                <a:cs typeface="Arial" pitchFamily="34" charset="0"/>
              </a:endParaRPr>
            </a:p>
          </p:txBody>
        </p:sp>
      </p:grpSp>
      <p:sp>
        <p:nvSpPr>
          <p:cNvPr id="32" name="灯片编号占位符 31"/>
          <p:cNvSpPr>
            <a:spLocks noGrp="1"/>
          </p:cNvSpPr>
          <p:nvPr>
            <p:ph type="sldNum" sz="quarter" idx="12"/>
          </p:nvPr>
        </p:nvSpPr>
        <p:spPr/>
        <p:txBody>
          <a:bodyPr/>
          <a:lstStyle/>
          <a:p>
            <a:fld id="{67864EE2-EAB3-4814-A7EB-820BD7610F1E}" type="slidenum">
              <a:rPr lang="en-US" altLang="zh-CN" smtClean="0"/>
              <a:pPr/>
              <a:t>78</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2571736" y="4157667"/>
            <a:ext cx="792961" cy="1485911"/>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sp>
        <p:nvSpPr>
          <p:cNvPr id="3" name="矩形 2"/>
          <p:cNvSpPr/>
          <p:nvPr/>
        </p:nvSpPr>
        <p:spPr>
          <a:xfrm>
            <a:off x="500034" y="1495412"/>
            <a:ext cx="1517442" cy="361952"/>
          </a:xfrm>
          <a:prstGeom prst="rect">
            <a:avLst/>
          </a:prstGeom>
          <a:solidFill>
            <a:schemeClr val="bg1"/>
          </a:solidFill>
          <a:ln>
            <a:solidFill>
              <a:schemeClr val="bg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初始状态</a:t>
            </a:r>
          </a:p>
        </p:txBody>
      </p:sp>
      <p:sp>
        <p:nvSpPr>
          <p:cNvPr id="4" name="矩形 3"/>
          <p:cNvSpPr/>
          <p:nvPr/>
        </p:nvSpPr>
        <p:spPr>
          <a:xfrm>
            <a:off x="2143108" y="1495412"/>
            <a:ext cx="6286544"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6"/>
          <p:cNvGrpSpPr/>
          <p:nvPr/>
        </p:nvGrpSpPr>
        <p:grpSpPr>
          <a:xfrm>
            <a:off x="285720" y="2356605"/>
            <a:ext cx="573774" cy="574653"/>
            <a:chOff x="428596" y="1500174"/>
            <a:chExt cx="620296" cy="718317"/>
          </a:xfrm>
        </p:grpSpPr>
        <p:sp>
          <p:nvSpPr>
            <p:cNvPr id="5" name="椭圆 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1</a:t>
              </a:r>
              <a:endParaRPr lang="zh-CN" altLang="en-US" sz="1600">
                <a:latin typeface="Consolas" pitchFamily="49" charset="0"/>
                <a:ea typeface="仿宋" pitchFamily="49" charset="-122"/>
                <a:cs typeface="Consolas" pitchFamily="49" charset="0"/>
              </a:endParaRPr>
            </a:p>
          </p:txBody>
        </p:sp>
        <p:sp>
          <p:nvSpPr>
            <p:cNvPr id="6" name="任意多边形 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7" name="组合 7"/>
          <p:cNvGrpSpPr/>
          <p:nvPr/>
        </p:nvGrpSpPr>
        <p:grpSpPr>
          <a:xfrm>
            <a:off x="1165622" y="2356605"/>
            <a:ext cx="573774" cy="574653"/>
            <a:chOff x="428596" y="1500174"/>
            <a:chExt cx="620296" cy="718317"/>
          </a:xfrm>
        </p:grpSpPr>
        <p:sp>
          <p:nvSpPr>
            <p:cNvPr id="9" name="椭圆 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2</a:t>
              </a:r>
              <a:endParaRPr lang="zh-CN" altLang="en-US" sz="1600">
                <a:latin typeface="Consolas" pitchFamily="49" charset="0"/>
                <a:ea typeface="仿宋" pitchFamily="49" charset="-122"/>
                <a:cs typeface="Consolas" pitchFamily="49" charset="0"/>
              </a:endParaRPr>
            </a:p>
          </p:txBody>
        </p:sp>
        <p:sp>
          <p:nvSpPr>
            <p:cNvPr id="10" name="任意多边形 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8" name="组合 10"/>
          <p:cNvGrpSpPr/>
          <p:nvPr/>
        </p:nvGrpSpPr>
        <p:grpSpPr>
          <a:xfrm>
            <a:off x="2094316" y="2352668"/>
            <a:ext cx="573774" cy="574653"/>
            <a:chOff x="428596" y="1500174"/>
            <a:chExt cx="620296" cy="718317"/>
          </a:xfrm>
        </p:grpSpPr>
        <p:sp>
          <p:nvSpPr>
            <p:cNvPr id="12" name="椭圆 1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3</a:t>
              </a:r>
              <a:endParaRPr lang="zh-CN" altLang="en-US" sz="1600">
                <a:latin typeface="Consolas" pitchFamily="49" charset="0"/>
                <a:ea typeface="仿宋" pitchFamily="49" charset="-122"/>
                <a:cs typeface="Consolas" pitchFamily="49" charset="0"/>
              </a:endParaRPr>
            </a:p>
          </p:txBody>
        </p:sp>
        <p:sp>
          <p:nvSpPr>
            <p:cNvPr id="13" name="任意多边形 1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11" name="组合 13"/>
          <p:cNvGrpSpPr/>
          <p:nvPr/>
        </p:nvGrpSpPr>
        <p:grpSpPr>
          <a:xfrm>
            <a:off x="2928926" y="2360542"/>
            <a:ext cx="573774" cy="574653"/>
            <a:chOff x="428596" y="1500174"/>
            <a:chExt cx="620296" cy="718317"/>
          </a:xfrm>
        </p:grpSpPr>
        <p:sp>
          <p:nvSpPr>
            <p:cNvPr id="15" name="椭圆 1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4</a:t>
              </a:r>
              <a:endParaRPr lang="zh-CN" altLang="en-US" sz="1600">
                <a:latin typeface="Consolas" pitchFamily="49" charset="0"/>
                <a:ea typeface="仿宋" pitchFamily="49" charset="-122"/>
                <a:cs typeface="Consolas" pitchFamily="49" charset="0"/>
              </a:endParaRPr>
            </a:p>
          </p:txBody>
        </p:sp>
        <p:sp>
          <p:nvSpPr>
            <p:cNvPr id="16" name="任意多边形 1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14" name="组合 16"/>
          <p:cNvGrpSpPr/>
          <p:nvPr/>
        </p:nvGrpSpPr>
        <p:grpSpPr>
          <a:xfrm>
            <a:off x="3714744" y="2360542"/>
            <a:ext cx="573774" cy="574653"/>
            <a:chOff x="428596" y="1500174"/>
            <a:chExt cx="620296" cy="718317"/>
          </a:xfrm>
        </p:grpSpPr>
        <p:sp>
          <p:nvSpPr>
            <p:cNvPr id="18" name="椭圆 1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5</a:t>
              </a:r>
              <a:endParaRPr lang="zh-CN" altLang="en-US" sz="1600">
                <a:latin typeface="Consolas" pitchFamily="49" charset="0"/>
                <a:ea typeface="仿宋" pitchFamily="49" charset="-122"/>
                <a:cs typeface="Consolas" pitchFamily="49" charset="0"/>
              </a:endParaRPr>
            </a:p>
          </p:txBody>
        </p:sp>
        <p:sp>
          <p:nvSpPr>
            <p:cNvPr id="19" name="任意多边形 1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17" name="组合 19"/>
          <p:cNvGrpSpPr/>
          <p:nvPr/>
        </p:nvGrpSpPr>
        <p:grpSpPr>
          <a:xfrm>
            <a:off x="4549354" y="2356605"/>
            <a:ext cx="573774" cy="574653"/>
            <a:chOff x="428596" y="1500174"/>
            <a:chExt cx="620296" cy="718317"/>
          </a:xfrm>
        </p:grpSpPr>
        <p:sp>
          <p:nvSpPr>
            <p:cNvPr id="21" name="椭圆 2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6</a:t>
              </a:r>
              <a:endParaRPr lang="zh-CN" altLang="en-US" sz="1600">
                <a:latin typeface="Consolas" pitchFamily="49" charset="0"/>
                <a:ea typeface="仿宋" pitchFamily="49" charset="-122"/>
                <a:cs typeface="Consolas" pitchFamily="49" charset="0"/>
              </a:endParaRPr>
            </a:p>
          </p:txBody>
        </p:sp>
        <p:sp>
          <p:nvSpPr>
            <p:cNvPr id="22" name="任意多边形 2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20" name="组合 22"/>
          <p:cNvGrpSpPr/>
          <p:nvPr/>
        </p:nvGrpSpPr>
        <p:grpSpPr>
          <a:xfrm>
            <a:off x="5383964" y="2360542"/>
            <a:ext cx="573774" cy="574653"/>
            <a:chOff x="428596" y="1500174"/>
            <a:chExt cx="620296" cy="718317"/>
          </a:xfrm>
        </p:grpSpPr>
        <p:sp>
          <p:nvSpPr>
            <p:cNvPr id="24" name="椭圆 2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7</a:t>
              </a:r>
              <a:endParaRPr lang="zh-CN" altLang="en-US" sz="1600">
                <a:latin typeface="Consolas" pitchFamily="49" charset="0"/>
                <a:ea typeface="仿宋" pitchFamily="49" charset="-122"/>
                <a:cs typeface="Consolas" pitchFamily="49" charset="0"/>
              </a:endParaRPr>
            </a:p>
          </p:txBody>
        </p:sp>
        <p:sp>
          <p:nvSpPr>
            <p:cNvPr id="25" name="任意多边形 2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23" name="组合 25"/>
          <p:cNvGrpSpPr/>
          <p:nvPr/>
        </p:nvGrpSpPr>
        <p:grpSpPr>
          <a:xfrm>
            <a:off x="6169782" y="2360542"/>
            <a:ext cx="573774" cy="574653"/>
            <a:chOff x="428596" y="1500174"/>
            <a:chExt cx="620296" cy="718317"/>
          </a:xfrm>
        </p:grpSpPr>
        <p:sp>
          <p:nvSpPr>
            <p:cNvPr id="27" name="椭圆 2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8</a:t>
              </a:r>
              <a:endParaRPr lang="zh-CN" altLang="en-US" sz="1600">
                <a:latin typeface="Consolas" pitchFamily="49" charset="0"/>
                <a:ea typeface="仿宋" pitchFamily="49" charset="-122"/>
                <a:cs typeface="Consolas" pitchFamily="49" charset="0"/>
              </a:endParaRPr>
            </a:p>
          </p:txBody>
        </p:sp>
        <p:sp>
          <p:nvSpPr>
            <p:cNvPr id="28" name="任意多边形 2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26" name="组合 28"/>
          <p:cNvGrpSpPr/>
          <p:nvPr/>
        </p:nvGrpSpPr>
        <p:grpSpPr>
          <a:xfrm>
            <a:off x="7004392" y="2356605"/>
            <a:ext cx="573774" cy="574653"/>
            <a:chOff x="428596" y="1500174"/>
            <a:chExt cx="620296" cy="718317"/>
          </a:xfrm>
        </p:grpSpPr>
        <p:sp>
          <p:nvSpPr>
            <p:cNvPr id="30" name="椭圆 2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9</a:t>
              </a:r>
              <a:endParaRPr lang="zh-CN" altLang="en-US" sz="1600">
                <a:latin typeface="Consolas" pitchFamily="49" charset="0"/>
                <a:ea typeface="仿宋" pitchFamily="49" charset="-122"/>
                <a:cs typeface="Consolas" pitchFamily="49" charset="0"/>
              </a:endParaRPr>
            </a:p>
          </p:txBody>
        </p:sp>
        <p:sp>
          <p:nvSpPr>
            <p:cNvPr id="31" name="任意多边形 3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29" name="组合 31"/>
          <p:cNvGrpSpPr/>
          <p:nvPr/>
        </p:nvGrpSpPr>
        <p:grpSpPr>
          <a:xfrm>
            <a:off x="7861648" y="2356605"/>
            <a:ext cx="573774" cy="574653"/>
            <a:chOff x="428596" y="1500174"/>
            <a:chExt cx="620296" cy="718317"/>
          </a:xfrm>
        </p:grpSpPr>
        <p:sp>
          <p:nvSpPr>
            <p:cNvPr id="33" name="椭圆 3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10</a:t>
              </a:r>
              <a:endParaRPr lang="zh-CN" altLang="en-US" sz="1600">
                <a:latin typeface="Consolas" pitchFamily="49" charset="0"/>
                <a:ea typeface="仿宋" pitchFamily="49" charset="-122"/>
                <a:cs typeface="Consolas" pitchFamily="49" charset="0"/>
              </a:endParaRPr>
            </a:p>
          </p:txBody>
        </p:sp>
        <p:sp>
          <p:nvSpPr>
            <p:cNvPr id="34" name="任意多边形 3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32" name="组合 68"/>
          <p:cNvGrpSpPr/>
          <p:nvPr/>
        </p:nvGrpSpPr>
        <p:grpSpPr>
          <a:xfrm>
            <a:off x="285720" y="3567113"/>
            <a:ext cx="7929618" cy="2000264"/>
            <a:chOff x="285720" y="2500306"/>
            <a:chExt cx="8572560" cy="2500330"/>
          </a:xfrm>
        </p:grpSpPr>
        <p:sp>
          <p:nvSpPr>
            <p:cNvPr id="35" name="矩形 34"/>
            <p:cNvSpPr/>
            <p:nvPr/>
          </p:nvSpPr>
          <p:spPr>
            <a:xfrm>
              <a:off x="500034" y="2500306"/>
              <a:ext cx="1407522" cy="450000"/>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p>
          </p:txBody>
        </p:sp>
        <p:sp>
          <p:nvSpPr>
            <p:cNvPr id="36" name="矩形 35"/>
            <p:cNvSpPr/>
            <p:nvPr/>
          </p:nvSpPr>
          <p:spPr>
            <a:xfrm>
              <a:off x="2143108" y="2500306"/>
              <a:ext cx="6715172" cy="450000"/>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a:t>
              </a:r>
              <a:endParaRPr lang="zh-CN" altLang="en-US" sz="1800">
                <a:solidFill>
                  <a:srgbClr val="0000FF"/>
                </a:solidFill>
                <a:latin typeface="Consolas" pitchFamily="49" charset="0"/>
                <a:ea typeface="仿宋" pitchFamily="49" charset="-122"/>
                <a:cs typeface="Consolas" pitchFamily="49" charset="0"/>
              </a:endParaRPr>
            </a:p>
          </p:txBody>
        </p:sp>
        <p:grpSp>
          <p:nvGrpSpPr>
            <p:cNvPr id="37" name="组合 36"/>
            <p:cNvGrpSpPr/>
            <p:nvPr/>
          </p:nvGrpSpPr>
          <p:grpSpPr>
            <a:xfrm>
              <a:off x="285720" y="3432937"/>
              <a:ext cx="620296" cy="718317"/>
              <a:chOff x="428596" y="1500174"/>
              <a:chExt cx="620296" cy="718317"/>
            </a:xfrm>
          </p:grpSpPr>
          <p:sp>
            <p:nvSpPr>
              <p:cNvPr id="38" name="椭圆 3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1</a:t>
                </a:r>
                <a:endParaRPr lang="zh-CN" altLang="en-US" sz="1600">
                  <a:latin typeface="Consolas" pitchFamily="49" charset="0"/>
                  <a:ea typeface="仿宋" pitchFamily="49" charset="-122"/>
                  <a:cs typeface="Consolas" pitchFamily="49" charset="0"/>
                </a:endParaRPr>
              </a:p>
            </p:txBody>
          </p:sp>
          <p:sp>
            <p:nvSpPr>
              <p:cNvPr id="39" name="任意多边形 3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sp>
          <p:nvSpPr>
            <p:cNvPr id="41" name="椭圆 40"/>
            <p:cNvSpPr/>
            <p:nvPr/>
          </p:nvSpPr>
          <p:spPr>
            <a:xfrm>
              <a:off x="2928926" y="4500570"/>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2</a:t>
              </a:r>
              <a:endParaRPr lang="zh-CN" altLang="en-US" sz="1600">
                <a:latin typeface="Consolas" pitchFamily="49" charset="0"/>
                <a:ea typeface="仿宋" pitchFamily="49" charset="-122"/>
                <a:cs typeface="Consolas" pitchFamily="49" charset="0"/>
              </a:endParaRPr>
            </a:p>
          </p:txBody>
        </p:sp>
        <p:grpSp>
          <p:nvGrpSpPr>
            <p:cNvPr id="40" name="组合 42"/>
            <p:cNvGrpSpPr/>
            <p:nvPr/>
          </p:nvGrpSpPr>
          <p:grpSpPr>
            <a:xfrm>
              <a:off x="2094316" y="3429000"/>
              <a:ext cx="620296" cy="718317"/>
              <a:chOff x="428596" y="1500174"/>
              <a:chExt cx="620296" cy="718317"/>
            </a:xfrm>
          </p:grpSpPr>
          <p:sp>
            <p:nvSpPr>
              <p:cNvPr id="44" name="椭圆 4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3</a:t>
                </a:r>
                <a:endParaRPr lang="zh-CN" altLang="en-US" sz="1600">
                  <a:latin typeface="Consolas" pitchFamily="49" charset="0"/>
                  <a:ea typeface="仿宋" pitchFamily="49" charset="-122"/>
                  <a:cs typeface="Consolas" pitchFamily="49" charset="0"/>
                </a:endParaRPr>
              </a:p>
            </p:txBody>
          </p:sp>
          <p:sp>
            <p:nvSpPr>
              <p:cNvPr id="45" name="任意多边形 4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42" name="组合 45"/>
            <p:cNvGrpSpPr/>
            <p:nvPr/>
          </p:nvGrpSpPr>
          <p:grpSpPr>
            <a:xfrm>
              <a:off x="2928926" y="3436874"/>
              <a:ext cx="620296" cy="718317"/>
              <a:chOff x="428596" y="1500174"/>
              <a:chExt cx="620296" cy="718317"/>
            </a:xfrm>
          </p:grpSpPr>
          <p:sp>
            <p:nvSpPr>
              <p:cNvPr id="47" name="椭圆 4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4</a:t>
                </a:r>
                <a:endParaRPr lang="zh-CN" altLang="en-US" sz="1600">
                  <a:latin typeface="Consolas" pitchFamily="49" charset="0"/>
                  <a:ea typeface="仿宋" pitchFamily="49" charset="-122"/>
                  <a:cs typeface="Consolas" pitchFamily="49" charset="0"/>
                </a:endParaRPr>
              </a:p>
            </p:txBody>
          </p:sp>
          <p:sp>
            <p:nvSpPr>
              <p:cNvPr id="48" name="任意多边形 4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43" name="组合 48"/>
            <p:cNvGrpSpPr/>
            <p:nvPr/>
          </p:nvGrpSpPr>
          <p:grpSpPr>
            <a:xfrm>
              <a:off x="3808828" y="3436874"/>
              <a:ext cx="620296" cy="718317"/>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5</a:t>
                </a:r>
                <a:endParaRPr lang="zh-CN" altLang="en-US" sz="1600">
                  <a:latin typeface="Consolas" pitchFamily="49" charset="0"/>
                  <a:ea typeface="仿宋" pitchFamily="49" charset="-122"/>
                  <a:cs typeface="Consolas"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46" name="组合 51"/>
            <p:cNvGrpSpPr/>
            <p:nvPr/>
          </p:nvGrpSpPr>
          <p:grpSpPr>
            <a:xfrm>
              <a:off x="4737522" y="3432937"/>
              <a:ext cx="620296" cy="718317"/>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6</a:t>
                </a:r>
                <a:endParaRPr lang="zh-CN" altLang="en-US" sz="1600">
                  <a:latin typeface="Consolas" pitchFamily="49" charset="0"/>
                  <a:ea typeface="仿宋" pitchFamily="49" charset="-122"/>
                  <a:cs typeface="Consolas"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49" name="组合 54"/>
            <p:cNvGrpSpPr/>
            <p:nvPr/>
          </p:nvGrpSpPr>
          <p:grpSpPr>
            <a:xfrm>
              <a:off x="5572132" y="3436874"/>
              <a:ext cx="620296" cy="718317"/>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7</a:t>
                </a:r>
                <a:endParaRPr lang="zh-CN" altLang="en-US" sz="1600">
                  <a:latin typeface="Consolas" pitchFamily="49" charset="0"/>
                  <a:ea typeface="仿宋" pitchFamily="49" charset="-122"/>
                  <a:cs typeface="Consolas"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52" name="组合 57"/>
            <p:cNvGrpSpPr/>
            <p:nvPr/>
          </p:nvGrpSpPr>
          <p:grpSpPr>
            <a:xfrm>
              <a:off x="6452034" y="3436874"/>
              <a:ext cx="620296" cy="718317"/>
              <a:chOff x="428596" y="1500174"/>
              <a:chExt cx="620296" cy="718317"/>
            </a:xfrm>
          </p:grpSpPr>
          <p:sp>
            <p:nvSpPr>
              <p:cNvPr id="59" name="椭圆 5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8</a:t>
                </a:r>
                <a:endParaRPr lang="zh-CN" altLang="en-US" sz="1600">
                  <a:latin typeface="Consolas" pitchFamily="49" charset="0"/>
                  <a:ea typeface="仿宋" pitchFamily="49" charset="-122"/>
                  <a:cs typeface="Consolas" pitchFamily="49" charset="0"/>
                </a:endParaRPr>
              </a:p>
            </p:txBody>
          </p:sp>
          <p:sp>
            <p:nvSpPr>
              <p:cNvPr id="60" name="任意多边形 5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55" name="组合 60"/>
            <p:cNvGrpSpPr/>
            <p:nvPr/>
          </p:nvGrpSpPr>
          <p:grpSpPr>
            <a:xfrm>
              <a:off x="7380728" y="3432937"/>
              <a:ext cx="620296" cy="718317"/>
              <a:chOff x="428596" y="1500174"/>
              <a:chExt cx="620296" cy="718317"/>
            </a:xfrm>
          </p:grpSpPr>
          <p:sp>
            <p:nvSpPr>
              <p:cNvPr id="62" name="椭圆 6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9</a:t>
                </a:r>
                <a:endParaRPr lang="zh-CN" altLang="en-US" sz="1600">
                  <a:latin typeface="Consolas" pitchFamily="49" charset="0"/>
                  <a:ea typeface="仿宋" pitchFamily="49" charset="-122"/>
                  <a:cs typeface="Consolas" pitchFamily="49" charset="0"/>
                </a:endParaRPr>
              </a:p>
            </p:txBody>
          </p:sp>
          <p:sp>
            <p:nvSpPr>
              <p:cNvPr id="63" name="任意多边形 6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grpSp>
          <p:nvGrpSpPr>
            <p:cNvPr id="58" name="组合 63"/>
            <p:cNvGrpSpPr/>
            <p:nvPr/>
          </p:nvGrpSpPr>
          <p:grpSpPr>
            <a:xfrm>
              <a:off x="8237984" y="3432937"/>
              <a:ext cx="620296" cy="718317"/>
              <a:chOff x="428596" y="1500174"/>
              <a:chExt cx="620296" cy="718317"/>
            </a:xfrm>
          </p:grpSpPr>
          <p:sp>
            <p:nvSpPr>
              <p:cNvPr id="65" name="椭圆 6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ea typeface="仿宋" pitchFamily="49" charset="-122"/>
                    <a:cs typeface="Consolas" pitchFamily="49" charset="0"/>
                  </a:rPr>
                  <a:t>10</a:t>
                </a:r>
                <a:endParaRPr lang="zh-CN" altLang="en-US" sz="1600">
                  <a:latin typeface="Consolas" pitchFamily="49" charset="0"/>
                  <a:ea typeface="仿宋" pitchFamily="49" charset="-122"/>
                  <a:cs typeface="Consolas" pitchFamily="49" charset="0"/>
                </a:endParaRPr>
              </a:p>
            </p:txBody>
          </p:sp>
          <p:sp>
            <p:nvSpPr>
              <p:cNvPr id="66" name="任意多边形 6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ea typeface="仿宋" pitchFamily="49" charset="-122"/>
                  <a:cs typeface="Consolas" pitchFamily="49" charset="0"/>
                </a:endParaRPr>
              </a:p>
            </p:txBody>
          </p:sp>
        </p:grpSp>
        <p:cxnSp>
          <p:nvCxnSpPr>
            <p:cNvPr id="68" name="直接箭头连接符 67"/>
            <p:cNvCxnSpPr>
              <a:stCxn id="41" idx="0"/>
              <a:endCxn id="47" idx="4"/>
            </p:cNvCxnSpPr>
            <p:nvPr/>
          </p:nvCxnSpPr>
          <p:spPr>
            <a:xfrm rot="5400000" flipH="1" flipV="1">
              <a:off x="2970551" y="4327881"/>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1571604" y="357166"/>
            <a:ext cx="207170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rPr>
              <a:t>合并过程</a:t>
            </a:r>
          </a:p>
        </p:txBody>
      </p:sp>
      <p:sp>
        <p:nvSpPr>
          <p:cNvPr id="71" name="TextBox 70"/>
          <p:cNvSpPr txBox="1"/>
          <p:nvPr/>
        </p:nvSpPr>
        <p:spPr>
          <a:xfrm>
            <a:off x="571472" y="2066915"/>
            <a:ext cx="859042" cy="289310"/>
          </a:xfrm>
          <a:prstGeom prst="rect">
            <a:avLst/>
          </a:prstGeom>
          <a:noFill/>
        </p:spPr>
        <p:txBody>
          <a:bodyPr wrap="square" rtlCol="0">
            <a:spAutoFit/>
          </a:bodyPr>
          <a:lstStyle/>
          <a:p>
            <a:pPr algn="l"/>
            <a:r>
              <a:rPr lang="en-US" altLang="zh-CN" sz="1600">
                <a:solidFill>
                  <a:srgbClr val="FF00FF"/>
                </a:solidFill>
                <a:latin typeface="Consolas" pitchFamily="49" charset="0"/>
                <a:ea typeface="仿宋" pitchFamily="49" charset="-122"/>
                <a:cs typeface="Consolas" pitchFamily="49" charset="0"/>
              </a:rPr>
              <a:t>parent</a:t>
            </a:r>
            <a:endParaRPr lang="zh-CN" altLang="en-US" sz="1600">
              <a:solidFill>
                <a:srgbClr val="FF00FF"/>
              </a:solidFill>
              <a:latin typeface="Consolas" pitchFamily="49" charset="0"/>
              <a:ea typeface="仿宋" pitchFamily="49" charset="-122"/>
              <a:cs typeface="Consolas" pitchFamily="49" charset="0"/>
            </a:endParaRPr>
          </a:p>
        </p:txBody>
      </p:sp>
      <p:grpSp>
        <p:nvGrpSpPr>
          <p:cNvPr id="61" name="组合 20"/>
          <p:cNvGrpSpPr/>
          <p:nvPr/>
        </p:nvGrpSpPr>
        <p:grpSpPr>
          <a:xfrm>
            <a:off x="285720" y="142852"/>
            <a:ext cx="1257938" cy="1285884"/>
            <a:chOff x="1003205" y="2000240"/>
            <a:chExt cx="1257938" cy="1285884"/>
          </a:xfrm>
        </p:grpSpPr>
        <p:pic>
          <p:nvPicPr>
            <p:cNvPr id="74"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75" name="Text Box 31"/>
            <p:cNvSpPr txBox="1">
              <a:spLocks noChangeArrowheads="1"/>
            </p:cNvSpPr>
            <p:nvPr/>
          </p:nvSpPr>
          <p:spPr bwMode="white">
            <a:xfrm>
              <a:off x="1643042" y="2304628"/>
              <a:ext cx="381000" cy="338554"/>
            </a:xfrm>
            <a:prstGeom prst="rect">
              <a:avLst/>
            </a:prstGeom>
            <a:noFill/>
            <a:ln w="9525">
              <a:noFill/>
              <a:miter lim="800000"/>
              <a:headEnd/>
              <a:tailEnd/>
            </a:ln>
          </p:spPr>
          <p:txBody>
            <a:bodyPr>
              <a:spAutoFit/>
            </a:bodyPr>
            <a:lstStyle/>
            <a:p>
              <a:pPr algn="ctr">
                <a:spcBef>
                  <a:spcPct val="50000"/>
                </a:spcBef>
              </a:pPr>
              <a:r>
                <a:rPr lang="en-US" altLang="zh-CN" sz="2000">
                  <a:solidFill>
                    <a:srgbClr val="FF0000"/>
                  </a:solidFill>
                  <a:latin typeface="微软雅黑" pitchFamily="34" charset="-122"/>
                  <a:ea typeface="微软雅黑" pitchFamily="34" charset="-122"/>
                  <a:cs typeface="Arial" pitchFamily="34" charset="0"/>
                </a:rPr>
                <a:t>3</a:t>
              </a:r>
              <a:endParaRPr lang="en-US" altLang="zh-CN" sz="2000" b="1" dirty="0">
                <a:solidFill>
                  <a:srgbClr val="FF0000"/>
                </a:solidFill>
                <a:latin typeface="微软雅黑" pitchFamily="34" charset="-122"/>
                <a:ea typeface="微软雅黑" pitchFamily="34" charset="-122"/>
                <a:cs typeface="Arial" pitchFamily="34" charset="0"/>
              </a:endParaRPr>
            </a:p>
          </p:txBody>
        </p:sp>
      </p:grpSp>
      <p:sp>
        <p:nvSpPr>
          <p:cNvPr id="76" name="灯片编号占位符 75"/>
          <p:cNvSpPr>
            <a:spLocks noGrp="1"/>
          </p:cNvSpPr>
          <p:nvPr>
            <p:ph type="sldNum" sz="quarter" idx="12"/>
          </p:nvPr>
        </p:nvSpPr>
        <p:spPr/>
        <p:txBody>
          <a:bodyPr/>
          <a:lstStyle/>
          <a:p>
            <a:fld id="{67864EE2-EAB3-4814-A7EB-820BD7610F1E}" type="slidenum">
              <a:rPr lang="en-US" altLang="zh-CN" smtClean="0"/>
              <a:pPr/>
              <a:t>79</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p:cNvSpPr>
          <p:nvPr/>
        </p:nvSpPr>
        <p:spPr>
          <a:xfrm>
            <a:off x="142844" y="190285"/>
            <a:ext cx="8858312" cy="577426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KCount1</a:t>
            </a:r>
            <a:r>
              <a:rPr lang="en-US" altLang="zh-CN" sz="1800">
                <a:solidFill>
                  <a:srgbClr val="0000FF"/>
                </a:solidFill>
                <a:latin typeface="Consolas" pitchFamily="49" charset="0"/>
                <a:ea typeface="仿宋" pitchFamily="49" charset="-122"/>
                <a:cs typeface="Consolas" pitchFamily="49" charset="0"/>
              </a:rPr>
              <a:t>(BTree&amp; bt,int 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解法</a:t>
            </a:r>
            <a:r>
              <a:rPr lang="en-US" altLang="zh-CN" sz="1800">
                <a:solidFill>
                  <a:schemeClr val="bg1">
                    <a:lumMod val="50000"/>
                  </a:schemeClr>
                </a:solidFill>
                <a:latin typeface="Consolas" pitchFamily="49" charset="0"/>
                <a:ea typeface="仿宋" pitchFamily="49" charset="-122"/>
                <a:cs typeface="Consolas" pitchFamily="49" charset="0"/>
              </a:rPr>
              <a:t>1</a:t>
            </a:r>
            <a:r>
              <a:rPr lang="zh-CN" altLang="zh-CN" sz="1800">
                <a:solidFill>
                  <a:schemeClr val="bg1">
                    <a:lumMod val="50000"/>
                  </a:schemeClr>
                </a:solidFill>
                <a:latin typeface="Consolas" pitchFamily="49" charset="0"/>
                <a:ea typeface="仿宋" pitchFamily="49" charset="-122"/>
                <a:cs typeface="Consolas" pitchFamily="49" charset="0"/>
              </a:rPr>
              <a:t>：求二叉树第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层结点个数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cnt=0;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累计第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层结点个数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queue&lt;QNode&gt; qu;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定义一个队列</a:t>
            </a:r>
            <a:r>
              <a:rPr lang="en-US" altLang="zh-CN" sz="1800">
                <a:solidFill>
                  <a:schemeClr val="bg1">
                    <a:lumMod val="50000"/>
                  </a:schemeClr>
                </a:solidFill>
                <a:latin typeface="Consolas" pitchFamily="49" charset="0"/>
                <a:ea typeface="仿宋" pitchFamily="49" charset="-122"/>
                <a:cs typeface="Consolas" pitchFamily="49" charset="0"/>
              </a:rPr>
              <a:t>qu</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qu.push(QNode(1,bt.r));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层次为</a:t>
            </a:r>
            <a:r>
              <a:rPr lang="en-US" altLang="zh-CN" sz="1800">
                <a:solidFill>
                  <a:schemeClr val="bg1">
                    <a:lumMod val="50000"/>
                  </a:schemeClr>
                </a:solidFill>
                <a:latin typeface="Consolas" pitchFamily="49" charset="0"/>
                <a:ea typeface="仿宋" pitchFamily="49" charset="-122"/>
                <a:cs typeface="Consolas" pitchFamily="49" charset="0"/>
              </a:rPr>
              <a:t>1)</a:t>
            </a:r>
            <a:r>
              <a:rPr lang="zh-CN" altLang="zh-CN" sz="1800">
                <a:solidFill>
                  <a:schemeClr val="bg1">
                    <a:lumMod val="50000"/>
                  </a:schemeClr>
                </a:solidFill>
                <a:latin typeface="Consolas" pitchFamily="49" charset="0"/>
                <a:ea typeface="仿宋" pitchFamily="49" charset="-122"/>
                <a:cs typeface="Consolas" pitchFamily="49" charset="0"/>
              </a:rPr>
              <a:t>进队</a:t>
            </a: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while (!qu.empty())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队不空循环</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QNode p=qu.front(); qu.pop();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出队一个结点</a:t>
            </a: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p.lev&gt;k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当前结点的层次大于</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，返回</a:t>
            </a:r>
            <a:r>
              <a:rPr lang="en-US" altLang="zh-CN" sz="1800">
                <a:solidFill>
                  <a:schemeClr val="bg1">
                    <a:lumMod val="50000"/>
                  </a:schemeClr>
                </a:solidFill>
                <a:latin typeface="Consolas" pitchFamily="49" charset="0"/>
                <a:ea typeface="仿宋" pitchFamily="49" charset="-122"/>
                <a:cs typeface="Consolas" pitchFamily="49" charset="0"/>
              </a:rPr>
              <a:t>cnt</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cnt;</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p.lev==k</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cnt++;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当前结点是第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层的结点</a:t>
            </a:r>
            <a:r>
              <a:rPr lang="en-US" altLang="zh-CN" sz="1800">
                <a:solidFill>
                  <a:schemeClr val="bg1">
                    <a:lumMod val="50000"/>
                  </a:schemeClr>
                </a:solidFill>
                <a:latin typeface="Consolas" pitchFamily="49" charset="0"/>
                <a:ea typeface="仿宋" pitchFamily="49" charset="-122"/>
                <a:cs typeface="Consolas" pitchFamily="49" charset="0"/>
              </a:rPr>
              <a:t>,cnt</a:t>
            </a:r>
            <a:r>
              <a:rPr lang="zh-CN" altLang="zh-CN" sz="1800">
                <a:solidFill>
                  <a:schemeClr val="bg1">
                    <a:lumMod val="50000"/>
                  </a:schemeClr>
                </a:solidFill>
                <a:latin typeface="Consolas" pitchFamily="49" charset="0"/>
                <a:ea typeface="仿宋" pitchFamily="49" charset="-122"/>
                <a:cs typeface="Consolas" pitchFamily="49" charset="0"/>
              </a:rPr>
              <a:t>增</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当前结点的层次小于</a:t>
            </a:r>
            <a:r>
              <a:rPr lang="en-US" altLang="zh-CN" sz="1800">
                <a:solidFill>
                  <a:schemeClr val="bg1">
                    <a:lumMod val="50000"/>
                  </a:schemeClr>
                </a:solidFill>
                <a:latin typeface="Consolas" pitchFamily="49" charset="0"/>
                <a:ea typeface="仿宋" pitchFamily="49" charset="-122"/>
                <a:cs typeface="Consolas" pitchFamily="49" charset="0"/>
              </a:rPr>
              <a:t>k</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if (p.node-&gt;lchild!=NULL)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有左孩子时将其进队</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qu.push(QNode(</a:t>
            </a:r>
            <a:r>
              <a:rPr lang="en-US" altLang="zh-CN" sz="1800">
                <a:solidFill>
                  <a:srgbClr val="006600"/>
                </a:solidFill>
                <a:latin typeface="Consolas" pitchFamily="49" charset="0"/>
                <a:ea typeface="仿宋" pitchFamily="49" charset="-122"/>
                <a:cs typeface="Consolas" pitchFamily="49" charset="0"/>
              </a:rPr>
              <a:t>p.lev+1,p.node-&gt;lchild</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(p.node-&gt;rchild!=NULL)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有右孩子时将其进队</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qu.push(QNode(</a:t>
            </a:r>
            <a:r>
              <a:rPr lang="en-US" altLang="zh-CN" sz="1800">
                <a:solidFill>
                  <a:srgbClr val="006600"/>
                </a:solidFill>
                <a:latin typeface="Consolas" pitchFamily="49" charset="0"/>
                <a:ea typeface="仿宋" pitchFamily="49" charset="-122"/>
                <a:cs typeface="Consolas" pitchFamily="49" charset="0"/>
              </a:rPr>
              <a:t>p.lev+1,p.node-&gt;rchild</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cnt;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8</a:t>
            </a:fld>
            <a:r>
              <a:rPr lang="en-US" altLang="zh-CN" dirty="0"/>
              <a:t>/96</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4876802" y="3286124"/>
            <a:ext cx="771530" cy="1496229"/>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67"/>
          <p:cNvGrpSpPr/>
          <p:nvPr/>
        </p:nvGrpSpPr>
        <p:grpSpPr>
          <a:xfrm>
            <a:off x="285720" y="2571744"/>
            <a:ext cx="7715304" cy="2071702"/>
            <a:chOff x="285720" y="2571744"/>
            <a:chExt cx="8572560" cy="2571768"/>
          </a:xfrm>
        </p:grpSpPr>
        <p:sp>
          <p:nvSpPr>
            <p:cNvPr id="3" name="矩形 2"/>
            <p:cNvSpPr/>
            <p:nvPr/>
          </p:nvSpPr>
          <p:spPr>
            <a:xfrm>
              <a:off x="714348" y="2571744"/>
              <a:ext cx="1500198" cy="446897"/>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5</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7</a:t>
              </a:r>
              <a:r>
                <a:rPr lang="zh-CN" altLang="en-US" sz="1800">
                  <a:solidFill>
                    <a:srgbClr val="3333FF"/>
                  </a:solidFill>
                  <a:latin typeface="微软雅黑" pitchFamily="34" charset="-122"/>
                  <a:ea typeface="微软雅黑" pitchFamily="34" charset="-122"/>
                </a:rPr>
                <a:t>）</a:t>
              </a:r>
            </a:p>
          </p:txBody>
        </p:sp>
        <p:sp>
          <p:nvSpPr>
            <p:cNvPr id="4" name="矩形 3"/>
            <p:cNvSpPr/>
            <p:nvPr/>
          </p:nvSpPr>
          <p:spPr>
            <a:xfrm>
              <a:off x="2357422" y="2571744"/>
              <a:ext cx="6215106" cy="446897"/>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3333FF"/>
                  </a:solidFill>
                  <a:latin typeface="微软雅黑" pitchFamily="34" charset="-122"/>
                  <a:ea typeface="微软雅黑" pitchFamily="34" charset="-122"/>
                </a:rPr>
                <a:t>{1}</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{2</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4}</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{3}</a:t>
              </a:r>
              <a:r>
                <a:rPr lang="zh-CN" altLang="en-US" sz="1800">
                  <a:solidFill>
                    <a:srgbClr val="3333FF"/>
                  </a:solidFill>
                  <a:latin typeface="微软雅黑" pitchFamily="34" charset="-122"/>
                  <a:ea typeface="微软雅黑" pitchFamily="34" charset="-122"/>
                </a:rPr>
                <a:t>，</a:t>
              </a:r>
              <a:r>
                <a:rPr lang="en-US" altLang="zh-CN" sz="1800">
                  <a:solidFill>
                    <a:srgbClr val="FF0000"/>
                  </a:solidFill>
                  <a:latin typeface="微软雅黑" pitchFamily="34" charset="-122"/>
                  <a:ea typeface="微软雅黑" pitchFamily="34" charset="-122"/>
                </a:rPr>
                <a:t>{5</a:t>
              </a:r>
              <a:r>
                <a:rPr lang="zh-CN" altLang="en-US" sz="1800">
                  <a:solidFill>
                    <a:srgbClr val="FF0000"/>
                  </a:solidFill>
                  <a:latin typeface="微软雅黑" pitchFamily="34" charset="-122"/>
                  <a:ea typeface="微软雅黑" pitchFamily="34" charset="-122"/>
                </a:rPr>
                <a:t>，</a:t>
              </a:r>
              <a:r>
                <a:rPr lang="en-US" altLang="zh-CN" sz="1800">
                  <a:solidFill>
                    <a:srgbClr val="FF0000"/>
                  </a:solidFill>
                  <a:latin typeface="微软雅黑" pitchFamily="34" charset="-122"/>
                  <a:ea typeface="微软雅黑" pitchFamily="34" charset="-122"/>
                </a:rPr>
                <a:t>7}</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{6}</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{8}</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{9}</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{10}</a:t>
              </a:r>
              <a:endParaRPr lang="zh-CN" altLang="en-US" sz="1800">
                <a:solidFill>
                  <a:srgbClr val="3333FF"/>
                </a:solidFill>
                <a:latin typeface="微软雅黑" pitchFamily="34" charset="-122"/>
                <a:ea typeface="微软雅黑" pitchFamily="34" charset="-122"/>
              </a:endParaRPr>
            </a:p>
          </p:txBody>
        </p:sp>
        <p:grpSp>
          <p:nvGrpSpPr>
            <p:cNvPr id="5" name="组合 4"/>
            <p:cNvGrpSpPr/>
            <p:nvPr/>
          </p:nvGrpSpPr>
          <p:grpSpPr>
            <a:xfrm>
              <a:off x="285720" y="3575813"/>
              <a:ext cx="620296" cy="718317"/>
              <a:chOff x="428596" y="1500174"/>
              <a:chExt cx="620296" cy="718317"/>
            </a:xfrm>
          </p:grpSpPr>
          <p:sp>
            <p:nvSpPr>
              <p:cNvPr id="6" name="椭圆 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sp>
            <p:nvSpPr>
              <p:cNvPr id="7" name="任意多边形 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8" name="椭圆 7"/>
            <p:cNvSpPr/>
            <p:nvPr/>
          </p:nvSpPr>
          <p:spPr>
            <a:xfrm>
              <a:off x="2928926" y="4643446"/>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p:txBody>
        </p:sp>
        <p:grpSp>
          <p:nvGrpSpPr>
            <p:cNvPr id="9" name="组合 8"/>
            <p:cNvGrpSpPr/>
            <p:nvPr/>
          </p:nvGrpSpPr>
          <p:grpSpPr>
            <a:xfrm>
              <a:off x="2094316" y="3571876"/>
              <a:ext cx="620296" cy="718317"/>
              <a:chOff x="428596" y="1500174"/>
              <a:chExt cx="620296" cy="718317"/>
            </a:xfrm>
          </p:grpSpPr>
          <p:sp>
            <p:nvSpPr>
              <p:cNvPr id="10" name="椭圆 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p:txBody>
          </p:sp>
          <p:sp>
            <p:nvSpPr>
              <p:cNvPr id="11" name="任意多边形 1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12" name="组合 11"/>
            <p:cNvGrpSpPr/>
            <p:nvPr/>
          </p:nvGrpSpPr>
          <p:grpSpPr>
            <a:xfrm>
              <a:off x="2928926" y="3579750"/>
              <a:ext cx="620296" cy="718317"/>
              <a:chOff x="428596" y="1500174"/>
              <a:chExt cx="620296" cy="718317"/>
            </a:xfrm>
          </p:grpSpPr>
          <p:sp>
            <p:nvSpPr>
              <p:cNvPr id="13" name="椭圆 1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p:txBody>
          </p:sp>
          <p:sp>
            <p:nvSpPr>
              <p:cNvPr id="14" name="任意多边形 1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16" name="椭圆 15"/>
            <p:cNvSpPr/>
            <p:nvPr/>
          </p:nvSpPr>
          <p:spPr>
            <a:xfrm>
              <a:off x="5572132" y="4643446"/>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5</a:t>
              </a:r>
              <a:endParaRPr lang="zh-CN" altLang="en-US" sz="1600">
                <a:latin typeface="Consolas" pitchFamily="49" charset="0"/>
                <a:cs typeface="Consolas" pitchFamily="49" charset="0"/>
              </a:endParaRPr>
            </a:p>
          </p:txBody>
        </p:sp>
        <p:grpSp>
          <p:nvGrpSpPr>
            <p:cNvPr id="15" name="组合 17"/>
            <p:cNvGrpSpPr/>
            <p:nvPr/>
          </p:nvGrpSpPr>
          <p:grpSpPr>
            <a:xfrm>
              <a:off x="4737522" y="3575813"/>
              <a:ext cx="620296" cy="718317"/>
              <a:chOff x="428596" y="1500174"/>
              <a:chExt cx="620296" cy="718317"/>
            </a:xfrm>
          </p:grpSpPr>
          <p:sp>
            <p:nvSpPr>
              <p:cNvPr id="19" name="椭圆 1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6</a:t>
                </a:r>
                <a:endParaRPr lang="zh-CN" altLang="en-US" sz="1600">
                  <a:latin typeface="Consolas" pitchFamily="49" charset="0"/>
                  <a:cs typeface="Consolas" pitchFamily="49" charset="0"/>
                </a:endParaRPr>
              </a:p>
            </p:txBody>
          </p:sp>
          <p:sp>
            <p:nvSpPr>
              <p:cNvPr id="20" name="任意多边形 1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17" name="组合 20"/>
            <p:cNvGrpSpPr/>
            <p:nvPr/>
          </p:nvGrpSpPr>
          <p:grpSpPr>
            <a:xfrm>
              <a:off x="5572132" y="3579750"/>
              <a:ext cx="620296" cy="718317"/>
              <a:chOff x="428596" y="1500174"/>
              <a:chExt cx="620296" cy="718317"/>
            </a:xfrm>
          </p:grpSpPr>
          <p:sp>
            <p:nvSpPr>
              <p:cNvPr id="22" name="椭圆 2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7</a:t>
                </a:r>
                <a:endParaRPr lang="zh-CN" altLang="en-US" sz="1600">
                  <a:latin typeface="Consolas" pitchFamily="49" charset="0"/>
                  <a:cs typeface="Consolas" pitchFamily="49" charset="0"/>
                </a:endParaRPr>
              </a:p>
            </p:txBody>
          </p:sp>
          <p:sp>
            <p:nvSpPr>
              <p:cNvPr id="23" name="任意多边形 2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18" name="组合 23"/>
            <p:cNvGrpSpPr/>
            <p:nvPr/>
          </p:nvGrpSpPr>
          <p:grpSpPr>
            <a:xfrm>
              <a:off x="6452034" y="3579750"/>
              <a:ext cx="620296" cy="718317"/>
              <a:chOff x="428596" y="1500174"/>
              <a:chExt cx="620296" cy="718317"/>
            </a:xfrm>
          </p:grpSpPr>
          <p:sp>
            <p:nvSpPr>
              <p:cNvPr id="25" name="椭圆 2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8</a:t>
                </a:r>
                <a:endParaRPr lang="zh-CN" altLang="en-US" sz="1600">
                  <a:latin typeface="Consolas" pitchFamily="49" charset="0"/>
                  <a:cs typeface="Consolas" pitchFamily="49" charset="0"/>
                </a:endParaRPr>
              </a:p>
            </p:txBody>
          </p:sp>
          <p:sp>
            <p:nvSpPr>
              <p:cNvPr id="26" name="任意多边形 2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21" name="组合 26"/>
            <p:cNvGrpSpPr/>
            <p:nvPr/>
          </p:nvGrpSpPr>
          <p:grpSpPr>
            <a:xfrm>
              <a:off x="7380728" y="3575813"/>
              <a:ext cx="620296" cy="718317"/>
              <a:chOff x="428596" y="1500174"/>
              <a:chExt cx="620296" cy="718317"/>
            </a:xfrm>
          </p:grpSpPr>
          <p:sp>
            <p:nvSpPr>
              <p:cNvPr id="28" name="椭圆 2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9</a:t>
                </a:r>
                <a:endParaRPr lang="zh-CN" altLang="en-US" sz="1600">
                  <a:latin typeface="Consolas" pitchFamily="49" charset="0"/>
                  <a:cs typeface="Consolas" pitchFamily="49" charset="0"/>
                </a:endParaRPr>
              </a:p>
            </p:txBody>
          </p:sp>
          <p:sp>
            <p:nvSpPr>
              <p:cNvPr id="29" name="任意多边形 2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24" name="组合 29"/>
            <p:cNvGrpSpPr/>
            <p:nvPr/>
          </p:nvGrpSpPr>
          <p:grpSpPr>
            <a:xfrm>
              <a:off x="8237984" y="3575813"/>
              <a:ext cx="620296" cy="718317"/>
              <a:chOff x="428596" y="1500174"/>
              <a:chExt cx="620296" cy="718317"/>
            </a:xfrm>
          </p:grpSpPr>
          <p:sp>
            <p:nvSpPr>
              <p:cNvPr id="31" name="椭圆 3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10</a:t>
                </a:r>
                <a:endParaRPr lang="zh-CN" altLang="en-US" sz="1600">
                  <a:latin typeface="Consolas" pitchFamily="49" charset="0"/>
                  <a:cs typeface="Consolas" pitchFamily="49" charset="0"/>
                </a:endParaRPr>
              </a:p>
            </p:txBody>
          </p:sp>
          <p:sp>
            <p:nvSpPr>
              <p:cNvPr id="32" name="任意多边形 3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33" name="直接箭头连接符 32"/>
            <p:cNvCxnSpPr>
              <a:stCxn id="8" idx="0"/>
            </p:cNvCxnSpPr>
            <p:nvPr/>
          </p:nvCxnSpPr>
          <p:spPr>
            <a:xfrm rot="5400000" flipH="1" flipV="1">
              <a:off x="2970551" y="4470757"/>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0"/>
            </p:cNvCxnSpPr>
            <p:nvPr/>
          </p:nvCxnSpPr>
          <p:spPr>
            <a:xfrm rot="5400000" flipH="1" flipV="1">
              <a:off x="5613757" y="4470757"/>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35"/>
          <p:cNvGrpSpPr/>
          <p:nvPr/>
        </p:nvGrpSpPr>
        <p:grpSpPr>
          <a:xfrm>
            <a:off x="285720" y="642918"/>
            <a:ext cx="7715304" cy="1266040"/>
            <a:chOff x="285720" y="3429000"/>
            <a:chExt cx="8572560" cy="1571636"/>
          </a:xfrm>
        </p:grpSpPr>
        <p:grpSp>
          <p:nvGrpSpPr>
            <p:cNvPr id="30" name="组合 36"/>
            <p:cNvGrpSpPr/>
            <p:nvPr/>
          </p:nvGrpSpPr>
          <p:grpSpPr>
            <a:xfrm>
              <a:off x="285720" y="3432937"/>
              <a:ext cx="620296" cy="718317"/>
              <a:chOff x="428596" y="1500174"/>
              <a:chExt cx="620296" cy="718317"/>
            </a:xfrm>
          </p:grpSpPr>
          <p:sp>
            <p:nvSpPr>
              <p:cNvPr id="66" name="椭圆 6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sp>
            <p:nvSpPr>
              <p:cNvPr id="67" name="任意多边形 6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40" name="椭圆 39"/>
            <p:cNvSpPr/>
            <p:nvPr/>
          </p:nvSpPr>
          <p:spPr>
            <a:xfrm>
              <a:off x="2928926" y="4500570"/>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p:txBody>
        </p:sp>
        <p:grpSp>
          <p:nvGrpSpPr>
            <p:cNvPr id="34" name="组合 42"/>
            <p:cNvGrpSpPr/>
            <p:nvPr/>
          </p:nvGrpSpPr>
          <p:grpSpPr>
            <a:xfrm>
              <a:off x="2094316" y="3429000"/>
              <a:ext cx="620296" cy="718317"/>
              <a:chOff x="428596" y="1500174"/>
              <a:chExt cx="620296" cy="718317"/>
            </a:xfrm>
          </p:grpSpPr>
          <p:sp>
            <p:nvSpPr>
              <p:cNvPr id="64" name="椭圆 6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p:txBody>
          </p:sp>
          <p:sp>
            <p:nvSpPr>
              <p:cNvPr id="65" name="任意多边形 6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36" name="组合 45"/>
            <p:cNvGrpSpPr/>
            <p:nvPr/>
          </p:nvGrpSpPr>
          <p:grpSpPr>
            <a:xfrm>
              <a:off x="2928926" y="3436874"/>
              <a:ext cx="620296" cy="718317"/>
              <a:chOff x="428596" y="1500174"/>
              <a:chExt cx="620296" cy="718317"/>
            </a:xfrm>
          </p:grpSpPr>
          <p:sp>
            <p:nvSpPr>
              <p:cNvPr id="62" name="椭圆 6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p:txBody>
          </p:sp>
          <p:sp>
            <p:nvSpPr>
              <p:cNvPr id="63" name="任意多边形 6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37" name="组合 48"/>
            <p:cNvGrpSpPr/>
            <p:nvPr/>
          </p:nvGrpSpPr>
          <p:grpSpPr>
            <a:xfrm>
              <a:off x="3808828" y="3436874"/>
              <a:ext cx="620296" cy="718317"/>
              <a:chOff x="428596" y="1500174"/>
              <a:chExt cx="620296" cy="718317"/>
            </a:xfrm>
          </p:grpSpPr>
          <p:sp>
            <p:nvSpPr>
              <p:cNvPr id="60" name="椭圆 5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5</a:t>
                </a:r>
                <a:endParaRPr lang="zh-CN" altLang="en-US" sz="1600">
                  <a:latin typeface="Consolas" pitchFamily="49" charset="0"/>
                  <a:cs typeface="Consolas" pitchFamily="49" charset="0"/>
                </a:endParaRPr>
              </a:p>
            </p:txBody>
          </p:sp>
          <p:sp>
            <p:nvSpPr>
              <p:cNvPr id="61" name="任意多边形 6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38" name="组合 51"/>
            <p:cNvGrpSpPr/>
            <p:nvPr/>
          </p:nvGrpSpPr>
          <p:grpSpPr>
            <a:xfrm>
              <a:off x="4737522" y="3432937"/>
              <a:ext cx="620296" cy="718317"/>
              <a:chOff x="428596" y="1500174"/>
              <a:chExt cx="620296" cy="718317"/>
            </a:xfrm>
          </p:grpSpPr>
          <p:sp>
            <p:nvSpPr>
              <p:cNvPr id="58" name="椭圆 5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6</a:t>
                </a:r>
                <a:endParaRPr lang="zh-CN" altLang="en-US" sz="1600">
                  <a:latin typeface="Consolas" pitchFamily="49" charset="0"/>
                  <a:cs typeface="Consolas" pitchFamily="49" charset="0"/>
                </a:endParaRPr>
              </a:p>
            </p:txBody>
          </p:sp>
          <p:sp>
            <p:nvSpPr>
              <p:cNvPr id="59" name="任意多边形 5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39" name="组合 54"/>
            <p:cNvGrpSpPr/>
            <p:nvPr/>
          </p:nvGrpSpPr>
          <p:grpSpPr>
            <a:xfrm>
              <a:off x="5572132" y="3436874"/>
              <a:ext cx="620296" cy="718317"/>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7</a:t>
                </a:r>
                <a:endParaRPr lang="zh-CN" altLang="en-US" sz="1600">
                  <a:latin typeface="Consolas" pitchFamily="49" charset="0"/>
                  <a:cs typeface="Consolas"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1" name="组合 57"/>
            <p:cNvGrpSpPr/>
            <p:nvPr/>
          </p:nvGrpSpPr>
          <p:grpSpPr>
            <a:xfrm>
              <a:off x="6452034" y="3436874"/>
              <a:ext cx="620296" cy="718317"/>
              <a:chOff x="428596" y="1500174"/>
              <a:chExt cx="620296" cy="718317"/>
            </a:xfrm>
          </p:grpSpPr>
          <p:sp>
            <p:nvSpPr>
              <p:cNvPr id="54" name="椭圆 5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8</a:t>
                </a:r>
                <a:endParaRPr lang="zh-CN" altLang="en-US" sz="1600">
                  <a:latin typeface="Consolas" pitchFamily="49" charset="0"/>
                  <a:cs typeface="Consolas" pitchFamily="49" charset="0"/>
                </a:endParaRPr>
              </a:p>
            </p:txBody>
          </p:sp>
          <p:sp>
            <p:nvSpPr>
              <p:cNvPr id="55" name="任意多边形 5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2" name="组合 60"/>
            <p:cNvGrpSpPr/>
            <p:nvPr/>
          </p:nvGrpSpPr>
          <p:grpSpPr>
            <a:xfrm>
              <a:off x="7380728" y="3432937"/>
              <a:ext cx="620296" cy="718317"/>
              <a:chOff x="428596" y="1500174"/>
              <a:chExt cx="620296" cy="718317"/>
            </a:xfrm>
          </p:grpSpPr>
          <p:sp>
            <p:nvSpPr>
              <p:cNvPr id="52" name="椭圆 5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9</a:t>
                </a:r>
                <a:endParaRPr lang="zh-CN" altLang="en-US" sz="1600">
                  <a:latin typeface="Consolas" pitchFamily="49" charset="0"/>
                  <a:cs typeface="Consolas" pitchFamily="49" charset="0"/>
                </a:endParaRPr>
              </a:p>
            </p:txBody>
          </p:sp>
          <p:sp>
            <p:nvSpPr>
              <p:cNvPr id="53" name="任意多边形 5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3" name="组合 63"/>
            <p:cNvGrpSpPr/>
            <p:nvPr/>
          </p:nvGrpSpPr>
          <p:grpSpPr>
            <a:xfrm>
              <a:off x="8237984" y="3432937"/>
              <a:ext cx="620296" cy="718317"/>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10</a:t>
                </a:r>
                <a:endParaRPr lang="zh-CN" altLang="en-US" sz="1600">
                  <a:latin typeface="Consolas" pitchFamily="49" charset="0"/>
                  <a:cs typeface="Consolas"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49" name="直接箭头连接符 48"/>
            <p:cNvCxnSpPr>
              <a:stCxn id="40" idx="0"/>
              <a:endCxn id="62" idx="4"/>
            </p:cNvCxnSpPr>
            <p:nvPr/>
          </p:nvCxnSpPr>
          <p:spPr>
            <a:xfrm rot="5400000" flipH="1" flipV="1">
              <a:off x="2970551" y="4327881"/>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sp>
        <p:nvSpPr>
          <p:cNvPr id="70" name="灯片编号占位符 69"/>
          <p:cNvSpPr>
            <a:spLocks noGrp="1"/>
          </p:cNvSpPr>
          <p:nvPr>
            <p:ph type="sldNum" sz="quarter" idx="12"/>
          </p:nvPr>
        </p:nvSpPr>
        <p:spPr/>
        <p:txBody>
          <a:bodyPr/>
          <a:lstStyle/>
          <a:p>
            <a:fld id="{67864EE2-EAB3-4814-A7EB-820BD7610F1E}" type="slidenum">
              <a:rPr lang="en-US" altLang="zh-CN" smtClean="0"/>
              <a:pPr/>
              <a:t>80</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919138" y="3571876"/>
            <a:ext cx="787118" cy="1564116"/>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62"/>
          <p:cNvGrpSpPr/>
          <p:nvPr/>
        </p:nvGrpSpPr>
        <p:grpSpPr>
          <a:xfrm>
            <a:off x="714348" y="2714620"/>
            <a:ext cx="7215238" cy="2286016"/>
            <a:chOff x="714348" y="2714620"/>
            <a:chExt cx="7858180" cy="2714644"/>
          </a:xfrm>
        </p:grpSpPr>
        <p:sp>
          <p:nvSpPr>
            <p:cNvPr id="3" name="矩形 2"/>
            <p:cNvSpPr/>
            <p:nvPr/>
          </p:nvSpPr>
          <p:spPr>
            <a:xfrm>
              <a:off x="714348" y="2714620"/>
              <a:ext cx="1500198" cy="428628"/>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1</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3</a:t>
              </a:r>
              <a:r>
                <a:rPr lang="zh-CN" altLang="en-US" sz="1800">
                  <a:solidFill>
                    <a:srgbClr val="3333FF"/>
                  </a:solidFill>
                  <a:latin typeface="微软雅黑" pitchFamily="34" charset="-122"/>
                  <a:ea typeface="微软雅黑" pitchFamily="34" charset="-122"/>
                </a:rPr>
                <a:t>）</a:t>
              </a:r>
            </a:p>
          </p:txBody>
        </p:sp>
        <p:sp>
          <p:nvSpPr>
            <p:cNvPr id="4" name="矩形 3"/>
            <p:cNvSpPr/>
            <p:nvPr/>
          </p:nvSpPr>
          <p:spPr>
            <a:xfrm>
              <a:off x="2357422" y="2714620"/>
              <a:ext cx="6215106" cy="428628"/>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FF0000"/>
                  </a:solidFill>
                  <a:latin typeface="微软雅黑" pitchFamily="34" charset="-122"/>
                  <a:ea typeface="微软雅黑" pitchFamily="34" charset="-122"/>
                </a:rPr>
                <a:t>{1</a:t>
              </a:r>
              <a:r>
                <a:rPr lang="zh-CN" altLang="en-US" sz="1800">
                  <a:solidFill>
                    <a:srgbClr val="FF0000"/>
                  </a:solidFill>
                  <a:latin typeface="微软雅黑" pitchFamily="34" charset="-122"/>
                  <a:ea typeface="微软雅黑" pitchFamily="34" charset="-122"/>
                </a:rPr>
                <a:t>，</a:t>
              </a:r>
              <a:r>
                <a:rPr lang="en-US" altLang="zh-CN" sz="1800">
                  <a:solidFill>
                    <a:srgbClr val="FF0000"/>
                  </a:solidFill>
                  <a:latin typeface="微软雅黑" pitchFamily="34" charset="-122"/>
                  <a:ea typeface="微软雅黑" pitchFamily="34" charset="-122"/>
                </a:rPr>
                <a:t>3}</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{2</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4}</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{5</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7}</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{6}</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{8}</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{9}</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{10}</a:t>
              </a:r>
              <a:endParaRPr lang="zh-CN" altLang="en-US" sz="1800">
                <a:solidFill>
                  <a:srgbClr val="3333FF"/>
                </a:solidFill>
                <a:latin typeface="微软雅黑" pitchFamily="34" charset="-122"/>
                <a:ea typeface="微软雅黑" pitchFamily="34" charset="-122"/>
              </a:endParaRPr>
            </a:p>
          </p:txBody>
        </p:sp>
        <p:sp>
          <p:nvSpPr>
            <p:cNvPr id="6" name="椭圆 5"/>
            <p:cNvSpPr/>
            <p:nvPr/>
          </p:nvSpPr>
          <p:spPr>
            <a:xfrm>
              <a:off x="1073944" y="492919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sp>
          <p:nvSpPr>
            <p:cNvPr id="8" name="椭圆 7"/>
            <p:cNvSpPr/>
            <p:nvPr/>
          </p:nvSpPr>
          <p:spPr>
            <a:xfrm>
              <a:off x="1906148" y="492919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p:txBody>
        </p:sp>
        <p:grpSp>
          <p:nvGrpSpPr>
            <p:cNvPr id="5" name="组合 8"/>
            <p:cNvGrpSpPr/>
            <p:nvPr/>
          </p:nvGrpSpPr>
          <p:grpSpPr>
            <a:xfrm>
              <a:off x="1071538" y="3857628"/>
              <a:ext cx="620296" cy="718317"/>
              <a:chOff x="428596" y="1500174"/>
              <a:chExt cx="620296" cy="718317"/>
            </a:xfrm>
          </p:grpSpPr>
          <p:sp>
            <p:nvSpPr>
              <p:cNvPr id="10" name="椭圆 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p:txBody>
          </p:sp>
          <p:sp>
            <p:nvSpPr>
              <p:cNvPr id="11" name="任意多边形 1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7" name="组合 11"/>
            <p:cNvGrpSpPr/>
            <p:nvPr/>
          </p:nvGrpSpPr>
          <p:grpSpPr>
            <a:xfrm>
              <a:off x="1906148" y="3865502"/>
              <a:ext cx="620296" cy="718317"/>
              <a:chOff x="428596" y="1500174"/>
              <a:chExt cx="620296" cy="718317"/>
            </a:xfrm>
          </p:grpSpPr>
          <p:sp>
            <p:nvSpPr>
              <p:cNvPr id="13" name="椭圆 1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p:txBody>
          </p:sp>
          <p:sp>
            <p:nvSpPr>
              <p:cNvPr id="14" name="任意多边形 1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15" name="椭圆 14"/>
            <p:cNvSpPr/>
            <p:nvPr/>
          </p:nvSpPr>
          <p:spPr>
            <a:xfrm>
              <a:off x="4549354" y="492919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5</a:t>
              </a:r>
              <a:endParaRPr lang="zh-CN" altLang="en-US" sz="1600">
                <a:latin typeface="Consolas" pitchFamily="49" charset="0"/>
                <a:cs typeface="Consolas" pitchFamily="49" charset="0"/>
              </a:endParaRPr>
            </a:p>
          </p:txBody>
        </p:sp>
        <p:grpSp>
          <p:nvGrpSpPr>
            <p:cNvPr id="9" name="组合 15"/>
            <p:cNvGrpSpPr/>
            <p:nvPr/>
          </p:nvGrpSpPr>
          <p:grpSpPr>
            <a:xfrm>
              <a:off x="3714744" y="3861565"/>
              <a:ext cx="620296" cy="718317"/>
              <a:chOff x="428596" y="1500174"/>
              <a:chExt cx="620296" cy="718317"/>
            </a:xfrm>
          </p:grpSpPr>
          <p:sp>
            <p:nvSpPr>
              <p:cNvPr id="17" name="椭圆 1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6</a:t>
                </a:r>
                <a:endParaRPr lang="zh-CN" altLang="en-US" sz="1600">
                  <a:latin typeface="Consolas" pitchFamily="49" charset="0"/>
                  <a:cs typeface="Consolas" pitchFamily="49" charset="0"/>
                </a:endParaRPr>
              </a:p>
            </p:txBody>
          </p:sp>
          <p:sp>
            <p:nvSpPr>
              <p:cNvPr id="18" name="任意多边形 1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12" name="组合 18"/>
            <p:cNvGrpSpPr/>
            <p:nvPr/>
          </p:nvGrpSpPr>
          <p:grpSpPr>
            <a:xfrm>
              <a:off x="4549354" y="3865502"/>
              <a:ext cx="620296" cy="718317"/>
              <a:chOff x="428596" y="1500174"/>
              <a:chExt cx="620296" cy="718317"/>
            </a:xfrm>
          </p:grpSpPr>
          <p:sp>
            <p:nvSpPr>
              <p:cNvPr id="20" name="椭圆 1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7</a:t>
                </a:r>
                <a:endParaRPr lang="zh-CN" altLang="en-US" sz="1600">
                  <a:latin typeface="Consolas" pitchFamily="49" charset="0"/>
                  <a:cs typeface="Consolas" pitchFamily="49" charset="0"/>
                </a:endParaRPr>
              </a:p>
            </p:txBody>
          </p:sp>
          <p:sp>
            <p:nvSpPr>
              <p:cNvPr id="21" name="任意多边形 2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16" name="组合 21"/>
            <p:cNvGrpSpPr/>
            <p:nvPr/>
          </p:nvGrpSpPr>
          <p:grpSpPr>
            <a:xfrm>
              <a:off x="5429256" y="3865502"/>
              <a:ext cx="620296" cy="718317"/>
              <a:chOff x="428596" y="1500174"/>
              <a:chExt cx="620296" cy="718317"/>
            </a:xfrm>
          </p:grpSpPr>
          <p:sp>
            <p:nvSpPr>
              <p:cNvPr id="23" name="椭圆 2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8</a:t>
                </a:r>
                <a:endParaRPr lang="zh-CN" altLang="en-US" sz="1600">
                  <a:latin typeface="Consolas" pitchFamily="49" charset="0"/>
                  <a:cs typeface="Consolas" pitchFamily="49" charset="0"/>
                </a:endParaRPr>
              </a:p>
            </p:txBody>
          </p:sp>
          <p:sp>
            <p:nvSpPr>
              <p:cNvPr id="24" name="任意多边形 2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19" name="组合 24"/>
            <p:cNvGrpSpPr/>
            <p:nvPr/>
          </p:nvGrpSpPr>
          <p:grpSpPr>
            <a:xfrm>
              <a:off x="6357950" y="3861565"/>
              <a:ext cx="620296" cy="718317"/>
              <a:chOff x="428596" y="1500174"/>
              <a:chExt cx="620296" cy="718317"/>
            </a:xfrm>
          </p:grpSpPr>
          <p:sp>
            <p:nvSpPr>
              <p:cNvPr id="26" name="椭圆 2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9</a:t>
                </a:r>
                <a:endParaRPr lang="zh-CN" altLang="en-US" sz="1600">
                  <a:latin typeface="Consolas" pitchFamily="49" charset="0"/>
                  <a:cs typeface="Consolas" pitchFamily="49" charset="0"/>
                </a:endParaRPr>
              </a:p>
            </p:txBody>
          </p:sp>
          <p:sp>
            <p:nvSpPr>
              <p:cNvPr id="27" name="任意多边形 2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22" name="组合 27"/>
            <p:cNvGrpSpPr/>
            <p:nvPr/>
          </p:nvGrpSpPr>
          <p:grpSpPr>
            <a:xfrm>
              <a:off x="7215206" y="3861565"/>
              <a:ext cx="620296" cy="718317"/>
              <a:chOff x="428596" y="1500174"/>
              <a:chExt cx="620296" cy="718317"/>
            </a:xfrm>
          </p:grpSpPr>
          <p:sp>
            <p:nvSpPr>
              <p:cNvPr id="29" name="椭圆 2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10</a:t>
                </a:r>
                <a:endParaRPr lang="zh-CN" altLang="en-US" sz="1600">
                  <a:latin typeface="Consolas" pitchFamily="49" charset="0"/>
                  <a:cs typeface="Consolas" pitchFamily="49" charset="0"/>
                </a:endParaRPr>
              </a:p>
            </p:txBody>
          </p:sp>
          <p:sp>
            <p:nvSpPr>
              <p:cNvPr id="30" name="任意多边形 2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31" name="直接箭头连接符 30"/>
            <p:cNvCxnSpPr>
              <a:stCxn id="8" idx="0"/>
            </p:cNvCxnSpPr>
            <p:nvPr/>
          </p:nvCxnSpPr>
          <p:spPr>
            <a:xfrm rot="5400000" flipH="1" flipV="1">
              <a:off x="1947773" y="475650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0"/>
            </p:cNvCxnSpPr>
            <p:nvPr/>
          </p:nvCxnSpPr>
          <p:spPr>
            <a:xfrm rot="5400000" flipH="1" flipV="1">
              <a:off x="4590979" y="475650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 idx="0"/>
            </p:cNvCxnSpPr>
            <p:nvPr/>
          </p:nvCxnSpPr>
          <p:spPr>
            <a:xfrm rot="16200000" flipV="1">
              <a:off x="1110429" y="4751369"/>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34"/>
          <p:cNvGrpSpPr/>
          <p:nvPr/>
        </p:nvGrpSpPr>
        <p:grpSpPr>
          <a:xfrm>
            <a:off x="285721" y="646856"/>
            <a:ext cx="569545" cy="604899"/>
            <a:chOff x="428596" y="1500174"/>
            <a:chExt cx="620296" cy="718317"/>
          </a:xfrm>
        </p:grpSpPr>
        <p:sp>
          <p:nvSpPr>
            <p:cNvPr id="36" name="椭圆 3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sp>
          <p:nvSpPr>
            <p:cNvPr id="37" name="任意多边形 3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38" name="椭圆 37"/>
          <p:cNvSpPr/>
          <p:nvPr/>
        </p:nvSpPr>
        <p:spPr>
          <a:xfrm>
            <a:off x="2928928" y="1714489"/>
            <a:ext cx="393558" cy="421108"/>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p:txBody>
      </p:sp>
      <p:grpSp>
        <p:nvGrpSpPr>
          <p:cNvPr id="28" name="组合 38"/>
          <p:cNvGrpSpPr/>
          <p:nvPr/>
        </p:nvGrpSpPr>
        <p:grpSpPr>
          <a:xfrm>
            <a:off x="2094317" y="642919"/>
            <a:ext cx="569545" cy="604899"/>
            <a:chOff x="428596" y="1500174"/>
            <a:chExt cx="620296" cy="718317"/>
          </a:xfrm>
        </p:grpSpPr>
        <p:sp>
          <p:nvSpPr>
            <p:cNvPr id="40" name="椭圆 3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p:txBody>
        </p:sp>
        <p:sp>
          <p:nvSpPr>
            <p:cNvPr id="41" name="任意多边形 4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33" name="组合 41"/>
          <p:cNvGrpSpPr/>
          <p:nvPr/>
        </p:nvGrpSpPr>
        <p:grpSpPr>
          <a:xfrm>
            <a:off x="2928927" y="650793"/>
            <a:ext cx="569545" cy="604899"/>
            <a:chOff x="428596" y="1500174"/>
            <a:chExt cx="620296" cy="718317"/>
          </a:xfrm>
        </p:grpSpPr>
        <p:sp>
          <p:nvSpPr>
            <p:cNvPr id="43" name="椭圆 4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p:txBody>
        </p:sp>
        <p:sp>
          <p:nvSpPr>
            <p:cNvPr id="44" name="任意多边形 4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45" name="椭圆 44"/>
          <p:cNvSpPr/>
          <p:nvPr/>
        </p:nvSpPr>
        <p:spPr>
          <a:xfrm>
            <a:off x="5572134" y="1714489"/>
            <a:ext cx="393558" cy="421108"/>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5</a:t>
            </a:r>
            <a:endParaRPr lang="zh-CN" altLang="en-US" sz="1600">
              <a:latin typeface="Consolas" pitchFamily="49" charset="0"/>
              <a:cs typeface="Consolas" pitchFamily="49" charset="0"/>
            </a:endParaRPr>
          </a:p>
        </p:txBody>
      </p:sp>
      <p:grpSp>
        <p:nvGrpSpPr>
          <p:cNvPr id="35" name="组合 45"/>
          <p:cNvGrpSpPr/>
          <p:nvPr/>
        </p:nvGrpSpPr>
        <p:grpSpPr>
          <a:xfrm>
            <a:off x="4737523" y="646856"/>
            <a:ext cx="569545" cy="604899"/>
            <a:chOff x="428596" y="1500174"/>
            <a:chExt cx="620296" cy="718317"/>
          </a:xfrm>
        </p:grpSpPr>
        <p:sp>
          <p:nvSpPr>
            <p:cNvPr id="47" name="椭圆 4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6</a:t>
              </a:r>
              <a:endParaRPr lang="zh-CN" altLang="en-US" sz="1600">
                <a:latin typeface="Consolas" pitchFamily="49" charset="0"/>
                <a:cs typeface="Consolas" pitchFamily="49" charset="0"/>
              </a:endParaRPr>
            </a:p>
          </p:txBody>
        </p:sp>
        <p:sp>
          <p:nvSpPr>
            <p:cNvPr id="48" name="任意多边形 4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39" name="组合 48"/>
          <p:cNvGrpSpPr/>
          <p:nvPr/>
        </p:nvGrpSpPr>
        <p:grpSpPr>
          <a:xfrm>
            <a:off x="5572133" y="650793"/>
            <a:ext cx="569545" cy="604899"/>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7</a:t>
              </a:r>
              <a:endParaRPr lang="zh-CN" altLang="en-US" sz="1600">
                <a:latin typeface="Consolas" pitchFamily="49" charset="0"/>
                <a:cs typeface="Consolas"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2" name="组合 51"/>
          <p:cNvGrpSpPr/>
          <p:nvPr/>
        </p:nvGrpSpPr>
        <p:grpSpPr>
          <a:xfrm>
            <a:off x="6452035" y="650793"/>
            <a:ext cx="569545" cy="604899"/>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8</a:t>
              </a:r>
              <a:endParaRPr lang="zh-CN" altLang="en-US" sz="1600">
                <a:latin typeface="Consolas" pitchFamily="49" charset="0"/>
                <a:cs typeface="Consolas"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6" name="组合 54"/>
          <p:cNvGrpSpPr/>
          <p:nvPr/>
        </p:nvGrpSpPr>
        <p:grpSpPr>
          <a:xfrm>
            <a:off x="7380729" y="646856"/>
            <a:ext cx="569545" cy="604899"/>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9</a:t>
              </a:r>
              <a:endParaRPr lang="zh-CN" altLang="en-US" sz="1600">
                <a:latin typeface="Consolas" pitchFamily="49" charset="0"/>
                <a:cs typeface="Consolas"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9" name="组合 57"/>
          <p:cNvGrpSpPr/>
          <p:nvPr/>
        </p:nvGrpSpPr>
        <p:grpSpPr>
          <a:xfrm>
            <a:off x="8237985" y="646856"/>
            <a:ext cx="569545" cy="604899"/>
            <a:chOff x="428596" y="1500174"/>
            <a:chExt cx="620296" cy="718317"/>
          </a:xfrm>
        </p:grpSpPr>
        <p:sp>
          <p:nvSpPr>
            <p:cNvPr id="59" name="椭圆 5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10</a:t>
              </a:r>
              <a:endParaRPr lang="zh-CN" altLang="en-US" sz="1600">
                <a:latin typeface="Consolas" pitchFamily="49" charset="0"/>
                <a:cs typeface="Consolas" pitchFamily="49" charset="0"/>
              </a:endParaRPr>
            </a:p>
          </p:txBody>
        </p:sp>
        <p:sp>
          <p:nvSpPr>
            <p:cNvPr id="60" name="任意多边形 5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61" name="直接箭头连接符 60"/>
          <p:cNvCxnSpPr>
            <a:stCxn id="38" idx="0"/>
          </p:cNvCxnSpPr>
          <p:nvPr/>
        </p:nvCxnSpPr>
        <p:spPr>
          <a:xfrm rot="5400000" flipH="1" flipV="1">
            <a:off x="2962580" y="1533034"/>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5" idx="0"/>
          </p:cNvCxnSpPr>
          <p:nvPr/>
        </p:nvCxnSpPr>
        <p:spPr>
          <a:xfrm rot="5400000" flipH="1" flipV="1">
            <a:off x="5605786" y="1533034"/>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65" name="灯片编号占位符 64"/>
          <p:cNvSpPr>
            <a:spLocks noGrp="1"/>
          </p:cNvSpPr>
          <p:nvPr>
            <p:ph type="sldNum" sz="quarter" idx="12"/>
          </p:nvPr>
        </p:nvSpPr>
        <p:spPr/>
        <p:txBody>
          <a:bodyPr/>
          <a:lstStyle/>
          <a:p>
            <a:fld id="{67864EE2-EAB3-4814-A7EB-820BD7610F1E}" type="slidenum">
              <a:rPr lang="en-US" altLang="zh-CN" smtClean="0"/>
              <a:pPr/>
              <a:t>81</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6081723" y="3357562"/>
            <a:ext cx="787117" cy="1538979"/>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60"/>
          <p:cNvGrpSpPr/>
          <p:nvPr/>
        </p:nvGrpSpPr>
        <p:grpSpPr>
          <a:xfrm>
            <a:off x="1000100" y="2747277"/>
            <a:ext cx="7215238" cy="2071702"/>
            <a:chOff x="714348" y="2571744"/>
            <a:chExt cx="7858180" cy="2500330"/>
          </a:xfrm>
        </p:grpSpPr>
        <p:sp>
          <p:nvSpPr>
            <p:cNvPr id="3" name="矩形 2"/>
            <p:cNvSpPr/>
            <p:nvPr/>
          </p:nvSpPr>
          <p:spPr>
            <a:xfrm>
              <a:off x="714348" y="2571744"/>
              <a:ext cx="1500198" cy="428628"/>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8</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9</a:t>
              </a:r>
              <a:r>
                <a:rPr lang="zh-CN" altLang="en-US" sz="1800">
                  <a:solidFill>
                    <a:srgbClr val="3333FF"/>
                  </a:solidFill>
                  <a:latin typeface="微软雅黑" pitchFamily="34" charset="-122"/>
                  <a:ea typeface="微软雅黑" pitchFamily="34" charset="-122"/>
                </a:rPr>
                <a:t>）</a:t>
              </a:r>
            </a:p>
          </p:txBody>
        </p:sp>
        <p:sp>
          <p:nvSpPr>
            <p:cNvPr id="4" name="矩形 3"/>
            <p:cNvSpPr/>
            <p:nvPr/>
          </p:nvSpPr>
          <p:spPr>
            <a:xfrm>
              <a:off x="2357422" y="2571744"/>
              <a:ext cx="6215106" cy="428628"/>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3333FF"/>
                  </a:solidFill>
                  <a:latin typeface="微软雅黑" pitchFamily="34" charset="-122"/>
                  <a:ea typeface="微软雅黑" pitchFamily="34" charset="-122"/>
                </a:rPr>
                <a:t>{1</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3}</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{2</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4}</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{5</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7}</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{6}</a:t>
              </a:r>
              <a:r>
                <a:rPr lang="zh-CN" altLang="en-US" sz="1800">
                  <a:solidFill>
                    <a:srgbClr val="3333FF"/>
                  </a:solidFill>
                  <a:latin typeface="微软雅黑" pitchFamily="34" charset="-122"/>
                  <a:ea typeface="微软雅黑" pitchFamily="34" charset="-122"/>
                </a:rPr>
                <a:t>，</a:t>
              </a:r>
              <a:r>
                <a:rPr lang="en-US" altLang="zh-CN" sz="1800">
                  <a:solidFill>
                    <a:srgbClr val="FF0000"/>
                  </a:solidFill>
                  <a:latin typeface="微软雅黑" pitchFamily="34" charset="-122"/>
                  <a:ea typeface="微软雅黑" pitchFamily="34" charset="-122"/>
                </a:rPr>
                <a:t>{8</a:t>
              </a:r>
              <a:r>
                <a:rPr lang="zh-CN" altLang="en-US" sz="1800">
                  <a:solidFill>
                    <a:srgbClr val="FF0000"/>
                  </a:solidFill>
                  <a:latin typeface="微软雅黑" pitchFamily="34" charset="-122"/>
                  <a:ea typeface="微软雅黑" pitchFamily="34" charset="-122"/>
                </a:rPr>
                <a:t>，</a:t>
              </a:r>
              <a:r>
                <a:rPr lang="en-US" altLang="zh-CN" sz="1800">
                  <a:solidFill>
                    <a:srgbClr val="FF0000"/>
                  </a:solidFill>
                  <a:latin typeface="微软雅黑" pitchFamily="34" charset="-122"/>
                  <a:ea typeface="微软雅黑" pitchFamily="34" charset="-122"/>
                </a:rPr>
                <a:t>9}</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{10}</a:t>
              </a:r>
              <a:endParaRPr lang="zh-CN" altLang="en-US" sz="1800">
                <a:solidFill>
                  <a:srgbClr val="3333FF"/>
                </a:solidFill>
                <a:latin typeface="微软雅黑" pitchFamily="34" charset="-122"/>
                <a:ea typeface="微软雅黑" pitchFamily="34" charset="-122"/>
              </a:endParaRPr>
            </a:p>
          </p:txBody>
        </p:sp>
        <p:sp>
          <p:nvSpPr>
            <p:cNvPr id="5" name="椭圆 4"/>
            <p:cNvSpPr/>
            <p:nvPr/>
          </p:nvSpPr>
          <p:spPr>
            <a:xfrm>
              <a:off x="1145382"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sp>
          <p:nvSpPr>
            <p:cNvPr id="6" name="椭圆 5"/>
            <p:cNvSpPr/>
            <p:nvPr/>
          </p:nvSpPr>
          <p:spPr>
            <a:xfrm>
              <a:off x="1977586"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p:txBody>
        </p:sp>
        <p:grpSp>
          <p:nvGrpSpPr>
            <p:cNvPr id="7" name="组合 6"/>
            <p:cNvGrpSpPr/>
            <p:nvPr/>
          </p:nvGrpSpPr>
          <p:grpSpPr>
            <a:xfrm>
              <a:off x="1142976" y="3500438"/>
              <a:ext cx="620296" cy="718317"/>
              <a:chOff x="428596" y="1500174"/>
              <a:chExt cx="620296" cy="718317"/>
            </a:xfrm>
          </p:grpSpPr>
          <p:sp>
            <p:nvSpPr>
              <p:cNvPr id="8" name="椭圆 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p:txBody>
          </p:sp>
          <p:sp>
            <p:nvSpPr>
              <p:cNvPr id="9" name="任意多边形 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10" name="组合 9"/>
            <p:cNvGrpSpPr/>
            <p:nvPr/>
          </p:nvGrpSpPr>
          <p:grpSpPr>
            <a:xfrm>
              <a:off x="1977586" y="3508312"/>
              <a:ext cx="620296" cy="718317"/>
              <a:chOff x="428596" y="1500174"/>
              <a:chExt cx="620296" cy="718317"/>
            </a:xfrm>
          </p:grpSpPr>
          <p:sp>
            <p:nvSpPr>
              <p:cNvPr id="11" name="椭圆 1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p:txBody>
          </p:sp>
          <p:sp>
            <p:nvSpPr>
              <p:cNvPr id="12" name="任意多边形 1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13" name="椭圆 12"/>
            <p:cNvSpPr/>
            <p:nvPr/>
          </p:nvSpPr>
          <p:spPr>
            <a:xfrm>
              <a:off x="4620792"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5</a:t>
              </a:r>
              <a:endParaRPr lang="zh-CN" altLang="en-US" sz="1600">
                <a:latin typeface="Consolas" pitchFamily="49" charset="0"/>
                <a:cs typeface="Consolas" pitchFamily="49" charset="0"/>
              </a:endParaRPr>
            </a:p>
          </p:txBody>
        </p:sp>
        <p:grpSp>
          <p:nvGrpSpPr>
            <p:cNvPr id="14" name="组合 13"/>
            <p:cNvGrpSpPr/>
            <p:nvPr/>
          </p:nvGrpSpPr>
          <p:grpSpPr>
            <a:xfrm>
              <a:off x="3786182" y="3504375"/>
              <a:ext cx="620296" cy="718317"/>
              <a:chOff x="428596" y="1500174"/>
              <a:chExt cx="620296" cy="718317"/>
            </a:xfrm>
          </p:grpSpPr>
          <p:sp>
            <p:nvSpPr>
              <p:cNvPr id="15" name="椭圆 1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6</a:t>
                </a:r>
                <a:endParaRPr lang="zh-CN" altLang="en-US" sz="1600">
                  <a:latin typeface="Consolas" pitchFamily="49" charset="0"/>
                  <a:cs typeface="Consolas" pitchFamily="49" charset="0"/>
                </a:endParaRPr>
              </a:p>
            </p:txBody>
          </p:sp>
          <p:sp>
            <p:nvSpPr>
              <p:cNvPr id="16" name="任意多边形 1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17" name="组合 16"/>
            <p:cNvGrpSpPr/>
            <p:nvPr/>
          </p:nvGrpSpPr>
          <p:grpSpPr>
            <a:xfrm>
              <a:off x="4620792" y="3508312"/>
              <a:ext cx="620296" cy="718317"/>
              <a:chOff x="428596" y="1500174"/>
              <a:chExt cx="620296" cy="718317"/>
            </a:xfrm>
          </p:grpSpPr>
          <p:sp>
            <p:nvSpPr>
              <p:cNvPr id="18" name="椭圆 1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7</a:t>
                </a:r>
                <a:endParaRPr lang="zh-CN" altLang="en-US" sz="1600">
                  <a:latin typeface="Consolas" pitchFamily="49" charset="0"/>
                  <a:cs typeface="Consolas" pitchFamily="49" charset="0"/>
                </a:endParaRPr>
              </a:p>
            </p:txBody>
          </p:sp>
          <p:sp>
            <p:nvSpPr>
              <p:cNvPr id="19" name="任意多边形 1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21" name="椭圆 20"/>
            <p:cNvSpPr/>
            <p:nvPr/>
          </p:nvSpPr>
          <p:spPr>
            <a:xfrm>
              <a:off x="6429388"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8</a:t>
              </a:r>
              <a:endParaRPr lang="zh-CN" altLang="en-US" sz="1600">
                <a:latin typeface="Consolas" pitchFamily="49" charset="0"/>
                <a:cs typeface="Consolas" pitchFamily="49" charset="0"/>
              </a:endParaRPr>
            </a:p>
          </p:txBody>
        </p:sp>
        <p:grpSp>
          <p:nvGrpSpPr>
            <p:cNvPr id="20" name="组合 22"/>
            <p:cNvGrpSpPr/>
            <p:nvPr/>
          </p:nvGrpSpPr>
          <p:grpSpPr>
            <a:xfrm>
              <a:off x="6429388" y="3504375"/>
              <a:ext cx="620296" cy="718317"/>
              <a:chOff x="428596" y="1500174"/>
              <a:chExt cx="620296" cy="718317"/>
            </a:xfrm>
          </p:grpSpPr>
          <p:sp>
            <p:nvSpPr>
              <p:cNvPr id="24" name="椭圆 2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9</a:t>
                </a:r>
                <a:endParaRPr lang="zh-CN" altLang="en-US" sz="1600">
                  <a:latin typeface="Consolas" pitchFamily="49" charset="0"/>
                  <a:cs typeface="Consolas" pitchFamily="49" charset="0"/>
                </a:endParaRPr>
              </a:p>
            </p:txBody>
          </p:sp>
          <p:sp>
            <p:nvSpPr>
              <p:cNvPr id="25" name="任意多边形 2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22" name="组合 25"/>
            <p:cNvGrpSpPr/>
            <p:nvPr/>
          </p:nvGrpSpPr>
          <p:grpSpPr>
            <a:xfrm>
              <a:off x="7286644" y="3504375"/>
              <a:ext cx="620296" cy="718317"/>
              <a:chOff x="428596" y="1500174"/>
              <a:chExt cx="620296" cy="718317"/>
            </a:xfrm>
          </p:grpSpPr>
          <p:sp>
            <p:nvSpPr>
              <p:cNvPr id="27" name="椭圆 2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10</a:t>
                </a:r>
                <a:endParaRPr lang="zh-CN" altLang="en-US" sz="1600">
                  <a:latin typeface="Consolas" pitchFamily="49" charset="0"/>
                  <a:cs typeface="Consolas" pitchFamily="49" charset="0"/>
                </a:endParaRPr>
              </a:p>
            </p:txBody>
          </p:sp>
          <p:sp>
            <p:nvSpPr>
              <p:cNvPr id="28" name="任意多边形 2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29" name="直接箭头连接符 28"/>
            <p:cNvCxnSpPr>
              <a:stCxn id="6" idx="0"/>
            </p:cNvCxnSpPr>
            <p:nvPr/>
          </p:nvCxnSpPr>
          <p:spPr>
            <a:xfrm rot="5400000" flipH="1" flipV="1">
              <a:off x="2019211" y="439931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0"/>
            </p:cNvCxnSpPr>
            <p:nvPr/>
          </p:nvCxnSpPr>
          <p:spPr>
            <a:xfrm rot="5400000" flipH="1" flipV="1">
              <a:off x="4662417" y="439931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0"/>
            </p:cNvCxnSpPr>
            <p:nvPr/>
          </p:nvCxnSpPr>
          <p:spPr>
            <a:xfrm rot="16200000" flipV="1">
              <a:off x="1181867" y="4394179"/>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1" idx="0"/>
            </p:cNvCxnSpPr>
            <p:nvPr/>
          </p:nvCxnSpPr>
          <p:spPr>
            <a:xfrm rot="5400000" flipH="1" flipV="1">
              <a:off x="6469044" y="4397350"/>
              <a:ext cx="349316"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sp>
        <p:nvSpPr>
          <p:cNvPr id="34" name="椭圆 33"/>
          <p:cNvSpPr/>
          <p:nvPr/>
        </p:nvSpPr>
        <p:spPr>
          <a:xfrm>
            <a:off x="1359696" y="1675707"/>
            <a:ext cx="393559" cy="414340"/>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sp>
        <p:nvSpPr>
          <p:cNvPr id="35" name="椭圆 34"/>
          <p:cNvSpPr/>
          <p:nvPr/>
        </p:nvSpPr>
        <p:spPr>
          <a:xfrm>
            <a:off x="2191900" y="1675707"/>
            <a:ext cx="393559" cy="414340"/>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p:txBody>
      </p:sp>
      <p:grpSp>
        <p:nvGrpSpPr>
          <p:cNvPr id="23" name="组合 35"/>
          <p:cNvGrpSpPr/>
          <p:nvPr/>
        </p:nvGrpSpPr>
        <p:grpSpPr>
          <a:xfrm>
            <a:off x="1357290" y="604137"/>
            <a:ext cx="569545" cy="595177"/>
            <a:chOff x="428596" y="1500174"/>
            <a:chExt cx="620296" cy="718317"/>
          </a:xfrm>
        </p:grpSpPr>
        <p:sp>
          <p:nvSpPr>
            <p:cNvPr id="37" name="椭圆 3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p:txBody>
        </p:sp>
        <p:sp>
          <p:nvSpPr>
            <p:cNvPr id="38" name="任意多边形 3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26" name="组合 38"/>
          <p:cNvGrpSpPr/>
          <p:nvPr/>
        </p:nvGrpSpPr>
        <p:grpSpPr>
          <a:xfrm>
            <a:off x="2191900" y="612011"/>
            <a:ext cx="569545" cy="595177"/>
            <a:chOff x="428596" y="1500174"/>
            <a:chExt cx="620296" cy="718317"/>
          </a:xfrm>
        </p:grpSpPr>
        <p:sp>
          <p:nvSpPr>
            <p:cNvPr id="40" name="椭圆 3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p:txBody>
        </p:sp>
        <p:sp>
          <p:nvSpPr>
            <p:cNvPr id="41" name="任意多边形 4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42" name="椭圆 41"/>
          <p:cNvSpPr/>
          <p:nvPr/>
        </p:nvSpPr>
        <p:spPr>
          <a:xfrm>
            <a:off x="4835106" y="1675707"/>
            <a:ext cx="393559" cy="414340"/>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5</a:t>
            </a:r>
            <a:endParaRPr lang="zh-CN" altLang="en-US" sz="1600">
              <a:latin typeface="Consolas" pitchFamily="49" charset="0"/>
              <a:cs typeface="Consolas" pitchFamily="49" charset="0"/>
            </a:endParaRPr>
          </a:p>
        </p:txBody>
      </p:sp>
      <p:grpSp>
        <p:nvGrpSpPr>
          <p:cNvPr id="32" name="组合 42"/>
          <p:cNvGrpSpPr/>
          <p:nvPr/>
        </p:nvGrpSpPr>
        <p:grpSpPr>
          <a:xfrm>
            <a:off x="4000496" y="608074"/>
            <a:ext cx="569545" cy="595177"/>
            <a:chOff x="428596" y="1500174"/>
            <a:chExt cx="620296" cy="718317"/>
          </a:xfrm>
        </p:grpSpPr>
        <p:sp>
          <p:nvSpPr>
            <p:cNvPr id="44" name="椭圆 4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6</a:t>
              </a:r>
              <a:endParaRPr lang="zh-CN" altLang="en-US" sz="1600">
                <a:latin typeface="Consolas" pitchFamily="49" charset="0"/>
                <a:cs typeface="Consolas" pitchFamily="49" charset="0"/>
              </a:endParaRPr>
            </a:p>
          </p:txBody>
        </p:sp>
        <p:sp>
          <p:nvSpPr>
            <p:cNvPr id="45" name="任意多边形 4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36" name="组合 45"/>
          <p:cNvGrpSpPr/>
          <p:nvPr/>
        </p:nvGrpSpPr>
        <p:grpSpPr>
          <a:xfrm>
            <a:off x="4835106" y="612011"/>
            <a:ext cx="569545" cy="595177"/>
            <a:chOff x="428596" y="1500174"/>
            <a:chExt cx="620296" cy="718317"/>
          </a:xfrm>
        </p:grpSpPr>
        <p:sp>
          <p:nvSpPr>
            <p:cNvPr id="47" name="椭圆 4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7</a:t>
              </a:r>
              <a:endParaRPr lang="zh-CN" altLang="en-US" sz="1600">
                <a:latin typeface="Consolas" pitchFamily="49" charset="0"/>
                <a:cs typeface="Consolas" pitchFamily="49" charset="0"/>
              </a:endParaRPr>
            </a:p>
          </p:txBody>
        </p:sp>
        <p:sp>
          <p:nvSpPr>
            <p:cNvPr id="48" name="任意多边形 4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39" name="组合 48"/>
          <p:cNvGrpSpPr/>
          <p:nvPr/>
        </p:nvGrpSpPr>
        <p:grpSpPr>
          <a:xfrm>
            <a:off x="5715008" y="612011"/>
            <a:ext cx="569545" cy="595177"/>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8</a:t>
              </a:r>
              <a:endParaRPr lang="zh-CN" altLang="en-US" sz="1600">
                <a:latin typeface="Consolas" pitchFamily="49" charset="0"/>
                <a:cs typeface="Consolas"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3" name="组合 51"/>
          <p:cNvGrpSpPr/>
          <p:nvPr/>
        </p:nvGrpSpPr>
        <p:grpSpPr>
          <a:xfrm>
            <a:off x="6643702" y="608074"/>
            <a:ext cx="569545" cy="595177"/>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9</a:t>
              </a:r>
              <a:endParaRPr lang="zh-CN" altLang="en-US" sz="1600">
                <a:latin typeface="Consolas" pitchFamily="49" charset="0"/>
                <a:cs typeface="Consolas"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6" name="组合 54"/>
          <p:cNvGrpSpPr/>
          <p:nvPr/>
        </p:nvGrpSpPr>
        <p:grpSpPr>
          <a:xfrm>
            <a:off x="7500958" y="608074"/>
            <a:ext cx="569545" cy="595177"/>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10</a:t>
              </a:r>
              <a:endParaRPr lang="zh-CN" altLang="en-US" sz="1600">
                <a:latin typeface="Consolas" pitchFamily="49" charset="0"/>
                <a:cs typeface="Consolas"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58" name="直接箭头连接符 57"/>
          <p:cNvCxnSpPr>
            <a:stCxn id="35" idx="0"/>
          </p:cNvCxnSpPr>
          <p:nvPr/>
        </p:nvCxnSpPr>
        <p:spPr>
          <a:xfrm rot="5400000" flipH="1" flipV="1">
            <a:off x="2225553" y="1494252"/>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2" idx="0"/>
          </p:cNvCxnSpPr>
          <p:nvPr/>
        </p:nvCxnSpPr>
        <p:spPr>
          <a:xfrm rot="5400000" flipH="1" flipV="1">
            <a:off x="4868759" y="1494252"/>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4" idx="0"/>
          </p:cNvCxnSpPr>
          <p:nvPr/>
        </p:nvCxnSpPr>
        <p:spPr>
          <a:xfrm rot="5400000" flipH="1" flipV="1">
            <a:off x="1387415" y="1491518"/>
            <a:ext cx="353251" cy="151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63" name="灯片编号占位符 62"/>
          <p:cNvSpPr>
            <a:spLocks noGrp="1"/>
          </p:cNvSpPr>
          <p:nvPr>
            <p:ph type="sldNum" sz="quarter" idx="12"/>
          </p:nvPr>
        </p:nvSpPr>
        <p:spPr/>
        <p:txBody>
          <a:bodyPr/>
          <a:lstStyle/>
          <a:p>
            <a:fld id="{67864EE2-EAB3-4814-A7EB-820BD7610F1E}" type="slidenum">
              <a:rPr lang="en-US" altLang="zh-CN" smtClean="0"/>
              <a:pPr/>
              <a:t>82</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椭圆 75"/>
          <p:cNvSpPr/>
          <p:nvPr/>
        </p:nvSpPr>
        <p:spPr>
          <a:xfrm>
            <a:off x="1000100" y="2895524"/>
            <a:ext cx="1145605" cy="2676616"/>
          </a:xfrm>
          <a:prstGeom prst="ellipse">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46"/>
          <p:cNvGrpSpPr/>
          <p:nvPr/>
        </p:nvGrpSpPr>
        <p:grpSpPr>
          <a:xfrm>
            <a:off x="2428860" y="4200495"/>
            <a:ext cx="1244873" cy="1788515"/>
            <a:chOff x="1928794" y="3155059"/>
            <a:chExt cx="1397306" cy="2434478"/>
          </a:xfrm>
        </p:grpSpPr>
        <p:sp>
          <p:nvSpPr>
            <p:cNvPr id="33" name="椭圆 32"/>
            <p:cNvSpPr/>
            <p:nvPr/>
          </p:nvSpPr>
          <p:spPr>
            <a:xfrm>
              <a:off x="2897472" y="5089471"/>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sp>
          <p:nvSpPr>
            <p:cNvPr id="34" name="椭圆 33"/>
            <p:cNvSpPr/>
            <p:nvPr/>
          </p:nvSpPr>
          <p:spPr>
            <a:xfrm>
              <a:off x="1928794" y="421875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p:txBody>
        </p:sp>
        <p:sp>
          <p:nvSpPr>
            <p:cNvPr id="35" name="椭圆 34"/>
            <p:cNvSpPr/>
            <p:nvPr/>
          </p:nvSpPr>
          <p:spPr>
            <a:xfrm>
              <a:off x="2895066" y="4236152"/>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p:txBody>
        </p:sp>
        <p:grpSp>
          <p:nvGrpSpPr>
            <p:cNvPr id="7" name="组合 35"/>
            <p:cNvGrpSpPr/>
            <p:nvPr/>
          </p:nvGrpSpPr>
          <p:grpSpPr>
            <a:xfrm>
              <a:off x="2362234" y="3155059"/>
              <a:ext cx="620296" cy="718317"/>
              <a:chOff x="428596" y="1500174"/>
              <a:chExt cx="620296" cy="718317"/>
            </a:xfrm>
          </p:grpSpPr>
          <p:sp>
            <p:nvSpPr>
              <p:cNvPr id="37" name="椭圆 3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p:txBody>
          </p:sp>
          <p:sp>
            <p:nvSpPr>
              <p:cNvPr id="38" name="任意多边形 3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39" name="直接箭头连接符 38"/>
            <p:cNvCxnSpPr>
              <a:stCxn id="34" idx="0"/>
              <a:endCxn id="37" idx="3"/>
            </p:cNvCxnSpPr>
            <p:nvPr/>
          </p:nvCxnSpPr>
          <p:spPr>
            <a:xfrm rot="5400000" flipH="1" flipV="1">
              <a:off x="2074750" y="3868501"/>
              <a:ext cx="418612" cy="281897"/>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3" idx="0"/>
            </p:cNvCxnSpPr>
            <p:nvPr/>
          </p:nvCxnSpPr>
          <p:spPr>
            <a:xfrm rot="16200000" flipV="1">
              <a:off x="2933957" y="4911642"/>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5" idx="1"/>
              <a:endCxn id="37" idx="5"/>
            </p:cNvCxnSpPr>
            <p:nvPr/>
          </p:nvCxnSpPr>
          <p:spPr>
            <a:xfrm rot="16200000" flipV="1">
              <a:off x="2588343" y="3939891"/>
              <a:ext cx="509242" cy="22974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p:nvPr/>
        </p:nvCxnSpPr>
        <p:spPr>
          <a:xfrm>
            <a:off x="2285984" y="4277519"/>
            <a:ext cx="445514" cy="419861"/>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78"/>
          <p:cNvGrpSpPr/>
          <p:nvPr/>
        </p:nvGrpSpPr>
        <p:grpSpPr>
          <a:xfrm>
            <a:off x="1214414" y="2357430"/>
            <a:ext cx="7000924" cy="3038427"/>
            <a:chOff x="642910" y="1986486"/>
            <a:chExt cx="7858180" cy="4135824"/>
          </a:xfrm>
        </p:grpSpPr>
        <p:sp>
          <p:nvSpPr>
            <p:cNvPr id="3" name="矩形 2"/>
            <p:cNvSpPr/>
            <p:nvPr/>
          </p:nvSpPr>
          <p:spPr>
            <a:xfrm>
              <a:off x="642910" y="1986486"/>
              <a:ext cx="1500198" cy="490022"/>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1</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2</a:t>
              </a:r>
              <a:r>
                <a:rPr lang="zh-CN" altLang="en-US" sz="1800">
                  <a:solidFill>
                    <a:srgbClr val="3333FF"/>
                  </a:solidFill>
                  <a:latin typeface="微软雅黑" pitchFamily="34" charset="-122"/>
                  <a:ea typeface="微软雅黑" pitchFamily="34" charset="-122"/>
                </a:rPr>
                <a:t>）</a:t>
              </a:r>
            </a:p>
          </p:txBody>
        </p:sp>
        <p:sp>
          <p:nvSpPr>
            <p:cNvPr id="4" name="矩形 3"/>
            <p:cNvSpPr/>
            <p:nvPr/>
          </p:nvSpPr>
          <p:spPr>
            <a:xfrm>
              <a:off x="2285984" y="1986487"/>
              <a:ext cx="6215106" cy="490022"/>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3333FF"/>
                  </a:solidFill>
                  <a:latin typeface="微软雅黑" pitchFamily="34" charset="-122"/>
                  <a:ea typeface="微软雅黑" pitchFamily="34" charset="-122"/>
                </a:rPr>
                <a:t>{</a:t>
              </a:r>
              <a:r>
                <a:rPr lang="en-US" altLang="zh-CN" sz="1800">
                  <a:solidFill>
                    <a:srgbClr val="FF0000"/>
                  </a:solidFill>
                  <a:latin typeface="微软雅黑" pitchFamily="34" charset="-122"/>
                  <a:ea typeface="微软雅黑" pitchFamily="34" charset="-122"/>
                </a:rPr>
                <a:t>1</a:t>
              </a:r>
              <a:r>
                <a:rPr lang="zh-CN" altLang="en-US" sz="1800">
                  <a:solidFill>
                    <a:srgbClr val="FF0000"/>
                  </a:solidFill>
                  <a:latin typeface="微软雅黑" pitchFamily="34" charset="-122"/>
                  <a:ea typeface="微软雅黑" pitchFamily="34" charset="-122"/>
                </a:rPr>
                <a:t>，</a:t>
              </a:r>
              <a:r>
                <a:rPr lang="en-US" altLang="zh-CN" sz="1800">
                  <a:solidFill>
                    <a:srgbClr val="FF0000"/>
                  </a:solidFill>
                  <a:latin typeface="微软雅黑" pitchFamily="34" charset="-122"/>
                  <a:ea typeface="微软雅黑" pitchFamily="34" charset="-122"/>
                </a:rPr>
                <a:t>2</a:t>
              </a:r>
              <a:r>
                <a:rPr lang="zh-CN" altLang="en-US" sz="1800">
                  <a:solidFill>
                    <a:srgbClr val="FF0000"/>
                  </a:solidFill>
                  <a:latin typeface="微软雅黑" pitchFamily="34" charset="-122"/>
                  <a:ea typeface="微软雅黑" pitchFamily="34" charset="-122"/>
                </a:rPr>
                <a:t>，</a:t>
              </a:r>
              <a:r>
                <a:rPr lang="en-US" altLang="zh-CN" sz="1800">
                  <a:solidFill>
                    <a:srgbClr val="FF0000"/>
                  </a:solidFill>
                  <a:latin typeface="微软雅黑" pitchFamily="34" charset="-122"/>
                  <a:ea typeface="微软雅黑" pitchFamily="34" charset="-122"/>
                </a:rPr>
                <a:t>3</a:t>
              </a:r>
              <a:r>
                <a:rPr lang="zh-CN" altLang="en-US" sz="1800">
                  <a:solidFill>
                    <a:srgbClr val="FF0000"/>
                  </a:solidFill>
                  <a:latin typeface="微软雅黑" pitchFamily="34" charset="-122"/>
                  <a:ea typeface="微软雅黑" pitchFamily="34" charset="-122"/>
                </a:rPr>
                <a:t>，</a:t>
              </a:r>
              <a:r>
                <a:rPr lang="en-US" altLang="zh-CN" sz="1800">
                  <a:solidFill>
                    <a:srgbClr val="FF0000"/>
                  </a:solidFill>
                  <a:latin typeface="微软雅黑" pitchFamily="34" charset="-122"/>
                  <a:ea typeface="微软雅黑" pitchFamily="34" charset="-122"/>
                </a:rPr>
                <a:t>4}</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{5</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7}</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{6}</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{8</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9}</a:t>
              </a:r>
              <a:r>
                <a:rPr lang="zh-CN" altLang="en-US" sz="1800">
                  <a:solidFill>
                    <a:srgbClr val="3333FF"/>
                  </a:solidFill>
                  <a:latin typeface="微软雅黑" pitchFamily="34" charset="-122"/>
                  <a:ea typeface="微软雅黑" pitchFamily="34" charset="-122"/>
                </a:rPr>
                <a:t>，</a:t>
              </a:r>
              <a:r>
                <a:rPr lang="en-US" altLang="zh-CN" sz="1800">
                  <a:solidFill>
                    <a:srgbClr val="3333FF"/>
                  </a:solidFill>
                  <a:latin typeface="微软雅黑" pitchFamily="34" charset="-122"/>
                  <a:ea typeface="微软雅黑" pitchFamily="34" charset="-122"/>
                </a:rPr>
                <a:t>{10}</a:t>
              </a:r>
              <a:endParaRPr lang="zh-CN" altLang="en-US" sz="1800">
                <a:solidFill>
                  <a:srgbClr val="3333FF"/>
                </a:solidFill>
                <a:latin typeface="微软雅黑" pitchFamily="34" charset="-122"/>
                <a:ea typeface="微软雅黑" pitchFamily="34" charset="-122"/>
              </a:endParaRPr>
            </a:p>
          </p:txBody>
        </p:sp>
        <p:grpSp>
          <p:nvGrpSpPr>
            <p:cNvPr id="10" name="组合 77"/>
            <p:cNvGrpSpPr/>
            <p:nvPr/>
          </p:nvGrpSpPr>
          <p:grpSpPr>
            <a:xfrm>
              <a:off x="3643306" y="2844036"/>
              <a:ext cx="4120758" cy="1567699"/>
              <a:chOff x="3643306" y="2844036"/>
              <a:chExt cx="4120758" cy="1567699"/>
            </a:xfrm>
          </p:grpSpPr>
          <p:sp>
            <p:nvSpPr>
              <p:cNvPr id="13" name="椭圆 12"/>
              <p:cNvSpPr/>
              <p:nvPr/>
            </p:nvSpPr>
            <p:spPr>
              <a:xfrm>
                <a:off x="4477916" y="3911669"/>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5</a:t>
                </a:r>
                <a:endParaRPr lang="zh-CN" altLang="en-US" sz="1600">
                  <a:latin typeface="Consolas" pitchFamily="49" charset="0"/>
                  <a:cs typeface="Consolas" pitchFamily="49" charset="0"/>
                </a:endParaRPr>
              </a:p>
            </p:txBody>
          </p:sp>
          <p:grpSp>
            <p:nvGrpSpPr>
              <p:cNvPr id="14" name="组合 13"/>
              <p:cNvGrpSpPr/>
              <p:nvPr/>
            </p:nvGrpSpPr>
            <p:grpSpPr>
              <a:xfrm>
                <a:off x="3643306" y="2844036"/>
                <a:ext cx="620296" cy="718317"/>
                <a:chOff x="428596" y="1500174"/>
                <a:chExt cx="620296" cy="718317"/>
              </a:xfrm>
            </p:grpSpPr>
            <p:sp>
              <p:nvSpPr>
                <p:cNvPr id="15" name="椭圆 1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6</a:t>
                  </a:r>
                  <a:endParaRPr lang="zh-CN" altLang="en-US" sz="1600">
                    <a:latin typeface="Consolas" pitchFamily="49" charset="0"/>
                    <a:cs typeface="Consolas" pitchFamily="49" charset="0"/>
                  </a:endParaRPr>
                </a:p>
              </p:txBody>
            </p:sp>
            <p:sp>
              <p:nvSpPr>
                <p:cNvPr id="16" name="任意多边形 1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17" name="组合 16"/>
              <p:cNvGrpSpPr/>
              <p:nvPr/>
            </p:nvGrpSpPr>
            <p:grpSpPr>
              <a:xfrm>
                <a:off x="4477916" y="2847973"/>
                <a:ext cx="620296" cy="718317"/>
                <a:chOff x="428596" y="1500174"/>
                <a:chExt cx="620296" cy="718317"/>
              </a:xfrm>
            </p:grpSpPr>
            <p:sp>
              <p:nvSpPr>
                <p:cNvPr id="18" name="椭圆 1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7</a:t>
                  </a:r>
                  <a:endParaRPr lang="zh-CN" altLang="en-US" sz="1600">
                    <a:latin typeface="Consolas" pitchFamily="49" charset="0"/>
                    <a:cs typeface="Consolas" pitchFamily="49" charset="0"/>
                  </a:endParaRPr>
                </a:p>
              </p:txBody>
            </p:sp>
            <p:sp>
              <p:nvSpPr>
                <p:cNvPr id="19" name="任意多边形 1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20" name="椭圆 19"/>
              <p:cNvSpPr/>
              <p:nvPr/>
            </p:nvSpPr>
            <p:spPr>
              <a:xfrm>
                <a:off x="6286512" y="3911669"/>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8</a:t>
                </a:r>
                <a:endParaRPr lang="zh-CN" altLang="en-US" sz="1600">
                  <a:latin typeface="Consolas" pitchFamily="49" charset="0"/>
                  <a:cs typeface="Consolas" pitchFamily="49" charset="0"/>
                </a:endParaRPr>
              </a:p>
            </p:txBody>
          </p:sp>
          <p:grpSp>
            <p:nvGrpSpPr>
              <p:cNvPr id="21" name="组合 20"/>
              <p:cNvGrpSpPr/>
              <p:nvPr/>
            </p:nvGrpSpPr>
            <p:grpSpPr>
              <a:xfrm>
                <a:off x="6286512" y="2844036"/>
                <a:ext cx="620296" cy="718317"/>
                <a:chOff x="428596" y="1500174"/>
                <a:chExt cx="620296" cy="718317"/>
              </a:xfrm>
            </p:grpSpPr>
            <p:sp>
              <p:nvSpPr>
                <p:cNvPr id="22" name="椭圆 2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9</a:t>
                  </a:r>
                  <a:endParaRPr lang="zh-CN" altLang="en-US" sz="1600">
                    <a:latin typeface="Consolas" pitchFamily="49" charset="0"/>
                    <a:cs typeface="Consolas" pitchFamily="49" charset="0"/>
                  </a:endParaRPr>
                </a:p>
              </p:txBody>
            </p:sp>
            <p:sp>
              <p:nvSpPr>
                <p:cNvPr id="23" name="任意多边形 2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24" name="组合 23"/>
              <p:cNvGrpSpPr/>
              <p:nvPr/>
            </p:nvGrpSpPr>
            <p:grpSpPr>
              <a:xfrm>
                <a:off x="7143768" y="2844036"/>
                <a:ext cx="620296" cy="718317"/>
                <a:chOff x="428596" y="1500174"/>
                <a:chExt cx="620296" cy="718317"/>
              </a:xfrm>
            </p:grpSpPr>
            <p:sp>
              <p:nvSpPr>
                <p:cNvPr id="25" name="椭圆 2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10</a:t>
                  </a:r>
                  <a:endParaRPr lang="zh-CN" altLang="en-US" sz="1600">
                    <a:latin typeface="Consolas" pitchFamily="49" charset="0"/>
                    <a:cs typeface="Consolas" pitchFamily="49" charset="0"/>
                  </a:endParaRPr>
                </a:p>
              </p:txBody>
            </p:sp>
            <p:sp>
              <p:nvSpPr>
                <p:cNvPr id="26" name="任意多边形 2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28" name="直接箭头连接符 27"/>
              <p:cNvCxnSpPr>
                <a:stCxn id="13" idx="0"/>
              </p:cNvCxnSpPr>
              <p:nvPr/>
            </p:nvCxnSpPr>
            <p:spPr>
              <a:xfrm rot="5400000" flipH="1" flipV="1">
                <a:off x="4519541" y="3738980"/>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0" idx="0"/>
              </p:cNvCxnSpPr>
              <p:nvPr/>
            </p:nvCxnSpPr>
            <p:spPr>
              <a:xfrm rot="5400000" flipH="1" flipV="1">
                <a:off x="6326168" y="3737011"/>
                <a:ext cx="349316"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45"/>
            <p:cNvGrpSpPr/>
            <p:nvPr/>
          </p:nvGrpSpPr>
          <p:grpSpPr>
            <a:xfrm>
              <a:off x="785786" y="2847973"/>
              <a:ext cx="625108" cy="3274337"/>
              <a:chOff x="857224" y="2008114"/>
              <a:chExt cx="625108" cy="3274337"/>
            </a:xfrm>
          </p:grpSpPr>
          <p:sp>
            <p:nvSpPr>
              <p:cNvPr id="5" name="椭圆 4"/>
              <p:cNvSpPr/>
              <p:nvPr/>
            </p:nvSpPr>
            <p:spPr>
              <a:xfrm>
                <a:off x="859630" y="478238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sp>
            <p:nvSpPr>
              <p:cNvPr id="6" name="椭圆 5"/>
              <p:cNvSpPr/>
              <p:nvPr/>
            </p:nvSpPr>
            <p:spPr>
              <a:xfrm>
                <a:off x="862036" y="3071810"/>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p:txBody>
          </p:sp>
          <p:sp>
            <p:nvSpPr>
              <p:cNvPr id="8" name="椭圆 7"/>
              <p:cNvSpPr/>
              <p:nvPr/>
            </p:nvSpPr>
            <p:spPr>
              <a:xfrm>
                <a:off x="857224" y="3929066"/>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p:txBody>
          </p:sp>
          <p:grpSp>
            <p:nvGrpSpPr>
              <p:cNvPr id="36" name="组合 9"/>
              <p:cNvGrpSpPr/>
              <p:nvPr/>
            </p:nvGrpSpPr>
            <p:grpSpPr>
              <a:xfrm>
                <a:off x="862036" y="2008114"/>
                <a:ext cx="620296" cy="718317"/>
                <a:chOff x="428596" y="1500174"/>
                <a:chExt cx="620296" cy="718317"/>
              </a:xfrm>
            </p:grpSpPr>
            <p:sp>
              <p:nvSpPr>
                <p:cNvPr id="11" name="椭圆 1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p:txBody>
            </p:sp>
            <p:sp>
              <p:nvSpPr>
                <p:cNvPr id="12" name="任意多边形 1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27" name="直接箭头连接符 26"/>
              <p:cNvCxnSpPr>
                <a:stCxn id="6" idx="0"/>
              </p:cNvCxnSpPr>
              <p:nvPr/>
            </p:nvCxnSpPr>
            <p:spPr>
              <a:xfrm rot="5400000" flipH="1" flipV="1">
                <a:off x="903661" y="2899121"/>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 idx="0"/>
              </p:cNvCxnSpPr>
              <p:nvPr/>
            </p:nvCxnSpPr>
            <p:spPr>
              <a:xfrm rot="16200000" flipV="1">
                <a:off x="896115" y="4604556"/>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0"/>
                <a:endCxn id="6" idx="4"/>
              </p:cNvCxnSpPr>
              <p:nvPr/>
            </p:nvCxnSpPr>
            <p:spPr>
              <a:xfrm rot="5400000" flipH="1" flipV="1">
                <a:off x="895349" y="3748065"/>
                <a:ext cx="357190" cy="4812"/>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sp>
        <p:nvSpPr>
          <p:cNvPr id="50" name="椭圆 49"/>
          <p:cNvSpPr/>
          <p:nvPr/>
        </p:nvSpPr>
        <p:spPr>
          <a:xfrm>
            <a:off x="1716886"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p:txBody>
      </p:sp>
      <p:sp>
        <p:nvSpPr>
          <p:cNvPr id="51" name="椭圆 50"/>
          <p:cNvSpPr/>
          <p:nvPr/>
        </p:nvSpPr>
        <p:spPr>
          <a:xfrm>
            <a:off x="2549090"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p:txBody>
      </p:sp>
      <p:grpSp>
        <p:nvGrpSpPr>
          <p:cNvPr id="41" name="组合 51"/>
          <p:cNvGrpSpPr/>
          <p:nvPr/>
        </p:nvGrpSpPr>
        <p:grpSpPr>
          <a:xfrm>
            <a:off x="1714481" y="562743"/>
            <a:ext cx="552628" cy="527719"/>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2" name="组合 54"/>
          <p:cNvGrpSpPr/>
          <p:nvPr/>
        </p:nvGrpSpPr>
        <p:grpSpPr>
          <a:xfrm>
            <a:off x="2549091" y="570617"/>
            <a:ext cx="552628" cy="527719"/>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58" name="椭圆 57"/>
          <p:cNvSpPr/>
          <p:nvPr/>
        </p:nvSpPr>
        <p:spPr>
          <a:xfrm>
            <a:off x="5192296"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5</a:t>
            </a:r>
            <a:endParaRPr lang="zh-CN" altLang="en-US" sz="1600">
              <a:latin typeface="Consolas" pitchFamily="49" charset="0"/>
              <a:cs typeface="Consolas" pitchFamily="49" charset="0"/>
            </a:endParaRPr>
          </a:p>
        </p:txBody>
      </p:sp>
      <p:grpSp>
        <p:nvGrpSpPr>
          <p:cNvPr id="43" name="组合 58"/>
          <p:cNvGrpSpPr/>
          <p:nvPr/>
        </p:nvGrpSpPr>
        <p:grpSpPr>
          <a:xfrm>
            <a:off x="4357687" y="566680"/>
            <a:ext cx="552628" cy="527719"/>
            <a:chOff x="428596" y="1500174"/>
            <a:chExt cx="620296" cy="718317"/>
          </a:xfrm>
        </p:grpSpPr>
        <p:sp>
          <p:nvSpPr>
            <p:cNvPr id="60" name="椭圆 5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6</a:t>
              </a:r>
              <a:endParaRPr lang="zh-CN" altLang="en-US" sz="1600">
                <a:latin typeface="Consolas" pitchFamily="49" charset="0"/>
                <a:cs typeface="Consolas" pitchFamily="49" charset="0"/>
              </a:endParaRPr>
            </a:p>
          </p:txBody>
        </p:sp>
        <p:sp>
          <p:nvSpPr>
            <p:cNvPr id="61" name="任意多边形 6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5" name="组合 61"/>
          <p:cNvGrpSpPr/>
          <p:nvPr/>
        </p:nvGrpSpPr>
        <p:grpSpPr>
          <a:xfrm>
            <a:off x="5192297" y="570617"/>
            <a:ext cx="552628" cy="527719"/>
            <a:chOff x="428596" y="1500174"/>
            <a:chExt cx="620296" cy="718317"/>
          </a:xfrm>
        </p:grpSpPr>
        <p:sp>
          <p:nvSpPr>
            <p:cNvPr id="63" name="椭圆 6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7</a:t>
              </a:r>
              <a:endParaRPr lang="zh-CN" altLang="en-US" sz="1600">
                <a:latin typeface="Consolas" pitchFamily="49" charset="0"/>
                <a:cs typeface="Consolas" pitchFamily="49" charset="0"/>
              </a:endParaRPr>
            </a:p>
          </p:txBody>
        </p:sp>
        <p:sp>
          <p:nvSpPr>
            <p:cNvPr id="64" name="任意多边形 6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sp>
        <p:nvSpPr>
          <p:cNvPr id="65" name="椭圆 64"/>
          <p:cNvSpPr/>
          <p:nvPr/>
        </p:nvSpPr>
        <p:spPr>
          <a:xfrm>
            <a:off x="7000892"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8</a:t>
            </a:r>
            <a:endParaRPr lang="zh-CN" altLang="en-US" sz="1600">
              <a:latin typeface="Consolas" pitchFamily="49" charset="0"/>
              <a:cs typeface="Consolas" pitchFamily="49" charset="0"/>
            </a:endParaRPr>
          </a:p>
        </p:txBody>
      </p:sp>
      <p:grpSp>
        <p:nvGrpSpPr>
          <p:cNvPr id="46" name="组合 65"/>
          <p:cNvGrpSpPr/>
          <p:nvPr/>
        </p:nvGrpSpPr>
        <p:grpSpPr>
          <a:xfrm>
            <a:off x="7000893" y="566680"/>
            <a:ext cx="552628" cy="527719"/>
            <a:chOff x="428596" y="1500174"/>
            <a:chExt cx="620296" cy="718317"/>
          </a:xfrm>
        </p:grpSpPr>
        <p:sp>
          <p:nvSpPr>
            <p:cNvPr id="67" name="椭圆 6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9</a:t>
              </a:r>
              <a:endParaRPr lang="zh-CN" altLang="en-US" sz="1600">
                <a:latin typeface="Consolas" pitchFamily="49" charset="0"/>
                <a:cs typeface="Consolas" pitchFamily="49" charset="0"/>
              </a:endParaRPr>
            </a:p>
          </p:txBody>
        </p:sp>
        <p:sp>
          <p:nvSpPr>
            <p:cNvPr id="68" name="任意多边形 6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grpSp>
        <p:nvGrpSpPr>
          <p:cNvPr id="47" name="组合 68"/>
          <p:cNvGrpSpPr/>
          <p:nvPr/>
        </p:nvGrpSpPr>
        <p:grpSpPr>
          <a:xfrm>
            <a:off x="7858149" y="566680"/>
            <a:ext cx="552628" cy="527719"/>
            <a:chOff x="428596" y="1500174"/>
            <a:chExt cx="620296" cy="718317"/>
          </a:xfrm>
        </p:grpSpPr>
        <p:sp>
          <p:nvSpPr>
            <p:cNvPr id="70" name="椭圆 6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itchFamily="49" charset="0"/>
                  <a:cs typeface="Consolas" pitchFamily="49" charset="0"/>
                </a:rPr>
                <a:t>10</a:t>
              </a:r>
              <a:endParaRPr lang="zh-CN" altLang="en-US" sz="1600">
                <a:latin typeface="Consolas" pitchFamily="49" charset="0"/>
                <a:cs typeface="Consolas" pitchFamily="49" charset="0"/>
              </a:endParaRPr>
            </a:p>
          </p:txBody>
        </p:sp>
        <p:sp>
          <p:nvSpPr>
            <p:cNvPr id="71" name="任意多边形 7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itchFamily="49" charset="0"/>
                <a:cs typeface="Consolas" pitchFamily="49" charset="0"/>
              </a:endParaRPr>
            </a:p>
          </p:txBody>
        </p:sp>
      </p:grpSp>
      <p:cxnSp>
        <p:nvCxnSpPr>
          <p:cNvPr id="72" name="直接箭头连接符 71"/>
          <p:cNvCxnSpPr>
            <a:stCxn id="51" idx="0"/>
          </p:cNvCxnSpPr>
          <p:nvPr/>
        </p:nvCxnSpPr>
        <p:spPr>
          <a:xfrm rot="5400000" flipH="1" flipV="1">
            <a:off x="2579819" y="1449934"/>
            <a:ext cx="344584" cy="24175"/>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8" idx="0"/>
          </p:cNvCxnSpPr>
          <p:nvPr/>
        </p:nvCxnSpPr>
        <p:spPr>
          <a:xfrm rot="5400000" flipH="1" flipV="1">
            <a:off x="5223025" y="1449934"/>
            <a:ext cx="344584" cy="24175"/>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0" idx="0"/>
          </p:cNvCxnSpPr>
          <p:nvPr/>
        </p:nvCxnSpPr>
        <p:spPr>
          <a:xfrm rot="5400000" flipH="1" flipV="1">
            <a:off x="1741681" y="1447200"/>
            <a:ext cx="353252" cy="20975"/>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5" idx="0"/>
          </p:cNvCxnSpPr>
          <p:nvPr/>
        </p:nvCxnSpPr>
        <p:spPr>
          <a:xfrm rot="5400000" flipH="1" flipV="1">
            <a:off x="7029652" y="1447967"/>
            <a:ext cx="348521" cy="24173"/>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2733480">
            <a:off x="2308737" y="4088232"/>
            <a:ext cx="616801" cy="289310"/>
          </a:xfrm>
          <a:prstGeom prst="rect">
            <a:avLst/>
          </a:prstGeom>
          <a:solidFill>
            <a:schemeClr val="bg1"/>
          </a:solidFill>
          <a:ln w="19050">
            <a:solidFill>
              <a:schemeClr val="bg1"/>
            </a:solidFill>
          </a:ln>
        </p:spPr>
        <p:txBody>
          <a:bodyPr wrap="square" rtlCol="0">
            <a:spAutoFit/>
          </a:bodyPr>
          <a:lstStyle/>
          <a:p>
            <a:r>
              <a:rPr lang="zh-CN" altLang="en-US" sz="1600">
                <a:solidFill>
                  <a:srgbClr val="0000FF"/>
                </a:solidFill>
                <a:latin typeface="仿宋" pitchFamily="49" charset="-122"/>
                <a:ea typeface="仿宋" pitchFamily="49" charset="-122"/>
              </a:rPr>
              <a:t>改为</a:t>
            </a:r>
          </a:p>
        </p:txBody>
      </p:sp>
      <p:sp>
        <p:nvSpPr>
          <p:cNvPr id="78" name="灯片编号占位符 77"/>
          <p:cNvSpPr>
            <a:spLocks noGrp="1"/>
          </p:cNvSpPr>
          <p:nvPr>
            <p:ph type="sldNum" sz="quarter" idx="12"/>
          </p:nvPr>
        </p:nvSpPr>
        <p:spPr/>
        <p:txBody>
          <a:bodyPr/>
          <a:lstStyle/>
          <a:p>
            <a:fld id="{67864EE2-EAB3-4814-A7EB-820BD7610F1E}" type="slidenum">
              <a:rPr lang="en-US" altLang="zh-CN" smtClean="0"/>
              <a:pPr/>
              <a:t>83</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8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4"/>
          <p:cNvSpPr txBox="1">
            <a:spLocks noChangeArrowheads="1"/>
          </p:cNvSpPr>
          <p:nvPr/>
        </p:nvSpPr>
        <p:spPr bwMode="auto">
          <a:xfrm>
            <a:off x="571472" y="1928802"/>
            <a:ext cx="8135937" cy="2753025"/>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tIns="144000" bIns="144000">
            <a:spAutoFit/>
          </a:bodyPr>
          <a:lstStyle/>
          <a:p>
            <a:pPr marL="457200" indent="-4572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在一棵高度较低的树中查找根结点的编号（即该集合的代表）所花的时间较少，</a:t>
            </a:r>
            <a:r>
              <a:rPr lang="zh-CN" altLang="en-US" sz="2000">
                <a:solidFill>
                  <a:srgbClr val="FF0000"/>
                </a:solidFill>
                <a:latin typeface="Consolas" pitchFamily="49" charset="0"/>
                <a:ea typeface="仿宋" pitchFamily="49" charset="-122"/>
                <a:cs typeface="Consolas" pitchFamily="49" charset="0"/>
              </a:rPr>
              <a:t>如何保证构造的分离集合树较低</a:t>
            </a:r>
            <a:r>
              <a:rPr lang="zh-CN" altLang="en-US" sz="2000">
                <a:solidFill>
                  <a:srgbClr val="0000FF"/>
                </a:solidFill>
                <a:latin typeface="Consolas" pitchFamily="49" charset="0"/>
                <a:ea typeface="仿宋" pitchFamily="49" charset="-122"/>
                <a:cs typeface="Consolas" pitchFamily="49" charset="0"/>
              </a:rPr>
              <a:t>呢？</a:t>
            </a:r>
          </a:p>
          <a:p>
            <a:pPr marL="457200" indent="-4572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两棵分离集合树</a:t>
            </a:r>
            <a:r>
              <a:rPr lang="en-US" sz="2000" i="1">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和</a:t>
            </a:r>
            <a:r>
              <a:rPr lang="en-US" sz="2000" i="1">
                <a:solidFill>
                  <a:srgbClr val="0000FF"/>
                </a:solidFill>
                <a:latin typeface="Consolas" pitchFamily="49" charset="0"/>
                <a:ea typeface="仿宋" pitchFamily="49" charset="-122"/>
                <a:cs typeface="Consolas" pitchFamily="49" charset="0"/>
              </a:rPr>
              <a:t>B</a:t>
            </a:r>
            <a:r>
              <a:rPr lang="zh-CN" altLang="en-US" sz="2000">
                <a:solidFill>
                  <a:srgbClr val="0000FF"/>
                </a:solidFill>
                <a:latin typeface="Consolas" pitchFamily="49" charset="0"/>
                <a:ea typeface="仿宋" pitchFamily="49" charset="-122"/>
                <a:cs typeface="Consolas" pitchFamily="49" charset="0"/>
              </a:rPr>
              <a:t>高度相同时：任意一个根作为另外一个根的孩子 </a:t>
            </a:r>
            <a:r>
              <a:rPr lang="zh-CN" altLang="en-US" sz="2000">
                <a:solidFill>
                  <a:srgbClr val="0000FF"/>
                </a:solidFill>
                <a:latin typeface="Consolas" pitchFamily="49" charset="0"/>
                <a:ea typeface="仿宋" pitchFamily="49" charset="-122"/>
                <a:cs typeface="Consolas" pitchFamily="49" charset="0"/>
                <a:sym typeface="Wingdings"/>
              </a:rPr>
              <a:t> 合并树的高度增加</a:t>
            </a:r>
            <a:r>
              <a:rPr lang="en-US" altLang="zh-CN" sz="2000">
                <a:solidFill>
                  <a:srgbClr val="0000FF"/>
                </a:solidFill>
                <a:latin typeface="Consolas" pitchFamily="49" charset="0"/>
                <a:ea typeface="仿宋" pitchFamily="49" charset="-122"/>
                <a:cs typeface="Consolas" pitchFamily="49" charset="0"/>
                <a:sym typeface="Wingdings"/>
              </a:rPr>
              <a:t>1</a:t>
            </a:r>
            <a:r>
              <a:rPr lang="zh-CN" altLang="en-US" sz="2000">
                <a:solidFill>
                  <a:srgbClr val="0000FF"/>
                </a:solidFill>
                <a:latin typeface="Consolas" pitchFamily="49" charset="0"/>
                <a:ea typeface="仿宋" pitchFamily="49" charset="-122"/>
                <a:cs typeface="Consolas" pitchFamily="49" charset="0"/>
                <a:sym typeface="Wingdings"/>
              </a:rPr>
              <a:t>，</a:t>
            </a:r>
            <a:r>
              <a:rPr lang="en-US" altLang="zh-CN" sz="2000" i="1">
                <a:solidFill>
                  <a:srgbClr val="FF0000"/>
                </a:solidFill>
                <a:latin typeface="Consolas" pitchFamily="49" charset="0"/>
                <a:ea typeface="仿宋" pitchFamily="49" charset="-122"/>
                <a:cs typeface="Consolas" pitchFamily="49" charset="0"/>
              </a:rPr>
              <a:t>h</a:t>
            </a:r>
            <a:r>
              <a:rPr lang="en-US" altLang="zh-CN" sz="2000" i="1" baseline="-25000">
                <a:solidFill>
                  <a:srgbClr val="FF0000"/>
                </a:solidFill>
                <a:latin typeface="Consolas" pitchFamily="49" charset="0"/>
                <a:ea typeface="仿宋" pitchFamily="49" charset="-122"/>
                <a:cs typeface="Consolas" pitchFamily="49" charset="0"/>
              </a:rPr>
              <a:t>C</a:t>
            </a:r>
            <a:r>
              <a:rPr lang="en-US" altLang="zh-CN" sz="2000">
                <a:solidFill>
                  <a:srgbClr val="FF0000"/>
                </a:solidFill>
                <a:latin typeface="Consolas" pitchFamily="49" charset="0"/>
                <a:ea typeface="仿宋" pitchFamily="49" charset="-122"/>
                <a:cs typeface="Consolas" pitchFamily="49" charset="0"/>
              </a:rPr>
              <a:t>=MAX{</a:t>
            </a:r>
            <a:r>
              <a:rPr lang="en-US" altLang="zh-CN" sz="2000" i="1">
                <a:solidFill>
                  <a:srgbClr val="FF0000"/>
                </a:solidFill>
                <a:latin typeface="Consolas" pitchFamily="49" charset="0"/>
                <a:ea typeface="仿宋" pitchFamily="49" charset="-122"/>
                <a:cs typeface="Consolas" pitchFamily="49" charset="0"/>
              </a:rPr>
              <a:t>h</a:t>
            </a:r>
            <a:r>
              <a:rPr lang="en-US" altLang="zh-CN" sz="2000" i="1" baseline="-25000">
                <a:solidFill>
                  <a:srgbClr val="FF0000"/>
                </a:solidFill>
                <a:latin typeface="Consolas" pitchFamily="49" charset="0"/>
                <a:ea typeface="仿宋" pitchFamily="49" charset="-122"/>
                <a:cs typeface="Consolas" pitchFamily="49" charset="0"/>
              </a:rPr>
              <a:t>A</a:t>
            </a:r>
            <a:r>
              <a:rPr lang="zh-CN" altLang="en-US" sz="2000">
                <a:solidFill>
                  <a:srgbClr val="FF0000"/>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h</a:t>
            </a:r>
            <a:r>
              <a:rPr lang="en-US" altLang="zh-CN" sz="2000" i="1" baseline="-25000">
                <a:solidFill>
                  <a:srgbClr val="FF0000"/>
                </a:solidFill>
                <a:latin typeface="Consolas" pitchFamily="49" charset="0"/>
                <a:ea typeface="仿宋" pitchFamily="49" charset="-122"/>
                <a:cs typeface="Consolas" pitchFamily="49" charset="0"/>
              </a:rPr>
              <a:t>B</a:t>
            </a:r>
            <a:r>
              <a:rPr lang="en-US" altLang="zh-CN" sz="2000">
                <a:solidFill>
                  <a:srgbClr val="FF0000"/>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两棵分离集合树</a:t>
            </a:r>
            <a:r>
              <a:rPr lang="en-US" altLang="zh-CN" sz="2000" i="1">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B</a:t>
            </a:r>
            <a:r>
              <a:rPr lang="zh-CN" altLang="en-US" sz="2000">
                <a:solidFill>
                  <a:srgbClr val="0000FF"/>
                </a:solidFill>
                <a:latin typeface="Consolas" pitchFamily="49" charset="0"/>
                <a:ea typeface="仿宋" pitchFamily="49" charset="-122"/>
                <a:cs typeface="Consolas" pitchFamily="49" charset="0"/>
              </a:rPr>
              <a:t>高度不相同时：将较低的根作为较高的根的孩子 </a:t>
            </a:r>
            <a:r>
              <a:rPr lang="zh-CN" altLang="en-US" sz="2000">
                <a:solidFill>
                  <a:srgbClr val="0000FF"/>
                </a:solidFill>
                <a:latin typeface="Consolas" pitchFamily="49" charset="0"/>
                <a:ea typeface="仿宋" pitchFamily="49" charset="-122"/>
                <a:cs typeface="Consolas" pitchFamily="49" charset="0"/>
                <a:sym typeface="Wingdings"/>
              </a:rPr>
              <a:t> 合并树的高度不增加，</a:t>
            </a:r>
            <a:r>
              <a:rPr lang="en-US" altLang="zh-CN" sz="2000" i="1">
                <a:solidFill>
                  <a:srgbClr val="FF0000"/>
                </a:solidFill>
                <a:latin typeface="Consolas" pitchFamily="49" charset="0"/>
                <a:ea typeface="仿宋" pitchFamily="49" charset="-122"/>
                <a:cs typeface="Consolas" pitchFamily="49" charset="0"/>
              </a:rPr>
              <a:t>h</a:t>
            </a:r>
            <a:r>
              <a:rPr lang="en-US" altLang="zh-CN" sz="2000" i="1" baseline="-25000">
                <a:solidFill>
                  <a:srgbClr val="FF0000"/>
                </a:solidFill>
                <a:latin typeface="Consolas" pitchFamily="49" charset="0"/>
                <a:ea typeface="仿宋" pitchFamily="49" charset="-122"/>
                <a:cs typeface="Consolas" pitchFamily="49" charset="0"/>
              </a:rPr>
              <a:t>C</a:t>
            </a:r>
            <a:r>
              <a:rPr lang="en-US" altLang="zh-CN" sz="2000">
                <a:solidFill>
                  <a:srgbClr val="FF0000"/>
                </a:solidFill>
                <a:latin typeface="Consolas" pitchFamily="49" charset="0"/>
                <a:ea typeface="仿宋" pitchFamily="49" charset="-122"/>
                <a:cs typeface="Consolas" pitchFamily="49" charset="0"/>
              </a:rPr>
              <a:t>=MAX{</a:t>
            </a:r>
            <a:r>
              <a:rPr lang="en-US" altLang="zh-CN" sz="2000" i="1">
                <a:solidFill>
                  <a:srgbClr val="FF0000"/>
                </a:solidFill>
                <a:latin typeface="Consolas" pitchFamily="49" charset="0"/>
                <a:ea typeface="仿宋" pitchFamily="49" charset="-122"/>
                <a:cs typeface="Consolas" pitchFamily="49" charset="0"/>
              </a:rPr>
              <a:t>h</a:t>
            </a:r>
            <a:r>
              <a:rPr lang="en-US" altLang="zh-CN" sz="2000" i="1" baseline="-25000">
                <a:solidFill>
                  <a:srgbClr val="FF0000"/>
                </a:solidFill>
                <a:latin typeface="Consolas" pitchFamily="49" charset="0"/>
                <a:ea typeface="仿宋" pitchFamily="49" charset="-122"/>
                <a:cs typeface="Consolas" pitchFamily="49" charset="0"/>
              </a:rPr>
              <a:t>A</a:t>
            </a:r>
            <a:r>
              <a:rPr lang="zh-CN" altLang="en-US" sz="2000">
                <a:solidFill>
                  <a:srgbClr val="FF0000"/>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h</a:t>
            </a:r>
            <a:r>
              <a:rPr lang="en-US" altLang="zh-CN" sz="2000" i="1" baseline="-25000">
                <a:solidFill>
                  <a:srgbClr val="FF0000"/>
                </a:solidFill>
                <a:latin typeface="Consolas" pitchFamily="49" charset="0"/>
                <a:ea typeface="仿宋" pitchFamily="49" charset="-122"/>
                <a:cs typeface="Consolas" pitchFamily="49" charset="0"/>
              </a:rPr>
              <a:t>B</a:t>
            </a:r>
            <a:r>
              <a:rPr lang="en-US" altLang="zh-CN" sz="2000">
                <a:solidFill>
                  <a:srgbClr val="FF0000"/>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p:txBody>
      </p:sp>
      <p:pic>
        <p:nvPicPr>
          <p:cNvPr id="51202" name="Picture 2"/>
          <p:cNvPicPr>
            <a:picLocks noChangeAspect="1" noChangeArrowheads="1"/>
          </p:cNvPicPr>
          <p:nvPr/>
        </p:nvPicPr>
        <p:blipFill>
          <a:blip r:embed="rId3" cstate="print"/>
          <a:srcRect/>
          <a:stretch>
            <a:fillRect/>
          </a:stretch>
        </p:blipFill>
        <p:spPr bwMode="auto">
          <a:xfrm>
            <a:off x="785786" y="500042"/>
            <a:ext cx="1540273" cy="1214446"/>
          </a:xfrm>
          <a:prstGeom prst="rect">
            <a:avLst/>
          </a:prstGeom>
          <a:noFill/>
          <a:ln w="9525">
            <a:noFill/>
            <a:miter lim="800000"/>
            <a:headEnd/>
            <a:tailEnd/>
          </a:ln>
          <a:effectLst/>
        </p:spPr>
      </p:pic>
      <p:sp>
        <p:nvSpPr>
          <p:cNvPr id="6" name="灯片编号占位符 5"/>
          <p:cNvSpPr>
            <a:spLocks noGrp="1"/>
          </p:cNvSpPr>
          <p:nvPr>
            <p:ph type="sldNum" sz="quarter" idx="12"/>
          </p:nvPr>
        </p:nvSpPr>
        <p:spPr/>
        <p:txBody>
          <a:bodyPr/>
          <a:lstStyle/>
          <a:p>
            <a:fld id="{67864EE2-EAB3-4814-A7EB-820BD7610F1E}" type="slidenum">
              <a:rPr lang="en-US" altLang="zh-CN" smtClean="0"/>
              <a:pPr/>
              <a:t>84</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4480" y="599998"/>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rPr>
              <a:t>查找中的路径压缩</a:t>
            </a:r>
          </a:p>
        </p:txBody>
      </p:sp>
      <p:grpSp>
        <p:nvGrpSpPr>
          <p:cNvPr id="2" name="组合 20"/>
          <p:cNvGrpSpPr/>
          <p:nvPr/>
        </p:nvGrpSpPr>
        <p:grpSpPr>
          <a:xfrm>
            <a:off x="385104" y="428604"/>
            <a:ext cx="1257938" cy="1285884"/>
            <a:chOff x="1003205" y="2000240"/>
            <a:chExt cx="1257938" cy="1285884"/>
          </a:xfrm>
        </p:grpSpPr>
        <p:pic>
          <p:nvPicPr>
            <p:cNvPr id="5"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6" name="Text Box 31"/>
            <p:cNvSpPr txBox="1">
              <a:spLocks noChangeArrowheads="1"/>
            </p:cNvSpPr>
            <p:nvPr/>
          </p:nvSpPr>
          <p:spPr bwMode="white">
            <a:xfrm>
              <a:off x="1643042" y="2304628"/>
              <a:ext cx="381000" cy="338554"/>
            </a:xfrm>
            <a:prstGeom prst="rect">
              <a:avLst/>
            </a:prstGeom>
            <a:noFill/>
            <a:ln w="9525">
              <a:noFill/>
              <a:miter lim="800000"/>
              <a:headEnd/>
              <a:tailEnd/>
            </a:ln>
          </p:spPr>
          <p:txBody>
            <a:bodyPr>
              <a:spAutoFit/>
            </a:bodyPr>
            <a:lstStyle/>
            <a:p>
              <a:pPr algn="ctr">
                <a:spcBef>
                  <a:spcPct val="50000"/>
                </a:spcBef>
              </a:pPr>
              <a:r>
                <a:rPr lang="en-US" altLang="zh-CN" sz="2000">
                  <a:solidFill>
                    <a:srgbClr val="FF0000"/>
                  </a:solidFill>
                  <a:latin typeface="微软雅黑" pitchFamily="34" charset="-122"/>
                  <a:ea typeface="微软雅黑" pitchFamily="34" charset="-122"/>
                  <a:cs typeface="Arial" pitchFamily="34" charset="0"/>
                </a:rPr>
                <a:t>4</a:t>
              </a:r>
              <a:endParaRPr lang="en-US" altLang="zh-CN" sz="2000" b="1" dirty="0">
                <a:solidFill>
                  <a:srgbClr val="FF0000"/>
                </a:solidFill>
                <a:latin typeface="微软雅黑" pitchFamily="34" charset="-122"/>
                <a:ea typeface="微软雅黑" pitchFamily="34" charset="-122"/>
                <a:cs typeface="Arial" pitchFamily="34" charset="0"/>
              </a:endParaRPr>
            </a:p>
          </p:txBody>
        </p:sp>
      </p:grpSp>
      <p:sp>
        <p:nvSpPr>
          <p:cNvPr id="54294"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组合 28"/>
          <p:cNvGrpSpPr/>
          <p:nvPr/>
        </p:nvGrpSpPr>
        <p:grpSpPr>
          <a:xfrm>
            <a:off x="2214546" y="1637468"/>
            <a:ext cx="4456742" cy="2148722"/>
            <a:chOff x="2214546" y="1500174"/>
            <a:chExt cx="4456742" cy="2148722"/>
          </a:xfrm>
        </p:grpSpPr>
        <p:sp>
          <p:nvSpPr>
            <p:cNvPr id="54292" name="Oval 20"/>
            <p:cNvSpPr>
              <a:spLocks noChangeArrowheads="1"/>
            </p:cNvSpPr>
            <p:nvPr/>
          </p:nvSpPr>
          <p:spPr bwMode="auto">
            <a:xfrm>
              <a:off x="3296514" y="1675507"/>
              <a:ext cx="334703" cy="382870"/>
            </a:xfrm>
            <a:prstGeom prst="ellipse">
              <a:avLst/>
            </a:prstGeom>
            <a:ln w="19050">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54291" name="AutoShape 19"/>
            <p:cNvSpPr>
              <a:spLocks noChangeArrowheads="1"/>
            </p:cNvSpPr>
            <p:nvPr/>
          </p:nvSpPr>
          <p:spPr bwMode="auto">
            <a:xfrm>
              <a:off x="3291144" y="2068217"/>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90" name="Oval 18"/>
            <p:cNvSpPr>
              <a:spLocks noChangeArrowheads="1"/>
            </p:cNvSpPr>
            <p:nvPr/>
          </p:nvSpPr>
          <p:spPr bwMode="auto">
            <a:xfrm>
              <a:off x="2723760" y="2244445"/>
              <a:ext cx="334703" cy="382870"/>
            </a:xfrm>
            <a:prstGeom prst="ellipse">
              <a:avLst/>
            </a:prstGeom>
            <a:ln w="19050">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54289" name="AutoShape 17"/>
            <p:cNvSpPr>
              <a:spLocks noChangeArrowheads="1"/>
            </p:cNvSpPr>
            <p:nvPr/>
          </p:nvSpPr>
          <p:spPr bwMode="auto">
            <a:xfrm>
              <a:off x="2718390" y="2637154"/>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88" name="Oval 16"/>
            <p:cNvSpPr>
              <a:spLocks noChangeArrowheads="1"/>
            </p:cNvSpPr>
            <p:nvPr/>
          </p:nvSpPr>
          <p:spPr bwMode="auto">
            <a:xfrm>
              <a:off x="2219915" y="2774021"/>
              <a:ext cx="334703" cy="382870"/>
            </a:xfrm>
            <a:prstGeom prst="ellipse">
              <a:avLst/>
            </a:prstGeom>
            <a:ln w="19050">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x</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87" name="AutoShape 15"/>
            <p:cNvSpPr>
              <a:spLocks noChangeArrowheads="1"/>
            </p:cNvSpPr>
            <p:nvPr/>
          </p:nvSpPr>
          <p:spPr bwMode="auto">
            <a:xfrm>
              <a:off x="2214546" y="3166731"/>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86" name="AutoShape 14"/>
            <p:cNvSpPr>
              <a:spLocks noChangeShapeType="1"/>
            </p:cNvSpPr>
            <p:nvPr/>
          </p:nvSpPr>
          <p:spPr bwMode="auto">
            <a:xfrm flipH="1">
              <a:off x="3009242" y="2002915"/>
              <a:ext cx="335598" cy="297887"/>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85" name="AutoShape 13"/>
            <p:cNvSpPr>
              <a:spLocks noChangeShapeType="1"/>
            </p:cNvSpPr>
            <p:nvPr/>
          </p:nvSpPr>
          <p:spPr bwMode="auto">
            <a:xfrm flipH="1">
              <a:off x="2506292" y="2570957"/>
              <a:ext cx="266689" cy="259421"/>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84" name="Oval 12"/>
            <p:cNvSpPr>
              <a:spLocks noChangeArrowheads="1"/>
            </p:cNvSpPr>
            <p:nvPr/>
          </p:nvSpPr>
          <p:spPr bwMode="auto">
            <a:xfrm>
              <a:off x="6129857" y="1683558"/>
              <a:ext cx="334703" cy="382870"/>
            </a:xfrm>
            <a:prstGeom prst="ellipse">
              <a:avLst/>
            </a:prstGeom>
            <a:ln w="19050">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54283" name="AutoShape 11"/>
            <p:cNvSpPr>
              <a:spLocks noChangeArrowheads="1"/>
            </p:cNvSpPr>
            <p:nvPr/>
          </p:nvSpPr>
          <p:spPr bwMode="auto">
            <a:xfrm>
              <a:off x="6124487" y="2076268"/>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82" name="Oval 10"/>
            <p:cNvSpPr>
              <a:spLocks noChangeArrowheads="1"/>
            </p:cNvSpPr>
            <p:nvPr/>
          </p:nvSpPr>
          <p:spPr bwMode="auto">
            <a:xfrm>
              <a:off x="5557103" y="2252496"/>
              <a:ext cx="334703" cy="382870"/>
            </a:xfrm>
            <a:prstGeom prst="ellipse">
              <a:avLst/>
            </a:prstGeom>
            <a:ln w="19050">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54281" name="AutoShape 9"/>
            <p:cNvSpPr>
              <a:spLocks noChangeArrowheads="1"/>
            </p:cNvSpPr>
            <p:nvPr/>
          </p:nvSpPr>
          <p:spPr bwMode="auto">
            <a:xfrm>
              <a:off x="5551733" y="2645205"/>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80" name="Oval 8"/>
            <p:cNvSpPr>
              <a:spLocks noChangeArrowheads="1"/>
            </p:cNvSpPr>
            <p:nvPr/>
          </p:nvSpPr>
          <p:spPr bwMode="auto">
            <a:xfrm>
              <a:off x="5023725" y="2260547"/>
              <a:ext cx="334703" cy="382870"/>
            </a:xfrm>
            <a:prstGeom prst="ellipse">
              <a:avLst/>
            </a:prstGeom>
            <a:ln w="19050">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x</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279" name="AutoShape 7"/>
            <p:cNvSpPr>
              <a:spLocks noChangeArrowheads="1"/>
            </p:cNvSpPr>
            <p:nvPr/>
          </p:nvSpPr>
          <p:spPr bwMode="auto">
            <a:xfrm>
              <a:off x="5018356" y="2653256"/>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78" name="AutoShape 6"/>
            <p:cNvSpPr>
              <a:spLocks noChangeShapeType="1"/>
            </p:cNvSpPr>
            <p:nvPr/>
          </p:nvSpPr>
          <p:spPr bwMode="auto">
            <a:xfrm flipH="1">
              <a:off x="5842585" y="2010071"/>
              <a:ext cx="336493" cy="298782"/>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77" name="AutoShape 5"/>
            <p:cNvSpPr>
              <a:spLocks noChangeShapeType="1"/>
            </p:cNvSpPr>
            <p:nvPr/>
          </p:nvSpPr>
          <p:spPr bwMode="auto">
            <a:xfrm flipH="1">
              <a:off x="5309207" y="1874993"/>
              <a:ext cx="820649" cy="441910"/>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76" name="AutoShape 4"/>
            <p:cNvSpPr>
              <a:spLocks noChangeArrowheads="1"/>
            </p:cNvSpPr>
            <p:nvPr/>
          </p:nvSpPr>
          <p:spPr bwMode="auto">
            <a:xfrm>
              <a:off x="4025880" y="2473451"/>
              <a:ext cx="461783" cy="356928"/>
            </a:xfrm>
            <a:prstGeom prst="rightArrow">
              <a:avLst>
                <a:gd name="adj1" fmla="val 50000"/>
                <a:gd name="adj2" fmla="val 32331"/>
              </a:avLst>
            </a:prstGeom>
            <a:ln w="19050">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75" name="Freeform 3"/>
            <p:cNvSpPr>
              <a:spLocks/>
            </p:cNvSpPr>
            <p:nvPr/>
          </p:nvSpPr>
          <p:spPr bwMode="auto">
            <a:xfrm>
              <a:off x="3458496" y="1500174"/>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sp>
          <p:nvSpPr>
            <p:cNvPr id="54274" name="Freeform 2"/>
            <p:cNvSpPr>
              <a:spLocks/>
            </p:cNvSpPr>
            <p:nvPr/>
          </p:nvSpPr>
          <p:spPr bwMode="auto">
            <a:xfrm>
              <a:off x="6289154" y="1508225"/>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a typeface="仿宋" pitchFamily="49" charset="-122"/>
                <a:cs typeface="Consolas" pitchFamily="49" charset="0"/>
              </a:endParaRPr>
            </a:p>
          </p:txBody>
        </p:sp>
      </p:grpSp>
      <p:sp>
        <p:nvSpPr>
          <p:cNvPr id="29" name="灯片编号占位符 28"/>
          <p:cNvSpPr>
            <a:spLocks noGrp="1"/>
          </p:cNvSpPr>
          <p:nvPr>
            <p:ph type="sldNum" sz="quarter" idx="12"/>
          </p:nvPr>
        </p:nvSpPr>
        <p:spPr/>
        <p:txBody>
          <a:bodyPr/>
          <a:lstStyle/>
          <a:p>
            <a:fld id="{67864EE2-EAB3-4814-A7EB-820BD7610F1E}" type="slidenum">
              <a:rPr lang="en-US" altLang="zh-CN" smtClean="0"/>
              <a:pPr/>
              <a:t>85</a:t>
            </a:fld>
            <a:r>
              <a:rPr lang="en-US" altLang="zh-CN" dirty="0"/>
              <a:t>/96</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2773467"/>
            <a:ext cx="7215238" cy="87251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int parent[MAXN];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并查集存储结构</a:t>
            </a:r>
          </a:p>
          <a:p>
            <a:pPr algn="l"/>
            <a:r>
              <a:rPr lang="en-US" altLang="zh-CN" sz="1800">
                <a:solidFill>
                  <a:srgbClr val="0000FF"/>
                </a:solidFill>
                <a:latin typeface="Consolas" pitchFamily="49" charset="0"/>
                <a:ea typeface="仿宋" pitchFamily="49" charset="-122"/>
                <a:cs typeface="Consolas" pitchFamily="49" charset="0"/>
              </a:rPr>
              <a:t>int rnk[MAXN];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存储结点的秩</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近似于高度</a:t>
            </a:r>
            <a:r>
              <a:rPr lang="en-US" altLang="zh-CN" sz="1800">
                <a:solidFill>
                  <a:schemeClr val="bg1">
                    <a:lumMod val="50000"/>
                  </a:schemeClr>
                </a:solidFill>
                <a:latin typeface="Consolas" pitchFamily="49" charset="0"/>
                <a:ea typeface="仿宋" pitchFamily="49" charset="-122"/>
                <a:cs typeface="Consolas" pitchFamily="49" charset="0"/>
              </a:rPr>
              <a:t>)</a:t>
            </a:r>
            <a:endParaRPr lang="zh-CN" altLang="zh-CN" sz="1800">
              <a:solidFill>
                <a:schemeClr val="bg1">
                  <a:lumMod val="50000"/>
                </a:schemeClr>
              </a:solidFill>
              <a:latin typeface="Consolas" pitchFamily="49" charset="0"/>
              <a:ea typeface="仿宋" pitchFamily="49" charset="-122"/>
              <a:cs typeface="Consolas" pitchFamily="49" charset="0"/>
            </a:endParaRPr>
          </a:p>
        </p:txBody>
      </p:sp>
      <p:sp>
        <p:nvSpPr>
          <p:cNvPr id="6" name="TextBox 5"/>
          <p:cNvSpPr txBox="1"/>
          <p:nvPr/>
        </p:nvSpPr>
        <p:spPr>
          <a:xfrm>
            <a:off x="428596" y="2130525"/>
            <a:ext cx="7358114"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并查集的基本存储结构（实际上是森林的双亲存储结构）如下：</a:t>
            </a:r>
          </a:p>
        </p:txBody>
      </p:sp>
      <p:sp>
        <p:nvSpPr>
          <p:cNvPr id="7" name="TextBox 6"/>
          <p:cNvSpPr txBox="1"/>
          <p:nvPr/>
        </p:nvSpPr>
        <p:spPr>
          <a:xfrm>
            <a:off x="428596" y="928670"/>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7.9.2 </a:t>
            </a:r>
            <a:r>
              <a:rPr lang="zh-CN" altLang="zh-CN">
                <a:latin typeface="Consolas" pitchFamily="49" charset="0"/>
                <a:ea typeface="微软雅黑" pitchFamily="34" charset="-122"/>
                <a:cs typeface="Consolas" pitchFamily="49" charset="0"/>
              </a:rPr>
              <a:t>并查集</a:t>
            </a:r>
            <a:r>
              <a:rPr lang="zh-CN" altLang="en-US">
                <a:latin typeface="Consolas" pitchFamily="49" charset="0"/>
                <a:ea typeface="微软雅黑" pitchFamily="34" charset="-122"/>
                <a:cs typeface="Consolas" pitchFamily="49" charset="0"/>
              </a:rPr>
              <a:t>的实现</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86</a:t>
            </a:fld>
            <a:r>
              <a:rPr lang="en-US" altLang="zh-CN" dirty="0"/>
              <a:t>/96</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4348" y="1500174"/>
            <a:ext cx="6715172" cy="198358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Init()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并查集初始化</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for (int i=1;i&lt;=n;i++)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parent[i]=i;</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rnk[i]=0;</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85786" y="785794"/>
            <a:ext cx="357190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并查集的基本</a:t>
            </a:r>
            <a:r>
              <a:rPr lang="zh-CN" altLang="en-US" sz="2000">
                <a:solidFill>
                  <a:srgbClr val="0000FF"/>
                </a:solidFill>
                <a:latin typeface="Consolas" pitchFamily="49" charset="0"/>
                <a:ea typeface="楷体" pitchFamily="49" charset="-122"/>
                <a:cs typeface="Consolas" pitchFamily="49" charset="0"/>
              </a:rPr>
              <a:t>运算算法</a:t>
            </a:r>
          </a:p>
        </p:txBody>
      </p:sp>
      <p:sp>
        <p:nvSpPr>
          <p:cNvPr id="7" name="TextBox 6"/>
          <p:cNvSpPr txBox="1"/>
          <p:nvPr/>
        </p:nvSpPr>
        <p:spPr>
          <a:xfrm>
            <a:off x="1071538" y="3857628"/>
            <a:ext cx="378621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时间复杂度为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87</a:t>
            </a:fld>
            <a:r>
              <a:rPr lang="en-US" altLang="zh-CN" dirty="0"/>
              <a:t>/96</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785794"/>
            <a:ext cx="8429684" cy="19528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(int 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递归算法：并查集中查找</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zh-CN" sz="1800">
                <a:solidFill>
                  <a:schemeClr val="bg1">
                    <a:lumMod val="50000"/>
                  </a:schemeClr>
                </a:solidFill>
                <a:latin typeface="Consolas" pitchFamily="49" charset="0"/>
                <a:ea typeface="仿宋" pitchFamily="49" charset="-122"/>
                <a:cs typeface="Consolas" pitchFamily="49" charset="0"/>
              </a:rPr>
              <a:t>结点的根结点</a:t>
            </a:r>
          </a:p>
          <a:p>
            <a:pPr algn="l"/>
            <a:r>
              <a:rPr lang="en-US" altLang="zh-CN" sz="1800">
                <a:solidFill>
                  <a:srgbClr val="0000FF"/>
                </a:solidFill>
                <a:latin typeface="Consolas" pitchFamily="49" charset="0"/>
                <a:ea typeface="仿宋" pitchFamily="49" charset="-122"/>
                <a:cs typeface="Consolas" pitchFamily="49" charset="0"/>
              </a:rPr>
              <a:t>{  if (x!=parent[x])</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parent[x]=</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(parent[x]);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路径压缩</a:t>
            </a:r>
          </a:p>
          <a:p>
            <a:pPr algn="l"/>
            <a:r>
              <a:rPr lang="en-US" altLang="zh-CN" sz="1800">
                <a:solidFill>
                  <a:srgbClr val="0000FF"/>
                </a:solidFill>
                <a:latin typeface="Consolas" pitchFamily="49" charset="0"/>
                <a:ea typeface="仿宋" pitchFamily="49" charset="-122"/>
                <a:cs typeface="Consolas" pitchFamily="49" charset="0"/>
              </a:rPr>
              <a:t>   return parent[x];</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6"/>
          <p:cNvGrpSpPr/>
          <p:nvPr/>
        </p:nvGrpSpPr>
        <p:grpSpPr>
          <a:xfrm>
            <a:off x="1472580" y="3214686"/>
            <a:ext cx="4456742" cy="2148722"/>
            <a:chOff x="2214546" y="1500174"/>
            <a:chExt cx="4456742" cy="2148722"/>
          </a:xfrm>
        </p:grpSpPr>
        <p:sp>
          <p:nvSpPr>
            <p:cNvPr id="8" name="Oval 20"/>
            <p:cNvSpPr>
              <a:spLocks noChangeArrowheads="1"/>
            </p:cNvSpPr>
            <p:nvPr/>
          </p:nvSpPr>
          <p:spPr bwMode="auto">
            <a:xfrm>
              <a:off x="3296514" y="1675507"/>
              <a:ext cx="334703" cy="382870"/>
            </a:xfrm>
            <a:prstGeom prst="ellipse">
              <a:avLst/>
            </a:prstGeom>
            <a:ln w="19050">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9" name="AutoShape 19"/>
            <p:cNvSpPr>
              <a:spLocks noChangeArrowheads="1"/>
            </p:cNvSpPr>
            <p:nvPr/>
          </p:nvSpPr>
          <p:spPr bwMode="auto">
            <a:xfrm>
              <a:off x="3291144" y="2068217"/>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0" name="Oval 18"/>
            <p:cNvSpPr>
              <a:spLocks noChangeArrowheads="1"/>
            </p:cNvSpPr>
            <p:nvPr/>
          </p:nvSpPr>
          <p:spPr bwMode="auto">
            <a:xfrm>
              <a:off x="2723760" y="2244445"/>
              <a:ext cx="334703" cy="382870"/>
            </a:xfrm>
            <a:prstGeom prst="ellipse">
              <a:avLst/>
            </a:prstGeom>
            <a:ln w="19050">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1" name="AutoShape 17"/>
            <p:cNvSpPr>
              <a:spLocks noChangeArrowheads="1"/>
            </p:cNvSpPr>
            <p:nvPr/>
          </p:nvSpPr>
          <p:spPr bwMode="auto">
            <a:xfrm>
              <a:off x="2718390" y="2637154"/>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2" name="Oval 16"/>
            <p:cNvSpPr>
              <a:spLocks noChangeArrowheads="1"/>
            </p:cNvSpPr>
            <p:nvPr/>
          </p:nvSpPr>
          <p:spPr bwMode="auto">
            <a:xfrm>
              <a:off x="2219915" y="2774021"/>
              <a:ext cx="334703" cy="382870"/>
            </a:xfrm>
            <a:prstGeom prst="ellipse">
              <a:avLst/>
            </a:prstGeom>
            <a:ln w="19050">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x</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AutoShape 15"/>
            <p:cNvSpPr>
              <a:spLocks noChangeArrowheads="1"/>
            </p:cNvSpPr>
            <p:nvPr/>
          </p:nvSpPr>
          <p:spPr bwMode="auto">
            <a:xfrm>
              <a:off x="2214546" y="3166731"/>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4" name="AutoShape 14"/>
            <p:cNvSpPr>
              <a:spLocks noChangeShapeType="1"/>
            </p:cNvSpPr>
            <p:nvPr/>
          </p:nvSpPr>
          <p:spPr bwMode="auto">
            <a:xfrm flipH="1">
              <a:off x="3009242" y="2002915"/>
              <a:ext cx="335598" cy="297887"/>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5" name="AutoShape 13"/>
            <p:cNvSpPr>
              <a:spLocks noChangeShapeType="1"/>
            </p:cNvSpPr>
            <p:nvPr/>
          </p:nvSpPr>
          <p:spPr bwMode="auto">
            <a:xfrm flipH="1">
              <a:off x="2506292" y="2570957"/>
              <a:ext cx="266689" cy="259421"/>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6" name="Oval 12"/>
            <p:cNvSpPr>
              <a:spLocks noChangeArrowheads="1"/>
            </p:cNvSpPr>
            <p:nvPr/>
          </p:nvSpPr>
          <p:spPr bwMode="auto">
            <a:xfrm>
              <a:off x="6129857" y="1683558"/>
              <a:ext cx="334703" cy="382870"/>
            </a:xfrm>
            <a:prstGeom prst="ellipse">
              <a:avLst/>
            </a:prstGeom>
            <a:ln w="19050">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7" name="AutoShape 11"/>
            <p:cNvSpPr>
              <a:spLocks noChangeArrowheads="1"/>
            </p:cNvSpPr>
            <p:nvPr/>
          </p:nvSpPr>
          <p:spPr bwMode="auto">
            <a:xfrm>
              <a:off x="6124487" y="2076268"/>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8" name="Oval 10"/>
            <p:cNvSpPr>
              <a:spLocks noChangeArrowheads="1"/>
            </p:cNvSpPr>
            <p:nvPr/>
          </p:nvSpPr>
          <p:spPr bwMode="auto">
            <a:xfrm>
              <a:off x="5557103" y="2252496"/>
              <a:ext cx="334703" cy="382870"/>
            </a:xfrm>
            <a:prstGeom prst="ellipse">
              <a:avLst/>
            </a:prstGeom>
            <a:ln w="19050">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9" name="AutoShape 9"/>
            <p:cNvSpPr>
              <a:spLocks noChangeArrowheads="1"/>
            </p:cNvSpPr>
            <p:nvPr/>
          </p:nvSpPr>
          <p:spPr bwMode="auto">
            <a:xfrm>
              <a:off x="5551733" y="2645205"/>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 name="Oval 8"/>
            <p:cNvSpPr>
              <a:spLocks noChangeArrowheads="1"/>
            </p:cNvSpPr>
            <p:nvPr/>
          </p:nvSpPr>
          <p:spPr bwMode="auto">
            <a:xfrm>
              <a:off x="5023725" y="2260547"/>
              <a:ext cx="334703" cy="382870"/>
            </a:xfrm>
            <a:prstGeom prst="ellipse">
              <a:avLst/>
            </a:prstGeom>
            <a:ln w="19050">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x</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AutoShape 7"/>
            <p:cNvSpPr>
              <a:spLocks noChangeArrowheads="1"/>
            </p:cNvSpPr>
            <p:nvPr/>
          </p:nvSpPr>
          <p:spPr bwMode="auto">
            <a:xfrm>
              <a:off x="5018356" y="2653256"/>
              <a:ext cx="346337" cy="482165"/>
            </a:xfrm>
            <a:prstGeom prst="triangle">
              <a:avLst>
                <a:gd name="adj" fmla="val 50000"/>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2" name="AutoShape 6"/>
            <p:cNvSpPr>
              <a:spLocks noChangeShapeType="1"/>
            </p:cNvSpPr>
            <p:nvPr/>
          </p:nvSpPr>
          <p:spPr bwMode="auto">
            <a:xfrm flipH="1">
              <a:off x="5842585" y="2010071"/>
              <a:ext cx="336493" cy="298782"/>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3" name="AutoShape 5"/>
            <p:cNvSpPr>
              <a:spLocks noChangeShapeType="1"/>
            </p:cNvSpPr>
            <p:nvPr/>
          </p:nvSpPr>
          <p:spPr bwMode="auto">
            <a:xfrm flipH="1">
              <a:off x="5309207" y="1874993"/>
              <a:ext cx="820649" cy="441910"/>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4" name="AutoShape 4"/>
            <p:cNvSpPr>
              <a:spLocks noChangeArrowheads="1"/>
            </p:cNvSpPr>
            <p:nvPr/>
          </p:nvSpPr>
          <p:spPr bwMode="auto">
            <a:xfrm>
              <a:off x="4025880" y="2473451"/>
              <a:ext cx="461783" cy="356928"/>
            </a:xfrm>
            <a:prstGeom prst="rightArrow">
              <a:avLst>
                <a:gd name="adj1" fmla="val 50000"/>
                <a:gd name="adj2" fmla="val 32331"/>
              </a:avLst>
            </a:prstGeom>
            <a:ln w="19050">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3458496" y="1500174"/>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Freeform 2"/>
            <p:cNvSpPr>
              <a:spLocks/>
            </p:cNvSpPr>
            <p:nvPr/>
          </p:nvSpPr>
          <p:spPr bwMode="auto">
            <a:xfrm>
              <a:off x="6289154" y="1508225"/>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27" name="TextBox 26"/>
          <p:cNvSpPr txBox="1"/>
          <p:nvPr/>
        </p:nvSpPr>
        <p:spPr>
          <a:xfrm>
            <a:off x="1500166" y="5715016"/>
            <a:ext cx="285752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时间复杂度为</a:t>
            </a:r>
            <a:r>
              <a:rPr lang="en-US" altLang="zh-CN" sz="2000">
                <a:solidFill>
                  <a:srgbClr val="0000FF"/>
                </a:solidFill>
                <a:latin typeface="Consolas" pitchFamily="49" charset="0"/>
                <a:ea typeface="仿宋" pitchFamily="49" charset="-122"/>
                <a:cs typeface="Consolas" pitchFamily="49" charset="0"/>
              </a:rPr>
              <a:t>O(log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pPr/>
              <a:t>88</a:t>
            </a:fld>
            <a:r>
              <a:rPr lang="en-US" altLang="zh-CN" dirty="0"/>
              <a:t>/96</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42910" y="357166"/>
            <a:ext cx="2428892"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en-US" sz="2000">
                <a:ln w="11430"/>
                <a:solidFill>
                  <a:srgbClr val="FF0000"/>
                </a:solidFill>
                <a:effectLst>
                  <a:outerShdw blurRad="50800" dist="39000" dir="5460000" algn="tl">
                    <a:srgbClr val="000000">
                      <a:alpha val="38000"/>
                    </a:srgbClr>
                  </a:outerShdw>
                </a:effectLst>
                <a:latin typeface="Consolas" pitchFamily="49" charset="0"/>
                <a:ea typeface="仿宋" pitchFamily="49" charset="-122"/>
                <a:cs typeface="Consolas" pitchFamily="49" charset="0"/>
              </a:rPr>
              <a:t>用迭代方式实现</a:t>
            </a:r>
          </a:p>
        </p:txBody>
      </p:sp>
      <p:sp>
        <p:nvSpPr>
          <p:cNvPr id="29" name="TextBox 28"/>
          <p:cNvSpPr txBox="1"/>
          <p:nvPr/>
        </p:nvSpPr>
        <p:spPr>
          <a:xfrm>
            <a:off x="210522" y="3178046"/>
            <a:ext cx="8719196" cy="336857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(int 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非递归算法：并查集中查找</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zh-CN" sz="1800">
                <a:solidFill>
                  <a:schemeClr val="bg1">
                    <a:lumMod val="50000"/>
                  </a:schemeClr>
                </a:solidFill>
                <a:latin typeface="Consolas" pitchFamily="49" charset="0"/>
                <a:ea typeface="仿宋" pitchFamily="49" charset="-122"/>
                <a:cs typeface="Consolas" pitchFamily="49" charset="0"/>
              </a:rPr>
              <a:t>结点的根结点</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int rx=x;</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while (parent[rx]!=rx)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找到</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zh-CN" sz="1800">
                <a:solidFill>
                  <a:schemeClr val="bg1">
                    <a:lumMod val="50000"/>
                  </a:schemeClr>
                </a:solidFill>
                <a:latin typeface="Consolas" pitchFamily="49" charset="0"/>
                <a:ea typeface="仿宋" pitchFamily="49" charset="-122"/>
                <a:cs typeface="Consolas" pitchFamily="49" charset="0"/>
              </a:rPr>
              <a:t>的根</a:t>
            </a:r>
            <a:r>
              <a:rPr lang="en-US" altLang="zh-CN" sz="1800">
                <a:solidFill>
                  <a:schemeClr val="bg1">
                    <a:lumMod val="50000"/>
                  </a:schemeClr>
                </a:solidFill>
                <a:latin typeface="Consolas" pitchFamily="49" charset="0"/>
                <a:ea typeface="仿宋" pitchFamily="49" charset="-122"/>
                <a:cs typeface="Consolas" pitchFamily="49" charset="0"/>
              </a:rPr>
              <a:t>rx</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rx=parent[rx];</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int y=x;</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while (y!=rx)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路径压缩</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int tmp=parent[y];</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parent[y]=rx;</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y=tmp;</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rx;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返回根</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0" name="下箭头 29"/>
          <p:cNvSpPr/>
          <p:nvPr/>
        </p:nvSpPr>
        <p:spPr>
          <a:xfrm>
            <a:off x="3286116" y="2714620"/>
            <a:ext cx="214314" cy="428628"/>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14282" y="857232"/>
            <a:ext cx="8786874" cy="19528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(int 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递归算法：并查集中查找</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zh-CN" sz="1800">
                <a:solidFill>
                  <a:schemeClr val="bg1">
                    <a:lumMod val="50000"/>
                  </a:schemeClr>
                </a:solidFill>
                <a:latin typeface="Consolas" pitchFamily="49" charset="0"/>
                <a:ea typeface="仿宋" pitchFamily="49" charset="-122"/>
                <a:cs typeface="Consolas" pitchFamily="49" charset="0"/>
              </a:rPr>
              <a:t>结点的根结点</a:t>
            </a:r>
          </a:p>
          <a:p>
            <a:pPr algn="l"/>
            <a:r>
              <a:rPr lang="en-US" altLang="zh-CN" sz="1800">
                <a:solidFill>
                  <a:srgbClr val="0000FF"/>
                </a:solidFill>
                <a:latin typeface="Consolas" pitchFamily="49" charset="0"/>
                <a:ea typeface="仿宋" pitchFamily="49" charset="-122"/>
                <a:cs typeface="Consolas" pitchFamily="49" charset="0"/>
              </a:rPr>
              <a:t>{  if (x!=parent[x])</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parent[x]=</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(parent[x]);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路径压缩</a:t>
            </a:r>
          </a:p>
          <a:p>
            <a:pPr algn="l"/>
            <a:r>
              <a:rPr lang="en-US" altLang="zh-CN" sz="1800">
                <a:solidFill>
                  <a:srgbClr val="0000FF"/>
                </a:solidFill>
                <a:latin typeface="Consolas" pitchFamily="49" charset="0"/>
                <a:ea typeface="仿宋" pitchFamily="49" charset="-122"/>
                <a:cs typeface="Consolas" pitchFamily="49" charset="0"/>
              </a:rPr>
              <a:t>   return parent[x];</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89</a:t>
            </a:fld>
            <a:r>
              <a:rPr lang="en-US" altLang="zh-CN" dirty="0"/>
              <a:t>/96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928694" cy="422405"/>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1800">
                <a:solidFill>
                  <a:srgbClr val="FF0000"/>
                </a:solidFill>
                <a:latin typeface="Consolas" pitchFamily="49" charset="0"/>
                <a:ea typeface="微软雅黑" pitchFamily="34" charset="-122"/>
                <a:cs typeface="Consolas" pitchFamily="49" charset="0"/>
              </a:rPr>
              <a:t>解法</a:t>
            </a:r>
            <a:r>
              <a:rPr lang="en-US" altLang="zh-CN" sz="1800">
                <a:solidFill>
                  <a:srgbClr val="FF0000"/>
                </a:solidFill>
                <a:latin typeface="Consolas" pitchFamily="49" charset="0"/>
                <a:ea typeface="微软雅黑" pitchFamily="34" charset="-122"/>
                <a:cs typeface="Consolas" pitchFamily="49" charset="0"/>
              </a:rPr>
              <a:t>2</a:t>
            </a:r>
            <a:endParaRPr lang="zh-CN" altLang="en-US" sz="1800">
              <a:solidFill>
                <a:srgbClr val="FF0000"/>
              </a:solidFill>
              <a:latin typeface="Consolas" pitchFamily="49" charset="0"/>
              <a:ea typeface="微软雅黑" pitchFamily="34" charset="-122"/>
              <a:cs typeface="Consolas" pitchFamily="49" charset="0"/>
            </a:endParaRPr>
          </a:p>
        </p:txBody>
      </p:sp>
      <p:sp>
        <p:nvSpPr>
          <p:cNvPr id="6" name="Line 34"/>
          <p:cNvSpPr>
            <a:spLocks noChangeShapeType="1"/>
          </p:cNvSpPr>
          <p:nvPr/>
        </p:nvSpPr>
        <p:spPr bwMode="auto">
          <a:xfrm>
            <a:off x="3921910" y="2468071"/>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7" name="Freeform 45"/>
          <p:cNvSpPr>
            <a:spLocks/>
          </p:cNvSpPr>
          <p:nvPr/>
        </p:nvSpPr>
        <p:spPr bwMode="auto">
          <a:xfrm>
            <a:off x="3911784" y="2952109"/>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Line 44"/>
          <p:cNvSpPr>
            <a:spLocks noChangeShapeType="1"/>
          </p:cNvSpPr>
          <p:nvPr/>
        </p:nvSpPr>
        <p:spPr bwMode="auto">
          <a:xfrm>
            <a:off x="3076388" y="3509772"/>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9" name="Freeform 43"/>
          <p:cNvSpPr>
            <a:spLocks/>
          </p:cNvSpPr>
          <p:nvPr/>
        </p:nvSpPr>
        <p:spPr bwMode="auto">
          <a:xfrm>
            <a:off x="4287042" y="2921271"/>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Line 42"/>
          <p:cNvSpPr>
            <a:spLocks noChangeShapeType="1"/>
          </p:cNvSpPr>
          <p:nvPr/>
        </p:nvSpPr>
        <p:spPr bwMode="auto">
          <a:xfrm flipH="1">
            <a:off x="3004017" y="2887006"/>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Line 41"/>
          <p:cNvSpPr>
            <a:spLocks noChangeShapeType="1"/>
          </p:cNvSpPr>
          <p:nvPr/>
        </p:nvSpPr>
        <p:spPr bwMode="auto">
          <a:xfrm flipH="1">
            <a:off x="3339962" y="2337052"/>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Oval 40"/>
          <p:cNvSpPr>
            <a:spLocks noChangeArrowheads="1"/>
          </p:cNvSpPr>
          <p:nvPr/>
        </p:nvSpPr>
        <p:spPr bwMode="auto">
          <a:xfrm>
            <a:off x="3662505" y="2214554"/>
            <a:ext cx="324000" cy="3240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chemeClr val="bg1"/>
                </a:solidFill>
                <a:effectLst/>
                <a:latin typeface="Consolas" pitchFamily="49" charset="0"/>
                <a:ea typeface="仿宋" pitchFamily="49" charset="-122"/>
                <a:cs typeface="Consolas" pitchFamily="49" charset="0"/>
              </a:rPr>
              <a:t>A</a:t>
            </a:r>
          </a:p>
        </p:txBody>
      </p:sp>
      <p:sp>
        <p:nvSpPr>
          <p:cNvPr id="13" name="Oval 39"/>
          <p:cNvSpPr>
            <a:spLocks noChangeArrowheads="1"/>
          </p:cNvSpPr>
          <p:nvPr/>
        </p:nvSpPr>
        <p:spPr bwMode="auto">
          <a:xfrm>
            <a:off x="3193433" y="2664282"/>
            <a:ext cx="324000" cy="3240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chemeClr val="bg1"/>
                </a:solidFill>
                <a:effectLst/>
                <a:latin typeface="Consolas" pitchFamily="49" charset="0"/>
                <a:ea typeface="仿宋" pitchFamily="49" charset="-122"/>
                <a:cs typeface="Consolas" pitchFamily="49" charset="0"/>
              </a:rPr>
              <a:t>B</a:t>
            </a:r>
          </a:p>
        </p:txBody>
      </p:sp>
      <p:sp>
        <p:nvSpPr>
          <p:cNvPr id="14" name="Oval 38"/>
          <p:cNvSpPr>
            <a:spLocks noChangeArrowheads="1"/>
          </p:cNvSpPr>
          <p:nvPr/>
        </p:nvSpPr>
        <p:spPr bwMode="auto">
          <a:xfrm>
            <a:off x="4064568" y="2702830"/>
            <a:ext cx="324000" cy="3240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chemeClr val="bg1"/>
                </a:solidFill>
                <a:effectLst/>
                <a:latin typeface="Consolas" pitchFamily="49" charset="0"/>
                <a:ea typeface="仿宋" pitchFamily="49" charset="-122"/>
                <a:cs typeface="Consolas" pitchFamily="49" charset="0"/>
              </a:rPr>
              <a:t>C</a:t>
            </a:r>
          </a:p>
        </p:txBody>
      </p:sp>
      <p:sp>
        <p:nvSpPr>
          <p:cNvPr id="15" name="Oval 37"/>
          <p:cNvSpPr>
            <a:spLocks noChangeArrowheads="1"/>
          </p:cNvSpPr>
          <p:nvPr/>
        </p:nvSpPr>
        <p:spPr bwMode="auto">
          <a:xfrm>
            <a:off x="3772402" y="3281052"/>
            <a:ext cx="324000" cy="3240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chemeClr val="bg1"/>
                </a:solidFill>
                <a:effectLst/>
                <a:latin typeface="Consolas" pitchFamily="49" charset="0"/>
                <a:ea typeface="仿宋" pitchFamily="49" charset="-122"/>
                <a:cs typeface="Consolas" pitchFamily="49" charset="0"/>
              </a:rPr>
              <a:t>E</a:t>
            </a:r>
          </a:p>
        </p:txBody>
      </p:sp>
      <p:sp>
        <p:nvSpPr>
          <p:cNvPr id="16" name="Oval 36"/>
          <p:cNvSpPr>
            <a:spLocks noChangeArrowheads="1"/>
          </p:cNvSpPr>
          <p:nvPr/>
        </p:nvSpPr>
        <p:spPr bwMode="auto">
          <a:xfrm>
            <a:off x="4433571" y="3281052"/>
            <a:ext cx="324000" cy="3240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chemeClr val="bg1"/>
                </a:solidFill>
                <a:effectLst/>
                <a:latin typeface="Consolas" pitchFamily="49" charset="0"/>
                <a:ea typeface="仿宋" pitchFamily="49" charset="-122"/>
                <a:cs typeface="Consolas" pitchFamily="49" charset="0"/>
              </a:rPr>
              <a:t>F</a:t>
            </a:r>
          </a:p>
        </p:txBody>
      </p:sp>
      <p:sp>
        <p:nvSpPr>
          <p:cNvPr id="17" name="Oval 35"/>
          <p:cNvSpPr>
            <a:spLocks noChangeArrowheads="1"/>
          </p:cNvSpPr>
          <p:nvPr/>
        </p:nvSpPr>
        <p:spPr bwMode="auto">
          <a:xfrm>
            <a:off x="2857488" y="3293901"/>
            <a:ext cx="324000" cy="3240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chemeClr val="bg1"/>
                </a:solidFill>
                <a:effectLst/>
                <a:latin typeface="Consolas" pitchFamily="49" charset="0"/>
                <a:ea typeface="仿宋" pitchFamily="49" charset="-122"/>
                <a:cs typeface="Consolas" pitchFamily="49" charset="0"/>
              </a:rPr>
              <a:t>D</a:t>
            </a:r>
          </a:p>
        </p:txBody>
      </p:sp>
      <p:sp>
        <p:nvSpPr>
          <p:cNvPr id="18" name="Oval 33"/>
          <p:cNvSpPr>
            <a:spLocks noChangeArrowheads="1"/>
          </p:cNvSpPr>
          <p:nvPr/>
        </p:nvSpPr>
        <p:spPr bwMode="auto">
          <a:xfrm>
            <a:off x="3275632" y="3815586"/>
            <a:ext cx="324000" cy="3240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chemeClr val="bg1"/>
                </a:solidFill>
                <a:effectLst/>
                <a:latin typeface="Consolas" pitchFamily="49" charset="0"/>
                <a:ea typeface="仿宋" pitchFamily="49" charset="-122"/>
                <a:cs typeface="Consolas" pitchFamily="49" charset="0"/>
              </a:rPr>
              <a:t>G</a:t>
            </a:r>
          </a:p>
        </p:txBody>
      </p:sp>
      <p:sp>
        <p:nvSpPr>
          <p:cNvPr id="19" name="TextBox 18"/>
          <p:cNvSpPr txBox="1"/>
          <p:nvPr/>
        </p:nvSpPr>
        <p:spPr>
          <a:xfrm>
            <a:off x="1928794" y="714356"/>
            <a:ext cx="421484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层次遍历中某</a:t>
            </a:r>
            <a:r>
              <a:rPr lang="zh-CN" altLang="zh-CN" sz="2000">
                <a:solidFill>
                  <a:srgbClr val="0000FF"/>
                </a:solidFill>
                <a:latin typeface="Consolas" pitchFamily="49" charset="0"/>
                <a:ea typeface="仿宋" pitchFamily="49" charset="-122"/>
                <a:cs typeface="Consolas" pitchFamily="49" charset="0"/>
              </a:rPr>
              <a:t>层的最右结点</a:t>
            </a:r>
            <a:r>
              <a:rPr lang="en-US" altLang="zh-CN" sz="2000">
                <a:solidFill>
                  <a:srgbClr val="0000FF"/>
                </a:solidFill>
                <a:latin typeface="Consolas" pitchFamily="49" charset="0"/>
                <a:ea typeface="仿宋" pitchFamily="49" charset="-122"/>
                <a:cs typeface="Consolas" pitchFamily="49" charset="0"/>
              </a:rPr>
              <a:t>last</a:t>
            </a:r>
            <a:endParaRPr lang="zh-CN" altLang="en-US" sz="2000">
              <a:solidFill>
                <a:srgbClr val="0000FF"/>
              </a:solidFill>
              <a:latin typeface="Consolas" pitchFamily="49" charset="0"/>
              <a:ea typeface="仿宋" pitchFamily="49" charset="-122"/>
              <a:cs typeface="Consolas" pitchFamily="49" charset="0"/>
            </a:endParaRPr>
          </a:p>
        </p:txBody>
      </p:sp>
      <p:grpSp>
        <p:nvGrpSpPr>
          <p:cNvPr id="23" name="组合 22"/>
          <p:cNvGrpSpPr/>
          <p:nvPr/>
        </p:nvGrpSpPr>
        <p:grpSpPr>
          <a:xfrm>
            <a:off x="4000496" y="1748802"/>
            <a:ext cx="823504" cy="465752"/>
            <a:chOff x="4820066" y="1857364"/>
            <a:chExt cx="823504" cy="465752"/>
          </a:xfrm>
        </p:grpSpPr>
        <p:sp>
          <p:nvSpPr>
            <p:cNvPr id="20" name="TextBox 19"/>
            <p:cNvSpPr txBox="1"/>
            <p:nvPr/>
          </p:nvSpPr>
          <p:spPr>
            <a:xfrm>
              <a:off x="4857752" y="1857364"/>
              <a:ext cx="785818" cy="369332"/>
            </a:xfrm>
            <a:prstGeom prst="rect">
              <a:avLst/>
            </a:prstGeom>
            <a:noFill/>
          </p:spPr>
          <p:txBody>
            <a:bodyPr wrap="square" rtlCol="0">
              <a:spAutoFit/>
            </a:bodyPr>
            <a:lstStyle/>
            <a:p>
              <a:pPr algn="l">
                <a:lnSpc>
                  <a:spcPct val="100000"/>
                </a:lnSpc>
                <a:spcBef>
                  <a:spcPts val="0"/>
                </a:spcBef>
              </a:pPr>
              <a:r>
                <a:rPr lang="en-US" altLang="zh-CN" sz="1800">
                  <a:solidFill>
                    <a:srgbClr val="009900"/>
                  </a:solidFill>
                  <a:latin typeface="Consolas" pitchFamily="49" charset="0"/>
                  <a:ea typeface="仿宋" pitchFamily="49" charset="-122"/>
                  <a:cs typeface="Consolas" pitchFamily="49" charset="0"/>
                </a:rPr>
                <a:t>last</a:t>
              </a:r>
              <a:endParaRPr lang="zh-CN" altLang="en-US" sz="1800">
                <a:solidFill>
                  <a:srgbClr val="009900"/>
                </a:solidFill>
                <a:latin typeface="Consolas" pitchFamily="49" charset="0"/>
                <a:ea typeface="仿宋" pitchFamily="49" charset="-122"/>
                <a:cs typeface="Consolas" pitchFamily="49" charset="0"/>
              </a:endParaRPr>
            </a:p>
          </p:txBody>
        </p:sp>
        <p:cxnSp>
          <p:nvCxnSpPr>
            <p:cNvPr id="22" name="直接箭头连接符 21"/>
            <p:cNvCxnSpPr/>
            <p:nvPr/>
          </p:nvCxnSpPr>
          <p:spPr>
            <a:xfrm rot="5400000">
              <a:off x="4856066" y="2107116"/>
              <a:ext cx="180000" cy="25200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1" name="Oval 40"/>
          <p:cNvSpPr>
            <a:spLocks noChangeArrowheads="1"/>
          </p:cNvSpPr>
          <p:nvPr/>
        </p:nvSpPr>
        <p:spPr bwMode="auto">
          <a:xfrm>
            <a:off x="3662505" y="22145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32" name="Oval 39"/>
          <p:cNvSpPr>
            <a:spLocks noChangeArrowheads="1"/>
          </p:cNvSpPr>
          <p:nvPr/>
        </p:nvSpPr>
        <p:spPr bwMode="auto">
          <a:xfrm>
            <a:off x="3193433" y="2664282"/>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33" name="Oval 38"/>
          <p:cNvSpPr>
            <a:spLocks noChangeArrowheads="1"/>
          </p:cNvSpPr>
          <p:nvPr/>
        </p:nvSpPr>
        <p:spPr bwMode="auto">
          <a:xfrm>
            <a:off x="4064568" y="270283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34" name="Oval 37"/>
          <p:cNvSpPr>
            <a:spLocks noChangeArrowheads="1"/>
          </p:cNvSpPr>
          <p:nvPr/>
        </p:nvSpPr>
        <p:spPr bwMode="auto">
          <a:xfrm>
            <a:off x="3772402" y="3281052"/>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35" name="Oval 36"/>
          <p:cNvSpPr>
            <a:spLocks noChangeArrowheads="1"/>
          </p:cNvSpPr>
          <p:nvPr/>
        </p:nvSpPr>
        <p:spPr bwMode="auto">
          <a:xfrm>
            <a:off x="4433571" y="3281052"/>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36" name="Oval 35"/>
          <p:cNvSpPr>
            <a:spLocks noChangeArrowheads="1"/>
          </p:cNvSpPr>
          <p:nvPr/>
        </p:nvSpPr>
        <p:spPr bwMode="auto">
          <a:xfrm>
            <a:off x="2857488" y="3293901"/>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37" name="Oval 33"/>
          <p:cNvSpPr>
            <a:spLocks noChangeArrowheads="1"/>
          </p:cNvSpPr>
          <p:nvPr/>
        </p:nvSpPr>
        <p:spPr bwMode="auto">
          <a:xfrm>
            <a:off x="3275632" y="3815586"/>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ts val="19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38" name="TextBox 37"/>
          <p:cNvSpPr txBox="1"/>
          <p:nvPr/>
        </p:nvSpPr>
        <p:spPr>
          <a:xfrm>
            <a:off x="2214546" y="4643446"/>
            <a:ext cx="4429156"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last</a:t>
            </a:r>
            <a:r>
              <a:rPr lang="zh-CN" altLang="en-US" sz="2000">
                <a:solidFill>
                  <a:srgbClr val="0000FF"/>
                </a:solidFill>
                <a:latin typeface="Consolas" pitchFamily="49" charset="0"/>
                <a:ea typeface="仿宋" pitchFamily="49" charset="-122"/>
                <a:cs typeface="Consolas" pitchFamily="49" charset="0"/>
              </a:rPr>
              <a:t>的作用确定一层是否遍历完成！</a:t>
            </a:r>
          </a:p>
        </p:txBody>
      </p:sp>
      <p:sp>
        <p:nvSpPr>
          <p:cNvPr id="30" name="灯片编号占位符 29"/>
          <p:cNvSpPr>
            <a:spLocks noGrp="1"/>
          </p:cNvSpPr>
          <p:nvPr>
            <p:ph type="sldNum" sz="quarter" idx="12"/>
          </p:nvPr>
        </p:nvSpPr>
        <p:spPr/>
        <p:txBody>
          <a:bodyPr/>
          <a:lstStyle/>
          <a:p>
            <a:fld id="{67864EE2-EAB3-4814-A7EB-820BD7610F1E}" type="slidenum">
              <a:rPr lang="en-US" altLang="zh-CN" smtClean="0"/>
              <a:pPr/>
              <a:t>9</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885 0.02685 C -0.00277 0.02801 0.01893 0.02453 0.02761 0.03379 C 0.03629 0.04305 0.03994 0.07222 0.04323 0.0824 " pathEditMode="relative" rAng="0" ptsTypes="aaa">
                                      <p:cBhvr>
                                        <p:cTn id="11" dur="2000" fill="hold"/>
                                        <p:tgtEl>
                                          <p:spTgt spid="23"/>
                                        </p:tgtEl>
                                        <p:attrNameLst>
                                          <p:attrName>ppt_x</p:attrName>
                                          <p:attrName>ppt_y</p:attrName>
                                        </p:attrNameLst>
                                      </p:cBhvr>
                                      <p:rCtr x="2600" y="2700"/>
                                    </p:animMotion>
                                  </p:childTnLst>
                                </p:cTn>
                              </p:par>
                            </p:childTnLst>
                          </p:cTn>
                        </p:par>
                      </p:childTnLst>
                    </p:cTn>
                  </p:par>
                  <p:par>
                    <p:cTn id="12" fill="hold">
                      <p:stCondLst>
                        <p:cond delay="indefinite"/>
                      </p:stCondLst>
                      <p:childTnLst>
                        <p:par>
                          <p:cTn id="13" fill="hold">
                            <p:stCondLst>
                              <p:cond delay="0"/>
                            </p:stCondLst>
                            <p:childTnLst>
                              <p:par>
                                <p:cTn id="14" presetID="22" presetClass="exit" presetSubtype="1" fill="hold" grpId="0" nodeType="clickEffect">
                                  <p:stCondLst>
                                    <p:cond delay="0"/>
                                  </p:stCondLst>
                                  <p:childTnLst>
                                    <p:animEffect transition="out" filter="wipe(up)">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1" fill="hold" grpId="0" nodeType="clickEffect">
                                  <p:stCondLst>
                                    <p:cond delay="0"/>
                                  </p:stCondLst>
                                  <p:childTnLst>
                                    <p:animEffect transition="out" filter="wipe(up)">
                                      <p:cBhvr>
                                        <p:cTn id="20" dur="500"/>
                                        <p:tgtEl>
                                          <p:spTgt spid="33"/>
                                        </p:tgtEl>
                                      </p:cBhvr>
                                    </p:animEffect>
                                    <p:set>
                                      <p:cBhvr>
                                        <p:cTn id="21" dur="1" fill="hold">
                                          <p:stCondLst>
                                            <p:cond delay="499"/>
                                          </p:stCondLst>
                                        </p:cTn>
                                        <p:tgtEl>
                                          <p:spTgt spid="3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04202 0.10463 C 0.04445 0.10787 0.04914 0.11597 0.05521 0.12523 C 0.06129 0.13449 0.07414 0.15277 0.07813 0.15995 C 0.08212 0.16713 0.07917 0.16666 0.07952 0.16851 " pathEditMode="relative" rAng="0" ptsTypes="aaaa">
                                      <p:cBhvr>
                                        <p:cTn id="25" dur="2000" fill="hold"/>
                                        <p:tgtEl>
                                          <p:spTgt spid="23"/>
                                        </p:tgtEl>
                                        <p:attrNameLst>
                                          <p:attrName>ppt_x</p:attrName>
                                          <p:attrName>ppt_y</p:attrName>
                                        </p:attrNameLst>
                                      </p:cBhvr>
                                      <p:rCtr x="2000" y="3200"/>
                                    </p:animMotion>
                                  </p:childTnLst>
                                </p:cTn>
                              </p:par>
                            </p:childTnLst>
                          </p:cTn>
                        </p:par>
                      </p:childTnLst>
                    </p:cTn>
                  </p:par>
                  <p:par>
                    <p:cTn id="26" fill="hold">
                      <p:stCondLst>
                        <p:cond delay="indefinite"/>
                      </p:stCondLst>
                      <p:childTnLst>
                        <p:par>
                          <p:cTn id="27" fill="hold">
                            <p:stCondLst>
                              <p:cond delay="0"/>
                            </p:stCondLst>
                            <p:childTnLst>
                              <p:par>
                                <p:cTn id="28" presetID="22" presetClass="exit" presetSubtype="1" fill="hold" grpId="0" nodeType="clickEffect">
                                  <p:stCondLst>
                                    <p:cond delay="0"/>
                                  </p:stCondLst>
                                  <p:childTnLst>
                                    <p:animEffect transition="out" filter="wipe(up)">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grpId="0" nodeType="clickEffect">
                                  <p:stCondLst>
                                    <p:cond delay="0"/>
                                  </p:stCondLst>
                                  <p:childTnLst>
                                    <p:animEffect transition="out" filter="wipe(up)">
                                      <p:cBhvr>
                                        <p:cTn id="34" dur="500"/>
                                        <p:tgtEl>
                                          <p:spTgt spid="34"/>
                                        </p:tgtEl>
                                      </p:cBhvr>
                                    </p:animEffect>
                                    <p:set>
                                      <p:cBhvr>
                                        <p:cTn id="35" dur="1" fill="hold">
                                          <p:stCondLst>
                                            <p:cond delay="499"/>
                                          </p:stCondLst>
                                        </p:cTn>
                                        <p:tgtEl>
                                          <p:spTgt spid="3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1" fill="hold" grpId="0" nodeType="clickEffect">
                                  <p:stCondLst>
                                    <p:cond delay="0"/>
                                  </p:stCondLst>
                                  <p:childTnLst>
                                    <p:animEffect transition="out" filter="wipe(up)">
                                      <p:cBhvr>
                                        <p:cTn id="39" dur="500"/>
                                        <p:tgtEl>
                                          <p:spTgt spid="35"/>
                                        </p:tgtEl>
                                      </p:cBhvr>
                                    </p:animEffect>
                                    <p:set>
                                      <p:cBhvr>
                                        <p:cTn id="40" dur="1" fill="hold">
                                          <p:stCondLst>
                                            <p:cond delay="499"/>
                                          </p:stCondLst>
                                        </p:cTn>
                                        <p:tgtEl>
                                          <p:spTgt spid="3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07952 0.16851 C 0.08212 0.18171 0.08473 0.1949 0.07848 0.21018 C 0.07223 0.22546 0.06216 0.25301 0.04202 0.26018 C 0.02188 0.26736 -0.02482 0.25463 -0.04236 0.25324 " pathEditMode="relative" rAng="0" ptsTypes="aaaa">
                                      <p:cBhvr>
                                        <p:cTn id="44" dur="2000" fill="hold"/>
                                        <p:tgtEl>
                                          <p:spTgt spid="23"/>
                                        </p:tgtEl>
                                        <p:attrNameLst>
                                          <p:attrName>ppt_x</p:attrName>
                                          <p:attrName>ppt_y</p:attrName>
                                        </p:attrNameLst>
                                      </p:cBhvr>
                                      <p:rCtr x="-5800" y="4900"/>
                                    </p:animMotion>
                                  </p:childTnLst>
                                </p:cTn>
                              </p:par>
                            </p:childTnLst>
                          </p:cTn>
                        </p:par>
                      </p:childTnLst>
                    </p:cTn>
                  </p:par>
                  <p:par>
                    <p:cTn id="45" fill="hold">
                      <p:stCondLst>
                        <p:cond delay="indefinite"/>
                      </p:stCondLst>
                      <p:childTnLst>
                        <p:par>
                          <p:cTn id="46" fill="hold">
                            <p:stCondLst>
                              <p:cond delay="0"/>
                            </p:stCondLst>
                            <p:childTnLst>
                              <p:par>
                                <p:cTn id="47" presetID="22" presetClass="exit" presetSubtype="1" fill="hold" grpId="0" nodeType="clickEffect">
                                  <p:stCondLst>
                                    <p:cond delay="0"/>
                                  </p:stCondLst>
                                  <p:childTnLst>
                                    <p:animEffect transition="out" filter="wipe(up)">
                                      <p:cBhvr>
                                        <p:cTn id="48" dur="500"/>
                                        <p:tgtEl>
                                          <p:spTgt spid="37"/>
                                        </p:tgtEl>
                                      </p:cBhvr>
                                    </p:animEffect>
                                    <p:set>
                                      <p:cBhvr>
                                        <p:cTn id="49" dur="1" fill="hold">
                                          <p:stCondLst>
                                            <p:cond delay="499"/>
                                          </p:stCondLst>
                                        </p:cTn>
                                        <p:tgtEl>
                                          <p:spTgt spid="37"/>
                                        </p:tgtEl>
                                        <p:attrNameLst>
                                          <p:attrName>style.visibility</p:attrName>
                                        </p:attrNameLst>
                                      </p:cBhvr>
                                      <p:to>
                                        <p:strVal val="hidden"/>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290"/>
            <a:ext cx="8358246" cy="362505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Union</a:t>
            </a:r>
            <a:r>
              <a:rPr lang="en-US" altLang="zh-CN" sz="1800">
                <a:solidFill>
                  <a:srgbClr val="0000FF"/>
                </a:solidFill>
                <a:latin typeface="Consolas" pitchFamily="49" charset="0"/>
                <a:ea typeface="仿宋" pitchFamily="49" charset="-122"/>
                <a:cs typeface="Consolas" pitchFamily="49" charset="0"/>
              </a:rPr>
              <a:t>(int x,int y)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并查集中</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zh-CN" sz="1800">
                <a:solidFill>
                  <a:schemeClr val="bg1">
                    <a:lumMod val="50000"/>
                  </a:schemeClr>
                </a:solidFill>
                <a:latin typeface="Consolas" pitchFamily="49" charset="0"/>
                <a:ea typeface="仿宋" pitchFamily="49" charset="-122"/>
                <a:cs typeface="Consolas" pitchFamily="49" charset="0"/>
              </a:rPr>
              <a:t>和</a:t>
            </a:r>
            <a:r>
              <a:rPr lang="en-US" altLang="zh-CN" sz="1800">
                <a:solidFill>
                  <a:schemeClr val="bg1">
                    <a:lumMod val="50000"/>
                  </a:schemeClr>
                </a:solidFill>
                <a:latin typeface="Consolas" pitchFamily="49" charset="0"/>
                <a:ea typeface="仿宋" pitchFamily="49" charset="-122"/>
                <a:cs typeface="Consolas" pitchFamily="49" charset="0"/>
              </a:rPr>
              <a:t>y</a:t>
            </a:r>
            <a:r>
              <a:rPr lang="zh-CN" altLang="zh-CN" sz="1800">
                <a:solidFill>
                  <a:schemeClr val="bg1">
                    <a:lumMod val="50000"/>
                  </a:schemeClr>
                </a:solidFill>
                <a:latin typeface="Consolas" pitchFamily="49" charset="0"/>
                <a:ea typeface="仿宋" pitchFamily="49" charset="-122"/>
                <a:cs typeface="Consolas" pitchFamily="49" charset="0"/>
              </a:rPr>
              <a:t>的两个集合的合并</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int rx=</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(x);</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int ry=</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(y);</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if (rx==ry)			</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zh-CN" sz="1800">
                <a:solidFill>
                  <a:schemeClr val="bg1">
                    <a:lumMod val="50000"/>
                  </a:schemeClr>
                </a:solidFill>
                <a:latin typeface="Consolas" pitchFamily="49" charset="0"/>
                <a:ea typeface="仿宋" pitchFamily="49" charset="-122"/>
                <a:cs typeface="Consolas" pitchFamily="49" charset="0"/>
              </a:rPr>
              <a:t>和</a:t>
            </a:r>
            <a:r>
              <a:rPr lang="en-US" altLang="zh-CN" sz="1800">
                <a:solidFill>
                  <a:schemeClr val="bg1">
                    <a:lumMod val="50000"/>
                  </a:schemeClr>
                </a:solidFill>
                <a:latin typeface="Consolas" pitchFamily="49" charset="0"/>
                <a:ea typeface="仿宋" pitchFamily="49" charset="-122"/>
                <a:cs typeface="Consolas" pitchFamily="49" charset="0"/>
              </a:rPr>
              <a:t>y</a:t>
            </a:r>
            <a:r>
              <a:rPr lang="zh-CN" altLang="zh-CN" sz="1800">
                <a:solidFill>
                  <a:schemeClr val="bg1">
                    <a:lumMod val="50000"/>
                  </a:schemeClr>
                </a:solidFill>
                <a:latin typeface="Consolas" pitchFamily="49" charset="0"/>
                <a:ea typeface="仿宋" pitchFamily="49" charset="-122"/>
                <a:cs typeface="Consolas" pitchFamily="49" charset="0"/>
              </a:rPr>
              <a:t>属于同一棵树的情况</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if (rnk[rx]&lt;rnk[ry])</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parent[rx]=ry;		</a:t>
            </a:r>
            <a:r>
              <a:rPr lang="en-US" altLang="zh-CN" sz="1800">
                <a:solidFill>
                  <a:schemeClr val="bg1">
                    <a:lumMod val="50000"/>
                  </a:schemeClr>
                </a:solidFill>
                <a:latin typeface="Consolas" pitchFamily="49" charset="0"/>
                <a:ea typeface="仿宋" pitchFamily="49" charset="-122"/>
                <a:cs typeface="Consolas" pitchFamily="49" charset="0"/>
              </a:rPr>
              <a:t>//rx</a:t>
            </a:r>
            <a:r>
              <a:rPr lang="zh-CN" altLang="zh-CN" sz="1800">
                <a:solidFill>
                  <a:schemeClr val="bg1">
                    <a:lumMod val="50000"/>
                  </a:schemeClr>
                </a:solidFill>
                <a:latin typeface="Consolas" pitchFamily="49" charset="0"/>
                <a:ea typeface="仿宋" pitchFamily="49" charset="-122"/>
                <a:cs typeface="Consolas" pitchFamily="49" charset="0"/>
              </a:rPr>
              <a:t>结点作为</a:t>
            </a:r>
            <a:r>
              <a:rPr lang="en-US" altLang="zh-CN" sz="1800">
                <a:solidFill>
                  <a:schemeClr val="bg1">
                    <a:lumMod val="50000"/>
                  </a:schemeClr>
                </a:solidFill>
                <a:latin typeface="Consolas" pitchFamily="49" charset="0"/>
                <a:ea typeface="仿宋" pitchFamily="49" charset="-122"/>
                <a:cs typeface="Consolas" pitchFamily="49" charset="0"/>
              </a:rPr>
              <a:t>ry</a:t>
            </a:r>
            <a:r>
              <a:rPr lang="zh-CN" altLang="zh-CN" sz="1800">
                <a:solidFill>
                  <a:schemeClr val="bg1">
                    <a:lumMod val="50000"/>
                  </a:schemeClr>
                </a:solidFill>
                <a:latin typeface="Consolas" pitchFamily="49" charset="0"/>
                <a:ea typeface="仿宋" pitchFamily="49" charset="-122"/>
                <a:cs typeface="Consolas" pitchFamily="49" charset="0"/>
              </a:rPr>
              <a:t>的孩子</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if (rnk[rx]==rnk[ry])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秩相同，合并后</a:t>
            </a:r>
            <a:r>
              <a:rPr lang="en-US" altLang="zh-CN" sz="1800">
                <a:solidFill>
                  <a:schemeClr val="bg1">
                    <a:lumMod val="50000"/>
                  </a:schemeClr>
                </a:solidFill>
                <a:latin typeface="Consolas" pitchFamily="49" charset="0"/>
                <a:ea typeface="仿宋" pitchFamily="49" charset="-122"/>
                <a:cs typeface="Consolas" pitchFamily="49" charset="0"/>
              </a:rPr>
              <a:t>rx</a:t>
            </a:r>
            <a:r>
              <a:rPr lang="zh-CN" altLang="zh-CN" sz="1800">
                <a:solidFill>
                  <a:schemeClr val="bg1">
                    <a:lumMod val="50000"/>
                  </a:schemeClr>
                </a:solidFill>
                <a:latin typeface="Consolas" pitchFamily="49" charset="0"/>
                <a:ea typeface="仿宋" pitchFamily="49" charset="-122"/>
                <a:cs typeface="Consolas" pitchFamily="49" charset="0"/>
              </a:rPr>
              <a:t>的秩增</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rnk[rx]++;</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parent[ry]=rx;		</a:t>
            </a:r>
            <a:r>
              <a:rPr lang="en-US" altLang="zh-CN" sz="1800">
                <a:solidFill>
                  <a:schemeClr val="bg1">
                    <a:lumMod val="50000"/>
                  </a:schemeClr>
                </a:solidFill>
                <a:latin typeface="Consolas" pitchFamily="49" charset="0"/>
                <a:ea typeface="仿宋" pitchFamily="49" charset="-122"/>
                <a:cs typeface="Consolas" pitchFamily="49" charset="0"/>
              </a:rPr>
              <a:t>//ry</a:t>
            </a:r>
            <a:r>
              <a:rPr lang="zh-CN" altLang="zh-CN" sz="1800">
                <a:solidFill>
                  <a:schemeClr val="bg1">
                    <a:lumMod val="50000"/>
                  </a:schemeClr>
                </a:solidFill>
                <a:latin typeface="Consolas" pitchFamily="49" charset="0"/>
                <a:ea typeface="仿宋" pitchFamily="49" charset="-122"/>
                <a:cs typeface="Consolas" pitchFamily="49" charset="0"/>
              </a:rPr>
              <a:t>结点作为</a:t>
            </a:r>
            <a:r>
              <a:rPr lang="en-US" altLang="zh-CN" sz="1800">
                <a:solidFill>
                  <a:schemeClr val="bg1">
                    <a:lumMod val="50000"/>
                  </a:schemeClr>
                </a:solidFill>
                <a:latin typeface="Consolas" pitchFamily="49" charset="0"/>
                <a:ea typeface="仿宋" pitchFamily="49" charset="-122"/>
                <a:cs typeface="Consolas" pitchFamily="49" charset="0"/>
              </a:rPr>
              <a:t>rx</a:t>
            </a:r>
            <a:r>
              <a:rPr lang="zh-CN" altLang="zh-CN" sz="1800">
                <a:solidFill>
                  <a:schemeClr val="bg1">
                    <a:lumMod val="50000"/>
                  </a:schemeClr>
                </a:solidFill>
                <a:latin typeface="Consolas" pitchFamily="49" charset="0"/>
                <a:ea typeface="仿宋" pitchFamily="49" charset="-122"/>
                <a:cs typeface="Consolas" pitchFamily="49" charset="0"/>
              </a:rPr>
              <a:t>的孩子</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428728" y="6000768"/>
            <a:ext cx="285752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时间复杂度为</a:t>
            </a:r>
            <a:r>
              <a:rPr lang="en-US" altLang="zh-CN" sz="2000">
                <a:solidFill>
                  <a:srgbClr val="0000FF"/>
                </a:solidFill>
                <a:latin typeface="Consolas" pitchFamily="49" charset="0"/>
                <a:ea typeface="仿宋" pitchFamily="49" charset="-122"/>
                <a:cs typeface="Consolas" pitchFamily="49" charset="0"/>
              </a:rPr>
              <a:t>O(log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p>
        </p:txBody>
      </p:sp>
      <p:grpSp>
        <p:nvGrpSpPr>
          <p:cNvPr id="2" name="组合 25"/>
          <p:cNvGrpSpPr/>
          <p:nvPr/>
        </p:nvGrpSpPr>
        <p:grpSpPr>
          <a:xfrm>
            <a:off x="1357290" y="4143380"/>
            <a:ext cx="4357718" cy="1757374"/>
            <a:chOff x="1285852" y="4429132"/>
            <a:chExt cx="4357718" cy="1757374"/>
          </a:xfrm>
        </p:grpSpPr>
        <p:grpSp>
          <p:nvGrpSpPr>
            <p:cNvPr id="3" name="组合 23"/>
            <p:cNvGrpSpPr/>
            <p:nvPr/>
          </p:nvGrpSpPr>
          <p:grpSpPr>
            <a:xfrm>
              <a:off x="1285852" y="4572008"/>
              <a:ext cx="928694" cy="1285884"/>
              <a:chOff x="1285852" y="4572008"/>
              <a:chExt cx="928694" cy="1285884"/>
            </a:xfrm>
          </p:grpSpPr>
          <p:sp>
            <p:nvSpPr>
              <p:cNvPr id="7" name="Oval 20"/>
              <p:cNvSpPr>
                <a:spLocks noChangeArrowheads="1"/>
              </p:cNvSpPr>
              <p:nvPr/>
            </p:nvSpPr>
            <p:spPr bwMode="auto">
              <a:xfrm>
                <a:off x="1295377" y="5460734"/>
                <a:ext cx="334703" cy="382870"/>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x</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Oval 20"/>
              <p:cNvSpPr>
                <a:spLocks noChangeArrowheads="1"/>
              </p:cNvSpPr>
              <p:nvPr/>
            </p:nvSpPr>
            <p:spPr bwMode="auto">
              <a:xfrm>
                <a:off x="1285852" y="4572008"/>
                <a:ext cx="334703" cy="382870"/>
              </a:xfrm>
              <a:prstGeom prst="ellipse">
                <a:avLst/>
              </a:prstGeom>
              <a:ln w="19050">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rx</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10" name="直接箭头连接符 9"/>
              <p:cNvCxnSpPr>
                <a:stCxn id="7" idx="0"/>
                <a:endCxn id="8" idx="4"/>
              </p:cNvCxnSpPr>
              <p:nvPr/>
            </p:nvCxnSpPr>
            <p:spPr>
              <a:xfrm rot="16200000" flipV="1">
                <a:off x="1205039" y="5203043"/>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sp>
            <p:nvSpPr>
              <p:cNvPr id="11" name="Oval 20"/>
              <p:cNvSpPr>
                <a:spLocks noChangeArrowheads="1"/>
              </p:cNvSpPr>
              <p:nvPr/>
            </p:nvSpPr>
            <p:spPr bwMode="auto">
              <a:xfrm>
                <a:off x="1879843" y="5475022"/>
                <a:ext cx="334703" cy="382870"/>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y</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Oval 20"/>
              <p:cNvSpPr>
                <a:spLocks noChangeArrowheads="1"/>
              </p:cNvSpPr>
              <p:nvPr/>
            </p:nvSpPr>
            <p:spPr bwMode="auto">
              <a:xfrm>
                <a:off x="1870318" y="4586296"/>
                <a:ext cx="334703" cy="382870"/>
              </a:xfrm>
              <a:prstGeom prst="ellipse">
                <a:avLst/>
              </a:prstGeom>
              <a:ln w="19050">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ry</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13" name="直接箭头连接符 12"/>
              <p:cNvCxnSpPr>
                <a:stCxn id="11" idx="0"/>
                <a:endCxn id="12" idx="4"/>
              </p:cNvCxnSpPr>
              <p:nvPr/>
            </p:nvCxnSpPr>
            <p:spPr>
              <a:xfrm rot="16200000" flipV="1">
                <a:off x="1789505" y="5217331"/>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grpSp>
        <p:sp>
          <p:nvSpPr>
            <p:cNvPr id="14" name="右箭头 13"/>
            <p:cNvSpPr/>
            <p:nvPr/>
          </p:nvSpPr>
          <p:spPr>
            <a:xfrm>
              <a:off x="2643174" y="5072074"/>
              <a:ext cx="1571636" cy="214314"/>
            </a:xfrm>
            <a:prstGeom prst="right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2500298" y="4662082"/>
              <a:ext cx="2000264" cy="338554"/>
            </a:xfrm>
            <a:prstGeom prst="rect">
              <a:avLst/>
            </a:prstGeom>
            <a:noFill/>
          </p:spPr>
          <p:txBody>
            <a:bodyPr wrap="square" rtlCol="0">
              <a:spAutoFit/>
            </a:bodyPr>
            <a:lstStyle/>
            <a:p>
              <a:pPr algn="l">
                <a:lnSpc>
                  <a:spcPct val="100000"/>
                </a:lnSpc>
                <a:spcBef>
                  <a:spcPts val="0"/>
                </a:spcBef>
              </a:pPr>
              <a:r>
                <a:rPr lang="en-US" altLang="zh-CN" sz="1600" b="0">
                  <a:solidFill>
                    <a:srgbClr val="0000FF"/>
                  </a:solidFill>
                  <a:latin typeface="Consolas" pitchFamily="49" charset="0"/>
                  <a:ea typeface="仿宋" pitchFamily="49" charset="-122"/>
                  <a:cs typeface="Consolas" pitchFamily="49" charset="0"/>
                </a:rPr>
                <a:t>rank[rx]&lt;rank[ry]</a:t>
              </a:r>
              <a:endParaRPr lang="zh-CN" altLang="en-US" sz="1600" b="0">
                <a:solidFill>
                  <a:srgbClr val="0000FF"/>
                </a:solidFill>
                <a:latin typeface="Consolas" pitchFamily="49" charset="0"/>
                <a:ea typeface="仿宋" pitchFamily="49" charset="-122"/>
                <a:cs typeface="Consolas" pitchFamily="49" charset="0"/>
              </a:endParaRPr>
            </a:p>
          </p:txBody>
        </p:sp>
        <p:grpSp>
          <p:nvGrpSpPr>
            <p:cNvPr id="4" name="组合 24"/>
            <p:cNvGrpSpPr/>
            <p:nvPr/>
          </p:nvGrpSpPr>
          <p:grpSpPr>
            <a:xfrm>
              <a:off x="4714876" y="4429132"/>
              <a:ext cx="928694" cy="1757374"/>
              <a:chOff x="5429256" y="4586296"/>
              <a:chExt cx="928694" cy="1757374"/>
            </a:xfrm>
          </p:grpSpPr>
          <p:sp>
            <p:nvSpPr>
              <p:cNvPr id="16" name="Oval 20"/>
              <p:cNvSpPr>
                <a:spLocks noChangeArrowheads="1"/>
              </p:cNvSpPr>
              <p:nvPr/>
            </p:nvSpPr>
            <p:spPr bwMode="auto">
              <a:xfrm>
                <a:off x="5438781" y="5960800"/>
                <a:ext cx="334703" cy="382870"/>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x</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Oval 20"/>
              <p:cNvSpPr>
                <a:spLocks noChangeArrowheads="1"/>
              </p:cNvSpPr>
              <p:nvPr/>
            </p:nvSpPr>
            <p:spPr bwMode="auto">
              <a:xfrm>
                <a:off x="5429256" y="5072074"/>
                <a:ext cx="334703" cy="382870"/>
              </a:xfrm>
              <a:prstGeom prst="ellipse">
                <a:avLst/>
              </a:prstGeom>
              <a:ln w="19050">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rx</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18" name="直接箭头连接符 17"/>
              <p:cNvCxnSpPr>
                <a:stCxn id="16" idx="0"/>
                <a:endCxn id="17" idx="4"/>
              </p:cNvCxnSpPr>
              <p:nvPr/>
            </p:nvCxnSpPr>
            <p:spPr>
              <a:xfrm rot="16200000" flipV="1">
                <a:off x="5348443" y="5703109"/>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sp>
            <p:nvSpPr>
              <p:cNvPr id="19" name="Oval 20"/>
              <p:cNvSpPr>
                <a:spLocks noChangeArrowheads="1"/>
              </p:cNvSpPr>
              <p:nvPr/>
            </p:nvSpPr>
            <p:spPr bwMode="auto">
              <a:xfrm>
                <a:off x="6023247" y="5475022"/>
                <a:ext cx="334703" cy="382870"/>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y</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Oval 20"/>
              <p:cNvSpPr>
                <a:spLocks noChangeArrowheads="1"/>
              </p:cNvSpPr>
              <p:nvPr/>
            </p:nvSpPr>
            <p:spPr bwMode="auto">
              <a:xfrm>
                <a:off x="6013722" y="4586296"/>
                <a:ext cx="334703" cy="382870"/>
              </a:xfrm>
              <a:prstGeom prst="ellipse">
                <a:avLst/>
              </a:prstGeom>
              <a:ln w="19050">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ry</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21" name="直接箭头连接符 20"/>
              <p:cNvCxnSpPr>
                <a:stCxn id="19" idx="0"/>
                <a:endCxn id="20" idx="4"/>
              </p:cNvCxnSpPr>
              <p:nvPr/>
            </p:nvCxnSpPr>
            <p:spPr>
              <a:xfrm rot="16200000" flipV="1">
                <a:off x="5932909" y="5217331"/>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7" idx="7"/>
                <a:endCxn id="20" idx="2"/>
              </p:cNvCxnSpPr>
              <p:nvPr/>
            </p:nvCxnSpPr>
            <p:spPr>
              <a:xfrm rot="5400000" flipH="1" flipV="1">
                <a:off x="5689126" y="4803549"/>
                <a:ext cx="350413" cy="298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sp>
        <p:nvSpPr>
          <p:cNvPr id="24" name="灯片编号占位符 23"/>
          <p:cNvSpPr>
            <a:spLocks noGrp="1"/>
          </p:cNvSpPr>
          <p:nvPr>
            <p:ph type="sldNum" sz="quarter" idx="12"/>
          </p:nvPr>
        </p:nvSpPr>
        <p:spPr/>
        <p:txBody>
          <a:bodyPr/>
          <a:lstStyle/>
          <a:p>
            <a:fld id="{67864EE2-EAB3-4814-A7EB-820BD7610F1E}" type="slidenum">
              <a:rPr lang="en-US" altLang="zh-CN" smtClean="0"/>
              <a:pPr/>
              <a:t>90</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7715304" cy="61425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a:solidFill>
                  <a:srgbClr val="FF0000"/>
                </a:solidFill>
                <a:latin typeface="Consolas" pitchFamily="49" charset="0"/>
                <a:ea typeface="仿宋" pitchFamily="49" charset="-122"/>
                <a:cs typeface="Consolas" pitchFamily="49" charset="0"/>
              </a:rPr>
              <a:t>【</a:t>
            </a:r>
            <a:r>
              <a:rPr lang="zh-CN" altLang="zh-CN" sz="2000">
                <a:solidFill>
                  <a:srgbClr val="FF0000"/>
                </a:solidFill>
                <a:latin typeface="微软雅黑" pitchFamily="34" charset="-122"/>
                <a:ea typeface="微软雅黑" pitchFamily="34" charset="-122"/>
              </a:rPr>
              <a:t>实战</a:t>
            </a:r>
            <a:r>
              <a:rPr lang="en-US" altLang="zh-CN" sz="2000">
                <a:solidFill>
                  <a:srgbClr val="FF0000"/>
                </a:solidFill>
                <a:latin typeface="微软雅黑" pitchFamily="34" charset="-122"/>
                <a:ea typeface="微软雅黑" pitchFamily="34" charset="-122"/>
              </a:rPr>
              <a:t>7.5 </a:t>
            </a:r>
            <a:r>
              <a:rPr lang="zh-CN" altLang="zh-CN" sz="2000">
                <a:solidFill>
                  <a:srgbClr val="FF0000"/>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HDU1232</a:t>
            </a:r>
            <a:r>
              <a:rPr lang="zh-CN" altLang="zh-CN" sz="2000">
                <a:solidFill>
                  <a:srgbClr val="0000FF"/>
                </a:solidFill>
                <a:latin typeface="Consolas" pitchFamily="49" charset="0"/>
                <a:ea typeface="仿宋" pitchFamily="49" charset="-122"/>
                <a:cs typeface="Consolas" pitchFamily="49" charset="0"/>
              </a:rPr>
              <a:t>—畅通工程问题。</a:t>
            </a:r>
          </a:p>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FF0000"/>
                </a:solidFill>
                <a:latin typeface="Consolas" pitchFamily="49" charset="0"/>
                <a:ea typeface="仿宋" pitchFamily="49" charset="-122"/>
                <a:cs typeface="Consolas" pitchFamily="49" charset="0"/>
              </a:rPr>
              <a:t>问题描述：</a:t>
            </a:r>
            <a:r>
              <a:rPr lang="zh-CN" altLang="zh-CN" sz="2000">
                <a:solidFill>
                  <a:srgbClr val="0000FF"/>
                </a:solidFill>
                <a:latin typeface="Consolas" pitchFamily="49" charset="0"/>
                <a:ea typeface="仿宋" pitchFamily="49" charset="-122"/>
                <a:cs typeface="Consolas" pitchFamily="49" charset="0"/>
              </a:rPr>
              <a:t>某省调查城镇交通状况，得到现有城镇道路统计表，表中列出了每条道路直接连通的城镇。省政府“畅通工程”的目标是使全省任何两个城镇间都可以实现交通（但不一定有直接的道路相连，只要互相间接通过道路可达即可）。问最少还需要建设多少条道路？ </a:t>
            </a:r>
          </a:p>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FF0000"/>
                </a:solidFill>
                <a:latin typeface="Consolas" pitchFamily="49" charset="0"/>
                <a:ea typeface="仿宋" pitchFamily="49" charset="-122"/>
                <a:cs typeface="Consolas" pitchFamily="49" charset="0"/>
              </a:rPr>
              <a:t>输入格式：</a:t>
            </a:r>
            <a:r>
              <a:rPr lang="zh-CN" altLang="zh-CN" sz="2000">
                <a:solidFill>
                  <a:srgbClr val="0000FF"/>
                </a:solidFill>
                <a:latin typeface="Consolas" pitchFamily="49" charset="0"/>
                <a:ea typeface="仿宋" pitchFamily="49" charset="-122"/>
                <a:cs typeface="Consolas" pitchFamily="49" charset="0"/>
              </a:rPr>
              <a:t>测试输入包含若干测试用例。每个测试用例的第</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行给出两个正整数，分别是城镇数目</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&lt;1000</a:t>
            </a:r>
            <a:r>
              <a:rPr lang="zh-CN" altLang="zh-CN" sz="2000">
                <a:solidFill>
                  <a:srgbClr val="0000FF"/>
                </a:solidFill>
                <a:latin typeface="Consolas" pitchFamily="49" charset="0"/>
                <a:ea typeface="仿宋" pitchFamily="49" charset="-122"/>
                <a:cs typeface="Consolas" pitchFamily="49" charset="0"/>
              </a:rPr>
              <a:t>）和道路数目</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，随后的</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行对应</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条道路，每行给出一对正整数，分别是该条道路直接连通的两个城镇的编号。为简单起见，城镇从</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到</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编号。注意两个城市之间可以有多条道路相通，也就是说：</a:t>
            </a:r>
          </a:p>
          <a:p>
            <a:pPr algn="l">
              <a:lnSpc>
                <a:spcPct val="100000"/>
              </a:lnSpc>
              <a:spcBef>
                <a:spcPts val="600"/>
              </a:spcBef>
            </a:pPr>
            <a:r>
              <a:rPr lang="en-US" altLang="zh-CN" sz="2000">
                <a:solidFill>
                  <a:srgbClr val="0000FF"/>
                </a:solidFill>
                <a:latin typeface="Consolas" pitchFamily="49" charset="0"/>
                <a:ea typeface="仿宋" pitchFamily="49" charset="-122"/>
                <a:cs typeface="Consolas" pitchFamily="49" charset="0"/>
              </a:rPr>
              <a:t>   3 3</a:t>
            </a:r>
            <a:endParaRPr lang="zh-CN" altLang="zh-CN" sz="20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2000">
                <a:solidFill>
                  <a:srgbClr val="0000FF"/>
                </a:solidFill>
                <a:latin typeface="Consolas" pitchFamily="49" charset="0"/>
                <a:ea typeface="仿宋" pitchFamily="49" charset="-122"/>
                <a:cs typeface="Consolas" pitchFamily="49" charset="0"/>
              </a:rPr>
              <a:t>   1 2</a:t>
            </a:r>
            <a:endParaRPr lang="zh-CN" altLang="zh-CN" sz="20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2000">
                <a:solidFill>
                  <a:srgbClr val="0000FF"/>
                </a:solidFill>
                <a:latin typeface="Consolas" pitchFamily="49" charset="0"/>
                <a:ea typeface="仿宋" pitchFamily="49" charset="-122"/>
                <a:cs typeface="Consolas" pitchFamily="49" charset="0"/>
              </a:rPr>
              <a:t>   1 2</a:t>
            </a:r>
            <a:endParaRPr lang="zh-CN" altLang="zh-CN" sz="20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2000">
                <a:solidFill>
                  <a:srgbClr val="0000FF"/>
                </a:solidFill>
                <a:latin typeface="Consolas" pitchFamily="49" charset="0"/>
                <a:ea typeface="仿宋" pitchFamily="49" charset="-122"/>
                <a:cs typeface="Consolas" pitchFamily="49" charset="0"/>
              </a:rPr>
              <a:t>   2 1</a:t>
            </a:r>
            <a:endParaRPr lang="zh-CN" altLang="zh-CN" sz="2000">
              <a:solidFill>
                <a:srgbClr val="0000FF"/>
              </a:solidFill>
              <a:latin typeface="Consolas" pitchFamily="49" charset="0"/>
              <a:ea typeface="仿宋" pitchFamily="49" charset="-122"/>
              <a:cs typeface="Consolas" pitchFamily="49" charset="0"/>
            </a:endParaRPr>
          </a:p>
          <a:p>
            <a:pPr algn="l">
              <a:lnSpc>
                <a:spcPts val="2800"/>
              </a:lnSpc>
              <a:spcBef>
                <a:spcPts val="600"/>
              </a:spcBef>
            </a:pPr>
            <a:r>
              <a:rPr lang="zh-CN" altLang="zh-CN" sz="2000">
                <a:solidFill>
                  <a:srgbClr val="0000FF"/>
                </a:solidFill>
                <a:latin typeface="Consolas" pitchFamily="49" charset="0"/>
                <a:ea typeface="仿宋" pitchFamily="49" charset="-122"/>
                <a:cs typeface="Consolas" pitchFamily="49" charset="0"/>
              </a:rPr>
              <a:t>这种输入也是合法的。当</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为</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时，输入结束，该用例不被处理。</a:t>
            </a:r>
            <a:endParaRPr lang="zh-CN" altLang="en-US" sz="20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91</a:t>
            </a:fld>
            <a:r>
              <a:rPr lang="en-US" altLang="zh-CN" dirty="0"/>
              <a:t>/96</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8429684" cy="56964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300"/>
              </a:lnSpc>
              <a:spcBef>
                <a:spcPts val="0"/>
              </a:spcBef>
            </a:pPr>
            <a:r>
              <a:rPr lang="zh-CN" altLang="zh-CN" sz="2000" dirty="0">
                <a:solidFill>
                  <a:srgbClr val="FF0000"/>
                </a:solidFill>
                <a:latin typeface="Consolas" pitchFamily="49" charset="0"/>
                <a:ea typeface="仿宋" pitchFamily="49" charset="-122"/>
                <a:cs typeface="Consolas" pitchFamily="49" charset="0"/>
              </a:rPr>
              <a:t>输出格式：</a:t>
            </a:r>
            <a:r>
              <a:rPr lang="zh-CN" altLang="zh-CN" sz="2000" dirty="0">
                <a:solidFill>
                  <a:srgbClr val="0000FF"/>
                </a:solidFill>
                <a:latin typeface="Consolas" pitchFamily="49" charset="0"/>
                <a:ea typeface="仿宋" pitchFamily="49" charset="-122"/>
                <a:cs typeface="Consolas" pitchFamily="49" charset="0"/>
              </a:rPr>
              <a:t>对每个测试用例，在一行里输出最少还需要建设的道路数目。 </a:t>
            </a:r>
          </a:p>
          <a:p>
            <a:pPr algn="l">
              <a:lnSpc>
                <a:spcPts val="2300"/>
              </a:lnSpc>
              <a:spcBef>
                <a:spcPts val="0"/>
              </a:spcBef>
            </a:pPr>
            <a:r>
              <a:rPr lang="zh-CN" altLang="zh-CN" sz="2000" dirty="0">
                <a:solidFill>
                  <a:srgbClr val="FF0000"/>
                </a:solidFill>
                <a:latin typeface="Consolas" pitchFamily="49" charset="0"/>
                <a:ea typeface="仿宋" pitchFamily="49" charset="-122"/>
                <a:cs typeface="Consolas" pitchFamily="49" charset="0"/>
              </a:rPr>
              <a:t>输入样例：</a:t>
            </a: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4 2</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1 3</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4 3</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chemeClr val="tx1"/>
                </a:solidFill>
                <a:latin typeface="Consolas" pitchFamily="49" charset="0"/>
                <a:ea typeface="仿宋" pitchFamily="49" charset="-122"/>
                <a:cs typeface="Consolas" pitchFamily="49" charset="0"/>
              </a:rPr>
              <a:t>3 3</a:t>
            </a:r>
            <a:endParaRPr lang="zh-CN" altLang="zh-CN" sz="2000" dirty="0">
              <a:solidFill>
                <a:schemeClr val="tx1"/>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chemeClr val="tx1"/>
                </a:solidFill>
                <a:latin typeface="Consolas" pitchFamily="49" charset="0"/>
                <a:ea typeface="仿宋" pitchFamily="49" charset="-122"/>
                <a:cs typeface="Consolas" pitchFamily="49" charset="0"/>
              </a:rPr>
              <a:t>1 2</a:t>
            </a:r>
            <a:endParaRPr lang="zh-CN" altLang="zh-CN" sz="2000" dirty="0">
              <a:solidFill>
                <a:schemeClr val="tx1"/>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chemeClr val="tx1"/>
                </a:solidFill>
                <a:latin typeface="Consolas" pitchFamily="49" charset="0"/>
                <a:ea typeface="仿宋" pitchFamily="49" charset="-122"/>
                <a:cs typeface="Consolas" pitchFamily="49" charset="0"/>
              </a:rPr>
              <a:t>1 3</a:t>
            </a:r>
            <a:endParaRPr lang="zh-CN" altLang="zh-CN" sz="2000" dirty="0">
              <a:solidFill>
                <a:schemeClr val="tx1"/>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chemeClr val="tx1"/>
                </a:solidFill>
                <a:latin typeface="Consolas" pitchFamily="49" charset="0"/>
                <a:ea typeface="仿宋" pitchFamily="49" charset="-122"/>
                <a:cs typeface="Consolas" pitchFamily="49" charset="0"/>
              </a:rPr>
              <a:t>2 3</a:t>
            </a:r>
            <a:endParaRPr lang="zh-CN" altLang="zh-CN" sz="2000" dirty="0">
              <a:solidFill>
                <a:schemeClr val="tx1"/>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5 2</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1 2</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3 5</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chemeClr val="tx1"/>
                </a:solidFill>
                <a:latin typeface="Consolas" pitchFamily="49" charset="0"/>
                <a:ea typeface="仿宋" pitchFamily="49" charset="-122"/>
                <a:cs typeface="Consolas" pitchFamily="49" charset="0"/>
              </a:rPr>
              <a:t>999 0</a:t>
            </a:r>
            <a:endParaRPr lang="zh-CN" altLang="zh-CN" sz="2000" dirty="0">
              <a:solidFill>
                <a:schemeClr val="tx1"/>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0</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zh-CN" altLang="zh-CN" sz="2000" dirty="0">
                <a:solidFill>
                  <a:srgbClr val="FF0000"/>
                </a:solidFill>
                <a:latin typeface="Consolas" pitchFamily="49" charset="0"/>
                <a:ea typeface="仿宋" pitchFamily="49" charset="-122"/>
                <a:cs typeface="Consolas" pitchFamily="49" charset="0"/>
              </a:rPr>
              <a:t>输出样例：</a:t>
            </a: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1</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0</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2</a:t>
            </a:r>
            <a:endParaRPr lang="zh-CN" altLang="zh-CN" sz="2000" dirty="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2000" dirty="0">
                <a:solidFill>
                  <a:srgbClr val="0000FF"/>
                </a:solidFill>
                <a:latin typeface="Consolas" pitchFamily="49" charset="0"/>
                <a:ea typeface="仿宋" pitchFamily="49" charset="-122"/>
                <a:cs typeface="Consolas" pitchFamily="49" charset="0"/>
              </a:rPr>
              <a:t>998</a:t>
            </a:r>
            <a:endParaRPr lang="zh-CN" altLang="zh-CN" sz="2000" dirty="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92</a:t>
            </a:fld>
            <a:r>
              <a:rPr lang="en-US" altLang="zh-CN" dirty="0"/>
              <a:t>/96</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p:cNvSpPr txBox="1"/>
          <p:nvPr/>
        </p:nvSpPr>
        <p:spPr>
          <a:xfrm>
            <a:off x="642910" y="1714488"/>
            <a:ext cx="7858180" cy="21347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要使全省任何两个城镇间都实现交通，最少的道路是所有城镇之间都有一条路径，即全部城镇构成一棵树。</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采用并查集求解，由输入构造并查集，每棵子树中的所有城镇是有路径的，求出其中子树的个数</a:t>
            </a:r>
            <a:r>
              <a:rPr lang="en-US" altLang="zh-CN" sz="2000">
                <a:solidFill>
                  <a:srgbClr val="0000FF"/>
                </a:solidFill>
                <a:latin typeface="Consolas" pitchFamily="49" charset="0"/>
                <a:ea typeface="仿宋" pitchFamily="49" charset="-122"/>
                <a:cs typeface="Consolas" pitchFamily="49" charset="0"/>
              </a:rPr>
              <a:t>ans</a:t>
            </a:r>
            <a:r>
              <a:rPr lang="zh-CN" altLang="zh-CN" sz="2000">
                <a:solidFill>
                  <a:srgbClr val="0000FF"/>
                </a:solidFill>
                <a:latin typeface="Consolas" pitchFamily="49" charset="0"/>
                <a:ea typeface="仿宋" pitchFamily="49" charset="-122"/>
                <a:cs typeface="Consolas" pitchFamily="49" charset="0"/>
              </a:rPr>
              <a:t>，那么最少还需要建设的道路数就是</a:t>
            </a:r>
            <a:r>
              <a:rPr lang="en-US" altLang="zh-CN" sz="2000">
                <a:solidFill>
                  <a:srgbClr val="0000FF"/>
                </a:solidFill>
                <a:latin typeface="Consolas" pitchFamily="49" charset="0"/>
                <a:ea typeface="仿宋" pitchFamily="49" charset="-122"/>
                <a:cs typeface="Consolas" pitchFamily="49" charset="0"/>
              </a:rPr>
              <a:t>ans-1</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pic>
        <p:nvPicPr>
          <p:cNvPr id="11" name="Picture 2"/>
          <p:cNvPicPr>
            <a:picLocks noChangeAspect="1" noChangeArrowheads="1"/>
          </p:cNvPicPr>
          <p:nvPr/>
        </p:nvPicPr>
        <p:blipFill>
          <a:blip r:embed="rId3" cstate="print"/>
          <a:srcRect/>
          <a:stretch>
            <a:fillRect/>
          </a:stretch>
        </p:blipFill>
        <p:spPr bwMode="auto">
          <a:xfrm>
            <a:off x="785787" y="214290"/>
            <a:ext cx="1357322" cy="1255813"/>
          </a:xfrm>
          <a:prstGeom prst="rect">
            <a:avLst/>
          </a:prstGeom>
          <a:noFill/>
          <a:ln w="9525">
            <a:noFill/>
            <a:miter lim="800000"/>
            <a:headEnd/>
            <a:tailEnd/>
          </a:ln>
        </p:spPr>
      </p:pic>
      <p:grpSp>
        <p:nvGrpSpPr>
          <p:cNvPr id="2" name="组合 11"/>
          <p:cNvGrpSpPr/>
          <p:nvPr/>
        </p:nvGrpSpPr>
        <p:grpSpPr>
          <a:xfrm>
            <a:off x="2214546" y="3875725"/>
            <a:ext cx="3714776" cy="1900308"/>
            <a:chOff x="2000232" y="3929066"/>
            <a:chExt cx="3714776" cy="1900308"/>
          </a:xfrm>
        </p:grpSpPr>
        <p:sp>
          <p:nvSpPr>
            <p:cNvPr id="13" name="等腰三角形 12"/>
            <p:cNvSpPr/>
            <p:nvPr/>
          </p:nvSpPr>
          <p:spPr>
            <a:xfrm>
              <a:off x="2000232" y="3929066"/>
              <a:ext cx="1000132" cy="114300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algn="ctr"/>
              <a:endParaRPr lang="zh-CN" altLang="en-US"/>
            </a:p>
          </p:txBody>
        </p:sp>
        <p:sp>
          <p:nvSpPr>
            <p:cNvPr id="14" name="等腰三角形 13"/>
            <p:cNvSpPr/>
            <p:nvPr/>
          </p:nvSpPr>
          <p:spPr>
            <a:xfrm>
              <a:off x="3571868" y="4143380"/>
              <a:ext cx="500066" cy="78581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algn="ctr"/>
              <a:endParaRPr lang="zh-CN" altLang="en-US"/>
            </a:p>
          </p:txBody>
        </p:sp>
        <p:sp>
          <p:nvSpPr>
            <p:cNvPr id="15" name="等腰三角形 14"/>
            <p:cNvSpPr/>
            <p:nvPr/>
          </p:nvSpPr>
          <p:spPr>
            <a:xfrm>
              <a:off x="4643438" y="4000504"/>
              <a:ext cx="714380" cy="1000132"/>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algn="ctr"/>
              <a:endParaRPr lang="zh-CN" altLang="en-US"/>
            </a:p>
          </p:txBody>
        </p:sp>
        <p:sp>
          <p:nvSpPr>
            <p:cNvPr id="16" name="TextBox 9"/>
            <p:cNvSpPr txBox="1"/>
            <p:nvPr/>
          </p:nvSpPr>
          <p:spPr>
            <a:xfrm>
              <a:off x="2071670" y="5429264"/>
              <a:ext cx="3643338" cy="400110"/>
            </a:xfrm>
            <a:prstGeom prst="rect">
              <a:avLst/>
            </a:prstGeom>
            <a:noFill/>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gn="l">
                <a:lnSpc>
                  <a:spcPct val="100000"/>
                </a:lnSpc>
                <a:spcBef>
                  <a:spcPts val="0"/>
                </a:spcBef>
              </a:pPr>
              <a:r>
                <a:rPr lang="en-US" altLang="zh-CN" sz="2000">
                  <a:solidFill>
                    <a:srgbClr val="0000FF"/>
                  </a:solidFill>
                  <a:latin typeface="Consolas" pitchFamily="49" charset="0"/>
                  <a:ea typeface="华文中宋" pitchFamily="2" charset="-122"/>
                  <a:cs typeface="Consolas" pitchFamily="49" charset="0"/>
                </a:rPr>
                <a:t>Ans=3 </a:t>
              </a:r>
              <a:r>
                <a:rPr lang="en-US" altLang="zh-CN" sz="2000">
                  <a:solidFill>
                    <a:srgbClr val="0000FF"/>
                  </a:solidFill>
                  <a:latin typeface="Consolas" pitchFamily="49" charset="0"/>
                  <a:ea typeface="华文中宋" pitchFamily="2" charset="-122"/>
                  <a:cs typeface="Consolas" pitchFamily="49" charset="0"/>
                  <a:sym typeface="Wingdings"/>
                </a:rPr>
                <a:t></a:t>
              </a:r>
              <a:r>
                <a:rPr lang="zh-CN" altLang="zh-CN" sz="2000">
                  <a:solidFill>
                    <a:srgbClr val="0000FF"/>
                  </a:solidFill>
                  <a:latin typeface="Consolas" pitchFamily="49" charset="0"/>
                  <a:ea typeface="华文中宋" pitchFamily="2" charset="-122"/>
                  <a:cs typeface="Consolas" pitchFamily="49" charset="0"/>
                </a:rPr>
                <a:t>需要建设的道路数</a:t>
              </a:r>
              <a:r>
                <a:rPr lang="en-US" altLang="zh-CN" sz="2000">
                  <a:solidFill>
                    <a:srgbClr val="0000FF"/>
                  </a:solidFill>
                  <a:latin typeface="Consolas" pitchFamily="49" charset="0"/>
                  <a:ea typeface="华文中宋" pitchFamily="2" charset="-122"/>
                  <a:cs typeface="Consolas" pitchFamily="49" charset="0"/>
                </a:rPr>
                <a:t>=2</a:t>
              </a:r>
              <a:endParaRPr lang="zh-CN" altLang="en-US" sz="2000">
                <a:solidFill>
                  <a:srgbClr val="0000FF"/>
                </a:solidFill>
                <a:latin typeface="Consolas" pitchFamily="49" charset="0"/>
                <a:ea typeface="华文中宋" pitchFamily="2" charset="-122"/>
                <a:cs typeface="Consolas" pitchFamily="49" charset="0"/>
              </a:endParaRPr>
            </a:p>
          </p:txBody>
        </p:sp>
      </p:grpSp>
      <p:sp>
        <p:nvSpPr>
          <p:cNvPr id="12" name="灯片编号占位符 11"/>
          <p:cNvSpPr>
            <a:spLocks noGrp="1"/>
          </p:cNvSpPr>
          <p:nvPr>
            <p:ph type="sldNum" sz="quarter" idx="12"/>
          </p:nvPr>
        </p:nvSpPr>
        <p:spPr/>
        <p:txBody>
          <a:bodyPr/>
          <a:lstStyle/>
          <a:p>
            <a:fld id="{67864EE2-EAB3-4814-A7EB-820BD7610F1E}" type="slidenum">
              <a:rPr lang="en-US" altLang="zh-CN" smtClean="0"/>
              <a:pPr/>
              <a:t>93</a:t>
            </a:fld>
            <a:r>
              <a:rPr lang="en-US" altLang="zh-CN" dirty="0"/>
              <a:t>/96</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357166"/>
            <a:ext cx="8501122" cy="540759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#include&lt;iostream&gt;</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using namespace std;</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const int MAXN=1005;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parent[MAXN];		</a:t>
            </a:r>
            <a:r>
              <a:rPr lang="en-US" altLang="zh-CN" sz="1800">
                <a:solidFill>
                  <a:schemeClr val="bg1">
                    <a:lumMod val="50000"/>
                  </a:schemeClr>
                </a:solidFill>
                <a:latin typeface="Consolas" pitchFamily="49" charset="0"/>
                <a:ea typeface="仿宋" pitchFamily="49" charset="-122"/>
                <a:cs typeface="Consolas" pitchFamily="49" charset="0"/>
              </a:rPr>
              <a:t>        //</a:t>
            </a:r>
            <a:r>
              <a:rPr lang="zh-CN" altLang="en-US" sz="1800">
                <a:solidFill>
                  <a:schemeClr val="bg1">
                    <a:lumMod val="50000"/>
                  </a:schemeClr>
                </a:solidFill>
                <a:latin typeface="Consolas" pitchFamily="49" charset="0"/>
                <a:ea typeface="仿宋" pitchFamily="49" charset="-122"/>
                <a:cs typeface="Consolas" pitchFamily="49" charset="0"/>
              </a:rPr>
              <a:t>并查集存储结构</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rnk[MAXN];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存储结点的秩</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n;					</a:t>
            </a:r>
            <a:r>
              <a:rPr lang="en-US" altLang="zh-CN" sz="1800">
                <a:solidFill>
                  <a:schemeClr val="bg1">
                    <a:lumMod val="50000"/>
                  </a:schemeClr>
                </a:solidFill>
                <a:latin typeface="Consolas" pitchFamily="49" charset="0"/>
                <a:ea typeface="仿宋" pitchFamily="49" charset="-122"/>
                <a:cs typeface="Consolas" pitchFamily="49" charset="0"/>
              </a:rPr>
              <a:t>//n</a:t>
            </a:r>
            <a:r>
              <a:rPr lang="zh-CN" altLang="en-US" sz="1800">
                <a:solidFill>
                  <a:schemeClr val="bg1">
                    <a:lumMod val="50000"/>
                  </a:schemeClr>
                </a:solidFill>
                <a:latin typeface="Consolas" pitchFamily="49" charset="0"/>
                <a:ea typeface="仿宋" pitchFamily="49" charset="-122"/>
                <a:cs typeface="Consolas" pitchFamily="49" charset="0"/>
              </a:rPr>
              <a:t>个城镇</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m;					</a:t>
            </a:r>
            <a:r>
              <a:rPr lang="en-US" altLang="zh-CN" sz="1800">
                <a:solidFill>
                  <a:schemeClr val="bg1">
                    <a:lumMod val="50000"/>
                  </a:schemeClr>
                </a:solidFill>
                <a:latin typeface="Consolas" pitchFamily="49" charset="0"/>
                <a:ea typeface="仿宋" pitchFamily="49" charset="-122"/>
                <a:cs typeface="Consolas" pitchFamily="49" charset="0"/>
              </a:rPr>
              <a:t>//m</a:t>
            </a:r>
            <a:r>
              <a:rPr lang="zh-CN" altLang="en-US" sz="1800">
                <a:solidFill>
                  <a:schemeClr val="bg1">
                    <a:lumMod val="50000"/>
                  </a:schemeClr>
                </a:solidFill>
                <a:latin typeface="Consolas" pitchFamily="49" charset="0"/>
                <a:ea typeface="仿宋" pitchFamily="49" charset="-122"/>
                <a:cs typeface="Consolas" pitchFamily="49" charset="0"/>
              </a:rPr>
              <a:t>条道路</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Init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并查集初始化</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for (int i=1;i&lt;=n;i++)</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parent[i]=i;</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rnk[i]=0;</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100"/>
              </a:lnSpc>
              <a:spcBef>
                <a:spcPts val="0"/>
              </a:spcBef>
            </a:pPr>
            <a:endParaRPr lang="en-US"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(int 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并查集中查找</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en-US" sz="1800">
                <a:solidFill>
                  <a:schemeClr val="bg1">
                    <a:lumMod val="50000"/>
                  </a:schemeClr>
                </a:solidFill>
                <a:latin typeface="Consolas" pitchFamily="49" charset="0"/>
                <a:ea typeface="仿宋" pitchFamily="49" charset="-122"/>
                <a:cs typeface="Consolas" pitchFamily="49" charset="0"/>
              </a:rPr>
              <a:t>结点的根结点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(x!=parent[x])</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parent[x]=</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(parent[x]);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路径压缩 </a:t>
            </a:r>
          </a:p>
          <a:p>
            <a:pPr algn="l">
              <a:lnSpc>
                <a:spcPts val="2100"/>
              </a:lnSpc>
              <a:spcBef>
                <a:spcPts val="0"/>
              </a:spcBef>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 parent[x];</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94</a:t>
            </a:fld>
            <a:r>
              <a:rPr lang="en-US" altLang="zh-CN" dirty="0"/>
              <a:t>/96</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642918"/>
            <a:ext cx="8143932" cy="412519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Union</a:t>
            </a:r>
            <a:r>
              <a:rPr lang="en-US" altLang="zh-CN" sz="1800">
                <a:solidFill>
                  <a:srgbClr val="0000FF"/>
                </a:solidFill>
                <a:latin typeface="Consolas" pitchFamily="49" charset="0"/>
                <a:ea typeface="仿宋" pitchFamily="49" charset="-122"/>
                <a:cs typeface="Consolas" pitchFamily="49" charset="0"/>
              </a:rPr>
              <a:t>(int x,int y)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并查集中</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en-US" sz="1800">
                <a:solidFill>
                  <a:schemeClr val="bg1">
                    <a:lumMod val="50000"/>
                  </a:schemeClr>
                </a:solidFill>
                <a:latin typeface="Consolas" pitchFamily="49" charset="0"/>
                <a:ea typeface="仿宋" pitchFamily="49" charset="-122"/>
                <a:cs typeface="Consolas" pitchFamily="49" charset="0"/>
              </a:rPr>
              <a:t>和</a:t>
            </a:r>
            <a:r>
              <a:rPr lang="en-US" altLang="zh-CN" sz="1800">
                <a:solidFill>
                  <a:schemeClr val="bg1">
                    <a:lumMod val="50000"/>
                  </a:schemeClr>
                </a:solidFill>
                <a:latin typeface="Consolas" pitchFamily="49" charset="0"/>
                <a:ea typeface="仿宋" pitchFamily="49" charset="-122"/>
                <a:cs typeface="Consolas" pitchFamily="49" charset="0"/>
              </a:rPr>
              <a:t>y</a:t>
            </a:r>
            <a:r>
              <a:rPr lang="zh-CN" altLang="en-US" sz="1800">
                <a:solidFill>
                  <a:schemeClr val="bg1">
                    <a:lumMod val="50000"/>
                  </a:schemeClr>
                </a:solidFill>
                <a:latin typeface="Consolas" pitchFamily="49" charset="0"/>
                <a:ea typeface="仿宋" pitchFamily="49" charset="-122"/>
                <a:cs typeface="Consolas" pitchFamily="49" charset="0"/>
              </a:rPr>
              <a:t>的两个集合的合并</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int rx=</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(x);</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int ry=</a:t>
            </a:r>
            <a:r>
              <a:rPr lang="en-US" altLang="zh-CN" sz="1800">
                <a:solidFill>
                  <a:srgbClr val="FF0000"/>
                </a:solidFill>
                <a:latin typeface="Consolas" pitchFamily="49" charset="0"/>
                <a:ea typeface="仿宋" pitchFamily="49" charset="-122"/>
                <a:cs typeface="Consolas" pitchFamily="49" charset="0"/>
              </a:rPr>
              <a:t>Find</a:t>
            </a:r>
            <a:r>
              <a:rPr lang="en-US" altLang="zh-CN" sz="1800">
                <a:solidFill>
                  <a:srgbClr val="0000FF"/>
                </a:solidFill>
                <a:latin typeface="Consolas" pitchFamily="49" charset="0"/>
                <a:ea typeface="仿宋" pitchFamily="49" charset="-122"/>
                <a:cs typeface="Consolas" pitchFamily="49" charset="0"/>
              </a:rPr>
              <a:t>(y);</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(rx==ry)			</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en-US" sz="1800">
                <a:solidFill>
                  <a:schemeClr val="bg1">
                    <a:lumMod val="50000"/>
                  </a:schemeClr>
                </a:solidFill>
                <a:latin typeface="Consolas" pitchFamily="49" charset="0"/>
                <a:ea typeface="仿宋" pitchFamily="49" charset="-122"/>
                <a:cs typeface="Consolas" pitchFamily="49" charset="0"/>
              </a:rPr>
              <a:t>和</a:t>
            </a:r>
            <a:r>
              <a:rPr lang="en-US" altLang="zh-CN" sz="1800">
                <a:solidFill>
                  <a:schemeClr val="bg1">
                    <a:lumMod val="50000"/>
                  </a:schemeClr>
                </a:solidFill>
                <a:latin typeface="Consolas" pitchFamily="49" charset="0"/>
                <a:ea typeface="仿宋" pitchFamily="49" charset="-122"/>
                <a:cs typeface="Consolas" pitchFamily="49" charset="0"/>
              </a:rPr>
              <a:t>y</a:t>
            </a:r>
            <a:r>
              <a:rPr lang="zh-CN" altLang="en-US" sz="1800">
                <a:solidFill>
                  <a:schemeClr val="bg1">
                    <a:lumMod val="50000"/>
                  </a:schemeClr>
                </a:solidFill>
                <a:latin typeface="Consolas" pitchFamily="49" charset="0"/>
                <a:ea typeface="仿宋" pitchFamily="49" charset="-122"/>
                <a:cs typeface="Consolas" pitchFamily="49" charset="0"/>
              </a:rPr>
              <a:t>属于同一棵树的情况 </a:t>
            </a:r>
          </a:p>
          <a:p>
            <a:pPr algn="l">
              <a:lnSpc>
                <a:spcPts val="2300"/>
              </a:lnSpc>
              <a:spcBef>
                <a:spcPts val="0"/>
              </a:spcBef>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return;</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(rnk[rx]&lt;rnk[ry])</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parent[rx]=ry;		</a:t>
            </a:r>
            <a:r>
              <a:rPr lang="en-US" altLang="zh-CN" sz="1800">
                <a:solidFill>
                  <a:schemeClr val="bg1">
                    <a:lumMod val="50000"/>
                  </a:schemeClr>
                </a:solidFill>
                <a:latin typeface="Consolas" pitchFamily="49" charset="0"/>
                <a:ea typeface="仿宋" pitchFamily="49" charset="-122"/>
                <a:cs typeface="Consolas" pitchFamily="49" charset="0"/>
              </a:rPr>
              <a:t>//rx</a:t>
            </a:r>
            <a:r>
              <a:rPr lang="zh-CN" altLang="en-US" sz="1800">
                <a:solidFill>
                  <a:schemeClr val="bg1">
                    <a:lumMod val="50000"/>
                  </a:schemeClr>
                </a:solidFill>
                <a:latin typeface="Consolas" pitchFamily="49" charset="0"/>
                <a:ea typeface="仿宋" pitchFamily="49" charset="-122"/>
                <a:cs typeface="Consolas" pitchFamily="49" charset="0"/>
              </a:rPr>
              <a:t>结点作为</a:t>
            </a:r>
            <a:r>
              <a:rPr lang="en-US" altLang="zh-CN" sz="1800">
                <a:solidFill>
                  <a:schemeClr val="bg1">
                    <a:lumMod val="50000"/>
                  </a:schemeClr>
                </a:solidFill>
                <a:latin typeface="Consolas" pitchFamily="49" charset="0"/>
                <a:ea typeface="仿宋" pitchFamily="49" charset="-122"/>
                <a:cs typeface="Consolas" pitchFamily="49" charset="0"/>
              </a:rPr>
              <a:t>ry</a:t>
            </a:r>
            <a:r>
              <a:rPr lang="zh-CN" altLang="en-US" sz="1800">
                <a:solidFill>
                  <a:schemeClr val="bg1">
                    <a:lumMod val="50000"/>
                  </a:schemeClr>
                </a:solidFill>
                <a:latin typeface="Consolas" pitchFamily="49" charset="0"/>
                <a:ea typeface="仿宋" pitchFamily="49" charset="-122"/>
                <a:cs typeface="Consolas" pitchFamily="49" charset="0"/>
              </a:rPr>
              <a:t>的孩子</a:t>
            </a:r>
            <a:r>
              <a:rPr lang="zh-CN" altLang="en-US" sz="1800">
                <a:solidFill>
                  <a:srgbClr val="0000FF"/>
                </a:solidFill>
                <a:latin typeface="Consolas" pitchFamily="49" charset="0"/>
                <a:ea typeface="仿宋" pitchFamily="49" charset="-122"/>
                <a:cs typeface="Consolas" pitchFamily="49" charset="0"/>
              </a:rPr>
              <a:t> </a:t>
            </a:r>
          </a:p>
          <a:p>
            <a:pPr algn="l">
              <a:lnSpc>
                <a:spcPts val="2300"/>
              </a:lnSpc>
              <a:spcBef>
                <a:spcPts val="0"/>
              </a:spcBef>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else</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if (rnk[rx]==rnk[ry])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秩相同，合并后</a:t>
            </a:r>
            <a:r>
              <a:rPr lang="en-US" altLang="zh-CN" sz="1800">
                <a:solidFill>
                  <a:schemeClr val="bg1">
                    <a:lumMod val="50000"/>
                  </a:schemeClr>
                </a:solidFill>
                <a:latin typeface="Consolas" pitchFamily="49" charset="0"/>
                <a:ea typeface="仿宋" pitchFamily="49" charset="-122"/>
                <a:cs typeface="Consolas" pitchFamily="49" charset="0"/>
              </a:rPr>
              <a:t>rx</a:t>
            </a:r>
            <a:r>
              <a:rPr lang="zh-CN" altLang="en-US" sz="1800">
                <a:solidFill>
                  <a:schemeClr val="bg1">
                    <a:lumMod val="50000"/>
                  </a:schemeClr>
                </a:solidFill>
                <a:latin typeface="Consolas" pitchFamily="49" charset="0"/>
                <a:ea typeface="仿宋" pitchFamily="49" charset="-122"/>
                <a:cs typeface="Consolas" pitchFamily="49" charset="0"/>
              </a:rPr>
              <a:t>的秩增</a:t>
            </a:r>
            <a:r>
              <a:rPr lang="en-US" altLang="zh-CN" sz="1800">
                <a:solidFill>
                  <a:schemeClr val="bg1">
                    <a:lumMod val="50000"/>
                  </a:schemeClr>
                </a:solidFill>
                <a:latin typeface="Consolas" pitchFamily="49" charset="0"/>
                <a:ea typeface="仿宋" pitchFamily="49" charset="-122"/>
                <a:cs typeface="Consolas" pitchFamily="49" charset="0"/>
              </a:rPr>
              <a:t>1</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rnk[rx]++;</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parent[ry]=rx;		</a:t>
            </a:r>
            <a:r>
              <a:rPr lang="en-US" altLang="zh-CN" sz="1800">
                <a:solidFill>
                  <a:schemeClr val="bg1">
                    <a:lumMod val="50000"/>
                  </a:schemeClr>
                </a:solidFill>
                <a:latin typeface="Consolas" pitchFamily="49" charset="0"/>
                <a:ea typeface="仿宋" pitchFamily="49" charset="-122"/>
                <a:cs typeface="Consolas" pitchFamily="49" charset="0"/>
              </a:rPr>
              <a:t>//ry</a:t>
            </a:r>
            <a:r>
              <a:rPr lang="zh-CN" altLang="en-US" sz="1800">
                <a:solidFill>
                  <a:schemeClr val="bg1">
                    <a:lumMod val="50000"/>
                  </a:schemeClr>
                </a:solidFill>
                <a:latin typeface="Consolas" pitchFamily="49" charset="0"/>
                <a:ea typeface="仿宋" pitchFamily="49" charset="-122"/>
                <a:cs typeface="Consolas" pitchFamily="49" charset="0"/>
              </a:rPr>
              <a:t>结点作为</a:t>
            </a:r>
            <a:r>
              <a:rPr lang="en-US" altLang="zh-CN" sz="1800">
                <a:solidFill>
                  <a:schemeClr val="bg1">
                    <a:lumMod val="50000"/>
                  </a:schemeClr>
                </a:solidFill>
                <a:latin typeface="Consolas" pitchFamily="49" charset="0"/>
                <a:ea typeface="仿宋" pitchFamily="49" charset="-122"/>
                <a:cs typeface="Consolas" pitchFamily="49" charset="0"/>
              </a:rPr>
              <a:t>rx</a:t>
            </a:r>
            <a:r>
              <a:rPr lang="zh-CN" altLang="en-US" sz="1800">
                <a:solidFill>
                  <a:schemeClr val="bg1">
                    <a:lumMod val="50000"/>
                  </a:schemeClr>
                </a:solidFill>
                <a:latin typeface="Consolas" pitchFamily="49" charset="0"/>
                <a:ea typeface="仿宋" pitchFamily="49" charset="-122"/>
                <a:cs typeface="Consolas" pitchFamily="49" charset="0"/>
              </a:rPr>
              <a:t>的孩子  </a:t>
            </a:r>
          </a:p>
          <a:p>
            <a:pPr algn="l">
              <a:lnSpc>
                <a:spcPts val="2300"/>
              </a:lnSpc>
              <a:spcBef>
                <a:spcPts val="0"/>
              </a:spcBef>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95</a:t>
            </a:fld>
            <a:r>
              <a:rPr lang="en-US" altLang="zh-CN" dirty="0"/>
              <a:t>/96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8429684" cy="486898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main()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while(~scanf("%d",&amp;n))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if(n==0) break;</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scanf("%d",&amp;m);</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Init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初始化</a:t>
            </a:r>
          </a:p>
          <a:p>
            <a:pPr algn="l">
              <a:lnSpc>
                <a:spcPts val="2100"/>
              </a:lnSpc>
              <a:spcBef>
                <a:spcPts val="0"/>
              </a:spcBef>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(int i=1;i&lt;=m;i++)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输入</a:t>
            </a:r>
            <a:r>
              <a:rPr lang="en-US" altLang="zh-CN" sz="1800">
                <a:solidFill>
                  <a:schemeClr val="bg1">
                    <a:lumMod val="50000"/>
                  </a:schemeClr>
                </a:solidFill>
                <a:latin typeface="Consolas" pitchFamily="49" charset="0"/>
                <a:ea typeface="仿宋" pitchFamily="49" charset="-122"/>
                <a:cs typeface="Consolas" pitchFamily="49" charset="0"/>
              </a:rPr>
              <a:t>m</a:t>
            </a:r>
            <a:r>
              <a:rPr lang="zh-CN" altLang="en-US" sz="1800">
                <a:solidFill>
                  <a:schemeClr val="bg1">
                    <a:lumMod val="50000"/>
                  </a:schemeClr>
                </a:solidFill>
                <a:latin typeface="Consolas" pitchFamily="49" charset="0"/>
                <a:ea typeface="仿宋" pitchFamily="49" charset="-122"/>
                <a:cs typeface="Consolas" pitchFamily="49" charset="0"/>
              </a:rPr>
              <a:t>条边</a:t>
            </a:r>
          </a:p>
          <a:p>
            <a:pPr algn="l">
              <a:lnSpc>
                <a:spcPts val="2100"/>
              </a:lnSpc>
              <a:spcBef>
                <a:spcPts val="0"/>
              </a:spcBef>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  int a,b;</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scanf("%d%d",&amp;a,&amp;b);</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Union</a:t>
            </a:r>
            <a:r>
              <a:rPr lang="en-US" altLang="zh-CN" sz="1800">
                <a:solidFill>
                  <a:srgbClr val="0000FF"/>
                </a:solidFill>
                <a:latin typeface="Consolas" pitchFamily="49" charset="0"/>
                <a:ea typeface="仿宋" pitchFamily="49" charset="-122"/>
                <a:cs typeface="Consolas" pitchFamily="49" charset="0"/>
              </a:rPr>
              <a:t>(a,b);</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ans=0;</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for (int i=1;i&lt;=n;i++)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求子树个数</a:t>
            </a:r>
            <a:r>
              <a:rPr lang="en-US" altLang="zh-CN" sz="1800">
                <a:solidFill>
                  <a:schemeClr val="bg1">
                    <a:lumMod val="50000"/>
                  </a:schemeClr>
                </a:solidFill>
                <a:latin typeface="Consolas" pitchFamily="49" charset="0"/>
                <a:ea typeface="仿宋" pitchFamily="49" charset="-122"/>
                <a:cs typeface="Consolas" pitchFamily="49" charset="0"/>
              </a:rPr>
              <a:t>ans</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(parent[i]==i)</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ans++;</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printf("%d\n",ans-1);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结果为</a:t>
            </a:r>
            <a:r>
              <a:rPr lang="en-US" altLang="zh-CN" sz="1800">
                <a:solidFill>
                  <a:schemeClr val="bg1">
                    <a:lumMod val="50000"/>
                  </a:schemeClr>
                </a:solidFill>
                <a:latin typeface="Consolas" pitchFamily="49" charset="0"/>
                <a:ea typeface="仿宋" pitchFamily="49" charset="-122"/>
                <a:cs typeface="Consolas" pitchFamily="49" charset="0"/>
              </a:rPr>
              <a:t>ans-1</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15362" name="Picture 2" descr="https://timgsa.baidu.com/timg?image&amp;quality=80&amp;size=b9999_10000&amp;sec=1568294437043&amp;di=76e0343ef3e1149bc5c6fbc3179beb53&amp;imgtype=0&amp;src=http%3A%2F%2Fimg.wmxa.cn%2Fuploads%2Fallimg%2F171125%2F002R13Y1-1.gif"/>
          <p:cNvPicPr>
            <a:picLocks noChangeAspect="1" noChangeArrowheads="1" noCrop="1"/>
          </p:cNvPicPr>
          <p:nvPr/>
        </p:nvPicPr>
        <p:blipFill>
          <a:blip r:embed="rId2" cstate="print"/>
          <a:srcRect/>
          <a:stretch>
            <a:fillRect/>
          </a:stretch>
        </p:blipFill>
        <p:spPr bwMode="auto">
          <a:xfrm>
            <a:off x="6715140" y="4714884"/>
            <a:ext cx="1643073" cy="1643074"/>
          </a:xfrm>
          <a:prstGeom prst="rect">
            <a:avLst/>
          </a:prstGeom>
          <a:noFill/>
        </p:spPr>
      </p:pic>
      <p:sp>
        <p:nvSpPr>
          <p:cNvPr id="6" name="灯片编号占位符 5"/>
          <p:cNvSpPr>
            <a:spLocks noGrp="1"/>
          </p:cNvSpPr>
          <p:nvPr>
            <p:ph type="sldNum" sz="quarter" idx="12"/>
          </p:nvPr>
        </p:nvSpPr>
        <p:spPr/>
        <p:txBody>
          <a:bodyPr/>
          <a:lstStyle/>
          <a:p>
            <a:fld id="{67864EE2-EAB3-4814-A7EB-820BD7610F1E}" type="slidenum">
              <a:rPr lang="en-US" altLang="zh-CN" smtClean="0"/>
              <a:pPr/>
              <a:t>96</a:t>
            </a:fld>
            <a:r>
              <a:rPr lang="en-US" altLang="zh-CN" dirty="0"/>
              <a:t>/96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a:ln>
      </a:spPr>
      <a:bodyPr vert="horz" wrap="square" lIns="91440" tIns="45720" rIns="91440" bIns="45720" numCol="1" anchor="t" anchorCtr="0" compatLnSpc="1">
        <a:prstTxWarp prst="textNoShape">
          <a:avLst/>
        </a:prstTxWarp>
      </a:bodyPr>
      <a:lstStyle>
        <a:defPPr>
          <a:lnSpc>
            <a:spcPts val="2000"/>
          </a:lnSpc>
          <a:defRPr sz="1800" i="1">
            <a:solidFill>
              <a:srgbClr val="0000FF"/>
            </a:solidFill>
            <a:latin typeface="Consolas" pitchFamily="49" charset="0"/>
            <a:ea typeface="仿宋" pitchFamily="49" charset="-122"/>
            <a:cs typeface="Consolas" pitchFamily="49" charset="0"/>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5712</TotalTime>
  <Words>10201</Words>
  <Application>Microsoft Office PowerPoint</Application>
  <PresentationFormat>全屏显示(4:3)</PresentationFormat>
  <Paragraphs>1350</Paragraphs>
  <Slides>96</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96</vt:i4>
      </vt:variant>
    </vt:vector>
  </HeadingPairs>
  <TitlesOfParts>
    <vt:vector size="109" baseType="lpstr">
      <vt:lpstr>仿宋</vt:lpstr>
      <vt:lpstr>黑体</vt:lpstr>
      <vt:lpstr>华文中宋</vt:lpstr>
      <vt:lpstr>楷体</vt:lpstr>
      <vt:lpstr>楷体_GB2312</vt:lpstr>
      <vt:lpstr>宋体</vt:lpstr>
      <vt:lpstr>微软雅黑</vt:lpstr>
      <vt:lpstr>Arial</vt:lpstr>
      <vt:lpstr>Calibri</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10631</cp:lastModifiedBy>
  <cp:revision>2954</cp:revision>
  <dcterms:created xsi:type="dcterms:W3CDTF">2004-03-31T23:50:14Z</dcterms:created>
  <dcterms:modified xsi:type="dcterms:W3CDTF">2022-10-29T09:46:54Z</dcterms:modified>
</cp:coreProperties>
</file>