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9"/>
  </p:notesMasterIdLst>
  <p:sldIdLst>
    <p:sldId id="257" r:id="rId5"/>
    <p:sldId id="258" r:id="rId6"/>
    <p:sldId id="259" r:id="rId7"/>
    <p:sldId id="260" r:id="rId8"/>
    <p:sldId id="261" r:id="rId9"/>
    <p:sldId id="279" r:id="rId10"/>
    <p:sldId id="263" r:id="rId11"/>
    <p:sldId id="286" r:id="rId12"/>
    <p:sldId id="281" r:id="rId13"/>
    <p:sldId id="262" r:id="rId14"/>
    <p:sldId id="264" r:id="rId15"/>
    <p:sldId id="265" r:id="rId16"/>
    <p:sldId id="266" r:id="rId17"/>
    <p:sldId id="268" r:id="rId18"/>
    <p:sldId id="282" r:id="rId19"/>
    <p:sldId id="283" r:id="rId20"/>
    <p:sldId id="269" r:id="rId21"/>
    <p:sldId id="284" r:id="rId22"/>
    <p:sldId id="285" r:id="rId23"/>
    <p:sldId id="271" r:id="rId24"/>
    <p:sldId id="272" r:id="rId25"/>
    <p:sldId id="273" r:id="rId26"/>
    <p:sldId id="274" r:id="rId27"/>
    <p:sldId id="27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110" d="100"/>
          <a:sy n="110" d="100"/>
        </p:scale>
        <p:origin x="516" y="10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E3C21-C3CB-4B8D-9033-56C1B3CE75FA}" type="datetimeFigureOut">
              <a:rPr lang="en-US" smtClean="0"/>
              <a:pPr/>
              <a:t>2/26/2023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32C3C-A191-48C2-A7E8-9C96AF841A7A}" type="slidenum">
              <a:rPr lang="en-US" smtClean="0"/>
              <a:pPr/>
              <a:t>‹#›</a:t>
            </a:fld>
            <a:endParaRPr lang="en-US" dirty="0"/>
          </a:p>
        </p:txBody>
      </p:sp>
    </p:spTree>
    <p:extLst>
      <p:ext uri="{BB962C8B-B14F-4D97-AF65-F5344CB8AC3E}">
        <p14:creationId xmlns:p14="http://schemas.microsoft.com/office/powerpoint/2010/main" val="185639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EE9517-8E69-4FF1-9294-E1E54A394BAE}" type="datetime1">
              <a:rPr lang="en-US" smtClean="0"/>
              <a:pPr/>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a:t>Drag picture to placeholder or click icon to add</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2DEFFE-95A2-43FF-99D5-6E7D22FB0B88}" type="datetime1">
              <a:rPr lang="en-US" smtClean="0"/>
              <a:pPr/>
              <a:t>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028F6ED-3CC4-4AFC-845E-EA395F55A80F}" type="datetime1">
              <a:rPr lang="en-US" smtClean="0"/>
              <a:pPr/>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2E898A29-D8FB-46E0-94ED-76B45654629F}" type="datetime1">
              <a:rPr lang="en-US" smtClean="0"/>
              <a:pPr/>
              <a:t>2/26/2023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BF942-E3E4-447D-BFAE-5B5B25F76F4C}" type="datetime1">
              <a:rPr lang="en-US" smtClean="0"/>
              <a:pPr/>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54C4CE-C594-4506-B364-99EFEEFBB023}" type="datetime1">
              <a:rPr lang="en-US" smtClean="0"/>
              <a:pPr/>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A8E48-174D-4FEB-9E49-805E25B6E4DE}" type="datetime1">
              <a:rPr lang="en-US" smtClean="0"/>
              <a:pPr/>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8E718-7869-4C6F-963F-37646651C408}" type="datetime1">
              <a:rPr lang="en-US" smtClean="0"/>
              <a:pPr/>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AC8F81-CFCC-4380-95A1-3EA40326D83F}" type="datetime1">
              <a:rPr lang="en-US" smtClean="0"/>
              <a:pPr/>
              <a:t>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F3D059-B916-4F7C-A4ED-4054F320AB5E}" type="datetime1">
              <a:rPr lang="en-US" smtClean="0"/>
              <a:pPr/>
              <a:t>2/26/2023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DC09DA-8BB6-47A9-8041-F86B534ABC44}" type="datetime1">
              <a:rPr lang="en-US" smtClean="0"/>
              <a:pPr/>
              <a:t>2/26/2023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AED52A-4DB9-477E-8FA6-EFA1723225C0}" type="datetime1">
              <a:rPr lang="en-US" smtClean="0"/>
              <a:pPr/>
              <a:t>2/26/2023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395BC2-041D-4BFD-90E5-0281AA95C4F8}" type="datetime1">
              <a:rPr lang="en-US" smtClean="0"/>
              <a:pPr/>
              <a:t>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a:t>Drag picture to placeholder or click icon to add</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9882C83-E2E7-4E14-8989-44350B9DDE3D}" type="datetime1">
              <a:rPr lang="en-US" smtClean="0"/>
              <a:pPr/>
              <a:t>2/26/2023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6F7BD38-A805-4B2C-9BDF-D56E94387879}" type="datetime1">
              <a:rPr lang="en-US" smtClean="0"/>
              <a:pPr/>
              <a:t>2/26/2023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zh-CN" b="1" dirty="0">
                <a:latin typeface="Arial" panose="020B0604020202020204" pitchFamily="34" charset="0"/>
                <a:cs typeface="Arial" panose="020B0604020202020204" pitchFamily="34" charset="0"/>
              </a:rPr>
              <a:t>Graphic Design Principles </a:t>
            </a:r>
            <a:endParaRPr lang="zh-CN" altLang="en-US" b="1"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04714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Arial"/>
                <a:cs typeface="Arial"/>
              </a:rPr>
              <a:t>Balance </a:t>
            </a:r>
            <a:r>
              <a:rPr lang="en-US" altLang="zh-CN" b="1" dirty="0">
                <a:latin typeface="Arial"/>
                <a:cs typeface="Arial"/>
              </a:rPr>
              <a:t>(</a:t>
            </a:r>
            <a:r>
              <a:rPr lang="en-US" altLang="zh-CN" sz="4000" dirty="0">
                <a:latin typeface="Arial"/>
                <a:cs typeface="Arial"/>
              </a:rPr>
              <a:t>Symmetrical &amp; Asymmetrical)</a:t>
            </a:r>
            <a:endParaRPr lang="en-US" b="1" dirty="0">
              <a:latin typeface="Arial"/>
              <a:cs typeface="Arial"/>
            </a:endParaRPr>
          </a:p>
        </p:txBody>
      </p:sp>
      <p:pic>
        <p:nvPicPr>
          <p:cNvPr id="4" name="Content Placeholder 3" descr="Balance.jpg"/>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95211" y="2424398"/>
            <a:ext cx="4126049" cy="4126049"/>
          </a:xfrm>
        </p:spPr>
      </p:pic>
      <p:sp>
        <p:nvSpPr>
          <p:cNvPr id="5" name="Content Placeholder 4"/>
          <p:cNvSpPr>
            <a:spLocks noGrp="1"/>
          </p:cNvSpPr>
          <p:nvPr>
            <p:ph sz="half" idx="2"/>
          </p:nvPr>
        </p:nvSpPr>
        <p:spPr>
          <a:xfrm>
            <a:off x="4791226" y="2668040"/>
            <a:ext cx="7132215" cy="3638764"/>
          </a:xfrm>
        </p:spPr>
        <p:txBody>
          <a:bodyPr>
            <a:normAutofit/>
          </a:bodyPr>
          <a:lstStyle/>
          <a:p>
            <a:pPr algn="just"/>
            <a:r>
              <a:rPr lang="en-US" sz="2800" dirty="0">
                <a:latin typeface="Arial"/>
                <a:cs typeface="Arial"/>
              </a:rPr>
              <a:t>Never forget that every element you place on a page has a weight. The weight can come from </a:t>
            </a:r>
            <a:r>
              <a:rPr lang="en-US" sz="2800" dirty="0">
                <a:solidFill>
                  <a:srgbClr val="FFFF00"/>
                </a:solidFill>
                <a:latin typeface="Arial"/>
                <a:cs typeface="Arial"/>
              </a:rPr>
              <a:t>color, size, or texture</a:t>
            </a:r>
            <a:r>
              <a:rPr lang="en-US" sz="2800" dirty="0">
                <a:latin typeface="Arial"/>
                <a:cs typeface="Arial"/>
              </a:rPr>
              <a:t>. </a:t>
            </a:r>
          </a:p>
        </p:txBody>
      </p:sp>
    </p:spTree>
    <p:extLst>
      <p:ext uri="{BB962C8B-B14F-4D97-AF65-F5344CB8AC3E}">
        <p14:creationId xmlns:p14="http://schemas.microsoft.com/office/powerpoint/2010/main" val="1634254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Arial"/>
                <a:cs typeface="Arial"/>
              </a:rPr>
              <a:t>Balance </a:t>
            </a:r>
            <a:r>
              <a:rPr lang="en-US" altLang="zh-CN" b="1" dirty="0">
                <a:latin typeface="Arial"/>
                <a:cs typeface="Arial"/>
              </a:rPr>
              <a:t>(</a:t>
            </a:r>
            <a:r>
              <a:rPr lang="en-US" altLang="zh-CN" sz="4000" dirty="0">
                <a:latin typeface="Arial"/>
                <a:cs typeface="Arial"/>
              </a:rPr>
              <a:t>Symmetrical &amp; Asymmetrical)</a:t>
            </a:r>
            <a:endParaRPr lang="en-US" b="1" dirty="0">
              <a:latin typeface="Arial"/>
              <a:cs typeface="Arial"/>
            </a:endParaRPr>
          </a:p>
        </p:txBody>
      </p:sp>
      <p:sp>
        <p:nvSpPr>
          <p:cNvPr id="7" name="Rectangle 6"/>
          <p:cNvSpPr/>
          <p:nvPr/>
        </p:nvSpPr>
        <p:spPr>
          <a:xfrm>
            <a:off x="1226134" y="2798240"/>
            <a:ext cx="9765277" cy="1815882"/>
          </a:xfrm>
          <a:prstGeom prst="rect">
            <a:avLst/>
          </a:prstGeom>
        </p:spPr>
        <p:txBody>
          <a:bodyPr wrap="square">
            <a:spAutoFit/>
          </a:bodyPr>
          <a:lstStyle/>
          <a:p>
            <a:pPr algn="just"/>
            <a:r>
              <a:rPr lang="en-US" sz="2800" dirty="0">
                <a:latin typeface="Arial"/>
                <a:cs typeface="Arial"/>
              </a:rPr>
              <a:t>Symmetrical designs are always pleasing, if not occasionally boring. Asymmetrical designs are bolder and can bring real visual interest and movement (more on that later!) to your composition. </a:t>
            </a:r>
          </a:p>
        </p:txBody>
      </p:sp>
    </p:spTree>
    <p:extLst>
      <p:ext uri="{BB962C8B-B14F-4D97-AF65-F5344CB8AC3E}">
        <p14:creationId xmlns:p14="http://schemas.microsoft.com/office/powerpoint/2010/main" val="3483796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a:cs typeface="Arial"/>
              </a:rPr>
              <a:t>Contrast</a:t>
            </a:r>
          </a:p>
        </p:txBody>
      </p:sp>
      <p:pic>
        <p:nvPicPr>
          <p:cNvPr id="5" name="Content Placeholder 4" descr="Contrast.jpg"/>
          <p:cNvPicPr>
            <a:picLocks noGrp="1" noChangeAspect="1"/>
          </p:cNvPicPr>
          <p:nvPr>
            <p:ph sz="half" idx="1"/>
          </p:nvPr>
        </p:nvPicPr>
        <p:blipFill>
          <a:blip r:embed="rId2">
            <a:extLst>
              <a:ext uri="{28A0092B-C50C-407E-A947-70E740481C1C}">
                <a14:useLocalDpi xmlns:a14="http://schemas.microsoft.com/office/drawing/2010/main" val="0"/>
              </a:ext>
            </a:extLst>
          </a:blip>
          <a:srcRect l="-16275" r="-16275"/>
          <a:stretch>
            <a:fillRect/>
          </a:stretch>
        </p:blipFill>
        <p:spPr>
          <a:xfrm>
            <a:off x="148146" y="2561922"/>
            <a:ext cx="5185873" cy="3638763"/>
          </a:xfrm>
        </p:spPr>
      </p:pic>
      <p:sp>
        <p:nvSpPr>
          <p:cNvPr id="4" name="Content Placeholder 3"/>
          <p:cNvSpPr>
            <a:spLocks noGrp="1"/>
          </p:cNvSpPr>
          <p:nvPr>
            <p:ph sz="half" idx="2"/>
          </p:nvPr>
        </p:nvSpPr>
        <p:spPr>
          <a:xfrm>
            <a:off x="4902920" y="2561922"/>
            <a:ext cx="6862353" cy="3638764"/>
          </a:xfrm>
        </p:spPr>
        <p:txBody>
          <a:bodyPr>
            <a:normAutofit/>
          </a:bodyPr>
          <a:lstStyle/>
          <a:p>
            <a:pPr algn="just"/>
            <a:r>
              <a:rPr lang="en-US" sz="2800" dirty="0">
                <a:latin typeface="Arial"/>
                <a:cs typeface="Arial"/>
              </a:rPr>
              <a:t>Contrast creates space and difference between elements in your design. Your background needs to be significantly different from the color of your elements so they work harmoniously together and are readable.</a:t>
            </a:r>
          </a:p>
          <a:p>
            <a:pPr algn="just"/>
            <a:endParaRPr lang="en-US" sz="2800" dirty="0">
              <a:latin typeface="Arial"/>
              <a:cs typeface="Arial"/>
            </a:endParaRPr>
          </a:p>
        </p:txBody>
      </p:sp>
    </p:spTree>
    <p:extLst>
      <p:ext uri="{BB962C8B-B14F-4D97-AF65-F5344CB8AC3E}">
        <p14:creationId xmlns:p14="http://schemas.microsoft.com/office/powerpoint/2010/main" val="3949409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a:cs typeface="Arial"/>
              </a:rPr>
              <a:t>Contrast</a:t>
            </a:r>
          </a:p>
        </p:txBody>
      </p:sp>
      <p:pic>
        <p:nvPicPr>
          <p:cNvPr id="9" name="Content Placeholder 8" descr="R-C.ab98fa627d156100977711c1dc6851fb.jpg"/>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993100" y="2117103"/>
            <a:ext cx="3310628" cy="4613749"/>
          </a:xfrm>
        </p:spPr>
      </p:pic>
      <p:sp>
        <p:nvSpPr>
          <p:cNvPr id="4" name="Content Placeholder 3"/>
          <p:cNvSpPr>
            <a:spLocks noGrp="1"/>
          </p:cNvSpPr>
          <p:nvPr>
            <p:ph sz="half" idx="2"/>
          </p:nvPr>
        </p:nvSpPr>
        <p:spPr>
          <a:xfrm>
            <a:off x="365864" y="2483544"/>
            <a:ext cx="7384765" cy="3638764"/>
          </a:xfrm>
        </p:spPr>
        <p:txBody>
          <a:bodyPr>
            <a:normAutofit/>
          </a:bodyPr>
          <a:lstStyle/>
          <a:p>
            <a:pPr algn="just"/>
            <a:r>
              <a:rPr lang="en-US" sz="2800" dirty="0">
                <a:latin typeface="Arial"/>
                <a:cs typeface="Arial"/>
              </a:rPr>
              <a:t>If you plan to work with type, understanding contrast is incredibly essential because it means the weight and size of your type are balanced. How will your audience know what is most important if everything is in bold? </a:t>
            </a:r>
          </a:p>
        </p:txBody>
      </p:sp>
    </p:spTree>
    <p:extLst>
      <p:ext uri="{BB962C8B-B14F-4D97-AF65-F5344CB8AC3E}">
        <p14:creationId xmlns:p14="http://schemas.microsoft.com/office/powerpoint/2010/main" val="3944825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R</a:t>
            </a:r>
            <a:r>
              <a:rPr lang="en-US" b="1" dirty="0">
                <a:latin typeface="Arial"/>
                <a:cs typeface="Arial"/>
              </a:rPr>
              <a:t>epetition</a:t>
            </a:r>
          </a:p>
        </p:txBody>
      </p:sp>
      <p:pic>
        <p:nvPicPr>
          <p:cNvPr id="5" name="Content Placeholder 4" descr="Repetition.jpg"/>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16902" y="2509883"/>
            <a:ext cx="3638550" cy="3638550"/>
          </a:xfrm>
        </p:spPr>
      </p:pic>
      <p:sp>
        <p:nvSpPr>
          <p:cNvPr id="4" name="Content Placeholder 3"/>
          <p:cNvSpPr>
            <a:spLocks noGrp="1"/>
          </p:cNvSpPr>
          <p:nvPr>
            <p:ph sz="half" idx="2"/>
          </p:nvPr>
        </p:nvSpPr>
        <p:spPr>
          <a:xfrm>
            <a:off x="4406537" y="2509669"/>
            <a:ext cx="7280261" cy="3638764"/>
          </a:xfrm>
        </p:spPr>
        <p:txBody>
          <a:bodyPr>
            <a:normAutofit/>
          </a:bodyPr>
          <a:lstStyle/>
          <a:p>
            <a:pPr algn="just"/>
            <a:r>
              <a:rPr lang="en-US" sz="2800" dirty="0">
                <a:latin typeface="Arial"/>
                <a:cs typeface="Arial"/>
              </a:rPr>
              <a:t>If you limit yourself to two strong typefaces or three strong colors, you’ll soon find you’ll have to repeat some things. That’s ok! It’s often said that repetition unifies and strengthens a design. </a:t>
            </a:r>
          </a:p>
        </p:txBody>
      </p:sp>
    </p:spTree>
    <p:extLst>
      <p:ext uri="{BB962C8B-B14F-4D97-AF65-F5344CB8AC3E}">
        <p14:creationId xmlns:p14="http://schemas.microsoft.com/office/powerpoint/2010/main" val="1774306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R</a:t>
            </a:r>
            <a:r>
              <a:rPr lang="en-US" b="1" dirty="0">
                <a:latin typeface="Arial"/>
                <a:cs typeface="Arial"/>
              </a:rPr>
              <a:t>epetition</a:t>
            </a:r>
            <a:endParaRPr lang="en-US" dirty="0"/>
          </a:p>
        </p:txBody>
      </p:sp>
      <p:pic>
        <p:nvPicPr>
          <p:cNvPr id="5" name="Content Placeholder 4" descr="OIP-C.UMskhZQbJ7yAdhI4Mf43MwHaK7.jpg"/>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36320" y="2222499"/>
            <a:ext cx="2964454" cy="4371634"/>
          </a:xfrm>
        </p:spPr>
      </p:pic>
      <p:pic>
        <p:nvPicPr>
          <p:cNvPr id="6" name="Content Placeholder 5" descr="R-C.a8df1552dd5a05b04d85e0579ef27242.jpg"/>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745395" y="2220755"/>
            <a:ext cx="6550928" cy="4371634"/>
          </a:xfrm>
        </p:spPr>
      </p:pic>
    </p:spTree>
    <p:extLst>
      <p:ext uri="{BB962C8B-B14F-4D97-AF65-F5344CB8AC3E}">
        <p14:creationId xmlns:p14="http://schemas.microsoft.com/office/powerpoint/2010/main" val="1017780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R</a:t>
            </a:r>
            <a:r>
              <a:rPr lang="en-US" b="1" dirty="0">
                <a:latin typeface="Arial"/>
                <a:cs typeface="Arial"/>
              </a:rPr>
              <a:t>epetition</a:t>
            </a:r>
            <a:endParaRPr lang="en-US" dirty="0"/>
          </a:p>
        </p:txBody>
      </p:sp>
      <p:pic>
        <p:nvPicPr>
          <p:cNvPr id="4" name="Content Placeholder 3" descr="repeat_poster_dribbleartboard_15.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1633" y="2205083"/>
            <a:ext cx="5768733" cy="4326550"/>
          </a:xfrm>
        </p:spPr>
      </p:pic>
    </p:spTree>
    <p:extLst>
      <p:ext uri="{BB962C8B-B14F-4D97-AF65-F5344CB8AC3E}">
        <p14:creationId xmlns:p14="http://schemas.microsoft.com/office/powerpoint/2010/main" val="2284605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a:cs typeface="Arial"/>
              </a:rPr>
              <a:t>Proportion </a:t>
            </a:r>
          </a:p>
        </p:txBody>
      </p:sp>
      <p:pic>
        <p:nvPicPr>
          <p:cNvPr id="6" name="Content Placeholder 5" descr="Proportion.jpg"/>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99485" y="2335712"/>
            <a:ext cx="4050892" cy="4050892"/>
          </a:xfrm>
        </p:spPr>
      </p:pic>
      <p:sp>
        <p:nvSpPr>
          <p:cNvPr id="4" name="Content Placeholder 3"/>
          <p:cNvSpPr>
            <a:spLocks noGrp="1"/>
          </p:cNvSpPr>
          <p:nvPr>
            <p:ph sz="half" idx="2"/>
          </p:nvPr>
        </p:nvSpPr>
        <p:spPr>
          <a:xfrm>
            <a:off x="5190309" y="2222287"/>
            <a:ext cx="6191689" cy="3638764"/>
          </a:xfrm>
        </p:spPr>
        <p:txBody>
          <a:bodyPr>
            <a:normAutofit/>
          </a:bodyPr>
          <a:lstStyle/>
          <a:p>
            <a:pPr algn="just"/>
            <a:r>
              <a:rPr lang="en-US" sz="2800" dirty="0">
                <a:latin typeface="Arial"/>
                <a:cs typeface="Arial"/>
              </a:rPr>
              <a:t>Proportion is the visual size and weight of elements in a composition and how they relate to each other. It often helps to approach your design in sections, instead of as a whole. </a:t>
            </a:r>
          </a:p>
        </p:txBody>
      </p:sp>
    </p:spTree>
    <p:extLst>
      <p:ext uri="{BB962C8B-B14F-4D97-AF65-F5344CB8AC3E}">
        <p14:creationId xmlns:p14="http://schemas.microsoft.com/office/powerpoint/2010/main" val="2821145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a:cs typeface="Arial"/>
              </a:rPr>
              <a:t>Proportion</a:t>
            </a:r>
            <a:endParaRPr lang="en-US" dirty="0"/>
          </a:p>
        </p:txBody>
      </p:sp>
      <p:pic>
        <p:nvPicPr>
          <p:cNvPr id="6" name="Content Placeholder 5" descr="R-C.81517b354b1b755e7151279fe929cc4c.jp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9491" y="2518591"/>
            <a:ext cx="6953017" cy="3636963"/>
          </a:xfrm>
        </p:spPr>
      </p:pic>
    </p:spTree>
    <p:extLst>
      <p:ext uri="{BB962C8B-B14F-4D97-AF65-F5344CB8AC3E}">
        <p14:creationId xmlns:p14="http://schemas.microsoft.com/office/powerpoint/2010/main" val="4256127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a:cs typeface="Arial"/>
              </a:rPr>
              <a:t>Proportion</a:t>
            </a:r>
            <a:endParaRPr lang="en-US" dirty="0"/>
          </a:p>
        </p:txBody>
      </p:sp>
      <p:pic>
        <p:nvPicPr>
          <p:cNvPr id="4" name="Content Placeholder 3" descr="OIP-C.gXykL994cj7381uBmO86IgHaEK.jp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8575" y="2774156"/>
            <a:ext cx="4514850" cy="2533650"/>
          </a:xfrm>
        </p:spPr>
      </p:pic>
    </p:spTree>
    <p:extLst>
      <p:ext uri="{BB962C8B-B14F-4D97-AF65-F5344CB8AC3E}">
        <p14:creationId xmlns:p14="http://schemas.microsoft.com/office/powerpoint/2010/main" val="2116290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a:cs typeface="Arial"/>
              </a:rPr>
              <a:t>The 7 fundamental principles of design </a:t>
            </a:r>
          </a:p>
        </p:txBody>
      </p:sp>
      <p:sp>
        <p:nvSpPr>
          <p:cNvPr id="3" name="Content Placeholder 2"/>
          <p:cNvSpPr>
            <a:spLocks noGrp="1"/>
          </p:cNvSpPr>
          <p:nvPr>
            <p:ph sz="half" idx="1"/>
          </p:nvPr>
        </p:nvSpPr>
        <p:spPr/>
        <p:txBody>
          <a:bodyPr>
            <a:normAutofit/>
          </a:bodyPr>
          <a:lstStyle/>
          <a:p>
            <a:r>
              <a:rPr lang="en-US" sz="2800" dirty="0">
                <a:latin typeface="Arial"/>
                <a:cs typeface="Arial"/>
              </a:rPr>
              <a:t>Emphasis</a:t>
            </a:r>
          </a:p>
          <a:p>
            <a:r>
              <a:rPr lang="en-US" sz="2800" dirty="0">
                <a:latin typeface="Arial"/>
                <a:cs typeface="Arial"/>
              </a:rPr>
              <a:t>Balance</a:t>
            </a:r>
          </a:p>
          <a:p>
            <a:r>
              <a:rPr lang="en-US" sz="2800" dirty="0">
                <a:latin typeface="Arial"/>
                <a:cs typeface="Arial"/>
              </a:rPr>
              <a:t>Contrast</a:t>
            </a:r>
          </a:p>
          <a:p>
            <a:r>
              <a:rPr lang="en-US" sz="2800" dirty="0">
                <a:latin typeface="Arial"/>
                <a:cs typeface="Arial"/>
              </a:rPr>
              <a:t>Repetition</a:t>
            </a:r>
          </a:p>
        </p:txBody>
      </p:sp>
      <p:sp>
        <p:nvSpPr>
          <p:cNvPr id="4" name="内容占位符 3">
            <a:extLst>
              <a:ext uri="{FF2B5EF4-FFF2-40B4-BE49-F238E27FC236}">
                <a16:creationId xmlns:a16="http://schemas.microsoft.com/office/drawing/2014/main" id="{C20236C2-1100-A0DF-0AFA-116CBE98382C}"/>
              </a:ext>
            </a:extLst>
          </p:cNvPr>
          <p:cNvSpPr>
            <a:spLocks noGrp="1"/>
          </p:cNvSpPr>
          <p:nvPr>
            <p:ph sz="half" idx="2"/>
          </p:nvPr>
        </p:nvSpPr>
        <p:spPr/>
        <p:txBody>
          <a:bodyPr>
            <a:normAutofit/>
          </a:bodyPr>
          <a:lstStyle/>
          <a:p>
            <a:r>
              <a:rPr lang="en-US" altLang="zh-CN" sz="2800" dirty="0">
                <a:latin typeface="Arial"/>
                <a:cs typeface="Arial"/>
              </a:rPr>
              <a:t>Proportion</a:t>
            </a:r>
          </a:p>
          <a:p>
            <a:r>
              <a:rPr lang="en-US" altLang="zh-CN" sz="2800" dirty="0">
                <a:latin typeface="Arial"/>
                <a:cs typeface="Arial"/>
              </a:rPr>
              <a:t>Movement</a:t>
            </a:r>
          </a:p>
          <a:p>
            <a:r>
              <a:rPr lang="en-US" altLang="zh-CN" sz="2800" dirty="0">
                <a:latin typeface="Arial"/>
                <a:cs typeface="Arial"/>
              </a:rPr>
              <a:t>White Space </a:t>
            </a:r>
          </a:p>
          <a:p>
            <a:endParaRPr lang="zh-CN" altLang="en-US" sz="2800" dirty="0"/>
          </a:p>
        </p:txBody>
      </p:sp>
    </p:spTree>
    <p:extLst>
      <p:ext uri="{BB962C8B-B14F-4D97-AF65-F5344CB8AC3E}">
        <p14:creationId xmlns:p14="http://schemas.microsoft.com/office/powerpoint/2010/main" val="3278730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a:cs typeface="Arial"/>
              </a:rPr>
              <a:t>Movement</a:t>
            </a:r>
          </a:p>
        </p:txBody>
      </p:sp>
      <p:pic>
        <p:nvPicPr>
          <p:cNvPr id="5" name="Content Placeholder 4" descr="Movement.jpg"/>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73359" y="2379254"/>
            <a:ext cx="3638550" cy="3638550"/>
          </a:xfrm>
        </p:spPr>
      </p:pic>
      <p:sp>
        <p:nvSpPr>
          <p:cNvPr id="4" name="Content Placeholder 3"/>
          <p:cNvSpPr>
            <a:spLocks noGrp="1"/>
          </p:cNvSpPr>
          <p:nvPr>
            <p:ph sz="half" idx="2"/>
          </p:nvPr>
        </p:nvSpPr>
        <p:spPr>
          <a:xfrm>
            <a:off x="4815841" y="2222287"/>
            <a:ext cx="6566158" cy="3638764"/>
          </a:xfrm>
        </p:spPr>
        <p:txBody>
          <a:bodyPr>
            <a:normAutofit/>
          </a:bodyPr>
          <a:lstStyle/>
          <a:p>
            <a:pPr algn="just"/>
            <a:r>
              <a:rPr lang="en-US" sz="2800" dirty="0">
                <a:latin typeface="Arial"/>
                <a:cs typeface="Arial"/>
              </a:rPr>
              <a:t>Movement is controlling the elements in a composition so that the eye is led to move from one to the next and the information is properly communicated to your audience. </a:t>
            </a:r>
          </a:p>
        </p:txBody>
      </p:sp>
    </p:spTree>
    <p:extLst>
      <p:ext uri="{BB962C8B-B14F-4D97-AF65-F5344CB8AC3E}">
        <p14:creationId xmlns:p14="http://schemas.microsoft.com/office/powerpoint/2010/main" val="752080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a:cs typeface="Arial"/>
              </a:rPr>
              <a:t>Movement</a:t>
            </a:r>
          </a:p>
        </p:txBody>
      </p:sp>
      <p:pic>
        <p:nvPicPr>
          <p:cNvPr id="6" name="Content Placeholder 5" descr="OIP-C.MXLT-siDeRs3_yGbGCR4TAHaFj.jpg"/>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426" y="2479676"/>
            <a:ext cx="4514850" cy="3381375"/>
          </a:xfrm>
        </p:spPr>
      </p:pic>
      <p:sp>
        <p:nvSpPr>
          <p:cNvPr id="4" name="Content Placeholder 3"/>
          <p:cNvSpPr>
            <a:spLocks noGrp="1"/>
          </p:cNvSpPr>
          <p:nvPr>
            <p:ph sz="half" idx="2"/>
          </p:nvPr>
        </p:nvSpPr>
        <p:spPr>
          <a:xfrm>
            <a:off x="5059681" y="2222287"/>
            <a:ext cx="6740329" cy="3638764"/>
          </a:xfrm>
        </p:spPr>
        <p:txBody>
          <a:bodyPr>
            <a:normAutofit/>
          </a:bodyPr>
          <a:lstStyle/>
          <a:p>
            <a:pPr algn="just"/>
            <a:r>
              <a:rPr lang="en-US" sz="2800" dirty="0">
                <a:latin typeface="Arial"/>
                <a:cs typeface="Arial"/>
              </a:rPr>
              <a:t>If you look at your design and feel your eye get “stuck” anywhere on it—an element is too big, too bold, slightly off-center, not a complimentary color—go back and adjust until everything is in harmony. </a:t>
            </a:r>
          </a:p>
        </p:txBody>
      </p:sp>
    </p:spTree>
    <p:extLst>
      <p:ext uri="{BB962C8B-B14F-4D97-AF65-F5344CB8AC3E}">
        <p14:creationId xmlns:p14="http://schemas.microsoft.com/office/powerpoint/2010/main" val="2304386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a:cs typeface="Arial"/>
              </a:rPr>
              <a:t>White space</a:t>
            </a:r>
          </a:p>
        </p:txBody>
      </p:sp>
      <p:pic>
        <p:nvPicPr>
          <p:cNvPr id="5" name="Content Placeholder 4" descr="WHITE-SPACE.jpg"/>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34319" y="2422797"/>
            <a:ext cx="3638550" cy="3638550"/>
          </a:xfrm>
        </p:spPr>
      </p:pic>
      <p:sp>
        <p:nvSpPr>
          <p:cNvPr id="4" name="Content Placeholder 3"/>
          <p:cNvSpPr>
            <a:spLocks noGrp="1"/>
          </p:cNvSpPr>
          <p:nvPr>
            <p:ph sz="half" idx="2"/>
          </p:nvPr>
        </p:nvSpPr>
        <p:spPr>
          <a:xfrm>
            <a:off x="5155475" y="2222287"/>
            <a:ext cx="6226524" cy="3638764"/>
          </a:xfrm>
        </p:spPr>
        <p:txBody>
          <a:bodyPr>
            <a:normAutofit/>
          </a:bodyPr>
          <a:lstStyle/>
          <a:p>
            <a:pPr algn="just"/>
            <a:r>
              <a:rPr lang="en-US" sz="2800" dirty="0">
                <a:latin typeface="Arial"/>
                <a:cs typeface="Arial"/>
              </a:rPr>
              <a:t>White space is exactly that—the empty page around the elements in your composition. White space isn’t sitting there doing nothing—it’s creating hierarchy and organization. </a:t>
            </a:r>
          </a:p>
        </p:txBody>
      </p:sp>
    </p:spTree>
    <p:extLst>
      <p:ext uri="{BB962C8B-B14F-4D97-AF65-F5344CB8AC3E}">
        <p14:creationId xmlns:p14="http://schemas.microsoft.com/office/powerpoint/2010/main" val="1800253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a:cs typeface="Arial"/>
              </a:rPr>
              <a:t>White space</a:t>
            </a:r>
          </a:p>
        </p:txBody>
      </p:sp>
      <p:pic>
        <p:nvPicPr>
          <p:cNvPr id="6" name="Content Placeholder 5" descr="OIP-C.v4Cn7aG4y9XheRV54ZMtUAHaD4.jpg"/>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31301" y="2860569"/>
            <a:ext cx="4514850" cy="2362200"/>
          </a:xfrm>
        </p:spPr>
      </p:pic>
      <p:sp>
        <p:nvSpPr>
          <p:cNvPr id="4" name="Content Placeholder 3"/>
          <p:cNvSpPr>
            <a:spLocks noGrp="1"/>
          </p:cNvSpPr>
          <p:nvPr>
            <p:ph sz="half" idx="2"/>
          </p:nvPr>
        </p:nvSpPr>
        <p:spPr>
          <a:xfrm>
            <a:off x="5155475" y="2222287"/>
            <a:ext cx="6226524" cy="3638764"/>
          </a:xfrm>
        </p:spPr>
        <p:txBody>
          <a:bodyPr>
            <a:normAutofit/>
          </a:bodyPr>
          <a:lstStyle/>
          <a:p>
            <a:pPr algn="just"/>
            <a:r>
              <a:rPr lang="en-US" sz="2800" dirty="0">
                <a:latin typeface="Arial"/>
                <a:cs typeface="Arial"/>
              </a:rPr>
              <a:t>Our brains naturally associate ample white space around an element with importance and luxury. It’s telling our eyes that objects in one region are grouped separately from objects elsewhere. </a:t>
            </a:r>
          </a:p>
        </p:txBody>
      </p:sp>
    </p:spTree>
    <p:extLst>
      <p:ext uri="{BB962C8B-B14F-4D97-AF65-F5344CB8AC3E}">
        <p14:creationId xmlns:p14="http://schemas.microsoft.com/office/powerpoint/2010/main" val="3805491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a:cs typeface="Arial"/>
              </a:rPr>
              <a:t>How to use the principles of design</a:t>
            </a:r>
            <a:r>
              <a:rPr lang="en-US" dirty="0">
                <a:latin typeface="Arial"/>
                <a:cs typeface="Arial"/>
              </a:rPr>
              <a:t> ?</a:t>
            </a:r>
          </a:p>
        </p:txBody>
      </p:sp>
      <p:sp>
        <p:nvSpPr>
          <p:cNvPr id="3" name="Rectangle 2"/>
          <p:cNvSpPr/>
          <p:nvPr/>
        </p:nvSpPr>
        <p:spPr>
          <a:xfrm>
            <a:off x="1255328" y="2814237"/>
            <a:ext cx="9706890" cy="1815882"/>
          </a:xfrm>
          <a:prstGeom prst="rect">
            <a:avLst/>
          </a:prstGeom>
        </p:spPr>
        <p:txBody>
          <a:bodyPr wrap="square">
            <a:spAutoFit/>
          </a:bodyPr>
          <a:lstStyle/>
          <a:p>
            <a:pPr algn="just"/>
            <a:r>
              <a:rPr lang="en-US" sz="2800" dirty="0">
                <a:latin typeface="Arial"/>
                <a:cs typeface="Arial"/>
              </a:rPr>
              <a:t>A design doesn’t have to strictly follow these rules to be “good.” Some absolutely mind-blowing designs ignore one or more of the principles of design in order to create an eye-catching and effective work. </a:t>
            </a:r>
          </a:p>
        </p:txBody>
      </p:sp>
    </p:spTree>
    <p:extLst>
      <p:ext uri="{BB962C8B-B14F-4D97-AF65-F5344CB8AC3E}">
        <p14:creationId xmlns:p14="http://schemas.microsoft.com/office/powerpoint/2010/main" val="2006310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a:cs typeface="Arial"/>
              </a:rPr>
              <a:t>The 7 fundamental principles of design </a:t>
            </a:r>
          </a:p>
        </p:txBody>
      </p:sp>
      <p:sp>
        <p:nvSpPr>
          <p:cNvPr id="5" name="Rectangle 4"/>
          <p:cNvSpPr/>
          <p:nvPr/>
        </p:nvSpPr>
        <p:spPr>
          <a:xfrm>
            <a:off x="1430489" y="2712042"/>
            <a:ext cx="9341969" cy="1384995"/>
          </a:xfrm>
          <a:prstGeom prst="rect">
            <a:avLst/>
          </a:prstGeom>
        </p:spPr>
        <p:txBody>
          <a:bodyPr wrap="square">
            <a:spAutoFit/>
          </a:bodyPr>
          <a:lstStyle/>
          <a:p>
            <a:pPr algn="just"/>
            <a:r>
              <a:rPr lang="en-US" sz="2800" dirty="0">
                <a:latin typeface="Arial"/>
                <a:cs typeface="Arial"/>
              </a:rPr>
              <a:t>Design differs from art in that it has to </a:t>
            </a:r>
            <a:r>
              <a:rPr lang="en-US" sz="2800" dirty="0">
                <a:solidFill>
                  <a:srgbClr val="FFFF00"/>
                </a:solidFill>
                <a:latin typeface="Arial"/>
                <a:cs typeface="Arial"/>
              </a:rPr>
              <a:t>have a purpose</a:t>
            </a:r>
            <a:r>
              <a:rPr lang="en-US" sz="2800" dirty="0">
                <a:latin typeface="Arial"/>
                <a:cs typeface="Arial"/>
              </a:rPr>
              <a:t>. Visually, this functionality is interpreted by making sure an image has </a:t>
            </a:r>
            <a:r>
              <a:rPr lang="en-US" sz="2800" dirty="0">
                <a:solidFill>
                  <a:srgbClr val="FFFF00"/>
                </a:solidFill>
                <a:latin typeface="Arial"/>
                <a:cs typeface="Arial"/>
              </a:rPr>
              <a:t>a center of attention, a point of focus</a:t>
            </a:r>
            <a:r>
              <a:rPr lang="en-US" sz="2800" dirty="0">
                <a:latin typeface="Arial"/>
                <a:cs typeface="Arial"/>
              </a:rPr>
              <a:t>. </a:t>
            </a:r>
          </a:p>
        </p:txBody>
      </p:sp>
    </p:spTree>
    <p:extLst>
      <p:ext uri="{BB962C8B-B14F-4D97-AF65-F5344CB8AC3E}">
        <p14:creationId xmlns:p14="http://schemas.microsoft.com/office/powerpoint/2010/main" val="193273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a:cs typeface="Arial"/>
              </a:rPr>
              <a:t>The 7 fundamental principles of design </a:t>
            </a:r>
          </a:p>
        </p:txBody>
      </p:sp>
      <p:sp>
        <p:nvSpPr>
          <p:cNvPr id="5" name="Rectangle 4"/>
          <p:cNvSpPr/>
          <p:nvPr/>
        </p:nvSpPr>
        <p:spPr>
          <a:xfrm>
            <a:off x="1430489" y="2712042"/>
            <a:ext cx="9341969" cy="1815882"/>
          </a:xfrm>
          <a:prstGeom prst="rect">
            <a:avLst/>
          </a:prstGeom>
        </p:spPr>
        <p:txBody>
          <a:bodyPr wrap="square">
            <a:spAutoFit/>
          </a:bodyPr>
          <a:lstStyle/>
          <a:p>
            <a:pPr algn="just"/>
            <a:r>
              <a:rPr lang="en-US" sz="2800" dirty="0">
                <a:latin typeface="Arial"/>
                <a:cs typeface="Arial"/>
              </a:rPr>
              <a:t>Graphic design, like any discipline, adheres to strict rules that work </a:t>
            </a:r>
            <a:r>
              <a:rPr lang="en-US" altLang="zh-CN" sz="2800" dirty="0">
                <a:latin typeface="Arial"/>
                <a:cs typeface="Arial"/>
              </a:rPr>
              <a:t>under</a:t>
            </a:r>
            <a:r>
              <a:rPr lang="en-US" sz="2800" dirty="0">
                <a:latin typeface="Arial"/>
                <a:cs typeface="Arial"/>
              </a:rPr>
              <a:t> the surface to make the work stable and balanced. If the design is missing that balance, it will be weak and ineffective.</a:t>
            </a:r>
          </a:p>
        </p:txBody>
      </p:sp>
    </p:spTree>
    <p:extLst>
      <p:ext uri="{BB962C8B-B14F-4D97-AF65-F5344CB8AC3E}">
        <p14:creationId xmlns:p14="http://schemas.microsoft.com/office/powerpoint/2010/main" val="4094077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Arial"/>
                <a:cs typeface="Arial"/>
              </a:rPr>
              <a:t>Emphasis</a:t>
            </a:r>
          </a:p>
        </p:txBody>
      </p:sp>
      <p:pic>
        <p:nvPicPr>
          <p:cNvPr id="14" name="Content Placeholder 13" descr="Emphasis-HeaderGraphic.png"/>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57596" y="2745475"/>
            <a:ext cx="5184775" cy="2592387"/>
          </a:xfrm>
        </p:spPr>
      </p:pic>
      <p:sp>
        <p:nvSpPr>
          <p:cNvPr id="5" name="Content Placeholder 4"/>
          <p:cNvSpPr>
            <a:spLocks noGrp="1"/>
          </p:cNvSpPr>
          <p:nvPr>
            <p:ph sz="half" idx="2"/>
          </p:nvPr>
        </p:nvSpPr>
        <p:spPr>
          <a:xfrm>
            <a:off x="5791200" y="2222286"/>
            <a:ext cx="5956118" cy="3638764"/>
          </a:xfrm>
        </p:spPr>
        <p:txBody>
          <a:bodyPr>
            <a:normAutofit/>
          </a:bodyPr>
          <a:lstStyle/>
          <a:p>
            <a:pPr algn="just"/>
            <a:r>
              <a:rPr lang="en-US" sz="2800" dirty="0">
                <a:latin typeface="Arial"/>
                <a:cs typeface="Arial"/>
              </a:rPr>
              <a:t>The first of the 7 design principles is emphasis, referring to the focal point of a design and the order of importance of each element within a design.  </a:t>
            </a:r>
          </a:p>
          <a:p>
            <a:pPr algn="just"/>
            <a:endParaRPr lang="en-US" sz="2800" dirty="0">
              <a:latin typeface="Arial"/>
              <a:cs typeface="Arial"/>
            </a:endParaRPr>
          </a:p>
        </p:txBody>
      </p:sp>
    </p:spTree>
    <p:extLst>
      <p:ext uri="{BB962C8B-B14F-4D97-AF65-F5344CB8AC3E}">
        <p14:creationId xmlns:p14="http://schemas.microsoft.com/office/powerpoint/2010/main" val="2396703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a:cs typeface="Arial"/>
              </a:rPr>
              <a:t>Emphasis</a:t>
            </a:r>
            <a:endParaRPr lang="en-US" dirty="0"/>
          </a:p>
        </p:txBody>
      </p:sp>
      <p:pic>
        <p:nvPicPr>
          <p:cNvPr id="5" name="Content Placeholder 4" descr="OIP-C.uGVsgcWSItioJWpxhMwGiQHaFj.jpg"/>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54112" y="2351087"/>
            <a:ext cx="4514850" cy="3381375"/>
          </a:xfrm>
        </p:spPr>
      </p:pic>
      <p:pic>
        <p:nvPicPr>
          <p:cNvPr id="6" name="Content Placeholder 5" descr="OIP-C.QjwaGTfyQx2DjIPDD1LEYwHaCY.jpg"/>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27800" y="3317875"/>
            <a:ext cx="4514850" cy="1447800"/>
          </a:xfrm>
        </p:spPr>
      </p:pic>
    </p:spTree>
    <p:extLst>
      <p:ext uri="{BB962C8B-B14F-4D97-AF65-F5344CB8AC3E}">
        <p14:creationId xmlns:p14="http://schemas.microsoft.com/office/powerpoint/2010/main" val="1283688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Arial"/>
                <a:cs typeface="Arial"/>
              </a:rPr>
              <a:t>Balance (</a:t>
            </a:r>
            <a:r>
              <a:rPr lang="en-US" altLang="zh-CN" sz="4000" dirty="0">
                <a:latin typeface="Arial"/>
                <a:cs typeface="Arial"/>
              </a:rPr>
              <a:t>Symmetrical &amp; Asymmetrical)</a:t>
            </a:r>
            <a:endParaRPr lang="en-US" b="1" dirty="0">
              <a:latin typeface="Arial"/>
              <a:cs typeface="Arial"/>
            </a:endParaRPr>
          </a:p>
        </p:txBody>
      </p:sp>
      <p:sp>
        <p:nvSpPr>
          <p:cNvPr id="7" name="Rectangle 6"/>
          <p:cNvSpPr/>
          <p:nvPr/>
        </p:nvSpPr>
        <p:spPr>
          <a:xfrm>
            <a:off x="1109453" y="2301852"/>
            <a:ext cx="9973089" cy="954107"/>
          </a:xfrm>
          <a:prstGeom prst="rect">
            <a:avLst/>
          </a:prstGeom>
        </p:spPr>
        <p:txBody>
          <a:bodyPr wrap="square">
            <a:spAutoFit/>
          </a:bodyPr>
          <a:lstStyle/>
          <a:p>
            <a:r>
              <a:rPr lang="en-US" sz="2800" dirty="0">
                <a:latin typeface="Arial"/>
                <a:cs typeface="Arial"/>
              </a:rPr>
              <a:t>Symmetrical design creates balance through equally weighted elements aligned on either side of a center line. </a:t>
            </a:r>
          </a:p>
        </p:txBody>
      </p:sp>
      <p:pic>
        <p:nvPicPr>
          <p:cNvPr id="2" name="内容占位符 8">
            <a:extLst>
              <a:ext uri="{FF2B5EF4-FFF2-40B4-BE49-F238E27FC236}">
                <a16:creationId xmlns:a16="http://schemas.microsoft.com/office/drawing/2014/main" id="{F3FC6680-24B4-CAE4-EA6B-E193F676DAA8}"/>
              </a:ext>
            </a:extLst>
          </p:cNvPr>
          <p:cNvPicPr>
            <a:picLocks noChangeAspect="1"/>
          </p:cNvPicPr>
          <p:nvPr/>
        </p:nvPicPr>
        <p:blipFill>
          <a:blip r:embed="rId2"/>
          <a:stretch>
            <a:fillRect/>
          </a:stretch>
        </p:blipFill>
        <p:spPr>
          <a:xfrm>
            <a:off x="3503611" y="3429000"/>
            <a:ext cx="5184775" cy="2893827"/>
          </a:xfrm>
          <a:prstGeom prst="rect">
            <a:avLst/>
          </a:prstGeom>
        </p:spPr>
      </p:pic>
    </p:spTree>
    <p:extLst>
      <p:ext uri="{BB962C8B-B14F-4D97-AF65-F5344CB8AC3E}">
        <p14:creationId xmlns:p14="http://schemas.microsoft.com/office/powerpoint/2010/main" val="709923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Arial"/>
                <a:cs typeface="Arial"/>
              </a:rPr>
              <a:t>Balance (</a:t>
            </a:r>
            <a:r>
              <a:rPr lang="en-US" altLang="zh-CN" sz="4000" dirty="0">
                <a:latin typeface="Arial"/>
                <a:cs typeface="Arial"/>
              </a:rPr>
              <a:t>Symmetrical &amp; Asymmetrical)</a:t>
            </a:r>
            <a:endParaRPr lang="en-US" b="1" dirty="0">
              <a:latin typeface="Arial"/>
              <a:cs typeface="Arial"/>
            </a:endParaRPr>
          </a:p>
        </p:txBody>
      </p:sp>
      <p:sp>
        <p:nvSpPr>
          <p:cNvPr id="7" name="Rectangle 6"/>
          <p:cNvSpPr/>
          <p:nvPr/>
        </p:nvSpPr>
        <p:spPr>
          <a:xfrm>
            <a:off x="1213360" y="2119670"/>
            <a:ext cx="9765277" cy="1384995"/>
          </a:xfrm>
          <a:prstGeom prst="rect">
            <a:avLst/>
          </a:prstGeom>
        </p:spPr>
        <p:txBody>
          <a:bodyPr wrap="square">
            <a:spAutoFit/>
          </a:bodyPr>
          <a:lstStyle/>
          <a:p>
            <a:pPr algn="just"/>
            <a:r>
              <a:rPr lang="en-US" sz="2800" dirty="0">
                <a:latin typeface="Arial"/>
                <a:cs typeface="Arial"/>
              </a:rPr>
              <a:t>Asymmetrical design uses opposite weights (like contrasting one large element with several smaller elements) to create a composition that is not even, but still has equilibrium. </a:t>
            </a:r>
          </a:p>
        </p:txBody>
      </p:sp>
      <p:pic>
        <p:nvPicPr>
          <p:cNvPr id="2" name="内容占位符 10">
            <a:extLst>
              <a:ext uri="{FF2B5EF4-FFF2-40B4-BE49-F238E27FC236}">
                <a16:creationId xmlns:a16="http://schemas.microsoft.com/office/drawing/2014/main" id="{AB395FAB-E67B-C125-B7F2-A0242895A521}"/>
              </a:ext>
            </a:extLst>
          </p:cNvPr>
          <p:cNvPicPr>
            <a:picLocks noChangeAspect="1"/>
          </p:cNvPicPr>
          <p:nvPr/>
        </p:nvPicPr>
        <p:blipFill>
          <a:blip r:embed="rId2"/>
          <a:stretch>
            <a:fillRect/>
          </a:stretch>
        </p:blipFill>
        <p:spPr>
          <a:xfrm>
            <a:off x="3498848" y="3644002"/>
            <a:ext cx="5194300" cy="2899144"/>
          </a:xfrm>
          <a:prstGeom prst="rect">
            <a:avLst/>
          </a:prstGeom>
        </p:spPr>
      </p:pic>
    </p:spTree>
    <p:extLst>
      <p:ext uri="{BB962C8B-B14F-4D97-AF65-F5344CB8AC3E}">
        <p14:creationId xmlns:p14="http://schemas.microsoft.com/office/powerpoint/2010/main" val="1435226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a:cs typeface="Arial"/>
              </a:rPr>
              <a:t>Balance </a:t>
            </a:r>
            <a:r>
              <a:rPr lang="en-US" altLang="zh-CN" b="1" dirty="0">
                <a:latin typeface="Arial"/>
                <a:cs typeface="Arial"/>
              </a:rPr>
              <a:t>(</a:t>
            </a:r>
            <a:r>
              <a:rPr lang="en-US" altLang="zh-CN" sz="4000" dirty="0">
                <a:latin typeface="Arial"/>
                <a:cs typeface="Arial"/>
              </a:rPr>
              <a:t>Symmetrical &amp; Asymmetrical)</a:t>
            </a:r>
            <a:endParaRPr lang="en-US" dirty="0"/>
          </a:p>
        </p:txBody>
      </p:sp>
      <p:pic>
        <p:nvPicPr>
          <p:cNvPr id="9" name="内容占位符 8">
            <a:extLst>
              <a:ext uri="{FF2B5EF4-FFF2-40B4-BE49-F238E27FC236}">
                <a16:creationId xmlns:a16="http://schemas.microsoft.com/office/drawing/2014/main" id="{2D88FA5D-BFB1-E5FC-4D6D-4D615FD4C371}"/>
              </a:ext>
            </a:extLst>
          </p:cNvPr>
          <p:cNvPicPr>
            <a:picLocks noGrp="1" noChangeAspect="1"/>
          </p:cNvPicPr>
          <p:nvPr>
            <p:ph sz="half" idx="1"/>
          </p:nvPr>
        </p:nvPicPr>
        <p:blipFill>
          <a:blip r:embed="rId2"/>
          <a:stretch>
            <a:fillRect/>
          </a:stretch>
        </p:blipFill>
        <p:spPr>
          <a:xfrm>
            <a:off x="819150" y="2594861"/>
            <a:ext cx="5184775" cy="2893827"/>
          </a:xfrm>
        </p:spPr>
      </p:pic>
      <p:pic>
        <p:nvPicPr>
          <p:cNvPr id="11" name="内容占位符 10">
            <a:extLst>
              <a:ext uri="{FF2B5EF4-FFF2-40B4-BE49-F238E27FC236}">
                <a16:creationId xmlns:a16="http://schemas.microsoft.com/office/drawing/2014/main" id="{D4A254D8-03BC-61FF-A6EC-F0A594368C02}"/>
              </a:ext>
            </a:extLst>
          </p:cNvPr>
          <p:cNvPicPr>
            <a:picLocks noGrp="1" noChangeAspect="1"/>
          </p:cNvPicPr>
          <p:nvPr>
            <p:ph sz="half" idx="2"/>
          </p:nvPr>
        </p:nvPicPr>
        <p:blipFill>
          <a:blip r:embed="rId3"/>
          <a:stretch>
            <a:fillRect/>
          </a:stretch>
        </p:blipFill>
        <p:spPr>
          <a:xfrm>
            <a:off x="6188075" y="2592203"/>
            <a:ext cx="5194300" cy="2899144"/>
          </a:xfrm>
        </p:spPr>
      </p:pic>
      <p:sp>
        <p:nvSpPr>
          <p:cNvPr id="13" name="文本框 12">
            <a:extLst>
              <a:ext uri="{FF2B5EF4-FFF2-40B4-BE49-F238E27FC236}">
                <a16:creationId xmlns:a16="http://schemas.microsoft.com/office/drawing/2014/main" id="{D36EF4FE-F5D7-53E9-2B66-B693E90A9FC7}"/>
              </a:ext>
            </a:extLst>
          </p:cNvPr>
          <p:cNvSpPr txBox="1"/>
          <p:nvPr/>
        </p:nvSpPr>
        <p:spPr>
          <a:xfrm>
            <a:off x="810000" y="5658785"/>
            <a:ext cx="2227217" cy="369332"/>
          </a:xfrm>
          <a:prstGeom prst="rect">
            <a:avLst/>
          </a:prstGeom>
          <a:noFill/>
        </p:spPr>
        <p:txBody>
          <a:bodyPr wrap="square">
            <a:spAutoFit/>
          </a:bodyPr>
          <a:lstStyle/>
          <a:p>
            <a:r>
              <a:rPr lang="en-US" altLang="zh-CN" sz="1800" dirty="0">
                <a:latin typeface="Arial"/>
                <a:cs typeface="Arial"/>
              </a:rPr>
              <a:t>Symmetrical design</a:t>
            </a:r>
            <a:endParaRPr lang="zh-CN" altLang="en-US" dirty="0"/>
          </a:p>
        </p:txBody>
      </p:sp>
      <p:sp>
        <p:nvSpPr>
          <p:cNvPr id="15" name="文本框 14">
            <a:extLst>
              <a:ext uri="{FF2B5EF4-FFF2-40B4-BE49-F238E27FC236}">
                <a16:creationId xmlns:a16="http://schemas.microsoft.com/office/drawing/2014/main" id="{92C4CCB7-2EC6-9566-7AFD-9025686633BA}"/>
              </a:ext>
            </a:extLst>
          </p:cNvPr>
          <p:cNvSpPr txBox="1"/>
          <p:nvPr/>
        </p:nvSpPr>
        <p:spPr>
          <a:xfrm>
            <a:off x="6188075" y="5658785"/>
            <a:ext cx="2520496" cy="369332"/>
          </a:xfrm>
          <a:prstGeom prst="rect">
            <a:avLst/>
          </a:prstGeom>
          <a:noFill/>
        </p:spPr>
        <p:txBody>
          <a:bodyPr wrap="square">
            <a:spAutoFit/>
          </a:bodyPr>
          <a:lstStyle/>
          <a:p>
            <a:r>
              <a:rPr lang="en-US" altLang="zh-CN" dirty="0">
                <a:latin typeface="Arial"/>
                <a:cs typeface="Arial"/>
              </a:rPr>
              <a:t>As</a:t>
            </a:r>
            <a:r>
              <a:rPr lang="en-US" altLang="zh-CN" sz="1800" dirty="0">
                <a:latin typeface="Arial"/>
                <a:cs typeface="Arial"/>
              </a:rPr>
              <a:t>ymmetrical design</a:t>
            </a:r>
            <a:endParaRPr lang="zh-CN" altLang="en-US" dirty="0"/>
          </a:p>
        </p:txBody>
      </p:sp>
    </p:spTree>
    <p:extLst>
      <p:ext uri="{BB962C8B-B14F-4D97-AF65-F5344CB8AC3E}">
        <p14:creationId xmlns:p14="http://schemas.microsoft.com/office/powerpoint/2010/main" val="31549660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001">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F4A21B-80B9-40F1-8308-E0B7F0FE0B09}">
  <ds:schemaRefs>
    <ds:schemaRef ds:uri="http://schemas.microsoft.com/sharepoint/v3/contenttype/forms"/>
  </ds:schemaRefs>
</ds:datastoreItem>
</file>

<file path=customXml/itemProps2.xml><?xml version="1.0" encoding="utf-8"?>
<ds:datastoreItem xmlns:ds="http://schemas.openxmlformats.org/officeDocument/2006/customXml" ds:itemID="{F3E96646-423E-4354-94C2-1A28227BF07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F051B7F-F45F-4FBB-974B-85B568B21B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001.potx</Template>
  <TotalTime>0</TotalTime>
  <Words>618</Words>
  <Application>Microsoft Office PowerPoint</Application>
  <PresentationFormat>宽屏</PresentationFormat>
  <Paragraphs>49</Paragraphs>
  <Slides>24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24</vt:i4>
      </vt:variant>
    </vt:vector>
  </HeadingPairs>
  <TitlesOfParts>
    <vt:vector size="29" baseType="lpstr">
      <vt:lpstr>Arial</vt:lpstr>
      <vt:lpstr>Calibri</vt:lpstr>
      <vt:lpstr>Century Gothic</vt:lpstr>
      <vt:lpstr>Wingdings 2</vt:lpstr>
      <vt:lpstr>001</vt:lpstr>
      <vt:lpstr>Graphic Design Principles </vt:lpstr>
      <vt:lpstr>The 7 fundamental principles of design </vt:lpstr>
      <vt:lpstr>The 7 fundamental principles of design </vt:lpstr>
      <vt:lpstr>The 7 fundamental principles of design </vt:lpstr>
      <vt:lpstr>Emphasis</vt:lpstr>
      <vt:lpstr>Emphasis</vt:lpstr>
      <vt:lpstr>Balance (Symmetrical &amp; Asymmetrical)</vt:lpstr>
      <vt:lpstr>Balance (Symmetrical &amp; Asymmetrical)</vt:lpstr>
      <vt:lpstr>Balance (Symmetrical &amp; Asymmetrical)</vt:lpstr>
      <vt:lpstr>Balance (Symmetrical &amp; Asymmetrical)</vt:lpstr>
      <vt:lpstr>Balance (Symmetrical &amp; Asymmetrical)</vt:lpstr>
      <vt:lpstr>Contrast</vt:lpstr>
      <vt:lpstr>Contrast</vt:lpstr>
      <vt:lpstr>Repetition</vt:lpstr>
      <vt:lpstr>Repetition</vt:lpstr>
      <vt:lpstr>Repetition</vt:lpstr>
      <vt:lpstr>Proportion </vt:lpstr>
      <vt:lpstr>Proportion</vt:lpstr>
      <vt:lpstr>Proportion</vt:lpstr>
      <vt:lpstr>Movement</vt:lpstr>
      <vt:lpstr>Movement</vt:lpstr>
      <vt:lpstr>White space</vt:lpstr>
      <vt:lpstr>White space</vt:lpstr>
      <vt:lpstr>How to use the principles of design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2019-06-12T18:46:03Z</dcterms:created>
  <dcterms:modified xsi:type="dcterms:W3CDTF">2023-02-26T02:56:00Z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