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sldIdLst>
    <p:sldId id="258" r:id="rId5"/>
    <p:sldId id="260" r:id="rId6"/>
    <p:sldId id="261" r:id="rId7"/>
    <p:sldId id="262" r:id="rId8"/>
    <p:sldId id="263" r:id="rId9"/>
    <p:sldId id="265" r:id="rId10"/>
    <p:sldId id="266" r:id="rId11"/>
    <p:sldId id="267" r:id="rId12"/>
    <p:sldId id="269" r:id="rId13"/>
    <p:sldId id="284" r:id="rId14"/>
    <p:sldId id="270" r:id="rId15"/>
    <p:sldId id="282" r:id="rId16"/>
    <p:sldId id="283"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2" autoAdjust="0"/>
    <p:restoredTop sz="94660"/>
  </p:normalViewPr>
  <p:slideViewPr>
    <p:cSldViewPr snapToGrid="0">
      <p:cViewPr varScale="1">
        <p:scale>
          <a:sx n="110" d="100"/>
          <a:sy n="110" d="100"/>
        </p:scale>
        <p:origin x="738"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Drag picture to placeholder or click icon to add</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Drag picture to placeholder or click icon to add</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pPr/>
              <a:t>5/12/2023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5/12/2023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p:txBody>
          <a:bodyPr/>
          <a:lstStyle/>
          <a:p>
            <a:pPr marL="63500"/>
            <a:r>
              <a:rPr lang="en-AU" altLang="zh-CN" sz="4800" dirty="0">
                <a:latin typeface="Arial" panose="020B0604020202020204" pitchFamily="34" charset="0"/>
                <a:cs typeface="Arial" panose="020B0604020202020204" pitchFamily="34" charset="0"/>
              </a:rPr>
              <a:t>Poster Design </a:t>
            </a:r>
            <a:endParaRPr lang="zh-CN" altLang="en-US" sz="4800" b="1" dirty="0">
              <a:latin typeface="Arial" panose="020B0604020202020204" pitchFamily="34" charset="0"/>
              <a:cs typeface="Arial" panose="020B0604020202020204" pitchFamily="34" charset="0"/>
            </a:endParaRPr>
          </a:p>
        </p:txBody>
      </p:sp>
      <p:sp>
        <p:nvSpPr>
          <p:cNvPr id="2" name="副标题 1">
            <a:extLst>
              <a:ext uri="{FF2B5EF4-FFF2-40B4-BE49-F238E27FC236}">
                <a16:creationId xmlns:a16="http://schemas.microsoft.com/office/drawing/2014/main" id="{2A830EB7-CFF2-BE76-DA16-EF485DA799A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205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25219-2CF6-FF2D-241E-DCC1D9A1988B}"/>
              </a:ext>
            </a:extLst>
          </p:cNvPr>
          <p:cNvSpPr>
            <a:spLocks noGrp="1"/>
          </p:cNvSpPr>
          <p:nvPr>
            <p:ph type="title"/>
          </p:nvPr>
        </p:nvSpPr>
        <p:spPr/>
        <p:txBody>
          <a:bodyPr/>
          <a:lstStyle/>
          <a:p>
            <a:r>
              <a:rPr lang="en-US" altLang="zh-CN" b="1" kern="100" dirty="0">
                <a:effectLst/>
                <a:latin typeface="Arial" panose="020B0604020202020204" pitchFamily="34" charset="0"/>
              </a:rPr>
              <a:t>Requirements:</a:t>
            </a:r>
            <a:endParaRPr lang="zh-CN" altLang="en-US" dirty="0"/>
          </a:p>
        </p:txBody>
      </p:sp>
      <p:sp>
        <p:nvSpPr>
          <p:cNvPr id="3" name="内容占位符 2">
            <a:extLst>
              <a:ext uri="{FF2B5EF4-FFF2-40B4-BE49-F238E27FC236}">
                <a16:creationId xmlns:a16="http://schemas.microsoft.com/office/drawing/2014/main" id="{7E5E4679-7CE8-9576-73D1-B385DDE67AC4}"/>
              </a:ext>
            </a:extLst>
          </p:cNvPr>
          <p:cNvSpPr>
            <a:spLocks noGrp="1"/>
          </p:cNvSpPr>
          <p:nvPr>
            <p:ph idx="1"/>
          </p:nvPr>
        </p:nvSpPr>
        <p:spPr/>
        <p:txBody>
          <a:bodyPr>
            <a:normAutofit/>
          </a:bodyPr>
          <a:lstStyle/>
          <a:p>
            <a:pPr marL="0" marR="0" algn="just">
              <a:spcBef>
                <a:spcPts val="0"/>
              </a:spcBef>
              <a:spcAft>
                <a:spcPts val="0"/>
              </a:spcAft>
            </a:pPr>
            <a:r>
              <a:rPr lang="en-US" altLang="zh-CN" sz="2800" kern="100" dirty="0">
                <a:effectLst/>
                <a:latin typeface="Arial" panose="020B0604020202020204" pitchFamily="34" charset="0"/>
                <a:cs typeface="Arial" panose="020B0604020202020204" pitchFamily="34" charset="0"/>
              </a:rPr>
              <a:t>Size: A4</a:t>
            </a:r>
          </a:p>
          <a:p>
            <a:pPr marL="0" marR="0" algn="just">
              <a:spcBef>
                <a:spcPts val="0"/>
              </a:spcBef>
              <a:spcAft>
                <a:spcPts val="0"/>
              </a:spcAft>
            </a:pPr>
            <a:r>
              <a:rPr lang="en-US" altLang="zh-CN" sz="2800" kern="100" dirty="0">
                <a:effectLst/>
                <a:latin typeface="Arial" panose="020B0604020202020204" pitchFamily="34" charset="0"/>
                <a:cs typeface="Arial" panose="020B0604020202020204" pitchFamily="34" charset="0"/>
              </a:rPr>
              <a:t>Orientation: landscape</a:t>
            </a:r>
          </a:p>
          <a:p>
            <a:pPr marL="0" marR="0" algn="just">
              <a:spcBef>
                <a:spcPts val="0"/>
              </a:spcBef>
              <a:spcAft>
                <a:spcPts val="0"/>
              </a:spcAft>
            </a:pPr>
            <a:r>
              <a:rPr lang="en-US" altLang="zh-CN" sz="2800" kern="100" dirty="0">
                <a:latin typeface="Arial" panose="020B0604020202020204" pitchFamily="34" charset="0"/>
                <a:cs typeface="Arial" panose="020B0604020202020204" pitchFamily="34" charset="0"/>
              </a:rPr>
              <a:t>Format: jpeg</a:t>
            </a:r>
          </a:p>
          <a:p>
            <a:pPr marL="0" marR="0" algn="just">
              <a:spcBef>
                <a:spcPts val="0"/>
              </a:spcBef>
              <a:spcAft>
                <a:spcPts val="0"/>
              </a:spcAft>
            </a:pPr>
            <a:r>
              <a:rPr lang="en-US" altLang="zh-CN" sz="2800" kern="100" dirty="0">
                <a:latin typeface="Arial" panose="020B0604020202020204" pitchFamily="34" charset="0"/>
                <a:cs typeface="Arial" panose="020B0604020202020204" pitchFamily="34" charset="0"/>
              </a:rPr>
              <a:t>Dpi: 150</a:t>
            </a:r>
          </a:p>
          <a:p>
            <a:pPr marL="0" marR="0" algn="just">
              <a:spcBef>
                <a:spcPts val="0"/>
              </a:spcBef>
              <a:spcAft>
                <a:spcPts val="0"/>
              </a:spcAft>
            </a:pPr>
            <a:r>
              <a:rPr lang="en-US" altLang="zh-CN" sz="2800" kern="100" dirty="0">
                <a:effectLst/>
                <a:latin typeface="Arial" panose="020B0604020202020204" pitchFamily="34" charset="0"/>
                <a:cs typeface="Arial" panose="020B0604020202020204" pitchFamily="34" charset="0"/>
              </a:rPr>
              <a:t>Quantity: 1 piece</a:t>
            </a:r>
          </a:p>
          <a:p>
            <a:pPr marL="0" marR="0" algn="just">
              <a:spcBef>
                <a:spcPts val="0"/>
              </a:spcBef>
              <a:spcAft>
                <a:spcPts val="0"/>
              </a:spcAft>
            </a:pPr>
            <a:r>
              <a:rPr lang="en-US" altLang="zh-CN" sz="2800" kern="100" dirty="0">
                <a:effectLst/>
                <a:latin typeface="Arial" panose="020B0604020202020204" pitchFamily="34" charset="0"/>
                <a:cs typeface="Arial" panose="020B0604020202020204" pitchFamily="34" charset="0"/>
              </a:rPr>
              <a:t>Color: full color </a:t>
            </a:r>
          </a:p>
          <a:p>
            <a:pPr marL="0" marR="0" algn="just">
              <a:spcBef>
                <a:spcPts val="0"/>
              </a:spcBef>
              <a:spcAft>
                <a:spcPts val="0"/>
              </a:spcAft>
            </a:pPr>
            <a:r>
              <a:rPr lang="en-US" altLang="zh-CN" sz="2800" kern="100" dirty="0">
                <a:effectLst/>
                <a:latin typeface="Arial" panose="020B0604020202020204" pitchFamily="34" charset="0"/>
                <a:cs typeface="Arial" panose="020B0604020202020204" pitchFamily="34" charset="0"/>
              </a:rPr>
              <a:t>To apply the theory of visual hierarchy is a Must</a:t>
            </a:r>
          </a:p>
          <a:p>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05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p:txBody>
          <a:bodyPr/>
          <a:lstStyle/>
          <a:p>
            <a:r>
              <a:rPr lang="en-US" altLang="zh-CN" sz="3200" dirty="0">
                <a:latin typeface="Arial" panose="020B0604020202020204" pitchFamily="34" charset="0"/>
                <a:ea typeface="宋体" panose="02010600030101010101" pitchFamily="2" charset="-122"/>
                <a:cs typeface="Arial" panose="020B0604020202020204" pitchFamily="34" charset="0"/>
              </a:rPr>
              <a:t>What/Who/When/Where – Event Promotion Poster</a:t>
            </a:r>
          </a:p>
        </p:txBody>
      </p:sp>
      <p:pic>
        <p:nvPicPr>
          <p:cNvPr id="228359" name="Picture 7" descr="3876760713_99a10840e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7385675" y="2072186"/>
            <a:ext cx="3061032" cy="45961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8358" name="Rectangle 6"/>
          <p:cNvSpPr>
            <a:spLocks noGrp="1" noChangeArrowheads="1"/>
          </p:cNvSpPr>
          <p:nvPr>
            <p:ph sz="half" idx="2"/>
          </p:nvPr>
        </p:nvSpPr>
        <p:spPr>
          <a:xfrm>
            <a:off x="901416" y="3038826"/>
            <a:ext cx="5194583" cy="2662863"/>
          </a:xfrm>
        </p:spPr>
        <p:txBody>
          <a:bodyPr>
            <a:normAutofit fontScale="92500" lnSpcReduction="10000"/>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Topic</a:t>
            </a:r>
          </a:p>
          <a:p>
            <a:r>
              <a:rPr lang="en-US" altLang="zh-CN" sz="2800" dirty="0">
                <a:latin typeface="Arial" panose="020B0604020202020204" pitchFamily="34" charset="0"/>
                <a:ea typeface="宋体" panose="02010600030101010101" pitchFamily="2" charset="-122"/>
                <a:cs typeface="Arial" panose="020B0604020202020204" pitchFamily="34" charset="0"/>
              </a:rPr>
              <a:t>Introduction (Abstract)</a:t>
            </a:r>
          </a:p>
          <a:p>
            <a:r>
              <a:rPr lang="en-US" altLang="zh-CN" sz="2800" dirty="0">
                <a:latin typeface="Arial" panose="020B0604020202020204" pitchFamily="34" charset="0"/>
                <a:ea typeface="宋体" panose="02010600030101010101" pitchFamily="2" charset="-122"/>
                <a:cs typeface="Arial" panose="020B0604020202020204" pitchFamily="34" charset="0"/>
              </a:rPr>
              <a:t>Target Audience</a:t>
            </a:r>
          </a:p>
          <a:p>
            <a:r>
              <a:rPr lang="en-US" altLang="zh-CN" sz="2800" dirty="0">
                <a:latin typeface="Arial" panose="020B0604020202020204" pitchFamily="34" charset="0"/>
                <a:ea typeface="宋体" panose="02010600030101010101" pitchFamily="2" charset="-122"/>
                <a:cs typeface="Arial" panose="020B0604020202020204" pitchFamily="34" charset="0"/>
              </a:rPr>
              <a:t>Date/Time</a:t>
            </a:r>
          </a:p>
          <a:p>
            <a:r>
              <a:rPr lang="en-US" altLang="zh-CN" sz="2800" dirty="0">
                <a:latin typeface="Arial" panose="020B0604020202020204" pitchFamily="34" charset="0"/>
                <a:ea typeface="宋体" panose="02010600030101010101" pitchFamily="2" charset="-122"/>
                <a:cs typeface="Arial" panose="020B0604020202020204" pitchFamily="34" charset="0"/>
              </a:rPr>
              <a:t>Location</a:t>
            </a: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3061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p:txBody>
          <a:bodyPr/>
          <a:lstStyle/>
          <a:p>
            <a:r>
              <a:rPr lang="en-US" altLang="zh-CN" sz="3200" dirty="0">
                <a:latin typeface="Arial" panose="020B0604020202020204" pitchFamily="34" charset="0"/>
                <a:ea typeface="宋体" panose="02010600030101010101" pitchFamily="2" charset="-122"/>
                <a:cs typeface="Arial" panose="020B0604020202020204" pitchFamily="34" charset="0"/>
              </a:rPr>
              <a:t>What/Who/When/Where – Event Promotion Poster</a:t>
            </a:r>
          </a:p>
        </p:txBody>
      </p:sp>
      <p:sp>
        <p:nvSpPr>
          <p:cNvPr id="228358" name="Rectangle 6"/>
          <p:cNvSpPr>
            <a:spLocks noGrp="1" noChangeArrowheads="1"/>
          </p:cNvSpPr>
          <p:nvPr>
            <p:ph sz="half" idx="2"/>
          </p:nvPr>
        </p:nvSpPr>
        <p:spPr>
          <a:xfrm>
            <a:off x="901416" y="3038826"/>
            <a:ext cx="5194583" cy="2662863"/>
          </a:xfrm>
        </p:spPr>
        <p:txBody>
          <a:bodyPr>
            <a:normAutofit fontScale="92500" lnSpcReduction="10000"/>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Topic</a:t>
            </a:r>
          </a:p>
          <a:p>
            <a:r>
              <a:rPr lang="en-US" altLang="zh-CN" sz="2800" dirty="0">
                <a:latin typeface="Arial" panose="020B0604020202020204" pitchFamily="34" charset="0"/>
                <a:ea typeface="宋体" panose="02010600030101010101" pitchFamily="2" charset="-122"/>
                <a:cs typeface="Arial" panose="020B0604020202020204" pitchFamily="34" charset="0"/>
              </a:rPr>
              <a:t>Introduction (Abstract)</a:t>
            </a:r>
          </a:p>
          <a:p>
            <a:r>
              <a:rPr lang="en-US" altLang="zh-CN" sz="2800" dirty="0">
                <a:latin typeface="Arial" panose="020B0604020202020204" pitchFamily="34" charset="0"/>
                <a:ea typeface="宋体" panose="02010600030101010101" pitchFamily="2" charset="-122"/>
                <a:cs typeface="Arial" panose="020B0604020202020204" pitchFamily="34" charset="0"/>
              </a:rPr>
              <a:t>Target Audience</a:t>
            </a:r>
          </a:p>
          <a:p>
            <a:r>
              <a:rPr lang="en-US" altLang="zh-CN" sz="2800" dirty="0">
                <a:latin typeface="Arial" panose="020B0604020202020204" pitchFamily="34" charset="0"/>
                <a:ea typeface="宋体" panose="02010600030101010101" pitchFamily="2" charset="-122"/>
                <a:cs typeface="Arial" panose="020B0604020202020204" pitchFamily="34" charset="0"/>
              </a:rPr>
              <a:t>Date/Time</a:t>
            </a:r>
          </a:p>
          <a:p>
            <a:r>
              <a:rPr lang="en-US" altLang="zh-CN" sz="2800" dirty="0">
                <a:latin typeface="Arial" panose="020B0604020202020204" pitchFamily="34" charset="0"/>
                <a:ea typeface="宋体" panose="02010600030101010101" pitchFamily="2" charset="-122"/>
                <a:cs typeface="Arial" panose="020B0604020202020204" pitchFamily="34" charset="0"/>
              </a:rPr>
              <a:t>Location</a:t>
            </a: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p:txBody>
      </p:sp>
      <p:pic>
        <p:nvPicPr>
          <p:cNvPr id="5" name="Picture 6" descr="beck_lecturepost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7385674" y="2072185"/>
            <a:ext cx="2885667" cy="4597831"/>
          </a:xfrm>
          <a:prstGeom prst="rect">
            <a:avLst/>
          </a:prstGeom>
          <a:noFill/>
          <a:ln/>
          <a:effectLst>
            <a:outerShdw blurRad="50800" dir="1440000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15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What/Who/When/Where</a:t>
            </a:r>
          </a:p>
        </p:txBody>
      </p:sp>
      <p:sp>
        <p:nvSpPr>
          <p:cNvPr id="228358" name="Rectangle 6"/>
          <p:cNvSpPr>
            <a:spLocks noGrp="1" noChangeArrowheads="1"/>
          </p:cNvSpPr>
          <p:nvPr>
            <p:ph sz="half" idx="2"/>
          </p:nvPr>
        </p:nvSpPr>
        <p:spPr>
          <a:xfrm>
            <a:off x="901416" y="3038826"/>
            <a:ext cx="5194583" cy="2662863"/>
          </a:xfrm>
        </p:spPr>
        <p:txBody>
          <a:bodyPr>
            <a:normAutofit fontScale="92500" lnSpcReduction="10000"/>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Topic</a:t>
            </a:r>
          </a:p>
          <a:p>
            <a:r>
              <a:rPr lang="en-US" altLang="zh-CN" sz="2800" dirty="0">
                <a:latin typeface="Arial" panose="020B0604020202020204" pitchFamily="34" charset="0"/>
                <a:ea typeface="宋体" panose="02010600030101010101" pitchFamily="2" charset="-122"/>
                <a:cs typeface="Arial" panose="020B0604020202020204" pitchFamily="34" charset="0"/>
              </a:rPr>
              <a:t>Introduction (Abstract)</a:t>
            </a:r>
          </a:p>
          <a:p>
            <a:r>
              <a:rPr lang="en-US" altLang="zh-CN" sz="2800" dirty="0">
                <a:latin typeface="Arial" panose="020B0604020202020204" pitchFamily="34" charset="0"/>
                <a:ea typeface="宋体" panose="02010600030101010101" pitchFamily="2" charset="-122"/>
                <a:cs typeface="Arial" panose="020B0604020202020204" pitchFamily="34" charset="0"/>
              </a:rPr>
              <a:t>Target Audience</a:t>
            </a:r>
          </a:p>
          <a:p>
            <a:r>
              <a:rPr lang="en-US" altLang="zh-CN" sz="2800" dirty="0">
                <a:latin typeface="Arial" panose="020B0604020202020204" pitchFamily="34" charset="0"/>
                <a:ea typeface="宋体" panose="02010600030101010101" pitchFamily="2" charset="-122"/>
                <a:cs typeface="Arial" panose="020B0604020202020204" pitchFamily="34" charset="0"/>
              </a:rPr>
              <a:t>Date/Time</a:t>
            </a:r>
          </a:p>
          <a:p>
            <a:r>
              <a:rPr lang="en-US" altLang="zh-CN" sz="2800" dirty="0">
                <a:latin typeface="Arial" panose="020B0604020202020204" pitchFamily="34" charset="0"/>
                <a:ea typeface="宋体" panose="02010600030101010101" pitchFamily="2" charset="-122"/>
                <a:cs typeface="Arial" panose="020B0604020202020204" pitchFamily="34" charset="0"/>
              </a:rPr>
              <a:t>Location</a:t>
            </a: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a:p>
            <a:pPr>
              <a:buFontTx/>
              <a:buNone/>
            </a:pPr>
            <a:endParaRPr lang="en-US" altLang="zh-CN" sz="2800" dirty="0">
              <a:latin typeface="Arial" panose="020B0604020202020204" pitchFamily="34" charset="0"/>
              <a:ea typeface="宋体" panose="02010600030101010101" pitchFamily="2" charset="-122"/>
              <a:cs typeface="Arial" panose="020B0604020202020204" pitchFamily="34" charset="0"/>
            </a:endParaRPr>
          </a:p>
        </p:txBody>
      </p:sp>
      <p:pic>
        <p:nvPicPr>
          <p:cNvPr id="6" name="Picture 6" descr="portland_type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285466" y="2072186"/>
            <a:ext cx="2919001" cy="45978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3221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Event Promotion Poster</a:t>
            </a:r>
            <a:endParaRPr lang="zh-CN" altLang="en-US" b="0" dirty="0">
              <a:latin typeface="Arial" panose="020B0604020202020204" pitchFamily="34" charset="0"/>
              <a:ea typeface="宋体" panose="02010600030101010101" pitchFamily="2" charset="-122"/>
              <a:cs typeface="Arial" panose="020B0604020202020204" pitchFamily="34" charset="0"/>
            </a:endParaRPr>
          </a:p>
        </p:txBody>
      </p:sp>
      <p:sp>
        <p:nvSpPr>
          <p:cNvPr id="221187" name="Rectangle 3"/>
          <p:cNvSpPr>
            <a:spLocks noGrp="1" noChangeArrowheads="1"/>
          </p:cNvSpPr>
          <p:nvPr>
            <p:ph type="body" idx="1"/>
          </p:nvPr>
        </p:nvSpPr>
        <p:spPr>
          <a:xfrm>
            <a:off x="818712" y="2222287"/>
            <a:ext cx="10554574" cy="2811267"/>
          </a:xfrm>
        </p:spPr>
        <p:txBody>
          <a:bodyPr>
            <a:normAutofit/>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You are to design an event promotion poster for an actual event that is happening at UIC. Use the actual information from the event you choose to layout in your design.</a:t>
            </a:r>
          </a:p>
          <a:p>
            <a:r>
              <a:rPr lang="en-US" altLang="zh-CN" sz="2800" dirty="0">
                <a:latin typeface="Arial" panose="020B0604020202020204" pitchFamily="34" charset="0"/>
                <a:ea typeface="宋体" panose="02010600030101010101" pitchFamily="2" charset="-122"/>
                <a:cs typeface="Arial" panose="020B0604020202020204" pitchFamily="34" charset="0"/>
              </a:rPr>
              <a:t>Media: Photographs, digital illustration and typography </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1849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Literacy Poster: Learn to Read</a:t>
            </a:r>
            <a:r>
              <a:rPr lang="en-US" altLang="zh-CN" dirty="0">
                <a:latin typeface="Arial" panose="020B0604020202020204" pitchFamily="34" charset="0"/>
                <a:ea typeface="宋体" panose="02010600030101010101" pitchFamily="2" charset="-122"/>
                <a:cs typeface="Arial" panose="020B0604020202020204" pitchFamily="34" charset="0"/>
              </a:rPr>
              <a:t> </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222211" name="Rectangle 3"/>
          <p:cNvSpPr>
            <a:spLocks noGrp="1" noChangeArrowheads="1"/>
          </p:cNvSpPr>
          <p:nvPr>
            <p:ph type="body" idx="1"/>
          </p:nvPr>
        </p:nvSpPr>
        <p:spPr>
          <a:xfrm>
            <a:off x="818712" y="2222287"/>
            <a:ext cx="10554574" cy="2436799"/>
          </a:xfrm>
        </p:spPr>
        <p:txBody>
          <a:bodyPr>
            <a:normAutofit/>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Media: Photographs, digital illustration and typography</a:t>
            </a:r>
          </a:p>
          <a:p>
            <a:r>
              <a:rPr lang="en-US" altLang="zh-CN" sz="2800" dirty="0">
                <a:latin typeface="Arial" panose="020B0604020202020204" pitchFamily="34" charset="0"/>
                <a:ea typeface="宋体" panose="02010600030101010101" pitchFamily="2" charset="-122"/>
                <a:cs typeface="Arial" panose="020B0604020202020204" pitchFamily="34" charset="0"/>
              </a:rPr>
              <a:t>Suggested Copy: “Read”, “Learn to Read”, Literacy First” </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70430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Grp="1" noChangeArrowheads="1"/>
          </p:cNvSpPr>
          <p:nvPr>
            <p:ph type="title"/>
          </p:nvPr>
        </p:nvSpPr>
        <p:spPr/>
        <p:txBody>
          <a:bodyPr/>
          <a:lstStyle/>
          <a:p>
            <a:r>
              <a:rPr lang="en-US" altLang="zh-CN" b="1" dirty="0">
                <a:latin typeface="Arial" panose="020B0604020202020204" pitchFamily="34" charset="0"/>
                <a:ea typeface="宋体" panose="02010600030101010101" pitchFamily="2" charset="-122"/>
                <a:cs typeface="Arial" panose="020B0604020202020204" pitchFamily="34" charset="0"/>
              </a:rPr>
              <a:t>Samples</a:t>
            </a:r>
          </a:p>
        </p:txBody>
      </p:sp>
      <p:pic>
        <p:nvPicPr>
          <p:cNvPr id="226313" name="Picture 9" descr="International%2BLiteracy%2BDay%2B2008%2Bposte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10000" y="2222500"/>
            <a:ext cx="3136759" cy="443279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0" name="Picture 4" descr="Warren County Library Literacy Poster on Behan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72852" y="2222500"/>
            <a:ext cx="2870418" cy="443279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multiculturalchildrensbookday.com/wp-content/uploads/2020/10/MCBD2021_Poster_Large-HI-REZ-with-NAT-1-scal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363" y="2222501"/>
            <a:ext cx="3425029" cy="443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9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b="1" dirty="0">
                <a:latin typeface="Arial" panose="020B0604020202020204" pitchFamily="34" charset="0"/>
                <a:cs typeface="Arial" panose="020B0604020202020204" pitchFamily="34" charset="0"/>
              </a:rPr>
              <a:t>Contemporary Chinese Youth</a:t>
            </a:r>
            <a:r>
              <a:rPr lang="en-US" altLang="zh-CN" b="1" dirty="0">
                <a:latin typeface="Arial" panose="020B0604020202020204" pitchFamily="34" charset="0"/>
                <a:ea typeface="宋体" panose="02010600030101010101" pitchFamily="2" charset="-122"/>
                <a:cs typeface="Arial" panose="020B0604020202020204" pitchFamily="34" charset="0"/>
              </a:rPr>
              <a:t> </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223235" name="Rectangle 3"/>
          <p:cNvSpPr>
            <a:spLocks noGrp="1" noChangeArrowheads="1"/>
          </p:cNvSpPr>
          <p:nvPr>
            <p:ph type="body" idx="1"/>
          </p:nvPr>
        </p:nvSpPr>
        <p:spPr>
          <a:xfrm>
            <a:off x="818712" y="2222287"/>
            <a:ext cx="10554574" cy="2540213"/>
          </a:xfrm>
        </p:spPr>
        <p:txBody>
          <a:bodyPr>
            <a:normAutofit/>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Media: Photographs, digital illustration and typography</a:t>
            </a:r>
          </a:p>
          <a:p>
            <a:r>
              <a:rPr lang="en-US" altLang="zh-CN" sz="2800" dirty="0">
                <a:latin typeface="Arial" panose="020B0604020202020204" pitchFamily="34" charset="0"/>
                <a:ea typeface="宋体" panose="02010600030101010101" pitchFamily="2" charset="-122"/>
                <a:cs typeface="Arial" panose="020B0604020202020204" pitchFamily="34" charset="0"/>
              </a:rPr>
              <a:t>Suggested Copy: Open- minded, forward thinking…. </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548176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b="1" dirty="0">
                <a:latin typeface="Arial" panose="020B0604020202020204" pitchFamily="34" charset="0"/>
                <a:cs typeface="Arial" panose="020B0604020202020204" pitchFamily="34" charset="0"/>
              </a:rPr>
              <a:t>Contemporary Chinese Youth</a:t>
            </a:r>
            <a:r>
              <a:rPr lang="en-US" altLang="zh-CN" b="1" dirty="0">
                <a:latin typeface="Arial" panose="020B0604020202020204" pitchFamily="34" charset="0"/>
                <a:ea typeface="宋体" panose="02010600030101010101" pitchFamily="2" charset="-122"/>
                <a:cs typeface="Arial" panose="020B0604020202020204" pitchFamily="34" charset="0"/>
              </a:rPr>
              <a:t> </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7170" name="Picture 2" descr="⓿⓿ Best Chinese Movies - Box Office - 1-10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0000" y="2222499"/>
            <a:ext cx="3147271" cy="44150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⓿⓿ 2019 Chinese Romance TV Series - F-K - China TV Drama Series ..."/>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52655" y="2222499"/>
            <a:ext cx="3094345" cy="441502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⓿⓿ Me and My Youth (2021) - China - Film Cast - Chinese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100" y="2222499"/>
            <a:ext cx="3004568" cy="44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28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b="1">
                <a:latin typeface="Arial" panose="020B0604020202020204" pitchFamily="34" charset="0"/>
                <a:cs typeface="Arial" panose="020B0604020202020204" pitchFamily="34" charset="0"/>
              </a:rPr>
              <a:t>Animal Rights</a:t>
            </a:r>
            <a:r>
              <a:rPr lang="en-US" altLang="zh-CN">
                <a:latin typeface="Arial" panose="020B0604020202020204" pitchFamily="34" charset="0"/>
                <a:ea typeface="宋体" panose="02010600030101010101" pitchFamily="2" charset="-122"/>
                <a:cs typeface="Arial" panose="020B0604020202020204" pitchFamily="34" charset="0"/>
              </a:rPr>
              <a:t> </a:t>
            </a:r>
            <a:endParaRPr lang="zh-CN" altLang="en-US">
              <a:latin typeface="Arial" panose="020B0604020202020204" pitchFamily="34" charset="0"/>
              <a:ea typeface="宋体" panose="02010600030101010101" pitchFamily="2" charset="-122"/>
              <a:cs typeface="Arial" panose="020B0604020202020204" pitchFamily="34" charset="0"/>
            </a:endParaRPr>
          </a:p>
        </p:txBody>
      </p:sp>
      <p:sp>
        <p:nvSpPr>
          <p:cNvPr id="224259" name="Rectangle 3"/>
          <p:cNvSpPr>
            <a:spLocks noGrp="1" noChangeArrowheads="1"/>
          </p:cNvSpPr>
          <p:nvPr>
            <p:ph type="body" idx="1"/>
          </p:nvPr>
        </p:nvSpPr>
        <p:spPr>
          <a:xfrm>
            <a:off x="818712" y="2222288"/>
            <a:ext cx="10554574" cy="1911302"/>
          </a:xfrm>
        </p:spPr>
        <p:txBody>
          <a:bodyPr>
            <a:normAutofit/>
          </a:bodyPr>
          <a:lstStyle/>
          <a:p>
            <a:r>
              <a:rPr lang="en-US" altLang="zh-CN" sz="2800" dirty="0">
                <a:latin typeface="Arial" panose="020B0604020202020204" pitchFamily="34" charset="0"/>
                <a:ea typeface="宋体" panose="02010600030101010101" pitchFamily="2" charset="-122"/>
                <a:cs typeface="Arial" panose="020B0604020202020204" pitchFamily="34" charset="0"/>
              </a:rPr>
              <a:t>Media: Photographs, digital illustration and typography</a:t>
            </a:r>
          </a:p>
          <a:p>
            <a:r>
              <a:rPr lang="en-US" altLang="zh-CN" sz="2800" dirty="0">
                <a:latin typeface="Arial" panose="020B0604020202020204" pitchFamily="34" charset="0"/>
                <a:ea typeface="宋体" panose="02010600030101010101" pitchFamily="2" charset="-122"/>
                <a:cs typeface="Arial" panose="020B0604020202020204" pitchFamily="34" charset="0"/>
              </a:rPr>
              <a:t>Suggested Copy: Respect, protect… </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83793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Design Principle – Poster Design</a:t>
            </a:r>
          </a:p>
        </p:txBody>
      </p:sp>
      <p:sp>
        <p:nvSpPr>
          <p:cNvPr id="230404" name="Rectangle 4"/>
          <p:cNvSpPr>
            <a:spLocks noChangeArrowheads="1"/>
          </p:cNvSpPr>
          <p:nvPr/>
        </p:nvSpPr>
        <p:spPr bwMode="auto">
          <a:xfrm>
            <a:off x="1065277" y="2601392"/>
            <a:ext cx="100614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When designing a poster, there are some basic principles to use in order to present your information as clearly as possible.</a:t>
            </a:r>
          </a:p>
        </p:txBody>
      </p:sp>
    </p:spTree>
    <p:extLst>
      <p:ext uri="{BB962C8B-B14F-4D97-AF65-F5344CB8AC3E}">
        <p14:creationId xmlns:p14="http://schemas.microsoft.com/office/powerpoint/2010/main" val="1984603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b="1"/>
              <a:t>Animal Rights</a:t>
            </a:r>
            <a:r>
              <a:rPr lang="en-US" altLang="zh-CN">
                <a:ea typeface="宋体" panose="02010600030101010101" pitchFamily="2" charset="-122"/>
              </a:rPr>
              <a:t> </a:t>
            </a:r>
            <a:endParaRPr lang="zh-CN" altLang="en-US">
              <a:ea typeface="宋体" panose="02010600030101010101" pitchFamily="2" charset="-122"/>
            </a:endParaRPr>
          </a:p>
        </p:txBody>
      </p:sp>
      <p:pic>
        <p:nvPicPr>
          <p:cNvPr id="248837" name="Picture 5" descr="tipsfortails_a3_poster_h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1637211" y="2222499"/>
            <a:ext cx="3060764" cy="43285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5" descr="17_feb%2007_no-place-like-home">
            <a:extLst>
              <a:ext uri="{FF2B5EF4-FFF2-40B4-BE49-F238E27FC236}">
                <a16:creationId xmlns:a16="http://schemas.microsoft.com/office/drawing/2014/main" id="{1E701F43-3E56-AFA2-99D2-4E399A4D872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09773" y="2222500"/>
            <a:ext cx="6167760" cy="43285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6139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Consistent Font</a:t>
            </a:r>
          </a:p>
        </p:txBody>
      </p:sp>
      <p:sp>
        <p:nvSpPr>
          <p:cNvPr id="232451" name="Rectangle 3"/>
          <p:cNvSpPr>
            <a:spLocks noChangeArrowheads="1"/>
          </p:cNvSpPr>
          <p:nvPr/>
        </p:nvSpPr>
        <p:spPr bwMode="auto">
          <a:xfrm>
            <a:off x="1432936" y="2813779"/>
            <a:ext cx="93261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Use just </a:t>
            </a:r>
            <a:r>
              <a:rPr lang="en-US" altLang="zh-CN" sz="2800" dirty="0">
                <a:solidFill>
                  <a:schemeClr val="accent3"/>
                </a:solidFill>
                <a:latin typeface="Arial" panose="020B0604020202020204" pitchFamily="34" charset="0"/>
                <a:ea typeface="宋体" panose="02010600030101010101" pitchFamily="2" charset="-122"/>
                <a:cs typeface="Arial" panose="020B0604020202020204" pitchFamily="34" charset="0"/>
              </a:rPr>
              <a:t>one or two </a:t>
            </a:r>
            <a:r>
              <a:rPr lang="en-US" altLang="zh-CN" sz="2800" dirty="0">
                <a:latin typeface="Arial" panose="020B0604020202020204" pitchFamily="34" charset="0"/>
                <a:ea typeface="宋体" panose="02010600030101010101" pitchFamily="2" charset="-122"/>
                <a:cs typeface="Arial" panose="020B0604020202020204" pitchFamily="34" charset="0"/>
              </a:rPr>
              <a:t>different fonts to keep the appearance </a:t>
            </a:r>
            <a:r>
              <a:rPr lang="en-US" altLang="zh-CN" sz="2800" u="sng" dirty="0">
                <a:latin typeface="Arial" panose="020B0604020202020204" pitchFamily="34" charset="0"/>
                <a:ea typeface="宋体" panose="02010600030101010101" pitchFamily="2" charset="-122"/>
                <a:cs typeface="Arial" panose="020B0604020202020204" pitchFamily="34" charset="0"/>
              </a:rPr>
              <a:t>uniform and easy to read</a:t>
            </a:r>
            <a:r>
              <a:rPr lang="en-US" altLang="zh-CN" sz="2800" dirty="0">
                <a:latin typeface="Arial" panose="020B0604020202020204" pitchFamily="34" charset="0"/>
                <a:ea typeface="宋体" panose="02010600030101010101" pitchFamily="2" charset="-122"/>
                <a:cs typeface="Arial" panose="020B0604020202020204" pitchFamily="34" charset="0"/>
              </a:rPr>
              <a:t>. Font variety can be achieved by using the BOLD, ITALIC and UNDERLINE choices on the font toolbar. Sans serif  fonts, such as Arial, are preferred for </a:t>
            </a:r>
            <a:r>
              <a:rPr lang="en-US" altLang="zh-CN" sz="2800" u="sng" dirty="0">
                <a:latin typeface="Arial" panose="020B0604020202020204" pitchFamily="34" charset="0"/>
                <a:ea typeface="宋体" panose="02010600030101010101" pitchFamily="2" charset="-122"/>
                <a:cs typeface="Arial" panose="020B0604020202020204" pitchFamily="34" charset="0"/>
              </a:rPr>
              <a:t>reading from a distance</a:t>
            </a:r>
            <a:r>
              <a:rPr lang="en-US" altLang="zh-CN" sz="2800" dirty="0">
                <a:latin typeface="Arial" panose="020B0604020202020204" pitchFamily="34" charset="0"/>
                <a:ea typeface="宋体" panose="02010600030101010101" pitchFamily="2" charset="-122"/>
                <a:cs typeface="Arial" panose="020B0604020202020204" pitchFamily="34" charset="0"/>
              </a:rPr>
              <a:t>.</a:t>
            </a:r>
          </a:p>
        </p:txBody>
      </p:sp>
    </p:spTree>
    <p:extLst>
      <p:ext uri="{BB962C8B-B14F-4D97-AF65-F5344CB8AC3E}">
        <p14:creationId xmlns:p14="http://schemas.microsoft.com/office/powerpoint/2010/main" val="83436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Consistent Colors</a:t>
            </a:r>
          </a:p>
        </p:txBody>
      </p:sp>
      <p:sp>
        <p:nvSpPr>
          <p:cNvPr id="233475" name="Rectangle 3"/>
          <p:cNvSpPr>
            <a:spLocks noChangeArrowheads="1"/>
          </p:cNvSpPr>
          <p:nvPr/>
        </p:nvSpPr>
        <p:spPr bwMode="auto">
          <a:xfrm>
            <a:off x="1589511" y="3031724"/>
            <a:ext cx="90129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A color scheme of one or two colors helps to </a:t>
            </a:r>
            <a:r>
              <a:rPr lang="en-US" altLang="zh-CN" sz="2800" u="sng" dirty="0">
                <a:latin typeface="Arial" panose="020B0604020202020204" pitchFamily="34" charset="0"/>
                <a:ea typeface="宋体" panose="02010600030101010101" pitchFamily="2" charset="-122"/>
                <a:cs typeface="Arial" panose="020B0604020202020204" pitchFamily="34" charset="0"/>
              </a:rPr>
              <a:t>emphasize the information</a:t>
            </a:r>
            <a:r>
              <a:rPr lang="en-US" altLang="zh-CN" sz="2800" dirty="0">
                <a:latin typeface="Arial" panose="020B0604020202020204" pitchFamily="34" charset="0"/>
                <a:ea typeface="宋体" panose="02010600030101010101" pitchFamily="2" charset="-122"/>
                <a:cs typeface="Arial" panose="020B0604020202020204" pitchFamily="34" charset="0"/>
              </a:rPr>
              <a:t> in the poster; the use of many colors may distract from the information you are presenting.</a:t>
            </a:r>
          </a:p>
        </p:txBody>
      </p:sp>
    </p:spTree>
    <p:extLst>
      <p:ext uri="{BB962C8B-B14F-4D97-AF65-F5344CB8AC3E}">
        <p14:creationId xmlns:p14="http://schemas.microsoft.com/office/powerpoint/2010/main" val="244962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Consistent Alignment</a:t>
            </a:r>
          </a:p>
        </p:txBody>
      </p:sp>
      <p:sp>
        <p:nvSpPr>
          <p:cNvPr id="234500" name="Rectangle 4"/>
          <p:cNvSpPr>
            <a:spLocks noGrp="1" noChangeArrowheads="1"/>
          </p:cNvSpPr>
          <p:nvPr>
            <p:ph type="body" idx="1"/>
          </p:nvPr>
        </p:nvSpPr>
        <p:spPr/>
        <p:txBody>
          <a:bodyPr>
            <a:norm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Align the text boxes and illustrations in the poster by using guides in order to make the poster easy to navigate when seeing it for  the first time. It is a good idea to recheck </a:t>
            </a:r>
            <a:r>
              <a:rPr lang="en-US" altLang="zh-CN" sz="2800" dirty="0">
                <a:solidFill>
                  <a:schemeClr val="accent3"/>
                </a:solidFill>
                <a:latin typeface="Arial" panose="020B0604020202020204" pitchFamily="34" charset="0"/>
                <a:ea typeface="宋体" panose="02010600030101010101" pitchFamily="2" charset="-122"/>
                <a:cs typeface="Arial" panose="020B0604020202020204" pitchFamily="34" charset="0"/>
              </a:rPr>
              <a:t>alignment</a:t>
            </a:r>
            <a:r>
              <a:rPr lang="en-US" altLang="zh-CN" sz="2800" dirty="0">
                <a:latin typeface="Arial" panose="020B0604020202020204" pitchFamily="34" charset="0"/>
                <a:ea typeface="宋体" panose="02010600030101010101" pitchFamily="2" charset="-122"/>
                <a:cs typeface="Arial" panose="020B0604020202020204" pitchFamily="34" charset="0"/>
              </a:rPr>
              <a:t> after completing the poster, as well as running the </a:t>
            </a:r>
            <a:r>
              <a:rPr lang="en-US" altLang="zh-CN" sz="2800" dirty="0">
                <a:solidFill>
                  <a:schemeClr val="accent3"/>
                </a:solidFill>
                <a:latin typeface="Arial" panose="020B0604020202020204" pitchFamily="34" charset="0"/>
                <a:ea typeface="宋体" panose="02010600030101010101" pitchFamily="2" charset="-122"/>
                <a:cs typeface="Arial" panose="020B0604020202020204" pitchFamily="34" charset="0"/>
              </a:rPr>
              <a:t>spell check </a:t>
            </a:r>
            <a:r>
              <a:rPr lang="en-US" altLang="zh-CN" sz="2800" dirty="0">
                <a:latin typeface="Arial" panose="020B0604020202020204" pitchFamily="34" charset="0"/>
                <a:ea typeface="宋体" panose="02010600030101010101" pitchFamily="2" charset="-122"/>
                <a:cs typeface="Arial" panose="020B0604020202020204" pitchFamily="34" charset="0"/>
              </a:rPr>
              <a:t>tool.</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45181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Self-Contained</a:t>
            </a:r>
            <a:endParaRPr lang="zh-CN" altLang="en-US" b="1">
              <a:latin typeface="Arial" panose="020B0604020202020204" pitchFamily="34" charset="0"/>
              <a:ea typeface="宋体" panose="02010600030101010101" pitchFamily="2" charset="-122"/>
              <a:cs typeface="Arial" panose="020B0604020202020204" pitchFamily="34" charset="0"/>
            </a:endParaRPr>
          </a:p>
        </p:txBody>
      </p:sp>
      <p:sp>
        <p:nvSpPr>
          <p:cNvPr id="237573" name="Rectangle 5"/>
          <p:cNvSpPr>
            <a:spLocks noChangeArrowheads="1"/>
          </p:cNvSpPr>
          <p:nvPr/>
        </p:nvSpPr>
        <p:spPr bwMode="auto">
          <a:xfrm>
            <a:off x="1374459" y="2998051"/>
            <a:ext cx="94430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A poster should be </a:t>
            </a:r>
            <a:r>
              <a:rPr lang="en-US" altLang="zh-CN" sz="2800" u="sng" dirty="0">
                <a:latin typeface="Arial" panose="020B0604020202020204" pitchFamily="34" charset="0"/>
                <a:ea typeface="宋体" panose="02010600030101010101" pitchFamily="2" charset="-122"/>
                <a:cs typeface="Arial" panose="020B0604020202020204" pitchFamily="34" charset="0"/>
              </a:rPr>
              <a:t>self-contained, self-explanatory and designed</a:t>
            </a:r>
            <a:r>
              <a:rPr lang="en-US" altLang="zh-CN" sz="2800" dirty="0">
                <a:latin typeface="Arial" panose="020B0604020202020204" pitchFamily="34" charset="0"/>
                <a:ea typeface="宋体" panose="02010600030101010101" pitchFamily="2" charset="-122"/>
                <a:cs typeface="Arial" panose="020B0604020202020204" pitchFamily="34" charset="0"/>
              </a:rPr>
              <a:t> to allow several viewers to view it simultaneously. </a:t>
            </a:r>
          </a:p>
        </p:txBody>
      </p:sp>
    </p:spTree>
    <p:extLst>
      <p:ext uri="{BB962C8B-B14F-4D97-AF65-F5344CB8AC3E}">
        <p14:creationId xmlns:p14="http://schemas.microsoft.com/office/powerpoint/2010/main" val="42153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Viewed from a Distance</a:t>
            </a:r>
            <a:endParaRPr lang="zh-CN" altLang="en-US" b="1">
              <a:latin typeface="Arial" panose="020B0604020202020204" pitchFamily="34" charset="0"/>
              <a:ea typeface="宋体" panose="02010600030101010101" pitchFamily="2" charset="-122"/>
              <a:cs typeface="Arial" panose="020B0604020202020204" pitchFamily="34" charset="0"/>
            </a:endParaRPr>
          </a:p>
        </p:txBody>
      </p:sp>
      <p:sp>
        <p:nvSpPr>
          <p:cNvPr id="239620" name="Rectangle 4"/>
          <p:cNvSpPr>
            <a:spLocks noGrp="1" noChangeArrowheads="1"/>
          </p:cNvSpPr>
          <p:nvPr>
            <p:ph type="body" idx="1"/>
          </p:nvPr>
        </p:nvSpPr>
        <p:spPr>
          <a:xfrm>
            <a:off x="818712" y="2222288"/>
            <a:ext cx="10016302" cy="2925910"/>
          </a:xfrm>
        </p:spPr>
        <p:txBody>
          <a:bodyPr>
            <a:normAutofit/>
          </a:bodyPr>
          <a:lstStyle/>
          <a:p>
            <a:pPr algn="just"/>
            <a:r>
              <a:rPr lang="en-US" altLang="zh-CN" sz="2800" dirty="0">
                <a:latin typeface="Arial" panose="020B0604020202020204" pitchFamily="34" charset="0"/>
                <a:ea typeface="宋体" panose="02010600030101010101" pitchFamily="2" charset="-122"/>
                <a:cs typeface="Arial" panose="020B0604020202020204" pitchFamily="34" charset="0"/>
              </a:rPr>
              <a:t>The narrative text should be minimized into short, separated paragraphs using a </a:t>
            </a:r>
            <a:r>
              <a:rPr lang="en-US" altLang="zh-CN" sz="2800" u="sng" dirty="0">
                <a:latin typeface="Arial" panose="020B0604020202020204" pitchFamily="34" charset="0"/>
                <a:ea typeface="宋体" panose="02010600030101010101" pitchFamily="2" charset="-122"/>
                <a:cs typeface="Arial" panose="020B0604020202020204" pitchFamily="34" charset="0"/>
              </a:rPr>
              <a:t>large typeface</a:t>
            </a:r>
            <a:r>
              <a:rPr lang="en-US" altLang="zh-CN" sz="2800" dirty="0">
                <a:latin typeface="Arial" panose="020B0604020202020204" pitchFamily="34" charset="0"/>
                <a:ea typeface="宋体" panose="02010600030101010101" pitchFamily="2" charset="-122"/>
                <a:cs typeface="Arial" panose="020B0604020202020204" pitchFamily="34" charset="0"/>
              </a:rPr>
              <a:t>. </a:t>
            </a:r>
          </a:p>
          <a:p>
            <a:pPr algn="just"/>
            <a:r>
              <a:rPr lang="en-US" altLang="zh-CN" sz="2800" dirty="0">
                <a:latin typeface="Arial" panose="020B0604020202020204" pitchFamily="34" charset="0"/>
                <a:ea typeface="宋体" panose="02010600030101010101" pitchFamily="2" charset="-122"/>
                <a:cs typeface="Arial" panose="020B0604020202020204" pitchFamily="34" charset="0"/>
              </a:rPr>
              <a:t>Figures should be designed to be seen from a distance and should have clear visible graphics with </a:t>
            </a:r>
            <a:r>
              <a:rPr lang="en-US" altLang="zh-CN" sz="2800" u="sng" dirty="0">
                <a:latin typeface="Arial" panose="020B0604020202020204" pitchFamily="34" charset="0"/>
                <a:ea typeface="宋体" panose="02010600030101010101" pitchFamily="2" charset="-122"/>
                <a:cs typeface="Arial" panose="020B0604020202020204" pitchFamily="34" charset="0"/>
              </a:rPr>
              <a:t>large typeface</a:t>
            </a:r>
            <a:r>
              <a:rPr lang="en-US" altLang="zh-CN" sz="2800" dirty="0">
                <a:latin typeface="Arial" panose="020B0604020202020204" pitchFamily="34" charset="0"/>
                <a:ea typeface="宋体" panose="02010600030101010101" pitchFamily="2" charset="-122"/>
                <a:cs typeface="Arial" panose="020B0604020202020204" pitchFamily="34" charset="0"/>
              </a:rPr>
              <a:t>.</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02316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b="1">
                <a:latin typeface="Arial" panose="020B0604020202020204" pitchFamily="34" charset="0"/>
                <a:ea typeface="宋体" panose="02010600030101010101" pitchFamily="2" charset="-122"/>
                <a:cs typeface="Arial" panose="020B0604020202020204" pitchFamily="34" charset="0"/>
              </a:rPr>
              <a:t>Backgrounds</a:t>
            </a:r>
            <a:endParaRPr lang="zh-CN" altLang="en-US" b="1">
              <a:latin typeface="Arial" panose="020B0604020202020204" pitchFamily="34" charset="0"/>
              <a:ea typeface="宋体" panose="02010600030101010101" pitchFamily="2" charset="-122"/>
              <a:cs typeface="Arial" panose="020B0604020202020204" pitchFamily="34" charset="0"/>
            </a:endParaRPr>
          </a:p>
        </p:txBody>
      </p:sp>
      <p:sp>
        <p:nvSpPr>
          <p:cNvPr id="241667" name="Rectangle 3"/>
          <p:cNvSpPr>
            <a:spLocks noGrp="1" noChangeArrowheads="1"/>
          </p:cNvSpPr>
          <p:nvPr>
            <p:ph type="body" idx="1"/>
          </p:nvPr>
        </p:nvSpPr>
        <p:spPr>
          <a:xfrm>
            <a:off x="818711" y="2222287"/>
            <a:ext cx="10389219" cy="3051171"/>
          </a:xfrm>
        </p:spPr>
        <p:txBody>
          <a:bodyPr>
            <a:normAutofit/>
          </a:bodyPr>
          <a:lstStyle/>
          <a:p>
            <a:pPr algn="just">
              <a:lnSpc>
                <a:spcPct val="90000"/>
              </a:lnSpc>
            </a:pPr>
            <a:r>
              <a:rPr lang="en-US" altLang="zh-CN" sz="2800" dirty="0">
                <a:latin typeface="Arial" panose="020B0604020202020204" pitchFamily="34" charset="0"/>
                <a:ea typeface="宋体" panose="02010600030101010101" pitchFamily="2" charset="-122"/>
                <a:cs typeface="Arial" panose="020B0604020202020204" pitchFamily="34" charset="0"/>
              </a:rPr>
              <a:t>The best legibility is achieved by using black text on white backgrounds. Backgrounds made of dark images or texture patterns can cause the text to be obscured.</a:t>
            </a:r>
          </a:p>
          <a:p>
            <a:pPr algn="just">
              <a:lnSpc>
                <a:spcPct val="90000"/>
              </a:lnSpc>
            </a:pPr>
            <a:r>
              <a:rPr lang="en-US" altLang="zh-CN" sz="2800" dirty="0">
                <a:latin typeface="Arial" panose="020B0604020202020204" pitchFamily="34" charset="0"/>
                <a:ea typeface="宋体" panose="02010600030101010101" pitchFamily="2" charset="-122"/>
                <a:cs typeface="Arial" panose="020B0604020202020204" pitchFamily="34" charset="0"/>
              </a:rPr>
              <a:t>If you use different colors for text, avoid using yellow or other light colors as these are especially difficult to read.</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46328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30827" y="447188"/>
            <a:ext cx="11730343" cy="970450"/>
          </a:xfrm>
        </p:spPr>
        <p:txBody>
          <a:bodyPr/>
          <a:lstStyle/>
          <a:p>
            <a:pPr algn="just">
              <a:spcBef>
                <a:spcPts val="0"/>
              </a:spcBef>
            </a:pPr>
            <a:r>
              <a:rPr lang="en-US" altLang="zh-CN" sz="2800" b="1" kern="100" dirty="0">
                <a:effectLst/>
                <a:latin typeface="Arial" panose="020B0604020202020204" pitchFamily="34" charset="0"/>
                <a:cs typeface="Arial" panose="020B0604020202020204" pitchFamily="34" charset="0"/>
              </a:rPr>
              <a:t>Final A</a:t>
            </a:r>
            <a:r>
              <a:rPr lang="en-US" altLang="zh-CN" sz="2800" b="1" kern="100" dirty="0">
                <a:effectLst/>
                <a:latin typeface="Arial" panose="020B0604020202020204" pitchFamily="34" charset="0"/>
                <a:ea typeface="宋体" panose="02010600030101010101" pitchFamily="2" charset="-122"/>
                <a:cs typeface="Arial" panose="020B0604020202020204" pitchFamily="34" charset="0"/>
              </a:rPr>
              <a:t>s</a:t>
            </a:r>
            <a:r>
              <a:rPr lang="en-US" altLang="zh-CN" sz="2800" b="1" kern="100" dirty="0">
                <a:effectLst/>
                <a:latin typeface="Arial" panose="020B0604020202020204" pitchFamily="34" charset="0"/>
                <a:cs typeface="Arial" panose="020B0604020202020204" pitchFamily="34" charset="0"/>
              </a:rPr>
              <a:t>signment: </a:t>
            </a:r>
            <a:r>
              <a:rPr lang="en-US" altLang="zh-CN" sz="2800" b="1" kern="100" dirty="0">
                <a:effectLst/>
                <a:latin typeface="Arial" panose="020B0604020202020204" pitchFamily="34" charset="0"/>
                <a:ea typeface="宋体" panose="02010600030101010101" pitchFamily="2" charset="-122"/>
                <a:cs typeface="Arial" panose="020B0604020202020204" pitchFamily="34" charset="0"/>
              </a:rPr>
              <a:t>Poster</a:t>
            </a:r>
            <a:r>
              <a:rPr lang="en-US" altLang="zh-CN" sz="2800" b="1" kern="100" dirty="0">
                <a:effectLst/>
                <a:latin typeface="Arial" panose="020B0604020202020204" pitchFamily="34" charset="0"/>
                <a:cs typeface="Arial" panose="020B0604020202020204" pitchFamily="34" charset="0"/>
              </a:rPr>
              <a:t> </a:t>
            </a:r>
            <a:r>
              <a:rPr lang="en-US" altLang="zh-CN" sz="2800" b="1" kern="100" dirty="0">
                <a:effectLst/>
                <a:latin typeface="Arial" panose="020B0604020202020204" pitchFamily="34" charset="0"/>
                <a:ea typeface="宋体" panose="02010600030101010101" pitchFamily="2" charset="-122"/>
                <a:cs typeface="Arial" panose="020B0604020202020204" pitchFamily="34" charset="0"/>
              </a:rPr>
              <a:t>D</a:t>
            </a:r>
            <a:r>
              <a:rPr lang="en-US" altLang="zh-CN" sz="2800" b="1" kern="100" dirty="0">
                <a:effectLst/>
                <a:latin typeface="Arial" panose="020B0604020202020204" pitchFamily="34" charset="0"/>
                <a:cs typeface="Arial" panose="020B0604020202020204" pitchFamily="34" charset="0"/>
              </a:rPr>
              <a:t>esign – pick one from below themes</a:t>
            </a:r>
            <a:br>
              <a:rPr lang="en-US" altLang="zh-CN" sz="2800" b="1" kern="100" dirty="0">
                <a:effectLst/>
                <a:latin typeface="Arial" panose="020B0604020202020204" pitchFamily="34" charset="0"/>
                <a:cs typeface="Arial" panose="020B0604020202020204" pitchFamily="34" charset="0"/>
              </a:rPr>
            </a:br>
            <a:r>
              <a:rPr lang="en-US" altLang="zh-CN" sz="2800" b="1" kern="100" dirty="0">
                <a:effectLst/>
                <a:latin typeface="Arial" panose="020B0604020202020204" pitchFamily="34" charset="0"/>
                <a:cs typeface="Arial" panose="020B0604020202020204" pitchFamily="34" charset="0"/>
              </a:rPr>
              <a:t>Due: </a:t>
            </a:r>
            <a:r>
              <a:rPr lang="en-US" altLang="zh-CN" sz="2800" b="1" kern="100" dirty="0">
                <a:effectLst/>
                <a:latin typeface="Arial" panose="020B0604020202020204" pitchFamily="34" charset="0"/>
              </a:rPr>
              <a:t>24 May, 2023</a:t>
            </a:r>
            <a:endParaRPr lang="en-US" altLang="zh-CN" sz="2800" kern="100" dirty="0">
              <a:effectLst/>
              <a:latin typeface="Arial" panose="020B0604020202020204" pitchFamily="34" charset="0"/>
              <a:cs typeface="Arial" panose="020B0604020202020204" pitchFamily="34" charset="0"/>
            </a:endParaRPr>
          </a:p>
        </p:txBody>
      </p:sp>
      <p:sp>
        <p:nvSpPr>
          <p:cNvPr id="220163" name="Rectangle 3"/>
          <p:cNvSpPr>
            <a:spLocks noGrp="1" noChangeArrowheads="1"/>
          </p:cNvSpPr>
          <p:nvPr>
            <p:ph type="body" idx="1"/>
          </p:nvPr>
        </p:nvSpPr>
        <p:spPr>
          <a:xfrm>
            <a:off x="818712" y="2222288"/>
            <a:ext cx="10554574" cy="3001066"/>
          </a:xfrm>
        </p:spPr>
        <p:txBody>
          <a:bodyPr>
            <a:normAutofit/>
          </a:bodyPr>
          <a:lstStyle/>
          <a:p>
            <a:r>
              <a:rPr lang="en-US" altLang="zh-CN" sz="2800" dirty="0">
                <a:latin typeface="Arial" panose="020B0604020202020204" pitchFamily="34" charset="0"/>
                <a:cs typeface="Arial" panose="020B0604020202020204" pitchFamily="34" charset="0"/>
              </a:rPr>
              <a:t>Literacy Poster: Learn to Read </a:t>
            </a:r>
          </a:p>
          <a:p>
            <a:r>
              <a:rPr lang="en-US" altLang="zh-CN" sz="2800" dirty="0">
                <a:latin typeface="Arial" panose="020B0604020202020204" pitchFamily="34" charset="0"/>
                <a:ea typeface="宋体" panose="02010600030101010101" pitchFamily="2" charset="-122"/>
                <a:cs typeface="Arial" panose="020B0604020202020204" pitchFamily="34" charset="0"/>
              </a:rPr>
              <a:t>Event Promotion Poster</a:t>
            </a:r>
          </a:p>
          <a:p>
            <a:r>
              <a:rPr lang="en-US" altLang="zh-CN" sz="2800" dirty="0">
                <a:latin typeface="Arial" panose="020B0604020202020204" pitchFamily="34" charset="0"/>
                <a:ea typeface="宋体" panose="02010600030101010101" pitchFamily="2" charset="-122"/>
                <a:cs typeface="Arial" panose="020B0604020202020204" pitchFamily="34" charset="0"/>
              </a:rPr>
              <a:t>Contemporary Chinese Youth </a:t>
            </a:r>
          </a:p>
          <a:p>
            <a:r>
              <a:rPr lang="en-US" altLang="zh-CN" sz="2800" dirty="0">
                <a:latin typeface="Arial" panose="020B0604020202020204" pitchFamily="34" charset="0"/>
                <a:ea typeface="宋体" panose="02010600030101010101" pitchFamily="2" charset="-122"/>
                <a:cs typeface="Arial" panose="020B0604020202020204" pitchFamily="34" charset="0"/>
              </a:rPr>
              <a:t>Animal Rights </a:t>
            </a:r>
            <a:endParaRPr lang="zh-CN" altLang="en-US" sz="28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77842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01">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F3E96646-423E-4354-94C2-1A28227BF075}">
  <ds:schemaRefs>
    <ds:schemaRef ds:uri="http://purl.org/dc/terms/"/>
    <ds:schemaRef ds:uri="http://schemas.microsoft.com/office/2006/metadata/properties"/>
    <ds:schemaRef ds:uri="http://www.w3.org/XML/1998/namespace"/>
    <ds:schemaRef ds:uri="http://schemas.openxmlformats.org/package/2006/metadata/core-properties"/>
    <ds:schemaRef ds:uri="http://purl.org/dc/elements/1.1/"/>
    <ds:schemaRef ds:uri="http://schemas.microsoft.com/office/2006/documentManagement/types"/>
    <ds:schemaRef ds:uri="16c05727-aa75-4e4a-9b5f-8a80a1165891"/>
    <ds:schemaRef ds:uri="http://purl.org/dc/dcmitype/"/>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001.potx</Template>
  <TotalTime>0</TotalTime>
  <Words>523</Words>
  <Application>Microsoft Office PowerPoint</Application>
  <PresentationFormat>宽屏</PresentationFormat>
  <Paragraphs>63</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Arial</vt:lpstr>
      <vt:lpstr>Calibri</vt:lpstr>
      <vt:lpstr>Century Gothic</vt:lpstr>
      <vt:lpstr>Wingdings 2</vt:lpstr>
      <vt:lpstr>001</vt:lpstr>
      <vt:lpstr>Poster Design </vt:lpstr>
      <vt:lpstr>Design Principle – Poster Design</vt:lpstr>
      <vt:lpstr>Consistent Font</vt:lpstr>
      <vt:lpstr>Consistent Colors</vt:lpstr>
      <vt:lpstr>Consistent Alignment</vt:lpstr>
      <vt:lpstr>Self-Contained</vt:lpstr>
      <vt:lpstr>Viewed from a Distance</vt:lpstr>
      <vt:lpstr>Backgrounds</vt:lpstr>
      <vt:lpstr>Final Assignment: Poster Design – pick one from below themes Due: 24 May, 2023</vt:lpstr>
      <vt:lpstr>Requirements:</vt:lpstr>
      <vt:lpstr>What/Who/When/Where – Event Promotion Poster</vt:lpstr>
      <vt:lpstr>What/Who/When/Where – Event Promotion Poster</vt:lpstr>
      <vt:lpstr>What/Who/When/Where</vt:lpstr>
      <vt:lpstr>Event Promotion Poster</vt:lpstr>
      <vt:lpstr>Literacy Poster: Learn to Read </vt:lpstr>
      <vt:lpstr>Samples</vt:lpstr>
      <vt:lpstr>Contemporary Chinese Youth </vt:lpstr>
      <vt:lpstr>Contemporary Chinese Youth </vt:lpstr>
      <vt:lpstr>Animal Rights </vt:lpstr>
      <vt:lpstr>Animal Rights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2019-06-12T18:46:03Z</dcterms:created>
  <dcterms:modified xsi:type="dcterms:W3CDTF">2023-05-12T06:31:18Z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