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2"/>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75" d="100"/>
          <a:sy n="75" d="100"/>
        </p:scale>
        <p:origin x="-96" y="-34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pPr/>
              <a:t>1/15/2023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pPr/>
              <a:t>‹#›</a:t>
            </a:fld>
            <a:endParaRPr lang="en-US" dirty="0"/>
          </a:p>
        </p:txBody>
      </p:sp>
    </p:spTree>
    <p:extLst>
      <p:ext uri="{BB962C8B-B14F-4D97-AF65-F5344CB8AC3E}">
        <p14:creationId xmlns:p14="http://schemas.microsoft.com/office/powerpoint/2010/main" xmlns=""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pPr/>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pPr/>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pPr/>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pPr/>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pPr/>
              <a:t>1/15/2023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pPr/>
              <a:t>1/15/2023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The 7 Elements of Graphic </a:t>
            </a:r>
            <a:r>
              <a:rPr lang="en-US" b="1" dirty="0" smtClean="0">
                <a:latin typeface="Arial"/>
                <a:cs typeface="Arial"/>
              </a:rPr>
              <a:t>Design</a:t>
            </a:r>
            <a:endParaRPr lang="zh-CN" altLang="en-US" b="1" dirty="0">
              <a:latin typeface="Arial"/>
              <a:cs typeface="Arial"/>
            </a:endParaRPr>
          </a:p>
        </p:txBody>
      </p:sp>
      <p:sp>
        <p:nvSpPr>
          <p:cNvPr id="3" name="Text Placeholder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xmlns="" val="1404714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Scale</a:t>
            </a:r>
            <a:r>
              <a:rPr lang="en-US" dirty="0">
                <a:latin typeface="Arial"/>
                <a:cs typeface="Arial"/>
              </a:rPr>
              <a:t> </a:t>
            </a:r>
          </a:p>
        </p:txBody>
      </p:sp>
      <p:sp>
        <p:nvSpPr>
          <p:cNvPr id="3" name="Rectangle 2"/>
          <p:cNvSpPr/>
          <p:nvPr/>
        </p:nvSpPr>
        <p:spPr>
          <a:xfrm>
            <a:off x="613066" y="2236078"/>
            <a:ext cx="10830846" cy="1692771"/>
          </a:xfrm>
          <a:prstGeom prst="rect">
            <a:avLst/>
          </a:prstGeom>
        </p:spPr>
        <p:txBody>
          <a:bodyPr wrap="square">
            <a:spAutoFit/>
          </a:bodyPr>
          <a:lstStyle/>
          <a:p>
            <a:pPr algn="just" fontAlgn="base"/>
            <a:r>
              <a:rPr lang="en-US" sz="2600" i="1" dirty="0">
                <a:latin typeface="Arial"/>
                <a:cs typeface="Arial"/>
              </a:rPr>
              <a:t>Scale</a:t>
            </a:r>
            <a:r>
              <a:rPr lang="en-US" sz="2600" dirty="0">
                <a:latin typeface="Arial"/>
                <a:cs typeface="Arial"/>
              </a:rPr>
              <a:t> isn't quite the same thing as </a:t>
            </a:r>
            <a:r>
              <a:rPr lang="en-US" sz="2600" i="1" dirty="0" smtClean="0">
                <a:latin typeface="Arial"/>
                <a:cs typeface="Arial"/>
              </a:rPr>
              <a:t>size</a:t>
            </a:r>
            <a:r>
              <a:rPr lang="en-US" sz="2600" dirty="0" smtClean="0">
                <a:latin typeface="Arial"/>
                <a:cs typeface="Arial"/>
              </a:rPr>
              <a:t>. </a:t>
            </a:r>
            <a:r>
              <a:rPr lang="en-US" sz="2600" dirty="0">
                <a:latin typeface="Arial"/>
                <a:cs typeface="Arial"/>
              </a:rPr>
              <a:t>Size refers to an absolute measurement (e.g., the sheet of paper 8'' by 11'') while scale refers to the </a:t>
            </a:r>
            <a:r>
              <a:rPr lang="en-US" sz="2600" dirty="0">
                <a:solidFill>
                  <a:srgbClr val="FFFF00"/>
                </a:solidFill>
                <a:latin typeface="Arial"/>
                <a:cs typeface="Arial"/>
              </a:rPr>
              <a:t>direct relationship between elements </a:t>
            </a:r>
            <a:r>
              <a:rPr lang="en-US" sz="2600" dirty="0">
                <a:latin typeface="Arial"/>
                <a:cs typeface="Arial"/>
              </a:rPr>
              <a:t>in a design (e.g., the circle is twice as big as the square). </a:t>
            </a:r>
          </a:p>
        </p:txBody>
      </p:sp>
      <p:pic>
        <p:nvPicPr>
          <p:cNvPr id="4" name="Picture 3" descr="read-this-before.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32297" y="4394688"/>
            <a:ext cx="8343900" cy="1968500"/>
          </a:xfrm>
          <a:prstGeom prst="rect">
            <a:avLst/>
          </a:prstGeom>
        </p:spPr>
      </p:pic>
    </p:spTree>
    <p:extLst>
      <p:ext uri="{BB962C8B-B14F-4D97-AF65-F5344CB8AC3E}">
        <p14:creationId xmlns:p14="http://schemas.microsoft.com/office/powerpoint/2010/main" xmlns="" val="996233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Scale</a:t>
            </a:r>
            <a:r>
              <a:rPr lang="en-US" dirty="0">
                <a:latin typeface="Arial"/>
                <a:cs typeface="Arial"/>
              </a:rPr>
              <a:t> </a:t>
            </a:r>
          </a:p>
        </p:txBody>
      </p:sp>
      <p:sp>
        <p:nvSpPr>
          <p:cNvPr id="3" name="Rectangle 2"/>
          <p:cNvSpPr/>
          <p:nvPr/>
        </p:nvSpPr>
        <p:spPr>
          <a:xfrm>
            <a:off x="613066" y="2350378"/>
            <a:ext cx="10830846" cy="1384995"/>
          </a:xfrm>
          <a:prstGeom prst="rect">
            <a:avLst/>
          </a:prstGeom>
        </p:spPr>
        <p:txBody>
          <a:bodyPr wrap="square">
            <a:spAutoFit/>
          </a:bodyPr>
          <a:lstStyle/>
          <a:p>
            <a:pPr algn="just" fontAlgn="base"/>
            <a:r>
              <a:rPr lang="en-US" sz="2800" dirty="0">
                <a:latin typeface="Arial"/>
                <a:cs typeface="Arial"/>
              </a:rPr>
              <a:t>You can use scale to create a </a:t>
            </a:r>
            <a:r>
              <a:rPr lang="en-US" sz="2800" i="1" dirty="0">
                <a:solidFill>
                  <a:srgbClr val="FFFF00"/>
                </a:solidFill>
                <a:latin typeface="Arial"/>
                <a:cs typeface="Arial"/>
              </a:rPr>
              <a:t>visual hierarchy</a:t>
            </a:r>
            <a:r>
              <a:rPr lang="en-US" sz="2800" dirty="0">
                <a:latin typeface="Arial"/>
                <a:cs typeface="Arial"/>
              </a:rPr>
              <a:t> for your design. When an element is displayed at a relatively larger scale than the other elements in a composition, our eyes are naturally drawn to it.  </a:t>
            </a:r>
            <a:endParaRPr lang="en-US" sz="2600" dirty="0">
              <a:latin typeface="Arial"/>
              <a:cs typeface="Arial"/>
            </a:endParaRPr>
          </a:p>
        </p:txBody>
      </p:sp>
      <p:pic>
        <p:nvPicPr>
          <p:cNvPr id="4" name="Picture 3" descr="read-this-before.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32297" y="4394688"/>
            <a:ext cx="8343900" cy="1968500"/>
          </a:xfrm>
          <a:prstGeom prst="rect">
            <a:avLst/>
          </a:prstGeom>
        </p:spPr>
      </p:pic>
    </p:spTree>
    <p:extLst>
      <p:ext uri="{BB962C8B-B14F-4D97-AF65-F5344CB8AC3E}">
        <p14:creationId xmlns:p14="http://schemas.microsoft.com/office/powerpoint/2010/main" xmlns="" val="3466280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Scale in </a:t>
            </a:r>
            <a:r>
              <a:rPr lang="en-US" b="1" dirty="0" smtClean="0">
                <a:latin typeface="Arial"/>
                <a:cs typeface="Arial"/>
              </a:rPr>
              <a:t>Action</a:t>
            </a:r>
            <a:endParaRPr lang="en-US" b="1" dirty="0">
              <a:latin typeface="Arial"/>
              <a:cs typeface="Arial"/>
            </a:endParaRPr>
          </a:p>
        </p:txBody>
      </p:sp>
      <p:sp>
        <p:nvSpPr>
          <p:cNvPr id="3" name="Rectangle 2"/>
          <p:cNvSpPr/>
          <p:nvPr/>
        </p:nvSpPr>
        <p:spPr>
          <a:xfrm>
            <a:off x="420571" y="2296156"/>
            <a:ext cx="4936465" cy="3539430"/>
          </a:xfrm>
          <a:prstGeom prst="rect">
            <a:avLst/>
          </a:prstGeom>
        </p:spPr>
        <p:txBody>
          <a:bodyPr wrap="square">
            <a:spAutoFit/>
          </a:bodyPr>
          <a:lstStyle/>
          <a:p>
            <a:r>
              <a:rPr lang="en-US" sz="2800" dirty="0">
                <a:latin typeface="Arial"/>
                <a:cs typeface="Arial"/>
              </a:rPr>
              <a:t>To create a sense of drama and importance, New York-based graphic designer </a:t>
            </a:r>
            <a:r>
              <a:rPr lang="en-US" sz="2800" dirty="0" smtClean="0">
                <a:latin typeface="Arial"/>
                <a:cs typeface="Arial"/>
              </a:rPr>
              <a:t>uses </a:t>
            </a:r>
            <a:r>
              <a:rPr lang="en-US" sz="2800" dirty="0">
                <a:latin typeface="Arial"/>
                <a:cs typeface="Arial"/>
              </a:rPr>
              <a:t>a </a:t>
            </a:r>
            <a:r>
              <a:rPr lang="en-US" sz="2800" dirty="0">
                <a:solidFill>
                  <a:srgbClr val="FFFF00"/>
                </a:solidFill>
                <a:latin typeface="Arial"/>
                <a:cs typeface="Arial"/>
              </a:rPr>
              <a:t>high-contrast scale </a:t>
            </a:r>
            <a:r>
              <a:rPr lang="en-US" sz="2800" dirty="0">
                <a:latin typeface="Arial"/>
                <a:cs typeface="Arial"/>
              </a:rPr>
              <a:t>between elements in these promotional materials for San Francisco's Social Innovation Week. </a:t>
            </a:r>
          </a:p>
        </p:txBody>
      </p:sp>
      <p:pic>
        <p:nvPicPr>
          <p:cNvPr id="4" name="Picture 3" descr="size-graphic-design.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02691" y="2403295"/>
            <a:ext cx="5934226" cy="3876318"/>
          </a:xfrm>
          <a:prstGeom prst="rect">
            <a:avLst/>
          </a:prstGeom>
        </p:spPr>
      </p:pic>
    </p:spTree>
    <p:extLst>
      <p:ext uri="{BB962C8B-B14F-4D97-AF65-F5344CB8AC3E}">
        <p14:creationId xmlns:p14="http://schemas.microsoft.com/office/powerpoint/2010/main" xmlns="" val="1718445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a:cs typeface="Arial"/>
              </a:rPr>
              <a:t>Shape</a:t>
            </a:r>
            <a:endParaRPr lang="en-US" b="1" dirty="0">
              <a:latin typeface="Arial"/>
              <a:cs typeface="Arial"/>
            </a:endParaRPr>
          </a:p>
        </p:txBody>
      </p:sp>
      <p:sp>
        <p:nvSpPr>
          <p:cNvPr id="3" name="Rectangle 2"/>
          <p:cNvSpPr/>
          <p:nvPr/>
        </p:nvSpPr>
        <p:spPr>
          <a:xfrm>
            <a:off x="1372102" y="2690336"/>
            <a:ext cx="9473340" cy="1815882"/>
          </a:xfrm>
          <a:prstGeom prst="rect">
            <a:avLst/>
          </a:prstGeom>
        </p:spPr>
        <p:txBody>
          <a:bodyPr wrap="square">
            <a:spAutoFit/>
          </a:bodyPr>
          <a:lstStyle/>
          <a:p>
            <a:pPr algn="just"/>
            <a:r>
              <a:rPr lang="en-US" sz="2800" dirty="0">
                <a:latin typeface="Arial"/>
                <a:cs typeface="Arial"/>
              </a:rPr>
              <a:t>Shapes: they're not just for preschoolers! A shape can be loosely explained as </a:t>
            </a:r>
            <a:r>
              <a:rPr lang="en-US" sz="2800" dirty="0">
                <a:solidFill>
                  <a:srgbClr val="FFFF00"/>
                </a:solidFill>
                <a:latin typeface="Arial"/>
                <a:cs typeface="Arial"/>
              </a:rPr>
              <a:t>anything defined by boundaries</a:t>
            </a:r>
            <a:r>
              <a:rPr lang="en-US" sz="2800" dirty="0">
                <a:latin typeface="Arial"/>
                <a:cs typeface="Arial"/>
              </a:rPr>
              <a:t>. There are two categories of shapes to consider:</a:t>
            </a:r>
            <a:br>
              <a:rPr lang="en-US" sz="2800" dirty="0">
                <a:latin typeface="Arial"/>
                <a:cs typeface="Arial"/>
              </a:rPr>
            </a:br>
            <a:endParaRPr lang="en-US" sz="2800" dirty="0">
              <a:latin typeface="Arial"/>
              <a:cs typeface="Arial"/>
            </a:endParaRPr>
          </a:p>
        </p:txBody>
      </p:sp>
    </p:spTree>
    <p:extLst>
      <p:ext uri="{BB962C8B-B14F-4D97-AF65-F5344CB8AC3E}">
        <p14:creationId xmlns:p14="http://schemas.microsoft.com/office/powerpoint/2010/main" xmlns="" val="3148558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a:cs typeface="Arial"/>
              </a:rPr>
              <a:t>Shape</a:t>
            </a:r>
            <a:endParaRPr lang="en-US" b="1" dirty="0">
              <a:latin typeface="Arial"/>
              <a:cs typeface="Arial"/>
            </a:endParaRPr>
          </a:p>
        </p:txBody>
      </p:sp>
      <p:sp>
        <p:nvSpPr>
          <p:cNvPr id="3" name="Rectangle 2"/>
          <p:cNvSpPr/>
          <p:nvPr/>
        </p:nvSpPr>
        <p:spPr>
          <a:xfrm>
            <a:off x="423309" y="2154076"/>
            <a:ext cx="5117520" cy="4401205"/>
          </a:xfrm>
          <a:prstGeom prst="rect">
            <a:avLst/>
          </a:prstGeom>
        </p:spPr>
        <p:txBody>
          <a:bodyPr wrap="square">
            <a:spAutoFit/>
          </a:bodyPr>
          <a:lstStyle/>
          <a:p>
            <a:pPr algn="just"/>
            <a:r>
              <a:rPr lang="en-US" sz="2800" dirty="0">
                <a:solidFill>
                  <a:srgbClr val="FFFF00"/>
                </a:solidFill>
                <a:latin typeface="Arial"/>
                <a:cs typeface="Arial"/>
              </a:rPr>
              <a:t>Geometric shapes</a:t>
            </a:r>
            <a:r>
              <a:rPr lang="en-US" sz="2800" dirty="0">
                <a:latin typeface="Arial"/>
                <a:cs typeface="Arial"/>
              </a:rPr>
              <a:t>, which are defined by perfect, uniform proportions (such as a circle, square, triangle), and </a:t>
            </a:r>
            <a:r>
              <a:rPr lang="en-US" sz="2800" dirty="0">
                <a:solidFill>
                  <a:srgbClr val="FFFF00"/>
                </a:solidFill>
                <a:latin typeface="Arial"/>
                <a:cs typeface="Arial"/>
              </a:rPr>
              <a:t>organic shapes</a:t>
            </a:r>
            <a:r>
              <a:rPr lang="en-US" sz="2800" dirty="0">
                <a:latin typeface="Arial"/>
                <a:cs typeface="Arial"/>
              </a:rPr>
              <a:t>, which have less well-defined edges, free-flowing proportions, and essentially no rules (such as wiggly, blob-like things that don't fit into any real category).  </a:t>
            </a:r>
          </a:p>
        </p:txBody>
      </p:sp>
      <p:pic>
        <p:nvPicPr>
          <p:cNvPr id="4" name="Picture 3" descr="shapes-design.jp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089078" y="2330737"/>
            <a:ext cx="5544593" cy="3643590"/>
          </a:xfrm>
          <a:prstGeom prst="rect">
            <a:avLst/>
          </a:prstGeom>
        </p:spPr>
      </p:pic>
    </p:spTree>
    <p:extLst>
      <p:ext uri="{BB962C8B-B14F-4D97-AF65-F5344CB8AC3E}">
        <p14:creationId xmlns:p14="http://schemas.microsoft.com/office/powerpoint/2010/main" xmlns="" val="744991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a:cs typeface="Arial"/>
              </a:rPr>
              <a:t>Shape</a:t>
            </a:r>
            <a:endParaRPr lang="en-US" b="1" dirty="0">
              <a:latin typeface="Arial"/>
              <a:cs typeface="Arial"/>
            </a:endParaRPr>
          </a:p>
        </p:txBody>
      </p:sp>
      <p:sp>
        <p:nvSpPr>
          <p:cNvPr id="3" name="Rectangle 2"/>
          <p:cNvSpPr/>
          <p:nvPr/>
        </p:nvSpPr>
        <p:spPr>
          <a:xfrm>
            <a:off x="423308" y="2390867"/>
            <a:ext cx="5386229" cy="2677656"/>
          </a:xfrm>
          <a:prstGeom prst="rect">
            <a:avLst/>
          </a:prstGeom>
        </p:spPr>
        <p:txBody>
          <a:bodyPr wrap="square">
            <a:spAutoFit/>
          </a:bodyPr>
          <a:lstStyle/>
          <a:p>
            <a:pPr algn="just"/>
            <a:r>
              <a:rPr lang="en-US" sz="2800" dirty="0">
                <a:latin typeface="Arial"/>
                <a:cs typeface="Arial"/>
              </a:rPr>
              <a:t>When working on a design, consider both the shapes you're deliberately incorporating (</a:t>
            </a:r>
            <a:r>
              <a:rPr lang="en-US" sz="2800" dirty="0">
                <a:solidFill>
                  <a:srgbClr val="FFFF00"/>
                </a:solidFill>
                <a:latin typeface="Arial"/>
                <a:cs typeface="Arial"/>
              </a:rPr>
              <a:t>the positive shapes</a:t>
            </a:r>
            <a:r>
              <a:rPr lang="en-US" sz="2800" dirty="0">
                <a:latin typeface="Arial"/>
                <a:cs typeface="Arial"/>
              </a:rPr>
              <a:t>), </a:t>
            </a:r>
            <a:r>
              <a:rPr lang="en-US" sz="2800" i="1" dirty="0">
                <a:latin typeface="Arial"/>
                <a:cs typeface="Arial"/>
              </a:rPr>
              <a:t>and</a:t>
            </a:r>
            <a:r>
              <a:rPr lang="en-US" sz="2800" dirty="0">
                <a:latin typeface="Arial"/>
                <a:cs typeface="Arial"/>
              </a:rPr>
              <a:t> the shapes naturally formed around those shapes (</a:t>
            </a:r>
            <a:r>
              <a:rPr lang="en-US" sz="2800" dirty="0">
                <a:solidFill>
                  <a:srgbClr val="FFFF00"/>
                </a:solidFill>
                <a:latin typeface="Arial"/>
                <a:cs typeface="Arial"/>
              </a:rPr>
              <a:t>the negative shapes</a:t>
            </a:r>
            <a:r>
              <a:rPr lang="en-US" sz="2800" dirty="0">
                <a:latin typeface="Arial"/>
                <a:cs typeface="Arial"/>
              </a:rPr>
              <a:t>). </a:t>
            </a:r>
          </a:p>
        </p:txBody>
      </p:sp>
      <p:pic>
        <p:nvPicPr>
          <p:cNvPr id="5" name="Picture 4" descr="rubins-vase-1.jp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85607" y="1945959"/>
            <a:ext cx="5080000" cy="4813300"/>
          </a:xfrm>
          <a:prstGeom prst="rect">
            <a:avLst/>
          </a:prstGeom>
        </p:spPr>
      </p:pic>
    </p:spTree>
    <p:extLst>
      <p:ext uri="{BB962C8B-B14F-4D97-AF65-F5344CB8AC3E}">
        <p14:creationId xmlns:p14="http://schemas.microsoft.com/office/powerpoint/2010/main" xmlns="" val="2579697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latin typeface="Arial"/>
                <a:cs typeface="Arial"/>
              </a:rPr>
              <a:t>Shape in </a:t>
            </a:r>
            <a:r>
              <a:rPr lang="en-US" b="1" dirty="0" smtClean="0">
                <a:latin typeface="Arial"/>
                <a:cs typeface="Arial"/>
              </a:rPr>
              <a:t>Action</a:t>
            </a:r>
            <a:endParaRPr lang="en-US" b="1" dirty="0">
              <a:latin typeface="Arial"/>
              <a:cs typeface="Arial"/>
            </a:endParaRPr>
          </a:p>
        </p:txBody>
      </p:sp>
      <p:sp>
        <p:nvSpPr>
          <p:cNvPr id="3" name="Rectangle 2"/>
          <p:cNvSpPr/>
          <p:nvPr/>
        </p:nvSpPr>
        <p:spPr>
          <a:xfrm>
            <a:off x="437905" y="2326659"/>
            <a:ext cx="5400825" cy="3693318"/>
          </a:xfrm>
          <a:prstGeom prst="rect">
            <a:avLst/>
          </a:prstGeom>
        </p:spPr>
        <p:txBody>
          <a:bodyPr wrap="square">
            <a:spAutoFit/>
          </a:bodyPr>
          <a:lstStyle/>
          <a:p>
            <a:pPr algn="just"/>
            <a:r>
              <a:rPr lang="en-US" sz="2600" dirty="0">
                <a:latin typeface="Arial"/>
                <a:cs typeface="Arial"/>
              </a:rPr>
              <a:t>The humble circle has always been a popular, trusty way to display information in a clean, unified composition. Sydney-based </a:t>
            </a:r>
            <a:r>
              <a:rPr lang="en-US" sz="2600" dirty="0" smtClean="0">
                <a:latin typeface="Arial"/>
                <a:cs typeface="Arial"/>
              </a:rPr>
              <a:t>Made Somewhere</a:t>
            </a:r>
            <a:r>
              <a:rPr lang="en-US" sz="2600" dirty="0">
                <a:latin typeface="Arial"/>
                <a:cs typeface="Arial"/>
              </a:rPr>
              <a:t> developed this simple, modern logo for Hidden Gems of Sydney, a blog focused on highlighting local attractions in the area.  </a:t>
            </a:r>
          </a:p>
        </p:txBody>
      </p:sp>
      <p:pic>
        <p:nvPicPr>
          <p:cNvPr id="4" name="Picture 3" descr="Screen Shot 2017-03-06 at 3.24.15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01472" y="2380041"/>
            <a:ext cx="5579235" cy="3694471"/>
          </a:xfrm>
          <a:prstGeom prst="rect">
            <a:avLst/>
          </a:prstGeom>
        </p:spPr>
      </p:pic>
    </p:spTree>
    <p:extLst>
      <p:ext uri="{BB962C8B-B14F-4D97-AF65-F5344CB8AC3E}">
        <p14:creationId xmlns:p14="http://schemas.microsoft.com/office/powerpoint/2010/main" xmlns="" val="3328677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a:cs typeface="Arial"/>
              </a:rPr>
              <a:t>Alignment</a:t>
            </a:r>
            <a:endParaRPr lang="en-US" b="1" dirty="0">
              <a:latin typeface="Arial"/>
              <a:cs typeface="Arial"/>
            </a:endParaRPr>
          </a:p>
        </p:txBody>
      </p:sp>
      <p:sp>
        <p:nvSpPr>
          <p:cNvPr id="3" name="Rectangle 2"/>
          <p:cNvSpPr/>
          <p:nvPr/>
        </p:nvSpPr>
        <p:spPr>
          <a:xfrm>
            <a:off x="566057" y="2476433"/>
            <a:ext cx="4702628" cy="2092881"/>
          </a:xfrm>
          <a:prstGeom prst="rect">
            <a:avLst/>
          </a:prstGeom>
        </p:spPr>
        <p:txBody>
          <a:bodyPr wrap="square">
            <a:spAutoFit/>
          </a:bodyPr>
          <a:lstStyle/>
          <a:p>
            <a:r>
              <a:rPr lang="en-US" sz="2600" dirty="0">
                <a:latin typeface="Arial"/>
                <a:cs typeface="Arial"/>
              </a:rPr>
              <a:t>Think of alignment like an </a:t>
            </a:r>
            <a:r>
              <a:rPr lang="en-US" sz="2600" dirty="0">
                <a:solidFill>
                  <a:srgbClr val="FFFF00"/>
                </a:solidFill>
                <a:latin typeface="Arial"/>
                <a:cs typeface="Arial"/>
              </a:rPr>
              <a:t>invisible axis </a:t>
            </a:r>
            <a:r>
              <a:rPr lang="en-US" sz="2600" dirty="0">
                <a:latin typeface="Arial"/>
                <a:cs typeface="Arial"/>
              </a:rPr>
              <a:t>that runs between elements, connecting them visually either by their edges or </a:t>
            </a:r>
            <a:r>
              <a:rPr lang="en-US" sz="2600" dirty="0" smtClean="0">
                <a:latin typeface="Arial"/>
                <a:cs typeface="Arial"/>
              </a:rPr>
              <a:t>centers. </a:t>
            </a:r>
            <a:endParaRPr lang="en-US" sz="2600" dirty="0">
              <a:latin typeface="Arial"/>
              <a:cs typeface="Arial"/>
            </a:endParaRPr>
          </a:p>
        </p:txBody>
      </p:sp>
      <p:pic>
        <p:nvPicPr>
          <p:cNvPr id="4" name="Picture 3" descr="BlogAlignment1.jp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498307" y="2133669"/>
            <a:ext cx="6321034" cy="3832127"/>
          </a:xfrm>
          <a:prstGeom prst="rect">
            <a:avLst/>
          </a:prstGeom>
        </p:spPr>
      </p:pic>
    </p:spTree>
    <p:extLst>
      <p:ext uri="{BB962C8B-B14F-4D97-AF65-F5344CB8AC3E}">
        <p14:creationId xmlns:p14="http://schemas.microsoft.com/office/powerpoint/2010/main" xmlns="" val="2007934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a:cs typeface="Arial"/>
              </a:rPr>
              <a:t>Alignment</a:t>
            </a:r>
            <a:endParaRPr lang="en-US" b="1" dirty="0">
              <a:latin typeface="Arial"/>
              <a:cs typeface="Arial"/>
            </a:endParaRPr>
          </a:p>
        </p:txBody>
      </p:sp>
      <p:sp>
        <p:nvSpPr>
          <p:cNvPr id="3" name="Rectangle 2"/>
          <p:cNvSpPr/>
          <p:nvPr/>
        </p:nvSpPr>
        <p:spPr>
          <a:xfrm>
            <a:off x="566057" y="2120833"/>
            <a:ext cx="4702628" cy="3293209"/>
          </a:xfrm>
          <a:prstGeom prst="rect">
            <a:avLst/>
          </a:prstGeom>
        </p:spPr>
        <p:txBody>
          <a:bodyPr wrap="square">
            <a:spAutoFit/>
          </a:bodyPr>
          <a:lstStyle/>
          <a:p>
            <a:r>
              <a:rPr lang="en-US" altLang="zh-CN" sz="2600" dirty="0" smtClean="0">
                <a:latin typeface="Arial"/>
                <a:cs typeface="Arial"/>
              </a:rPr>
              <a:t>Alignment most frequently comes up in design discussions about </a:t>
            </a:r>
            <a:r>
              <a:rPr lang="en-US" altLang="zh-CN" sz="2600" dirty="0" smtClean="0">
                <a:solidFill>
                  <a:srgbClr val="FFFF00"/>
                </a:solidFill>
                <a:latin typeface="Arial"/>
                <a:cs typeface="Arial"/>
              </a:rPr>
              <a:t>text and typography</a:t>
            </a:r>
            <a:r>
              <a:rPr lang="en-US" altLang="zh-CN" sz="2600" dirty="0" smtClean="0">
                <a:latin typeface="Arial"/>
                <a:cs typeface="Arial"/>
              </a:rPr>
              <a:t>, but it's equally important to consider the alignment of non-text elements when building a balanced, orderly composition. </a:t>
            </a:r>
            <a:endParaRPr lang="en-US" altLang="zh-CN" sz="2600" dirty="0">
              <a:latin typeface="Arial"/>
              <a:cs typeface="Arial"/>
            </a:endParaRPr>
          </a:p>
        </p:txBody>
      </p:sp>
      <p:pic>
        <p:nvPicPr>
          <p:cNvPr id="4" name="Picture 3" descr="BlogAlignment1.jp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498307" y="2133669"/>
            <a:ext cx="6321034" cy="3832127"/>
          </a:xfrm>
          <a:prstGeom prst="rect">
            <a:avLst/>
          </a:prstGeom>
        </p:spPr>
      </p:pic>
    </p:spTree>
    <p:extLst>
      <p:ext uri="{BB962C8B-B14F-4D97-AF65-F5344CB8AC3E}">
        <p14:creationId xmlns:p14="http://schemas.microsoft.com/office/powerpoint/2010/main" xmlns="" val="200793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latin typeface="Arial"/>
                <a:cs typeface="Arial"/>
              </a:rPr>
              <a:t>Alignment in </a:t>
            </a:r>
            <a:r>
              <a:rPr lang="en-US" b="1" dirty="0" smtClean="0">
                <a:latin typeface="Arial"/>
                <a:cs typeface="Arial"/>
              </a:rPr>
              <a:t>Action</a:t>
            </a:r>
            <a:endParaRPr lang="en-US" b="1" dirty="0">
              <a:latin typeface="Arial"/>
              <a:cs typeface="Arial"/>
            </a:endParaRPr>
          </a:p>
        </p:txBody>
      </p:sp>
      <p:sp>
        <p:nvSpPr>
          <p:cNvPr id="3" name="Rectangle 2"/>
          <p:cNvSpPr/>
          <p:nvPr/>
        </p:nvSpPr>
        <p:spPr>
          <a:xfrm>
            <a:off x="583876" y="2108588"/>
            <a:ext cx="11049795" cy="954107"/>
          </a:xfrm>
          <a:prstGeom prst="rect">
            <a:avLst/>
          </a:prstGeom>
        </p:spPr>
        <p:txBody>
          <a:bodyPr wrap="square">
            <a:spAutoFit/>
          </a:bodyPr>
          <a:lstStyle/>
          <a:p>
            <a:r>
              <a:rPr lang="en-US" sz="2800" dirty="0" smtClean="0">
                <a:latin typeface="Arial"/>
                <a:cs typeface="Arial"/>
              </a:rPr>
              <a:t>This is a </a:t>
            </a:r>
            <a:r>
              <a:rPr lang="en-US" sz="2800" dirty="0">
                <a:latin typeface="Arial"/>
                <a:cs typeface="Arial"/>
              </a:rPr>
              <a:t>book that honors the careers of influential female architects. The title typography is aligned around a geometric shape. </a:t>
            </a:r>
          </a:p>
        </p:txBody>
      </p:sp>
      <p:pic>
        <p:nvPicPr>
          <p:cNvPr id="4" name="Picture 3" descr="alignment-0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28503" y="3162300"/>
            <a:ext cx="5576285" cy="3500807"/>
          </a:xfrm>
          <a:prstGeom prst="rect">
            <a:avLst/>
          </a:prstGeom>
        </p:spPr>
      </p:pic>
    </p:spTree>
    <p:extLst>
      <p:ext uri="{BB962C8B-B14F-4D97-AF65-F5344CB8AC3E}">
        <p14:creationId xmlns:p14="http://schemas.microsoft.com/office/powerpoint/2010/main" xmlns="" val="393482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6134" y="1828978"/>
            <a:ext cx="9765277" cy="2677656"/>
          </a:xfrm>
          <a:prstGeom prst="rect">
            <a:avLst/>
          </a:prstGeom>
        </p:spPr>
        <p:txBody>
          <a:bodyPr wrap="square">
            <a:spAutoFit/>
          </a:bodyPr>
          <a:lstStyle/>
          <a:p>
            <a:pPr algn="just" fontAlgn="base"/>
            <a:r>
              <a:rPr lang="en-US" sz="2800" dirty="0">
                <a:latin typeface="Arial"/>
                <a:cs typeface="Arial"/>
              </a:rPr>
              <a:t>Have you even looked at a seemingly simple design and thought: </a:t>
            </a:r>
            <a:r>
              <a:rPr lang="en-US" sz="2800" i="1" dirty="0">
                <a:solidFill>
                  <a:srgbClr val="FFFF00"/>
                </a:solidFill>
                <a:latin typeface="Arial"/>
                <a:cs typeface="Arial"/>
              </a:rPr>
              <a:t>I could totally do that</a:t>
            </a:r>
            <a:r>
              <a:rPr lang="en-US" sz="2800" i="1" dirty="0" smtClean="0">
                <a:latin typeface="Arial"/>
                <a:cs typeface="Arial"/>
              </a:rPr>
              <a:t>.</a:t>
            </a:r>
          </a:p>
          <a:p>
            <a:pPr algn="just" fontAlgn="base"/>
            <a:endParaRPr lang="en-US" sz="2800" dirty="0">
              <a:latin typeface="Arial"/>
              <a:cs typeface="Arial"/>
            </a:endParaRPr>
          </a:p>
          <a:p>
            <a:pPr algn="just" fontAlgn="base"/>
            <a:r>
              <a:rPr lang="en-US" sz="2800" dirty="0">
                <a:latin typeface="Arial"/>
                <a:cs typeface="Arial"/>
              </a:rPr>
              <a:t>But later, when you sit down to actually give it a whirl, you don't know why your attempt doesn't measure up to the professional version. What gives?</a:t>
            </a:r>
          </a:p>
        </p:txBody>
      </p:sp>
    </p:spTree>
    <p:extLst>
      <p:ext uri="{BB962C8B-B14F-4D97-AF65-F5344CB8AC3E}">
        <p14:creationId xmlns:p14="http://schemas.microsoft.com/office/powerpoint/2010/main" xmlns="" val="2753616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a:cs typeface="Arial"/>
              </a:rPr>
              <a:t>Contrast</a:t>
            </a:r>
            <a:endParaRPr lang="en-US" b="1" dirty="0">
              <a:latin typeface="Arial"/>
              <a:cs typeface="Arial"/>
            </a:endParaRPr>
          </a:p>
        </p:txBody>
      </p:sp>
      <p:sp>
        <p:nvSpPr>
          <p:cNvPr id="3" name="Rectangle 2"/>
          <p:cNvSpPr/>
          <p:nvPr/>
        </p:nvSpPr>
        <p:spPr>
          <a:xfrm>
            <a:off x="1547264" y="2624446"/>
            <a:ext cx="9108421" cy="1384995"/>
          </a:xfrm>
          <a:prstGeom prst="rect">
            <a:avLst/>
          </a:prstGeom>
        </p:spPr>
        <p:txBody>
          <a:bodyPr wrap="square">
            <a:spAutoFit/>
          </a:bodyPr>
          <a:lstStyle/>
          <a:p>
            <a:pPr algn="just"/>
            <a:r>
              <a:rPr lang="en-US" sz="2800" dirty="0">
                <a:latin typeface="Arial"/>
                <a:cs typeface="Arial"/>
              </a:rPr>
              <a:t>Contrast refers to the juxtaposition of elements that </a:t>
            </a:r>
            <a:r>
              <a:rPr lang="en-US" sz="2800" dirty="0">
                <a:solidFill>
                  <a:srgbClr val="FFFF00"/>
                </a:solidFill>
                <a:latin typeface="Arial"/>
                <a:cs typeface="Arial"/>
              </a:rPr>
              <a:t>strongly differ</a:t>
            </a:r>
            <a:r>
              <a:rPr lang="en-US" sz="2800" dirty="0">
                <a:latin typeface="Arial"/>
                <a:cs typeface="Arial"/>
              </a:rPr>
              <a:t> (big vs. small, light vs. dark, etc.) to create visual interest or draw attention to particular elements. </a:t>
            </a:r>
          </a:p>
        </p:txBody>
      </p:sp>
    </p:spTree>
    <p:extLst>
      <p:ext uri="{BB962C8B-B14F-4D97-AF65-F5344CB8AC3E}">
        <p14:creationId xmlns:p14="http://schemas.microsoft.com/office/powerpoint/2010/main" xmlns="" val="3630247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a:cs typeface="Arial"/>
              </a:rPr>
              <a:t>Contrast</a:t>
            </a:r>
            <a:endParaRPr lang="en-US" b="1" dirty="0">
              <a:latin typeface="Arial"/>
              <a:cs typeface="Arial"/>
            </a:endParaRPr>
          </a:p>
        </p:txBody>
      </p:sp>
      <p:sp>
        <p:nvSpPr>
          <p:cNvPr id="3" name="Rectangle 2"/>
          <p:cNvSpPr/>
          <p:nvPr/>
        </p:nvSpPr>
        <p:spPr>
          <a:xfrm>
            <a:off x="1430490" y="2639046"/>
            <a:ext cx="9341968" cy="1815882"/>
          </a:xfrm>
          <a:prstGeom prst="rect">
            <a:avLst/>
          </a:prstGeom>
        </p:spPr>
        <p:txBody>
          <a:bodyPr wrap="square">
            <a:spAutoFit/>
          </a:bodyPr>
          <a:lstStyle/>
          <a:p>
            <a:pPr algn="just"/>
            <a:r>
              <a:rPr lang="en-US" sz="2800" dirty="0">
                <a:latin typeface="Arial"/>
                <a:cs typeface="Arial"/>
              </a:rPr>
              <a:t>Without contrast, our designs aren't just lackluster and boring to look at, they're also </a:t>
            </a:r>
            <a:r>
              <a:rPr lang="en-US" sz="2800" dirty="0">
                <a:solidFill>
                  <a:srgbClr val="FFFF00"/>
                </a:solidFill>
                <a:latin typeface="Arial"/>
                <a:cs typeface="Arial"/>
              </a:rPr>
              <a:t>difficult to understand</a:t>
            </a:r>
            <a:r>
              <a:rPr lang="en-US" sz="2800" dirty="0">
                <a:latin typeface="Arial"/>
                <a:cs typeface="Arial"/>
              </a:rPr>
              <a:t>. </a:t>
            </a:r>
            <a:r>
              <a:rPr lang="en-US" sz="2800" dirty="0" smtClean="0">
                <a:latin typeface="Arial"/>
                <a:cs typeface="Arial"/>
              </a:rPr>
              <a:t>A </a:t>
            </a:r>
            <a:r>
              <a:rPr lang="en-US" sz="2800" dirty="0">
                <a:latin typeface="Arial"/>
                <a:cs typeface="Arial"/>
              </a:rPr>
              <a:t>lack of contrast is often what separates mediocre design work from designs that look professional, polished, and clear.  </a:t>
            </a:r>
          </a:p>
        </p:txBody>
      </p:sp>
    </p:spTree>
    <p:extLst>
      <p:ext uri="{BB962C8B-B14F-4D97-AF65-F5344CB8AC3E}">
        <p14:creationId xmlns:p14="http://schemas.microsoft.com/office/powerpoint/2010/main" xmlns="" val="545791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a:cs typeface="Arial"/>
              </a:rPr>
              <a:t>Contrast</a:t>
            </a:r>
            <a:endParaRPr lang="en-US" b="1" dirty="0">
              <a:latin typeface="Arial"/>
              <a:cs typeface="Arial"/>
            </a:endParaRPr>
          </a:p>
        </p:txBody>
      </p:sp>
      <p:pic>
        <p:nvPicPr>
          <p:cNvPr id="6" name="Content Placeholder 5" descr="contrast.png"/>
          <p:cNvPicPr>
            <a:picLocks noGrp="1" noChangeAspect="1"/>
          </p:cNvPicPr>
          <p:nvPr>
            <p:ph idx="1"/>
          </p:nvPr>
        </p:nvPicPr>
        <p:blipFill>
          <a:blip r:embed="rId2">
            <a:extLst>
              <a:ext uri="{28A0092B-C50C-407E-A947-70E740481C1C}">
                <a14:useLocalDpi xmlns:a14="http://schemas.microsoft.com/office/drawing/2010/main" xmlns="" val="0"/>
              </a:ext>
            </a:extLst>
          </a:blip>
          <a:srcRect l="-7766" r="-7766"/>
          <a:stretch>
            <a:fillRect/>
          </a:stretch>
        </p:blipFill>
        <p:spPr>
          <a:xfrm>
            <a:off x="818712" y="2577887"/>
            <a:ext cx="10554574" cy="3636511"/>
          </a:xfrm>
        </p:spPr>
      </p:pic>
    </p:spTree>
    <p:extLst>
      <p:ext uri="{BB962C8B-B14F-4D97-AF65-F5344CB8AC3E}">
        <p14:creationId xmlns:p14="http://schemas.microsoft.com/office/powerpoint/2010/main" xmlns="" val="238021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Contrast in Action</a:t>
            </a:r>
            <a:r>
              <a:rPr lang="en-US" b="1" dirty="0" smtClean="0">
                <a:latin typeface="Arial"/>
                <a:cs typeface="Arial"/>
              </a:rPr>
              <a:t>:</a:t>
            </a:r>
            <a:endParaRPr lang="en-US" b="1" dirty="0">
              <a:latin typeface="Arial"/>
              <a:cs typeface="Arial"/>
            </a:endParaRPr>
          </a:p>
        </p:txBody>
      </p:sp>
      <p:sp>
        <p:nvSpPr>
          <p:cNvPr id="3" name="Rectangle 2"/>
          <p:cNvSpPr/>
          <p:nvPr/>
        </p:nvSpPr>
        <p:spPr>
          <a:xfrm>
            <a:off x="558379" y="2443182"/>
            <a:ext cx="4383739" cy="2092881"/>
          </a:xfrm>
          <a:prstGeom prst="rect">
            <a:avLst/>
          </a:prstGeom>
        </p:spPr>
        <p:txBody>
          <a:bodyPr wrap="square">
            <a:spAutoFit/>
          </a:bodyPr>
          <a:lstStyle/>
          <a:p>
            <a:pPr algn="just"/>
            <a:r>
              <a:rPr lang="en-US" sz="2600" dirty="0">
                <a:latin typeface="Arial"/>
                <a:cs typeface="Arial"/>
              </a:rPr>
              <a:t>The team at Barcelona-based </a:t>
            </a:r>
            <a:r>
              <a:rPr lang="en-US" sz="2600" dirty="0" err="1" smtClean="0">
                <a:latin typeface="Arial"/>
                <a:cs typeface="Arial"/>
              </a:rPr>
              <a:t>toormix</a:t>
            </a:r>
            <a:r>
              <a:rPr lang="en-US" sz="2600" dirty="0">
                <a:latin typeface="Arial"/>
                <a:cs typeface="Arial"/>
              </a:rPr>
              <a:t> expertly plays with varying contrasts in this poster design for Barcelona Design Week 2016.  </a:t>
            </a:r>
          </a:p>
        </p:txBody>
      </p:sp>
      <p:pic>
        <p:nvPicPr>
          <p:cNvPr id="4" name="Picture 3" descr="contrast-3.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98303" y="2168995"/>
            <a:ext cx="6222826" cy="4436903"/>
          </a:xfrm>
          <a:prstGeom prst="rect">
            <a:avLst/>
          </a:prstGeom>
        </p:spPr>
      </p:pic>
    </p:spTree>
    <p:extLst>
      <p:ext uri="{BB962C8B-B14F-4D97-AF65-F5344CB8AC3E}">
        <p14:creationId xmlns:p14="http://schemas.microsoft.com/office/powerpoint/2010/main" xmlns="" val="1749093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a:cs typeface="Arial"/>
              </a:rPr>
              <a:t>Space</a:t>
            </a:r>
            <a:endParaRPr lang="en-US" b="1" dirty="0">
              <a:latin typeface="Arial"/>
              <a:cs typeface="Arial"/>
            </a:endParaRPr>
          </a:p>
        </p:txBody>
      </p:sp>
      <p:sp>
        <p:nvSpPr>
          <p:cNvPr id="3" name="Rectangle 2"/>
          <p:cNvSpPr/>
          <p:nvPr/>
        </p:nvSpPr>
        <p:spPr>
          <a:xfrm>
            <a:off x="1109360" y="2690336"/>
            <a:ext cx="9998826" cy="1815882"/>
          </a:xfrm>
          <a:prstGeom prst="rect">
            <a:avLst/>
          </a:prstGeom>
        </p:spPr>
        <p:txBody>
          <a:bodyPr wrap="square">
            <a:spAutoFit/>
          </a:bodyPr>
          <a:lstStyle/>
          <a:p>
            <a:pPr algn="just"/>
            <a:r>
              <a:rPr lang="en-US" sz="2800" dirty="0">
                <a:latin typeface="Arial"/>
                <a:cs typeface="Arial"/>
              </a:rPr>
              <a:t>Space is exactly what it sounds like: </a:t>
            </a:r>
            <a:r>
              <a:rPr lang="en-US" sz="2800" dirty="0">
                <a:solidFill>
                  <a:srgbClr val="FFFF00"/>
                </a:solidFill>
                <a:latin typeface="Arial"/>
                <a:cs typeface="Arial"/>
              </a:rPr>
              <a:t>the empty areas</a:t>
            </a:r>
            <a:r>
              <a:rPr lang="en-US" sz="2800" dirty="0">
                <a:latin typeface="Arial"/>
                <a:cs typeface="Arial"/>
              </a:rPr>
              <a:t> between elements in your design. When it comes to creating professional-looking designs on your own, sometimes what you </a:t>
            </a:r>
            <a:r>
              <a:rPr lang="en-US" sz="2800" i="1" dirty="0">
                <a:latin typeface="Arial"/>
                <a:cs typeface="Arial"/>
              </a:rPr>
              <a:t>don't</a:t>
            </a:r>
            <a:r>
              <a:rPr lang="en-US" sz="2800" dirty="0">
                <a:latin typeface="Arial"/>
                <a:cs typeface="Arial"/>
              </a:rPr>
              <a:t> include is just as important as what you do.  </a:t>
            </a:r>
          </a:p>
        </p:txBody>
      </p:sp>
    </p:spTree>
    <p:extLst>
      <p:ext uri="{BB962C8B-B14F-4D97-AF65-F5344CB8AC3E}">
        <p14:creationId xmlns:p14="http://schemas.microsoft.com/office/powerpoint/2010/main" xmlns="" val="3462932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a:cs typeface="Arial"/>
              </a:rPr>
              <a:t>Space</a:t>
            </a:r>
            <a:endParaRPr lang="en-US" b="1" dirty="0">
              <a:latin typeface="Arial"/>
              <a:cs typeface="Arial"/>
            </a:endParaRPr>
          </a:p>
        </p:txBody>
      </p:sp>
      <p:sp>
        <p:nvSpPr>
          <p:cNvPr id="3" name="Rectangle 2"/>
          <p:cNvSpPr/>
          <p:nvPr/>
        </p:nvSpPr>
        <p:spPr>
          <a:xfrm>
            <a:off x="1109360" y="2690336"/>
            <a:ext cx="9998826" cy="2246769"/>
          </a:xfrm>
          <a:prstGeom prst="rect">
            <a:avLst/>
          </a:prstGeom>
        </p:spPr>
        <p:txBody>
          <a:bodyPr wrap="square">
            <a:spAutoFit/>
          </a:bodyPr>
          <a:lstStyle/>
          <a:p>
            <a:pPr algn="just"/>
            <a:r>
              <a:rPr lang="en-US" sz="2800" dirty="0">
                <a:latin typeface="Arial"/>
                <a:cs typeface="Arial"/>
              </a:rPr>
              <a:t>When working on a design, consider not only the elements you're including (such as images and text) but how they're arranged and grouped in the composition. It can be tempting to fill every inch of your digital canvas with something, but try to give your elements </a:t>
            </a:r>
            <a:r>
              <a:rPr lang="en-US" sz="2800" dirty="0">
                <a:solidFill>
                  <a:srgbClr val="FFFF00"/>
                </a:solidFill>
                <a:latin typeface="Arial"/>
                <a:cs typeface="Arial"/>
              </a:rPr>
              <a:t>some room to breathe</a:t>
            </a:r>
            <a:r>
              <a:rPr lang="en-US" sz="2800" dirty="0">
                <a:latin typeface="Arial"/>
                <a:cs typeface="Arial"/>
              </a:rPr>
              <a:t>. </a:t>
            </a:r>
          </a:p>
        </p:txBody>
      </p:sp>
    </p:spTree>
    <p:extLst>
      <p:ext uri="{BB962C8B-B14F-4D97-AF65-F5344CB8AC3E}">
        <p14:creationId xmlns:p14="http://schemas.microsoft.com/office/powerpoint/2010/main" xmlns="" val="3447345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a:cs typeface="Arial"/>
              </a:rPr>
              <a:t>Space</a:t>
            </a:r>
            <a:endParaRPr lang="en-US" b="1" dirty="0">
              <a:latin typeface="Arial"/>
              <a:cs typeface="Arial"/>
            </a:endParaRPr>
          </a:p>
        </p:txBody>
      </p:sp>
      <p:sp>
        <p:nvSpPr>
          <p:cNvPr id="3" name="Rectangle 2"/>
          <p:cNvSpPr/>
          <p:nvPr/>
        </p:nvSpPr>
        <p:spPr>
          <a:xfrm>
            <a:off x="350326" y="2356567"/>
            <a:ext cx="4364449" cy="2677656"/>
          </a:xfrm>
          <a:prstGeom prst="rect">
            <a:avLst/>
          </a:prstGeom>
        </p:spPr>
        <p:txBody>
          <a:bodyPr wrap="square">
            <a:spAutoFit/>
          </a:bodyPr>
          <a:lstStyle/>
          <a:p>
            <a:r>
              <a:rPr lang="en-US" sz="2800" dirty="0">
                <a:latin typeface="Arial"/>
                <a:cs typeface="Arial"/>
              </a:rPr>
              <a:t>In the </a:t>
            </a:r>
            <a:r>
              <a:rPr lang="en-US" sz="2800" dirty="0" smtClean="0">
                <a:latin typeface="Arial"/>
                <a:cs typeface="Arial"/>
              </a:rPr>
              <a:t>example, </a:t>
            </a:r>
            <a:r>
              <a:rPr lang="en-US" sz="2800" dirty="0">
                <a:latin typeface="Arial"/>
                <a:cs typeface="Arial"/>
              </a:rPr>
              <a:t>you can see how changing the space and grouping of the elements creates a completely different feeling in the composition. </a:t>
            </a:r>
          </a:p>
        </p:txBody>
      </p:sp>
      <p:pic>
        <p:nvPicPr>
          <p:cNvPr id="4" name="Picture 3" descr="space-0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956830" y="2076599"/>
            <a:ext cx="6939613" cy="3982091"/>
          </a:xfrm>
          <a:prstGeom prst="rect">
            <a:avLst/>
          </a:prstGeom>
        </p:spPr>
      </p:pic>
    </p:spTree>
    <p:extLst>
      <p:ext uri="{BB962C8B-B14F-4D97-AF65-F5344CB8AC3E}">
        <p14:creationId xmlns:p14="http://schemas.microsoft.com/office/powerpoint/2010/main" xmlns="" val="1896634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latin typeface="Arial"/>
                <a:cs typeface="Arial"/>
              </a:rPr>
              <a:t>Space in </a:t>
            </a:r>
            <a:r>
              <a:rPr lang="en-US" b="1" dirty="0" smtClean="0">
                <a:latin typeface="Arial"/>
                <a:cs typeface="Arial"/>
              </a:rPr>
              <a:t>Action</a:t>
            </a:r>
            <a:endParaRPr lang="en-US" b="1" dirty="0">
              <a:latin typeface="Arial"/>
              <a:cs typeface="Arial"/>
            </a:endParaRPr>
          </a:p>
        </p:txBody>
      </p:sp>
      <p:sp>
        <p:nvSpPr>
          <p:cNvPr id="3" name="Rectangle 2"/>
          <p:cNvSpPr/>
          <p:nvPr/>
        </p:nvSpPr>
        <p:spPr>
          <a:xfrm>
            <a:off x="350326" y="2473479"/>
            <a:ext cx="4992113" cy="2677656"/>
          </a:xfrm>
          <a:prstGeom prst="rect">
            <a:avLst/>
          </a:prstGeom>
        </p:spPr>
        <p:txBody>
          <a:bodyPr wrap="square">
            <a:spAutoFit/>
          </a:bodyPr>
          <a:lstStyle/>
          <a:p>
            <a:pPr fontAlgn="base"/>
            <a:r>
              <a:rPr lang="en-US" sz="2800" dirty="0">
                <a:latin typeface="Arial"/>
                <a:cs typeface="Arial"/>
              </a:rPr>
              <a:t>In this poster </a:t>
            </a:r>
            <a:r>
              <a:rPr lang="en-US" sz="2800" dirty="0" smtClean="0">
                <a:latin typeface="Arial"/>
                <a:cs typeface="Arial"/>
              </a:rPr>
              <a:t>the </a:t>
            </a:r>
            <a:r>
              <a:rPr lang="en-US" sz="2800" dirty="0">
                <a:latin typeface="Arial"/>
                <a:cs typeface="Arial"/>
              </a:rPr>
              <a:t>text "March Madness" is displayed with unconventional spacing, adding some unexpected visual interest to an otherwise minimal design. </a:t>
            </a:r>
          </a:p>
        </p:txBody>
      </p:sp>
      <p:pic>
        <p:nvPicPr>
          <p:cNvPr id="5" name="Picture 4" descr="space-graphic-design.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842000" y="2139457"/>
            <a:ext cx="5930900" cy="4476647"/>
          </a:xfrm>
          <a:prstGeom prst="rect">
            <a:avLst/>
          </a:prstGeom>
        </p:spPr>
      </p:pic>
    </p:spTree>
    <p:extLst>
      <p:ext uri="{BB962C8B-B14F-4D97-AF65-F5344CB8AC3E}">
        <p14:creationId xmlns:p14="http://schemas.microsoft.com/office/powerpoint/2010/main" xmlns="" val="2324765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rial"/>
                <a:cs typeface="Arial"/>
              </a:rPr>
              <a:t>7 Basic Elements </a:t>
            </a:r>
            <a:r>
              <a:rPr lang="en-US" b="1" dirty="0" smtClean="0">
                <a:latin typeface="Arial"/>
                <a:cs typeface="Arial"/>
              </a:rPr>
              <a:t>of </a:t>
            </a:r>
            <a:r>
              <a:rPr lang="en-US" b="1" dirty="0" smtClean="0">
                <a:latin typeface="Arial"/>
                <a:cs typeface="Arial"/>
              </a:rPr>
              <a:t>Graphic </a:t>
            </a:r>
            <a:r>
              <a:rPr lang="en-US" b="1" dirty="0" smtClean="0">
                <a:latin typeface="Arial"/>
                <a:cs typeface="Arial"/>
              </a:rPr>
              <a:t>Design</a:t>
            </a:r>
            <a:endParaRPr lang="en-US" dirty="0">
              <a:latin typeface="Arial"/>
              <a:cs typeface="Arial"/>
            </a:endParaRPr>
          </a:p>
        </p:txBody>
      </p:sp>
      <p:sp>
        <p:nvSpPr>
          <p:cNvPr id="6" name="Content Placeholder 5"/>
          <p:cNvSpPr>
            <a:spLocks noGrp="1"/>
          </p:cNvSpPr>
          <p:nvPr>
            <p:ph sz="half" idx="1"/>
          </p:nvPr>
        </p:nvSpPr>
        <p:spPr/>
        <p:txBody>
          <a:bodyPr>
            <a:normAutofit fontScale="85000" lnSpcReduction="10000"/>
          </a:bodyPr>
          <a:lstStyle/>
          <a:p>
            <a:r>
              <a:rPr lang="en-US" sz="3200" dirty="0" smtClean="0">
                <a:solidFill>
                  <a:srgbClr val="FFFF00"/>
                </a:solidFill>
                <a:latin typeface="Arial"/>
                <a:cs typeface="Arial"/>
              </a:rPr>
              <a:t>Color</a:t>
            </a:r>
          </a:p>
          <a:p>
            <a:endParaRPr lang="en-US" sz="3200" dirty="0" smtClean="0">
              <a:solidFill>
                <a:srgbClr val="FFFF00"/>
              </a:solidFill>
              <a:latin typeface="Arial"/>
              <a:cs typeface="Arial"/>
            </a:endParaRPr>
          </a:p>
          <a:p>
            <a:r>
              <a:rPr lang="en-US" sz="3200" dirty="0" smtClean="0">
                <a:solidFill>
                  <a:srgbClr val="FFFF00"/>
                </a:solidFill>
                <a:latin typeface="Arial"/>
                <a:cs typeface="Arial"/>
              </a:rPr>
              <a:t>Line </a:t>
            </a:r>
          </a:p>
          <a:p>
            <a:endParaRPr lang="en-US" sz="3200" dirty="0">
              <a:solidFill>
                <a:srgbClr val="FFFF00"/>
              </a:solidFill>
              <a:latin typeface="Arial"/>
              <a:cs typeface="Arial"/>
            </a:endParaRPr>
          </a:p>
          <a:p>
            <a:r>
              <a:rPr lang="en-US" sz="3200" dirty="0" smtClean="0">
                <a:solidFill>
                  <a:srgbClr val="FFFF00"/>
                </a:solidFill>
                <a:latin typeface="Arial"/>
                <a:cs typeface="Arial"/>
              </a:rPr>
              <a:t>Scale </a:t>
            </a:r>
          </a:p>
          <a:p>
            <a:endParaRPr lang="en-US" sz="3200" dirty="0">
              <a:solidFill>
                <a:srgbClr val="FFFF00"/>
              </a:solidFill>
              <a:latin typeface="Arial"/>
              <a:cs typeface="Arial"/>
            </a:endParaRPr>
          </a:p>
          <a:p>
            <a:r>
              <a:rPr lang="en-US" sz="3200" dirty="0" smtClean="0">
                <a:solidFill>
                  <a:srgbClr val="FFFF00"/>
                </a:solidFill>
                <a:latin typeface="Arial"/>
                <a:cs typeface="Arial"/>
              </a:rPr>
              <a:t>Shape </a:t>
            </a:r>
            <a:endParaRPr lang="en-US" sz="3200" dirty="0">
              <a:solidFill>
                <a:srgbClr val="FFFF00"/>
              </a:solidFill>
              <a:latin typeface="Arial"/>
              <a:cs typeface="Arial"/>
            </a:endParaRPr>
          </a:p>
        </p:txBody>
      </p:sp>
      <p:sp>
        <p:nvSpPr>
          <p:cNvPr id="7" name="Content Placeholder 6"/>
          <p:cNvSpPr>
            <a:spLocks noGrp="1"/>
          </p:cNvSpPr>
          <p:nvPr>
            <p:ph sz="half" idx="2"/>
          </p:nvPr>
        </p:nvSpPr>
        <p:spPr/>
        <p:txBody>
          <a:bodyPr>
            <a:normAutofit fontScale="85000" lnSpcReduction="10000"/>
          </a:bodyPr>
          <a:lstStyle/>
          <a:p>
            <a:r>
              <a:rPr lang="en-US" sz="3200" dirty="0" smtClean="0">
                <a:solidFill>
                  <a:srgbClr val="FFFF00"/>
                </a:solidFill>
                <a:latin typeface="Arial"/>
                <a:cs typeface="Arial"/>
              </a:rPr>
              <a:t>Alignment </a:t>
            </a:r>
          </a:p>
          <a:p>
            <a:endParaRPr lang="en-US" sz="3200" dirty="0">
              <a:solidFill>
                <a:srgbClr val="FFFF00"/>
              </a:solidFill>
              <a:latin typeface="Arial"/>
              <a:cs typeface="Arial"/>
            </a:endParaRPr>
          </a:p>
          <a:p>
            <a:r>
              <a:rPr lang="en-US" sz="3200" dirty="0" smtClean="0">
                <a:solidFill>
                  <a:srgbClr val="FFFF00"/>
                </a:solidFill>
                <a:latin typeface="Arial"/>
                <a:cs typeface="Arial"/>
              </a:rPr>
              <a:t>Contrast </a:t>
            </a:r>
          </a:p>
          <a:p>
            <a:endParaRPr lang="en-US" sz="3200" dirty="0">
              <a:solidFill>
                <a:srgbClr val="FFFF00"/>
              </a:solidFill>
              <a:latin typeface="Arial"/>
              <a:cs typeface="Arial"/>
            </a:endParaRPr>
          </a:p>
          <a:p>
            <a:r>
              <a:rPr lang="en-US" sz="3200" dirty="0" smtClean="0">
                <a:solidFill>
                  <a:srgbClr val="FFFF00"/>
                </a:solidFill>
                <a:latin typeface="Arial"/>
                <a:cs typeface="Arial"/>
              </a:rPr>
              <a:t>Space </a:t>
            </a:r>
            <a:endParaRPr lang="en-US" sz="3200" dirty="0">
              <a:solidFill>
                <a:srgbClr val="FFFF00"/>
              </a:solidFill>
              <a:latin typeface="Arial"/>
              <a:cs typeface="Arial"/>
            </a:endParaRPr>
          </a:p>
        </p:txBody>
      </p:sp>
    </p:spTree>
    <p:extLst>
      <p:ext uri="{BB962C8B-B14F-4D97-AF65-F5344CB8AC3E}">
        <p14:creationId xmlns:p14="http://schemas.microsoft.com/office/powerpoint/2010/main" xmlns="" val="1343579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a:cs typeface="Arial"/>
              </a:rPr>
              <a:t>Color</a:t>
            </a:r>
            <a:endParaRPr lang="en-US" b="1" dirty="0">
              <a:latin typeface="Arial"/>
              <a:cs typeface="Arial"/>
            </a:endParaRPr>
          </a:p>
        </p:txBody>
      </p:sp>
      <p:sp>
        <p:nvSpPr>
          <p:cNvPr id="3" name="Rectangle 2"/>
          <p:cNvSpPr/>
          <p:nvPr/>
        </p:nvSpPr>
        <p:spPr>
          <a:xfrm>
            <a:off x="437903" y="2598889"/>
            <a:ext cx="5442197" cy="2677656"/>
          </a:xfrm>
          <a:prstGeom prst="rect">
            <a:avLst/>
          </a:prstGeom>
        </p:spPr>
        <p:txBody>
          <a:bodyPr wrap="square">
            <a:spAutoFit/>
          </a:bodyPr>
          <a:lstStyle/>
          <a:p>
            <a:r>
              <a:rPr lang="en-US" sz="2800" dirty="0">
                <a:latin typeface="Arial"/>
                <a:cs typeface="Arial"/>
              </a:rPr>
              <a:t>Sir Isaac Newton is widely credited with creating the very </a:t>
            </a:r>
            <a:r>
              <a:rPr lang="en-US" sz="2800" dirty="0">
                <a:solidFill>
                  <a:srgbClr val="FFFF00"/>
                </a:solidFill>
                <a:latin typeface="Arial"/>
                <a:cs typeface="Arial"/>
              </a:rPr>
              <a:t>first color wheel </a:t>
            </a:r>
            <a:r>
              <a:rPr lang="en-US" sz="2800" dirty="0">
                <a:latin typeface="Arial"/>
                <a:cs typeface="Arial"/>
              </a:rPr>
              <a:t>back in </a:t>
            </a:r>
            <a:r>
              <a:rPr lang="en-US" sz="2800" dirty="0" smtClean="0">
                <a:latin typeface="Arial"/>
                <a:cs typeface="Arial"/>
              </a:rPr>
              <a:t>1706. </a:t>
            </a:r>
            <a:r>
              <a:rPr lang="en-US" sz="2800" dirty="0">
                <a:latin typeface="Arial"/>
                <a:cs typeface="Arial"/>
              </a:rPr>
              <a:t>This 1708 version was illustrated by the French painter, Claude </a:t>
            </a:r>
            <a:r>
              <a:rPr lang="en-US" sz="2800" dirty="0" err="1" smtClean="0">
                <a:latin typeface="Arial"/>
                <a:cs typeface="Arial"/>
              </a:rPr>
              <a:t>Boutet</a:t>
            </a:r>
            <a:r>
              <a:rPr lang="en-US" sz="2800" dirty="0" smtClean="0">
                <a:latin typeface="Arial"/>
                <a:cs typeface="Arial"/>
              </a:rPr>
              <a:t>.</a:t>
            </a:r>
            <a:endParaRPr lang="en-US" sz="2800" dirty="0">
              <a:latin typeface="Arial"/>
              <a:cs typeface="Arial"/>
            </a:endParaRPr>
          </a:p>
        </p:txBody>
      </p:sp>
      <p:pic>
        <p:nvPicPr>
          <p:cNvPr id="4" name="Picture 3" descr="017_boutet.jp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969506" y="2043896"/>
            <a:ext cx="5529695" cy="4254480"/>
          </a:xfrm>
          <a:prstGeom prst="rect">
            <a:avLst/>
          </a:prstGeom>
        </p:spPr>
      </p:pic>
    </p:spTree>
    <p:extLst>
      <p:ext uri="{BB962C8B-B14F-4D97-AF65-F5344CB8AC3E}">
        <p14:creationId xmlns:p14="http://schemas.microsoft.com/office/powerpoint/2010/main" xmlns="" val="3185362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latin typeface="Arial"/>
                <a:cs typeface="Arial"/>
              </a:rPr>
              <a:t>Color wheel</a:t>
            </a:r>
            <a:endParaRPr lang="en-US" b="1" dirty="0">
              <a:latin typeface="Arial"/>
              <a:cs typeface="Arial"/>
            </a:endParaRPr>
          </a:p>
        </p:txBody>
      </p:sp>
      <p:sp>
        <p:nvSpPr>
          <p:cNvPr id="7" name="Text Placeholder 6"/>
          <p:cNvSpPr>
            <a:spLocks noGrp="1"/>
          </p:cNvSpPr>
          <p:nvPr>
            <p:ph type="body" sz="half" idx="4294967295"/>
          </p:nvPr>
        </p:nvSpPr>
        <p:spPr>
          <a:xfrm>
            <a:off x="1005126" y="2286000"/>
            <a:ext cx="10272473" cy="2044700"/>
          </a:xfrm>
        </p:spPr>
        <p:txBody>
          <a:bodyPr>
            <a:noAutofit/>
          </a:bodyPr>
          <a:lstStyle/>
          <a:p>
            <a:pPr marL="0" indent="0" algn="just">
              <a:buNone/>
            </a:pPr>
            <a:r>
              <a:rPr lang="en-US" sz="2800" dirty="0">
                <a:latin typeface="Arial"/>
                <a:cs typeface="Arial"/>
              </a:rPr>
              <a:t>Newton's visual categorization system for color was adopted and expanded upon by scientists, artists, and philosophers over the years, eventually resulting in </a:t>
            </a:r>
            <a:r>
              <a:rPr lang="en-US" sz="2800" dirty="0">
                <a:solidFill>
                  <a:srgbClr val="FFFF00"/>
                </a:solidFill>
                <a:latin typeface="Arial"/>
                <a:cs typeface="Arial"/>
              </a:rPr>
              <a:t>the modern color wheel </a:t>
            </a:r>
            <a:r>
              <a:rPr lang="en-US" sz="2800" dirty="0">
                <a:latin typeface="Arial"/>
                <a:cs typeface="Arial"/>
              </a:rPr>
              <a:t>we all know today. </a:t>
            </a:r>
          </a:p>
          <a:p>
            <a:pPr marL="0" indent="0" algn="just">
              <a:buNone/>
            </a:pPr>
            <a:endParaRPr lang="en-US" sz="2800" dirty="0">
              <a:latin typeface="Arial"/>
              <a:cs typeface="Arial"/>
            </a:endParaRPr>
          </a:p>
        </p:txBody>
      </p:sp>
      <p:pic>
        <p:nvPicPr>
          <p:cNvPr id="6" name="Content Placeholder 7" descr="color-theory-wheel.png"/>
          <p:cNvPicPr>
            <a:picLocks noChangeAspect="1"/>
          </p:cNvPicPr>
          <p:nvPr/>
        </p:nvPicPr>
        <p:blipFill>
          <a:blip r:embed="rId2">
            <a:extLst>
              <a:ext uri="{28A0092B-C50C-407E-A947-70E740481C1C}">
                <a14:useLocalDpi xmlns:a14="http://schemas.microsoft.com/office/drawing/2010/main" xmlns="" val="0"/>
              </a:ext>
            </a:extLst>
          </a:blip>
          <a:srcRect l="-27170" r="-27170"/>
          <a:stretch>
            <a:fillRect/>
          </a:stretch>
        </p:blipFill>
        <p:spPr>
          <a:xfrm>
            <a:off x="2068284" y="3631322"/>
            <a:ext cx="8207829" cy="3052506"/>
          </a:xfrm>
          <a:prstGeom prst="rect">
            <a:avLst/>
          </a:prstGeom>
        </p:spPr>
      </p:pic>
    </p:spTree>
    <p:extLst>
      <p:ext uri="{BB962C8B-B14F-4D97-AF65-F5344CB8AC3E}">
        <p14:creationId xmlns:p14="http://schemas.microsoft.com/office/powerpoint/2010/main" xmlns="" val="1636635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Color in Action</a:t>
            </a:r>
            <a:r>
              <a:rPr lang="en-US" b="1" dirty="0" smtClean="0">
                <a:latin typeface="Arial"/>
                <a:cs typeface="Arial"/>
              </a:rPr>
              <a:t>:</a:t>
            </a:r>
            <a:endParaRPr lang="en-US" b="1" dirty="0">
              <a:latin typeface="Arial"/>
              <a:cs typeface="Arial"/>
            </a:endParaRPr>
          </a:p>
        </p:txBody>
      </p:sp>
      <p:sp>
        <p:nvSpPr>
          <p:cNvPr id="3" name="Rectangle 2"/>
          <p:cNvSpPr/>
          <p:nvPr/>
        </p:nvSpPr>
        <p:spPr>
          <a:xfrm>
            <a:off x="306534" y="2208561"/>
            <a:ext cx="5473809" cy="3108544"/>
          </a:xfrm>
          <a:prstGeom prst="rect">
            <a:avLst/>
          </a:prstGeom>
        </p:spPr>
        <p:txBody>
          <a:bodyPr wrap="square">
            <a:spAutoFit/>
          </a:bodyPr>
          <a:lstStyle/>
          <a:p>
            <a:pPr algn="just"/>
            <a:r>
              <a:rPr lang="en-US" sz="2800" dirty="0">
                <a:latin typeface="Arial"/>
                <a:cs typeface="Arial"/>
              </a:rPr>
              <a:t>This example from </a:t>
            </a:r>
            <a:r>
              <a:rPr lang="en-US" sz="2800" dirty="0" smtClean="0">
                <a:latin typeface="Arial"/>
                <a:cs typeface="Arial"/>
              </a:rPr>
              <a:t>is </a:t>
            </a:r>
            <a:r>
              <a:rPr lang="en-US" sz="2800" dirty="0">
                <a:latin typeface="Arial"/>
                <a:cs typeface="Arial"/>
              </a:rPr>
              <a:t>a great example of </a:t>
            </a:r>
            <a:r>
              <a:rPr lang="en-US" sz="2800" dirty="0">
                <a:solidFill>
                  <a:srgbClr val="FFFF00"/>
                </a:solidFill>
                <a:latin typeface="Arial"/>
                <a:cs typeface="Arial"/>
              </a:rPr>
              <a:t>complimentary colors </a:t>
            </a:r>
            <a:r>
              <a:rPr lang="en-US" sz="2800" dirty="0">
                <a:latin typeface="Arial"/>
                <a:cs typeface="Arial"/>
              </a:rPr>
              <a:t>in action. Violet and yellow, which appear directly opposite on the modern color wheel, produce a bold, visually appealing effect when paired together.  </a:t>
            </a:r>
          </a:p>
        </p:txBody>
      </p:sp>
      <p:pic>
        <p:nvPicPr>
          <p:cNvPr id="4" name="Picture 3" descr="color-theory-02.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14555" y="2087694"/>
            <a:ext cx="5511043" cy="4102391"/>
          </a:xfrm>
          <a:prstGeom prst="rect">
            <a:avLst/>
          </a:prstGeom>
        </p:spPr>
      </p:pic>
    </p:spTree>
    <p:extLst>
      <p:ext uri="{BB962C8B-B14F-4D97-AF65-F5344CB8AC3E}">
        <p14:creationId xmlns:p14="http://schemas.microsoft.com/office/powerpoint/2010/main" xmlns="" val="3046603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35723"/>
            <a:ext cx="6873240" cy="1600200"/>
          </a:xfrm>
        </p:spPr>
        <p:txBody>
          <a:bodyPr/>
          <a:lstStyle/>
          <a:p>
            <a:r>
              <a:rPr lang="en-US" b="1" dirty="0" smtClean="0">
                <a:latin typeface="Arial"/>
                <a:cs typeface="Arial"/>
              </a:rPr>
              <a:t>line</a:t>
            </a:r>
            <a:endParaRPr lang="en-US" b="1" dirty="0">
              <a:latin typeface="Arial"/>
              <a:cs typeface="Arial"/>
            </a:endParaRPr>
          </a:p>
        </p:txBody>
      </p:sp>
      <p:pic>
        <p:nvPicPr>
          <p:cNvPr id="7" name="Picture Placeholder 6" descr="graphic-design-elements-line.png"/>
          <p:cNvPicPr>
            <a:picLocks noGrp="1" noChangeAspect="1"/>
          </p:cNvPicPr>
          <p:nvPr>
            <p:ph type="pic" idx="4294967295"/>
          </p:nvPr>
        </p:nvPicPr>
        <p:blipFill>
          <a:blip r:embed="rId2">
            <a:extLst>
              <a:ext uri="{28A0092B-C50C-407E-A947-70E740481C1C}">
                <a14:useLocalDpi xmlns:a14="http://schemas.microsoft.com/office/drawing/2010/main" xmlns="" val="0"/>
              </a:ext>
            </a:extLst>
          </a:blip>
          <a:srcRect t="-4152" b="-4152"/>
          <a:stretch>
            <a:fillRect/>
          </a:stretch>
        </p:blipFill>
        <p:spPr>
          <a:xfrm>
            <a:off x="7021075" y="104061"/>
            <a:ext cx="4485126" cy="6727690"/>
          </a:xfrm>
          <a:prstGeom prst="rect">
            <a:avLst/>
          </a:prstGeom>
        </p:spPr>
      </p:pic>
      <p:sp>
        <p:nvSpPr>
          <p:cNvPr id="6" name="Text Placeholder 5"/>
          <p:cNvSpPr>
            <a:spLocks noGrp="1"/>
          </p:cNvSpPr>
          <p:nvPr>
            <p:ph type="body" sz="half" idx="2"/>
          </p:nvPr>
        </p:nvSpPr>
        <p:spPr>
          <a:xfrm>
            <a:off x="685800" y="4335922"/>
            <a:ext cx="5984950" cy="2215499"/>
          </a:xfrm>
        </p:spPr>
        <p:txBody>
          <a:bodyPr>
            <a:normAutofit lnSpcReduction="10000"/>
          </a:bodyPr>
          <a:lstStyle/>
          <a:p>
            <a:pPr algn="just"/>
            <a:r>
              <a:rPr lang="en-US" sz="2800" dirty="0">
                <a:latin typeface="Arial"/>
                <a:cs typeface="Arial"/>
              </a:rPr>
              <a:t>Lines are more than just dividers -- the right lines can convey </a:t>
            </a:r>
            <a:r>
              <a:rPr lang="en-US" sz="2800" dirty="0">
                <a:solidFill>
                  <a:srgbClr val="FFFF00"/>
                </a:solidFill>
                <a:latin typeface="Arial"/>
                <a:cs typeface="Arial"/>
              </a:rPr>
              <a:t>movement and emotion</a:t>
            </a:r>
            <a:r>
              <a:rPr lang="en-US" sz="2800" dirty="0">
                <a:latin typeface="Arial"/>
                <a:cs typeface="Arial"/>
              </a:rPr>
              <a:t>, tying together your composition and making it looked polished and professional. </a:t>
            </a:r>
          </a:p>
          <a:p>
            <a:pPr algn="just"/>
            <a:endParaRPr lang="en-US" sz="2800" dirty="0"/>
          </a:p>
        </p:txBody>
      </p:sp>
    </p:spTree>
    <p:extLst>
      <p:ext uri="{BB962C8B-B14F-4D97-AF65-F5344CB8AC3E}">
        <p14:creationId xmlns:p14="http://schemas.microsoft.com/office/powerpoint/2010/main" xmlns="" val="1823303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Line in </a:t>
            </a:r>
            <a:r>
              <a:rPr lang="en-US" b="1" dirty="0" smtClean="0">
                <a:latin typeface="Arial"/>
                <a:cs typeface="Arial"/>
              </a:rPr>
              <a:t>Action</a:t>
            </a:r>
            <a:endParaRPr lang="en-US" b="1" dirty="0">
              <a:latin typeface="Arial"/>
              <a:cs typeface="Arial"/>
            </a:endParaRPr>
          </a:p>
        </p:txBody>
      </p:sp>
      <p:pic>
        <p:nvPicPr>
          <p:cNvPr id="5" name="Picture 4" descr="graphic-design-element-line.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7221265" cy="6858000"/>
          </a:xfrm>
          <a:prstGeom prst="rect">
            <a:avLst/>
          </a:prstGeom>
        </p:spPr>
      </p:pic>
    </p:spTree>
    <p:extLst>
      <p:ext uri="{BB962C8B-B14F-4D97-AF65-F5344CB8AC3E}">
        <p14:creationId xmlns:p14="http://schemas.microsoft.com/office/powerpoint/2010/main" xmlns="" val="2923745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Scale</a:t>
            </a:r>
            <a:r>
              <a:rPr lang="en-US" dirty="0">
                <a:latin typeface="Arial"/>
                <a:cs typeface="Arial"/>
              </a:rPr>
              <a:t> </a:t>
            </a:r>
          </a:p>
        </p:txBody>
      </p:sp>
      <p:sp>
        <p:nvSpPr>
          <p:cNvPr id="3" name="Rectangle 2"/>
          <p:cNvSpPr/>
          <p:nvPr/>
        </p:nvSpPr>
        <p:spPr>
          <a:xfrm>
            <a:off x="613066" y="2324978"/>
            <a:ext cx="10830846" cy="1384995"/>
          </a:xfrm>
          <a:prstGeom prst="rect">
            <a:avLst/>
          </a:prstGeom>
        </p:spPr>
        <p:txBody>
          <a:bodyPr wrap="square">
            <a:spAutoFit/>
          </a:bodyPr>
          <a:lstStyle/>
          <a:p>
            <a:pPr algn="just"/>
            <a:r>
              <a:rPr lang="en-US" sz="2800" dirty="0">
                <a:latin typeface="Arial"/>
                <a:cs typeface="Arial"/>
              </a:rPr>
              <a:t>Playing with the relative size of different components in your design allows you to set </a:t>
            </a:r>
            <a:r>
              <a:rPr lang="en-US" sz="2800" dirty="0">
                <a:solidFill>
                  <a:srgbClr val="FFFF00"/>
                </a:solidFill>
                <a:latin typeface="Arial"/>
                <a:cs typeface="Arial"/>
              </a:rPr>
              <a:t>a focal point</a:t>
            </a:r>
            <a:r>
              <a:rPr lang="en-US" sz="2800" dirty="0">
                <a:latin typeface="Arial"/>
                <a:cs typeface="Arial"/>
              </a:rPr>
              <a:t>, highlight areas of importance, and ultimately guide viewers' eyes through the piece.  </a:t>
            </a:r>
          </a:p>
        </p:txBody>
      </p:sp>
      <p:pic>
        <p:nvPicPr>
          <p:cNvPr id="4" name="Picture 3" descr="read-this-before.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32297" y="4394688"/>
            <a:ext cx="8343900" cy="1968500"/>
          </a:xfrm>
          <a:prstGeom prst="rect">
            <a:avLst/>
          </a:prstGeom>
        </p:spPr>
      </p:pic>
    </p:spTree>
    <p:extLst>
      <p:ext uri="{BB962C8B-B14F-4D97-AF65-F5344CB8AC3E}">
        <p14:creationId xmlns:p14="http://schemas.microsoft.com/office/powerpoint/2010/main" xmlns="" val="953223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001">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xmlns=""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3.xml><?xml version="1.0" encoding="utf-8"?>
<ds:datastoreItem xmlns:ds="http://schemas.openxmlformats.org/officeDocument/2006/customXml" ds:itemID="{F3E96646-423E-4354-94C2-1A28227BF0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001.potx</Template>
  <TotalTime>0</TotalTime>
  <Words>365</Words>
  <Application>Microsoft Office PowerPoint</Application>
  <PresentationFormat>自定义</PresentationFormat>
  <Paragraphs>63</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001</vt:lpstr>
      <vt:lpstr>The 7 Elements of Graphic Design</vt:lpstr>
      <vt:lpstr>幻灯片 2</vt:lpstr>
      <vt:lpstr>7 Basic Elements of Graphic Design</vt:lpstr>
      <vt:lpstr>Color</vt:lpstr>
      <vt:lpstr>Color wheel</vt:lpstr>
      <vt:lpstr>Color in Action:</vt:lpstr>
      <vt:lpstr>line</vt:lpstr>
      <vt:lpstr>Line in Action</vt:lpstr>
      <vt:lpstr>Scale </vt:lpstr>
      <vt:lpstr>Scale </vt:lpstr>
      <vt:lpstr>Scale </vt:lpstr>
      <vt:lpstr>Scale in Action</vt:lpstr>
      <vt:lpstr>Shape</vt:lpstr>
      <vt:lpstr>Shape</vt:lpstr>
      <vt:lpstr>Shape</vt:lpstr>
      <vt:lpstr>Shape in Action</vt:lpstr>
      <vt:lpstr>Alignment</vt:lpstr>
      <vt:lpstr>Alignment</vt:lpstr>
      <vt:lpstr>Alignment in Action</vt:lpstr>
      <vt:lpstr>Contrast</vt:lpstr>
      <vt:lpstr>Contrast</vt:lpstr>
      <vt:lpstr>Contrast</vt:lpstr>
      <vt:lpstr>Contrast in Action:</vt:lpstr>
      <vt:lpstr>Space</vt:lpstr>
      <vt:lpstr>Space</vt:lpstr>
      <vt:lpstr>Space</vt:lpstr>
      <vt:lpstr>Space in Action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2019-06-12T18:46:03Z</dcterms:created>
  <dcterms:modified xsi:type="dcterms:W3CDTF">2023-01-15T08:14:03Z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