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9"/>
  </p:notesMasterIdLst>
  <p:sldIdLst>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5" d="100"/>
          <a:sy n="115" d="100"/>
        </p:scale>
        <p:origin x="318"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pPr/>
              <a:t>3/13/2023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pPr/>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Drag picture to placeholder or click icon to add</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pPr/>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pPr/>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pPr/>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pPr/>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Drag picture to placeholder or click icon to add</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pPr/>
              <a:t>3/13/2023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pPr/>
              <a:t>3/13/2023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a:cs typeface="Arial"/>
              </a:rPr>
              <a:t>The Essential Role of Creativity in Advertising</a:t>
            </a:r>
            <a:endParaRPr lang="en-US" b="1" dirty="0">
              <a:latin typeface="Arial"/>
              <a:cs typeface="Arial"/>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7339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39648" y="2186248"/>
            <a:ext cx="3890048" cy="1499593"/>
          </a:xfrm>
        </p:spPr>
        <p:txBody>
          <a:bodyPr/>
          <a:lstStyle/>
          <a:p>
            <a:r>
              <a:rPr lang="en-US" sz="2800" dirty="0">
                <a:latin typeface="Arial"/>
                <a:cs typeface="Arial"/>
              </a:rPr>
              <a:t>The self-perpetuating </a:t>
            </a:r>
            <a:r>
              <a:rPr lang="en-US" sz="2800" dirty="0">
                <a:latin typeface="Arial"/>
                <a:cs typeface="Arial"/>
              </a:rPr>
              <a:t/>
            </a:r>
            <a:br>
              <a:rPr lang="en-US" sz="2800" dirty="0">
                <a:latin typeface="Arial"/>
                <a:cs typeface="Arial"/>
              </a:rPr>
            </a:br>
            <a:r>
              <a:rPr lang="en-US" sz="2800" dirty="0">
                <a:latin typeface="Arial"/>
                <a:cs typeface="Arial"/>
              </a:rPr>
              <a:t>cycle </a:t>
            </a:r>
            <a:r>
              <a:rPr lang="en-US" sz="2800" dirty="0">
                <a:latin typeface="Arial"/>
                <a:cs typeface="Arial"/>
              </a:rPr>
              <a:t>of </a:t>
            </a:r>
            <a:r>
              <a:rPr lang="en-US" sz="2800" dirty="0">
                <a:latin typeface="Arial"/>
                <a:cs typeface="Arial"/>
              </a:rPr>
              <a:t/>
            </a:r>
            <a:br>
              <a:rPr lang="en-US" sz="2800" dirty="0">
                <a:latin typeface="Arial"/>
                <a:cs typeface="Arial"/>
              </a:rPr>
            </a:br>
            <a:r>
              <a:rPr lang="en-US" sz="2800" dirty="0">
                <a:latin typeface="Arial"/>
                <a:cs typeface="Arial"/>
              </a:rPr>
              <a:t>new </a:t>
            </a:r>
            <a:r>
              <a:rPr lang="en-US" sz="2800" dirty="0">
                <a:latin typeface="Arial"/>
                <a:cs typeface="Arial"/>
              </a:rPr>
              <a:t>ideas</a:t>
            </a:r>
          </a:p>
        </p:txBody>
      </p:sp>
      <p:pic>
        <p:nvPicPr>
          <p:cNvPr id="7" name="Picture 6" descr="R-C.05501e7fe92144c4fccfd6c6fd07d5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377" y="203201"/>
            <a:ext cx="5209557" cy="6468533"/>
          </a:xfrm>
          <a:prstGeom prst="rect">
            <a:avLst/>
          </a:prstGeom>
        </p:spPr>
      </p:pic>
    </p:spTree>
    <p:extLst>
      <p:ext uri="{BB962C8B-B14F-4D97-AF65-F5344CB8AC3E}">
        <p14:creationId xmlns:p14="http://schemas.microsoft.com/office/powerpoint/2010/main" val="2343466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3 </a:t>
            </a:r>
            <a:r>
              <a:rPr lang="en-US" sz="3600" dirty="0" smtClean="0">
                <a:latin typeface="Arial"/>
                <a:cs typeface="Arial"/>
              </a:rPr>
              <a:t>Major </a:t>
            </a:r>
            <a:r>
              <a:rPr lang="en-US" sz="3600" dirty="0">
                <a:latin typeface="Arial"/>
                <a:cs typeface="Arial"/>
              </a:rPr>
              <a:t>ways in which companies </a:t>
            </a:r>
            <a:r>
              <a:rPr lang="en-US" sz="3600" dirty="0" smtClean="0">
                <a:latin typeface="Arial"/>
                <a:cs typeface="Arial"/>
              </a:rPr>
              <a:t>to </a:t>
            </a:r>
            <a:r>
              <a:rPr lang="en-US" sz="3600" dirty="0">
                <a:latin typeface="Arial"/>
                <a:cs typeface="Arial"/>
              </a:rPr>
              <a:t>breathe new life into their ads </a:t>
            </a:r>
          </a:p>
        </p:txBody>
      </p:sp>
      <p:sp>
        <p:nvSpPr>
          <p:cNvPr id="3" name="Content Placeholder 2"/>
          <p:cNvSpPr>
            <a:spLocks noGrp="1"/>
          </p:cNvSpPr>
          <p:nvPr>
            <p:ph idx="1"/>
          </p:nvPr>
        </p:nvSpPr>
        <p:spPr/>
        <p:txBody>
          <a:bodyPr>
            <a:normAutofit/>
          </a:bodyPr>
          <a:lstStyle/>
          <a:p>
            <a:r>
              <a:rPr lang="en-US" sz="3200" dirty="0">
                <a:solidFill>
                  <a:srgbClr val="FFFFFF"/>
                </a:solidFill>
                <a:latin typeface="Arial"/>
                <a:cs typeface="Arial"/>
              </a:rPr>
              <a:t>Originality</a:t>
            </a:r>
          </a:p>
          <a:p>
            <a:r>
              <a:rPr lang="en-US" sz="3200" dirty="0">
                <a:solidFill>
                  <a:srgbClr val="FFFFFF"/>
                </a:solidFill>
                <a:latin typeface="Arial"/>
                <a:cs typeface="Arial"/>
              </a:rPr>
              <a:t>F</a:t>
            </a:r>
            <a:r>
              <a:rPr lang="en-US" sz="3200" dirty="0">
                <a:solidFill>
                  <a:srgbClr val="FFFFFF"/>
                </a:solidFill>
                <a:latin typeface="Arial"/>
                <a:cs typeface="Arial"/>
              </a:rPr>
              <a:t>lexibility </a:t>
            </a:r>
          </a:p>
          <a:p>
            <a:r>
              <a:rPr lang="en-US" sz="3200" dirty="0">
                <a:solidFill>
                  <a:srgbClr val="FFFFFF"/>
                </a:solidFill>
                <a:latin typeface="Arial"/>
                <a:cs typeface="Arial"/>
              </a:rPr>
              <a:t>A</a:t>
            </a:r>
            <a:r>
              <a:rPr lang="en-US" sz="3200" dirty="0">
                <a:solidFill>
                  <a:srgbClr val="FFFFFF"/>
                </a:solidFill>
                <a:latin typeface="Arial"/>
                <a:cs typeface="Arial"/>
              </a:rPr>
              <a:t>rtistic value</a:t>
            </a:r>
            <a:endParaRPr lang="en-US" sz="3200" dirty="0">
              <a:solidFill>
                <a:srgbClr val="FFFFFF"/>
              </a:solidFill>
              <a:latin typeface="Arial"/>
              <a:cs typeface="Arial"/>
            </a:endParaRPr>
          </a:p>
        </p:txBody>
      </p:sp>
    </p:spTree>
    <p:extLst>
      <p:ext uri="{BB962C8B-B14F-4D97-AF65-F5344CB8AC3E}">
        <p14:creationId xmlns:p14="http://schemas.microsoft.com/office/powerpoint/2010/main" val="2761463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Originality</a:t>
            </a:r>
          </a:p>
        </p:txBody>
      </p:sp>
      <p:sp>
        <p:nvSpPr>
          <p:cNvPr id="3" name="Rectangle 2"/>
          <p:cNvSpPr/>
          <p:nvPr/>
        </p:nvSpPr>
        <p:spPr>
          <a:xfrm>
            <a:off x="1428822" y="2681771"/>
            <a:ext cx="9334354" cy="2246769"/>
          </a:xfrm>
          <a:prstGeom prst="rect">
            <a:avLst/>
          </a:prstGeom>
        </p:spPr>
        <p:txBody>
          <a:bodyPr wrap="square">
            <a:spAutoFit/>
          </a:bodyPr>
          <a:lstStyle/>
          <a:p>
            <a:pPr algn="just"/>
            <a:r>
              <a:rPr lang="en-US" sz="2800" dirty="0">
                <a:solidFill>
                  <a:srgbClr val="FFFFFF"/>
                </a:solidFill>
                <a:latin typeface="Arial"/>
                <a:cs typeface="Arial"/>
              </a:rPr>
              <a:t>Originality is about looking at what everyone else is doing and going in </a:t>
            </a:r>
            <a:r>
              <a:rPr lang="en-US" sz="2800" dirty="0">
                <a:solidFill>
                  <a:srgbClr val="FFFF00"/>
                </a:solidFill>
                <a:latin typeface="Arial"/>
                <a:cs typeface="Arial"/>
              </a:rPr>
              <a:t>another direction</a:t>
            </a:r>
            <a:r>
              <a:rPr lang="en-US" sz="2800" dirty="0">
                <a:solidFill>
                  <a:srgbClr val="FFFFFF"/>
                </a:solidFill>
                <a:latin typeface="Arial"/>
                <a:cs typeface="Arial"/>
              </a:rPr>
              <a:t>. </a:t>
            </a:r>
            <a:endParaRPr lang="en-US" sz="2800" dirty="0">
              <a:solidFill>
                <a:srgbClr val="FFFFFF"/>
              </a:solidFill>
              <a:latin typeface="Arial"/>
              <a:cs typeface="Arial"/>
            </a:endParaRPr>
          </a:p>
          <a:p>
            <a:pPr algn="just"/>
            <a:endParaRPr lang="en-US" sz="2800" dirty="0">
              <a:solidFill>
                <a:srgbClr val="FFFFFF"/>
              </a:solidFill>
              <a:latin typeface="Arial"/>
              <a:cs typeface="Arial"/>
            </a:endParaRPr>
          </a:p>
          <a:p>
            <a:pPr algn="just"/>
            <a:r>
              <a:rPr lang="en-US" sz="2800" dirty="0">
                <a:solidFill>
                  <a:srgbClr val="FFFFFF"/>
                </a:solidFill>
                <a:latin typeface="Arial"/>
                <a:cs typeface="Arial"/>
              </a:rPr>
              <a:t>This </a:t>
            </a:r>
            <a:r>
              <a:rPr lang="en-US" sz="2800" dirty="0">
                <a:solidFill>
                  <a:srgbClr val="FFFFFF"/>
                </a:solidFill>
                <a:latin typeface="Arial"/>
                <a:cs typeface="Arial"/>
              </a:rPr>
              <a:t>usually means building an ad with novel or surprising elements, an unusual viewpoint or ear-catching language. </a:t>
            </a:r>
          </a:p>
        </p:txBody>
      </p:sp>
    </p:spTree>
    <p:extLst>
      <p:ext uri="{BB962C8B-B14F-4D97-AF65-F5344CB8AC3E}">
        <p14:creationId xmlns:p14="http://schemas.microsoft.com/office/powerpoint/2010/main" val="1220822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Originality</a:t>
            </a:r>
          </a:p>
        </p:txBody>
      </p:sp>
      <p:sp>
        <p:nvSpPr>
          <p:cNvPr id="3" name="Rectangle 2"/>
          <p:cNvSpPr/>
          <p:nvPr/>
        </p:nvSpPr>
        <p:spPr>
          <a:xfrm>
            <a:off x="1689287" y="3044145"/>
            <a:ext cx="8813423" cy="954107"/>
          </a:xfrm>
          <a:prstGeom prst="rect">
            <a:avLst/>
          </a:prstGeom>
        </p:spPr>
        <p:txBody>
          <a:bodyPr wrap="square">
            <a:spAutoFit/>
          </a:bodyPr>
          <a:lstStyle/>
          <a:p>
            <a:r>
              <a:rPr lang="en-US" sz="2800" dirty="0">
                <a:solidFill>
                  <a:srgbClr val="FFFFFF"/>
                </a:solidFill>
                <a:latin typeface="Arial"/>
                <a:cs typeface="Arial"/>
              </a:rPr>
              <a:t>It’s about </a:t>
            </a:r>
            <a:r>
              <a:rPr lang="en-US" sz="2800" dirty="0">
                <a:solidFill>
                  <a:srgbClr val="FFFF00"/>
                </a:solidFill>
                <a:latin typeface="Arial"/>
                <a:cs typeface="Arial"/>
              </a:rPr>
              <a:t>subverting the customer’s expectations </a:t>
            </a:r>
            <a:r>
              <a:rPr lang="en-US" sz="2800" dirty="0">
                <a:solidFill>
                  <a:srgbClr val="FFFFFF"/>
                </a:solidFill>
                <a:latin typeface="Arial"/>
                <a:cs typeface="Arial"/>
              </a:rPr>
              <a:t>while still conveying the core message of your campaign.</a:t>
            </a:r>
          </a:p>
        </p:txBody>
      </p:sp>
    </p:spTree>
    <p:extLst>
      <p:ext uri="{BB962C8B-B14F-4D97-AF65-F5344CB8AC3E}">
        <p14:creationId xmlns:p14="http://schemas.microsoft.com/office/powerpoint/2010/main" val="889504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Originality</a:t>
            </a:r>
          </a:p>
        </p:txBody>
      </p:sp>
      <p:pic>
        <p:nvPicPr>
          <p:cNvPr id="7" name="Picture 6" descr="R-C.b3dae0ae7d09722c34d624ae9f60c65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4572000" cy="6858000"/>
          </a:xfrm>
          <a:prstGeom prst="rect">
            <a:avLst/>
          </a:prstGeom>
        </p:spPr>
      </p:pic>
    </p:spTree>
    <p:extLst>
      <p:ext uri="{BB962C8B-B14F-4D97-AF65-F5344CB8AC3E}">
        <p14:creationId xmlns:p14="http://schemas.microsoft.com/office/powerpoint/2010/main" val="228727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Originality</a:t>
            </a:r>
          </a:p>
        </p:txBody>
      </p:sp>
      <p:pic>
        <p:nvPicPr>
          <p:cNvPr id="4" name="Content Placeholder 3" descr="OIP-C.ejGOcifFzN44QJ-T0ZbHsAHaFP.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570" y="2130517"/>
            <a:ext cx="6242858" cy="4412146"/>
          </a:xfrm>
        </p:spPr>
      </p:pic>
    </p:spTree>
    <p:extLst>
      <p:ext uri="{BB962C8B-B14F-4D97-AF65-F5344CB8AC3E}">
        <p14:creationId xmlns:p14="http://schemas.microsoft.com/office/powerpoint/2010/main" val="56803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rial"/>
                <a:cs typeface="Arial"/>
              </a:rPr>
              <a:t>Flexibility</a:t>
            </a:r>
          </a:p>
        </p:txBody>
      </p:sp>
      <p:sp>
        <p:nvSpPr>
          <p:cNvPr id="3" name="Rectangle 2"/>
          <p:cNvSpPr/>
          <p:nvPr/>
        </p:nvSpPr>
        <p:spPr>
          <a:xfrm>
            <a:off x="1800739" y="2895440"/>
            <a:ext cx="8590520" cy="1815882"/>
          </a:xfrm>
          <a:prstGeom prst="rect">
            <a:avLst/>
          </a:prstGeom>
        </p:spPr>
        <p:txBody>
          <a:bodyPr wrap="square">
            <a:spAutoFit/>
          </a:bodyPr>
          <a:lstStyle/>
          <a:p>
            <a:r>
              <a:rPr lang="en-US" sz="2800" dirty="0">
                <a:solidFill>
                  <a:srgbClr val="FFFFFF"/>
                </a:solidFill>
                <a:latin typeface="Arial"/>
                <a:cs typeface="Arial"/>
              </a:rPr>
              <a:t>Some products have a singular purpose. </a:t>
            </a:r>
            <a:endParaRPr lang="en-US" sz="2800" dirty="0">
              <a:solidFill>
                <a:srgbClr val="FFFFFF"/>
              </a:solidFill>
              <a:latin typeface="Arial"/>
              <a:cs typeface="Arial"/>
            </a:endParaRPr>
          </a:p>
          <a:p>
            <a:endParaRPr lang="en-US" sz="2800" dirty="0">
              <a:solidFill>
                <a:srgbClr val="FFFFFF"/>
              </a:solidFill>
              <a:latin typeface="Arial"/>
              <a:cs typeface="Arial"/>
            </a:endParaRPr>
          </a:p>
          <a:p>
            <a:r>
              <a:rPr lang="en-US" sz="2800" dirty="0">
                <a:solidFill>
                  <a:srgbClr val="FFFFFF"/>
                </a:solidFill>
                <a:latin typeface="Arial"/>
                <a:cs typeface="Arial"/>
              </a:rPr>
              <a:t>F</a:t>
            </a:r>
            <a:r>
              <a:rPr lang="en-US" sz="2800" dirty="0">
                <a:solidFill>
                  <a:srgbClr val="FFFFFF"/>
                </a:solidFill>
                <a:latin typeface="Arial"/>
                <a:cs typeface="Arial"/>
              </a:rPr>
              <a:t>lexibility</a:t>
            </a:r>
            <a:r>
              <a:rPr lang="en-US" sz="2800" dirty="0">
                <a:solidFill>
                  <a:srgbClr val="FFFFFF"/>
                </a:solidFill>
                <a:latin typeface="Arial"/>
                <a:cs typeface="Arial"/>
              </a:rPr>
              <a:t>—seamlessly linking the product to the wide variety of </a:t>
            </a:r>
            <a:r>
              <a:rPr lang="en-US" sz="2800" dirty="0">
                <a:solidFill>
                  <a:srgbClr val="FFFF00"/>
                </a:solidFill>
                <a:latin typeface="Arial"/>
                <a:cs typeface="Arial"/>
              </a:rPr>
              <a:t>uses, outcomes and benefits</a:t>
            </a:r>
            <a:r>
              <a:rPr lang="en-US" sz="2800" dirty="0">
                <a:solidFill>
                  <a:srgbClr val="FFFFFF"/>
                </a:solidFill>
                <a:latin typeface="Arial"/>
                <a:cs typeface="Arial"/>
              </a:rPr>
              <a:t> it has to offer. </a:t>
            </a:r>
          </a:p>
        </p:txBody>
      </p:sp>
    </p:spTree>
    <p:extLst>
      <p:ext uri="{BB962C8B-B14F-4D97-AF65-F5344CB8AC3E}">
        <p14:creationId xmlns:p14="http://schemas.microsoft.com/office/powerpoint/2010/main" val="1539926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rial"/>
                <a:cs typeface="Arial"/>
              </a:rPr>
              <a:t>Flexibility</a:t>
            </a:r>
            <a:endParaRPr lang="en-US" dirty="0"/>
          </a:p>
        </p:txBody>
      </p:sp>
      <p:pic>
        <p:nvPicPr>
          <p:cNvPr id="6" name="Content Placeholder 5" descr="R-C.21e36b39cfdddce9938552ba44253759.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27343" y="2222499"/>
            <a:ext cx="3093050" cy="4381821"/>
          </a:xfrm>
          <a:prstGeom prst="rect">
            <a:avLst/>
          </a:prstGeom>
        </p:spPr>
      </p:pic>
      <p:pic>
        <p:nvPicPr>
          <p:cNvPr id="7" name="Content Placeholder 6" descr="OIP-C.qQP6tbrP0u1bGClNW5BE6AHaKf.jp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75022" y="2222500"/>
            <a:ext cx="3095354" cy="4381820"/>
          </a:xfrm>
        </p:spPr>
      </p:pic>
    </p:spTree>
    <p:extLst>
      <p:ext uri="{BB962C8B-B14F-4D97-AF65-F5344CB8AC3E}">
        <p14:creationId xmlns:p14="http://schemas.microsoft.com/office/powerpoint/2010/main" val="4091697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rial"/>
                <a:cs typeface="Arial"/>
              </a:rPr>
              <a:t>Artistic Value</a:t>
            </a:r>
          </a:p>
        </p:txBody>
      </p:sp>
      <p:sp>
        <p:nvSpPr>
          <p:cNvPr id="3" name="Rectangle 2"/>
          <p:cNvSpPr/>
          <p:nvPr/>
        </p:nvSpPr>
        <p:spPr>
          <a:xfrm>
            <a:off x="1711454" y="3055844"/>
            <a:ext cx="8769089" cy="954107"/>
          </a:xfrm>
          <a:prstGeom prst="rect">
            <a:avLst/>
          </a:prstGeom>
        </p:spPr>
        <p:txBody>
          <a:bodyPr wrap="square">
            <a:spAutoFit/>
          </a:bodyPr>
          <a:lstStyle/>
          <a:p>
            <a:pPr algn="just"/>
            <a:r>
              <a:rPr lang="en-US" sz="2800" dirty="0">
                <a:solidFill>
                  <a:srgbClr val="FFFFFF"/>
                </a:solidFill>
                <a:latin typeface="Arial"/>
                <a:cs typeface="Arial"/>
              </a:rPr>
              <a:t>Adverts with high artistic value are a joy to the senses, containing highly appealing </a:t>
            </a:r>
            <a:r>
              <a:rPr lang="en-US" sz="2800" dirty="0">
                <a:solidFill>
                  <a:srgbClr val="FFFF00"/>
                </a:solidFill>
                <a:latin typeface="Arial"/>
                <a:cs typeface="Arial"/>
              </a:rPr>
              <a:t>visual or verbal elements</a:t>
            </a:r>
            <a:r>
              <a:rPr lang="en-US" sz="2800" dirty="0">
                <a:solidFill>
                  <a:srgbClr val="FFFFFF"/>
                </a:solidFill>
                <a:latin typeface="Arial"/>
                <a:cs typeface="Arial"/>
              </a:rPr>
              <a:t>. </a:t>
            </a:r>
          </a:p>
        </p:txBody>
      </p:sp>
    </p:spTree>
    <p:extLst>
      <p:ext uri="{BB962C8B-B14F-4D97-AF65-F5344CB8AC3E}">
        <p14:creationId xmlns:p14="http://schemas.microsoft.com/office/powerpoint/2010/main" val="1663658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rgbClr val="FFFFFF"/>
                </a:solidFill>
                <a:latin typeface="Arial"/>
                <a:cs typeface="Arial"/>
              </a:rPr>
              <a:t>Artistic Value</a:t>
            </a:r>
          </a:p>
        </p:txBody>
      </p:sp>
      <p:sp>
        <p:nvSpPr>
          <p:cNvPr id="4" name="Content Placeholder 3"/>
          <p:cNvSpPr>
            <a:spLocks noGrp="1"/>
          </p:cNvSpPr>
          <p:nvPr>
            <p:ph idx="1"/>
          </p:nvPr>
        </p:nvSpPr>
        <p:spPr>
          <a:xfrm>
            <a:off x="1305936" y="3428843"/>
            <a:ext cx="10381759" cy="2523067"/>
          </a:xfrm>
        </p:spPr>
        <p:txBody>
          <a:bodyPr>
            <a:normAutofit/>
          </a:bodyPr>
          <a:lstStyle/>
          <a:p>
            <a:pPr lvl="0" algn="just"/>
            <a:r>
              <a:rPr lang="en-US" sz="2800" dirty="0">
                <a:latin typeface="Arial"/>
                <a:cs typeface="Arial"/>
              </a:rPr>
              <a:t>Is the ad visually or verbally distinctive?</a:t>
            </a:r>
          </a:p>
          <a:p>
            <a:pPr lvl="0" algn="just"/>
            <a:r>
              <a:rPr lang="en-US" sz="2800" dirty="0">
                <a:latin typeface="Arial"/>
                <a:cs typeface="Arial"/>
              </a:rPr>
              <a:t>Does it make ideas come to life, either graphically or verbally?</a:t>
            </a:r>
          </a:p>
          <a:p>
            <a:pPr lvl="0" algn="just"/>
            <a:r>
              <a:rPr lang="en-US" sz="2800" dirty="0">
                <a:latin typeface="Arial"/>
                <a:cs typeface="Arial"/>
              </a:rPr>
              <a:t>Is it artistic in its production?</a:t>
            </a:r>
          </a:p>
          <a:p>
            <a:pPr algn="just"/>
            <a:endParaRPr lang="en-US" sz="2800" dirty="0">
              <a:latin typeface="Arial"/>
              <a:cs typeface="Arial"/>
            </a:endParaRPr>
          </a:p>
        </p:txBody>
      </p:sp>
      <p:sp>
        <p:nvSpPr>
          <p:cNvPr id="5" name="Rectangle 4"/>
          <p:cNvSpPr/>
          <p:nvPr/>
        </p:nvSpPr>
        <p:spPr>
          <a:xfrm>
            <a:off x="1305936" y="2353777"/>
            <a:ext cx="9966122" cy="954107"/>
          </a:xfrm>
          <a:prstGeom prst="rect">
            <a:avLst/>
          </a:prstGeom>
        </p:spPr>
        <p:txBody>
          <a:bodyPr wrap="square">
            <a:spAutoFit/>
          </a:bodyPr>
          <a:lstStyle/>
          <a:p>
            <a:pPr algn="just"/>
            <a:r>
              <a:rPr lang="en-US" sz="2800" dirty="0">
                <a:solidFill>
                  <a:srgbClr val="FFFFFF"/>
                </a:solidFill>
                <a:latin typeface="Arial"/>
                <a:cs typeface="Arial"/>
              </a:rPr>
              <a:t>As a rough guide point, there are 3 questions advertisers can ask themselves to assess if they’ve maximized artistic value: </a:t>
            </a:r>
          </a:p>
        </p:txBody>
      </p:sp>
    </p:spTree>
    <p:extLst>
      <p:ext uri="{BB962C8B-B14F-4D97-AF65-F5344CB8AC3E}">
        <p14:creationId xmlns:p14="http://schemas.microsoft.com/office/powerpoint/2010/main" val="429494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Do You Agree?</a:t>
            </a:r>
            <a:endParaRPr lang="en-US" dirty="0">
              <a:latin typeface="Arial"/>
              <a:cs typeface="Arial"/>
            </a:endParaRPr>
          </a:p>
        </p:txBody>
      </p:sp>
      <p:sp>
        <p:nvSpPr>
          <p:cNvPr id="3" name="Rectangle 2"/>
          <p:cNvSpPr/>
          <p:nvPr/>
        </p:nvSpPr>
        <p:spPr>
          <a:xfrm>
            <a:off x="1590920" y="2805223"/>
            <a:ext cx="9010157" cy="1815882"/>
          </a:xfrm>
          <a:prstGeom prst="rect">
            <a:avLst/>
          </a:prstGeom>
        </p:spPr>
        <p:txBody>
          <a:bodyPr wrap="square">
            <a:spAutoFit/>
          </a:bodyPr>
          <a:lstStyle/>
          <a:p>
            <a:pPr algn="just"/>
            <a:r>
              <a:rPr lang="en-US" sz="2800" dirty="0">
                <a:latin typeface="Arial"/>
                <a:cs typeface="Arial"/>
              </a:rPr>
              <a:t>Conventional wisdom says that creativity is a key driver of successful advertising; that capturing the attention and imagination of the people is the most effective way to drum up engagement and </a:t>
            </a:r>
            <a:r>
              <a:rPr lang="en-US" sz="2800" dirty="0">
                <a:latin typeface="Arial"/>
                <a:cs typeface="Arial"/>
              </a:rPr>
              <a:t>sales. </a:t>
            </a:r>
            <a:endParaRPr lang="en-US" sz="2800" dirty="0">
              <a:latin typeface="Arial"/>
              <a:cs typeface="Arial"/>
            </a:endParaRPr>
          </a:p>
        </p:txBody>
      </p:sp>
    </p:spTree>
    <p:extLst>
      <p:ext uri="{BB962C8B-B14F-4D97-AF65-F5344CB8AC3E}">
        <p14:creationId xmlns:p14="http://schemas.microsoft.com/office/powerpoint/2010/main" val="2570958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rial"/>
                <a:cs typeface="Arial"/>
              </a:rPr>
              <a:t>Artistic Value</a:t>
            </a:r>
          </a:p>
        </p:txBody>
      </p:sp>
      <p:sp>
        <p:nvSpPr>
          <p:cNvPr id="3" name="Rectangle 2"/>
          <p:cNvSpPr/>
          <p:nvPr/>
        </p:nvSpPr>
        <p:spPr>
          <a:xfrm>
            <a:off x="1674047" y="2956092"/>
            <a:ext cx="8843903" cy="954107"/>
          </a:xfrm>
          <a:prstGeom prst="rect">
            <a:avLst/>
          </a:prstGeom>
        </p:spPr>
        <p:txBody>
          <a:bodyPr wrap="square">
            <a:spAutoFit/>
          </a:bodyPr>
          <a:lstStyle/>
          <a:p>
            <a:pPr algn="just"/>
            <a:r>
              <a:rPr lang="en-US" sz="2800" dirty="0">
                <a:solidFill>
                  <a:srgbClr val="FFFFFF"/>
                </a:solidFill>
                <a:latin typeface="Arial"/>
                <a:cs typeface="Arial"/>
              </a:rPr>
              <a:t>Adverts with </a:t>
            </a:r>
            <a:r>
              <a:rPr lang="en-US" sz="2800" dirty="0">
                <a:solidFill>
                  <a:srgbClr val="FFFF00"/>
                </a:solidFill>
                <a:latin typeface="Arial"/>
                <a:cs typeface="Arial"/>
              </a:rPr>
              <a:t>high artistic value </a:t>
            </a:r>
            <a:r>
              <a:rPr lang="en-US" sz="2800" dirty="0">
                <a:solidFill>
                  <a:srgbClr val="FFFFFF"/>
                </a:solidFill>
                <a:latin typeface="Arial"/>
                <a:cs typeface="Arial"/>
              </a:rPr>
              <a:t>are a joy to the senses, containing highly appealing visual or verbal elements. </a:t>
            </a:r>
          </a:p>
        </p:txBody>
      </p:sp>
    </p:spTree>
    <p:extLst>
      <p:ext uri="{BB962C8B-B14F-4D97-AF65-F5344CB8AC3E}">
        <p14:creationId xmlns:p14="http://schemas.microsoft.com/office/powerpoint/2010/main" val="3683472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rial"/>
                <a:cs typeface="Arial"/>
              </a:rPr>
              <a:t>Artistic Value</a:t>
            </a:r>
            <a:endParaRPr lang="en-US" dirty="0"/>
          </a:p>
        </p:txBody>
      </p:sp>
      <p:pic>
        <p:nvPicPr>
          <p:cNvPr id="3" name="Picture 2" descr="R-C.4ba60cc42b96c961b7b2f1da165c765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358" y="0"/>
            <a:ext cx="4846643" cy="6858000"/>
          </a:xfrm>
          <a:prstGeom prst="rect">
            <a:avLst/>
          </a:prstGeom>
        </p:spPr>
      </p:pic>
    </p:spTree>
    <p:extLst>
      <p:ext uri="{BB962C8B-B14F-4D97-AF65-F5344CB8AC3E}">
        <p14:creationId xmlns:p14="http://schemas.microsoft.com/office/powerpoint/2010/main" val="732895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Creativity is what makes ads memorable</a:t>
            </a:r>
          </a:p>
        </p:txBody>
      </p:sp>
      <p:sp>
        <p:nvSpPr>
          <p:cNvPr id="3" name="Rectangle 2"/>
          <p:cNvSpPr/>
          <p:nvPr/>
        </p:nvSpPr>
        <p:spPr>
          <a:xfrm>
            <a:off x="1611702" y="2715022"/>
            <a:ext cx="8968594" cy="2246769"/>
          </a:xfrm>
          <a:prstGeom prst="rect">
            <a:avLst/>
          </a:prstGeom>
        </p:spPr>
        <p:txBody>
          <a:bodyPr wrap="square">
            <a:spAutoFit/>
          </a:bodyPr>
          <a:lstStyle/>
          <a:p>
            <a:pPr algn="just"/>
            <a:r>
              <a:rPr lang="en-US" sz="2800" dirty="0">
                <a:solidFill>
                  <a:srgbClr val="FFFFFF"/>
                </a:solidFill>
                <a:latin typeface="Arial"/>
                <a:cs typeface="Arial"/>
              </a:rPr>
              <a:t>All successful ads </a:t>
            </a:r>
            <a:r>
              <a:rPr lang="en-US" sz="2800" dirty="0">
                <a:solidFill>
                  <a:srgbClr val="FFFF00"/>
                </a:solidFill>
                <a:latin typeface="Arial"/>
                <a:cs typeface="Arial"/>
              </a:rPr>
              <a:t>make an impression</a:t>
            </a:r>
            <a:r>
              <a:rPr lang="en-US" sz="2800" dirty="0">
                <a:solidFill>
                  <a:srgbClr val="FFFFFF"/>
                </a:solidFill>
                <a:latin typeface="Arial"/>
                <a:cs typeface="Arial"/>
              </a:rPr>
              <a:t>. </a:t>
            </a:r>
            <a:endParaRPr lang="en-US" sz="2800" dirty="0">
              <a:solidFill>
                <a:srgbClr val="FFFFFF"/>
              </a:solidFill>
              <a:latin typeface="Arial"/>
              <a:cs typeface="Arial"/>
            </a:endParaRPr>
          </a:p>
          <a:p>
            <a:pPr algn="just"/>
            <a:endParaRPr lang="en-US" sz="2800" dirty="0">
              <a:solidFill>
                <a:srgbClr val="FFFFFF"/>
              </a:solidFill>
              <a:latin typeface="Arial"/>
              <a:cs typeface="Arial"/>
            </a:endParaRPr>
          </a:p>
          <a:p>
            <a:pPr algn="just"/>
            <a:r>
              <a:rPr lang="en-US" sz="2800" dirty="0">
                <a:solidFill>
                  <a:srgbClr val="FFFFFF"/>
                </a:solidFill>
                <a:latin typeface="Arial"/>
                <a:cs typeface="Arial"/>
              </a:rPr>
              <a:t>This </a:t>
            </a:r>
            <a:r>
              <a:rPr lang="en-US" sz="2800" dirty="0">
                <a:solidFill>
                  <a:srgbClr val="FFFFFF"/>
                </a:solidFill>
                <a:latin typeface="Arial"/>
                <a:cs typeface="Arial"/>
              </a:rPr>
              <a:t>isn’t the same as being seen: catching someone’s attention means you’ve stood out; staying in someone’s mind means you’re made an impression. </a:t>
            </a:r>
          </a:p>
        </p:txBody>
      </p:sp>
    </p:spTree>
    <p:extLst>
      <p:ext uri="{BB962C8B-B14F-4D97-AF65-F5344CB8AC3E}">
        <p14:creationId xmlns:p14="http://schemas.microsoft.com/office/powerpoint/2010/main" val="110375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Creativity is what makes ads memorable</a:t>
            </a:r>
          </a:p>
        </p:txBody>
      </p:sp>
      <p:sp>
        <p:nvSpPr>
          <p:cNvPr id="3" name="Rectangle 2"/>
          <p:cNvSpPr/>
          <p:nvPr/>
        </p:nvSpPr>
        <p:spPr>
          <a:xfrm>
            <a:off x="1441291" y="3005967"/>
            <a:ext cx="9309416" cy="1384995"/>
          </a:xfrm>
          <a:prstGeom prst="rect">
            <a:avLst/>
          </a:prstGeom>
        </p:spPr>
        <p:txBody>
          <a:bodyPr wrap="square">
            <a:spAutoFit/>
          </a:bodyPr>
          <a:lstStyle/>
          <a:p>
            <a:pPr algn="just"/>
            <a:r>
              <a:rPr lang="en-US" sz="2800" dirty="0">
                <a:solidFill>
                  <a:srgbClr val="FFFFFF"/>
                </a:solidFill>
                <a:latin typeface="Arial"/>
                <a:cs typeface="Arial"/>
              </a:rPr>
              <a:t>The key to being memorable is creating the </a:t>
            </a:r>
            <a:r>
              <a:rPr lang="en-US" sz="2800" dirty="0">
                <a:solidFill>
                  <a:srgbClr val="FFFF00"/>
                </a:solidFill>
                <a:latin typeface="Arial"/>
                <a:cs typeface="Arial"/>
              </a:rPr>
              <a:t>message</a:t>
            </a:r>
            <a:r>
              <a:rPr lang="en-US" sz="2800" dirty="0">
                <a:solidFill>
                  <a:srgbClr val="FFFFFF"/>
                </a:solidFill>
                <a:latin typeface="Arial"/>
                <a:cs typeface="Arial"/>
              </a:rPr>
              <a:t> that resonates with prospects and engages them on an </a:t>
            </a:r>
            <a:r>
              <a:rPr lang="en-US" sz="2800" dirty="0">
                <a:solidFill>
                  <a:srgbClr val="FFFF00"/>
                </a:solidFill>
                <a:latin typeface="Arial"/>
                <a:cs typeface="Arial"/>
              </a:rPr>
              <a:t>emotional level</a:t>
            </a:r>
            <a:r>
              <a:rPr lang="en-US" sz="2800" dirty="0">
                <a:solidFill>
                  <a:srgbClr val="FFFFFF"/>
                </a:solidFill>
                <a:latin typeface="Arial"/>
                <a:cs typeface="Arial"/>
              </a:rPr>
              <a:t>. </a:t>
            </a:r>
          </a:p>
        </p:txBody>
      </p:sp>
    </p:spTree>
    <p:extLst>
      <p:ext uri="{BB962C8B-B14F-4D97-AF65-F5344CB8AC3E}">
        <p14:creationId xmlns:p14="http://schemas.microsoft.com/office/powerpoint/2010/main" val="4163371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Creativity is what makes ads memorable</a:t>
            </a:r>
          </a:p>
        </p:txBody>
      </p:sp>
      <p:pic>
        <p:nvPicPr>
          <p:cNvPr id="6" name="Content Placeholder 5" descr="OIP-C.gKauqVz6jOU6dS1xGkT4XgHaLH.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98687" y="2222500"/>
            <a:ext cx="2913640" cy="4370460"/>
          </a:xfrm>
        </p:spPr>
      </p:pic>
      <p:pic>
        <p:nvPicPr>
          <p:cNvPr id="7" name="Content Placeholder 6" descr="OIP-C.Pr-mU4pYhtxonn6tD56UMwHaKe.jp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80357" y="2222500"/>
            <a:ext cx="3091937" cy="4370460"/>
          </a:xfrm>
        </p:spPr>
      </p:pic>
    </p:spTree>
    <p:extLst>
      <p:ext uri="{BB962C8B-B14F-4D97-AF65-F5344CB8AC3E}">
        <p14:creationId xmlns:p14="http://schemas.microsoft.com/office/powerpoint/2010/main" val="4121322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Creativity is what makes ads memorable</a:t>
            </a:r>
          </a:p>
        </p:txBody>
      </p:sp>
      <p:sp>
        <p:nvSpPr>
          <p:cNvPr id="3" name="Rectangle 2"/>
          <p:cNvSpPr/>
          <p:nvPr/>
        </p:nvSpPr>
        <p:spPr>
          <a:xfrm>
            <a:off x="1686516" y="2764898"/>
            <a:ext cx="8818965" cy="1815882"/>
          </a:xfrm>
          <a:prstGeom prst="rect">
            <a:avLst/>
          </a:prstGeom>
        </p:spPr>
        <p:txBody>
          <a:bodyPr wrap="square">
            <a:spAutoFit/>
          </a:bodyPr>
          <a:lstStyle/>
          <a:p>
            <a:pPr algn="just"/>
            <a:r>
              <a:rPr lang="en-US" sz="2800" dirty="0">
                <a:solidFill>
                  <a:srgbClr val="FFFFFF"/>
                </a:solidFill>
                <a:latin typeface="Arial"/>
                <a:cs typeface="Arial"/>
              </a:rPr>
              <a:t>This is a different kind of creativity to making things “pop”. It requires a fundamental </a:t>
            </a:r>
            <a:r>
              <a:rPr lang="en-US" sz="2800" dirty="0">
                <a:solidFill>
                  <a:srgbClr val="FFFF00"/>
                </a:solidFill>
                <a:latin typeface="Arial"/>
                <a:cs typeface="Arial"/>
              </a:rPr>
              <a:t>understanding of the customer</a:t>
            </a:r>
            <a:r>
              <a:rPr lang="en-US" sz="2800" dirty="0">
                <a:solidFill>
                  <a:srgbClr val="FFFFFF"/>
                </a:solidFill>
                <a:latin typeface="Arial"/>
                <a:cs typeface="Arial"/>
              </a:rPr>
              <a:t>, their pains, their motivations, where they are and what they want. </a:t>
            </a:r>
          </a:p>
        </p:txBody>
      </p:sp>
    </p:spTree>
    <p:extLst>
      <p:ext uri="{BB962C8B-B14F-4D97-AF65-F5344CB8AC3E}">
        <p14:creationId xmlns:p14="http://schemas.microsoft.com/office/powerpoint/2010/main" val="799699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Creativity is what makes ads memorable</a:t>
            </a:r>
          </a:p>
        </p:txBody>
      </p:sp>
      <p:pic>
        <p:nvPicPr>
          <p:cNvPr id="6" name="Content Placeholder 5" descr="Picture-3-600x756.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2772" y="2222499"/>
            <a:ext cx="3342501" cy="4211551"/>
          </a:xfrm>
        </p:spPr>
      </p:pic>
      <p:pic>
        <p:nvPicPr>
          <p:cNvPr id="7" name="Content Placeholder 6" descr="Picture-10-600x408.p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8920" y="2222500"/>
            <a:ext cx="6193455" cy="4211550"/>
          </a:xfrm>
        </p:spPr>
      </p:pic>
    </p:spTree>
    <p:extLst>
      <p:ext uri="{BB962C8B-B14F-4D97-AF65-F5344CB8AC3E}">
        <p14:creationId xmlns:p14="http://schemas.microsoft.com/office/powerpoint/2010/main" val="2874645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Finding a powerful message</a:t>
            </a:r>
          </a:p>
        </p:txBody>
      </p:sp>
      <p:sp>
        <p:nvSpPr>
          <p:cNvPr id="3" name="Rectangle 2"/>
          <p:cNvSpPr/>
          <p:nvPr/>
        </p:nvSpPr>
        <p:spPr>
          <a:xfrm>
            <a:off x="1304131" y="2598644"/>
            <a:ext cx="9583736" cy="2677656"/>
          </a:xfrm>
          <a:prstGeom prst="rect">
            <a:avLst/>
          </a:prstGeom>
        </p:spPr>
        <p:txBody>
          <a:bodyPr wrap="square">
            <a:spAutoFit/>
          </a:bodyPr>
          <a:lstStyle/>
          <a:p>
            <a:pPr algn="just"/>
            <a:r>
              <a:rPr lang="en-US" sz="2800" dirty="0">
                <a:solidFill>
                  <a:srgbClr val="FFFFFF"/>
                </a:solidFill>
                <a:latin typeface="Arial"/>
                <a:cs typeface="Arial"/>
              </a:rPr>
              <a:t>Figuring out the most effective message for your target customer, and the best way to present that message, often requires creativity. </a:t>
            </a:r>
            <a:endParaRPr lang="en-US" sz="2800" dirty="0">
              <a:solidFill>
                <a:srgbClr val="FFFFFF"/>
              </a:solidFill>
              <a:latin typeface="Arial"/>
              <a:cs typeface="Arial"/>
            </a:endParaRPr>
          </a:p>
          <a:p>
            <a:pPr algn="just"/>
            <a:endParaRPr lang="en-US" sz="2800" dirty="0">
              <a:solidFill>
                <a:srgbClr val="FFFFFF"/>
              </a:solidFill>
              <a:latin typeface="Arial"/>
              <a:cs typeface="Arial"/>
            </a:endParaRPr>
          </a:p>
          <a:p>
            <a:pPr algn="just"/>
            <a:r>
              <a:rPr lang="en-US" sz="2800" dirty="0">
                <a:solidFill>
                  <a:srgbClr val="FFFFFF"/>
                </a:solidFill>
                <a:latin typeface="Arial"/>
                <a:cs typeface="Arial"/>
              </a:rPr>
              <a:t>Many </a:t>
            </a:r>
            <a:r>
              <a:rPr lang="en-US" sz="2800" dirty="0">
                <a:solidFill>
                  <a:srgbClr val="FFFFFF"/>
                </a:solidFill>
                <a:latin typeface="Arial"/>
                <a:cs typeface="Arial"/>
              </a:rPr>
              <a:t>companies use </a:t>
            </a:r>
            <a:r>
              <a:rPr lang="en-US" sz="2800" dirty="0">
                <a:solidFill>
                  <a:srgbClr val="FFFF00"/>
                </a:solidFill>
                <a:latin typeface="Arial"/>
                <a:cs typeface="Arial"/>
              </a:rPr>
              <a:t>surveys</a:t>
            </a:r>
            <a:r>
              <a:rPr lang="en-US" sz="2800" dirty="0">
                <a:solidFill>
                  <a:srgbClr val="FFFFFF"/>
                </a:solidFill>
                <a:latin typeface="Arial"/>
                <a:cs typeface="Arial"/>
              </a:rPr>
              <a:t> to get customer opinions and then build campaigns off this data. </a:t>
            </a:r>
          </a:p>
        </p:txBody>
      </p:sp>
    </p:spTree>
    <p:extLst>
      <p:ext uri="{BB962C8B-B14F-4D97-AF65-F5344CB8AC3E}">
        <p14:creationId xmlns:p14="http://schemas.microsoft.com/office/powerpoint/2010/main" val="2088028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07" y="447188"/>
            <a:ext cx="11382000" cy="970450"/>
          </a:xfrm>
        </p:spPr>
        <p:txBody>
          <a:bodyPr/>
          <a:lstStyle/>
          <a:p>
            <a:r>
              <a:rPr lang="en-US" dirty="0">
                <a:latin typeface="Arial"/>
                <a:cs typeface="Arial"/>
              </a:rPr>
              <a:t>Turning your message into </a:t>
            </a:r>
            <a:r>
              <a:rPr lang="en-US" dirty="0" smtClean="0">
                <a:latin typeface="Arial"/>
                <a:cs typeface="Arial"/>
              </a:rPr>
              <a:t>a </a:t>
            </a:r>
            <a:r>
              <a:rPr lang="en-US" dirty="0">
                <a:latin typeface="Arial"/>
                <a:cs typeface="Arial"/>
              </a:rPr>
              <a:t>captivating story</a:t>
            </a:r>
          </a:p>
        </p:txBody>
      </p:sp>
      <p:sp>
        <p:nvSpPr>
          <p:cNvPr id="3" name="Rectangle 2"/>
          <p:cNvSpPr/>
          <p:nvPr/>
        </p:nvSpPr>
        <p:spPr>
          <a:xfrm>
            <a:off x="1378154" y="3000884"/>
            <a:ext cx="9434106" cy="954107"/>
          </a:xfrm>
          <a:prstGeom prst="rect">
            <a:avLst/>
          </a:prstGeom>
        </p:spPr>
        <p:txBody>
          <a:bodyPr wrap="square">
            <a:spAutoFit/>
          </a:bodyPr>
          <a:lstStyle/>
          <a:p>
            <a:r>
              <a:rPr lang="en-US" sz="2800" dirty="0">
                <a:solidFill>
                  <a:srgbClr val="FFFFFF"/>
                </a:solidFill>
                <a:latin typeface="Arial"/>
                <a:cs typeface="Arial"/>
              </a:rPr>
              <a:t>Once you’ve found your message, you need to transform it into a powerful, resonant </a:t>
            </a:r>
            <a:r>
              <a:rPr lang="en-US" sz="2800" dirty="0">
                <a:solidFill>
                  <a:srgbClr val="FFFF00"/>
                </a:solidFill>
                <a:latin typeface="Arial"/>
                <a:cs typeface="Arial"/>
              </a:rPr>
              <a:t>story</a:t>
            </a:r>
            <a:r>
              <a:rPr lang="en-US" sz="2800" dirty="0">
                <a:solidFill>
                  <a:srgbClr val="FFFFFF"/>
                </a:solidFill>
                <a:latin typeface="Arial"/>
                <a:cs typeface="Arial"/>
              </a:rPr>
              <a:t>. </a:t>
            </a:r>
            <a:endParaRPr lang="en-US" sz="2800" dirty="0">
              <a:solidFill>
                <a:srgbClr val="FFFFFF"/>
              </a:solidFill>
              <a:latin typeface="Arial"/>
              <a:cs typeface="Arial"/>
            </a:endParaRPr>
          </a:p>
        </p:txBody>
      </p:sp>
    </p:spTree>
    <p:extLst>
      <p:ext uri="{BB962C8B-B14F-4D97-AF65-F5344CB8AC3E}">
        <p14:creationId xmlns:p14="http://schemas.microsoft.com/office/powerpoint/2010/main" val="30263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96" y="447188"/>
            <a:ext cx="10960822" cy="970450"/>
          </a:xfrm>
        </p:spPr>
        <p:txBody>
          <a:bodyPr/>
          <a:lstStyle/>
          <a:p>
            <a:r>
              <a:rPr lang="en-US" dirty="0">
                <a:latin typeface="Arial"/>
                <a:cs typeface="Arial"/>
              </a:rPr>
              <a:t>How much creativity can you </a:t>
            </a:r>
            <a:r>
              <a:rPr lang="en-US" dirty="0" smtClean="0">
                <a:latin typeface="Arial"/>
                <a:cs typeface="Arial"/>
              </a:rPr>
              <a:t>get </a:t>
            </a:r>
            <a:r>
              <a:rPr lang="en-US" dirty="0">
                <a:latin typeface="Arial"/>
                <a:cs typeface="Arial"/>
              </a:rPr>
              <a:t>away with?</a:t>
            </a:r>
          </a:p>
        </p:txBody>
      </p:sp>
      <p:sp>
        <p:nvSpPr>
          <p:cNvPr id="3" name="Rectangle 2"/>
          <p:cNvSpPr/>
          <p:nvPr/>
        </p:nvSpPr>
        <p:spPr>
          <a:xfrm>
            <a:off x="1569346" y="2623582"/>
            <a:ext cx="9051721" cy="2677656"/>
          </a:xfrm>
          <a:prstGeom prst="rect">
            <a:avLst/>
          </a:prstGeom>
        </p:spPr>
        <p:txBody>
          <a:bodyPr wrap="square">
            <a:spAutoFit/>
          </a:bodyPr>
          <a:lstStyle/>
          <a:p>
            <a:pPr algn="just"/>
            <a:r>
              <a:rPr lang="en-US" sz="2800" dirty="0">
                <a:solidFill>
                  <a:srgbClr val="FFFFFF"/>
                </a:solidFill>
                <a:latin typeface="Arial"/>
                <a:cs typeface="Arial"/>
              </a:rPr>
              <a:t>As a rule, ads for highly-functional products need to focus more on the range of features and describe the </a:t>
            </a:r>
            <a:r>
              <a:rPr lang="en-US" sz="2800" dirty="0">
                <a:solidFill>
                  <a:srgbClr val="FFFF00"/>
                </a:solidFill>
                <a:latin typeface="Arial"/>
                <a:cs typeface="Arial"/>
              </a:rPr>
              <a:t>factual use </a:t>
            </a:r>
            <a:r>
              <a:rPr lang="en-US" sz="2800" dirty="0">
                <a:solidFill>
                  <a:srgbClr val="FFFFFF"/>
                </a:solidFill>
                <a:latin typeface="Arial"/>
                <a:cs typeface="Arial"/>
              </a:rPr>
              <a:t>of the product</a:t>
            </a:r>
            <a:r>
              <a:rPr lang="en-US" sz="2800" dirty="0">
                <a:solidFill>
                  <a:srgbClr val="FFFFFF"/>
                </a:solidFill>
                <a:latin typeface="Arial"/>
                <a:cs typeface="Arial"/>
              </a:rPr>
              <a:t>. </a:t>
            </a:r>
          </a:p>
          <a:p>
            <a:pPr algn="just"/>
            <a:endParaRPr lang="en-US" sz="2800" dirty="0">
              <a:solidFill>
                <a:srgbClr val="FFFFFF"/>
              </a:solidFill>
              <a:latin typeface="Arial"/>
              <a:cs typeface="Arial"/>
            </a:endParaRPr>
          </a:p>
          <a:p>
            <a:pPr algn="just"/>
            <a:r>
              <a:rPr lang="en-US" sz="2800" dirty="0">
                <a:solidFill>
                  <a:srgbClr val="FFFFFF"/>
                </a:solidFill>
                <a:latin typeface="Arial"/>
                <a:cs typeface="Arial"/>
              </a:rPr>
              <a:t>Otherwise</a:t>
            </a:r>
            <a:r>
              <a:rPr lang="en-US" sz="2800" dirty="0">
                <a:solidFill>
                  <a:srgbClr val="FFFFFF"/>
                </a:solidFill>
                <a:latin typeface="Arial"/>
                <a:cs typeface="Arial"/>
              </a:rPr>
              <a:t>, they run the risk of confusing prospects and failing to convey how the product will impact their lives. </a:t>
            </a:r>
            <a:r>
              <a:rPr lang="en-US" sz="2800" dirty="0">
                <a:solidFill>
                  <a:srgbClr val="FFFFFF"/>
                </a:solidFill>
                <a:latin typeface="Arial"/>
                <a:cs typeface="Arial"/>
              </a:rPr>
              <a:t> </a:t>
            </a:r>
            <a:endParaRPr lang="en-US" sz="2800" dirty="0">
              <a:solidFill>
                <a:srgbClr val="FFFFFF"/>
              </a:solidFill>
              <a:latin typeface="Arial"/>
              <a:cs typeface="Arial"/>
            </a:endParaRPr>
          </a:p>
        </p:txBody>
      </p:sp>
    </p:spTree>
    <p:extLst>
      <p:ext uri="{BB962C8B-B14F-4D97-AF65-F5344CB8AC3E}">
        <p14:creationId xmlns:p14="http://schemas.microsoft.com/office/powerpoint/2010/main" val="1996150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What is creative advertising?</a:t>
            </a:r>
          </a:p>
        </p:txBody>
      </p:sp>
      <p:sp>
        <p:nvSpPr>
          <p:cNvPr id="3" name="Rectangle 2"/>
          <p:cNvSpPr/>
          <p:nvPr/>
        </p:nvSpPr>
        <p:spPr>
          <a:xfrm>
            <a:off x="1420509" y="2896662"/>
            <a:ext cx="9350980" cy="1384995"/>
          </a:xfrm>
          <a:prstGeom prst="rect">
            <a:avLst/>
          </a:prstGeom>
        </p:spPr>
        <p:txBody>
          <a:bodyPr wrap="square">
            <a:spAutoFit/>
          </a:bodyPr>
          <a:lstStyle/>
          <a:p>
            <a:pPr algn="just"/>
            <a:r>
              <a:rPr lang="en-US" sz="2800" dirty="0">
                <a:solidFill>
                  <a:srgbClr val="FFFFFF"/>
                </a:solidFill>
                <a:latin typeface="Arial"/>
                <a:cs typeface="Arial"/>
              </a:rPr>
              <a:t>“[Creativity in advertising is] the extent to which an ad contains brand or executional elements that are different, novel, unusual, original, unique, etc.” </a:t>
            </a:r>
          </a:p>
        </p:txBody>
      </p:sp>
    </p:spTree>
    <p:extLst>
      <p:ext uri="{BB962C8B-B14F-4D97-AF65-F5344CB8AC3E}">
        <p14:creationId xmlns:p14="http://schemas.microsoft.com/office/powerpoint/2010/main" val="2324486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96" y="447188"/>
            <a:ext cx="10960822" cy="970450"/>
          </a:xfrm>
        </p:spPr>
        <p:txBody>
          <a:bodyPr/>
          <a:lstStyle/>
          <a:p>
            <a:r>
              <a:rPr lang="en-US" dirty="0">
                <a:latin typeface="Arial"/>
                <a:cs typeface="Arial"/>
              </a:rPr>
              <a:t>How much creativity can you </a:t>
            </a:r>
            <a:r>
              <a:rPr lang="en-US" dirty="0" smtClean="0">
                <a:latin typeface="Arial"/>
                <a:cs typeface="Arial"/>
              </a:rPr>
              <a:t>get </a:t>
            </a:r>
            <a:r>
              <a:rPr lang="en-US" dirty="0">
                <a:latin typeface="Arial"/>
                <a:cs typeface="Arial"/>
              </a:rPr>
              <a:t>away with?</a:t>
            </a:r>
          </a:p>
        </p:txBody>
      </p:sp>
      <p:sp>
        <p:nvSpPr>
          <p:cNvPr id="3" name="Rectangle 2"/>
          <p:cNvSpPr/>
          <p:nvPr/>
        </p:nvSpPr>
        <p:spPr>
          <a:xfrm>
            <a:off x="1224368" y="2716559"/>
            <a:ext cx="9741678" cy="1384995"/>
          </a:xfrm>
          <a:prstGeom prst="rect">
            <a:avLst/>
          </a:prstGeom>
        </p:spPr>
        <p:txBody>
          <a:bodyPr wrap="square">
            <a:spAutoFit/>
          </a:bodyPr>
          <a:lstStyle/>
          <a:p>
            <a:pPr algn="just"/>
            <a:r>
              <a:rPr lang="en-US" sz="2800" dirty="0">
                <a:solidFill>
                  <a:srgbClr val="FFFFFF"/>
                </a:solidFill>
                <a:latin typeface="Arial"/>
                <a:cs typeface="Arial"/>
              </a:rPr>
              <a:t>Coffee adverts, for example, have spanned everything from celebrities on terraces to wild, emotional journeys across the world—ending with the sumptuous sensation of hot coffee. </a:t>
            </a:r>
          </a:p>
        </p:txBody>
      </p:sp>
    </p:spTree>
    <p:extLst>
      <p:ext uri="{BB962C8B-B14F-4D97-AF65-F5344CB8AC3E}">
        <p14:creationId xmlns:p14="http://schemas.microsoft.com/office/powerpoint/2010/main" val="4232692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10" y="447188"/>
            <a:ext cx="10960822" cy="970450"/>
          </a:xfrm>
        </p:spPr>
        <p:txBody>
          <a:bodyPr/>
          <a:lstStyle/>
          <a:p>
            <a:r>
              <a:rPr lang="en-US" dirty="0">
                <a:latin typeface="Arial"/>
                <a:cs typeface="Arial"/>
              </a:rPr>
              <a:t>How much creativity can you </a:t>
            </a:r>
            <a:r>
              <a:rPr lang="en-US" dirty="0" smtClean="0">
                <a:latin typeface="Arial"/>
                <a:cs typeface="Arial"/>
              </a:rPr>
              <a:t>get </a:t>
            </a:r>
            <a:r>
              <a:rPr lang="en-US" dirty="0">
                <a:latin typeface="Arial"/>
                <a:cs typeface="Arial"/>
              </a:rPr>
              <a:t>away with?</a:t>
            </a:r>
          </a:p>
        </p:txBody>
      </p:sp>
      <p:pic>
        <p:nvPicPr>
          <p:cNvPr id="6" name="Content Placeholder 5" descr="OIP-C.2-QFg7yTGM2Y_Gft_emjcAHaKe.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24468" y="2222500"/>
            <a:ext cx="3085372" cy="4361180"/>
          </a:xfrm>
        </p:spPr>
      </p:pic>
      <p:pic>
        <p:nvPicPr>
          <p:cNvPr id="7" name="Content Placeholder 6" descr="OIP-C.LSj-K_uWCAl3FMEPmXwdJgHaKd.jp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84234" y="2222500"/>
            <a:ext cx="3089984" cy="4361180"/>
          </a:xfrm>
        </p:spPr>
      </p:pic>
    </p:spTree>
    <p:extLst>
      <p:ext uri="{BB962C8B-B14F-4D97-AF65-F5344CB8AC3E}">
        <p14:creationId xmlns:p14="http://schemas.microsoft.com/office/powerpoint/2010/main" val="2774488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952" y="447188"/>
            <a:ext cx="10952509" cy="970450"/>
          </a:xfrm>
        </p:spPr>
        <p:txBody>
          <a:bodyPr/>
          <a:lstStyle/>
          <a:p>
            <a:r>
              <a:rPr lang="en-US" dirty="0">
                <a:latin typeface="Arial"/>
                <a:cs typeface="Arial"/>
              </a:rPr>
              <a:t>How much creativity can you </a:t>
            </a:r>
            <a:r>
              <a:rPr lang="en-US" dirty="0" smtClean="0">
                <a:latin typeface="Arial"/>
                <a:cs typeface="Arial"/>
              </a:rPr>
              <a:t>get </a:t>
            </a:r>
            <a:r>
              <a:rPr lang="en-US" dirty="0">
                <a:latin typeface="Arial"/>
                <a:cs typeface="Arial"/>
              </a:rPr>
              <a:t>away with?</a:t>
            </a:r>
          </a:p>
        </p:txBody>
      </p:sp>
      <p:sp>
        <p:nvSpPr>
          <p:cNvPr id="3" name="Rectangle 2"/>
          <p:cNvSpPr/>
          <p:nvPr/>
        </p:nvSpPr>
        <p:spPr>
          <a:xfrm>
            <a:off x="1369839" y="2831400"/>
            <a:ext cx="9450733" cy="954107"/>
          </a:xfrm>
          <a:prstGeom prst="rect">
            <a:avLst/>
          </a:prstGeom>
        </p:spPr>
        <p:txBody>
          <a:bodyPr wrap="square">
            <a:spAutoFit/>
          </a:bodyPr>
          <a:lstStyle/>
          <a:p>
            <a:pPr algn="just"/>
            <a:r>
              <a:rPr lang="en-US" sz="2800" dirty="0">
                <a:solidFill>
                  <a:srgbClr val="FFFFFF"/>
                </a:solidFill>
                <a:latin typeface="Arial"/>
                <a:cs typeface="Arial"/>
              </a:rPr>
              <a:t>Once again, knowing what level of creativity companies can safely exert depends on </a:t>
            </a:r>
            <a:r>
              <a:rPr lang="en-US" sz="2800" dirty="0">
                <a:solidFill>
                  <a:srgbClr val="FFFF00"/>
                </a:solidFill>
                <a:latin typeface="Arial"/>
                <a:cs typeface="Arial"/>
              </a:rPr>
              <a:t>knowing the target audience</a:t>
            </a:r>
            <a:r>
              <a:rPr lang="en-US" sz="2800" dirty="0">
                <a:solidFill>
                  <a:srgbClr val="FFFFFF"/>
                </a:solidFill>
                <a:latin typeface="Arial"/>
                <a:cs typeface="Arial"/>
              </a:rPr>
              <a:t>. </a:t>
            </a:r>
          </a:p>
        </p:txBody>
      </p:sp>
    </p:spTree>
    <p:extLst>
      <p:ext uri="{BB962C8B-B14F-4D97-AF65-F5344CB8AC3E}">
        <p14:creationId xmlns:p14="http://schemas.microsoft.com/office/powerpoint/2010/main" val="2243737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62" y="447188"/>
            <a:ext cx="10994073" cy="970450"/>
          </a:xfrm>
        </p:spPr>
        <p:txBody>
          <a:bodyPr/>
          <a:lstStyle/>
          <a:p>
            <a:r>
              <a:rPr lang="en-US" dirty="0">
                <a:latin typeface="Arial"/>
                <a:cs typeface="Arial"/>
              </a:rPr>
              <a:t>How much creativity can you </a:t>
            </a:r>
            <a:r>
              <a:rPr lang="en-US" dirty="0" smtClean="0">
                <a:latin typeface="Arial"/>
                <a:cs typeface="Arial"/>
              </a:rPr>
              <a:t>get </a:t>
            </a:r>
            <a:r>
              <a:rPr lang="en-US" dirty="0">
                <a:latin typeface="Arial"/>
                <a:cs typeface="Arial"/>
              </a:rPr>
              <a:t>away with?</a:t>
            </a:r>
          </a:p>
        </p:txBody>
      </p:sp>
      <p:pic>
        <p:nvPicPr>
          <p:cNvPr id="5" name="Content Placeholder 4" descr="R-C.75e0d1be91a886a1d69bad365452ab03.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575" y="2081183"/>
            <a:ext cx="3548846" cy="4533365"/>
          </a:xfrm>
        </p:spPr>
      </p:pic>
    </p:spTree>
    <p:extLst>
      <p:ext uri="{BB962C8B-B14F-4D97-AF65-F5344CB8AC3E}">
        <p14:creationId xmlns:p14="http://schemas.microsoft.com/office/powerpoint/2010/main" val="35176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Conclusion </a:t>
            </a:r>
          </a:p>
        </p:txBody>
      </p:sp>
      <p:sp>
        <p:nvSpPr>
          <p:cNvPr id="3" name="Rectangle 2"/>
          <p:cNvSpPr/>
          <p:nvPr/>
        </p:nvSpPr>
        <p:spPr>
          <a:xfrm>
            <a:off x="1212691" y="2681770"/>
            <a:ext cx="9766616" cy="1815882"/>
          </a:xfrm>
          <a:prstGeom prst="rect">
            <a:avLst/>
          </a:prstGeom>
        </p:spPr>
        <p:txBody>
          <a:bodyPr wrap="square">
            <a:spAutoFit/>
          </a:bodyPr>
          <a:lstStyle/>
          <a:p>
            <a:pPr algn="just"/>
            <a:r>
              <a:rPr lang="en-US" sz="2800" dirty="0">
                <a:solidFill>
                  <a:srgbClr val="FFFFFF"/>
                </a:solidFill>
                <a:latin typeface="Arial"/>
                <a:cs typeface="Arial"/>
              </a:rPr>
              <a:t>It requires a lot of work and constant challenging of the status quo to create consistently creative ads, but the reward for doing so is established and proven—they’re simply more persuasive and more effective than non-creative ads! </a:t>
            </a:r>
          </a:p>
        </p:txBody>
      </p:sp>
    </p:spTree>
    <p:extLst>
      <p:ext uri="{BB962C8B-B14F-4D97-AF65-F5344CB8AC3E}">
        <p14:creationId xmlns:p14="http://schemas.microsoft.com/office/powerpoint/2010/main" val="3676567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What is creative advertising?</a:t>
            </a:r>
            <a:endParaRPr lang="en-US" dirty="0"/>
          </a:p>
        </p:txBody>
      </p:sp>
      <p:pic>
        <p:nvPicPr>
          <p:cNvPr id="5" name="Content Placeholder 4" descr="OIP-C.wWpCHnhJtDKKtpfc3Z0QUwHaKh.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30206" y="2222500"/>
            <a:ext cx="2562663" cy="3638550"/>
          </a:xfrm>
        </p:spPr>
      </p:pic>
      <p:pic>
        <p:nvPicPr>
          <p:cNvPr id="6" name="Content Placeholder 5" descr="R-C.10ffe4d9becebe0e9cc34934a762f7b6.jp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26858" y="2222500"/>
            <a:ext cx="2516733" cy="3638550"/>
          </a:xfrm>
        </p:spPr>
      </p:pic>
    </p:spTree>
    <p:extLst>
      <p:ext uri="{BB962C8B-B14F-4D97-AF65-F5344CB8AC3E}">
        <p14:creationId xmlns:p14="http://schemas.microsoft.com/office/powerpoint/2010/main" val="3297233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Using creativity to stand out from the crowd</a:t>
            </a:r>
          </a:p>
        </p:txBody>
      </p:sp>
      <p:sp>
        <p:nvSpPr>
          <p:cNvPr id="3" name="Rectangle 2"/>
          <p:cNvSpPr/>
          <p:nvPr/>
        </p:nvSpPr>
        <p:spPr>
          <a:xfrm>
            <a:off x="1087978" y="2509811"/>
            <a:ext cx="10014458" cy="3970318"/>
          </a:xfrm>
          <a:prstGeom prst="rect">
            <a:avLst/>
          </a:prstGeom>
        </p:spPr>
        <p:txBody>
          <a:bodyPr wrap="square">
            <a:spAutoFit/>
          </a:bodyPr>
          <a:lstStyle/>
          <a:p>
            <a:pPr algn="just"/>
            <a:r>
              <a:rPr lang="en-US" sz="2800" dirty="0">
                <a:solidFill>
                  <a:srgbClr val="FFFFFF"/>
                </a:solidFill>
                <a:latin typeface="Arial"/>
                <a:cs typeface="Arial"/>
              </a:rPr>
              <a:t>The first job of any ad is (and in fact, always has been) to </a:t>
            </a:r>
            <a:r>
              <a:rPr lang="en-US" sz="2800" dirty="0">
                <a:solidFill>
                  <a:srgbClr val="FFFF00"/>
                </a:solidFill>
                <a:latin typeface="Arial"/>
                <a:cs typeface="Arial"/>
              </a:rPr>
              <a:t>stop a reader in their tracks</a:t>
            </a:r>
            <a:r>
              <a:rPr lang="en-US" sz="2800" dirty="0">
                <a:solidFill>
                  <a:srgbClr val="FFFFFF"/>
                </a:solidFill>
                <a:latin typeface="Arial"/>
                <a:cs typeface="Arial"/>
              </a:rPr>
              <a:t>.</a:t>
            </a:r>
          </a:p>
          <a:p>
            <a:pPr algn="just"/>
            <a:endParaRPr lang="en-US" sz="2800" dirty="0">
              <a:solidFill>
                <a:srgbClr val="FFFFFF"/>
              </a:solidFill>
              <a:latin typeface="Arial"/>
              <a:cs typeface="Arial"/>
            </a:endParaRPr>
          </a:p>
          <a:p>
            <a:pPr algn="just"/>
            <a:r>
              <a:rPr lang="en-US" sz="2800" dirty="0">
                <a:solidFill>
                  <a:srgbClr val="FFFFFF"/>
                </a:solidFill>
                <a:latin typeface="Arial"/>
                <a:cs typeface="Arial"/>
              </a:rPr>
              <a:t>We actually </a:t>
            </a:r>
            <a:r>
              <a:rPr lang="en-US" sz="2800" dirty="0">
                <a:solidFill>
                  <a:srgbClr val="FFFF00"/>
                </a:solidFill>
                <a:latin typeface="Arial"/>
                <a:cs typeface="Arial"/>
              </a:rPr>
              <a:t>pay for products</a:t>
            </a:r>
            <a:r>
              <a:rPr lang="en-US" sz="2800" dirty="0">
                <a:solidFill>
                  <a:srgbClr val="FFFFFF"/>
                </a:solidFill>
                <a:latin typeface="Arial"/>
                <a:cs typeface="Arial"/>
              </a:rPr>
              <a:t> today by accepting an onslaught of tailored ads in return. </a:t>
            </a:r>
          </a:p>
          <a:p>
            <a:pPr algn="just"/>
            <a:endParaRPr lang="en-US" sz="2800" dirty="0">
              <a:solidFill>
                <a:srgbClr val="FFFFFF"/>
              </a:solidFill>
              <a:latin typeface="Arial"/>
              <a:cs typeface="Arial"/>
            </a:endParaRPr>
          </a:p>
          <a:p>
            <a:pPr algn="just"/>
            <a:r>
              <a:rPr lang="en-US" sz="2800" dirty="0">
                <a:solidFill>
                  <a:srgbClr val="FFFFFF"/>
                </a:solidFill>
                <a:latin typeface="Arial"/>
                <a:cs typeface="Arial"/>
              </a:rPr>
              <a:t>The biggest social platforms in the world are built on the </a:t>
            </a:r>
            <a:r>
              <a:rPr lang="en-US" sz="2800" dirty="0">
                <a:solidFill>
                  <a:srgbClr val="FFFF00"/>
                </a:solidFill>
                <a:latin typeface="Arial"/>
                <a:cs typeface="Arial"/>
              </a:rPr>
              <a:t>promise of constant advertising</a:t>
            </a:r>
            <a:r>
              <a:rPr lang="en-US" sz="2800" dirty="0">
                <a:solidFill>
                  <a:srgbClr val="FFFFFF"/>
                </a:solidFill>
                <a:latin typeface="Arial"/>
                <a:cs typeface="Arial"/>
              </a:rPr>
              <a:t>. </a:t>
            </a:r>
          </a:p>
          <a:p>
            <a:pPr algn="just"/>
            <a:r>
              <a:rPr lang="en-US" sz="2800" dirty="0">
                <a:solidFill>
                  <a:srgbClr val="FFFFFF"/>
                </a:solidFill>
                <a:latin typeface="Arial"/>
                <a:cs typeface="Arial"/>
              </a:rPr>
              <a:t> </a:t>
            </a:r>
            <a:endParaRPr lang="en-US" sz="2800" dirty="0">
              <a:solidFill>
                <a:srgbClr val="FFFFFF"/>
              </a:solidFill>
              <a:latin typeface="Arial"/>
              <a:cs typeface="Arial"/>
            </a:endParaRPr>
          </a:p>
        </p:txBody>
      </p:sp>
    </p:spTree>
    <p:extLst>
      <p:ext uri="{BB962C8B-B14F-4D97-AF65-F5344CB8AC3E}">
        <p14:creationId xmlns:p14="http://schemas.microsoft.com/office/powerpoint/2010/main" val="4095996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IP-C.NcDN3wCMj4qCd5DLCirmYwHaK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647" y="1914388"/>
            <a:ext cx="3266286" cy="4782283"/>
          </a:xfrm>
          <a:prstGeom prst="rect">
            <a:avLst/>
          </a:prstGeom>
        </p:spPr>
      </p:pic>
      <p:sp>
        <p:nvSpPr>
          <p:cNvPr id="2" name="Title 1"/>
          <p:cNvSpPr>
            <a:spLocks noGrp="1"/>
          </p:cNvSpPr>
          <p:nvPr>
            <p:ph type="title"/>
          </p:nvPr>
        </p:nvSpPr>
        <p:spPr/>
        <p:txBody>
          <a:bodyPr/>
          <a:lstStyle/>
          <a:p>
            <a:r>
              <a:rPr lang="en-US" altLang="zh-CN" sz="3600" dirty="0">
                <a:latin typeface="Arial"/>
                <a:cs typeface="Arial"/>
              </a:rPr>
              <a:t>Using creativity to stand out from the crowd</a:t>
            </a:r>
            <a:endParaRPr lang="zh-CN" altLang="en-US" sz="3600" dirty="0"/>
          </a:p>
        </p:txBody>
      </p:sp>
      <p:sp>
        <p:nvSpPr>
          <p:cNvPr id="3" name="Rectangle 2"/>
          <p:cNvSpPr/>
          <p:nvPr/>
        </p:nvSpPr>
        <p:spPr>
          <a:xfrm>
            <a:off x="810000" y="2568325"/>
            <a:ext cx="6386945" cy="2246769"/>
          </a:xfrm>
          <a:prstGeom prst="rect">
            <a:avLst/>
          </a:prstGeom>
        </p:spPr>
        <p:txBody>
          <a:bodyPr wrap="square">
            <a:spAutoFit/>
          </a:bodyPr>
          <a:lstStyle/>
          <a:p>
            <a:pPr algn="just"/>
            <a:r>
              <a:rPr lang="en-US" altLang="zh-CN" sz="2800" dirty="0">
                <a:latin typeface="Arial"/>
                <a:cs typeface="Arial"/>
              </a:rPr>
              <a:t>This is both a weapon and a weakness for advertisers. The weapon is that businesses can put their ads in front of more eyes than ever in history, all over the internet. </a:t>
            </a:r>
            <a:endParaRPr lang="en-US" altLang="zh-CN" sz="2800" dirty="0">
              <a:latin typeface="Arial"/>
              <a:cs typeface="Arial"/>
            </a:endParaRPr>
          </a:p>
        </p:txBody>
      </p:sp>
    </p:spTree>
    <p:extLst>
      <p:ext uri="{BB962C8B-B14F-4D97-AF65-F5344CB8AC3E}">
        <p14:creationId xmlns:p14="http://schemas.microsoft.com/office/powerpoint/2010/main" val="4038358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a:cs typeface="Arial"/>
              </a:rPr>
              <a:t>Using creativity to stand out from the crowd</a:t>
            </a:r>
            <a:endParaRPr lang="en-US" sz="3600" dirty="0">
              <a:latin typeface="Arial"/>
              <a:cs typeface="Arial"/>
            </a:endParaRPr>
          </a:p>
        </p:txBody>
      </p:sp>
      <p:pic>
        <p:nvPicPr>
          <p:cNvPr id="5" name="Content Placeholder 4" descr="R-C.92b345b8d059b5c98048f8484ff5ca0b.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358" y="2222500"/>
            <a:ext cx="4849284" cy="3636963"/>
          </a:xfrm>
        </p:spPr>
      </p:pic>
    </p:spTree>
    <p:extLst>
      <p:ext uri="{BB962C8B-B14F-4D97-AF65-F5344CB8AC3E}">
        <p14:creationId xmlns:p14="http://schemas.microsoft.com/office/powerpoint/2010/main" val="1879566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45734" y="1024468"/>
            <a:ext cx="4944533" cy="2786063"/>
          </a:xfrm>
        </p:spPr>
        <p:txBody>
          <a:bodyPr/>
          <a:lstStyle/>
          <a:p>
            <a:r>
              <a:rPr lang="en-US" sz="2800" dirty="0">
                <a:latin typeface="Arial"/>
                <a:cs typeface="Arial"/>
              </a:rPr>
              <a:t>The self-perpetuating </a:t>
            </a:r>
            <a:r>
              <a:rPr lang="en-US" sz="2800" dirty="0">
                <a:latin typeface="Arial"/>
                <a:cs typeface="Arial"/>
              </a:rPr>
              <a:t/>
            </a:r>
            <a:br>
              <a:rPr lang="en-US" sz="2800" dirty="0">
                <a:latin typeface="Arial"/>
                <a:cs typeface="Arial"/>
              </a:rPr>
            </a:br>
            <a:r>
              <a:rPr lang="en-US" sz="2800" dirty="0">
                <a:latin typeface="Arial"/>
                <a:cs typeface="Arial"/>
              </a:rPr>
              <a:t>cycle </a:t>
            </a:r>
            <a:r>
              <a:rPr lang="en-US" sz="2800" dirty="0">
                <a:latin typeface="Arial"/>
                <a:cs typeface="Arial"/>
              </a:rPr>
              <a:t>of </a:t>
            </a:r>
            <a:r>
              <a:rPr lang="en-US" sz="2800" dirty="0">
                <a:latin typeface="Arial"/>
                <a:cs typeface="Arial"/>
              </a:rPr>
              <a:t/>
            </a:r>
            <a:br>
              <a:rPr lang="en-US" sz="2800" dirty="0">
                <a:latin typeface="Arial"/>
                <a:cs typeface="Arial"/>
              </a:rPr>
            </a:br>
            <a:r>
              <a:rPr lang="en-US" sz="2800" dirty="0">
                <a:latin typeface="Arial"/>
                <a:cs typeface="Arial"/>
              </a:rPr>
              <a:t>new </a:t>
            </a:r>
            <a:r>
              <a:rPr lang="en-US" sz="2800" dirty="0">
                <a:latin typeface="Arial"/>
                <a:cs typeface="Arial"/>
              </a:rPr>
              <a:t>ideas</a:t>
            </a:r>
          </a:p>
        </p:txBody>
      </p:sp>
      <p:pic>
        <p:nvPicPr>
          <p:cNvPr id="3" name="Picture 2" descr="R-C.8125219c054580a90e6e7149557aba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956" y="0"/>
            <a:ext cx="4632045" cy="6858000"/>
          </a:xfrm>
          <a:prstGeom prst="rect">
            <a:avLst/>
          </a:prstGeom>
        </p:spPr>
      </p:pic>
    </p:spTree>
    <p:extLst>
      <p:ext uri="{BB962C8B-B14F-4D97-AF65-F5344CB8AC3E}">
        <p14:creationId xmlns:p14="http://schemas.microsoft.com/office/powerpoint/2010/main" val="178964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The self-perpetuating cycle of </a:t>
            </a:r>
            <a:r>
              <a:rPr lang="en-US" dirty="0" smtClean="0">
                <a:latin typeface="Arial"/>
                <a:cs typeface="Arial"/>
              </a:rPr>
              <a:t>new </a:t>
            </a:r>
            <a:r>
              <a:rPr lang="en-US" dirty="0">
                <a:latin typeface="Arial"/>
                <a:cs typeface="Arial"/>
              </a:rPr>
              <a:t>ideas</a:t>
            </a:r>
          </a:p>
        </p:txBody>
      </p:sp>
      <p:sp>
        <p:nvSpPr>
          <p:cNvPr id="3" name="Rectangle 2"/>
          <p:cNvSpPr/>
          <p:nvPr/>
        </p:nvSpPr>
        <p:spPr>
          <a:xfrm>
            <a:off x="1411405" y="2806461"/>
            <a:ext cx="9367604" cy="1815882"/>
          </a:xfrm>
          <a:prstGeom prst="rect">
            <a:avLst/>
          </a:prstGeom>
        </p:spPr>
        <p:txBody>
          <a:bodyPr wrap="square">
            <a:spAutoFit/>
          </a:bodyPr>
          <a:lstStyle/>
          <a:p>
            <a:pPr algn="just"/>
            <a:r>
              <a:rPr lang="en-US" sz="2800" dirty="0">
                <a:solidFill>
                  <a:srgbClr val="FFFFFF"/>
                </a:solidFill>
                <a:latin typeface="Arial"/>
                <a:cs typeface="Arial"/>
              </a:rPr>
              <a:t>Creativity is how we unlock </a:t>
            </a:r>
            <a:r>
              <a:rPr lang="en-US" sz="2800" dirty="0">
                <a:solidFill>
                  <a:srgbClr val="FFFFFF"/>
                </a:solidFill>
                <a:latin typeface="Arial"/>
                <a:cs typeface="Arial"/>
              </a:rPr>
              <a:t>the </a:t>
            </a:r>
            <a:r>
              <a:rPr lang="en-US" sz="2800" dirty="0">
                <a:solidFill>
                  <a:srgbClr val="FFFFFF"/>
                </a:solidFill>
                <a:latin typeface="Arial"/>
                <a:cs typeface="Arial"/>
              </a:rPr>
              <a:t>new ways of standing out. </a:t>
            </a:r>
            <a:endParaRPr lang="en-US" sz="2800" dirty="0">
              <a:solidFill>
                <a:srgbClr val="FFFFFF"/>
              </a:solidFill>
              <a:latin typeface="Arial"/>
              <a:cs typeface="Arial"/>
            </a:endParaRPr>
          </a:p>
          <a:p>
            <a:pPr algn="just"/>
            <a:endParaRPr lang="en-US" sz="2800" dirty="0">
              <a:solidFill>
                <a:srgbClr val="FFFFFF"/>
              </a:solidFill>
              <a:latin typeface="Arial"/>
              <a:cs typeface="Arial"/>
            </a:endParaRPr>
          </a:p>
          <a:p>
            <a:pPr algn="just"/>
            <a:r>
              <a:rPr lang="en-US" sz="2800" dirty="0">
                <a:solidFill>
                  <a:srgbClr val="FFFFFF"/>
                </a:solidFill>
                <a:latin typeface="Arial"/>
                <a:cs typeface="Arial"/>
              </a:rPr>
              <a:t>They’re </a:t>
            </a:r>
            <a:r>
              <a:rPr lang="en-US" sz="2800" dirty="0">
                <a:solidFill>
                  <a:srgbClr val="FFFFFF"/>
                </a:solidFill>
                <a:latin typeface="Arial"/>
                <a:cs typeface="Arial"/>
              </a:rPr>
              <a:t>rarely era-defining changes, but more often subtle and ongoing enhancements which help get eyes on ads. </a:t>
            </a:r>
          </a:p>
        </p:txBody>
      </p:sp>
    </p:spTree>
    <p:extLst>
      <p:ext uri="{BB962C8B-B14F-4D97-AF65-F5344CB8AC3E}">
        <p14:creationId xmlns:p14="http://schemas.microsoft.com/office/powerpoint/2010/main" val="8713176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001">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001.potx</Template>
  <TotalTime>0</TotalTime>
  <Words>830</Words>
  <Application>Microsoft Office PowerPoint</Application>
  <PresentationFormat>Widescreen</PresentationFormat>
  <Paragraphs>77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宋体</vt:lpstr>
      <vt:lpstr>Arial</vt:lpstr>
      <vt:lpstr>Calibri</vt:lpstr>
      <vt:lpstr>Century Gothic</vt:lpstr>
      <vt:lpstr>Wingdings 2</vt:lpstr>
      <vt:lpstr>001</vt:lpstr>
      <vt:lpstr>The Essential Role of Creativity in Advertising</vt:lpstr>
      <vt:lpstr>Do You Agree?</vt:lpstr>
      <vt:lpstr>What is creative advertising?</vt:lpstr>
      <vt:lpstr>What is creative advertising?</vt:lpstr>
      <vt:lpstr>Using creativity to stand out from the crowd</vt:lpstr>
      <vt:lpstr>Using creativity to stand out from the crowd</vt:lpstr>
      <vt:lpstr>Using creativity to stand out from the crowd</vt:lpstr>
      <vt:lpstr>The self-perpetuating  cycle of  new ideas</vt:lpstr>
      <vt:lpstr>The self-perpetuating cycle of new ideas</vt:lpstr>
      <vt:lpstr>The self-perpetuating  cycle of  new ideas</vt:lpstr>
      <vt:lpstr>3 Major ways in which companies to breathe new life into their ads </vt:lpstr>
      <vt:lpstr>Originality</vt:lpstr>
      <vt:lpstr>Originality</vt:lpstr>
      <vt:lpstr>Originality</vt:lpstr>
      <vt:lpstr>Originality</vt:lpstr>
      <vt:lpstr>Flexibility</vt:lpstr>
      <vt:lpstr>Flexibility</vt:lpstr>
      <vt:lpstr>Artistic Value</vt:lpstr>
      <vt:lpstr>Artistic Value</vt:lpstr>
      <vt:lpstr>Artistic Value</vt:lpstr>
      <vt:lpstr>Artistic Value</vt:lpstr>
      <vt:lpstr>Creativity is what makes ads memorable</vt:lpstr>
      <vt:lpstr>Creativity is what makes ads memorable</vt:lpstr>
      <vt:lpstr>Creativity is what makes ads memorable</vt:lpstr>
      <vt:lpstr>Creativity is what makes ads memorable</vt:lpstr>
      <vt:lpstr>Creativity is what makes ads memorable</vt:lpstr>
      <vt:lpstr>Finding a powerful message</vt:lpstr>
      <vt:lpstr>Turning your message into a captivating story</vt:lpstr>
      <vt:lpstr>How much creativity can you get away with?</vt:lpstr>
      <vt:lpstr>How much creativity can you get away with?</vt:lpstr>
      <vt:lpstr>How much creativity can you get away with?</vt:lpstr>
      <vt:lpstr>How much creativity can you get away with?</vt:lpstr>
      <vt:lpstr>How much creativity can you get away with?</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2019-06-12T18:46:03Z</dcterms:created>
  <dcterms:modified xsi:type="dcterms:W3CDTF">2023-03-13T07:33:29Z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