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sldIdLst>
    <p:sldId id="258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9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249488"/>
            <a:ext cx="5384800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88"/>
            <a:ext cx="5384800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AB06-6AA4-400D-A45C-4FBBF393245E}" type="datetime1">
              <a:rPr lang="en-US" altLang="zh-CN"/>
              <a:pPr>
                <a:defRPr/>
              </a:pPr>
              <a:t>4/17/23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image copyright 2006 www.brainybetty.com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98717" y="1588"/>
            <a:ext cx="101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C5897-8E50-4EDF-8313-840376D65D9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9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  <p:sldLayoutId id="214748366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63500"/>
            <a:r>
              <a:rPr lang="en-US" sz="4800" b="1" dirty="0">
                <a:latin typeface="Arial" charset="0"/>
                <a:cs typeface="Arial" charset="0"/>
              </a:rPr>
              <a:t>Type and Typography</a:t>
            </a:r>
            <a:endParaRPr lang="zh-CN" altLang="en-US" sz="4800" b="1" dirty="0">
              <a:latin typeface="Arial" charset="0"/>
              <a:cs typeface="Arial" charset="0"/>
            </a:endParaRP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xmlns="" id="{2A830EB7-CFF2-BE76-DA16-EF485DA79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latin typeface="Arial" charset="0"/>
                <a:ea typeface="宋体" pitchFamily="2" charset="-122"/>
              </a:rPr>
              <a:t>Symbol </a:t>
            </a:r>
            <a:endParaRPr lang="en-US" sz="4400" b="1" dirty="0">
              <a:latin typeface="Arial" charset="0"/>
            </a:endParaRPr>
          </a:p>
        </p:txBody>
      </p:sp>
      <p:pic>
        <p:nvPicPr>
          <p:cNvPr id="100359" name="Picture 7" descr="symbol-sign-typeface-for-downloa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9568" y="2222500"/>
            <a:ext cx="4926501" cy="4188810"/>
          </a:xfrm>
        </p:spPr>
      </p:pic>
      <p:sp>
        <p:nvSpPr>
          <p:cNvPr id="100357" name="Rectangle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charset="0"/>
              </a:rPr>
              <a:t>Symbol typefaces are geometric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figures and illustrations</a:t>
            </a:r>
            <a:r>
              <a:rPr lang="en-US" altLang="zh-CN" sz="3200" dirty="0">
                <a:latin typeface="Arial" charset="0"/>
              </a:rPr>
              <a:t>. </a:t>
            </a: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Typography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6669" y="2322474"/>
            <a:ext cx="106995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Typography is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 arranging letters and text in a way that makes the copy legible, clear, and visually appealing to the reader. </a:t>
            </a: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Typography involves font style, appearance, and structure, which aims to elicit certain emotions and convey specific messages.</a:t>
            </a:r>
          </a:p>
        </p:txBody>
      </p:sp>
    </p:spTree>
    <p:extLst>
      <p:ext uri="{BB962C8B-B14F-4D97-AF65-F5344CB8AC3E}">
        <p14:creationId xmlns:p14="http://schemas.microsoft.com/office/powerpoint/2010/main" val="22756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charset="0"/>
                <a:ea typeface="宋体" pitchFamily="2" charset="-122"/>
              </a:rPr>
              <a:t>Getting Attention and Delivering Clarity 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497497" y="2655715"/>
            <a:ext cx="916554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Typography is the manipulation of type and space. </a:t>
            </a:r>
          </a:p>
          <a:p>
            <a:pPr algn="just"/>
            <a:endParaRPr lang="en-US" altLang="zh-CN" sz="3200" i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3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Readability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3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legibility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are the cornerstones of good typography. </a:t>
            </a:r>
          </a:p>
        </p:txBody>
      </p:sp>
    </p:spTree>
    <p:extLst>
      <p:ext uri="{BB962C8B-B14F-4D97-AF65-F5344CB8AC3E}">
        <p14:creationId xmlns:p14="http://schemas.microsoft.com/office/powerpoint/2010/main" val="48889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charset="0"/>
                <a:ea typeface="宋体" pitchFamily="2" charset="-122"/>
              </a:rPr>
              <a:t>Getting Attention and Delivering Clarity 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232452" y="2711932"/>
            <a:ext cx="960069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Typography uses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language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 the form of letters, words, sentences, and paragraphs to thoughtfully present a message within a composition. </a:t>
            </a:r>
          </a:p>
        </p:txBody>
      </p:sp>
    </p:spTree>
    <p:extLst>
      <p:ext uri="{BB962C8B-B14F-4D97-AF65-F5344CB8AC3E}">
        <p14:creationId xmlns:p14="http://schemas.microsoft.com/office/powerpoint/2010/main" val="146223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charset="0"/>
                <a:ea typeface="宋体" pitchFamily="2" charset="-122"/>
              </a:rPr>
              <a:t>Getting Attention and Delivering Clarity 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378226" y="2922494"/>
            <a:ext cx="946205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Typography is the technique used to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clarify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messages so the reader can extract as much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as possible. </a:t>
            </a:r>
          </a:p>
        </p:txBody>
      </p:sp>
    </p:spTree>
    <p:extLst>
      <p:ext uri="{BB962C8B-B14F-4D97-AF65-F5344CB8AC3E}">
        <p14:creationId xmlns:p14="http://schemas.microsoft.com/office/powerpoint/2010/main" val="4544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charset="0"/>
                <a:ea typeface="宋体" pitchFamily="2" charset="-122"/>
              </a:rPr>
              <a:t>Getting Attention and Delivering Clarity </a:t>
            </a:r>
            <a:endParaRPr lang="zh-CN" altLang="en-US" sz="4400" dirty="0"/>
          </a:p>
        </p:txBody>
      </p:sp>
      <p:pic>
        <p:nvPicPr>
          <p:cNvPr id="1026" name="Picture 2" descr="50 Best Typography Design Examples for your inspiration1">
            <a:extLst>
              <a:ext uri="{FF2B5EF4-FFF2-40B4-BE49-F238E27FC236}">
                <a16:creationId xmlns:a16="http://schemas.microsoft.com/office/drawing/2014/main" xmlns="" id="{A9567ECC-A739-F8EE-291F-75FF37EEDBA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33" y="2222499"/>
            <a:ext cx="2990918" cy="43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ographic Posters 26">
            <a:extLst>
              <a:ext uri="{FF2B5EF4-FFF2-40B4-BE49-F238E27FC236}">
                <a16:creationId xmlns:a16="http://schemas.microsoft.com/office/drawing/2014/main" xmlns="" id="{5A2D6947-7F3B-88E1-63D9-FE424B6AF0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064" y="2222500"/>
            <a:ext cx="3280170" cy="436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34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charset="0"/>
                <a:ea typeface="宋体" pitchFamily="2" charset="-122"/>
              </a:rPr>
              <a:t>Getting Attention and Delivering Clarity 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510749" y="2733594"/>
            <a:ext cx="918122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This requires the designer to read and understand the message so he or she can act as a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translator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 synthesizing the information provided into </a:t>
            </a:r>
            <a:r>
              <a:rPr lang="en-US" altLang="zh-CN" sz="3200" u="sng" dirty="0">
                <a:latin typeface="Arial" panose="020B0604020202020204" pitchFamily="34" charset="0"/>
                <a:cs typeface="Arial" panose="020B0604020202020204" pitchFamily="34" charset="0"/>
              </a:rPr>
              <a:t>a representation using words and images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198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charset="0"/>
                <a:ea typeface="宋体" pitchFamily="2" charset="-122"/>
              </a:rPr>
              <a:t>Getting Attention and Delivering Clarity </a:t>
            </a:r>
            <a:endParaRPr lang="zh-CN" altLang="en-US" sz="4400" dirty="0"/>
          </a:p>
        </p:txBody>
      </p:sp>
      <p:pic>
        <p:nvPicPr>
          <p:cNvPr id="8" name="內容版面配置區 7" descr="02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987550" y="2193925"/>
            <a:ext cx="2955511" cy="4355944"/>
          </a:xfrm>
        </p:spPr>
      </p:pic>
      <p:pic>
        <p:nvPicPr>
          <p:cNvPr id="9" name="內容版面配置區 8" descr="028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9612" y="2193924"/>
            <a:ext cx="3597882" cy="4352649"/>
          </a:xfrm>
        </p:spPr>
      </p:pic>
    </p:spTree>
    <p:extLst>
      <p:ext uri="{BB962C8B-B14F-4D97-AF65-F5344CB8AC3E}">
        <p14:creationId xmlns:p14="http://schemas.microsoft.com/office/powerpoint/2010/main" val="71878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charset="0"/>
                <a:ea typeface="宋体" pitchFamily="2" charset="-122"/>
              </a:rPr>
              <a:t>Getting Attention and Delivering Clarity 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137409" y="2920554"/>
            <a:ext cx="98486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Choosing the proper typefaces can convey the proper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mood</a:t>
            </a:r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emotion</a:t>
            </a:r>
            <a:r>
              <a:rPr lang="en-US" altLang="zh-CN" sz="32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for representing a design’s theme. </a:t>
            </a:r>
          </a:p>
        </p:txBody>
      </p:sp>
    </p:spTree>
    <p:extLst>
      <p:ext uri="{BB962C8B-B14F-4D97-AF65-F5344CB8AC3E}">
        <p14:creationId xmlns:p14="http://schemas.microsoft.com/office/powerpoint/2010/main" val="718895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xamples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内容占位符 4" descr="colorful-typography-15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2261" y="2222499"/>
            <a:ext cx="4434069" cy="4434069"/>
          </a:xfrm>
        </p:spPr>
      </p:pic>
      <p:pic>
        <p:nvPicPr>
          <p:cNvPr id="2050" name="Picture 2" descr="20 Stunning Examples of Typography Work for Inspiration by MC Bess">
            <a:extLst>
              <a:ext uri="{FF2B5EF4-FFF2-40B4-BE49-F238E27FC236}">
                <a16:creationId xmlns:a16="http://schemas.microsoft.com/office/drawing/2014/main" xmlns="" id="{652F1051-2F55-F144-4691-9E0E563173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6858" y="2222499"/>
            <a:ext cx="3104074" cy="43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Arial" charset="0"/>
                <a:ea typeface="宋体" pitchFamily="2" charset="-122"/>
              </a:rPr>
              <a:t>What is type?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484244" y="2705938"/>
            <a:ext cx="940324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Type is available in all digital design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software packages</a:t>
            </a:r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 and gives the designer many creative possibilities—illustrating with type, setting type in perfect proportion to the page, using special effects on type. </a:t>
            </a:r>
          </a:p>
        </p:txBody>
      </p:sp>
    </p:spTree>
    <p:extLst>
      <p:ext uri="{BB962C8B-B14F-4D97-AF65-F5344CB8AC3E}">
        <p14:creationId xmlns:p14="http://schemas.microsoft.com/office/powerpoint/2010/main" val="7693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xamples</a:t>
            </a:r>
            <a:endParaRPr lang="zh-CN" altLang="en-US" sz="4400" dirty="0"/>
          </a:p>
        </p:txBody>
      </p:sp>
      <p:pic>
        <p:nvPicPr>
          <p:cNvPr id="3074" name="Picture 2" descr="41 Remarkable Typography Posters | Typography | Graphic Design Junction">
            <a:extLst>
              <a:ext uri="{FF2B5EF4-FFF2-40B4-BE49-F238E27FC236}">
                <a16:creationId xmlns:a16="http://schemas.microsoft.com/office/drawing/2014/main" xmlns="" id="{F760694F-CFB0-1ED0-FA21-A676F04269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116" y="2222500"/>
            <a:ext cx="3041610" cy="44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eautiful typography design - 2">
            <a:extLst>
              <a:ext uri="{FF2B5EF4-FFF2-40B4-BE49-F238E27FC236}">
                <a16:creationId xmlns:a16="http://schemas.microsoft.com/office/drawing/2014/main" xmlns="" id="{6E41E1ED-5399-4953-F72F-5A12294DF2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22499"/>
            <a:ext cx="4036135" cy="44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6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dirty="0">
                <a:latin typeface="Arial" charset="0"/>
              </a:rPr>
              <a:t>Type Categories</a:t>
            </a:r>
            <a:endParaRPr lang="zh-CN" altLang="en-US" sz="4400" b="1" dirty="0">
              <a:latin typeface="Arial" charset="0"/>
              <a:ea typeface="宋体" pitchFamily="2" charset="-122"/>
            </a:endParaRPr>
          </a:p>
        </p:txBody>
      </p:sp>
      <p:sp>
        <p:nvSpPr>
          <p:cNvPr id="18434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b="1" dirty="0">
                <a:latin typeface="Arial" charset="0"/>
              </a:rPr>
              <a:t>Serif typefaces</a:t>
            </a:r>
          </a:p>
          <a:p>
            <a:r>
              <a:rPr lang="en-US" sz="3600" b="1" dirty="0">
                <a:latin typeface="Arial" charset="0"/>
              </a:rPr>
              <a:t>Sans serif</a:t>
            </a:r>
          </a:p>
          <a:p>
            <a:r>
              <a:rPr lang="en-US" sz="3600" b="1" dirty="0">
                <a:latin typeface="Arial" charset="0"/>
              </a:rPr>
              <a:t>Script and cursive</a:t>
            </a:r>
          </a:p>
          <a:p>
            <a:r>
              <a:rPr lang="en-US" sz="3600" b="1" dirty="0">
                <a:latin typeface="Arial" charset="0"/>
              </a:rPr>
              <a:t>Black letter</a:t>
            </a:r>
          </a:p>
          <a:p>
            <a:r>
              <a:rPr lang="en-US" sz="3600" b="1" dirty="0">
                <a:latin typeface="Arial" charset="0"/>
              </a:rPr>
              <a:t>Decorative</a:t>
            </a:r>
          </a:p>
          <a:p>
            <a:r>
              <a:rPr lang="en-US" sz="3600" b="1" dirty="0">
                <a:latin typeface="Arial" charset="0"/>
              </a:rPr>
              <a:t>Symbol</a:t>
            </a:r>
            <a:endParaRPr lang="zh-CN" altLang="en-US" sz="3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7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3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Arial" charset="0"/>
              </a:rPr>
              <a:t>Serif typefaces</a:t>
            </a:r>
          </a:p>
        </p:txBody>
      </p:sp>
      <p:sp>
        <p:nvSpPr>
          <p:cNvPr id="86024" name="Rectangle 8"/>
          <p:cNvSpPr>
            <a:spLocks noGrp="1"/>
          </p:cNvSpPr>
          <p:nvPr>
            <p:ph type="body" sz="half" idx="1"/>
          </p:nvPr>
        </p:nvSpPr>
        <p:spPr>
          <a:xfrm>
            <a:off x="609599" y="2249488"/>
            <a:ext cx="5575069" cy="4324350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>
                <a:latin typeface="Arial" charset="0"/>
              </a:rPr>
              <a:t>Serif typefaces have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tails</a:t>
            </a:r>
            <a:r>
              <a:rPr lang="en-US" altLang="zh-CN" sz="3200" dirty="0">
                <a:latin typeface="Arial" charset="0"/>
              </a:rPr>
              <a:t> (cross lines) at the top and bottom ends of the letter strokes. </a:t>
            </a:r>
            <a:endParaRPr lang="en-US" sz="3200" dirty="0">
              <a:latin typeface="Arial" charset="0"/>
            </a:endParaRPr>
          </a:p>
        </p:txBody>
      </p:sp>
      <p:pic>
        <p:nvPicPr>
          <p:cNvPr id="86026" name="Picture 10" descr="type_serifs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902339" y="2276475"/>
            <a:ext cx="4103688" cy="4103688"/>
          </a:xfrm>
        </p:spPr>
      </p:pic>
    </p:spTree>
    <p:extLst>
      <p:ext uri="{BB962C8B-B14F-4D97-AF65-F5344CB8AC3E}">
        <p14:creationId xmlns:p14="http://schemas.microsoft.com/office/powerpoint/2010/main" val="31243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Arial" charset="0"/>
              </a:rPr>
              <a:t>Sans serif</a:t>
            </a:r>
          </a:p>
        </p:txBody>
      </p:sp>
      <p:pic>
        <p:nvPicPr>
          <p:cNvPr id="89094" name="Picture 6" descr="sansserifwebsaf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2054" y="2222499"/>
            <a:ext cx="3195669" cy="4473937"/>
          </a:xfrm>
        </p:spPr>
      </p:pic>
      <p:sp>
        <p:nvSpPr>
          <p:cNvPr id="89092" name="Rectangle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Sans serif typefaces’ characters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without serif</a:t>
            </a:r>
            <a:r>
              <a:rPr lang="en-US" sz="2800" dirty="0">
                <a:latin typeface="Arial" charset="0"/>
              </a:rPr>
              <a:t> have a modern, industrial style.</a:t>
            </a:r>
          </a:p>
        </p:txBody>
      </p:sp>
    </p:spTree>
    <p:extLst>
      <p:ext uri="{BB962C8B-B14F-4D97-AF65-F5344CB8AC3E}">
        <p14:creationId xmlns:p14="http://schemas.microsoft.com/office/powerpoint/2010/main" val="31887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Arial" charset="0"/>
              </a:rPr>
              <a:t>Script and cursive</a:t>
            </a:r>
          </a:p>
        </p:txBody>
      </p:sp>
      <p:pic>
        <p:nvPicPr>
          <p:cNvPr id="91143" name="Picture 7" descr="123_2L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7366" y="2470149"/>
            <a:ext cx="3657600" cy="3970421"/>
          </a:xfrm>
        </p:spPr>
      </p:pic>
      <p:sp>
        <p:nvSpPr>
          <p:cNvPr id="91141" name="Rectangle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latin typeface="Arial" charset="0"/>
              </a:rPr>
              <a:t>Script and cursive typefaces are designed to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look like handwriting </a:t>
            </a:r>
            <a:r>
              <a:rPr lang="en-US" altLang="zh-CN" sz="2800" dirty="0">
                <a:latin typeface="Arial" charset="0"/>
              </a:rPr>
              <a:t>and can provide a composition with elegance if used properly. 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4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Arial" charset="0"/>
              </a:rPr>
              <a:t>Black letter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364974" y="2493065"/>
            <a:ext cx="934926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Black letter typefaces are also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gothic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or text letter fonts. They imitate the appearance of calligraphic letters and can give composition some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English style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95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Arial" charset="0"/>
              </a:rPr>
              <a:t>Black letter</a:t>
            </a:r>
          </a:p>
        </p:txBody>
      </p:sp>
      <p:pic>
        <p:nvPicPr>
          <p:cNvPr id="96262" name="Picture 6" descr="GoticaLumina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27351" y="2205038"/>
            <a:ext cx="6264275" cy="4176712"/>
          </a:xfrm>
        </p:spPr>
      </p:pic>
    </p:spTree>
    <p:extLst>
      <p:ext uri="{BB962C8B-B14F-4D97-AF65-F5344CB8AC3E}">
        <p14:creationId xmlns:p14="http://schemas.microsoft.com/office/powerpoint/2010/main" val="308952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latin typeface="Arial" charset="0"/>
                <a:ea typeface="宋体" pitchFamily="2" charset="-122"/>
              </a:rPr>
              <a:t>Decorative </a:t>
            </a:r>
            <a:endParaRPr lang="en-US" sz="4400" b="1" dirty="0">
              <a:latin typeface="Arial" charset="0"/>
            </a:endParaRPr>
          </a:p>
        </p:txBody>
      </p:sp>
      <p:pic>
        <p:nvPicPr>
          <p:cNvPr id="98311" name="Picture 7" descr="Tal1_200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9150" y="2831994"/>
            <a:ext cx="5184775" cy="2419561"/>
          </a:xfrm>
        </p:spPr>
      </p:pic>
      <p:sp>
        <p:nvSpPr>
          <p:cNvPr id="98309" name="Rectangle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200" dirty="0">
                <a:latin typeface="Arial" charset="0"/>
              </a:rPr>
              <a:t>Decorative typefaces are fonts with abstract or elaborate letters that create 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a look of novelty</a:t>
            </a:r>
            <a:r>
              <a:rPr lang="en-US" sz="3200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558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001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001.potx</Template>
  <TotalTime>0</TotalTime>
  <Words>378</Words>
  <Application>Microsoft Macintosh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 2</vt:lpstr>
      <vt:lpstr>宋体</vt:lpstr>
      <vt:lpstr>001</vt:lpstr>
      <vt:lpstr>Type and Typography</vt:lpstr>
      <vt:lpstr>What is type?</vt:lpstr>
      <vt:lpstr>Type Categories</vt:lpstr>
      <vt:lpstr>Serif typefaces</vt:lpstr>
      <vt:lpstr>Sans serif</vt:lpstr>
      <vt:lpstr>Script and cursive</vt:lpstr>
      <vt:lpstr>Black letter</vt:lpstr>
      <vt:lpstr>Black letter</vt:lpstr>
      <vt:lpstr>Decorative </vt:lpstr>
      <vt:lpstr>Symbol </vt:lpstr>
      <vt:lpstr>What is Typography？</vt:lpstr>
      <vt:lpstr>Getting Attention and Delivering Clarity </vt:lpstr>
      <vt:lpstr>Getting Attention and Delivering Clarity </vt:lpstr>
      <vt:lpstr>Getting Attention and Delivering Clarity </vt:lpstr>
      <vt:lpstr>Getting Attention and Delivering Clarity </vt:lpstr>
      <vt:lpstr>Getting Attention and Delivering Clarity </vt:lpstr>
      <vt:lpstr>Getting Attention and Delivering Clarity </vt:lpstr>
      <vt:lpstr>Getting Attention and Delivering Clarity </vt:lpstr>
      <vt:lpstr>Examples</vt:lpstr>
      <vt:lpstr>Examples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2019-06-12T18:46:03Z</dcterms:created>
  <dcterms:modified xsi:type="dcterms:W3CDTF">2023-04-17T02:42:52Z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