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0"/>
  </p:notesMasterIdLst>
  <p:sldIdLst>
    <p:sldId id="305"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9" autoAdjust="0"/>
    <p:restoredTop sz="94660"/>
  </p:normalViewPr>
  <p:slideViewPr>
    <p:cSldViewPr snapToGrid="0">
      <p:cViewPr varScale="1">
        <p:scale>
          <a:sx n="110" d="100"/>
          <a:sy n="110" d="100"/>
        </p:scale>
        <p:origin x="1014"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pPr/>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pPr/>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Drag picture to placeholder or click icon to add</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pPr/>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201183" y="186645"/>
            <a:ext cx="11769688"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pPr/>
              <a:t>‹#›</a:t>
            </a:fld>
            <a:endParaRPr lang="en-US"/>
          </a:p>
        </p:txBody>
      </p:sp>
      <p:sp>
        <p:nvSpPr>
          <p:cNvPr id="12" name="Content Placeholder 2"/>
          <p:cNvSpPr>
            <a:spLocks noGrp="1"/>
          </p:cNvSpPr>
          <p:nvPr>
            <p:ph sz="half" idx="14"/>
          </p:nvPr>
        </p:nvSpPr>
        <p:spPr>
          <a:xfrm>
            <a:off x="1039284" y="1828801"/>
            <a:ext cx="48768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5"/>
          </p:nvPr>
        </p:nvSpPr>
        <p:spPr>
          <a:xfrm>
            <a:off x="1039284" y="3991816"/>
            <a:ext cx="48768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
          </p:nvPr>
        </p:nvSpPr>
        <p:spPr>
          <a:xfrm>
            <a:off x="6281271" y="1828801"/>
            <a:ext cx="48768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3"/>
          </p:nvPr>
        </p:nvSpPr>
        <p:spPr>
          <a:xfrm>
            <a:off x="6281271" y="3991816"/>
            <a:ext cx="48768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82372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201183" y="186645"/>
            <a:ext cx="11769688"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39283" y="1828801"/>
            <a:ext cx="10113435"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pPr/>
              <a:t>‹#›</a:t>
            </a:fld>
            <a:endParaRPr lang="en-US"/>
          </a:p>
        </p:txBody>
      </p:sp>
      <p:sp>
        <p:nvSpPr>
          <p:cNvPr id="10" name="Content Placeholder 2"/>
          <p:cNvSpPr>
            <a:spLocks noGrp="1"/>
          </p:cNvSpPr>
          <p:nvPr>
            <p:ph sz="half" idx="13"/>
          </p:nvPr>
        </p:nvSpPr>
        <p:spPr>
          <a:xfrm>
            <a:off x="1039283" y="3991816"/>
            <a:ext cx="10113435"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19712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pPr/>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pPr/>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pPr/>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Drag picture to placeholder or click icon to add</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pPr/>
              <a:t>4/5/2023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pPr/>
              <a:t>4/5/2023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 id="2147483667" r:id="rId15"/>
    <p:sldLayoutId id="2147483668" r:id="rId16"/>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ribbble.com/" TargetMode="External"/><Relationship Id="rId2" Type="http://schemas.openxmlformats.org/officeDocument/2006/relationships/hyperlink" Target="https://www.logolounge.com/" TargetMode="External"/><Relationship Id="rId1" Type="http://schemas.openxmlformats.org/officeDocument/2006/relationships/slideLayout" Target="../slideLayouts/slideLayout6.xml"/><Relationship Id="rId4" Type="http://schemas.openxmlformats.org/officeDocument/2006/relationships/hyperlink" Target="https://muz.li/"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toptal.com/designers/illustrator"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teamtreehouse.com/library/aligning-objects-in-illustrator" TargetMode="External"/><Relationship Id="rId2" Type="http://schemas.openxmlformats.org/officeDocument/2006/relationships/hyperlink" Target="https://helpx.adobe.com/illustrator/atv/cs6-tutorials/creating-objects-with-the-shape-tools.html" TargetMode="External"/><Relationship Id="rId1" Type="http://schemas.openxmlformats.org/officeDocument/2006/relationships/slideLayout" Target="../slideLayouts/slideLayout2.xml"/><Relationship Id="rId6" Type="http://schemas.openxmlformats.org/officeDocument/2006/relationships/hyperlink" Target="https://design.tutsplus.com/tutorials/illustrators-pen-tool-the-comprehensive-guide--vector-141" TargetMode="External"/><Relationship Id="rId5" Type="http://schemas.openxmlformats.org/officeDocument/2006/relationships/hyperlink" Target="https://design.tutsplus.com/tutorials/illustrator-in-60-seconds-the-shape-builder-tool--cms-26567" TargetMode="External"/><Relationship Id="rId4" Type="http://schemas.openxmlformats.org/officeDocument/2006/relationships/hyperlink" Target="https://design.tutsplus.com/tutorials/illustrator-in-60-seconds-how-to-use-the-pathfinder-tool--cms-2557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colourlovers.com/" TargetMode="External"/><Relationship Id="rId2" Type="http://schemas.openxmlformats.org/officeDocument/2006/relationships/hyperlink" Target="https://www.ctrlpaint.com/library/" TargetMode="External"/><Relationship Id="rId1" Type="http://schemas.openxmlformats.org/officeDocument/2006/relationships/slideLayout" Target="../slideLayouts/slideLayout2.xml"/><Relationship Id="rId5" Type="http://schemas.openxmlformats.org/officeDocument/2006/relationships/hyperlink" Target="https://www.pinterest.com/" TargetMode="External"/><Relationship Id="rId4" Type="http://schemas.openxmlformats.org/officeDocument/2006/relationships/hyperlink" Target="https://color.adobe.com/create/color-whee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optal.com/designers/creative-direction/art-vs-desig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fontAlgn="base"/>
            <a:r>
              <a:rPr lang="en-US" altLang="zh-CN" sz="4400" b="1" i="0" dirty="0">
                <a:solidFill>
                  <a:schemeClr val="tx1"/>
                </a:solidFill>
                <a:effectLst/>
                <a:latin typeface="Arial" panose="020B0604020202020204" pitchFamily="34" charset="0"/>
                <a:cs typeface="Arial" panose="020B0604020202020204" pitchFamily="34" charset="0"/>
              </a:rPr>
              <a:t>From Concept to Reality: </a:t>
            </a:r>
            <a:br>
              <a:rPr lang="en-US" altLang="zh-CN" sz="4400" b="1" i="0" dirty="0">
                <a:solidFill>
                  <a:schemeClr val="tx1"/>
                </a:solidFill>
                <a:effectLst/>
                <a:latin typeface="Arial" panose="020B0604020202020204" pitchFamily="34" charset="0"/>
                <a:cs typeface="Arial" panose="020B0604020202020204" pitchFamily="34" charset="0"/>
              </a:rPr>
            </a:br>
            <a:r>
              <a:rPr lang="en-US" altLang="zh-CN" sz="4400" b="1" i="0" dirty="0">
                <a:solidFill>
                  <a:schemeClr val="tx1"/>
                </a:solidFill>
                <a:effectLst/>
                <a:latin typeface="Arial" panose="020B0604020202020204" pitchFamily="34" charset="0"/>
                <a:cs typeface="Arial" panose="020B0604020202020204" pitchFamily="34" charset="0"/>
              </a:rPr>
              <a:t>A Guide to Logo Development</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437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9C6D9-F244-D450-B657-44DFE67C6C73}"/>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Visual Research and Art Direction</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79A44FA5-F9EA-D2F1-5940-8F4D2890C46F}"/>
              </a:ext>
            </a:extLst>
          </p:cNvPr>
          <p:cNvSpPr txBox="1"/>
          <p:nvPr/>
        </p:nvSpPr>
        <p:spPr>
          <a:xfrm>
            <a:off x="1526175" y="2202171"/>
            <a:ext cx="9139647" cy="830997"/>
          </a:xfrm>
          <a:prstGeom prst="rect">
            <a:avLst/>
          </a:prstGeom>
          <a:noFill/>
        </p:spPr>
        <p:txBody>
          <a:bodyPr wrap="square">
            <a:spAutoFit/>
          </a:bodyPr>
          <a:lstStyle/>
          <a:p>
            <a:pPr algn="just" fontAlgn="base"/>
            <a:r>
              <a:rPr lang="en-US" altLang="zh-CN" sz="2400" b="0" i="0" dirty="0">
                <a:effectLst/>
                <a:latin typeface="Arial" panose="020B0604020202020204" pitchFamily="34" charset="0"/>
                <a:cs typeface="Arial" panose="020B0604020202020204" pitchFamily="34" charset="0"/>
              </a:rPr>
              <a:t>The main point is revving the imagination by inundating yourself with high-quality examples of beauty, ingenuity, and craftsmanship.</a:t>
            </a:r>
          </a:p>
        </p:txBody>
      </p:sp>
      <p:pic>
        <p:nvPicPr>
          <p:cNvPr id="5" name="图片 4">
            <a:extLst>
              <a:ext uri="{FF2B5EF4-FFF2-40B4-BE49-F238E27FC236}">
                <a16:creationId xmlns:a16="http://schemas.microsoft.com/office/drawing/2014/main" id="{E1460FFA-B779-303E-D6C9-040215B0AD88}"/>
              </a:ext>
            </a:extLst>
          </p:cNvPr>
          <p:cNvPicPr>
            <a:picLocks noChangeAspect="1"/>
          </p:cNvPicPr>
          <p:nvPr/>
        </p:nvPicPr>
        <p:blipFill>
          <a:blip r:embed="rId2"/>
          <a:stretch>
            <a:fillRect/>
          </a:stretch>
        </p:blipFill>
        <p:spPr>
          <a:xfrm>
            <a:off x="2333625" y="3033168"/>
            <a:ext cx="7524750" cy="3648075"/>
          </a:xfrm>
          <a:prstGeom prst="rect">
            <a:avLst/>
          </a:prstGeom>
        </p:spPr>
      </p:pic>
    </p:spTree>
    <p:extLst>
      <p:ext uri="{BB962C8B-B14F-4D97-AF65-F5344CB8AC3E}">
        <p14:creationId xmlns:p14="http://schemas.microsoft.com/office/powerpoint/2010/main" val="258544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9C6D9-F244-D450-B657-44DFE67C6C73}"/>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Visual Research and Art Direction</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79A44FA5-F9EA-D2F1-5940-8F4D2890C46F}"/>
              </a:ext>
            </a:extLst>
          </p:cNvPr>
          <p:cNvSpPr txBox="1"/>
          <p:nvPr/>
        </p:nvSpPr>
        <p:spPr>
          <a:xfrm>
            <a:off x="1526175" y="2489554"/>
            <a:ext cx="9620796" cy="3785652"/>
          </a:xfrm>
          <a:prstGeom prst="rect">
            <a:avLst/>
          </a:prstGeom>
          <a:noFill/>
        </p:spPr>
        <p:txBody>
          <a:bodyPr wrap="square">
            <a:spAutoFit/>
          </a:bodyPr>
          <a:lstStyle/>
          <a:p>
            <a:pPr algn="l" fontAlgn="base"/>
            <a:r>
              <a:rPr lang="en-US" altLang="zh-CN" sz="2400" b="0" i="0" dirty="0">
                <a:solidFill>
                  <a:srgbClr val="FFFF00"/>
                </a:solidFill>
                <a:effectLst/>
                <a:latin typeface="Arial" panose="020B0604020202020204" pitchFamily="34" charset="0"/>
                <a:cs typeface="Arial" panose="020B0604020202020204" pitchFamily="34" charset="0"/>
              </a:rPr>
              <a:t>Here’s a brief list of online resources to help start your search:</a:t>
            </a:r>
          </a:p>
          <a:p>
            <a:pPr algn="l" fontAlgn="base"/>
            <a:endParaRPr lang="en-US" altLang="zh-CN" sz="2400"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altLang="zh-CN" sz="2400" b="1" i="0" u="sng" dirty="0" err="1">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LogoLounge</a:t>
            </a:r>
            <a:r>
              <a:rPr lang="en-US" altLang="zh-CN" sz="2400" b="0" i="0" dirty="0">
                <a:effectLst/>
                <a:latin typeface="Arial" panose="020B0604020202020204" pitchFamily="34" charset="0"/>
                <a:cs typeface="Arial" panose="020B0604020202020204" pitchFamily="34" charset="0"/>
              </a:rPr>
              <a:t> is a logo-centric showcase site for browsing logos from designers around the world.</a:t>
            </a:r>
          </a:p>
          <a:p>
            <a:pPr algn="l" fontAlgn="base">
              <a:buFont typeface="Arial" panose="020B0604020202020204" pitchFamily="34" charset="0"/>
              <a:buChar char="•"/>
            </a:pPr>
            <a:endParaRPr lang="en-US" altLang="zh-CN" sz="2400"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altLang="zh-CN" sz="2400" b="1" i="0" u="sng" dirty="0" err="1">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Dribbble</a:t>
            </a:r>
            <a:r>
              <a:rPr lang="en-US" altLang="zh-CN" sz="2400" b="0" i="0" dirty="0">
                <a:effectLst/>
                <a:latin typeface="Arial" panose="020B0604020202020204" pitchFamily="34" charset="0"/>
                <a:cs typeface="Arial" panose="020B0604020202020204" pitchFamily="34" charset="0"/>
              </a:rPr>
              <a:t> is a highly influential design platform where designers religiously upload their latest and greatest work.</a:t>
            </a:r>
          </a:p>
          <a:p>
            <a:pPr algn="l" fontAlgn="base">
              <a:buFont typeface="Arial" panose="020B0604020202020204" pitchFamily="34" charset="0"/>
              <a:buChar char="•"/>
            </a:pPr>
            <a:endParaRPr lang="en-US" altLang="zh-CN" sz="2400"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altLang="zh-CN" sz="2400" b="1" i="0" u="sng" dirty="0" err="1">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Muzli</a:t>
            </a:r>
            <a:r>
              <a:rPr lang="en-US" altLang="zh-CN" sz="2400" b="0" i="0" dirty="0">
                <a:effectLst/>
                <a:latin typeface="Arial" panose="020B0604020202020204" pitchFamily="34" charset="0"/>
                <a:cs typeface="Arial" panose="020B0604020202020204" pitchFamily="34" charset="0"/>
              </a:rPr>
              <a:t> is a website that aggregates the most popular design work from across the web.</a:t>
            </a:r>
          </a:p>
        </p:txBody>
      </p:sp>
    </p:spTree>
    <p:extLst>
      <p:ext uri="{BB962C8B-B14F-4D97-AF65-F5344CB8AC3E}">
        <p14:creationId xmlns:p14="http://schemas.microsoft.com/office/powerpoint/2010/main" val="128283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8A9B-6273-25F0-A09D-04B418518D79}"/>
              </a:ext>
            </a:extLst>
          </p:cNvPr>
          <p:cNvSpPr>
            <a:spLocks noGrp="1"/>
          </p:cNvSpPr>
          <p:nvPr>
            <p:ph type="title"/>
          </p:nvPr>
        </p:nvSpPr>
        <p:spPr>
          <a:xfrm>
            <a:off x="291788" y="447188"/>
            <a:ext cx="11608424" cy="970450"/>
          </a:xfrm>
        </p:spPr>
        <p:txBody>
          <a:bodyPr/>
          <a:lstStyle/>
          <a:p>
            <a:r>
              <a:rPr lang="en-US" altLang="zh-CN" sz="3600" i="0" dirty="0">
                <a:solidFill>
                  <a:schemeClr val="tx1"/>
                </a:solidFill>
                <a:effectLst/>
                <a:latin typeface="Arial" panose="020B0604020202020204" pitchFamily="34" charset="0"/>
                <a:cs typeface="Arial" panose="020B0604020202020204" pitchFamily="34" charset="0"/>
              </a:rPr>
              <a:t>Art Direction – Paving a Clear Path of Creative Intent</a:t>
            </a:r>
            <a:endParaRPr lang="zh-CN" altLang="en-US" sz="3600"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D61F8424-A543-624D-98DF-5B3A4C886862}"/>
              </a:ext>
            </a:extLst>
          </p:cNvPr>
          <p:cNvSpPr txBox="1"/>
          <p:nvPr/>
        </p:nvSpPr>
        <p:spPr>
          <a:xfrm>
            <a:off x="291788" y="2593645"/>
            <a:ext cx="5516829" cy="2677656"/>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Once visual research is complete, designers should lead clients through at least one round of art direction. This is a time to distill visual research into a concise plan of artistic intent through the use of a </a:t>
            </a:r>
            <a:r>
              <a:rPr lang="en-US" altLang="zh-CN" sz="2400" b="0" i="0" dirty="0" err="1">
                <a:effectLst/>
                <a:latin typeface="Arial" panose="020B0604020202020204" pitchFamily="34" charset="0"/>
                <a:cs typeface="Arial" panose="020B0604020202020204" pitchFamily="34" charset="0"/>
              </a:rPr>
              <a:t>moodboard</a:t>
            </a:r>
            <a:r>
              <a:rPr lang="en-US" altLang="zh-CN" sz="2400" b="0" i="0" dirty="0">
                <a:effectLst/>
                <a:latin typeface="Arial" panose="020B0604020202020204" pitchFamily="34" charset="0"/>
                <a:cs typeface="Arial" panose="020B0604020202020204" pitchFamily="34" charset="0"/>
              </a:rPr>
              <a:t>—a mosaic of themes, feelings, and visual ideas.</a:t>
            </a:r>
            <a:endParaRPr lang="zh-CN" altLang="en-US" sz="24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0563A6A1-A314-9DBA-DDAF-B8333177C8B3}"/>
              </a:ext>
            </a:extLst>
          </p:cNvPr>
          <p:cNvPicPr>
            <a:picLocks noChangeAspect="1"/>
          </p:cNvPicPr>
          <p:nvPr/>
        </p:nvPicPr>
        <p:blipFill>
          <a:blip r:embed="rId2"/>
          <a:stretch>
            <a:fillRect/>
          </a:stretch>
        </p:blipFill>
        <p:spPr>
          <a:xfrm>
            <a:off x="6226850" y="2593645"/>
            <a:ext cx="5673362" cy="3201293"/>
          </a:xfrm>
          <a:prstGeom prst="rect">
            <a:avLst/>
          </a:prstGeom>
        </p:spPr>
      </p:pic>
    </p:spTree>
    <p:extLst>
      <p:ext uri="{BB962C8B-B14F-4D97-AF65-F5344CB8AC3E}">
        <p14:creationId xmlns:p14="http://schemas.microsoft.com/office/powerpoint/2010/main" val="415571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18C77-C059-065F-73E3-2C8EDEDAE532}"/>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Ideation and Sketching</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3AE4C964-4AB7-4E7F-EBA2-09DE4728B588}"/>
              </a:ext>
            </a:extLst>
          </p:cNvPr>
          <p:cNvSpPr txBox="1"/>
          <p:nvPr/>
        </p:nvSpPr>
        <p:spPr>
          <a:xfrm>
            <a:off x="1119103" y="2308593"/>
            <a:ext cx="9953792" cy="1631216"/>
          </a:xfrm>
          <a:prstGeom prst="rect">
            <a:avLst/>
          </a:prstGeom>
          <a:noFill/>
        </p:spPr>
        <p:txBody>
          <a:bodyPr wrap="square">
            <a:spAutoFit/>
          </a:bodyPr>
          <a:lstStyle/>
          <a:p>
            <a:pPr algn="l" fontAlgn="base"/>
            <a:r>
              <a:rPr lang="en-US" altLang="zh-CN" sz="2800" b="0" i="0" u="sng" dirty="0">
                <a:effectLst/>
                <a:latin typeface="Arial" panose="020B0604020202020204" pitchFamily="34" charset="0"/>
                <a:cs typeface="Arial" panose="020B0604020202020204" pitchFamily="34" charset="0"/>
              </a:rPr>
              <a:t>Ideation – Where Do Ideas Come from?</a:t>
            </a:r>
          </a:p>
          <a:p>
            <a:pPr algn="l" fontAlgn="base"/>
            <a:endParaRPr lang="en-US" altLang="zh-CN" sz="2400" b="0" i="0" dirty="0">
              <a:effectLst/>
              <a:latin typeface="Arial" panose="020B0604020202020204" pitchFamily="34" charset="0"/>
              <a:cs typeface="Arial" panose="020B0604020202020204" pitchFamily="34" charset="0"/>
            </a:endParaRPr>
          </a:p>
          <a:p>
            <a:pPr algn="l" fontAlgn="base"/>
            <a:r>
              <a:rPr lang="en-US" altLang="zh-CN" sz="2400" b="0" i="0" dirty="0">
                <a:effectLst/>
                <a:latin typeface="Arial" panose="020B0604020202020204" pitchFamily="34" charset="0"/>
                <a:cs typeface="Arial" panose="020B0604020202020204" pitchFamily="34" charset="0"/>
              </a:rPr>
              <a:t>Eventually, research must turn into creative output as ideas travel from the mind to the page. </a:t>
            </a:r>
          </a:p>
        </p:txBody>
      </p:sp>
    </p:spTree>
    <p:extLst>
      <p:ext uri="{BB962C8B-B14F-4D97-AF65-F5344CB8AC3E}">
        <p14:creationId xmlns:p14="http://schemas.microsoft.com/office/powerpoint/2010/main" val="150557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18C77-C059-065F-73E3-2C8EDEDAE532}"/>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Ideation and Sketching</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3AE4C964-4AB7-4E7F-EBA2-09DE4728B588}"/>
              </a:ext>
            </a:extLst>
          </p:cNvPr>
          <p:cNvSpPr txBox="1"/>
          <p:nvPr/>
        </p:nvSpPr>
        <p:spPr>
          <a:xfrm>
            <a:off x="810000" y="2311219"/>
            <a:ext cx="10750680" cy="1200329"/>
          </a:xfrm>
          <a:prstGeom prst="rect">
            <a:avLst/>
          </a:prstGeom>
          <a:noFill/>
        </p:spPr>
        <p:txBody>
          <a:bodyPr wrap="square">
            <a:spAutoFit/>
          </a:bodyPr>
          <a:lstStyle/>
          <a:p>
            <a:pPr algn="just" fontAlgn="base"/>
            <a:r>
              <a:rPr lang="en-US" altLang="zh-CN" sz="2400" b="0" i="0" dirty="0">
                <a:effectLst/>
                <a:latin typeface="Arial" panose="020B0604020202020204" pitchFamily="34" charset="0"/>
                <a:cs typeface="Arial" panose="020B0604020202020204" pitchFamily="34" charset="0"/>
              </a:rPr>
              <a:t>A great way to kickstart this part of the logo design process, called ideation, is a brainstorming session—a time of capturing relevant concepts and narrowing in on the most viable options.</a:t>
            </a:r>
          </a:p>
        </p:txBody>
      </p:sp>
      <p:pic>
        <p:nvPicPr>
          <p:cNvPr id="5" name="图片 4">
            <a:extLst>
              <a:ext uri="{FF2B5EF4-FFF2-40B4-BE49-F238E27FC236}">
                <a16:creationId xmlns:a16="http://schemas.microsoft.com/office/drawing/2014/main" id="{1ACA1C21-6284-2505-3459-3FBDB013A768}"/>
              </a:ext>
            </a:extLst>
          </p:cNvPr>
          <p:cNvPicPr>
            <a:picLocks noChangeAspect="1"/>
          </p:cNvPicPr>
          <p:nvPr/>
        </p:nvPicPr>
        <p:blipFill>
          <a:blip r:embed="rId2"/>
          <a:stretch>
            <a:fillRect/>
          </a:stretch>
        </p:blipFill>
        <p:spPr>
          <a:xfrm>
            <a:off x="2362200" y="3755028"/>
            <a:ext cx="7467600" cy="2552700"/>
          </a:xfrm>
          <a:prstGeom prst="rect">
            <a:avLst/>
          </a:prstGeom>
        </p:spPr>
      </p:pic>
    </p:spTree>
    <p:extLst>
      <p:ext uri="{BB962C8B-B14F-4D97-AF65-F5344CB8AC3E}">
        <p14:creationId xmlns:p14="http://schemas.microsoft.com/office/powerpoint/2010/main" val="46300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18C77-C059-065F-73E3-2C8EDEDAE532}"/>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Ideation and Sketching</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3AE4C964-4AB7-4E7F-EBA2-09DE4728B588}"/>
              </a:ext>
            </a:extLst>
          </p:cNvPr>
          <p:cNvSpPr txBox="1"/>
          <p:nvPr/>
        </p:nvSpPr>
        <p:spPr>
          <a:xfrm>
            <a:off x="810000" y="2311219"/>
            <a:ext cx="10750680" cy="1692771"/>
          </a:xfrm>
          <a:prstGeom prst="rect">
            <a:avLst/>
          </a:prstGeom>
          <a:noFill/>
        </p:spPr>
        <p:txBody>
          <a:bodyPr wrap="square">
            <a:spAutoFit/>
          </a:bodyPr>
          <a:lstStyle/>
          <a:p>
            <a:pPr algn="l" fontAlgn="base"/>
            <a:r>
              <a:rPr lang="en-US" altLang="zh-CN" sz="2800" b="0" i="0" u="sng" dirty="0">
                <a:effectLst/>
                <a:latin typeface="Arial" panose="020B0604020202020204" pitchFamily="34" charset="0"/>
                <a:cs typeface="Arial" panose="020B0604020202020204" pitchFamily="34" charset="0"/>
              </a:rPr>
              <a:t>Sketching – A Valuable Practice for Every Logo Designer</a:t>
            </a:r>
          </a:p>
          <a:p>
            <a:pPr algn="l" fontAlgn="base"/>
            <a:endParaRPr lang="en-US" altLang="zh-CN" sz="2800" u="sng" dirty="0">
              <a:latin typeface="Arial" panose="020B0604020202020204" pitchFamily="34" charset="0"/>
              <a:cs typeface="Arial" panose="020B0604020202020204" pitchFamily="34" charset="0"/>
            </a:endParaRPr>
          </a:p>
          <a:p>
            <a:pPr algn="l" fontAlgn="base"/>
            <a:r>
              <a:rPr lang="en-US" altLang="zh-CN" sz="2400" b="0" i="0" dirty="0">
                <a:effectLst/>
                <a:latin typeface="Arial" panose="020B0604020202020204" pitchFamily="34" charset="0"/>
                <a:cs typeface="Arial" panose="020B0604020202020204" pitchFamily="34" charset="0"/>
              </a:rPr>
              <a:t>Fast, crude sketching is a great way to explore ideas quickly and without regard to a “finished” quality.</a:t>
            </a:r>
            <a:endParaRPr lang="en-US" altLang="zh-CN" sz="2400" b="0" i="0" u="sng" dirty="0">
              <a:effectLst/>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79FFB21F-8BFB-8119-F5CB-C597774D0D75}"/>
              </a:ext>
            </a:extLst>
          </p:cNvPr>
          <p:cNvPicPr>
            <a:picLocks noChangeAspect="1"/>
          </p:cNvPicPr>
          <p:nvPr/>
        </p:nvPicPr>
        <p:blipFill>
          <a:blip r:embed="rId2"/>
          <a:stretch>
            <a:fillRect/>
          </a:stretch>
        </p:blipFill>
        <p:spPr>
          <a:xfrm>
            <a:off x="1779688" y="4205559"/>
            <a:ext cx="8632624" cy="2205253"/>
          </a:xfrm>
          <a:prstGeom prst="rect">
            <a:avLst/>
          </a:prstGeom>
        </p:spPr>
      </p:pic>
    </p:spTree>
    <p:extLst>
      <p:ext uri="{BB962C8B-B14F-4D97-AF65-F5344CB8AC3E}">
        <p14:creationId xmlns:p14="http://schemas.microsoft.com/office/powerpoint/2010/main" val="200843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0A789-D041-C3AE-3C0B-0F83C5D2F890}"/>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Digital Refinement</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B7D3F4B9-DA54-8A34-9C8D-17D7E17B0AC1}"/>
              </a:ext>
            </a:extLst>
          </p:cNvPr>
          <p:cNvSpPr txBox="1"/>
          <p:nvPr/>
        </p:nvSpPr>
        <p:spPr>
          <a:xfrm>
            <a:off x="1890847" y="2828835"/>
            <a:ext cx="8410303" cy="1200329"/>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After working through ideation and concept sketching, you’ll be equipped with a dependable blueprint for refining the logo in </a:t>
            </a:r>
            <a:r>
              <a:rPr lang="en-US" altLang="zh-CN" sz="2400"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Adobe Illustrator</a:t>
            </a:r>
            <a:r>
              <a:rPr lang="en-US" altLang="zh-CN" sz="2400" b="0" i="0" dirty="0">
                <a:effectLst/>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1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0A789-D041-C3AE-3C0B-0F83C5D2F890}"/>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Digital Refinement</a:t>
            </a:r>
            <a:endParaRPr lang="zh-CN" altLang="en-US" dirty="0">
              <a:solidFill>
                <a:schemeClr val="tx1"/>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0AD4CABD-A671-655C-F77C-ED8584DD885F}"/>
              </a:ext>
            </a:extLst>
          </p:cNvPr>
          <p:cNvPicPr>
            <a:picLocks noChangeAspect="1"/>
          </p:cNvPicPr>
          <p:nvPr/>
        </p:nvPicPr>
        <p:blipFill>
          <a:blip r:embed="rId2"/>
          <a:stretch>
            <a:fillRect/>
          </a:stretch>
        </p:blipFill>
        <p:spPr>
          <a:xfrm>
            <a:off x="4225153" y="2156732"/>
            <a:ext cx="7381875" cy="1847850"/>
          </a:xfrm>
          <a:prstGeom prst="rect">
            <a:avLst/>
          </a:prstGeom>
        </p:spPr>
      </p:pic>
      <p:pic>
        <p:nvPicPr>
          <p:cNvPr id="7" name="图片 6">
            <a:extLst>
              <a:ext uri="{FF2B5EF4-FFF2-40B4-BE49-F238E27FC236}">
                <a16:creationId xmlns:a16="http://schemas.microsoft.com/office/drawing/2014/main" id="{F2985097-30C0-2BF9-FC07-339E0CFBD717}"/>
              </a:ext>
            </a:extLst>
          </p:cNvPr>
          <p:cNvPicPr>
            <a:picLocks noChangeAspect="1"/>
          </p:cNvPicPr>
          <p:nvPr/>
        </p:nvPicPr>
        <p:blipFill>
          <a:blip r:embed="rId3"/>
          <a:stretch>
            <a:fillRect/>
          </a:stretch>
        </p:blipFill>
        <p:spPr>
          <a:xfrm>
            <a:off x="538037" y="4267200"/>
            <a:ext cx="4266099" cy="2373086"/>
          </a:xfrm>
          <a:prstGeom prst="rect">
            <a:avLst/>
          </a:prstGeom>
        </p:spPr>
      </p:pic>
    </p:spTree>
    <p:extLst>
      <p:ext uri="{BB962C8B-B14F-4D97-AF65-F5344CB8AC3E}">
        <p14:creationId xmlns:p14="http://schemas.microsoft.com/office/powerpoint/2010/main" val="171993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B20B2-A5E9-9FBC-6694-E1C3DB85E3AA}"/>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Illustrator’s most useful logo design tools:</a:t>
            </a:r>
            <a:endParaRPr lang="zh-CN" altLang="en-US"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DFF9AB59-A4D2-18ED-B851-2BF55C052D7A}"/>
              </a:ext>
            </a:extLst>
          </p:cNvPr>
          <p:cNvSpPr>
            <a:spLocks noGrp="1"/>
          </p:cNvSpPr>
          <p:nvPr>
            <p:ph idx="1"/>
          </p:nvPr>
        </p:nvSpPr>
        <p:spPr>
          <a:xfrm>
            <a:off x="818712" y="2448710"/>
            <a:ext cx="10554574" cy="3636511"/>
          </a:xfrm>
        </p:spPr>
        <p:txBody>
          <a:bodyPr>
            <a:noAutofit/>
          </a:bodyPr>
          <a:lstStyle/>
          <a:p>
            <a:pPr algn="l" fontAlgn="base">
              <a:buFont typeface="Arial" panose="020B0604020202020204" pitchFamily="34" charset="0"/>
              <a:buChar char="•"/>
            </a:pPr>
            <a:r>
              <a:rPr lang="en-US" altLang="zh-CN" sz="2400" b="1"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Basic Shapes</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Learn to use the geometry of circles, rectangles, triangles, and squares to create more complex shapes and designs.</a:t>
            </a:r>
          </a:p>
          <a:p>
            <a:pPr algn="l" fontAlgn="base">
              <a:buFont typeface="Arial" panose="020B0604020202020204" pitchFamily="34" charset="0"/>
              <a:buChar char="•"/>
            </a:pPr>
            <a:r>
              <a:rPr lang="en-US" altLang="zh-CN" sz="2400" b="1"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Align Tool</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Save time and prevent headaches by understanding how to efficiently align objects with precision.</a:t>
            </a:r>
          </a:p>
          <a:p>
            <a:pPr algn="l" fontAlgn="base">
              <a:buFont typeface="Arial" panose="020B0604020202020204" pitchFamily="34" charset="0"/>
              <a:buChar char="•"/>
            </a:pPr>
            <a:r>
              <a:rPr lang="en-US" altLang="zh-CN" sz="2400" b="1"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Pathfinder</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Use intersecting shapes to create new shapes and symbols quickly.</a:t>
            </a:r>
          </a:p>
          <a:p>
            <a:pPr algn="l" fontAlgn="base">
              <a:buFont typeface="Arial" panose="020B0604020202020204" pitchFamily="34" charset="0"/>
              <a:buChar char="•"/>
            </a:pPr>
            <a:r>
              <a:rPr lang="en-US" altLang="zh-CN" sz="2400" b="1"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Shape Builder</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The Pathfinder has its limits. Luckily, the Shape Builder is more than ready to pick up the slack.</a:t>
            </a:r>
          </a:p>
          <a:p>
            <a:pPr algn="l" fontAlgn="base">
              <a:buFont typeface="Arial" panose="020B0604020202020204" pitchFamily="34" charset="0"/>
              <a:buChar char="•"/>
            </a:pPr>
            <a:r>
              <a:rPr lang="en-US" altLang="zh-CN" sz="2400" b="1"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Pen Tool</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It can be a tricky tool to learn, but be bold. </a:t>
            </a:r>
          </a:p>
        </p:txBody>
      </p:sp>
    </p:spTree>
    <p:extLst>
      <p:ext uri="{BB962C8B-B14F-4D97-AF65-F5344CB8AC3E}">
        <p14:creationId xmlns:p14="http://schemas.microsoft.com/office/powerpoint/2010/main" val="132188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A3CEC-F7AE-8B2B-0D4D-B26DA2A48F0C}"/>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Color in Logo Design</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93AD48B-12E5-35D9-C6AD-9F98792A239F}"/>
              </a:ext>
            </a:extLst>
          </p:cNvPr>
          <p:cNvSpPr txBox="1"/>
          <p:nvPr/>
        </p:nvSpPr>
        <p:spPr>
          <a:xfrm>
            <a:off x="1371599" y="2736894"/>
            <a:ext cx="9448800" cy="1569660"/>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The use of color in logo design is a vast and highly important topic that covers a diverse array of disciplines ranging from color theory to human psychology. With that in mind, it’s best to present clients with simple, yet harmonious, color schemes that provide high contrast.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72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9F64E-D2FD-876B-B5D0-44BD80617479}"/>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Designing a Symbol for Modern Brands</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D0DD078C-58BD-FE12-82FC-098F6BA9B458}"/>
              </a:ext>
            </a:extLst>
          </p:cNvPr>
          <p:cNvSpPr txBox="1"/>
          <p:nvPr/>
        </p:nvSpPr>
        <p:spPr>
          <a:xfrm>
            <a:off x="1793965" y="2788307"/>
            <a:ext cx="8604068" cy="1569660"/>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With more and more companies and products competing for market recognition online and offline, a well-designed logo is a business advantage that captures the attention of consumers and represents the core values of a brand at a glance.</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528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A3CEC-F7AE-8B2B-0D4D-B26DA2A48F0C}"/>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Color in Logo Design</a:t>
            </a:r>
            <a:endParaRPr lang="zh-CN" altLang="en-US" dirty="0">
              <a:solidFill>
                <a:schemeClr val="tx1"/>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098B1A8E-E9B0-2578-C8ED-269F5E5CB68D}"/>
              </a:ext>
            </a:extLst>
          </p:cNvPr>
          <p:cNvPicPr>
            <a:picLocks noChangeAspect="1"/>
          </p:cNvPicPr>
          <p:nvPr/>
        </p:nvPicPr>
        <p:blipFill>
          <a:blip r:embed="rId2"/>
          <a:stretch>
            <a:fillRect/>
          </a:stretch>
        </p:blipFill>
        <p:spPr>
          <a:xfrm>
            <a:off x="3383331" y="2052935"/>
            <a:ext cx="5425335" cy="2861956"/>
          </a:xfrm>
          <a:prstGeom prst="rect">
            <a:avLst/>
          </a:prstGeom>
        </p:spPr>
      </p:pic>
      <p:pic>
        <p:nvPicPr>
          <p:cNvPr id="7" name="图片 6">
            <a:extLst>
              <a:ext uri="{FF2B5EF4-FFF2-40B4-BE49-F238E27FC236}">
                <a16:creationId xmlns:a16="http://schemas.microsoft.com/office/drawing/2014/main" id="{15544E13-2C32-0DC5-30B5-D758658FD593}"/>
              </a:ext>
            </a:extLst>
          </p:cNvPr>
          <p:cNvPicPr>
            <a:picLocks noChangeAspect="1"/>
          </p:cNvPicPr>
          <p:nvPr/>
        </p:nvPicPr>
        <p:blipFill>
          <a:blip r:embed="rId3"/>
          <a:stretch>
            <a:fillRect/>
          </a:stretch>
        </p:blipFill>
        <p:spPr>
          <a:xfrm>
            <a:off x="2543173" y="4979168"/>
            <a:ext cx="7105650" cy="1752600"/>
          </a:xfrm>
          <a:prstGeom prst="rect">
            <a:avLst/>
          </a:prstGeom>
        </p:spPr>
      </p:pic>
    </p:spTree>
    <p:extLst>
      <p:ext uri="{BB962C8B-B14F-4D97-AF65-F5344CB8AC3E}">
        <p14:creationId xmlns:p14="http://schemas.microsoft.com/office/powerpoint/2010/main" val="412118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F700F-B9DE-DFF6-A446-2527AEA81069}"/>
              </a:ext>
            </a:extLst>
          </p:cNvPr>
          <p:cNvSpPr>
            <a:spLocks noGrp="1"/>
          </p:cNvSpPr>
          <p:nvPr>
            <p:ph type="title"/>
          </p:nvPr>
        </p:nvSpPr>
        <p:spPr/>
        <p:txBody>
          <a:bodyPr/>
          <a:lstStyle/>
          <a:p>
            <a:r>
              <a:rPr lang="en-US" altLang="zh-CN" b="0" dirty="0">
                <a:solidFill>
                  <a:schemeClr val="tx1"/>
                </a:solidFill>
                <a:latin typeface="Arial" panose="020B0604020202020204" pitchFamily="34" charset="0"/>
                <a:cs typeface="Arial" panose="020B0604020202020204" pitchFamily="34" charset="0"/>
              </a:rPr>
              <a:t>O</a:t>
            </a:r>
            <a:r>
              <a:rPr lang="en-US" altLang="zh-CN" b="0" i="0" dirty="0">
                <a:solidFill>
                  <a:schemeClr val="tx1"/>
                </a:solidFill>
                <a:effectLst/>
                <a:latin typeface="Arial" panose="020B0604020202020204" pitchFamily="34" charset="0"/>
                <a:cs typeface="Arial" panose="020B0604020202020204" pitchFamily="34" charset="0"/>
              </a:rPr>
              <a:t>nline resources to aid designers in their knowledge of color:</a:t>
            </a:r>
            <a:endParaRPr lang="zh-CN" altLang="en-US" b="0"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16620AFC-AD25-ECDB-48E7-41F63217DDD8}"/>
              </a:ext>
            </a:extLst>
          </p:cNvPr>
          <p:cNvSpPr>
            <a:spLocks noGrp="1"/>
          </p:cNvSpPr>
          <p:nvPr>
            <p:ph idx="1"/>
          </p:nvPr>
        </p:nvSpPr>
        <p:spPr>
          <a:xfrm>
            <a:off x="818712" y="2622881"/>
            <a:ext cx="10737562" cy="3636511"/>
          </a:xfrm>
        </p:spPr>
        <p:txBody>
          <a:bodyPr>
            <a:noAutofit/>
          </a:bodyPr>
          <a:lstStyle/>
          <a:p>
            <a:pPr algn="just" fontAlgn="base">
              <a:buFont typeface="Arial" panose="020B0604020202020204" pitchFamily="34" charset="0"/>
              <a:buChar char="•"/>
            </a:pPr>
            <a:r>
              <a:rPr lang="en-US" altLang="zh-CN" sz="2400" b="1" i="0" u="sng" dirty="0" err="1">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Ctrl+Paint</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Concept artist Matt </a:t>
            </a:r>
            <a:r>
              <a:rPr lang="en-US" altLang="zh-CN" sz="2400" b="0" i="0" dirty="0" err="1">
                <a:effectLst/>
                <a:latin typeface="Arial" panose="020B0604020202020204" pitchFamily="34" charset="0"/>
                <a:cs typeface="Arial" panose="020B0604020202020204" pitchFamily="34" charset="0"/>
              </a:rPr>
              <a:t>Kohr</a:t>
            </a:r>
            <a:r>
              <a:rPr lang="en-US" altLang="zh-CN" sz="2400" b="0" i="0" dirty="0">
                <a:effectLst/>
                <a:latin typeface="Arial" panose="020B0604020202020204" pitchFamily="34" charset="0"/>
                <a:cs typeface="Arial" panose="020B0604020202020204" pitchFamily="34" charset="0"/>
              </a:rPr>
              <a:t> presents a series of quick and simple video tutorials that explain color selection and mixing from a digital painting perspective. </a:t>
            </a:r>
          </a:p>
          <a:p>
            <a:pPr algn="just" fontAlgn="base">
              <a:buFont typeface="Arial" panose="020B0604020202020204" pitchFamily="34" charset="0"/>
              <a:buChar char="•"/>
            </a:pPr>
            <a:r>
              <a:rPr lang="en-US" altLang="zh-CN" sz="2400" b="1" i="0" u="sng" dirty="0" err="1">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COLOURlovers</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A creative community where artists and designers from around the world create and share color schemes.</a:t>
            </a:r>
          </a:p>
          <a:p>
            <a:pPr algn="just" fontAlgn="base">
              <a:buFont typeface="Arial" panose="020B0604020202020204" pitchFamily="34" charset="0"/>
              <a:buChar char="•"/>
            </a:pPr>
            <a:r>
              <a:rPr lang="en-US" altLang="zh-CN" sz="2400" b="1"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Adobe Color CC</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Color CC allows users to create color schemes with a sophisticated color wheel or browse thousands of color combinations from the Adobe community.</a:t>
            </a:r>
          </a:p>
          <a:p>
            <a:pPr algn="just" fontAlgn="base">
              <a:buFont typeface="Arial" panose="020B0604020202020204" pitchFamily="34" charset="0"/>
              <a:buChar char="•"/>
            </a:pPr>
            <a:r>
              <a:rPr lang="en-US" altLang="zh-CN" sz="2400" b="1"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Pinterest</a:t>
            </a:r>
            <a:r>
              <a:rPr lang="en-US" altLang="zh-CN" sz="2400" b="1" i="0" dirty="0">
                <a:effectLst/>
                <a:latin typeface="Arial" panose="020B0604020202020204" pitchFamily="34" charset="0"/>
                <a:cs typeface="Arial" panose="020B0604020202020204" pitchFamily="34" charset="0"/>
              </a:rPr>
              <a:t>:</a:t>
            </a:r>
            <a:r>
              <a:rPr lang="en-US" altLang="zh-CN" sz="2400" b="0" i="0" dirty="0">
                <a:effectLst/>
                <a:latin typeface="Arial" panose="020B0604020202020204" pitchFamily="34" charset="0"/>
                <a:cs typeface="Arial" panose="020B0604020202020204" pitchFamily="34" charset="0"/>
              </a:rPr>
              <a:t> Pinterest is packed with ready-made color schemes, and it’s a great place to observe color trends as they evolve over the course of a year.</a:t>
            </a:r>
          </a:p>
        </p:txBody>
      </p:sp>
    </p:spTree>
    <p:extLst>
      <p:ext uri="{BB962C8B-B14F-4D97-AF65-F5344CB8AC3E}">
        <p14:creationId xmlns:p14="http://schemas.microsoft.com/office/powerpoint/2010/main" val="779471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887A2-9367-3E2E-F768-BE24DE0BA5A5}"/>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Color in Logo Design</a:t>
            </a:r>
            <a:endParaRPr lang="zh-CN" altLang="en-US" dirty="0"/>
          </a:p>
        </p:txBody>
      </p:sp>
      <p:sp>
        <p:nvSpPr>
          <p:cNvPr id="4" name="文本框 3">
            <a:extLst>
              <a:ext uri="{FF2B5EF4-FFF2-40B4-BE49-F238E27FC236}">
                <a16:creationId xmlns:a16="http://schemas.microsoft.com/office/drawing/2014/main" id="{D3E5A4BC-6B03-A13E-B968-F32312337A23}"/>
              </a:ext>
            </a:extLst>
          </p:cNvPr>
          <p:cNvSpPr txBox="1"/>
          <p:nvPr/>
        </p:nvSpPr>
        <p:spPr>
          <a:xfrm>
            <a:off x="1402079" y="2422548"/>
            <a:ext cx="9387840" cy="1200329"/>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When creating color schemes, it’s important to remember that logos must eventually leave the cozy confines of Illustrator and Sketch, where white space runs on forever, to live and work in the real world.</a:t>
            </a:r>
            <a:endParaRPr lang="zh-CN" altLang="en-US" sz="24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40F36F34-977D-8E12-427D-02591F48E38F}"/>
              </a:ext>
            </a:extLst>
          </p:cNvPr>
          <p:cNvPicPr>
            <a:picLocks noChangeAspect="1"/>
          </p:cNvPicPr>
          <p:nvPr/>
        </p:nvPicPr>
        <p:blipFill>
          <a:blip r:embed="rId2"/>
          <a:stretch>
            <a:fillRect/>
          </a:stretch>
        </p:blipFill>
        <p:spPr>
          <a:xfrm>
            <a:off x="2386012" y="3964713"/>
            <a:ext cx="7419975" cy="2028825"/>
          </a:xfrm>
          <a:prstGeom prst="rect">
            <a:avLst/>
          </a:prstGeom>
        </p:spPr>
      </p:pic>
    </p:spTree>
    <p:extLst>
      <p:ext uri="{BB962C8B-B14F-4D97-AF65-F5344CB8AC3E}">
        <p14:creationId xmlns:p14="http://schemas.microsoft.com/office/powerpoint/2010/main" val="1437995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887A2-9367-3E2E-F768-BE24DE0BA5A5}"/>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Color in Logo Design</a:t>
            </a:r>
            <a:endParaRPr lang="zh-CN" altLang="en-US" dirty="0"/>
          </a:p>
        </p:txBody>
      </p:sp>
      <p:sp>
        <p:nvSpPr>
          <p:cNvPr id="4" name="文本框 3">
            <a:extLst>
              <a:ext uri="{FF2B5EF4-FFF2-40B4-BE49-F238E27FC236}">
                <a16:creationId xmlns:a16="http://schemas.microsoft.com/office/drawing/2014/main" id="{D3E5A4BC-6B03-A13E-B968-F32312337A23}"/>
              </a:ext>
            </a:extLst>
          </p:cNvPr>
          <p:cNvSpPr txBox="1"/>
          <p:nvPr/>
        </p:nvSpPr>
        <p:spPr>
          <a:xfrm>
            <a:off x="1402079" y="2422548"/>
            <a:ext cx="9387840" cy="1200329"/>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This requires that a logo work on light and dark backgrounds as well as in black and white. As you preview a logo in these settings, be prepared to make minor adjustments.</a:t>
            </a:r>
            <a:endParaRPr lang="zh-CN" altLang="en-US" sz="24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40F36F34-977D-8E12-427D-02591F48E38F}"/>
              </a:ext>
            </a:extLst>
          </p:cNvPr>
          <p:cNvPicPr>
            <a:picLocks noChangeAspect="1"/>
          </p:cNvPicPr>
          <p:nvPr/>
        </p:nvPicPr>
        <p:blipFill>
          <a:blip r:embed="rId2"/>
          <a:stretch>
            <a:fillRect/>
          </a:stretch>
        </p:blipFill>
        <p:spPr>
          <a:xfrm>
            <a:off x="2386012" y="3964713"/>
            <a:ext cx="7419975" cy="2028825"/>
          </a:xfrm>
          <a:prstGeom prst="rect">
            <a:avLst/>
          </a:prstGeom>
        </p:spPr>
      </p:pic>
    </p:spTree>
    <p:extLst>
      <p:ext uri="{BB962C8B-B14F-4D97-AF65-F5344CB8AC3E}">
        <p14:creationId xmlns:p14="http://schemas.microsoft.com/office/powerpoint/2010/main" val="2958253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44B7-73A1-1A8F-6356-D3950F8AEB38}"/>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Organize and Deliver Files</a:t>
            </a:r>
            <a:r>
              <a:rPr lang="zh-CN" altLang="en-US" i="0" dirty="0">
                <a:solidFill>
                  <a:schemeClr val="tx1"/>
                </a:solidFill>
                <a:effectLst/>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F</a:t>
            </a:r>
            <a:r>
              <a:rPr lang="en-US" altLang="zh-CN" i="0" dirty="0">
                <a:solidFill>
                  <a:schemeClr val="tx1"/>
                </a:solidFill>
                <a:effectLst/>
                <a:latin typeface="Arial" panose="020B0604020202020204" pitchFamily="34" charset="0"/>
                <a:cs typeface="Arial" panose="020B0604020202020204" pitchFamily="34" charset="0"/>
              </a:rPr>
              <a:t>ormatting</a:t>
            </a:r>
            <a:endParaRPr lang="zh-CN" altLang="en-US"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56A5E406-CD70-D95A-6A3B-4A700BB0AA2A}"/>
              </a:ext>
            </a:extLst>
          </p:cNvPr>
          <p:cNvSpPr>
            <a:spLocks noGrp="1"/>
          </p:cNvSpPr>
          <p:nvPr>
            <p:ph idx="1"/>
          </p:nvPr>
        </p:nvSpPr>
        <p:spPr>
          <a:xfrm>
            <a:off x="818712" y="2596755"/>
            <a:ext cx="10554574" cy="3636511"/>
          </a:xfrm>
        </p:spPr>
        <p:txBody>
          <a:bodyPr>
            <a:noAutofit/>
          </a:bodyPr>
          <a:lstStyle/>
          <a:p>
            <a:pPr algn="just"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Print Files:</a:t>
            </a:r>
            <a:r>
              <a:rPr lang="en-US" altLang="zh-CN" sz="2400" b="0" i="0" dirty="0">
                <a:effectLst/>
                <a:latin typeface="Arial" panose="020B0604020202020204" pitchFamily="34" charset="0"/>
                <a:cs typeface="Arial" panose="020B0604020202020204" pitchFamily="34" charset="0"/>
              </a:rPr>
              <a:t> Vector format files are preferred for print because they allow a logo to remain sharp and clear at large scales and low resolutions. Formats include EPS, SVG, AI, and PDF.</a:t>
            </a:r>
          </a:p>
          <a:p>
            <a:pPr algn="just"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Web Files:</a:t>
            </a:r>
            <a:r>
              <a:rPr lang="en-US" altLang="zh-CN" sz="2400" b="0" i="0" dirty="0">
                <a:effectLst/>
                <a:latin typeface="Arial" panose="020B0604020202020204" pitchFamily="34" charset="0"/>
                <a:cs typeface="Arial" panose="020B0604020202020204" pitchFamily="34" charset="0"/>
              </a:rPr>
              <a:t> The web requires either pixel-based files (JPEG, PNG, GIF) or vector-based files (SVG – Scalable Vector Graphics).</a:t>
            </a:r>
          </a:p>
          <a:p>
            <a:pPr algn="just"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JPEG files</a:t>
            </a:r>
            <a:r>
              <a:rPr lang="en-US" altLang="zh-CN" sz="2400" b="0" i="0" dirty="0">
                <a:effectLst/>
                <a:latin typeface="Arial" panose="020B0604020202020204" pitchFamily="34" charset="0"/>
                <a:cs typeface="Arial" panose="020B0604020202020204" pitchFamily="34" charset="0"/>
              </a:rPr>
              <a:t> are best if the logo design uses several color transitions and gradients because they keep a richer photographic render of the original design.</a:t>
            </a:r>
          </a:p>
          <a:p>
            <a:pPr algn="just"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PNG images</a:t>
            </a:r>
            <a:r>
              <a:rPr lang="en-US" altLang="zh-CN" sz="2400" b="0" i="0" dirty="0">
                <a:effectLst/>
                <a:latin typeface="Arial" panose="020B0604020202020204" pitchFamily="34" charset="0"/>
                <a:cs typeface="Arial" panose="020B0604020202020204" pitchFamily="34" charset="0"/>
              </a:rPr>
              <a:t> are best when the logo design utilizes mostly flat colors and shapes, with little to no shadow or gradient action.</a:t>
            </a:r>
          </a:p>
        </p:txBody>
      </p:sp>
    </p:spTree>
    <p:extLst>
      <p:ext uri="{BB962C8B-B14F-4D97-AF65-F5344CB8AC3E}">
        <p14:creationId xmlns:p14="http://schemas.microsoft.com/office/powerpoint/2010/main" val="293498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83B4E-B7CF-F754-1BAA-90A912BB0969}"/>
              </a:ext>
            </a:extLst>
          </p:cNvPr>
          <p:cNvSpPr>
            <a:spLocks noGrp="1"/>
          </p:cNvSpPr>
          <p:nvPr>
            <p:ph type="title"/>
          </p:nvPr>
        </p:nvSpPr>
        <p:spPr>
          <a:xfrm>
            <a:off x="809999" y="447188"/>
            <a:ext cx="10963989" cy="970450"/>
          </a:xfrm>
        </p:spPr>
        <p:txBody>
          <a:bodyPr/>
          <a:lstStyle/>
          <a:p>
            <a:r>
              <a:rPr lang="en-US" altLang="zh-CN" i="0" dirty="0">
                <a:solidFill>
                  <a:schemeClr val="tx1"/>
                </a:solidFill>
                <a:effectLst/>
                <a:latin typeface="Arial" panose="020B0604020202020204" pitchFamily="34" charset="0"/>
                <a:cs typeface="Arial" panose="020B0604020202020204" pitchFamily="34" charset="0"/>
              </a:rPr>
              <a:t>How to Equip Clients with Value and Vision</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8F8E766B-E245-DC21-BCA7-CB40F23E7B6E}"/>
              </a:ext>
            </a:extLst>
          </p:cNvPr>
          <p:cNvSpPr txBox="1"/>
          <p:nvPr/>
        </p:nvSpPr>
        <p:spPr>
          <a:xfrm>
            <a:off x="748938" y="2744420"/>
            <a:ext cx="5347062" cy="2369880"/>
          </a:xfrm>
          <a:prstGeom prst="rect">
            <a:avLst/>
          </a:prstGeom>
          <a:noFill/>
        </p:spPr>
        <p:txBody>
          <a:bodyPr wrap="square">
            <a:spAutoFit/>
          </a:bodyPr>
          <a:lstStyle/>
          <a:p>
            <a:pPr algn="just" fontAlgn="base"/>
            <a:r>
              <a:rPr lang="en-US" altLang="zh-CN" sz="2800" b="0" i="0" u="sng" dirty="0">
                <a:effectLst/>
                <a:latin typeface="Arial" panose="020B0604020202020204" pitchFamily="34" charset="0"/>
                <a:cs typeface="Arial" panose="020B0604020202020204" pitchFamily="34" charset="0"/>
              </a:rPr>
              <a:t>Offer a Basic Style Guide</a:t>
            </a:r>
          </a:p>
          <a:p>
            <a:pPr algn="just" fontAlgn="base"/>
            <a:endParaRPr lang="en-US" altLang="zh-CN" sz="2400" b="0" i="0" dirty="0">
              <a:effectLst/>
              <a:latin typeface="Arial" panose="020B0604020202020204" pitchFamily="34" charset="0"/>
              <a:cs typeface="Arial" panose="020B0604020202020204" pitchFamily="34" charset="0"/>
            </a:endParaRPr>
          </a:p>
          <a:p>
            <a:pPr algn="just" fontAlgn="base"/>
            <a:r>
              <a:rPr lang="en-US" altLang="zh-CN" sz="2400" b="0" i="0" dirty="0">
                <a:effectLst/>
                <a:latin typeface="Arial" panose="020B0604020202020204" pitchFamily="34" charset="0"/>
                <a:cs typeface="Arial" panose="020B0604020202020204" pitchFamily="34" charset="0"/>
              </a:rPr>
              <a:t>Creating a nice logo is admirable, but designer should also consider how to equip clients with a simple strategy for using a logo effectively.</a:t>
            </a:r>
          </a:p>
        </p:txBody>
      </p:sp>
      <p:pic>
        <p:nvPicPr>
          <p:cNvPr id="6" name="图片 5">
            <a:extLst>
              <a:ext uri="{FF2B5EF4-FFF2-40B4-BE49-F238E27FC236}">
                <a16:creationId xmlns:a16="http://schemas.microsoft.com/office/drawing/2014/main" id="{F8793FB2-E321-258C-D068-A74EA488C84D}"/>
              </a:ext>
            </a:extLst>
          </p:cNvPr>
          <p:cNvPicPr>
            <a:picLocks noChangeAspect="1"/>
          </p:cNvPicPr>
          <p:nvPr/>
        </p:nvPicPr>
        <p:blipFill>
          <a:blip r:embed="rId2"/>
          <a:stretch>
            <a:fillRect/>
          </a:stretch>
        </p:blipFill>
        <p:spPr>
          <a:xfrm>
            <a:off x="6426926" y="2474454"/>
            <a:ext cx="5347062" cy="3328705"/>
          </a:xfrm>
          <a:prstGeom prst="rect">
            <a:avLst/>
          </a:prstGeom>
        </p:spPr>
      </p:pic>
    </p:spTree>
    <p:extLst>
      <p:ext uri="{BB962C8B-B14F-4D97-AF65-F5344CB8AC3E}">
        <p14:creationId xmlns:p14="http://schemas.microsoft.com/office/powerpoint/2010/main" val="126321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9F64E-D2FD-876B-B5D0-44BD80617479}"/>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Designing a Symbol for Modern Brands</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D0DD078C-58BD-FE12-82FC-098F6BA9B458}"/>
              </a:ext>
            </a:extLst>
          </p:cNvPr>
          <p:cNvSpPr txBox="1"/>
          <p:nvPr/>
        </p:nvSpPr>
        <p:spPr>
          <a:xfrm>
            <a:off x="1793965" y="2492215"/>
            <a:ext cx="8604068" cy="830997"/>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A good logo is more than a generic icon; it’s an embodiment of what a company stands for—a visual ambassador for a brand.</a:t>
            </a:r>
            <a:endParaRPr lang="zh-CN" altLang="en-US" sz="24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92D1067F-C3BE-CE8A-5C4C-D6A27A5969A8}"/>
              </a:ext>
            </a:extLst>
          </p:cNvPr>
          <p:cNvPicPr>
            <a:picLocks noChangeAspect="1"/>
          </p:cNvPicPr>
          <p:nvPr/>
        </p:nvPicPr>
        <p:blipFill>
          <a:blip r:embed="rId2"/>
          <a:stretch>
            <a:fillRect/>
          </a:stretch>
        </p:blipFill>
        <p:spPr>
          <a:xfrm>
            <a:off x="2386012" y="3534789"/>
            <a:ext cx="7419975" cy="2695575"/>
          </a:xfrm>
          <a:prstGeom prst="rect">
            <a:avLst/>
          </a:prstGeom>
        </p:spPr>
      </p:pic>
    </p:spTree>
    <p:extLst>
      <p:ext uri="{BB962C8B-B14F-4D97-AF65-F5344CB8AC3E}">
        <p14:creationId xmlns:p14="http://schemas.microsoft.com/office/powerpoint/2010/main" val="126245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385C5-899A-67E5-7C33-D3EF554F4224}"/>
              </a:ext>
            </a:extLst>
          </p:cNvPr>
          <p:cNvSpPr>
            <a:spLocks noGrp="1"/>
          </p:cNvSpPr>
          <p:nvPr>
            <p:ph type="title"/>
          </p:nvPr>
        </p:nvSpPr>
        <p:spPr/>
        <p:txBody>
          <a:bodyPr/>
          <a:lstStyle/>
          <a:p>
            <a:r>
              <a:rPr lang="en-US" altLang="zh-CN" b="0" i="0" dirty="0">
                <a:solidFill>
                  <a:schemeClr val="tx1"/>
                </a:solidFill>
                <a:effectLst/>
                <a:latin typeface="Arial" panose="020B0604020202020204" pitchFamily="34" charset="0"/>
                <a:cs typeface="Arial" panose="020B0604020202020204" pitchFamily="34" charset="0"/>
              </a:rPr>
              <a:t>Characteristics of a Successful Logo</a:t>
            </a:r>
            <a:r>
              <a:rPr lang="zh-CN" altLang="en-US" b="0" i="0" dirty="0">
                <a:solidFill>
                  <a:schemeClr val="tx1"/>
                </a:solidFill>
                <a:effectLst/>
                <a:latin typeface="Arial" panose="020B0604020202020204" pitchFamily="34" charset="0"/>
                <a:cs typeface="Arial" panose="020B0604020202020204" pitchFamily="34" charset="0"/>
              </a:rPr>
              <a:t>：</a:t>
            </a:r>
            <a:br>
              <a:rPr lang="en-US" altLang="zh-CN" b="0" i="0" dirty="0">
                <a:solidFill>
                  <a:schemeClr val="tx1"/>
                </a:solidFill>
                <a:effectLst/>
                <a:latin typeface="Arial" panose="020B0604020202020204" pitchFamily="34" charset="0"/>
                <a:cs typeface="Arial" panose="020B0604020202020204" pitchFamily="34" charset="0"/>
              </a:rPr>
            </a:br>
            <a:r>
              <a:rPr lang="en-US" altLang="zh-CN" b="0" i="0" dirty="0">
                <a:solidFill>
                  <a:schemeClr val="tx1"/>
                </a:solidFill>
                <a:effectLst/>
                <a:latin typeface="Arial" panose="020B0604020202020204" pitchFamily="34" charset="0"/>
                <a:cs typeface="Arial" panose="020B0604020202020204" pitchFamily="34" charset="0"/>
              </a:rPr>
              <a:t>the five principles of the </a:t>
            </a:r>
            <a:r>
              <a:rPr lang="en-US" altLang="zh-CN" b="1" i="0" dirty="0">
                <a:solidFill>
                  <a:schemeClr val="tx1"/>
                </a:solidFill>
                <a:effectLst/>
                <a:latin typeface="Arial" panose="020B0604020202020204" pitchFamily="34" charset="0"/>
                <a:cs typeface="Arial" panose="020B0604020202020204" pitchFamily="34" charset="0"/>
              </a:rPr>
              <a:t>S.M.A.R.T.</a:t>
            </a:r>
            <a:r>
              <a:rPr lang="en-US" altLang="zh-CN" b="0" i="0" dirty="0">
                <a:solidFill>
                  <a:schemeClr val="tx1"/>
                </a:solidFill>
                <a:effectLst/>
                <a:latin typeface="Arial" panose="020B0604020202020204" pitchFamily="34" charset="0"/>
                <a:cs typeface="Arial" panose="020B0604020202020204" pitchFamily="34" charset="0"/>
              </a:rPr>
              <a:t> system </a:t>
            </a:r>
            <a:endParaRPr lang="zh-CN" altLang="en-US"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4CA84D94-7D68-C707-203D-27E79DD32AB8}"/>
              </a:ext>
            </a:extLst>
          </p:cNvPr>
          <p:cNvSpPr>
            <a:spLocks noGrp="1"/>
          </p:cNvSpPr>
          <p:nvPr>
            <p:ph idx="1"/>
          </p:nvPr>
        </p:nvSpPr>
        <p:spPr>
          <a:xfrm>
            <a:off x="818712" y="2347581"/>
            <a:ext cx="10554574" cy="3636511"/>
          </a:xfrm>
        </p:spPr>
        <p:txBody>
          <a:bodyPr>
            <a:normAutofit/>
          </a:bodyPr>
          <a:lstStyle/>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Simple:</a:t>
            </a:r>
            <a:r>
              <a:rPr lang="en-US" altLang="zh-CN" sz="2400" b="0" i="0" dirty="0">
                <a:effectLst/>
                <a:latin typeface="Arial" panose="020B0604020202020204" pitchFamily="34" charset="0"/>
                <a:cs typeface="Arial" panose="020B0604020202020204" pitchFamily="34" charset="0"/>
              </a:rPr>
              <a:t> Make it easy to understand and identify.</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Memorable:</a:t>
            </a:r>
            <a:r>
              <a:rPr lang="en-US" altLang="zh-CN" sz="2400" b="0" i="0" dirty="0">
                <a:effectLst/>
                <a:latin typeface="Arial" panose="020B0604020202020204" pitchFamily="34" charset="0"/>
                <a:cs typeface="Arial" panose="020B0604020202020204" pitchFamily="34" charset="0"/>
              </a:rPr>
              <a:t> A good logo should be distinctive enough to be memorable.</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Ageless:</a:t>
            </a:r>
            <a:r>
              <a:rPr lang="en-US" altLang="zh-CN" sz="2400" b="0" i="0" dirty="0">
                <a:effectLst/>
                <a:latin typeface="Arial" panose="020B0604020202020204" pitchFamily="34" charset="0"/>
                <a:cs typeface="Arial" panose="020B0604020202020204" pitchFamily="34" charset="0"/>
              </a:rPr>
              <a:t> The best logos are timeless and survive changing trends.</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Reliable:</a:t>
            </a:r>
            <a:r>
              <a:rPr lang="en-US" altLang="zh-CN" sz="2400" b="0" i="0" dirty="0">
                <a:effectLst/>
                <a:latin typeface="Arial" panose="020B0604020202020204" pitchFamily="34" charset="0"/>
                <a:cs typeface="Arial" panose="020B0604020202020204" pitchFamily="34" charset="0"/>
              </a:rPr>
              <a:t> Flexibility and scalability are key to using a logo across different platforms, mediums, and sizes.</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Thoughtful:</a:t>
            </a:r>
            <a:r>
              <a:rPr lang="en-US" altLang="zh-CN" sz="2400" b="0" i="0" dirty="0">
                <a:effectLst/>
                <a:latin typeface="Arial" panose="020B0604020202020204" pitchFamily="34" charset="0"/>
                <a:cs typeface="Arial" panose="020B0604020202020204" pitchFamily="34" charset="0"/>
              </a:rPr>
              <a:t> Every detail of a logo should be considered and honed to effectively symbolize the quality and usefulness of a brand.</a:t>
            </a:r>
          </a:p>
        </p:txBody>
      </p:sp>
    </p:spTree>
    <p:extLst>
      <p:ext uri="{BB962C8B-B14F-4D97-AF65-F5344CB8AC3E}">
        <p14:creationId xmlns:p14="http://schemas.microsoft.com/office/powerpoint/2010/main" val="117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385C5-899A-67E5-7C33-D3EF554F4224}"/>
              </a:ext>
            </a:extLst>
          </p:cNvPr>
          <p:cNvSpPr>
            <a:spLocks noGrp="1"/>
          </p:cNvSpPr>
          <p:nvPr>
            <p:ph type="title"/>
          </p:nvPr>
        </p:nvSpPr>
        <p:spPr/>
        <p:txBody>
          <a:bodyPr/>
          <a:lstStyle/>
          <a:p>
            <a:r>
              <a:rPr lang="en-US" altLang="zh-CN" b="0" i="0" dirty="0">
                <a:solidFill>
                  <a:schemeClr val="tx1"/>
                </a:solidFill>
                <a:effectLst/>
                <a:latin typeface="Arial" panose="020B0604020202020204" pitchFamily="34" charset="0"/>
                <a:cs typeface="Arial" panose="020B0604020202020204" pitchFamily="34" charset="0"/>
              </a:rPr>
              <a:t>Characteristics of a Successful Logo</a:t>
            </a:r>
            <a:r>
              <a:rPr lang="zh-CN" altLang="en-US" b="0" i="0" dirty="0">
                <a:solidFill>
                  <a:schemeClr val="tx1"/>
                </a:solidFill>
                <a:effectLst/>
                <a:latin typeface="Arial" panose="020B0604020202020204" pitchFamily="34" charset="0"/>
                <a:cs typeface="Arial" panose="020B0604020202020204" pitchFamily="34" charset="0"/>
              </a:rPr>
              <a:t>：</a:t>
            </a:r>
            <a:br>
              <a:rPr lang="en-US" altLang="zh-CN" b="0" i="0" dirty="0">
                <a:solidFill>
                  <a:schemeClr val="tx1"/>
                </a:solidFill>
                <a:effectLst/>
                <a:latin typeface="Arial" panose="020B0604020202020204" pitchFamily="34" charset="0"/>
                <a:cs typeface="Arial" panose="020B0604020202020204" pitchFamily="34" charset="0"/>
              </a:rPr>
            </a:br>
            <a:r>
              <a:rPr lang="en-US" altLang="zh-CN" b="0" i="0" dirty="0">
                <a:solidFill>
                  <a:schemeClr val="tx1"/>
                </a:solidFill>
                <a:effectLst/>
                <a:latin typeface="Arial" panose="020B0604020202020204" pitchFamily="34" charset="0"/>
                <a:cs typeface="Arial" panose="020B0604020202020204" pitchFamily="34" charset="0"/>
              </a:rPr>
              <a:t>the five principles of the </a:t>
            </a:r>
            <a:r>
              <a:rPr lang="en-US" altLang="zh-CN" b="1" i="0" dirty="0">
                <a:solidFill>
                  <a:schemeClr val="tx1"/>
                </a:solidFill>
                <a:effectLst/>
                <a:latin typeface="Arial" panose="020B0604020202020204" pitchFamily="34" charset="0"/>
                <a:cs typeface="Arial" panose="020B0604020202020204" pitchFamily="34" charset="0"/>
              </a:rPr>
              <a:t>S.M.A.R.T.</a:t>
            </a:r>
            <a:r>
              <a:rPr lang="en-US" altLang="zh-CN" b="0" i="0" dirty="0">
                <a:solidFill>
                  <a:schemeClr val="tx1"/>
                </a:solidFill>
                <a:effectLst/>
                <a:latin typeface="Arial" panose="020B0604020202020204" pitchFamily="34" charset="0"/>
                <a:cs typeface="Arial" panose="020B0604020202020204" pitchFamily="34" charset="0"/>
              </a:rPr>
              <a:t> system </a:t>
            </a:r>
            <a:endParaRPr lang="zh-CN" altLang="en-US" dirty="0">
              <a:solidFill>
                <a:schemeClr val="tx1"/>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9199247A-7041-AD7D-C284-B42D7E6E1911}"/>
              </a:ext>
            </a:extLst>
          </p:cNvPr>
          <p:cNvSpPr txBox="1"/>
          <p:nvPr/>
        </p:nvSpPr>
        <p:spPr>
          <a:xfrm>
            <a:off x="1162593" y="2130812"/>
            <a:ext cx="9866811" cy="1200329"/>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For modern brands, logos should be designed with many use cases in mind. For example, a logo for an airline needs to work as a tiny icon on a mobile app while still looking good at very large scale on a plane’s tail.</a:t>
            </a:r>
            <a:endParaRPr lang="zh-CN" altLang="en-US" sz="24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32119948-DB36-D99C-FD5C-86F31322E0E4}"/>
              </a:ext>
            </a:extLst>
          </p:cNvPr>
          <p:cNvPicPr>
            <a:picLocks noChangeAspect="1"/>
          </p:cNvPicPr>
          <p:nvPr/>
        </p:nvPicPr>
        <p:blipFill>
          <a:blip r:embed="rId2"/>
          <a:stretch>
            <a:fillRect/>
          </a:stretch>
        </p:blipFill>
        <p:spPr>
          <a:xfrm>
            <a:off x="2438876" y="3429000"/>
            <a:ext cx="7314248" cy="3268638"/>
          </a:xfrm>
          <a:prstGeom prst="rect">
            <a:avLst/>
          </a:prstGeom>
        </p:spPr>
      </p:pic>
    </p:spTree>
    <p:extLst>
      <p:ext uri="{BB962C8B-B14F-4D97-AF65-F5344CB8AC3E}">
        <p14:creationId xmlns:p14="http://schemas.microsoft.com/office/powerpoint/2010/main" val="426224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2BB2C-06C3-05FA-EB0F-290DC1F20BE4}"/>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Keys to Understanding the Design Brief</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0513CD24-E95B-0A43-B6E4-CE37C3F65E9F}"/>
              </a:ext>
            </a:extLst>
          </p:cNvPr>
          <p:cNvSpPr txBox="1"/>
          <p:nvPr/>
        </p:nvSpPr>
        <p:spPr>
          <a:xfrm>
            <a:off x="1715587" y="2580140"/>
            <a:ext cx="8760823" cy="1938992"/>
          </a:xfrm>
          <a:prstGeom prst="rect">
            <a:avLst/>
          </a:prstGeom>
          <a:noFill/>
        </p:spPr>
        <p:txBody>
          <a:bodyPr wrap="square">
            <a:spAutoFit/>
          </a:bodyPr>
          <a:lstStyle/>
          <a:p>
            <a:pPr algn="just"/>
            <a:r>
              <a:rPr lang="en-US" altLang="zh-CN" sz="2400" b="0" i="0" dirty="0">
                <a:effectLst/>
                <a:latin typeface="Arial" panose="020B0604020202020204" pitchFamily="34" charset="0"/>
                <a:cs typeface="Arial" panose="020B0604020202020204" pitchFamily="34" charset="0"/>
              </a:rPr>
              <a:t>The first phase of the logo design process involves reviewing and understanding the design brief. This is a relatively simple task, but it’s crucial. Think of it as the foundation of a house. A shabby understanding of the brief will create a host of problems throughout the project.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80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59E3D-D3D4-F037-49AA-BDAC4C66D534}"/>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What is a design brief?</a:t>
            </a:r>
            <a:endParaRPr lang="zh-CN" altLang="en-US"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36E79198-9435-C649-BAFE-998977963B25}"/>
              </a:ext>
            </a:extLst>
          </p:cNvPr>
          <p:cNvSpPr>
            <a:spLocks noGrp="1"/>
          </p:cNvSpPr>
          <p:nvPr>
            <p:ph idx="1"/>
          </p:nvPr>
        </p:nvSpPr>
        <p:spPr>
          <a:xfrm>
            <a:off x="818712" y="2466127"/>
            <a:ext cx="10554574" cy="3636511"/>
          </a:xfrm>
        </p:spPr>
        <p:txBody>
          <a:bodyPr>
            <a:noAutofit/>
          </a:bodyPr>
          <a:lstStyle/>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Goals:</a:t>
            </a:r>
            <a:r>
              <a:rPr lang="en-US" altLang="zh-CN" sz="2400" b="0" i="0" dirty="0">
                <a:effectLst/>
                <a:latin typeface="Arial" panose="020B0604020202020204" pitchFamily="34" charset="0"/>
                <a:cs typeface="Arial" panose="020B0604020202020204" pitchFamily="34" charset="0"/>
              </a:rPr>
              <a:t> Does the project have specific goals it must meet in order to be considered a success?</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Deliverables:</a:t>
            </a:r>
            <a:r>
              <a:rPr lang="en-US" altLang="zh-CN" sz="2400" b="0" i="0" dirty="0">
                <a:effectLst/>
                <a:latin typeface="Arial" panose="020B0604020202020204" pitchFamily="34" charset="0"/>
                <a:cs typeface="Arial" panose="020B0604020202020204" pitchFamily="34" charset="0"/>
              </a:rPr>
              <a:t> What are the deliverables that will be expected at the project’s completion?</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Timeline:</a:t>
            </a:r>
            <a:r>
              <a:rPr lang="en-US" altLang="zh-CN" sz="2400" b="0" i="0" dirty="0">
                <a:effectLst/>
                <a:latin typeface="Arial" panose="020B0604020202020204" pitchFamily="34" charset="0"/>
                <a:cs typeface="Arial" panose="020B0604020202020204" pitchFamily="34" charset="0"/>
              </a:rPr>
              <a:t> Are there expectations that the project should be completed within a certain amount of time?</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Project Stakeholders:</a:t>
            </a:r>
            <a:r>
              <a:rPr lang="en-US" altLang="zh-CN" sz="2400" b="0" i="0" dirty="0">
                <a:effectLst/>
                <a:latin typeface="Arial" panose="020B0604020202020204" pitchFamily="34" charset="0"/>
                <a:cs typeface="Arial" panose="020B0604020202020204" pitchFamily="34" charset="0"/>
              </a:rPr>
              <a:t> Who is involved in the project’s decision making?</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Target Audience:</a:t>
            </a:r>
            <a:r>
              <a:rPr lang="en-US" altLang="zh-CN" sz="2400" b="0" i="0" dirty="0">
                <a:effectLst/>
                <a:latin typeface="Arial" panose="020B0604020202020204" pitchFamily="34" charset="0"/>
                <a:cs typeface="Arial" panose="020B0604020202020204" pitchFamily="34" charset="0"/>
              </a:rPr>
              <a:t> What segment of the population should the logo resonate with?</a:t>
            </a:r>
          </a:p>
        </p:txBody>
      </p:sp>
    </p:spTree>
    <p:extLst>
      <p:ext uri="{BB962C8B-B14F-4D97-AF65-F5344CB8AC3E}">
        <p14:creationId xmlns:p14="http://schemas.microsoft.com/office/powerpoint/2010/main" val="352743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59E3D-D3D4-F037-49AA-BDAC4C66D534}"/>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What is a design brief?</a:t>
            </a:r>
            <a:endParaRPr lang="zh-CN" altLang="en-US"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36E79198-9435-C649-BAFE-998977963B25}"/>
              </a:ext>
            </a:extLst>
          </p:cNvPr>
          <p:cNvSpPr>
            <a:spLocks noGrp="1"/>
          </p:cNvSpPr>
          <p:nvPr>
            <p:ph idx="1"/>
          </p:nvPr>
        </p:nvSpPr>
        <p:spPr>
          <a:xfrm>
            <a:off x="818712" y="2466128"/>
            <a:ext cx="10554574" cy="2968022"/>
          </a:xfrm>
        </p:spPr>
        <p:txBody>
          <a:bodyPr>
            <a:noAutofit/>
          </a:bodyPr>
          <a:lstStyle/>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Product or Company Profile:</a:t>
            </a:r>
            <a:r>
              <a:rPr lang="en-US" altLang="zh-CN" sz="2400" b="0" i="0" dirty="0">
                <a:effectLst/>
                <a:latin typeface="Arial" panose="020B0604020202020204" pitchFamily="34" charset="0"/>
                <a:cs typeface="Arial" panose="020B0604020202020204" pitchFamily="34" charset="0"/>
              </a:rPr>
              <a:t> What purpose does the product or company serve? What value do they bring people?</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Brand Positioning Statement:</a:t>
            </a:r>
            <a:r>
              <a:rPr lang="en-US" altLang="zh-CN" sz="2400" b="0" i="0" dirty="0">
                <a:effectLst/>
                <a:latin typeface="Arial" panose="020B0604020202020204" pitchFamily="34" charset="0"/>
                <a:cs typeface="Arial" panose="020B0604020202020204" pitchFamily="34" charset="0"/>
              </a:rPr>
              <a:t> What is the core of the brand’s promise to consumers, and how does it see itself in relation to its competitors?</a:t>
            </a:r>
          </a:p>
          <a:p>
            <a:pPr algn="l" fontAlgn="base">
              <a:buFont typeface="Arial" panose="020B0604020202020204" pitchFamily="34" charset="0"/>
              <a:buChar char="•"/>
            </a:pPr>
            <a:r>
              <a:rPr lang="en-US" altLang="zh-CN" sz="2400" b="1" i="0" dirty="0">
                <a:effectLst/>
                <a:latin typeface="Arial" panose="020B0604020202020204" pitchFamily="34" charset="0"/>
                <a:cs typeface="Arial" panose="020B0604020202020204" pitchFamily="34" charset="0"/>
              </a:rPr>
              <a:t>Budget and Payment:</a:t>
            </a:r>
            <a:r>
              <a:rPr lang="en-US" altLang="zh-CN" sz="2400" b="0" i="0" dirty="0">
                <a:effectLst/>
                <a:latin typeface="Arial" panose="020B0604020202020204" pitchFamily="34" charset="0"/>
                <a:cs typeface="Arial" panose="020B0604020202020204" pitchFamily="34" charset="0"/>
              </a:rPr>
              <a:t> Is there a project budget, and how will payments be handled?</a:t>
            </a:r>
          </a:p>
        </p:txBody>
      </p:sp>
    </p:spTree>
    <p:extLst>
      <p:ext uri="{BB962C8B-B14F-4D97-AF65-F5344CB8AC3E}">
        <p14:creationId xmlns:p14="http://schemas.microsoft.com/office/powerpoint/2010/main" val="64369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9C6D9-F244-D450-B657-44DFE67C6C73}"/>
              </a:ext>
            </a:extLst>
          </p:cNvPr>
          <p:cNvSpPr>
            <a:spLocks noGrp="1"/>
          </p:cNvSpPr>
          <p:nvPr>
            <p:ph type="title"/>
          </p:nvPr>
        </p:nvSpPr>
        <p:spPr/>
        <p:txBody>
          <a:bodyPr/>
          <a:lstStyle/>
          <a:p>
            <a:r>
              <a:rPr lang="en-US" altLang="zh-CN" i="0" dirty="0">
                <a:solidFill>
                  <a:schemeClr val="tx1"/>
                </a:solidFill>
                <a:effectLst/>
                <a:latin typeface="Arial" panose="020B0604020202020204" pitchFamily="34" charset="0"/>
                <a:cs typeface="Arial" panose="020B0604020202020204" pitchFamily="34" charset="0"/>
              </a:rPr>
              <a:t>Visual Research and Art Direction</a:t>
            </a:r>
            <a:endParaRPr lang="zh-CN" altLang="en-US" dirty="0">
              <a:solidFill>
                <a:schemeClr val="tx1"/>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79A44FA5-F9EA-D2F1-5940-8F4D2890C46F}"/>
              </a:ext>
            </a:extLst>
          </p:cNvPr>
          <p:cNvSpPr txBox="1"/>
          <p:nvPr/>
        </p:nvSpPr>
        <p:spPr>
          <a:xfrm>
            <a:off x="1397724" y="2649808"/>
            <a:ext cx="9396549" cy="2369880"/>
          </a:xfrm>
          <a:prstGeom prst="rect">
            <a:avLst/>
          </a:prstGeom>
          <a:noFill/>
        </p:spPr>
        <p:txBody>
          <a:bodyPr wrap="square">
            <a:spAutoFit/>
          </a:bodyPr>
          <a:lstStyle/>
          <a:p>
            <a:pPr algn="l" fontAlgn="base"/>
            <a:r>
              <a:rPr lang="en-US" altLang="zh-CN" sz="2800" b="0" i="0" u="sng" dirty="0">
                <a:effectLst/>
                <a:latin typeface="Arial" panose="020B0604020202020204" pitchFamily="34" charset="0"/>
                <a:cs typeface="Arial" panose="020B0604020202020204" pitchFamily="34" charset="0"/>
              </a:rPr>
              <a:t>Visual Research – Uncovering Inspiration</a:t>
            </a:r>
          </a:p>
          <a:p>
            <a:pPr algn="l" fontAlgn="base"/>
            <a:endParaRPr lang="en-US" altLang="zh-CN" sz="2400" b="0" i="0" dirty="0">
              <a:effectLst/>
              <a:latin typeface="Arial" panose="020B0604020202020204" pitchFamily="34" charset="0"/>
              <a:cs typeface="Arial" panose="020B0604020202020204" pitchFamily="34" charset="0"/>
            </a:endParaRPr>
          </a:p>
          <a:p>
            <a:pPr algn="just" fontAlgn="base"/>
            <a:r>
              <a:rPr lang="en-US" altLang="zh-CN" sz="2400" b="0" i="0" dirty="0">
                <a:effectLst/>
                <a:latin typeface="Arial" panose="020B0604020202020204" pitchFamily="34" charset="0"/>
                <a:cs typeface="Arial" panose="020B0604020202020204" pitchFamily="34" charset="0"/>
              </a:rPr>
              <a:t>Visual research is a time for the </a:t>
            </a:r>
            <a:r>
              <a:rPr lang="en-US" altLang="zh-CN" sz="2400" dirty="0">
                <a:latin typeface="Arial" panose="020B0604020202020204" pitchFamily="34" charset="0"/>
                <a:cs typeface="Arial" panose="020B0604020202020204" pitchFamily="34" charset="0"/>
              </a:rPr>
              <a:t>designer</a:t>
            </a:r>
            <a:r>
              <a:rPr lang="en-US" altLang="zh-CN" sz="2400" b="0" i="0" dirty="0">
                <a:effectLst/>
                <a:latin typeface="Arial" panose="020B0604020202020204" pitchFamily="34" charset="0"/>
                <a:cs typeface="Arial" panose="020B0604020202020204" pitchFamily="34" charset="0"/>
              </a:rPr>
              <a:t> to open their eyes and see the world. It involves browsing through </a:t>
            </a:r>
            <a:r>
              <a:rPr lang="en-US" altLang="zh-CN" sz="2400" b="0" i="0"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art and design</a:t>
            </a:r>
            <a:r>
              <a:rPr lang="en-US" altLang="zh-CN" sz="2400" b="0" i="0" dirty="0">
                <a:effectLst/>
                <a:latin typeface="Arial" panose="020B0604020202020204" pitchFamily="34" charset="0"/>
                <a:cs typeface="Arial" panose="020B0604020202020204" pitchFamily="34" charset="0"/>
              </a:rPr>
              <a:t> related books, portfolio sites, and magazines. It also includes trips to museums, galleries, retail stores, or inspiring landmarks.</a:t>
            </a:r>
          </a:p>
        </p:txBody>
      </p:sp>
    </p:spTree>
    <p:extLst>
      <p:ext uri="{BB962C8B-B14F-4D97-AF65-F5344CB8AC3E}">
        <p14:creationId xmlns:p14="http://schemas.microsoft.com/office/powerpoint/2010/main" val="971817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001">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F3E96646-423E-4354-94C2-1A28227BF075}">
  <ds:schemaRefs>
    <ds:schemaRef ds:uri="http://schemas.microsoft.com/office/2006/documentManagement/types"/>
    <ds:schemaRef ds:uri="http://www.w3.org/XML/1998/namespace"/>
    <ds:schemaRef ds:uri="16c05727-aa75-4e4a-9b5f-8a80a1165891"/>
    <ds:schemaRef ds:uri="http://purl.org/dc/dcmitype/"/>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001.potx</Template>
  <TotalTime>0</TotalTime>
  <Words>1336</Words>
  <Application>Microsoft Office PowerPoint</Application>
  <PresentationFormat>宽屏</PresentationFormat>
  <Paragraphs>81</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Arial</vt:lpstr>
      <vt:lpstr>Calibri</vt:lpstr>
      <vt:lpstr>Century Gothic</vt:lpstr>
      <vt:lpstr>Wingdings 2</vt:lpstr>
      <vt:lpstr>001</vt:lpstr>
      <vt:lpstr>From Concept to Reality:  A Guide to Logo Development</vt:lpstr>
      <vt:lpstr>Designing a Symbol for Modern Brands</vt:lpstr>
      <vt:lpstr>Designing a Symbol for Modern Brands</vt:lpstr>
      <vt:lpstr>Characteristics of a Successful Logo： the five principles of the S.M.A.R.T. system </vt:lpstr>
      <vt:lpstr>Characteristics of a Successful Logo： the five principles of the S.M.A.R.T. system </vt:lpstr>
      <vt:lpstr>Keys to Understanding the Design Brief</vt:lpstr>
      <vt:lpstr>What is a design brief?</vt:lpstr>
      <vt:lpstr>What is a design brief?</vt:lpstr>
      <vt:lpstr>Visual Research and Art Direction</vt:lpstr>
      <vt:lpstr>Visual Research and Art Direction</vt:lpstr>
      <vt:lpstr>Visual Research and Art Direction</vt:lpstr>
      <vt:lpstr>Art Direction – Paving a Clear Path of Creative Intent</vt:lpstr>
      <vt:lpstr>Ideation and Sketching</vt:lpstr>
      <vt:lpstr>Ideation and Sketching</vt:lpstr>
      <vt:lpstr>Ideation and Sketching</vt:lpstr>
      <vt:lpstr>Digital Refinement</vt:lpstr>
      <vt:lpstr>Digital Refinement</vt:lpstr>
      <vt:lpstr>Illustrator’s most useful logo design tools:</vt:lpstr>
      <vt:lpstr>Color in Logo Design</vt:lpstr>
      <vt:lpstr>Color in Logo Design</vt:lpstr>
      <vt:lpstr>Online resources to aid designers in their knowledge of color:</vt:lpstr>
      <vt:lpstr>Color in Logo Design</vt:lpstr>
      <vt:lpstr>Color in Logo Design</vt:lpstr>
      <vt:lpstr>Organize and Deliver Files：Formatting</vt:lpstr>
      <vt:lpstr>How to Equip Clients with Value and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2019-06-12T18:46:03Z</dcterms:created>
  <dcterms:modified xsi:type="dcterms:W3CDTF">2023-04-05T01:48:12Z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