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1" r:id="rId5"/>
    <p:sldId id="269" r:id="rId6"/>
    <p:sldId id="273" r:id="rId7"/>
    <p:sldId id="268" r:id="rId8"/>
    <p:sldId id="274" r:id="rId9"/>
    <p:sldId id="263" r:id="rId10"/>
    <p:sldId id="275" r:id="rId11"/>
    <p:sldId id="270" r:id="rId12"/>
    <p:sldId id="271" r:id="rId13"/>
  </p:sldIdLst>
  <p:sldSz cx="18288000" cy="10287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D40"/>
    <a:srgbClr val="FF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57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9D7F34-46B4-420F-B52D-70B83753080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1B8F90C-B97E-4A2B-A785-DC843DB73E7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2D11286-B78A-4B09-B8EF-42DF6354D29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90DAB9C-122F-4ED9-BE46-03A056D8639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08431D-7AF3-4A05-BFB6-E9948E58A0C0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60203D5-8370-43A2-9C84-1E46767E92B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F54D41-13C6-44C8-A6A5-BF9EF3623FC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BEF0D95-63E8-4D9A-A84C-5B4C51081C1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68A6451-AE79-426F-971F-A924584DD81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E1D0C73-65E7-4937-AE8E-940E0E8EC0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71EBCAF-08B4-4D42-9B2C-DD24E883710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D5C226A-3D61-4F4E-899D-B9B0160CA45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6EE258-F404-4D16-AC87-E0F616439AE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"/>
          <p:cNvGrpSpPr/>
          <p:nvPr/>
        </p:nvGrpSpPr>
        <p:grpSpPr>
          <a:xfrm>
            <a:off x="16298640" y="-858960"/>
            <a:ext cx="2037600" cy="11957760"/>
            <a:chOff x="16298640" y="-858960"/>
            <a:chExt cx="2037600" cy="11957760"/>
          </a:xfrm>
        </p:grpSpPr>
        <p:sp>
          <p:nvSpPr>
            <p:cNvPr id="42" name="Freeform 3"/>
            <p:cNvSpPr/>
            <p:nvPr/>
          </p:nvSpPr>
          <p:spPr>
            <a:xfrm rot="16200000">
              <a:off x="11392560" y="4155480"/>
              <a:ext cx="11957760" cy="1928880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43" name="TextBox 4"/>
            <p:cNvSpPr/>
            <p:nvPr/>
          </p:nvSpPr>
          <p:spPr>
            <a:xfrm rot="16200000">
              <a:off x="11338560" y="4101120"/>
              <a:ext cx="11957760" cy="2037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44" name="Freeform 5"/>
          <p:cNvSpPr/>
          <p:nvPr/>
        </p:nvSpPr>
        <p:spPr>
          <a:xfrm>
            <a:off x="11208960" y="-1011240"/>
            <a:ext cx="2647440" cy="264744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grpSp>
        <p:nvGrpSpPr>
          <p:cNvPr id="45" name="Group 6"/>
          <p:cNvGrpSpPr/>
          <p:nvPr/>
        </p:nvGrpSpPr>
        <p:grpSpPr>
          <a:xfrm>
            <a:off x="10378440" y="649440"/>
            <a:ext cx="7518960" cy="8987400"/>
            <a:chOff x="10378440" y="649440"/>
            <a:chExt cx="7518960" cy="8987400"/>
          </a:xfrm>
        </p:grpSpPr>
        <p:sp>
          <p:nvSpPr>
            <p:cNvPr id="46" name="Freeform 7"/>
            <p:cNvSpPr/>
            <p:nvPr/>
          </p:nvSpPr>
          <p:spPr>
            <a:xfrm>
              <a:off x="10378440" y="649440"/>
              <a:ext cx="7518960" cy="8987400"/>
            </a:xfrm>
            <a:custGeom>
              <a:avLst/>
              <a:gdLst/>
              <a:ahLst/>
              <a:cxnLst/>
              <a:rect l="l" t="t" r="r" b="b"/>
              <a:pathLst>
                <a:path w="8606155" h="10286873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47" name="Freeform 8"/>
          <p:cNvSpPr/>
          <p:nvPr/>
        </p:nvSpPr>
        <p:spPr>
          <a:xfrm>
            <a:off x="1573920" y="1146240"/>
            <a:ext cx="846000" cy="980640"/>
          </a:xfrm>
          <a:custGeom>
            <a:avLst/>
            <a:gdLst/>
            <a:ahLst/>
            <a:cxnLst/>
            <a:rect l="l" t="t" r="r" b="b"/>
            <a:pathLst>
              <a:path w="846187" h="981086">
                <a:moveTo>
                  <a:pt x="0" y="0"/>
                </a:moveTo>
                <a:lnTo>
                  <a:pt x="846186" y="0"/>
                </a:lnTo>
                <a:lnTo>
                  <a:pt x="846186" y="981086"/>
                </a:lnTo>
                <a:lnTo>
                  <a:pt x="0" y="9810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8" name="Freeform 9"/>
          <p:cNvSpPr/>
          <p:nvPr/>
        </p:nvSpPr>
        <p:spPr>
          <a:xfrm>
            <a:off x="-295200" y="8630640"/>
            <a:ext cx="2647440" cy="264744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49" name="TextBox 10"/>
          <p:cNvSpPr/>
          <p:nvPr/>
        </p:nvSpPr>
        <p:spPr>
          <a:xfrm>
            <a:off x="1573920" y="7528444"/>
            <a:ext cx="7913520" cy="47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728"/>
              </a:lnSpc>
              <a:buNone/>
              <a:tabLst>
                <a:tab pos="0" algn="l"/>
              </a:tabLst>
            </a:pPr>
            <a:r>
              <a:rPr lang="en-US" sz="3030" b="0" strike="noStrike" spc="-1" dirty="0">
                <a:solidFill>
                  <a:srgbClr val="56AEFF"/>
                </a:solidFill>
                <a:latin typeface="DM Sans Italics"/>
              </a:rPr>
              <a:t>Presented by: GROUP 5</a:t>
            </a:r>
            <a:endParaRPr lang="en-US" sz="3030" b="0" strike="noStrike" spc="-1" dirty="0">
              <a:latin typeface="Arial"/>
            </a:endParaRPr>
          </a:p>
        </p:txBody>
      </p:sp>
      <p:sp>
        <p:nvSpPr>
          <p:cNvPr id="50" name="TextBox 11"/>
          <p:cNvSpPr/>
          <p:nvPr/>
        </p:nvSpPr>
        <p:spPr>
          <a:xfrm>
            <a:off x="1573920" y="2630991"/>
            <a:ext cx="11119860" cy="24622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buNone/>
            </a:pPr>
            <a:r>
              <a:rPr lang="en-US" sz="8000" b="0" strike="noStrike" spc="-1" dirty="0">
                <a:solidFill>
                  <a:srgbClr val="FFFBFB"/>
                </a:solidFill>
                <a:latin typeface="Now Bold"/>
              </a:rPr>
              <a:t>BIOMETRIC STUDENT ATTENDANCE</a:t>
            </a:r>
            <a:endParaRPr lang="en-US" sz="8000" b="0" strike="noStrike" spc="-1" dirty="0">
              <a:latin typeface="Arial"/>
            </a:endParaRP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B6B56036-C3DE-FD67-19C6-7A86C324AE6C}"/>
              </a:ext>
            </a:extLst>
          </p:cNvPr>
          <p:cNvSpPr/>
          <p:nvPr/>
        </p:nvSpPr>
        <p:spPr>
          <a:xfrm>
            <a:off x="1573920" y="6512029"/>
            <a:ext cx="11284560" cy="8603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7050"/>
              </a:lnSpc>
              <a:buNone/>
            </a:pPr>
            <a:r>
              <a:rPr lang="en-US" sz="5400" b="0" strike="noStrike" spc="-1" dirty="0">
                <a:solidFill>
                  <a:schemeClr val="bg1"/>
                </a:solidFill>
                <a:latin typeface="Now Bold"/>
              </a:rPr>
              <a:t>Task 3: REQUIREMENTS ANALYSIS</a:t>
            </a:r>
            <a:endParaRPr lang="en-US" sz="54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Freeform 2"/>
          <p:cNvSpPr/>
          <p:nvPr/>
        </p:nvSpPr>
        <p:spPr>
          <a:xfrm rot="1313400">
            <a:off x="-4260960" y="6573600"/>
            <a:ext cx="9085320" cy="5368320"/>
          </a:xfrm>
          <a:custGeom>
            <a:avLst/>
            <a:gdLst/>
            <a:ahLst/>
            <a:cxnLst/>
            <a:rect l="l" t="t" r="r" b="b"/>
            <a:pathLst>
              <a:path w="9085628" h="5368780">
                <a:moveTo>
                  <a:pt x="0" y="0"/>
                </a:moveTo>
                <a:lnTo>
                  <a:pt x="9085628" y="0"/>
                </a:lnTo>
                <a:lnTo>
                  <a:pt x="9085628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9" name="Freeform 3"/>
          <p:cNvSpPr/>
          <p:nvPr/>
        </p:nvSpPr>
        <p:spPr>
          <a:xfrm rot="1313400">
            <a:off x="14330520" y="-1655640"/>
            <a:ext cx="9085320" cy="5368320"/>
          </a:xfrm>
          <a:custGeom>
            <a:avLst/>
            <a:gdLst/>
            <a:ahLst/>
            <a:cxnLst/>
            <a:rect l="l" t="t" r="r" b="b"/>
            <a:pathLst>
              <a:path w="9085628" h="5368780">
                <a:moveTo>
                  <a:pt x="0" y="0"/>
                </a:moveTo>
                <a:lnTo>
                  <a:pt x="9085629" y="0"/>
                </a:lnTo>
                <a:lnTo>
                  <a:pt x="9085629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40" name="Freeform 4"/>
          <p:cNvSpPr/>
          <p:nvPr/>
        </p:nvSpPr>
        <p:spPr>
          <a:xfrm>
            <a:off x="0" y="430920"/>
            <a:ext cx="1399320" cy="1399320"/>
          </a:xfrm>
          <a:custGeom>
            <a:avLst/>
            <a:gdLst/>
            <a:ahLst/>
            <a:cxnLst/>
            <a:rect l="l" t="t" r="r" b="b"/>
            <a:pathLst>
              <a:path w="1399568" h="1399568">
                <a:moveTo>
                  <a:pt x="0" y="0"/>
                </a:moveTo>
                <a:lnTo>
                  <a:pt x="1399568" y="0"/>
                </a:lnTo>
                <a:lnTo>
                  <a:pt x="1399568" y="1399568"/>
                </a:lnTo>
                <a:lnTo>
                  <a:pt x="0" y="13995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41" name="TextBox 5"/>
          <p:cNvSpPr/>
          <p:nvPr/>
        </p:nvSpPr>
        <p:spPr>
          <a:xfrm>
            <a:off x="2005149" y="812253"/>
            <a:ext cx="15383730" cy="8899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6452"/>
              </a:lnSpc>
              <a:tabLst>
                <a:tab pos="0" algn="l"/>
              </a:tabLst>
            </a:pPr>
            <a:r>
              <a:rPr lang="en-US" sz="7819" spc="-1" dirty="0">
                <a:solidFill>
                  <a:schemeClr val="bg1"/>
                </a:solidFill>
                <a:latin typeface="Now Bold"/>
              </a:rPr>
              <a:t>7- Constraints and acceptance criteria</a:t>
            </a:r>
          </a:p>
        </p:txBody>
      </p:sp>
      <p:sp>
        <p:nvSpPr>
          <p:cNvPr id="242" name="TextBox 6"/>
          <p:cNvSpPr/>
          <p:nvPr/>
        </p:nvSpPr>
        <p:spPr>
          <a:xfrm>
            <a:off x="2005149" y="4702665"/>
            <a:ext cx="8201601" cy="27084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marL="953820" lvl="1" indent="-571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44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Compliance</a:t>
            </a:r>
          </a:p>
          <a:p>
            <a:pPr marL="953820" lvl="1" indent="-571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44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Hardware compatibility</a:t>
            </a:r>
          </a:p>
          <a:p>
            <a:pPr marL="953820" lvl="1" indent="-571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44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Integration</a:t>
            </a:r>
          </a:p>
          <a:p>
            <a:pPr marL="382320" lvl="1">
              <a:buClr>
                <a:srgbClr val="FFFFFF"/>
              </a:buClr>
            </a:pPr>
            <a:endParaRPr lang="en-US" sz="4400" spc="174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E13C3DC-4E4C-8810-AD70-C06E4D16715D}"/>
              </a:ext>
            </a:extLst>
          </p:cNvPr>
          <p:cNvSpPr/>
          <p:nvPr/>
        </p:nvSpPr>
        <p:spPr>
          <a:xfrm>
            <a:off x="2005149" y="3323808"/>
            <a:ext cx="7662150" cy="7662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6452"/>
              </a:lnSpc>
              <a:tabLst>
                <a:tab pos="0" algn="l"/>
              </a:tabLst>
            </a:pPr>
            <a:r>
              <a:rPr lang="en-US" sz="4400" spc="-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Constraints &amp; assumption 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B7A42C13-1EC5-AFB7-E5AD-23AE95868EE6}"/>
              </a:ext>
            </a:extLst>
          </p:cNvPr>
          <p:cNvSpPr/>
          <p:nvPr/>
        </p:nvSpPr>
        <p:spPr>
          <a:xfrm>
            <a:off x="10206750" y="3323808"/>
            <a:ext cx="7662150" cy="7662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6452"/>
              </a:lnSpc>
              <a:tabLst>
                <a:tab pos="0" algn="l"/>
              </a:tabLst>
            </a:pPr>
            <a:r>
              <a:rPr lang="en-US" sz="4400" spc="-1" dirty="0">
                <a:solidFill>
                  <a:srgbClr val="00B0F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Acceptance criteria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FBDDB400-267C-A6D3-BFC8-D9478037E200}"/>
              </a:ext>
            </a:extLst>
          </p:cNvPr>
          <p:cNvSpPr/>
          <p:nvPr/>
        </p:nvSpPr>
        <p:spPr>
          <a:xfrm>
            <a:off x="11405731" y="4259914"/>
            <a:ext cx="6349829" cy="40626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marL="953820" lvl="1" indent="-571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44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Accuracy</a:t>
            </a:r>
          </a:p>
          <a:p>
            <a:pPr marL="953820" lvl="1" indent="-571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44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Speed</a:t>
            </a:r>
          </a:p>
          <a:p>
            <a:pPr marL="953820" lvl="1" indent="-571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44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Scalability</a:t>
            </a:r>
          </a:p>
          <a:p>
            <a:pPr marL="953820" lvl="1" indent="-571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44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Security</a:t>
            </a:r>
          </a:p>
          <a:p>
            <a:pPr marL="953820" lvl="1" indent="-571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44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Integration</a:t>
            </a:r>
          </a:p>
          <a:p>
            <a:pPr marL="953820" lvl="1" indent="-571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44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User-friendly</a:t>
            </a:r>
            <a:endParaRPr lang="en-US" sz="4000" spc="174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20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roup 2"/>
          <p:cNvGrpSpPr/>
          <p:nvPr/>
        </p:nvGrpSpPr>
        <p:grpSpPr>
          <a:xfrm>
            <a:off x="81720" y="9258840"/>
            <a:ext cx="13457520" cy="3263760"/>
            <a:chOff x="81720" y="9258840"/>
            <a:chExt cx="13457520" cy="3263760"/>
          </a:xfrm>
        </p:grpSpPr>
        <p:sp>
          <p:nvSpPr>
            <p:cNvPr id="244" name="Freeform 3"/>
            <p:cNvSpPr/>
            <p:nvPr/>
          </p:nvSpPr>
          <p:spPr>
            <a:xfrm rot="10800000">
              <a:off x="10427400" y="9410760"/>
              <a:ext cx="3111840" cy="311184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245" name="Freeform 4"/>
            <p:cNvSpPr/>
            <p:nvPr/>
          </p:nvSpPr>
          <p:spPr>
            <a:xfrm rot="10800000">
              <a:off x="6977160" y="9410760"/>
              <a:ext cx="3111840" cy="2465640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246" name="Freeform 5"/>
            <p:cNvSpPr/>
            <p:nvPr/>
          </p:nvSpPr>
          <p:spPr>
            <a:xfrm rot="10800000">
              <a:off x="3531600" y="9258840"/>
              <a:ext cx="3111840" cy="311184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247" name="Freeform 6"/>
            <p:cNvSpPr/>
            <p:nvPr/>
          </p:nvSpPr>
          <p:spPr>
            <a:xfrm rot="10800000">
              <a:off x="81720" y="9258840"/>
              <a:ext cx="3111840" cy="2465640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48" name="Freeform 7"/>
          <p:cNvSpPr/>
          <p:nvPr/>
        </p:nvSpPr>
        <p:spPr>
          <a:xfrm rot="6150600">
            <a:off x="6081480" y="4579200"/>
            <a:ext cx="13544280" cy="1127520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51" name="Freeform 10"/>
          <p:cNvSpPr/>
          <p:nvPr/>
        </p:nvSpPr>
        <p:spPr>
          <a:xfrm rot="16984200">
            <a:off x="10509840" y="5041440"/>
            <a:ext cx="13544280" cy="1127520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grpSp>
        <p:nvGrpSpPr>
          <p:cNvPr id="252" name="Group 11"/>
          <p:cNvGrpSpPr/>
          <p:nvPr/>
        </p:nvGrpSpPr>
        <p:grpSpPr>
          <a:xfrm>
            <a:off x="15966720" y="9258840"/>
            <a:ext cx="13457520" cy="3263760"/>
            <a:chOff x="15966720" y="9258840"/>
            <a:chExt cx="13457520" cy="3263760"/>
          </a:xfrm>
        </p:grpSpPr>
        <p:sp>
          <p:nvSpPr>
            <p:cNvPr id="253" name="Freeform 12"/>
            <p:cNvSpPr/>
            <p:nvPr/>
          </p:nvSpPr>
          <p:spPr>
            <a:xfrm rot="10800000">
              <a:off x="26312400" y="9410760"/>
              <a:ext cx="3111840" cy="311184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254" name="Freeform 13"/>
            <p:cNvSpPr/>
            <p:nvPr/>
          </p:nvSpPr>
          <p:spPr>
            <a:xfrm rot="10800000">
              <a:off x="22862520" y="9410760"/>
              <a:ext cx="3111840" cy="2465640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255" name="Freeform 14"/>
            <p:cNvSpPr/>
            <p:nvPr/>
          </p:nvSpPr>
          <p:spPr>
            <a:xfrm rot="10800000">
              <a:off x="19416960" y="9258840"/>
              <a:ext cx="3111840" cy="311184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256" name="Freeform 15"/>
            <p:cNvSpPr/>
            <p:nvPr/>
          </p:nvSpPr>
          <p:spPr>
            <a:xfrm rot="10800000">
              <a:off x="15966720" y="9258840"/>
              <a:ext cx="3111840" cy="2465640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57" name="TextBox 16"/>
          <p:cNvSpPr/>
          <p:nvPr/>
        </p:nvSpPr>
        <p:spPr>
          <a:xfrm>
            <a:off x="3837986" y="823680"/>
            <a:ext cx="7639200" cy="9957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7614"/>
              </a:lnSpc>
              <a:buNone/>
              <a:tabLst>
                <a:tab pos="0" algn="l"/>
              </a:tabLst>
            </a:pPr>
            <a:r>
              <a:rPr lang="en-US" sz="7819" spc="-1" dirty="0">
                <a:solidFill>
                  <a:schemeClr val="bg1"/>
                </a:solidFill>
                <a:latin typeface="Now Bold"/>
              </a:rPr>
              <a:t>8- 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0DAF61-682D-22CE-882D-9B06ED527E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998" y="1385"/>
            <a:ext cx="6253942" cy="10285615"/>
          </a:xfrm>
          <a:prstGeom prst="rect">
            <a:avLst/>
          </a:prstGeom>
        </p:spPr>
      </p:pic>
      <p:sp>
        <p:nvSpPr>
          <p:cNvPr id="258" name="TextBox 17"/>
          <p:cNvSpPr/>
          <p:nvPr/>
        </p:nvSpPr>
        <p:spPr>
          <a:xfrm>
            <a:off x="391667" y="3132350"/>
            <a:ext cx="11548104" cy="49654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CA" sz="4400" spc="12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development of a biometric student attendance mobile application that utilizes fingerprint recognition addresses the limitations of traditional attendance tracking methods.</a:t>
            </a:r>
            <a:endParaRPr lang="en-US" sz="44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Freeform 2"/>
          <p:cNvSpPr/>
          <p:nvPr/>
        </p:nvSpPr>
        <p:spPr>
          <a:xfrm>
            <a:off x="16683480" y="1590840"/>
            <a:ext cx="2651400" cy="2651400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alphaModFix amt="20000"/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62" name="TextBox 5"/>
          <p:cNvSpPr/>
          <p:nvPr/>
        </p:nvSpPr>
        <p:spPr>
          <a:xfrm>
            <a:off x="1264500" y="5143500"/>
            <a:ext cx="10434600" cy="165429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12923"/>
              </a:lnSpc>
              <a:buNone/>
              <a:tabLst>
                <a:tab pos="0" algn="l"/>
              </a:tabLst>
            </a:pPr>
            <a:r>
              <a:rPr lang="en-US" sz="11500" b="0" strike="noStrike" spc="562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  <a:endParaRPr lang="en-US" sz="115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3" name="Freeform 6"/>
          <p:cNvSpPr/>
          <p:nvPr/>
        </p:nvSpPr>
        <p:spPr>
          <a:xfrm>
            <a:off x="2264040" y="1801080"/>
            <a:ext cx="720000" cy="834840"/>
          </a:xfrm>
          <a:custGeom>
            <a:avLst/>
            <a:gdLst/>
            <a:ahLst/>
            <a:cxnLst/>
            <a:rect l="l" t="t" r="r" b="b"/>
            <a:pathLst>
              <a:path w="720510" h="835374">
                <a:moveTo>
                  <a:pt x="0" y="0"/>
                </a:moveTo>
                <a:lnTo>
                  <a:pt x="720511" y="0"/>
                </a:lnTo>
                <a:lnTo>
                  <a:pt x="720511" y="835374"/>
                </a:lnTo>
                <a:lnTo>
                  <a:pt x="0" y="8353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64" name="Freeform 7"/>
          <p:cNvSpPr/>
          <p:nvPr/>
        </p:nvSpPr>
        <p:spPr>
          <a:xfrm>
            <a:off x="-789480" y="-570240"/>
            <a:ext cx="2651400" cy="2651400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>
              <a:alphaModFix amt="20000"/>
            </a:blip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E1C3F1C-FABF-B4AC-CEEB-93D064EE571D}"/>
              </a:ext>
            </a:extLst>
          </p:cNvPr>
          <p:cNvSpPr/>
          <p:nvPr/>
        </p:nvSpPr>
        <p:spPr>
          <a:xfrm>
            <a:off x="1430970" y="6797799"/>
            <a:ext cx="7913520" cy="473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3728"/>
              </a:lnSpc>
              <a:buNone/>
              <a:tabLst>
                <a:tab pos="0" algn="l"/>
              </a:tabLst>
            </a:pPr>
            <a:r>
              <a:rPr lang="en-US" sz="3030" b="0" strike="noStrike" spc="-1" dirty="0">
                <a:solidFill>
                  <a:srgbClr val="56AEFF"/>
                </a:solidFill>
                <a:latin typeface="DM Sans Italics"/>
              </a:rPr>
              <a:t>Presented by: GROUP 5</a:t>
            </a:r>
            <a:endParaRPr lang="en-US" sz="303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726136-2D88-CB2A-426E-145ADC415B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58" y="2761211"/>
            <a:ext cx="7473142" cy="75257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2"/>
          <p:cNvGrpSpPr/>
          <p:nvPr/>
        </p:nvGrpSpPr>
        <p:grpSpPr>
          <a:xfrm>
            <a:off x="2986560" y="2983680"/>
            <a:ext cx="2612880" cy="2373120"/>
            <a:chOff x="2986560" y="2983680"/>
            <a:chExt cx="2612880" cy="2373120"/>
          </a:xfrm>
        </p:grpSpPr>
        <p:sp>
          <p:nvSpPr>
            <p:cNvPr id="60" name="Freeform 3"/>
            <p:cNvSpPr/>
            <p:nvPr/>
          </p:nvSpPr>
          <p:spPr>
            <a:xfrm>
              <a:off x="2986560" y="3084120"/>
              <a:ext cx="2612880" cy="2272680"/>
            </a:xfrm>
            <a:custGeom>
              <a:avLst/>
              <a:gdLst/>
              <a:ahLst/>
              <a:cxnLst/>
              <a:rect l="l" t="t" r="r" b="b"/>
              <a:pathLst>
                <a:path w="991873" h="862860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61" name="TextBox 4"/>
            <p:cNvSpPr/>
            <p:nvPr/>
          </p:nvSpPr>
          <p:spPr>
            <a:xfrm>
              <a:off x="2986560" y="2983680"/>
              <a:ext cx="2612880" cy="237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62" name="AutoShape 5"/>
          <p:cNvSpPr/>
          <p:nvPr/>
        </p:nvSpPr>
        <p:spPr>
          <a:xfrm>
            <a:off x="3133800" y="4640400"/>
            <a:ext cx="2203200" cy="360"/>
          </a:xfrm>
          <a:prstGeom prst="line">
            <a:avLst/>
          </a:prstGeom>
          <a:ln w="381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grpSp>
        <p:nvGrpSpPr>
          <p:cNvPr id="63" name="Group 6"/>
          <p:cNvGrpSpPr/>
          <p:nvPr/>
        </p:nvGrpSpPr>
        <p:grpSpPr>
          <a:xfrm>
            <a:off x="5844600" y="2983680"/>
            <a:ext cx="2612880" cy="2373120"/>
            <a:chOff x="5844600" y="2983680"/>
            <a:chExt cx="2612880" cy="2373120"/>
          </a:xfrm>
        </p:grpSpPr>
        <p:sp>
          <p:nvSpPr>
            <p:cNvPr id="64" name="Freeform 7"/>
            <p:cNvSpPr/>
            <p:nvPr/>
          </p:nvSpPr>
          <p:spPr>
            <a:xfrm>
              <a:off x="5844600" y="3084120"/>
              <a:ext cx="2612880" cy="2272680"/>
            </a:xfrm>
            <a:custGeom>
              <a:avLst/>
              <a:gdLst/>
              <a:ahLst/>
              <a:cxnLst/>
              <a:rect l="l" t="t" r="r" b="b"/>
              <a:pathLst>
                <a:path w="991873" h="862860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65" name="TextBox 8"/>
            <p:cNvSpPr/>
            <p:nvPr/>
          </p:nvSpPr>
          <p:spPr>
            <a:xfrm>
              <a:off x="5844600" y="2983680"/>
              <a:ext cx="2612880" cy="237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66" name="AutoShape 9"/>
          <p:cNvSpPr/>
          <p:nvPr/>
        </p:nvSpPr>
        <p:spPr>
          <a:xfrm>
            <a:off x="5991840" y="4640400"/>
            <a:ext cx="2202840" cy="360"/>
          </a:xfrm>
          <a:prstGeom prst="line">
            <a:avLst/>
          </a:prstGeom>
          <a:ln w="381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grpSp>
        <p:nvGrpSpPr>
          <p:cNvPr id="67" name="Group 10"/>
          <p:cNvGrpSpPr/>
          <p:nvPr/>
        </p:nvGrpSpPr>
        <p:grpSpPr>
          <a:xfrm>
            <a:off x="8705160" y="2983680"/>
            <a:ext cx="2612880" cy="2373120"/>
            <a:chOff x="8705160" y="2983680"/>
            <a:chExt cx="2612880" cy="2373120"/>
          </a:xfrm>
        </p:grpSpPr>
        <p:sp>
          <p:nvSpPr>
            <p:cNvPr id="68" name="Freeform 11"/>
            <p:cNvSpPr/>
            <p:nvPr/>
          </p:nvSpPr>
          <p:spPr>
            <a:xfrm>
              <a:off x="8705160" y="3084120"/>
              <a:ext cx="2612880" cy="2272680"/>
            </a:xfrm>
            <a:custGeom>
              <a:avLst/>
              <a:gdLst/>
              <a:ahLst/>
              <a:cxnLst/>
              <a:rect l="l" t="t" r="r" b="b"/>
              <a:pathLst>
                <a:path w="991873" h="862860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69" name="TextBox 12"/>
            <p:cNvSpPr/>
            <p:nvPr/>
          </p:nvSpPr>
          <p:spPr>
            <a:xfrm>
              <a:off x="8705160" y="2983680"/>
              <a:ext cx="2612880" cy="237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70" name="AutoShape 13"/>
          <p:cNvSpPr/>
          <p:nvPr/>
        </p:nvSpPr>
        <p:spPr>
          <a:xfrm>
            <a:off x="8852400" y="4640400"/>
            <a:ext cx="2203200" cy="360"/>
          </a:xfrm>
          <a:prstGeom prst="line">
            <a:avLst/>
          </a:prstGeom>
          <a:ln w="381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1" name="Freeform 14"/>
          <p:cNvSpPr/>
          <p:nvPr/>
        </p:nvSpPr>
        <p:spPr>
          <a:xfrm>
            <a:off x="-7631280" y="597600"/>
            <a:ext cx="9077040" cy="9077040"/>
          </a:xfrm>
          <a:custGeom>
            <a:avLst/>
            <a:gdLst/>
            <a:ahLst/>
            <a:cxnLst/>
            <a:rect l="l" t="t" r="r" b="b"/>
            <a:pathLst>
              <a:path w="9077445" h="9077445">
                <a:moveTo>
                  <a:pt x="0" y="0"/>
                </a:moveTo>
                <a:lnTo>
                  <a:pt x="9077444" y="0"/>
                </a:lnTo>
                <a:lnTo>
                  <a:pt x="9077444" y="9077445"/>
                </a:lnTo>
                <a:lnTo>
                  <a:pt x="0" y="90774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2" name="TextBox 15"/>
          <p:cNvSpPr/>
          <p:nvPr/>
        </p:nvSpPr>
        <p:spPr>
          <a:xfrm>
            <a:off x="3976200" y="1503000"/>
            <a:ext cx="8436960" cy="119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9386"/>
              </a:lnSpc>
              <a:buNone/>
              <a:tabLst>
                <a:tab pos="0" algn="l"/>
              </a:tabLst>
            </a:pPr>
            <a:r>
              <a:rPr lang="en-US" sz="7819" b="0" strike="noStrike" spc="-1" dirty="0">
                <a:solidFill>
                  <a:srgbClr val="56AEFF"/>
                </a:solidFill>
                <a:latin typeface="Now Bold"/>
              </a:rPr>
              <a:t>OUTLINE</a:t>
            </a:r>
            <a:endParaRPr lang="en-US" sz="7819" b="0" strike="noStrike" spc="-1" dirty="0">
              <a:latin typeface="Arial"/>
            </a:endParaRPr>
          </a:p>
        </p:txBody>
      </p:sp>
      <p:sp>
        <p:nvSpPr>
          <p:cNvPr id="73" name="TextBox 16"/>
          <p:cNvSpPr/>
          <p:nvPr/>
        </p:nvSpPr>
        <p:spPr>
          <a:xfrm>
            <a:off x="3133800" y="4795920"/>
            <a:ext cx="2318040" cy="3398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2605"/>
              </a:lnSpc>
              <a:buNone/>
            </a:pPr>
            <a:r>
              <a:rPr lang="en-US" sz="2800" b="0" strike="noStrike" spc="-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</p:txBody>
      </p:sp>
      <p:sp>
        <p:nvSpPr>
          <p:cNvPr id="74" name="TextBox 17"/>
          <p:cNvSpPr/>
          <p:nvPr/>
        </p:nvSpPr>
        <p:spPr>
          <a:xfrm>
            <a:off x="3448080" y="3225960"/>
            <a:ext cx="1690200" cy="100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7914"/>
              </a:lnSpc>
              <a:buNone/>
            </a:pPr>
            <a:r>
              <a:rPr lang="en-US" sz="5730" b="0" strike="noStrike" spc="-1">
                <a:solidFill>
                  <a:srgbClr val="FFFFFF"/>
                </a:solidFill>
                <a:latin typeface="DM Sans Bold"/>
              </a:rPr>
              <a:t>1</a:t>
            </a:r>
            <a:endParaRPr lang="en-US" sz="5730" b="0" strike="noStrike" spc="-1">
              <a:latin typeface="Arial"/>
            </a:endParaRPr>
          </a:p>
        </p:txBody>
      </p:sp>
      <p:sp>
        <p:nvSpPr>
          <p:cNvPr id="75" name="TextBox 18"/>
          <p:cNvSpPr/>
          <p:nvPr/>
        </p:nvSpPr>
        <p:spPr>
          <a:xfrm>
            <a:off x="5991840" y="4815000"/>
            <a:ext cx="2260800" cy="3238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2256"/>
              </a:lnSpc>
              <a:buNone/>
            </a:pPr>
            <a:r>
              <a:rPr lang="en-US" sz="2800" spc="-1" dirty="0">
                <a:solidFill>
                  <a:schemeClr val="bg1"/>
                </a:solidFill>
                <a:latin typeface="DM Sans"/>
              </a:rPr>
              <a:t>End users</a:t>
            </a:r>
          </a:p>
        </p:txBody>
      </p:sp>
      <p:sp>
        <p:nvSpPr>
          <p:cNvPr id="76" name="TextBox 19"/>
          <p:cNvSpPr/>
          <p:nvPr/>
        </p:nvSpPr>
        <p:spPr>
          <a:xfrm>
            <a:off x="6305760" y="3225960"/>
            <a:ext cx="1690200" cy="100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7914"/>
              </a:lnSpc>
              <a:buNone/>
            </a:pPr>
            <a:r>
              <a:rPr lang="en-US" sz="5730" b="0" strike="noStrike" spc="-1">
                <a:solidFill>
                  <a:srgbClr val="FFFFFF"/>
                </a:solidFill>
                <a:latin typeface="DM Sans Bold"/>
              </a:rPr>
              <a:t>2</a:t>
            </a:r>
            <a:endParaRPr lang="en-US" sz="5730" b="0" strike="noStrike" spc="-1">
              <a:latin typeface="Arial"/>
            </a:endParaRPr>
          </a:p>
        </p:txBody>
      </p:sp>
      <p:sp>
        <p:nvSpPr>
          <p:cNvPr id="77" name="TextBox 20"/>
          <p:cNvSpPr/>
          <p:nvPr/>
        </p:nvSpPr>
        <p:spPr>
          <a:xfrm>
            <a:off x="9166680" y="3225960"/>
            <a:ext cx="1690200" cy="100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7914"/>
              </a:lnSpc>
              <a:buNone/>
            </a:pPr>
            <a:r>
              <a:rPr lang="en-US" sz="5730" b="0" strike="noStrike" spc="-1">
                <a:solidFill>
                  <a:srgbClr val="FFFFFF"/>
                </a:solidFill>
                <a:latin typeface="DM Sans Bold"/>
              </a:rPr>
              <a:t>3</a:t>
            </a:r>
            <a:endParaRPr lang="en-US" sz="5730" b="0" strike="noStrike" spc="-1">
              <a:latin typeface="Arial"/>
            </a:endParaRPr>
          </a:p>
        </p:txBody>
      </p:sp>
      <p:grpSp>
        <p:nvGrpSpPr>
          <p:cNvPr id="78" name="Group 21"/>
          <p:cNvGrpSpPr/>
          <p:nvPr/>
        </p:nvGrpSpPr>
        <p:grpSpPr>
          <a:xfrm>
            <a:off x="11709000" y="2962800"/>
            <a:ext cx="2612880" cy="2373120"/>
            <a:chOff x="11709000" y="2962800"/>
            <a:chExt cx="2612880" cy="2373120"/>
          </a:xfrm>
        </p:grpSpPr>
        <p:sp>
          <p:nvSpPr>
            <p:cNvPr id="79" name="Freeform 22"/>
            <p:cNvSpPr/>
            <p:nvPr/>
          </p:nvSpPr>
          <p:spPr>
            <a:xfrm>
              <a:off x="11709000" y="3063240"/>
              <a:ext cx="2612880" cy="2272680"/>
            </a:xfrm>
            <a:custGeom>
              <a:avLst/>
              <a:gdLst/>
              <a:ahLst/>
              <a:cxnLst/>
              <a:rect l="l" t="t" r="r" b="b"/>
              <a:pathLst>
                <a:path w="991873" h="862860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80" name="TextBox 23"/>
            <p:cNvSpPr/>
            <p:nvPr/>
          </p:nvSpPr>
          <p:spPr>
            <a:xfrm>
              <a:off x="11709000" y="2962800"/>
              <a:ext cx="2612880" cy="237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81" name="TextBox 24"/>
          <p:cNvSpPr/>
          <p:nvPr/>
        </p:nvSpPr>
        <p:spPr>
          <a:xfrm>
            <a:off x="12170160" y="3246840"/>
            <a:ext cx="1690200" cy="100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7914"/>
              </a:lnSpc>
              <a:buNone/>
            </a:pPr>
            <a:r>
              <a:rPr lang="en-US" sz="5730" b="0" strike="noStrike" spc="-1">
                <a:solidFill>
                  <a:srgbClr val="FFFFFF"/>
                </a:solidFill>
                <a:latin typeface="DM Sans Bold"/>
              </a:rPr>
              <a:t>4</a:t>
            </a:r>
            <a:endParaRPr lang="en-US" sz="5730" b="0" strike="noStrike" spc="-1">
              <a:latin typeface="Arial"/>
            </a:endParaRPr>
          </a:p>
        </p:txBody>
      </p:sp>
      <p:sp>
        <p:nvSpPr>
          <p:cNvPr id="82" name="AutoShape 25"/>
          <p:cNvSpPr/>
          <p:nvPr/>
        </p:nvSpPr>
        <p:spPr>
          <a:xfrm>
            <a:off x="11913480" y="4621320"/>
            <a:ext cx="2203200" cy="360"/>
          </a:xfrm>
          <a:prstGeom prst="line">
            <a:avLst/>
          </a:prstGeom>
          <a:ln w="381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grpSp>
        <p:nvGrpSpPr>
          <p:cNvPr id="83" name="Group 26"/>
          <p:cNvGrpSpPr/>
          <p:nvPr/>
        </p:nvGrpSpPr>
        <p:grpSpPr>
          <a:xfrm>
            <a:off x="2986560" y="5895000"/>
            <a:ext cx="2612880" cy="2373120"/>
            <a:chOff x="2986560" y="5895000"/>
            <a:chExt cx="2612880" cy="2373120"/>
          </a:xfrm>
        </p:grpSpPr>
        <p:sp>
          <p:nvSpPr>
            <p:cNvPr id="84" name="Freeform 27"/>
            <p:cNvSpPr/>
            <p:nvPr/>
          </p:nvSpPr>
          <p:spPr>
            <a:xfrm>
              <a:off x="2986560" y="5995440"/>
              <a:ext cx="2612880" cy="2272680"/>
            </a:xfrm>
            <a:custGeom>
              <a:avLst/>
              <a:gdLst/>
              <a:ahLst/>
              <a:cxnLst/>
              <a:rect l="l" t="t" r="r" b="b"/>
              <a:pathLst>
                <a:path w="991873" h="862860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85" name="TextBox 28"/>
            <p:cNvSpPr/>
            <p:nvPr/>
          </p:nvSpPr>
          <p:spPr>
            <a:xfrm>
              <a:off x="2986560" y="5895000"/>
              <a:ext cx="2612880" cy="237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86" name="TextBox 29"/>
          <p:cNvSpPr/>
          <p:nvPr/>
        </p:nvSpPr>
        <p:spPr>
          <a:xfrm>
            <a:off x="3448080" y="6158160"/>
            <a:ext cx="1690200" cy="100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7914"/>
              </a:lnSpc>
              <a:buNone/>
            </a:pPr>
            <a:r>
              <a:rPr lang="en-US" sz="5730" b="0" strike="noStrike" spc="-1">
                <a:solidFill>
                  <a:srgbClr val="FFFFFF"/>
                </a:solidFill>
                <a:latin typeface="DM Sans Bold"/>
              </a:rPr>
              <a:t>5</a:t>
            </a:r>
            <a:endParaRPr lang="en-US" sz="5730" b="0" strike="noStrike" spc="-1">
              <a:latin typeface="Arial"/>
            </a:endParaRPr>
          </a:p>
        </p:txBody>
      </p:sp>
      <p:sp>
        <p:nvSpPr>
          <p:cNvPr id="87" name="AutoShape 30"/>
          <p:cNvSpPr/>
          <p:nvPr/>
        </p:nvSpPr>
        <p:spPr>
          <a:xfrm>
            <a:off x="3133800" y="7531920"/>
            <a:ext cx="2203200" cy="360"/>
          </a:xfrm>
          <a:prstGeom prst="line">
            <a:avLst/>
          </a:prstGeom>
          <a:ln w="381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grpSp>
        <p:nvGrpSpPr>
          <p:cNvPr id="88" name="Group 31"/>
          <p:cNvGrpSpPr/>
          <p:nvPr/>
        </p:nvGrpSpPr>
        <p:grpSpPr>
          <a:xfrm>
            <a:off x="5844600" y="5895000"/>
            <a:ext cx="2612880" cy="2373120"/>
            <a:chOff x="6305760" y="5895000"/>
            <a:chExt cx="2612880" cy="2373120"/>
          </a:xfrm>
        </p:grpSpPr>
        <p:sp>
          <p:nvSpPr>
            <p:cNvPr id="89" name="Freeform 32"/>
            <p:cNvSpPr/>
            <p:nvPr/>
          </p:nvSpPr>
          <p:spPr>
            <a:xfrm>
              <a:off x="6305760" y="5995440"/>
              <a:ext cx="2612880" cy="2272680"/>
            </a:xfrm>
            <a:custGeom>
              <a:avLst/>
              <a:gdLst/>
              <a:ahLst/>
              <a:cxnLst/>
              <a:rect l="l" t="t" r="r" b="b"/>
              <a:pathLst>
                <a:path w="991873" h="862860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90" name="TextBox 33"/>
            <p:cNvSpPr/>
            <p:nvPr/>
          </p:nvSpPr>
          <p:spPr>
            <a:xfrm>
              <a:off x="6305760" y="5895000"/>
              <a:ext cx="2612880" cy="237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91" name="TextBox 34"/>
          <p:cNvSpPr/>
          <p:nvPr/>
        </p:nvSpPr>
        <p:spPr>
          <a:xfrm>
            <a:off x="6306120" y="6041160"/>
            <a:ext cx="1690200" cy="100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7914"/>
              </a:lnSpc>
              <a:buNone/>
            </a:pPr>
            <a:r>
              <a:rPr lang="en-US" sz="5730" b="0" strike="noStrike" spc="-1">
                <a:solidFill>
                  <a:srgbClr val="FFFFFF"/>
                </a:solidFill>
                <a:latin typeface="DM Sans Bold"/>
              </a:rPr>
              <a:t>6</a:t>
            </a:r>
            <a:endParaRPr lang="en-US" sz="5730" b="0" strike="noStrike" spc="-1">
              <a:latin typeface="Arial"/>
            </a:endParaRPr>
          </a:p>
        </p:txBody>
      </p:sp>
      <p:sp>
        <p:nvSpPr>
          <p:cNvPr id="92" name="AutoShape 35"/>
          <p:cNvSpPr/>
          <p:nvPr/>
        </p:nvSpPr>
        <p:spPr>
          <a:xfrm>
            <a:off x="6049440" y="7512840"/>
            <a:ext cx="2203200" cy="360"/>
          </a:xfrm>
          <a:prstGeom prst="line">
            <a:avLst/>
          </a:prstGeom>
          <a:ln w="381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93" name="TextBox 36"/>
          <p:cNvSpPr/>
          <p:nvPr/>
        </p:nvSpPr>
        <p:spPr>
          <a:xfrm>
            <a:off x="6073200" y="7583511"/>
            <a:ext cx="2318040" cy="6668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2605"/>
              </a:lnSpc>
              <a:buNone/>
            </a:pPr>
            <a:r>
              <a:rPr lang="en-US" sz="2400" b="0" strike="noStrike" spc="-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Requirements prioritization</a:t>
            </a:r>
          </a:p>
        </p:txBody>
      </p:sp>
      <p:sp>
        <p:nvSpPr>
          <p:cNvPr id="94" name="TextBox 37"/>
          <p:cNvSpPr/>
          <p:nvPr/>
        </p:nvSpPr>
        <p:spPr>
          <a:xfrm>
            <a:off x="3032640" y="7771822"/>
            <a:ext cx="2599920" cy="3077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2398"/>
              </a:lnSpc>
              <a:buNone/>
            </a:pPr>
            <a:r>
              <a:rPr lang="en-US" sz="2400" b="0" strike="noStrike" spc="-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Data-flow diagram</a:t>
            </a:r>
          </a:p>
        </p:txBody>
      </p:sp>
      <p:sp>
        <p:nvSpPr>
          <p:cNvPr id="95" name="TextBox 38"/>
          <p:cNvSpPr/>
          <p:nvPr/>
        </p:nvSpPr>
        <p:spPr>
          <a:xfrm>
            <a:off x="11913840" y="4733168"/>
            <a:ext cx="2202840" cy="64120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2475"/>
              </a:lnSpc>
              <a:buNone/>
            </a:pPr>
            <a:r>
              <a:rPr lang="en-US" sz="2400" b="0" strike="noStrike" spc="-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Non-Functional requirements</a:t>
            </a:r>
          </a:p>
        </p:txBody>
      </p:sp>
      <p:sp>
        <p:nvSpPr>
          <p:cNvPr id="96" name="TextBox 39"/>
          <p:cNvSpPr/>
          <p:nvPr/>
        </p:nvSpPr>
        <p:spPr>
          <a:xfrm>
            <a:off x="8816670" y="4719907"/>
            <a:ext cx="2407860" cy="6588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2475"/>
              </a:lnSpc>
              <a:buNone/>
            </a:pPr>
            <a:r>
              <a:rPr lang="en-US" sz="2400" b="0" strike="noStrike" spc="-1" dirty="0">
                <a:solidFill>
                  <a:schemeClr val="bg1"/>
                </a:solidFill>
                <a:latin typeface="DM Sans"/>
              </a:rPr>
              <a:t>Functional requirements</a:t>
            </a:r>
            <a:endParaRPr lang="en-US" sz="2400" b="0" strike="noStrike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2" name="Group 31">
            <a:extLst>
              <a:ext uri="{FF2B5EF4-FFF2-40B4-BE49-F238E27FC236}">
                <a16:creationId xmlns:a16="http://schemas.microsoft.com/office/drawing/2014/main" id="{A4514790-03E4-5E35-A752-F83488F76F8D}"/>
              </a:ext>
            </a:extLst>
          </p:cNvPr>
          <p:cNvGrpSpPr/>
          <p:nvPr/>
        </p:nvGrpSpPr>
        <p:grpSpPr>
          <a:xfrm>
            <a:off x="8714160" y="5895000"/>
            <a:ext cx="2612880" cy="2373120"/>
            <a:chOff x="6305760" y="5895000"/>
            <a:chExt cx="2612880" cy="2373120"/>
          </a:xfrm>
        </p:grpSpPr>
        <p:sp>
          <p:nvSpPr>
            <p:cNvPr id="3" name="Freeform 32">
              <a:extLst>
                <a:ext uri="{FF2B5EF4-FFF2-40B4-BE49-F238E27FC236}">
                  <a16:creationId xmlns:a16="http://schemas.microsoft.com/office/drawing/2014/main" id="{123AA87D-41B5-959F-E5F5-622D3828E5FB}"/>
                </a:ext>
              </a:extLst>
            </p:cNvPr>
            <p:cNvSpPr/>
            <p:nvPr/>
          </p:nvSpPr>
          <p:spPr>
            <a:xfrm>
              <a:off x="6305760" y="5995440"/>
              <a:ext cx="2612880" cy="2272680"/>
            </a:xfrm>
            <a:custGeom>
              <a:avLst/>
              <a:gdLst/>
              <a:ahLst/>
              <a:cxnLst/>
              <a:rect l="l" t="t" r="r" b="b"/>
              <a:pathLst>
                <a:path w="991873" h="862860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4" name="TextBox 33">
              <a:extLst>
                <a:ext uri="{FF2B5EF4-FFF2-40B4-BE49-F238E27FC236}">
                  <a16:creationId xmlns:a16="http://schemas.microsoft.com/office/drawing/2014/main" id="{14F3FD65-9B7E-C289-7EBF-4D9ED22A475F}"/>
                </a:ext>
              </a:extLst>
            </p:cNvPr>
            <p:cNvSpPr/>
            <p:nvPr/>
          </p:nvSpPr>
          <p:spPr>
            <a:xfrm>
              <a:off x="6305760" y="5895000"/>
              <a:ext cx="2612880" cy="237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5" name="TextBox 34">
            <a:extLst>
              <a:ext uri="{FF2B5EF4-FFF2-40B4-BE49-F238E27FC236}">
                <a16:creationId xmlns:a16="http://schemas.microsoft.com/office/drawing/2014/main" id="{34AACCE8-B74A-4D87-2376-CDEC448B836D}"/>
              </a:ext>
            </a:extLst>
          </p:cNvPr>
          <p:cNvSpPr/>
          <p:nvPr/>
        </p:nvSpPr>
        <p:spPr>
          <a:xfrm>
            <a:off x="9175680" y="6041160"/>
            <a:ext cx="1690200" cy="96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7914"/>
              </a:lnSpc>
              <a:buNone/>
            </a:pPr>
            <a:r>
              <a:rPr lang="en-US" sz="5730" spc="-1" dirty="0">
                <a:solidFill>
                  <a:srgbClr val="FFFFFF"/>
                </a:solidFill>
                <a:latin typeface="DM Sans Bold"/>
              </a:rPr>
              <a:t>7</a:t>
            </a:r>
            <a:endParaRPr lang="en-US" sz="5730" b="0" strike="noStrike" spc="-1" dirty="0">
              <a:latin typeface="Arial"/>
            </a:endParaRPr>
          </a:p>
        </p:txBody>
      </p:sp>
      <p:sp>
        <p:nvSpPr>
          <p:cNvPr id="6" name="AutoShape 35">
            <a:extLst>
              <a:ext uri="{FF2B5EF4-FFF2-40B4-BE49-F238E27FC236}">
                <a16:creationId xmlns:a16="http://schemas.microsoft.com/office/drawing/2014/main" id="{59AA8F48-B276-7E04-6538-87DF8E24A86D}"/>
              </a:ext>
            </a:extLst>
          </p:cNvPr>
          <p:cNvSpPr/>
          <p:nvPr/>
        </p:nvSpPr>
        <p:spPr>
          <a:xfrm>
            <a:off x="8919000" y="7512840"/>
            <a:ext cx="2203200" cy="360"/>
          </a:xfrm>
          <a:prstGeom prst="line">
            <a:avLst/>
          </a:prstGeom>
          <a:ln w="381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7" name="TextBox 36">
            <a:extLst>
              <a:ext uri="{FF2B5EF4-FFF2-40B4-BE49-F238E27FC236}">
                <a16:creationId xmlns:a16="http://schemas.microsoft.com/office/drawing/2014/main" id="{96171888-0AC6-6D61-3368-082B854ECA52}"/>
              </a:ext>
            </a:extLst>
          </p:cNvPr>
          <p:cNvSpPr/>
          <p:nvPr/>
        </p:nvSpPr>
        <p:spPr>
          <a:xfrm>
            <a:off x="8942760" y="7583511"/>
            <a:ext cx="2318040" cy="6476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2605"/>
              </a:lnSpc>
              <a:buNone/>
            </a:pPr>
            <a:r>
              <a:rPr lang="en-US" sz="2000" b="0" strike="noStrike" spc="-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Constraints and acceptance</a:t>
            </a:r>
            <a:r>
              <a:rPr lang="en-US" sz="2000" spc="-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criteria</a:t>
            </a:r>
            <a:endParaRPr lang="en-US" sz="2000" b="0" strike="noStrike" spc="-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8" name="Group 31">
            <a:extLst>
              <a:ext uri="{FF2B5EF4-FFF2-40B4-BE49-F238E27FC236}">
                <a16:creationId xmlns:a16="http://schemas.microsoft.com/office/drawing/2014/main" id="{6DAA3D92-16FB-77F4-9FDC-263461848213}"/>
              </a:ext>
            </a:extLst>
          </p:cNvPr>
          <p:cNvGrpSpPr/>
          <p:nvPr/>
        </p:nvGrpSpPr>
        <p:grpSpPr>
          <a:xfrm>
            <a:off x="11709000" y="5895000"/>
            <a:ext cx="2612880" cy="2373120"/>
            <a:chOff x="6305760" y="5895000"/>
            <a:chExt cx="2612880" cy="2373120"/>
          </a:xfrm>
        </p:grpSpPr>
        <p:sp>
          <p:nvSpPr>
            <p:cNvPr id="9" name="Freeform 32">
              <a:extLst>
                <a:ext uri="{FF2B5EF4-FFF2-40B4-BE49-F238E27FC236}">
                  <a16:creationId xmlns:a16="http://schemas.microsoft.com/office/drawing/2014/main" id="{01A11FBD-EB15-79F9-CD6E-6E1042977DA2}"/>
                </a:ext>
              </a:extLst>
            </p:cNvPr>
            <p:cNvSpPr/>
            <p:nvPr/>
          </p:nvSpPr>
          <p:spPr>
            <a:xfrm>
              <a:off x="6305760" y="5995440"/>
              <a:ext cx="2612880" cy="2272680"/>
            </a:xfrm>
            <a:custGeom>
              <a:avLst/>
              <a:gdLst/>
              <a:ahLst/>
              <a:cxnLst/>
              <a:rect l="l" t="t" r="r" b="b"/>
              <a:pathLst>
                <a:path w="991873" h="862860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10" name="TextBox 33">
              <a:extLst>
                <a:ext uri="{FF2B5EF4-FFF2-40B4-BE49-F238E27FC236}">
                  <a16:creationId xmlns:a16="http://schemas.microsoft.com/office/drawing/2014/main" id="{D1E32AA4-061A-59E3-B9F5-D77787C38A19}"/>
                </a:ext>
              </a:extLst>
            </p:cNvPr>
            <p:cNvSpPr/>
            <p:nvPr/>
          </p:nvSpPr>
          <p:spPr>
            <a:xfrm>
              <a:off x="6305760" y="5895000"/>
              <a:ext cx="2612880" cy="237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11" name="TextBox 34">
            <a:extLst>
              <a:ext uri="{FF2B5EF4-FFF2-40B4-BE49-F238E27FC236}">
                <a16:creationId xmlns:a16="http://schemas.microsoft.com/office/drawing/2014/main" id="{8A89BEFF-FE58-96B0-5C53-D6FFAA6731B2}"/>
              </a:ext>
            </a:extLst>
          </p:cNvPr>
          <p:cNvSpPr/>
          <p:nvPr/>
        </p:nvSpPr>
        <p:spPr>
          <a:xfrm>
            <a:off x="12170520" y="6041160"/>
            <a:ext cx="1690200" cy="9601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7914"/>
              </a:lnSpc>
              <a:buNone/>
            </a:pPr>
            <a:r>
              <a:rPr lang="en-US" sz="5730" b="0" strike="noStrike" spc="-1" dirty="0">
                <a:solidFill>
                  <a:srgbClr val="FFFFFF"/>
                </a:solidFill>
                <a:latin typeface="DM Sans Bold"/>
              </a:rPr>
              <a:t>8</a:t>
            </a:r>
            <a:endParaRPr lang="en-US" sz="5730" b="0" strike="noStrike" spc="-1" dirty="0">
              <a:latin typeface="Arial"/>
            </a:endParaRPr>
          </a:p>
        </p:txBody>
      </p:sp>
      <p:sp>
        <p:nvSpPr>
          <p:cNvPr id="12" name="AutoShape 35">
            <a:extLst>
              <a:ext uri="{FF2B5EF4-FFF2-40B4-BE49-F238E27FC236}">
                <a16:creationId xmlns:a16="http://schemas.microsoft.com/office/drawing/2014/main" id="{16D1619D-0133-6F70-1390-07350FF51CF0}"/>
              </a:ext>
            </a:extLst>
          </p:cNvPr>
          <p:cNvSpPr/>
          <p:nvPr/>
        </p:nvSpPr>
        <p:spPr>
          <a:xfrm>
            <a:off x="11913840" y="7512840"/>
            <a:ext cx="2203200" cy="360"/>
          </a:xfrm>
          <a:prstGeom prst="line">
            <a:avLst/>
          </a:prstGeom>
          <a:ln w="381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3" name="TextBox 36">
            <a:extLst>
              <a:ext uri="{FF2B5EF4-FFF2-40B4-BE49-F238E27FC236}">
                <a16:creationId xmlns:a16="http://schemas.microsoft.com/office/drawing/2014/main" id="{F95ACBB8-7F57-BFE6-F6FD-785B9E647652}"/>
              </a:ext>
            </a:extLst>
          </p:cNvPr>
          <p:cNvSpPr/>
          <p:nvPr/>
        </p:nvSpPr>
        <p:spPr>
          <a:xfrm>
            <a:off x="11913480" y="7763487"/>
            <a:ext cx="2318040" cy="3526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2605"/>
              </a:lnSpc>
              <a:buNone/>
            </a:pPr>
            <a:r>
              <a:rPr lang="en-US" sz="2800" b="0" strike="noStrike" spc="-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2"/>
          <p:cNvGrpSpPr/>
          <p:nvPr/>
        </p:nvGrpSpPr>
        <p:grpSpPr>
          <a:xfrm>
            <a:off x="81720" y="9258840"/>
            <a:ext cx="13457520" cy="3263760"/>
            <a:chOff x="81720" y="9258840"/>
            <a:chExt cx="13457520" cy="3263760"/>
          </a:xfrm>
        </p:grpSpPr>
        <p:sp>
          <p:nvSpPr>
            <p:cNvPr id="98" name="Freeform 3"/>
            <p:cNvSpPr/>
            <p:nvPr/>
          </p:nvSpPr>
          <p:spPr>
            <a:xfrm rot="10800000">
              <a:off x="10427400" y="9410760"/>
              <a:ext cx="3111840" cy="311184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99" name="Freeform 4"/>
            <p:cNvSpPr/>
            <p:nvPr/>
          </p:nvSpPr>
          <p:spPr>
            <a:xfrm rot="10800000">
              <a:off x="6977160" y="9410760"/>
              <a:ext cx="3111840" cy="2465640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100" name="Freeform 5"/>
            <p:cNvSpPr/>
            <p:nvPr/>
          </p:nvSpPr>
          <p:spPr>
            <a:xfrm rot="10800000">
              <a:off x="3531600" y="9258840"/>
              <a:ext cx="3111840" cy="311184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101" name="Freeform 6"/>
            <p:cNvSpPr/>
            <p:nvPr/>
          </p:nvSpPr>
          <p:spPr>
            <a:xfrm rot="10800000">
              <a:off x="81720" y="9258840"/>
              <a:ext cx="3111840" cy="2465640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102" name="Freeform 7"/>
          <p:cNvSpPr/>
          <p:nvPr/>
        </p:nvSpPr>
        <p:spPr>
          <a:xfrm rot="6150600">
            <a:off x="6081480" y="4579200"/>
            <a:ext cx="13544280" cy="1127520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05" name="Freeform 10"/>
          <p:cNvSpPr/>
          <p:nvPr/>
        </p:nvSpPr>
        <p:spPr>
          <a:xfrm rot="16984200">
            <a:off x="10509840" y="5041440"/>
            <a:ext cx="13544280" cy="1127520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grpSp>
        <p:nvGrpSpPr>
          <p:cNvPr id="106" name="Group 11"/>
          <p:cNvGrpSpPr/>
          <p:nvPr/>
        </p:nvGrpSpPr>
        <p:grpSpPr>
          <a:xfrm>
            <a:off x="15966720" y="9258840"/>
            <a:ext cx="13457520" cy="3263760"/>
            <a:chOff x="15966720" y="9258840"/>
            <a:chExt cx="13457520" cy="3263760"/>
          </a:xfrm>
        </p:grpSpPr>
        <p:sp>
          <p:nvSpPr>
            <p:cNvPr id="107" name="Freeform 12"/>
            <p:cNvSpPr/>
            <p:nvPr/>
          </p:nvSpPr>
          <p:spPr>
            <a:xfrm rot="10800000">
              <a:off x="26312400" y="9410760"/>
              <a:ext cx="3111840" cy="311184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108" name="Freeform 13"/>
            <p:cNvSpPr/>
            <p:nvPr/>
          </p:nvSpPr>
          <p:spPr>
            <a:xfrm rot="10800000">
              <a:off x="22862520" y="9410760"/>
              <a:ext cx="3111840" cy="2465640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109" name="Freeform 14"/>
            <p:cNvSpPr/>
            <p:nvPr/>
          </p:nvSpPr>
          <p:spPr>
            <a:xfrm rot="10800000">
              <a:off x="19416960" y="9258840"/>
              <a:ext cx="3111840" cy="311184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110" name="Freeform 15"/>
            <p:cNvSpPr/>
            <p:nvPr/>
          </p:nvSpPr>
          <p:spPr>
            <a:xfrm rot="10800000">
              <a:off x="15966720" y="9258840"/>
              <a:ext cx="3111840" cy="2465640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111" name="TextBox 16"/>
          <p:cNvSpPr/>
          <p:nvPr/>
        </p:nvSpPr>
        <p:spPr>
          <a:xfrm>
            <a:off x="3524400" y="666900"/>
            <a:ext cx="8128440" cy="9957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7614"/>
              </a:lnSpc>
              <a:buNone/>
              <a:tabLst>
                <a:tab pos="0" algn="l"/>
              </a:tabLst>
            </a:pPr>
            <a:r>
              <a:rPr lang="en-US" sz="7819" spc="-1" dirty="0">
                <a:solidFill>
                  <a:schemeClr val="bg1"/>
                </a:solidFill>
                <a:latin typeface="Now Bold"/>
              </a:rPr>
              <a:t>1- INTRODUCTION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7BE7CF-78F3-4F13-83D9-488D8DEBCC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998" y="1385"/>
            <a:ext cx="6253942" cy="10285615"/>
          </a:xfrm>
          <a:prstGeom prst="rect">
            <a:avLst/>
          </a:prstGeom>
        </p:spPr>
      </p:pic>
      <p:sp>
        <p:nvSpPr>
          <p:cNvPr id="112" name="TextBox 17"/>
          <p:cNvSpPr/>
          <p:nvPr/>
        </p:nvSpPr>
        <p:spPr>
          <a:xfrm>
            <a:off x="812325" y="3055784"/>
            <a:ext cx="10658340" cy="50988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800" spc="109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requirement analysis document presents an in-depth exploration of the development of biometric student attendance mobile application. By harnessing the power of biometrics, we aim to revolutionize the traditional methods of attendance taking and introduce a more accurate, secure, and efficient approach for student’s attendance making. </a:t>
            </a:r>
          </a:p>
          <a:p>
            <a:pPr>
              <a:lnSpc>
                <a:spcPct val="150000"/>
              </a:lnSpc>
            </a:pPr>
            <a:endParaRPr lang="en-CA" sz="2800" spc="109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50000"/>
              </a:lnSpc>
              <a:buNone/>
            </a:pPr>
            <a:endParaRPr lang="en-US" sz="2800" spc="109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2"/>
          <p:cNvGrpSpPr/>
          <p:nvPr/>
        </p:nvGrpSpPr>
        <p:grpSpPr>
          <a:xfrm>
            <a:off x="11964960" y="4664857"/>
            <a:ext cx="4432680" cy="1426680"/>
            <a:chOff x="10982520" y="4586400"/>
            <a:chExt cx="4432680" cy="1426680"/>
          </a:xfrm>
        </p:grpSpPr>
        <p:sp>
          <p:nvSpPr>
            <p:cNvPr id="125" name="Freeform 3"/>
            <p:cNvSpPr/>
            <p:nvPr/>
          </p:nvSpPr>
          <p:spPr>
            <a:xfrm>
              <a:off x="10982520" y="4586400"/>
              <a:ext cx="4432680" cy="1426680"/>
            </a:xfrm>
            <a:custGeom>
              <a:avLst/>
              <a:gdLst/>
              <a:ahLst/>
              <a:cxnLst/>
              <a:rect l="l" t="t" r="r" b="b"/>
              <a:pathLst>
                <a:path w="4289806" h="1380998">
                  <a:moveTo>
                    <a:pt x="4013454" y="876173"/>
                  </a:moveTo>
                  <a:lnTo>
                    <a:pt x="3530854" y="0"/>
                  </a:lnTo>
                  <a:lnTo>
                    <a:pt x="758825" y="0"/>
                  </a:lnTo>
                  <a:lnTo>
                    <a:pt x="279400" y="876173"/>
                  </a:lnTo>
                  <a:lnTo>
                    <a:pt x="0" y="1380998"/>
                  </a:lnTo>
                  <a:lnTo>
                    <a:pt x="4289806" y="1380998"/>
                  </a:lnTo>
                  <a:lnTo>
                    <a:pt x="4013454" y="876173"/>
                  </a:lnTo>
                  <a:close/>
                </a:path>
              </a:pathLst>
            </a:custGeom>
            <a:solidFill>
              <a:srgbClr val="4BD1F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grpSp>
        <p:nvGrpSpPr>
          <p:cNvPr id="126" name="Group 4"/>
          <p:cNvGrpSpPr/>
          <p:nvPr/>
        </p:nvGrpSpPr>
        <p:grpSpPr>
          <a:xfrm>
            <a:off x="12798360" y="1951537"/>
            <a:ext cx="2768760" cy="2611080"/>
            <a:chOff x="11815920" y="1873080"/>
            <a:chExt cx="2768760" cy="2611080"/>
          </a:xfrm>
        </p:grpSpPr>
        <p:sp>
          <p:nvSpPr>
            <p:cNvPr id="127" name="Freeform 5"/>
            <p:cNvSpPr/>
            <p:nvPr/>
          </p:nvSpPr>
          <p:spPr>
            <a:xfrm>
              <a:off x="11815920" y="1873080"/>
              <a:ext cx="2768760" cy="2611080"/>
            </a:xfrm>
            <a:custGeom>
              <a:avLst/>
              <a:gdLst/>
              <a:ahLst/>
              <a:cxnLst/>
              <a:rect l="l" t="t" r="r" b="b"/>
              <a:pathLst>
                <a:path w="2679827" h="2527173">
                  <a:moveTo>
                    <a:pt x="1343152" y="0"/>
                  </a:moveTo>
                  <a:lnTo>
                    <a:pt x="0" y="2527173"/>
                  </a:lnTo>
                  <a:lnTo>
                    <a:pt x="2679827" y="2527173"/>
                  </a:lnTo>
                  <a:lnTo>
                    <a:pt x="1343152" y="0"/>
                  </a:lnTo>
                  <a:close/>
                </a:path>
              </a:pathLst>
            </a:custGeom>
            <a:solidFill>
              <a:srgbClr val="CFF4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grpSp>
        <p:nvGrpSpPr>
          <p:cNvPr id="128" name="Group 6"/>
          <p:cNvGrpSpPr/>
          <p:nvPr/>
        </p:nvGrpSpPr>
        <p:grpSpPr>
          <a:xfrm>
            <a:off x="10164960" y="7644217"/>
            <a:ext cx="8123040" cy="1571040"/>
            <a:chOff x="9182520" y="7565760"/>
            <a:chExt cx="8123040" cy="1571040"/>
          </a:xfrm>
        </p:grpSpPr>
        <p:sp>
          <p:nvSpPr>
            <p:cNvPr id="129" name="Freeform 7"/>
            <p:cNvSpPr/>
            <p:nvPr/>
          </p:nvSpPr>
          <p:spPr>
            <a:xfrm>
              <a:off x="9182520" y="7565760"/>
              <a:ext cx="8123040" cy="1571040"/>
            </a:xfrm>
            <a:custGeom>
              <a:avLst/>
              <a:gdLst/>
              <a:ahLst/>
              <a:cxnLst/>
              <a:rect l="l" t="t" r="r" b="b"/>
              <a:pathLst>
                <a:path w="7860919" h="1520698">
                  <a:moveTo>
                    <a:pt x="879475" y="0"/>
                  </a:moveTo>
                  <a:lnTo>
                    <a:pt x="0" y="1520698"/>
                  </a:lnTo>
                  <a:lnTo>
                    <a:pt x="3933698" y="1520698"/>
                  </a:lnTo>
                  <a:lnTo>
                    <a:pt x="7860919" y="1520698"/>
                  </a:lnTo>
                  <a:lnTo>
                    <a:pt x="6981571" y="0"/>
                  </a:lnTo>
                  <a:lnTo>
                    <a:pt x="879475" y="0"/>
                  </a:lnTo>
                  <a:close/>
                </a:path>
              </a:pathLst>
            </a:custGeom>
            <a:solidFill>
              <a:srgbClr val="0071C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grpSp>
        <p:nvGrpSpPr>
          <p:cNvPr id="130" name="Group 8"/>
          <p:cNvGrpSpPr/>
          <p:nvPr/>
        </p:nvGrpSpPr>
        <p:grpSpPr>
          <a:xfrm>
            <a:off x="11099160" y="6210337"/>
            <a:ext cx="6167520" cy="1423800"/>
            <a:chOff x="10116720" y="6131880"/>
            <a:chExt cx="6167520" cy="1423800"/>
          </a:xfrm>
        </p:grpSpPr>
        <p:sp>
          <p:nvSpPr>
            <p:cNvPr id="131" name="Freeform 9"/>
            <p:cNvSpPr/>
            <p:nvPr/>
          </p:nvSpPr>
          <p:spPr>
            <a:xfrm>
              <a:off x="10116720" y="6131880"/>
              <a:ext cx="6167520" cy="1423800"/>
            </a:xfrm>
            <a:custGeom>
              <a:avLst/>
              <a:gdLst/>
              <a:ahLst/>
              <a:cxnLst/>
              <a:rect l="l" t="t" r="r" b="b"/>
              <a:pathLst>
                <a:path w="5968746" h="1378077">
                  <a:moveTo>
                    <a:pt x="5194173" y="0"/>
                  </a:moveTo>
                  <a:lnTo>
                    <a:pt x="774700" y="0"/>
                  </a:lnTo>
                  <a:lnTo>
                    <a:pt x="0" y="1378077"/>
                  </a:lnTo>
                  <a:lnTo>
                    <a:pt x="5968746" y="1378077"/>
                  </a:lnTo>
                  <a:lnTo>
                    <a:pt x="5194173" y="0"/>
                  </a:lnTo>
                  <a:close/>
                </a:path>
              </a:pathLst>
            </a:custGeom>
            <a:solidFill>
              <a:srgbClr val="56AE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132" name="Freeform 10"/>
          <p:cNvSpPr/>
          <p:nvPr/>
        </p:nvSpPr>
        <p:spPr>
          <a:xfrm>
            <a:off x="13539600" y="4777897"/>
            <a:ext cx="1136880" cy="1136880"/>
          </a:xfrm>
          <a:custGeom>
            <a:avLst/>
            <a:gdLst/>
            <a:ahLst/>
            <a:cxnLst/>
            <a:rect l="l" t="t" r="r" b="b"/>
            <a:pathLst>
              <a:path w="1137117" h="1137117">
                <a:moveTo>
                  <a:pt x="0" y="0"/>
                </a:moveTo>
                <a:lnTo>
                  <a:pt x="1137117" y="0"/>
                </a:lnTo>
                <a:lnTo>
                  <a:pt x="1137117" y="1137117"/>
                </a:lnTo>
                <a:lnTo>
                  <a:pt x="0" y="113711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33" name="Freeform 11"/>
          <p:cNvSpPr/>
          <p:nvPr/>
        </p:nvSpPr>
        <p:spPr>
          <a:xfrm>
            <a:off x="13539600" y="6442177"/>
            <a:ext cx="1280160" cy="973080"/>
          </a:xfrm>
          <a:custGeom>
            <a:avLst/>
            <a:gdLst/>
            <a:ahLst/>
            <a:cxnLst/>
            <a:rect l="l" t="t" r="r" b="b"/>
            <a:pathLst>
              <a:path w="1280605" h="973260">
                <a:moveTo>
                  <a:pt x="0" y="0"/>
                </a:moveTo>
                <a:lnTo>
                  <a:pt x="1280605" y="0"/>
                </a:lnTo>
                <a:lnTo>
                  <a:pt x="1280605" y="973260"/>
                </a:lnTo>
                <a:lnTo>
                  <a:pt x="0" y="97326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34" name="Freeform 12"/>
          <p:cNvSpPr/>
          <p:nvPr/>
        </p:nvSpPr>
        <p:spPr>
          <a:xfrm>
            <a:off x="13417200" y="7930777"/>
            <a:ext cx="1524960" cy="1240200"/>
          </a:xfrm>
          <a:custGeom>
            <a:avLst/>
            <a:gdLst/>
            <a:ahLst/>
            <a:cxnLst/>
            <a:rect l="l" t="t" r="r" b="b"/>
            <a:pathLst>
              <a:path w="1525382" h="1240575">
                <a:moveTo>
                  <a:pt x="0" y="0"/>
                </a:moveTo>
                <a:lnTo>
                  <a:pt x="1525383" y="0"/>
                </a:lnTo>
                <a:lnTo>
                  <a:pt x="1525383" y="1240575"/>
                </a:lnTo>
                <a:lnTo>
                  <a:pt x="0" y="124057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35" name="Freeform 13"/>
          <p:cNvSpPr/>
          <p:nvPr/>
        </p:nvSpPr>
        <p:spPr>
          <a:xfrm>
            <a:off x="13633200" y="2963137"/>
            <a:ext cx="1186920" cy="1186920"/>
          </a:xfrm>
          <a:custGeom>
            <a:avLst/>
            <a:gdLst/>
            <a:ahLst/>
            <a:cxnLst/>
            <a:rect l="l" t="t" r="r" b="b"/>
            <a:pathLst>
              <a:path w="1187335" h="1187335">
                <a:moveTo>
                  <a:pt x="0" y="0"/>
                </a:moveTo>
                <a:lnTo>
                  <a:pt x="1187335" y="0"/>
                </a:lnTo>
                <a:lnTo>
                  <a:pt x="1187335" y="1187336"/>
                </a:lnTo>
                <a:lnTo>
                  <a:pt x="0" y="118733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36" name="TextBox 14"/>
          <p:cNvSpPr/>
          <p:nvPr/>
        </p:nvSpPr>
        <p:spPr>
          <a:xfrm>
            <a:off x="2596680" y="550080"/>
            <a:ext cx="8261820" cy="9187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ts val="6761"/>
              </a:lnSpc>
              <a:buNone/>
              <a:tabLst>
                <a:tab pos="0" algn="l"/>
              </a:tabLst>
            </a:pPr>
            <a:r>
              <a:rPr lang="en-US" sz="7819" spc="-1" dirty="0">
                <a:solidFill>
                  <a:schemeClr val="bg1"/>
                </a:solidFill>
                <a:latin typeface="Now Bold"/>
              </a:rPr>
              <a:t>2- END USERS</a:t>
            </a:r>
          </a:p>
        </p:txBody>
      </p:sp>
      <p:sp>
        <p:nvSpPr>
          <p:cNvPr id="137" name="TextBox 15"/>
          <p:cNvSpPr/>
          <p:nvPr/>
        </p:nvSpPr>
        <p:spPr>
          <a:xfrm>
            <a:off x="2096245" y="2572012"/>
            <a:ext cx="957240" cy="92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7254"/>
              </a:lnSpc>
              <a:buNone/>
              <a:tabLst>
                <a:tab pos="0" algn="l"/>
              </a:tabLst>
            </a:pPr>
            <a:r>
              <a:rPr lang="en-US" sz="5260" b="0" strike="noStrike" spc="-1" dirty="0">
                <a:solidFill>
                  <a:srgbClr val="4BD1FB"/>
                </a:solidFill>
                <a:latin typeface="DM Sans Bold"/>
              </a:rPr>
              <a:t>1</a:t>
            </a:r>
            <a:endParaRPr lang="en-US" sz="5260" b="0" strike="noStrike" spc="-1" dirty="0">
              <a:latin typeface="Arial"/>
            </a:endParaRPr>
          </a:p>
        </p:txBody>
      </p:sp>
      <p:sp>
        <p:nvSpPr>
          <p:cNvPr id="138" name="TextBox 16"/>
          <p:cNvSpPr/>
          <p:nvPr/>
        </p:nvSpPr>
        <p:spPr>
          <a:xfrm>
            <a:off x="2051204" y="4586039"/>
            <a:ext cx="957240" cy="92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7254"/>
              </a:lnSpc>
              <a:buNone/>
              <a:tabLst>
                <a:tab pos="0" algn="l"/>
              </a:tabLst>
            </a:pPr>
            <a:r>
              <a:rPr lang="en-US" sz="5260" b="0" strike="noStrike" spc="-1" dirty="0">
                <a:solidFill>
                  <a:srgbClr val="4BD1FB"/>
                </a:solidFill>
                <a:latin typeface="DM Sans"/>
              </a:rPr>
              <a:t>2</a:t>
            </a:r>
            <a:endParaRPr lang="en-US" sz="5260" b="0" strike="noStrike" spc="-1" dirty="0">
              <a:latin typeface="Arial"/>
            </a:endParaRPr>
          </a:p>
        </p:txBody>
      </p:sp>
      <p:sp>
        <p:nvSpPr>
          <p:cNvPr id="139" name="Freeform 17"/>
          <p:cNvSpPr/>
          <p:nvPr/>
        </p:nvSpPr>
        <p:spPr>
          <a:xfrm>
            <a:off x="15128280" y="-2586960"/>
            <a:ext cx="5956200" cy="5956200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40" name="Freeform 18"/>
          <p:cNvSpPr/>
          <p:nvPr/>
        </p:nvSpPr>
        <p:spPr>
          <a:xfrm>
            <a:off x="-3409920" y="6210336"/>
            <a:ext cx="5173560" cy="5142983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2" y="0"/>
                </a:lnTo>
                <a:lnTo>
                  <a:pt x="5956512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141" name="TextBox 19"/>
          <p:cNvSpPr/>
          <p:nvPr/>
        </p:nvSpPr>
        <p:spPr>
          <a:xfrm>
            <a:off x="3024900" y="2554206"/>
            <a:ext cx="9707685" cy="8207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Lecturers/instructors: manage attendance</a:t>
            </a:r>
            <a:endParaRPr lang="en-US" sz="4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3" name="Freeform 21"/>
          <p:cNvSpPr/>
          <p:nvPr/>
        </p:nvSpPr>
        <p:spPr>
          <a:xfrm>
            <a:off x="-3409920" y="9959040"/>
            <a:ext cx="5956200" cy="5956200"/>
          </a:xfrm>
          <a:custGeom>
            <a:avLst/>
            <a:gdLst/>
            <a:ahLst/>
            <a:cxnLst/>
            <a:rect l="l" t="t" r="r" b="b"/>
            <a:pathLst>
              <a:path w="5956513" h="5956513">
                <a:moveTo>
                  <a:pt x="0" y="0"/>
                </a:moveTo>
                <a:lnTo>
                  <a:pt x="5956512" y="0"/>
                </a:lnTo>
                <a:lnTo>
                  <a:pt x="5956512" y="5956512"/>
                </a:lnTo>
                <a:lnTo>
                  <a:pt x="0" y="59565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E508C561-4B08-2FAF-A161-41F92A23B0E6}"/>
              </a:ext>
            </a:extLst>
          </p:cNvPr>
          <p:cNvSpPr/>
          <p:nvPr/>
        </p:nvSpPr>
        <p:spPr>
          <a:xfrm>
            <a:off x="3014803" y="7059065"/>
            <a:ext cx="8123039" cy="8207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Students: marking attendance</a:t>
            </a:r>
          </a:p>
        </p:txBody>
      </p:sp>
      <p:sp>
        <p:nvSpPr>
          <p:cNvPr id="3" name="TextBox 19">
            <a:extLst>
              <a:ext uri="{FF2B5EF4-FFF2-40B4-BE49-F238E27FC236}">
                <a16:creationId xmlns:a16="http://schemas.microsoft.com/office/drawing/2014/main" id="{C9D10E10-4A29-6FD2-F415-40AB6179858C}"/>
              </a:ext>
            </a:extLst>
          </p:cNvPr>
          <p:cNvSpPr/>
          <p:nvPr/>
        </p:nvSpPr>
        <p:spPr>
          <a:xfrm>
            <a:off x="3053485" y="4531567"/>
            <a:ext cx="10676633" cy="17440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Administrators (HOD or designed person): managing the entire system</a:t>
            </a:r>
            <a:endParaRPr lang="en-US" sz="4000" b="0" strike="noStrike" spc="-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D049005D-20D4-2C35-FA89-8B23C3D1196C}"/>
              </a:ext>
            </a:extLst>
          </p:cNvPr>
          <p:cNvSpPr/>
          <p:nvPr/>
        </p:nvSpPr>
        <p:spPr>
          <a:xfrm>
            <a:off x="2118060" y="7059065"/>
            <a:ext cx="957240" cy="8859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7254"/>
              </a:lnSpc>
              <a:buNone/>
              <a:tabLst>
                <a:tab pos="0" algn="l"/>
              </a:tabLst>
            </a:pPr>
            <a:r>
              <a:rPr lang="en-US" sz="5260" spc="-1" dirty="0">
                <a:solidFill>
                  <a:srgbClr val="4BD1FB"/>
                </a:solidFill>
                <a:latin typeface="DM Sans"/>
              </a:rPr>
              <a:t>3</a:t>
            </a:r>
            <a:endParaRPr lang="en-US" sz="526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Freeform 2"/>
          <p:cNvSpPr/>
          <p:nvPr/>
        </p:nvSpPr>
        <p:spPr>
          <a:xfrm rot="1313400">
            <a:off x="-4260960" y="6573600"/>
            <a:ext cx="9085320" cy="5368320"/>
          </a:xfrm>
          <a:custGeom>
            <a:avLst/>
            <a:gdLst/>
            <a:ahLst/>
            <a:cxnLst/>
            <a:rect l="l" t="t" r="r" b="b"/>
            <a:pathLst>
              <a:path w="9085628" h="5368780">
                <a:moveTo>
                  <a:pt x="0" y="0"/>
                </a:moveTo>
                <a:lnTo>
                  <a:pt x="9085628" y="0"/>
                </a:lnTo>
                <a:lnTo>
                  <a:pt x="9085628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9" name="Freeform 3"/>
          <p:cNvSpPr/>
          <p:nvPr/>
        </p:nvSpPr>
        <p:spPr>
          <a:xfrm rot="1313400">
            <a:off x="14330520" y="-1655640"/>
            <a:ext cx="9085320" cy="5368320"/>
          </a:xfrm>
          <a:custGeom>
            <a:avLst/>
            <a:gdLst/>
            <a:ahLst/>
            <a:cxnLst/>
            <a:rect l="l" t="t" r="r" b="b"/>
            <a:pathLst>
              <a:path w="9085628" h="5368780">
                <a:moveTo>
                  <a:pt x="0" y="0"/>
                </a:moveTo>
                <a:lnTo>
                  <a:pt x="9085629" y="0"/>
                </a:lnTo>
                <a:lnTo>
                  <a:pt x="9085629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40" name="Freeform 4"/>
          <p:cNvSpPr/>
          <p:nvPr/>
        </p:nvSpPr>
        <p:spPr>
          <a:xfrm>
            <a:off x="0" y="430920"/>
            <a:ext cx="1399320" cy="1399320"/>
          </a:xfrm>
          <a:custGeom>
            <a:avLst/>
            <a:gdLst/>
            <a:ahLst/>
            <a:cxnLst/>
            <a:rect l="l" t="t" r="r" b="b"/>
            <a:pathLst>
              <a:path w="1399568" h="1399568">
                <a:moveTo>
                  <a:pt x="0" y="0"/>
                </a:moveTo>
                <a:lnTo>
                  <a:pt x="1399568" y="0"/>
                </a:lnTo>
                <a:lnTo>
                  <a:pt x="1399568" y="1399568"/>
                </a:lnTo>
                <a:lnTo>
                  <a:pt x="0" y="13995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41" name="TextBox 5"/>
          <p:cNvSpPr/>
          <p:nvPr/>
        </p:nvSpPr>
        <p:spPr>
          <a:xfrm>
            <a:off x="3225960" y="619200"/>
            <a:ext cx="13557090" cy="8899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6452"/>
              </a:lnSpc>
              <a:buNone/>
              <a:tabLst>
                <a:tab pos="0" algn="l"/>
              </a:tabLst>
            </a:pPr>
            <a:r>
              <a:rPr lang="en-US" sz="7819" spc="-1" dirty="0">
                <a:solidFill>
                  <a:schemeClr val="bg1"/>
                </a:solidFill>
                <a:latin typeface="Now Bold"/>
              </a:rPr>
              <a:t>3- FUNCTIONAL REQUIREMENTS </a:t>
            </a:r>
          </a:p>
        </p:txBody>
      </p:sp>
      <p:sp>
        <p:nvSpPr>
          <p:cNvPr id="242" name="TextBox 6"/>
          <p:cNvSpPr/>
          <p:nvPr/>
        </p:nvSpPr>
        <p:spPr>
          <a:xfrm>
            <a:off x="2134224" y="1888251"/>
            <a:ext cx="16456920" cy="79601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marL="953820" lvl="1" indent="-571500">
              <a:buClr>
                <a:srgbClr val="FFFFFF"/>
              </a:buClr>
              <a:buFont typeface="Wingdings" panose="05000000000000000000" pitchFamily="2" charset="2"/>
              <a:buChar char="q"/>
            </a:pPr>
            <a:r>
              <a:rPr lang="en-US" sz="3600" b="0" strike="noStrike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Management</a:t>
            </a:r>
          </a:p>
          <a:p>
            <a:pPr marL="1221480" lvl="2" indent="-381960">
              <a:buClr>
                <a:srgbClr val="FFFFFF"/>
              </a:buClr>
              <a:buFont typeface="Arial"/>
              <a:buChar char="•"/>
            </a:pPr>
            <a:r>
              <a:rPr lang="en-US" sz="3200" spc="174" dirty="0">
                <a:solidFill>
                  <a:srgbClr val="FFFFFF"/>
                </a:solidFill>
                <a:latin typeface="DM Sans Bold"/>
              </a:rPr>
              <a:t>Student &amp; Lecturer registration and account</a:t>
            </a:r>
          </a:p>
          <a:p>
            <a:pPr marL="1221480" lvl="2" indent="-381960">
              <a:buClr>
                <a:srgbClr val="FFFFFF"/>
              </a:buClr>
              <a:buFont typeface="Arial"/>
              <a:buChar char="•"/>
            </a:pPr>
            <a:r>
              <a:rPr lang="en-US" sz="3200" spc="174" dirty="0">
                <a:solidFill>
                  <a:srgbClr val="FFFFFF"/>
                </a:solidFill>
                <a:latin typeface="DM Sans Bold"/>
              </a:rPr>
              <a:t>Course registration</a:t>
            </a:r>
            <a:endParaRPr lang="en-US" sz="3200" b="0" strike="noStrike" spc="174" dirty="0">
              <a:solidFill>
                <a:srgbClr val="FFFFFF"/>
              </a:solidFill>
              <a:latin typeface="DM Sans Bold"/>
            </a:endParaRPr>
          </a:p>
          <a:p>
            <a:pPr marL="839520" lvl="2">
              <a:buClr>
                <a:srgbClr val="FFFFFF"/>
              </a:buClr>
            </a:pPr>
            <a:endParaRPr lang="en-US" sz="3200" b="0" strike="noStrike" spc="174" dirty="0">
              <a:solidFill>
                <a:srgbClr val="FFFFFF"/>
              </a:solidFill>
              <a:latin typeface="DM Sans Bold"/>
            </a:endParaRPr>
          </a:p>
          <a:p>
            <a:pPr marL="953820" lvl="1" indent="-571500">
              <a:buClr>
                <a:srgbClr val="FFFFFF"/>
              </a:buClr>
              <a:buFont typeface="Wingdings" panose="05000000000000000000" pitchFamily="2" charset="2"/>
              <a:buChar char="q"/>
            </a:pPr>
            <a:r>
              <a:rPr lang="en-US" sz="36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Attendance marking and data</a:t>
            </a:r>
          </a:p>
          <a:p>
            <a:pPr marL="1411020" lvl="2" indent="-571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spc="174" dirty="0">
                <a:solidFill>
                  <a:srgbClr val="FFFFFF"/>
                </a:solidFill>
                <a:latin typeface="DM Sans Bold"/>
              </a:rPr>
              <a:t>Access by instructor </a:t>
            </a:r>
          </a:p>
          <a:p>
            <a:pPr marL="1411020" lvl="2" indent="-571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spc="174" dirty="0">
                <a:solidFill>
                  <a:srgbClr val="FFFFFF"/>
                </a:solidFill>
                <a:latin typeface="DM Sans Bold"/>
              </a:rPr>
              <a:t>Student attendance view and marking</a:t>
            </a:r>
          </a:p>
          <a:p>
            <a:pPr marL="839520" lvl="2">
              <a:buClr>
                <a:srgbClr val="FFFFFF"/>
              </a:buClr>
            </a:pPr>
            <a:endParaRPr lang="en-US" sz="2000" spc="174" dirty="0">
              <a:solidFill>
                <a:srgbClr val="FFFFFF"/>
              </a:solidFill>
              <a:latin typeface="DM Sans Bold"/>
            </a:endParaRPr>
          </a:p>
          <a:p>
            <a:pPr marL="953820" lvl="1" indent="-571500">
              <a:buClr>
                <a:srgbClr val="FFFFFF"/>
              </a:buClr>
              <a:buFont typeface="Wingdings" panose="05000000000000000000" pitchFamily="2" charset="2"/>
              <a:buChar char="q"/>
            </a:pPr>
            <a:r>
              <a:rPr lang="en-US" sz="3600" b="0" strike="noStrike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Biometric authentication</a:t>
            </a:r>
          </a:p>
          <a:p>
            <a:pPr marL="1411020" lvl="2" indent="-571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spc="174" dirty="0">
                <a:solidFill>
                  <a:srgbClr val="FFFFFF"/>
                </a:solidFill>
                <a:latin typeface="DM Sans Bold"/>
              </a:rPr>
              <a:t>Fingerprint recognition and fast enough</a:t>
            </a:r>
          </a:p>
          <a:p>
            <a:pPr marL="1411020" lvl="2" indent="-57150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3200" b="0" strike="noStrike" spc="174" dirty="0">
                <a:solidFill>
                  <a:srgbClr val="FFFFFF"/>
                </a:solidFill>
                <a:latin typeface="DM Sans Bold"/>
              </a:rPr>
              <a:t>Feedback in case of failure or success</a:t>
            </a:r>
          </a:p>
          <a:p>
            <a:pPr marL="839520" lvl="2">
              <a:buClr>
                <a:srgbClr val="FFFFFF"/>
              </a:buClr>
            </a:pPr>
            <a:endParaRPr lang="en-US" sz="3200" b="0" strike="noStrike" spc="174" dirty="0">
              <a:solidFill>
                <a:srgbClr val="FFFFFF"/>
              </a:solidFill>
              <a:latin typeface="DM Sans Bold"/>
            </a:endParaRPr>
          </a:p>
          <a:p>
            <a:pPr marL="953820" lvl="1" indent="-571500">
              <a:buClr>
                <a:srgbClr val="FFFFFF"/>
              </a:buClr>
              <a:buFont typeface="Wingdings" panose="05000000000000000000" pitchFamily="2" charset="2"/>
              <a:buChar char="q"/>
            </a:pPr>
            <a:r>
              <a:rPr lang="en-US" sz="36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Attendance Recording </a:t>
            </a:r>
            <a:r>
              <a:rPr lang="en-US" sz="3200" spc="174" dirty="0">
                <a:solidFill>
                  <a:srgbClr val="FFFFFF"/>
                </a:solidFill>
                <a:latin typeface="DM Sans Bold"/>
              </a:rPr>
              <a:t>(multiple session a day &amp;catch up classes)</a:t>
            </a:r>
          </a:p>
          <a:p>
            <a:pPr marL="953820" lvl="1" indent="-571500">
              <a:lnSpc>
                <a:spcPct val="150000"/>
              </a:lnSpc>
              <a:buClr>
                <a:srgbClr val="FFFFFF"/>
              </a:buClr>
              <a:buFont typeface="Wingdings" panose="05000000000000000000" pitchFamily="2" charset="2"/>
              <a:buChar char="q"/>
            </a:pPr>
            <a:r>
              <a:rPr lang="en-US" sz="3600" b="0" strike="noStrike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Database managements</a:t>
            </a:r>
          </a:p>
          <a:p>
            <a:pPr marL="953820" lvl="1" indent="-571500">
              <a:lnSpc>
                <a:spcPct val="150000"/>
              </a:lnSpc>
              <a:buClr>
                <a:srgbClr val="FFFFFF"/>
              </a:buClr>
              <a:buFont typeface="Wingdings" panose="05000000000000000000" pitchFamily="2" charset="2"/>
              <a:buChar char="q"/>
            </a:pPr>
            <a:r>
              <a:rPr lang="en-US" sz="36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Real time reporting </a:t>
            </a:r>
            <a:r>
              <a:rPr lang="en-US" sz="3200" spc="174" dirty="0">
                <a:solidFill>
                  <a:srgbClr val="FFFFFF"/>
                </a:solidFill>
                <a:latin typeface="DM Sans Bold"/>
              </a:rPr>
              <a:t>(notification &amp; download of attendance)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Freeform 2"/>
          <p:cNvSpPr/>
          <p:nvPr/>
        </p:nvSpPr>
        <p:spPr>
          <a:xfrm rot="1313400">
            <a:off x="-4260960" y="6573600"/>
            <a:ext cx="9085320" cy="5368320"/>
          </a:xfrm>
          <a:custGeom>
            <a:avLst/>
            <a:gdLst/>
            <a:ahLst/>
            <a:cxnLst/>
            <a:rect l="l" t="t" r="r" b="b"/>
            <a:pathLst>
              <a:path w="9085628" h="5368780">
                <a:moveTo>
                  <a:pt x="0" y="0"/>
                </a:moveTo>
                <a:lnTo>
                  <a:pt x="9085628" y="0"/>
                </a:lnTo>
                <a:lnTo>
                  <a:pt x="9085628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9" name="Freeform 3"/>
          <p:cNvSpPr/>
          <p:nvPr/>
        </p:nvSpPr>
        <p:spPr>
          <a:xfrm rot="1313400">
            <a:off x="14330520" y="-1655640"/>
            <a:ext cx="9085320" cy="5368320"/>
          </a:xfrm>
          <a:custGeom>
            <a:avLst/>
            <a:gdLst/>
            <a:ahLst/>
            <a:cxnLst/>
            <a:rect l="l" t="t" r="r" b="b"/>
            <a:pathLst>
              <a:path w="9085628" h="5368780">
                <a:moveTo>
                  <a:pt x="0" y="0"/>
                </a:moveTo>
                <a:lnTo>
                  <a:pt x="9085629" y="0"/>
                </a:lnTo>
                <a:lnTo>
                  <a:pt x="9085629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40" name="Freeform 4"/>
          <p:cNvSpPr/>
          <p:nvPr/>
        </p:nvSpPr>
        <p:spPr>
          <a:xfrm>
            <a:off x="0" y="430920"/>
            <a:ext cx="1399320" cy="1399320"/>
          </a:xfrm>
          <a:custGeom>
            <a:avLst/>
            <a:gdLst/>
            <a:ahLst/>
            <a:cxnLst/>
            <a:rect l="l" t="t" r="r" b="b"/>
            <a:pathLst>
              <a:path w="1399568" h="1399568">
                <a:moveTo>
                  <a:pt x="0" y="0"/>
                </a:moveTo>
                <a:lnTo>
                  <a:pt x="1399568" y="0"/>
                </a:lnTo>
                <a:lnTo>
                  <a:pt x="1399568" y="1399568"/>
                </a:lnTo>
                <a:lnTo>
                  <a:pt x="0" y="139956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41" name="TextBox 5"/>
          <p:cNvSpPr/>
          <p:nvPr/>
        </p:nvSpPr>
        <p:spPr>
          <a:xfrm>
            <a:off x="1885575" y="795362"/>
            <a:ext cx="15383730" cy="8899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6452"/>
              </a:lnSpc>
              <a:buNone/>
              <a:tabLst>
                <a:tab pos="0" algn="l"/>
              </a:tabLst>
            </a:pPr>
            <a:r>
              <a:rPr lang="en-US" sz="7819" spc="-1" dirty="0">
                <a:solidFill>
                  <a:schemeClr val="bg1"/>
                </a:solidFill>
                <a:latin typeface="Now Bold"/>
              </a:rPr>
              <a:t>4- NON-FUNCTIONAL REQUIREMENTS </a:t>
            </a:r>
          </a:p>
        </p:txBody>
      </p:sp>
      <p:sp>
        <p:nvSpPr>
          <p:cNvPr id="242" name="TextBox 6"/>
          <p:cNvSpPr/>
          <p:nvPr/>
        </p:nvSpPr>
        <p:spPr>
          <a:xfrm>
            <a:off x="1399320" y="3010308"/>
            <a:ext cx="8656672" cy="58477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marL="953820" lvl="1" indent="-571500">
              <a:buClr>
                <a:srgbClr val="FFFFFF"/>
              </a:buClr>
              <a:buFont typeface="Wingdings" panose="05000000000000000000" pitchFamily="2" charset="2"/>
              <a:buChar char="q"/>
            </a:pPr>
            <a:r>
              <a:rPr lang="en-US" sz="36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Performance</a:t>
            </a:r>
          </a:p>
          <a:p>
            <a:pPr marL="382320" lvl="1">
              <a:buClr>
                <a:srgbClr val="FFFFFF"/>
              </a:buClr>
            </a:pPr>
            <a:r>
              <a:rPr lang="en-US" sz="32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8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Response time, offline functionalities, 	battery consumption </a:t>
            </a:r>
          </a:p>
          <a:p>
            <a:pPr marL="382320" lvl="1">
              <a:buClr>
                <a:srgbClr val="FFFFFF"/>
              </a:buClr>
            </a:pPr>
            <a:endParaRPr lang="en-US" sz="3200" spc="174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53820" lvl="1" indent="-571500">
              <a:lnSpc>
                <a:spcPct val="150000"/>
              </a:lnSpc>
              <a:buClr>
                <a:srgbClr val="FFFFFF"/>
              </a:buClr>
              <a:buFont typeface="Wingdings" panose="05000000000000000000" pitchFamily="2" charset="2"/>
              <a:buChar char="q"/>
            </a:pPr>
            <a:r>
              <a:rPr lang="en-US" sz="3600" b="0" strike="noStrike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Scalability</a:t>
            </a:r>
          </a:p>
          <a:p>
            <a:pPr marL="839520" lvl="2">
              <a:buClr>
                <a:srgbClr val="FFFFFF"/>
              </a:buClr>
            </a:pPr>
            <a:r>
              <a:rPr lang="en-US" sz="28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Handle large number of student</a:t>
            </a:r>
          </a:p>
          <a:p>
            <a:pPr marL="839520" lvl="2">
              <a:buClr>
                <a:srgbClr val="FFFFFF"/>
              </a:buClr>
            </a:pPr>
            <a:endParaRPr lang="en-US" sz="2800" b="0" strike="noStrike" spc="174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53820" lvl="1" indent="-571500">
              <a:lnSpc>
                <a:spcPct val="150000"/>
              </a:lnSpc>
              <a:buClr>
                <a:srgbClr val="FFFFFF"/>
              </a:buClr>
              <a:buFont typeface="Wingdings" panose="05000000000000000000" pitchFamily="2" charset="2"/>
              <a:buChar char="q"/>
            </a:pPr>
            <a:r>
              <a:rPr lang="en-US" sz="36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Usability</a:t>
            </a:r>
          </a:p>
          <a:p>
            <a:pPr marL="382320" lvl="1">
              <a:buClr>
                <a:srgbClr val="FFFFFF"/>
              </a:buClr>
            </a:pPr>
            <a:r>
              <a:rPr lang="en-US" sz="32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8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UI, guideline implementation, 	multilanguage support</a:t>
            </a:r>
          </a:p>
          <a:p>
            <a:pPr marL="382320" lvl="1">
              <a:buClr>
                <a:srgbClr val="FFFFFF"/>
              </a:buClr>
            </a:pPr>
            <a:endParaRPr lang="en-US" sz="2800" spc="174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183BE5AB-B3DE-5D3E-E804-79BBEC24C9C5}"/>
              </a:ext>
            </a:extLst>
          </p:cNvPr>
          <p:cNvSpPr/>
          <p:nvPr/>
        </p:nvSpPr>
        <p:spPr>
          <a:xfrm>
            <a:off x="9940849" y="2733308"/>
            <a:ext cx="8386866" cy="64325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marL="953820" lvl="1" indent="-571500">
              <a:lnSpc>
                <a:spcPct val="150000"/>
              </a:lnSpc>
              <a:buClr>
                <a:srgbClr val="FFFFFF"/>
              </a:buClr>
              <a:buFont typeface="Wingdings" panose="05000000000000000000" pitchFamily="2" charset="2"/>
              <a:buChar char="q"/>
            </a:pPr>
            <a:r>
              <a:rPr lang="en-US" sz="36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Maintainability</a:t>
            </a:r>
          </a:p>
          <a:p>
            <a:pPr marL="382320" lvl="1">
              <a:buClr>
                <a:srgbClr val="FFFFFF"/>
              </a:buClr>
            </a:pPr>
            <a:r>
              <a:rPr lang="en-US" sz="32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en-US" sz="28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well-documented, modular, best 	practices</a:t>
            </a:r>
          </a:p>
          <a:p>
            <a:pPr marL="382320" lvl="1">
              <a:buClr>
                <a:srgbClr val="FFFFFF"/>
              </a:buClr>
            </a:pPr>
            <a:endParaRPr lang="en-US" sz="2800" spc="174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53820" lvl="1" indent="-571500">
              <a:lnSpc>
                <a:spcPct val="150000"/>
              </a:lnSpc>
              <a:buClr>
                <a:srgbClr val="FFFFFF"/>
              </a:buClr>
              <a:buFont typeface="Wingdings" panose="05000000000000000000" pitchFamily="2" charset="2"/>
              <a:buChar char="q"/>
            </a:pPr>
            <a:r>
              <a:rPr lang="en-US" sz="3600" b="0" strike="noStrike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Security</a:t>
            </a:r>
          </a:p>
          <a:p>
            <a:pPr marL="382320" lvl="1">
              <a:buClr>
                <a:srgbClr val="FFFFFF"/>
              </a:buClr>
            </a:pPr>
            <a:r>
              <a:rPr lang="en-US" sz="28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	Authentication, data encryption, and 	authorization</a:t>
            </a:r>
          </a:p>
          <a:p>
            <a:pPr marL="382320" lvl="1">
              <a:buClr>
                <a:srgbClr val="FFFFFF"/>
              </a:buClr>
            </a:pPr>
            <a:endParaRPr lang="en-US" sz="2800" spc="174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953820" lvl="1" indent="-571500">
              <a:lnSpc>
                <a:spcPct val="150000"/>
              </a:lnSpc>
              <a:buClr>
                <a:srgbClr val="FFFFFF"/>
              </a:buClr>
              <a:buFont typeface="Wingdings" panose="05000000000000000000" pitchFamily="2" charset="2"/>
              <a:buChar char="q"/>
            </a:pPr>
            <a:r>
              <a:rPr lang="en-US" sz="3600" b="0" strike="noStrike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Reliability</a:t>
            </a:r>
          </a:p>
          <a:p>
            <a:pPr marL="839520" lvl="2">
              <a:buClr>
                <a:srgbClr val="FFFFFF"/>
              </a:buClr>
            </a:pPr>
            <a:r>
              <a:rPr lang="en-US" sz="2800" spc="174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availability, integrity, and error handling</a:t>
            </a:r>
            <a:endParaRPr lang="en-US" sz="2800" b="0" strike="noStrike" spc="174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82320" lvl="1">
              <a:buClr>
                <a:srgbClr val="FFFFFF"/>
              </a:buClr>
            </a:pPr>
            <a:endParaRPr lang="en-US" sz="2800" b="0" strike="noStrike" spc="174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B1B32E-10E9-DD3F-F0DE-95D0583D4535}"/>
              </a:ext>
            </a:extLst>
          </p:cNvPr>
          <p:cNvCxnSpPr/>
          <p:nvPr/>
        </p:nvCxnSpPr>
        <p:spPr>
          <a:xfrm>
            <a:off x="9825901" y="2133600"/>
            <a:ext cx="75233" cy="777423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11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12"/>
          <p:cNvGrpSpPr/>
          <p:nvPr/>
        </p:nvGrpSpPr>
        <p:grpSpPr>
          <a:xfrm>
            <a:off x="0" y="-136800"/>
            <a:ext cx="18288000" cy="1999080"/>
            <a:chOff x="-690480" y="-1687680"/>
            <a:chExt cx="19210320" cy="4597560"/>
          </a:xfrm>
        </p:grpSpPr>
        <p:sp>
          <p:nvSpPr>
            <p:cNvPr id="228" name="Freeform 13"/>
            <p:cNvSpPr/>
            <p:nvPr/>
          </p:nvSpPr>
          <p:spPr>
            <a:xfrm>
              <a:off x="-690480" y="-1542960"/>
              <a:ext cx="19210320" cy="4452840"/>
            </a:xfrm>
            <a:custGeom>
              <a:avLst/>
              <a:gdLst/>
              <a:ahLst/>
              <a:cxnLst/>
              <a:rect l="l" t="t" r="r" b="b"/>
              <a:pathLst>
                <a:path w="5059561" h="1172906">
                  <a:moveTo>
                    <a:pt x="0" y="0"/>
                  </a:moveTo>
                  <a:lnTo>
                    <a:pt x="5059561" y="0"/>
                  </a:lnTo>
                  <a:lnTo>
                    <a:pt x="5059561" y="1172906"/>
                  </a:lnTo>
                  <a:lnTo>
                    <a:pt x="0" y="1172906"/>
                  </a:lnTo>
                  <a:close/>
                </a:path>
              </a:pathLst>
            </a:custGeom>
            <a:solidFill>
              <a:srgbClr val="145DA0"/>
            </a:solidFill>
            <a:ln w="38100" cap="sq">
              <a:solidFill>
                <a:srgbClr val="56AE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229" name="TextBox 14"/>
            <p:cNvSpPr/>
            <p:nvPr/>
          </p:nvSpPr>
          <p:spPr>
            <a:xfrm>
              <a:off x="-690480" y="-1687680"/>
              <a:ext cx="19210320" cy="4597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30" name="Freeform 15"/>
          <p:cNvSpPr/>
          <p:nvPr/>
        </p:nvSpPr>
        <p:spPr>
          <a:xfrm>
            <a:off x="16804800" y="9074520"/>
            <a:ext cx="1714680" cy="1714680"/>
          </a:xfrm>
          <a:custGeom>
            <a:avLst/>
            <a:gdLst/>
            <a:ahLst/>
            <a:cxnLst/>
            <a:rect l="l" t="t" r="r" b="b"/>
            <a:pathLst>
              <a:path w="1715127" h="1715127">
                <a:moveTo>
                  <a:pt x="0" y="0"/>
                </a:moveTo>
                <a:lnTo>
                  <a:pt x="1715127" y="0"/>
                </a:lnTo>
                <a:lnTo>
                  <a:pt x="1715127" y="1715126"/>
                </a:lnTo>
                <a:lnTo>
                  <a:pt x="0" y="171512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1" name="Freeform 16"/>
          <p:cNvSpPr/>
          <p:nvPr/>
        </p:nvSpPr>
        <p:spPr>
          <a:xfrm>
            <a:off x="-363600" y="-390240"/>
            <a:ext cx="1714680" cy="1714680"/>
          </a:xfrm>
          <a:custGeom>
            <a:avLst/>
            <a:gdLst/>
            <a:ahLst/>
            <a:cxnLst/>
            <a:rect l="l" t="t" r="r" b="b"/>
            <a:pathLst>
              <a:path w="1715127" h="1715127">
                <a:moveTo>
                  <a:pt x="0" y="0"/>
                </a:moveTo>
                <a:lnTo>
                  <a:pt x="1715127" y="0"/>
                </a:lnTo>
                <a:lnTo>
                  <a:pt x="1715127" y="1715127"/>
                </a:lnTo>
                <a:lnTo>
                  <a:pt x="0" y="171512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2" name="Freeform 17"/>
          <p:cNvSpPr/>
          <p:nvPr/>
        </p:nvSpPr>
        <p:spPr>
          <a:xfrm>
            <a:off x="14398200" y="-136800"/>
            <a:ext cx="2988720" cy="570240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3" name="Freeform 18"/>
          <p:cNvSpPr/>
          <p:nvPr/>
        </p:nvSpPr>
        <p:spPr>
          <a:xfrm>
            <a:off x="901080" y="9923040"/>
            <a:ext cx="2988720" cy="570240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4" name="TextBox 19"/>
          <p:cNvSpPr/>
          <p:nvPr/>
        </p:nvSpPr>
        <p:spPr>
          <a:xfrm>
            <a:off x="3919320" y="747981"/>
            <a:ext cx="10450440" cy="8129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5720"/>
              </a:lnSpc>
              <a:tabLst>
                <a:tab pos="0" algn="l"/>
              </a:tabLst>
            </a:pPr>
            <a:r>
              <a:rPr lang="en-US" sz="7819" spc="-1" dirty="0">
                <a:solidFill>
                  <a:schemeClr val="bg1"/>
                </a:solidFill>
                <a:latin typeface="Now Bold"/>
              </a:rPr>
              <a:t>5-Data-flow diagram</a:t>
            </a:r>
          </a:p>
        </p:txBody>
      </p:sp>
      <p:pic>
        <p:nvPicPr>
          <p:cNvPr id="4" name="Picture 3" descr="A diagram of a student data flow&#10;&#10;Description automatically generated">
            <a:extLst>
              <a:ext uri="{FF2B5EF4-FFF2-40B4-BE49-F238E27FC236}">
                <a16:creationId xmlns:a16="http://schemas.microsoft.com/office/drawing/2014/main" id="{1F503C4E-D364-5597-637B-6BA9462428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2" r="27347"/>
          <a:stretch/>
        </p:blipFill>
        <p:spPr>
          <a:xfrm>
            <a:off x="493740" y="2241814"/>
            <a:ext cx="7607031" cy="7610477"/>
          </a:xfrm>
          <a:prstGeom prst="rect">
            <a:avLst/>
          </a:prstGeom>
        </p:spPr>
      </p:pic>
      <p:pic>
        <p:nvPicPr>
          <p:cNvPr id="6" name="Picture 5" descr="A diagram of a student&#10;&#10;Description automatically generated">
            <a:extLst>
              <a:ext uri="{FF2B5EF4-FFF2-40B4-BE49-F238E27FC236}">
                <a16:creationId xmlns:a16="http://schemas.microsoft.com/office/drawing/2014/main" id="{2D0745C5-5173-3B85-2B7D-7BE63BE2B9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89"/>
          <a:stretch/>
        </p:blipFill>
        <p:spPr>
          <a:xfrm>
            <a:off x="9542394" y="1490086"/>
            <a:ext cx="8119746" cy="8678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12"/>
          <p:cNvGrpSpPr/>
          <p:nvPr/>
        </p:nvGrpSpPr>
        <p:grpSpPr>
          <a:xfrm>
            <a:off x="0" y="-92742"/>
            <a:ext cx="18288000" cy="1999080"/>
            <a:chOff x="-690480" y="-1687680"/>
            <a:chExt cx="19210320" cy="4597560"/>
          </a:xfrm>
        </p:grpSpPr>
        <p:sp>
          <p:nvSpPr>
            <p:cNvPr id="228" name="Freeform 13"/>
            <p:cNvSpPr/>
            <p:nvPr/>
          </p:nvSpPr>
          <p:spPr>
            <a:xfrm>
              <a:off x="-690480" y="-1542960"/>
              <a:ext cx="19210320" cy="4452840"/>
            </a:xfrm>
            <a:custGeom>
              <a:avLst/>
              <a:gdLst/>
              <a:ahLst/>
              <a:cxnLst/>
              <a:rect l="l" t="t" r="r" b="b"/>
              <a:pathLst>
                <a:path w="5059561" h="1172906">
                  <a:moveTo>
                    <a:pt x="0" y="0"/>
                  </a:moveTo>
                  <a:lnTo>
                    <a:pt x="5059561" y="0"/>
                  </a:lnTo>
                  <a:lnTo>
                    <a:pt x="5059561" y="1172906"/>
                  </a:lnTo>
                  <a:lnTo>
                    <a:pt x="0" y="1172906"/>
                  </a:lnTo>
                  <a:close/>
                </a:path>
              </a:pathLst>
            </a:custGeom>
            <a:solidFill>
              <a:srgbClr val="145DA0"/>
            </a:solidFill>
            <a:ln w="38100" cap="sq">
              <a:solidFill>
                <a:srgbClr val="56AE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  <p:sp>
          <p:nvSpPr>
            <p:cNvPr id="229" name="TextBox 14"/>
            <p:cNvSpPr/>
            <p:nvPr/>
          </p:nvSpPr>
          <p:spPr>
            <a:xfrm>
              <a:off x="-690480" y="-1687680"/>
              <a:ext cx="19210320" cy="4597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A"/>
            </a:p>
          </p:txBody>
        </p:sp>
      </p:grpSp>
      <p:sp>
        <p:nvSpPr>
          <p:cNvPr id="230" name="Freeform 15"/>
          <p:cNvSpPr/>
          <p:nvPr/>
        </p:nvSpPr>
        <p:spPr>
          <a:xfrm>
            <a:off x="16804800" y="9074520"/>
            <a:ext cx="1714680" cy="1714680"/>
          </a:xfrm>
          <a:custGeom>
            <a:avLst/>
            <a:gdLst/>
            <a:ahLst/>
            <a:cxnLst/>
            <a:rect l="l" t="t" r="r" b="b"/>
            <a:pathLst>
              <a:path w="1715127" h="1715127">
                <a:moveTo>
                  <a:pt x="0" y="0"/>
                </a:moveTo>
                <a:lnTo>
                  <a:pt x="1715127" y="0"/>
                </a:lnTo>
                <a:lnTo>
                  <a:pt x="1715127" y="1715126"/>
                </a:lnTo>
                <a:lnTo>
                  <a:pt x="0" y="171512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1" name="Freeform 16"/>
          <p:cNvSpPr/>
          <p:nvPr/>
        </p:nvSpPr>
        <p:spPr>
          <a:xfrm>
            <a:off x="-363600" y="-390240"/>
            <a:ext cx="1714680" cy="1714680"/>
          </a:xfrm>
          <a:custGeom>
            <a:avLst/>
            <a:gdLst/>
            <a:ahLst/>
            <a:cxnLst/>
            <a:rect l="l" t="t" r="r" b="b"/>
            <a:pathLst>
              <a:path w="1715127" h="1715127">
                <a:moveTo>
                  <a:pt x="0" y="0"/>
                </a:moveTo>
                <a:lnTo>
                  <a:pt x="1715127" y="0"/>
                </a:lnTo>
                <a:lnTo>
                  <a:pt x="1715127" y="1715127"/>
                </a:lnTo>
                <a:lnTo>
                  <a:pt x="0" y="171512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2" name="Freeform 17"/>
          <p:cNvSpPr/>
          <p:nvPr/>
        </p:nvSpPr>
        <p:spPr>
          <a:xfrm>
            <a:off x="14398200" y="-136800"/>
            <a:ext cx="2988720" cy="570240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3" name="Freeform 18"/>
          <p:cNvSpPr/>
          <p:nvPr/>
        </p:nvSpPr>
        <p:spPr>
          <a:xfrm>
            <a:off x="901080" y="9923040"/>
            <a:ext cx="2988720" cy="570240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234" name="TextBox 19"/>
          <p:cNvSpPr/>
          <p:nvPr/>
        </p:nvSpPr>
        <p:spPr>
          <a:xfrm>
            <a:off x="3919320" y="747981"/>
            <a:ext cx="10450440" cy="8129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5720"/>
              </a:lnSpc>
              <a:tabLst>
                <a:tab pos="0" algn="l"/>
              </a:tabLst>
            </a:pPr>
            <a:r>
              <a:rPr lang="en-US" sz="7819" spc="-1" dirty="0">
                <a:solidFill>
                  <a:schemeClr val="bg1"/>
                </a:solidFill>
                <a:latin typeface="Now Bold"/>
              </a:rPr>
              <a:t>5-Data-flow diagram</a:t>
            </a:r>
          </a:p>
        </p:txBody>
      </p:sp>
      <p:pic>
        <p:nvPicPr>
          <p:cNvPr id="3" name="Picture 2" descr="A diagram of a data flow diagram&#10;&#10;Description automatically generated">
            <a:extLst>
              <a:ext uri="{FF2B5EF4-FFF2-40B4-BE49-F238E27FC236}">
                <a16:creationId xmlns:a16="http://schemas.microsoft.com/office/drawing/2014/main" id="{691CAFFC-F2FD-B4DA-895D-91BB511D66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 r="14568" b="7001"/>
          <a:stretch/>
        </p:blipFill>
        <p:spPr>
          <a:xfrm>
            <a:off x="35743" y="3326860"/>
            <a:ext cx="6811611" cy="6281556"/>
          </a:xfrm>
          <a:prstGeom prst="rect">
            <a:avLst/>
          </a:prstGeom>
        </p:spPr>
      </p:pic>
      <p:pic>
        <p:nvPicPr>
          <p:cNvPr id="5" name="Picture 4" descr="A diagram of a student&#10;&#10;Description automatically generated">
            <a:extLst>
              <a:ext uri="{FF2B5EF4-FFF2-40B4-BE49-F238E27FC236}">
                <a16:creationId xmlns:a16="http://schemas.microsoft.com/office/drawing/2014/main" id="{D645A717-57C1-0788-FEC8-C8AE6F5488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" r="3551"/>
          <a:stretch/>
        </p:blipFill>
        <p:spPr>
          <a:xfrm>
            <a:off x="7094676" y="2587785"/>
            <a:ext cx="11157581" cy="746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60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569511E0-E543-96EB-3CA3-1C87C228066D}"/>
              </a:ext>
            </a:extLst>
          </p:cNvPr>
          <p:cNvSpPr/>
          <p:nvPr/>
        </p:nvSpPr>
        <p:spPr>
          <a:xfrm>
            <a:off x="5702941" y="6963709"/>
            <a:ext cx="6544740" cy="1963470"/>
          </a:xfrm>
          <a:custGeom>
            <a:avLst/>
            <a:gdLst/>
            <a:ahLst/>
            <a:cxnLst/>
            <a:rect l="l" t="t" r="r" b="b"/>
            <a:pathLst>
              <a:path w="2565722" h="730386">
                <a:moveTo>
                  <a:pt x="0" y="0"/>
                </a:moveTo>
                <a:lnTo>
                  <a:pt x="2362522" y="0"/>
                </a:lnTo>
                <a:lnTo>
                  <a:pt x="2565722" y="365193"/>
                </a:lnTo>
                <a:lnTo>
                  <a:pt x="2362522" y="730386"/>
                </a:lnTo>
                <a:lnTo>
                  <a:pt x="0" y="730386"/>
                </a:lnTo>
                <a:lnTo>
                  <a:pt x="203200" y="365193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DDDB0F0A-EED7-B3BE-1431-D3F619F42EFC}"/>
              </a:ext>
            </a:extLst>
          </p:cNvPr>
          <p:cNvSpPr/>
          <p:nvPr/>
        </p:nvSpPr>
        <p:spPr>
          <a:xfrm>
            <a:off x="5621610" y="2846501"/>
            <a:ext cx="6544740" cy="1963470"/>
          </a:xfrm>
          <a:custGeom>
            <a:avLst/>
            <a:gdLst/>
            <a:ahLst/>
            <a:cxnLst/>
            <a:rect l="l" t="t" r="r" b="b"/>
            <a:pathLst>
              <a:path w="2565722" h="730386">
                <a:moveTo>
                  <a:pt x="0" y="0"/>
                </a:moveTo>
                <a:lnTo>
                  <a:pt x="2362522" y="0"/>
                </a:lnTo>
                <a:lnTo>
                  <a:pt x="2565722" y="365193"/>
                </a:lnTo>
                <a:lnTo>
                  <a:pt x="2362522" y="730386"/>
                </a:lnTo>
                <a:lnTo>
                  <a:pt x="0" y="730386"/>
                </a:lnTo>
                <a:lnTo>
                  <a:pt x="203200" y="365193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167" name="Freeform 6"/>
          <p:cNvSpPr/>
          <p:nvPr/>
        </p:nvSpPr>
        <p:spPr>
          <a:xfrm rot="10800000">
            <a:off x="5089862" y="4914365"/>
            <a:ext cx="6544740" cy="1963470"/>
          </a:xfrm>
          <a:custGeom>
            <a:avLst/>
            <a:gdLst/>
            <a:ahLst/>
            <a:cxnLst/>
            <a:rect l="l" t="t" r="r" b="b"/>
            <a:pathLst>
              <a:path w="2565722" h="730386">
                <a:moveTo>
                  <a:pt x="0" y="0"/>
                </a:moveTo>
                <a:lnTo>
                  <a:pt x="2362522" y="0"/>
                </a:lnTo>
                <a:lnTo>
                  <a:pt x="2565722" y="365193"/>
                </a:lnTo>
                <a:lnTo>
                  <a:pt x="2362522" y="730386"/>
                </a:lnTo>
                <a:lnTo>
                  <a:pt x="0" y="730386"/>
                </a:lnTo>
                <a:lnTo>
                  <a:pt x="203200" y="365193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 dirty="0"/>
          </a:p>
        </p:txBody>
      </p:sp>
      <p:sp>
        <p:nvSpPr>
          <p:cNvPr id="175" name="TextBox 14"/>
          <p:cNvSpPr/>
          <p:nvPr/>
        </p:nvSpPr>
        <p:spPr>
          <a:xfrm>
            <a:off x="5751226" y="5633890"/>
            <a:ext cx="5429250" cy="5769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4419"/>
              </a:lnSpc>
              <a:buNone/>
              <a:tabLst>
                <a:tab pos="0" algn="l"/>
              </a:tabLst>
            </a:pPr>
            <a:r>
              <a:rPr lang="en-US" sz="4400" spc="-1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Non-Functional</a:t>
            </a:r>
            <a:endParaRPr lang="en-US" sz="4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176" name="TextBox 15"/>
          <p:cNvSpPr/>
          <p:nvPr/>
        </p:nvSpPr>
        <p:spPr>
          <a:xfrm>
            <a:off x="7039635" y="3513024"/>
            <a:ext cx="3708690" cy="6668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5185"/>
              </a:lnSpc>
              <a:buNone/>
              <a:tabLst>
                <a:tab pos="0" algn="l"/>
              </a:tabLst>
            </a:pPr>
            <a:r>
              <a:rPr lang="en-US" sz="4400" spc="-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Functional</a:t>
            </a:r>
          </a:p>
        </p:txBody>
      </p:sp>
      <p:sp>
        <p:nvSpPr>
          <p:cNvPr id="179" name="TextBox 18"/>
          <p:cNvSpPr/>
          <p:nvPr/>
        </p:nvSpPr>
        <p:spPr>
          <a:xfrm>
            <a:off x="7039635" y="7612019"/>
            <a:ext cx="4086418" cy="6668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lnSpc>
                <a:spcPts val="5185"/>
              </a:lnSpc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Specific</a:t>
            </a:r>
          </a:p>
        </p:txBody>
      </p:sp>
      <p:sp>
        <p:nvSpPr>
          <p:cNvPr id="183" name="Freeform 22"/>
          <p:cNvSpPr/>
          <p:nvPr/>
        </p:nvSpPr>
        <p:spPr>
          <a:xfrm>
            <a:off x="-2519640" y="7227360"/>
            <a:ext cx="7086240" cy="7086240"/>
          </a:xfrm>
          <a:custGeom>
            <a:avLst/>
            <a:gdLst/>
            <a:ahLst/>
            <a:cxnLst/>
            <a:rect l="l" t="t" r="r" b="b"/>
            <a:pathLst>
              <a:path w="7086596" h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84" name="Freeform 23"/>
          <p:cNvSpPr/>
          <p:nvPr/>
        </p:nvSpPr>
        <p:spPr>
          <a:xfrm rot="10436400">
            <a:off x="14124600" y="-3241440"/>
            <a:ext cx="6565680" cy="6565680"/>
          </a:xfrm>
          <a:custGeom>
            <a:avLst/>
            <a:gdLst/>
            <a:ahLst/>
            <a:cxnLst/>
            <a:rect l="l" t="t" r="r" b="b"/>
            <a:pathLst>
              <a:path w="6566182" h="6566182">
                <a:moveTo>
                  <a:pt x="0" y="0"/>
                </a:moveTo>
                <a:lnTo>
                  <a:pt x="6566183" y="0"/>
                </a:lnTo>
                <a:lnTo>
                  <a:pt x="6566183" y="6566182"/>
                </a:lnTo>
                <a:lnTo>
                  <a:pt x="0" y="65661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85" name="TextBox 24"/>
          <p:cNvSpPr/>
          <p:nvPr/>
        </p:nvSpPr>
        <p:spPr>
          <a:xfrm>
            <a:off x="2815920" y="653962"/>
            <a:ext cx="12593880" cy="12032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ctr">
              <a:buNone/>
            </a:pPr>
            <a:r>
              <a:rPr lang="en-US" sz="7819" spc="-1" dirty="0">
                <a:solidFill>
                  <a:schemeClr val="bg1"/>
                </a:solidFill>
                <a:latin typeface="Now Bold"/>
              </a:rPr>
              <a:t>6. Requirements prioritization</a:t>
            </a:r>
          </a:p>
        </p:txBody>
      </p:sp>
      <p:sp>
        <p:nvSpPr>
          <p:cNvPr id="182" name="TextBox 21"/>
          <p:cNvSpPr/>
          <p:nvPr/>
        </p:nvSpPr>
        <p:spPr>
          <a:xfrm>
            <a:off x="12247681" y="2911253"/>
            <a:ext cx="6173370" cy="19697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3200" b="0" strike="noStrike" spc="-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User management </a:t>
            </a:r>
          </a:p>
          <a:p>
            <a:pPr>
              <a:tabLst>
                <a:tab pos="0" algn="l"/>
              </a:tabLst>
            </a:pPr>
            <a:r>
              <a:rPr lang="en-US" sz="3200" spc="-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Attendance making (fingerprint)</a:t>
            </a:r>
          </a:p>
          <a:p>
            <a:pPr>
              <a:tabLst>
                <a:tab pos="0" algn="l"/>
              </a:tabLst>
            </a:pPr>
            <a:r>
              <a:rPr lang="en-US" sz="3200" b="0" strike="noStrike" spc="-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Attendance data</a:t>
            </a:r>
          </a:p>
          <a:p>
            <a:pPr>
              <a:tabLst>
                <a:tab pos="0" algn="l"/>
              </a:tabLst>
            </a:pPr>
            <a:r>
              <a:rPr lang="en-US" sz="3200" spc="-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- Biometric authentication</a:t>
            </a:r>
            <a:endParaRPr lang="en-US" sz="3200" b="0" strike="noStrike" spc="-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6AD73F3E-7D98-684F-D06C-05337A0B9C1D}"/>
              </a:ext>
            </a:extLst>
          </p:cNvPr>
          <p:cNvSpPr/>
          <p:nvPr/>
        </p:nvSpPr>
        <p:spPr>
          <a:xfrm>
            <a:off x="-74894" y="5143500"/>
            <a:ext cx="5164756" cy="14773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algn="r">
              <a:tabLst>
                <a:tab pos="0" algn="l"/>
              </a:tabLst>
            </a:pPr>
            <a:r>
              <a:rPr lang="en-US" sz="3200" spc="-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Performance, scalability, usability, reliability, security, portability</a:t>
            </a:r>
            <a:endParaRPr lang="en-US" sz="3200" b="0" strike="noStrike" spc="-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845C5FD2-FF80-CCAE-5E37-58A0936F94E9}"/>
              </a:ext>
            </a:extLst>
          </p:cNvPr>
          <p:cNvSpPr/>
          <p:nvPr/>
        </p:nvSpPr>
        <p:spPr>
          <a:xfrm>
            <a:off x="12253508" y="7135641"/>
            <a:ext cx="6173370" cy="14773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/>
          <a:p>
            <a:pPr marL="457200" indent="-457200">
              <a:buFontTx/>
              <a:buChar char="-"/>
              <a:tabLst>
                <a:tab pos="0" algn="l"/>
              </a:tabLst>
            </a:pPr>
            <a:r>
              <a:rPr lang="en-US" sz="3200" b="0" strike="noStrike" spc="-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friendly interface</a:t>
            </a:r>
          </a:p>
          <a:p>
            <a:pPr marL="457200" indent="-457200">
              <a:buFontTx/>
              <a:buChar char="-"/>
              <a:tabLst>
                <a:tab pos="0" algn="l"/>
              </a:tabLst>
            </a:pPr>
            <a:r>
              <a:rPr lang="en-US" sz="3200" spc="-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Ease navigation</a:t>
            </a:r>
          </a:p>
          <a:p>
            <a:pPr marL="457200" indent="-457200">
              <a:buFontTx/>
              <a:buChar char="-"/>
              <a:tabLst>
                <a:tab pos="0" algn="l"/>
              </a:tabLst>
            </a:pPr>
            <a:r>
              <a:rPr lang="en-US" sz="3200" b="0" strike="noStrike" spc="-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Database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335</Words>
  <Application>Microsoft Office PowerPoint</Application>
  <PresentationFormat>Custom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DM Sans</vt:lpstr>
      <vt:lpstr>DM Sans Bold</vt:lpstr>
      <vt:lpstr>DM Sans Italics</vt:lpstr>
      <vt:lpstr>Now Bold</vt:lpstr>
      <vt:lpstr>Roboto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dc:subject/>
  <dc:creator/>
  <dc:description/>
  <cp:lastModifiedBy>Aubin SIAHA</cp:lastModifiedBy>
  <cp:revision>22</cp:revision>
  <dcterms:created xsi:type="dcterms:W3CDTF">2006-08-16T00:00:00Z</dcterms:created>
  <dcterms:modified xsi:type="dcterms:W3CDTF">2024-05-13T20:43:23Z</dcterms:modified>
  <dc:identifier>DAGD0pa4C1Y</dc:identifier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