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4.xml" ContentType="application/vnd.openxmlformats-officedocument.presentationml.notesSlide+xml"/>
  <Override PartName="/ppt/slides/slide15.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notesSlides/notesSlide6.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7.xml" ContentType="application/vnd.openxmlformats-officedocument.presentationml.notesSlide+xml"/>
  <Override PartName="/ppt/slides/slide23.xml" ContentType="application/vnd.openxmlformats-officedocument.presentationml.slide+xml"/>
  <Override PartName="/ppt/notesSlides/notesSlide8.xml" ContentType="application/vnd.openxmlformats-officedocument.presentationml.notesSlide+xml"/>
  <Override PartName="/ppt/slides/slide24.xml" ContentType="application/vnd.openxmlformats-officedocument.presentationml.slide+xml"/>
  <Override PartName="/ppt/notesSlides/notesSlide9.xml" ContentType="application/vnd.openxmlformats-officedocument.presentationml.notesSlide+xml"/>
  <Override PartName="/ppt/slides/slide25.xml" ContentType="application/vnd.openxmlformats-officedocument.presentationml.slide+xml"/>
  <Override PartName="/ppt/notesSlides/notesSlide10.xml" ContentType="application/vnd.openxmlformats-officedocument.presentationml.notesSlide+xml"/>
  <Override PartName="/ppt/slides/slide26.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maximized" preferSingleView="0">
    <p:restoredLeft sz="15620"/>
    <p:restoredTop sz="87566" autoAdjust="0"/>
  </p:normalViewPr>
  <p:slideViewPr>
    <p:cSldViewPr showGuides="0" snapToGrid="1" snapToObjects="0">
      <p:cViewPr varScale="1">
        <p:scale>
          <a:sx n="92" d="100"/>
          <a:sy n="92" d="100"/>
        </p:scale>
        <p:origin x="1344" y="8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9" name=""/>
        <p:cNvGrpSpPr/>
        <p:nvPr/>
      </p:nvGrpSpPr>
      <p:grpSpPr>
        <a:xfrm rot="0">
          <a:off x="0" y="0"/>
          <a:ext cx="0" cy="0"/>
          <a:chOff x="0" y="0"/>
          <a:chExt cx="0" cy="0"/>
        </a:xfrm>
      </p:grpSpPr>
      <p:sp>
        <p:nvSpPr>
          <p:cNvPr id="1048746"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zh-CN" sz="1200" lang="en-US"/>
          </a:p>
        </p:txBody>
      </p:sp>
      <p:sp>
        <p:nvSpPr>
          <p:cNvPr id="1048747"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zh-CN" sz="1200" lang="en-US"/>
          </a:p>
        </p:txBody>
      </p:sp>
      <p:sp>
        <p:nvSpPr>
          <p:cNvPr id="1048748"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749"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0"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zh-CN" sz="1200" lang="en-US"/>
          </a:p>
        </p:txBody>
      </p:sp>
      <p:sp>
        <p:nvSpPr>
          <p:cNvPr id="1048751"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8" name=""/>
          <p:cNvSpPr/>
          <p:nvPr>
            <p:ph type="sldImg" sz="full" idx="0"/>
          </p:nvPr>
        </p:nvSpPr>
        <p:spPr>
          <a:xfrm rot="0">
            <a:off x="1143000" y="685800"/>
            <a:ext cx="4572000" cy="3429000"/>
          </a:xfrm>
          <a:prstGeom prst="rect"/>
        </p:spPr>
        <p:txBody>
          <a:bodyPr anchor="ctr" bIns="45720" lIns="91440" rIns="91440" tIns="45720" vert="horz"/>
          <a:p/>
        </p:txBody>
      </p:sp>
      <p:sp>
        <p:nvSpPr>
          <p:cNvPr id="1048589"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
        <p:nvSpPr>
          <p:cNvPr id="104859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rot="0">
          <a:off x="0" y="0"/>
          <a:ext cx="0" cy="0"/>
          <a:chOff x="0" y="0"/>
          <a:chExt cx="0" cy="0"/>
        </a:xfrm>
      </p:grpSpPr>
      <p:sp>
        <p:nvSpPr>
          <p:cNvPr id="104870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703" name=""/>
          <p:cNvSpPr/>
          <p:nvPr>
            <p:ph type="sldImg" sz="full" idx="0"/>
          </p:nvPr>
        </p:nvSpPr>
        <p:spPr>
          <a:xfrm rot="0">
            <a:off x="1143000" y="685800"/>
            <a:ext cx="4572000" cy="3429000"/>
          </a:xfrm>
          <a:prstGeom prst="rect"/>
        </p:spPr>
        <p:txBody>
          <a:bodyPr anchor="ctr" bIns="42204" lIns="84408" rIns="84408" tIns="42204" vert="horz"/>
          <a:p/>
        </p:txBody>
      </p:sp>
      <p:sp>
        <p:nvSpPr>
          <p:cNvPr id="1048704"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r>
              <a:rPr altLang="en-US" sz="900" lang="zh-CN"/>
              <a:t>“为了能全面、正确地理解计算机和软件，首先必须了解软件的特点：</a:t>
            </a:r>
          </a:p>
          <a:p>
            <a:pPr eaLnBrk="1" hangingPunct="1" latinLnBrk="1" lvl="0"/>
            <a:r>
              <a:rPr altLang="en-US" sz="900" lang="zh-CN"/>
              <a:t>        </a:t>
            </a:r>
            <a:r>
              <a:rPr altLang="zh-CN" sz="900" lang="en-US"/>
              <a:t>1</a:t>
            </a:r>
            <a:r>
              <a:rPr altLang="en-US" sz="900" lang="zh-CN"/>
              <a:t>、软件是一种逻辑实体，而不是具体的物理实体。</a:t>
            </a:r>
          </a:p>
          <a:p>
            <a:pPr eaLnBrk="1" hangingPunct="1" latinLnBrk="1" lvl="0"/>
            <a:r>
              <a:rPr altLang="en-US" sz="900" lang="zh-CN"/>
              <a:t> 这个特点使它和计算机硬件有着明显的差别。人们可以把记录在纸面上，保存在计算机的存储器内部，也可以保留在磁盘、磁带等介质。但却无法看到软件的形态，而必须通过观察、分析、思考、判断，去了解它的功能、性能及其它特性。</a:t>
            </a:r>
          </a:p>
          <a:p>
            <a:pPr eaLnBrk="1" hangingPunct="1" latinLnBrk="1" lvl="0"/>
            <a:r>
              <a:rPr altLang="en-US" sz="900" lang="zh-CN"/>
              <a:t>        </a:t>
            </a:r>
            <a:r>
              <a:rPr altLang="zh-CN" sz="900" lang="en-US"/>
              <a:t>2</a:t>
            </a:r>
            <a:r>
              <a:rPr altLang="en-US" sz="900" lang="zh-CN"/>
              <a:t>、软件的生产与硬件不同。</a:t>
            </a:r>
          </a:p>
          <a:p>
            <a:pPr eaLnBrk="1" hangingPunct="1" latinLnBrk="1" lvl="0"/>
            <a:r>
              <a:rPr altLang="en-US" sz="900" lang="zh-CN"/>
              <a:t> 在软件开发过程中没有明显的制造过程。也不象硬件那样，一旦研制成功，可以重复制造，并且在制造过程中进行质量控制，以保证产品的质量。而软件是通过人们的智力活动，把知识与技术转化成信息的一种产品。一旦某一软件项目研制成功，以后就可以通过大量地复制同一内容，所以对软件质量的控制，必须着重在软件开发方面下功夫。由于软件的复制是件非常容易的事情，因此出现了软件产品的保护问题。</a:t>
            </a:r>
          </a:p>
          <a:p>
            <a:pPr eaLnBrk="1" hangingPunct="1" latinLnBrk="1" lvl="0"/>
            <a:r>
              <a:rPr altLang="en-US" sz="900" lang="zh-CN"/>
              <a:t>        </a:t>
            </a:r>
            <a:r>
              <a:rPr altLang="zh-CN" sz="900" lang="en-US"/>
              <a:t>3</a:t>
            </a:r>
            <a:r>
              <a:rPr altLang="en-US" sz="900" lang="zh-CN"/>
              <a:t>、在软件的运行和使用期间，没有硬件那样的机械磨损，老化问题。</a:t>
            </a:r>
          </a:p>
          <a:p>
            <a:pPr eaLnBrk="1" hangingPunct="1" latinLnBrk="1" lvl="0"/>
            <a:r>
              <a:rPr altLang="en-US" sz="900" lang="zh-CN"/>
              <a:t>任何机械、电子设备在运行和使用期间其失效率大都遵循以下的</a:t>
            </a:r>
            <a:r>
              <a:rPr altLang="zh-CN" sz="900" lang="en-US"/>
              <a:t>U</a:t>
            </a:r>
            <a:r>
              <a:rPr altLang="en-US" sz="900" lang="zh-CN"/>
              <a:t>型曲线。因为在刚刚投入使用时，各部位都都尚未做到配合良好、运转灵活，常常容易出现问题。经过一段时间的运行，就可以稳定下来。当设备经历了相当长的时间的运转，就会出现磨损、老化等问题。使失效率越来越大。当失效率达到一定的程度，则就到达了寿命的终点。</a:t>
            </a:r>
          </a:p>
          <a:p>
            <a:pPr eaLnBrk="1" hangingPunct="1" latinLnBrk="1" lvl="0"/>
            <a:r>
              <a:rPr altLang="en-US" sz="900" lang="zh-CN"/>
              <a:t>       而软件的情况与此不同，它没有</a:t>
            </a:r>
            <a:r>
              <a:rPr altLang="zh-CN" sz="900" lang="en-US"/>
              <a:t>U</a:t>
            </a:r>
            <a:r>
              <a:rPr altLang="en-US" sz="900" lang="zh-CN"/>
              <a:t>型曲线的右半翼，因为它不存在磨损和老化问题。在软件生存期中，为了使它能够克服以前没有发现的故障、使它 能够适应硬件、软件环境的变化以及用户新的要求，必须要多次修改（维护）软件，而每次修改必不免地引入新的错误，就这样一次次修改，从而导致软件的失效率升高，如下图所示，以至造成软件退化。因此说，软件的维护要比硬件的维护要复杂的多，与硬件的维修有着本质上的差别。</a:t>
            </a:r>
          </a:p>
          <a:p>
            <a:pPr eaLnBrk="1" hangingPunct="1" latinLnBrk="1" lvl="0"/>
            <a:endParaRPr altLang="en-US" sz="90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rot="0">
          <a:off x="0" y="0"/>
          <a:ext cx="0" cy="0"/>
          <a:chOff x="0" y="0"/>
          <a:chExt cx="0" cy="0"/>
        </a:xfrm>
      </p:grpSpPr>
      <p:sp>
        <p:nvSpPr>
          <p:cNvPr id="104870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709" name=""/>
          <p:cNvSpPr/>
          <p:nvPr>
            <p:ph type="sldImg" sz="full" idx="0"/>
          </p:nvPr>
        </p:nvSpPr>
        <p:spPr>
          <a:xfrm rot="0">
            <a:off x="1143000" y="685800"/>
            <a:ext cx="4572000" cy="3429000"/>
          </a:xfrm>
          <a:prstGeom prst="rect"/>
        </p:spPr>
        <p:txBody>
          <a:bodyPr anchor="ctr" bIns="42204" lIns="84408" rIns="84408" tIns="42204" vert="horz"/>
          <a:p/>
        </p:txBody>
      </p:sp>
      <p:sp>
        <p:nvSpPr>
          <p:cNvPr id="1048710"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r>
              <a:rPr altLang="en-US" sz="900" lang="zh-CN"/>
              <a:t>“为了能全面、正确地理解计算机和软件，首先必须了解软件的特点：</a:t>
            </a:r>
          </a:p>
          <a:p>
            <a:pPr eaLnBrk="1" hangingPunct="1" latinLnBrk="1" lvl="0"/>
            <a:r>
              <a:rPr altLang="en-US" sz="900" lang="zh-CN"/>
              <a:t>        </a:t>
            </a:r>
            <a:r>
              <a:rPr altLang="zh-CN" sz="900" lang="en-US"/>
              <a:t>1</a:t>
            </a:r>
            <a:r>
              <a:rPr altLang="en-US" sz="900" lang="zh-CN"/>
              <a:t>、软件是一种逻辑实体，而不是具体的物理实体。</a:t>
            </a:r>
          </a:p>
          <a:p>
            <a:pPr eaLnBrk="1" hangingPunct="1" latinLnBrk="1" lvl="0"/>
            <a:r>
              <a:rPr altLang="en-US" sz="900" lang="zh-CN"/>
              <a:t> 这个特点使它和计算机硬件有着明显的差别。人们可以把记录在纸面上，保存在计算机的存储器内部，也可以保留在磁盘、磁带等介质。但却无法看到软件的形态，而必须通过观察、分析、思考、判断，去了解它的功能、性能及其它特性。</a:t>
            </a:r>
          </a:p>
          <a:p>
            <a:pPr eaLnBrk="1" hangingPunct="1" latinLnBrk="1" lvl="0"/>
            <a:r>
              <a:rPr altLang="en-US" sz="900" lang="zh-CN"/>
              <a:t>        </a:t>
            </a:r>
            <a:r>
              <a:rPr altLang="zh-CN" sz="900" lang="en-US"/>
              <a:t>2</a:t>
            </a:r>
            <a:r>
              <a:rPr altLang="en-US" sz="900" lang="zh-CN"/>
              <a:t>、软件的生产与硬件不同。</a:t>
            </a:r>
          </a:p>
          <a:p>
            <a:pPr eaLnBrk="1" hangingPunct="1" latinLnBrk="1" lvl="0"/>
            <a:r>
              <a:rPr altLang="en-US" sz="900" lang="zh-CN"/>
              <a:t> 在软件开发过程中没有明显的制造过程。也不象硬件那样，一旦研制成功，可以重复制造，并且在制造过程中进行质量控制，以保证产品的质量。而软件是通过人们的智力活动，把知识与技术转化成信息的一种产品。一旦某一软件项目研制成功，以后就可以通过大量地复制同一内容，所以对软件质量的控制，必须着重在软件开发方面下功夫。由于软件的复制是件非常容易的事情，因此出现了软件产品的保护问题。</a:t>
            </a:r>
          </a:p>
          <a:p>
            <a:pPr eaLnBrk="1" hangingPunct="1" latinLnBrk="1" lvl="0"/>
            <a:r>
              <a:rPr altLang="en-US" sz="900" lang="zh-CN"/>
              <a:t>        </a:t>
            </a:r>
            <a:r>
              <a:rPr altLang="zh-CN" sz="900" lang="en-US"/>
              <a:t>3</a:t>
            </a:r>
            <a:r>
              <a:rPr altLang="en-US" sz="900" lang="zh-CN"/>
              <a:t>、在软件的运行和使用期间，没有硬件那样的机械磨损，老化问题。</a:t>
            </a:r>
          </a:p>
          <a:p>
            <a:pPr eaLnBrk="1" hangingPunct="1" latinLnBrk="1" lvl="0"/>
            <a:r>
              <a:rPr altLang="en-US" sz="900" lang="zh-CN"/>
              <a:t>任何机械、电子设备在运行和使用期间其失效率大都遵循以下的</a:t>
            </a:r>
            <a:r>
              <a:rPr altLang="zh-CN" sz="900" lang="en-US"/>
              <a:t>U</a:t>
            </a:r>
            <a:r>
              <a:rPr altLang="en-US" sz="900" lang="zh-CN"/>
              <a:t>型曲线。因为在刚刚投入使用时，各部位都都尚未做到配合良好、运转灵活，常常容易出现问题。经过一段时间的运行，就可以稳定下来。当设备经历了相当长的时间的运转，就会出现磨损、老化等问题。使失效率越来越大。当失效率达到一定的程度，则就到达了寿命的终点。</a:t>
            </a:r>
          </a:p>
          <a:p>
            <a:pPr eaLnBrk="1" hangingPunct="1" latinLnBrk="1" lvl="0"/>
            <a:r>
              <a:rPr altLang="en-US" sz="900" lang="zh-CN"/>
              <a:t>       而软件的情况与此不同，它没有</a:t>
            </a:r>
            <a:r>
              <a:rPr altLang="zh-CN" sz="900" lang="en-US"/>
              <a:t>U</a:t>
            </a:r>
            <a:r>
              <a:rPr altLang="en-US" sz="900" lang="zh-CN"/>
              <a:t>型曲线的右半翼，因为它不存在磨损和老化问题。在软件生存期中，为了使它能够克服以前没有发现的故障、使它 能够适应硬件、软件环境的变化以及用户新的要求，必须要多次修改（维护）软件，而每次修改必不免地引入新的错误，就这样一次次修改，从而导致软件的失效率升高，如下图所示，以至造成软件退化。因此说，软件的维护要比硬件的维护要复杂的多，与硬件的维修有着本质上的差别。</a:t>
            </a:r>
          </a:p>
          <a:p>
            <a:pPr eaLnBrk="1" hangingPunct="1" latinLnBrk="1" lvl="0"/>
            <a:endParaRPr altLang="en-US" sz="90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rot="0">
          <a:off x="0" y="0"/>
          <a:ext cx="0" cy="0"/>
          <a:chOff x="0" y="0"/>
          <a:chExt cx="0" cy="0"/>
        </a:xfrm>
      </p:grpSpPr>
      <p:sp>
        <p:nvSpPr>
          <p:cNvPr id="1048615" name=""/>
          <p:cNvSpPr/>
          <p:nvPr>
            <p:ph type="sldImg" sz="full" idx="0"/>
          </p:nvPr>
        </p:nvSpPr>
        <p:spPr>
          <a:xfrm rot="0">
            <a:off x="1143000" y="685800"/>
            <a:ext cx="4572000" cy="3429000"/>
          </a:xfrm>
          <a:prstGeom prst="rect"/>
        </p:spPr>
        <p:txBody>
          <a:bodyPr anchor="ctr" bIns="45720" lIns="91440" rIns="91440" tIns="45720" vert="horz"/>
          <a:p/>
        </p:txBody>
      </p:sp>
      <p:sp>
        <p:nvSpPr>
          <p:cNvPr id="1048616"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
        <p:nvSpPr>
          <p:cNvPr id="104861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rot="0">
          <a:off x="0" y="0"/>
          <a:ext cx="0" cy="0"/>
          <a:chOff x="0" y="0"/>
          <a:chExt cx="0" cy="0"/>
        </a:xfrm>
      </p:grpSpPr>
      <p:sp>
        <p:nvSpPr>
          <p:cNvPr id="104862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25" name=""/>
          <p:cNvSpPr/>
          <p:nvPr>
            <p:ph type="sldImg" sz="full" idx="0"/>
          </p:nvPr>
        </p:nvSpPr>
        <p:spPr>
          <a:xfrm rot="0">
            <a:off x="1143000" y="685800"/>
            <a:ext cx="4572000" cy="3429000"/>
          </a:xfrm>
          <a:prstGeom prst="rect"/>
        </p:spPr>
        <p:txBody>
          <a:bodyPr anchor="ctr" bIns="42204" lIns="84408" rIns="84408" tIns="42204" vert="horz"/>
          <a:p/>
        </p:txBody>
      </p:sp>
      <p:sp>
        <p:nvSpPr>
          <p:cNvPr id="1048626"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lnSpc>
                <a:spcPct val="120000"/>
              </a:lnSpc>
            </a:pPr>
            <a:r>
              <a:rPr altLang="en-US" lang="zh-CN"/>
              <a:t>为了消除软件危机，首先应该对计算机软件有一个正确的认识。</a:t>
            </a:r>
          </a:p>
          <a:p>
            <a:pPr eaLnBrk="1" hangingPunct="1" latinLnBrk="1" lvl="0">
              <a:lnSpc>
                <a:spcPct val="120000"/>
              </a:lnSpc>
            </a:pPr>
            <a:r>
              <a:rPr altLang="en-US" lang="zh-CN">
                <a:latin typeface="宋体" pitchFamily="2" charset="-122"/>
              </a:rPr>
              <a:t>应该推广使用在实践中总结出来的开发软件的成功的技术和方法，并且研究探索更好更有效的技术和方法，尽快消除在计算机系统早期发展阶段形成的一些错误概念和做法。</a:t>
            </a:r>
          </a:p>
          <a:p>
            <a:pPr eaLnBrk="1" hangingPunct="1" latinLnBrk="1" lvl="0">
              <a:lnSpc>
                <a:spcPct val="120000"/>
              </a:lnSpc>
            </a:pPr>
            <a:r>
              <a:rPr altLang="en-US" lang="zh-CN"/>
              <a:t>应该开发和使用更好的软件工具。</a:t>
            </a:r>
          </a:p>
          <a:p>
            <a:pPr eaLnBrk="1" hangingPunct="1" latinLnBrk="1" lvl="0">
              <a:lnSpc>
                <a:spcPct val="120000"/>
              </a:lnSpc>
            </a:pPr>
            <a:r>
              <a:rPr altLang="zh-CN" lang="en-US">
                <a:latin typeface="宋体" pitchFamily="2" charset="-122"/>
              </a:rPr>
              <a:t>总之，为了消除软件危机，既要有技术措施(</a:t>
            </a:r>
            <a:r>
              <a:rPr altLang="en-US" lang="zh-CN">
                <a:latin typeface="宋体" pitchFamily="2" charset="-122"/>
              </a:rPr>
              <a:t>方法和工具</a:t>
            </a:r>
            <a:r>
              <a:rPr altLang="zh-CN" lang="en-US">
                <a:latin typeface="宋体" pitchFamily="2" charset="-122"/>
              </a:rPr>
              <a:t>)</a:t>
            </a:r>
            <a:r>
              <a:rPr altLang="en-US" lang="zh-CN">
                <a:latin typeface="宋体" pitchFamily="2" charset="-122"/>
              </a:rPr>
              <a:t>，又要有必要的组织管理措施。软件工程正是从管理和技术两方面研究如何更好地开发和维护计算机软件的一门新兴学科。</a:t>
            </a:r>
          </a:p>
          <a:p>
            <a:pPr eaLnBrk="1" hangingPunct="1" latinLnBrk="1" lvl="0">
              <a:lnSpc>
                <a:spcPct val="120000"/>
              </a:lnSpc>
            </a:pPr>
            <a:endParaRPr altLang="en-US" lang="zh-CN">
              <a:latin typeface="宋体" pitchFamily="2" charset="-122"/>
            </a:endParaRPr>
          </a:p>
          <a:p>
            <a:pPr eaLnBrk="1" hangingPunct="1" latinLnBrk="1" lvl="0"/>
            <a:r>
              <a:rPr altLang="zh-CN" lang="en-US">
                <a:solidFill>
                  <a:srgbClr val="FF0000"/>
                </a:solidFill>
              </a:rPr>
              <a:t>“软件工程”一词是来自于1968</a:t>
            </a:r>
            <a:r>
              <a:rPr altLang="en-US" lang="zh-CN">
                <a:solidFill>
                  <a:srgbClr val="FF0000"/>
                </a:solidFill>
              </a:rPr>
              <a:t>年北大西洋公约组织（</a:t>
            </a:r>
            <a:r>
              <a:rPr altLang="zh-CN" lang="en-US">
                <a:solidFill>
                  <a:srgbClr val="FF0000"/>
                </a:solidFill>
              </a:rPr>
              <a:t>NATO</a:t>
            </a:r>
            <a:r>
              <a:rPr altLang="en-US" lang="zh-CN">
                <a:solidFill>
                  <a:srgbClr val="FF0000"/>
                </a:solidFill>
              </a:rPr>
              <a:t>）在联邦德国召开的一次会议上首次提出来的。</a:t>
            </a:r>
          </a:p>
          <a:p>
            <a:pPr eaLnBrk="1" hangingPunct="1" latinLnBrk="1" lvl="0"/>
            <a:r>
              <a:rPr altLang="en-US" lang="zh-CN">
                <a:solidFill>
                  <a:srgbClr val="FF0000"/>
                </a:solidFill>
              </a:rPr>
              <a:t>它的主要思想是 “把软件当成一种产品。并要求采用工程化的原理与方法对软件进行计划、开发和维护。</a:t>
            </a:r>
          </a:p>
          <a:p>
            <a:pPr eaLnBrk="1" hangingPunct="1" latinLnBrk="1" lvl="0"/>
            <a:r>
              <a:rPr altLang="en-US" lang="zh-CN">
                <a:solidFill>
                  <a:srgbClr val="FF0000"/>
                </a:solidFill>
              </a:rPr>
              <a:t>软件工程的目标是实现生产高质量的软件产品 </a:t>
            </a:r>
          </a:p>
          <a:p>
            <a:pPr eaLnBrk="1" hangingPunct="1" latinLnBrk="1" lvl="0">
              <a:lnSpc>
                <a:spcPct val="120000"/>
              </a:lnSpc>
            </a:pPr>
            <a:endParaRPr altLang="en-US" lang="zh-CN">
              <a:latin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rot="0">
          <a:off x="0" y="0"/>
          <a:ext cx="0" cy="0"/>
          <a:chOff x="0" y="0"/>
          <a:chExt cx="0" cy="0"/>
        </a:xfrm>
      </p:grpSpPr>
      <p:sp>
        <p:nvSpPr>
          <p:cNvPr id="104863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40" name=""/>
          <p:cNvSpPr/>
          <p:nvPr>
            <p:ph type="sldImg" sz="full" idx="0"/>
          </p:nvPr>
        </p:nvSpPr>
        <p:spPr>
          <a:xfrm rot="0">
            <a:off x="1143000" y="685800"/>
            <a:ext cx="4572000" cy="3429000"/>
          </a:xfrm>
          <a:prstGeom prst="rect"/>
        </p:spPr>
        <p:txBody>
          <a:bodyPr anchor="ctr" bIns="42204" lIns="84408" rIns="84408" tIns="42204" vert="horz"/>
          <a:p/>
        </p:txBody>
      </p:sp>
      <p:sp>
        <p:nvSpPr>
          <p:cNvPr id="1048641"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lnSpc>
                <a:spcPct val="80000"/>
              </a:lnSpc>
            </a:pPr>
            <a:r>
              <a:rPr altLang="en-US" sz="700" lang="zh-CN">
                <a:solidFill>
                  <a:srgbClr val="FF0000"/>
                </a:solidFill>
              </a:rPr>
              <a:t>那么为达到软件优质高产这个目标，从技术到管理做了大量的努力，从而逐渐已形成了“软件工程学”这一新学科。</a:t>
            </a:r>
          </a:p>
          <a:p>
            <a:pPr eaLnBrk="1" hangingPunct="1" latinLnBrk="1" lvl="0">
              <a:lnSpc>
                <a:spcPct val="80000"/>
              </a:lnSpc>
            </a:pPr>
            <a:r>
              <a:rPr altLang="en-US" sz="700" lang="zh-CN">
                <a:solidFill>
                  <a:srgbClr val="FF0000"/>
                </a:solidFill>
              </a:rPr>
              <a:t>它包含以下主要内容：</a:t>
            </a:r>
          </a:p>
          <a:p>
            <a:pPr eaLnBrk="1" hangingPunct="1" latinLnBrk="1" lvl="0">
              <a:lnSpc>
                <a:spcPct val="80000"/>
              </a:lnSpc>
            </a:pPr>
            <a:r>
              <a:rPr altLang="zh-CN" sz="700" lang="en-US">
                <a:solidFill>
                  <a:srgbClr val="FF0000"/>
                </a:solidFill>
              </a:rPr>
              <a:t>2</a:t>
            </a:r>
            <a:r>
              <a:rPr altLang="en-US" sz="700" lang="zh-CN">
                <a:solidFill>
                  <a:srgbClr val="FF0000"/>
                </a:solidFill>
              </a:rPr>
              <a:t>、软件开发方法：软件工程的方法提供了建造软件在技术上需要“如何做”。 方法涵盖了一系列的任务</a:t>
            </a:r>
            <a:r>
              <a:rPr altLang="zh-CN" sz="700" lang="en-US">
                <a:solidFill>
                  <a:srgbClr val="FF0000"/>
                </a:solidFill>
              </a:rPr>
              <a:t>----    </a:t>
            </a:r>
            <a:r>
              <a:rPr altLang="en-US" sz="700" lang="zh-CN">
                <a:solidFill>
                  <a:srgbClr val="FF0000"/>
                </a:solidFill>
              </a:rPr>
              <a:t>需求分析、设计、编程、测试和维护。</a:t>
            </a:r>
          </a:p>
          <a:p>
            <a:pPr eaLnBrk="1" hangingPunct="1" latinLnBrk="1" lvl="0">
              <a:lnSpc>
                <a:spcPct val="80000"/>
              </a:lnSpc>
            </a:pPr>
            <a:r>
              <a:rPr altLang="en-US" sz="700" lang="zh-CN">
                <a:solidFill>
                  <a:srgbClr val="FF0000"/>
                </a:solidFill>
              </a:rPr>
              <a:t>是在</a:t>
            </a:r>
            <a:r>
              <a:rPr altLang="zh-CN" sz="700" lang="en-US">
                <a:solidFill>
                  <a:srgbClr val="FF0000"/>
                </a:solidFill>
              </a:rPr>
              <a:t>60</a:t>
            </a:r>
            <a:r>
              <a:rPr altLang="en-US" sz="700" lang="zh-CN">
                <a:solidFill>
                  <a:srgbClr val="FF0000"/>
                </a:solidFill>
              </a:rPr>
              <a:t>年代后期才逐步形成了一种软件开发方法，在不同的软件开发阶段对应有不同的方法，例如在软件的设计阶段有“结构化分析与设计”方法，在软件测试阶段有“黑盒”与“白盒”测试技术，等等。</a:t>
            </a:r>
          </a:p>
          <a:p>
            <a:pPr eaLnBrk="1" hangingPunct="1" latinLnBrk="1" lvl="0">
              <a:lnSpc>
                <a:spcPct val="80000"/>
              </a:lnSpc>
            </a:pPr>
            <a:r>
              <a:rPr altLang="en-US" sz="700" lang="zh-CN">
                <a:solidFill>
                  <a:srgbClr val="FF0000"/>
                </a:solidFill>
              </a:rPr>
              <a:t>象目前又有一种更新的技术“面向对象的程序设计方法”。在这一方法中，数据和数据的操作是被封闭在一个个称为“对象（</a:t>
            </a:r>
            <a:r>
              <a:rPr altLang="zh-CN" sz="700" lang="en-US">
                <a:solidFill>
                  <a:srgbClr val="FF0000"/>
                </a:solidFill>
              </a:rPr>
              <a:t>Object) “</a:t>
            </a:r>
            <a:r>
              <a:rPr altLang="en-US" sz="700" lang="zh-CN">
                <a:solidFill>
                  <a:srgbClr val="FF0000"/>
                </a:solidFill>
              </a:rPr>
              <a:t>的统一体中</a:t>
            </a:r>
            <a:r>
              <a:rPr altLang="zh-CN" sz="700" lang="en-US">
                <a:solidFill>
                  <a:srgbClr val="FF0000"/>
                </a:solidFill>
              </a:rPr>
              <a:t>,</a:t>
            </a:r>
            <a:r>
              <a:rPr altLang="en-US" sz="700" lang="zh-CN">
                <a:solidFill>
                  <a:srgbClr val="FF0000"/>
                </a:solidFill>
              </a:rPr>
              <a:t>对象之间则是通过”消息”（</a:t>
            </a:r>
            <a:r>
              <a:rPr altLang="zh-CN" sz="700" lang="en-US">
                <a:solidFill>
                  <a:srgbClr val="FF0000"/>
                </a:solidFill>
              </a:rPr>
              <a:t>message”</a:t>
            </a:r>
            <a:r>
              <a:rPr altLang="en-US" sz="700" lang="zh-CN">
                <a:solidFill>
                  <a:srgbClr val="FF0000"/>
                </a:solidFill>
              </a:rPr>
              <a:t>）进行相互联系的。</a:t>
            </a:r>
          </a:p>
          <a:p>
            <a:pPr eaLnBrk="1" hangingPunct="1" latinLnBrk="1" lvl="0">
              <a:lnSpc>
                <a:spcPct val="80000"/>
              </a:lnSpc>
            </a:pPr>
            <a:r>
              <a:rPr altLang="en-US" sz="700" lang="zh-CN">
                <a:solidFill>
                  <a:srgbClr val="FF0000"/>
                </a:solidFill>
              </a:rPr>
              <a:t>     从而使由软件所描述的系统与客观世界的系统在结构上十分相似，不仅提高了软件的可修改性与可维护性，同时也提高了软件的可重用性，那么这些都是工程多年来所追求的目标。从结构程序设计到面向对象程序设计，是程序设计方法的又一次飞跃。</a:t>
            </a:r>
          </a:p>
          <a:p>
            <a:pPr eaLnBrk="1" hangingPunct="1" latinLnBrk="1" lvl="0">
              <a:lnSpc>
                <a:spcPct val="80000"/>
              </a:lnSpc>
            </a:pPr>
            <a:r>
              <a:rPr altLang="en-US" sz="700" lang="zh-CN">
                <a:solidFill>
                  <a:srgbClr val="FF0000"/>
                </a:solidFill>
              </a:rPr>
              <a:t>         </a:t>
            </a:r>
            <a:r>
              <a:rPr altLang="zh-CN" sz="700" lang="en-US">
                <a:solidFill>
                  <a:srgbClr val="FF0000"/>
                </a:solidFill>
              </a:rPr>
              <a:t>3</a:t>
            </a:r>
            <a:r>
              <a:rPr altLang="en-US" sz="700" lang="zh-CN">
                <a:solidFill>
                  <a:srgbClr val="FF0000"/>
                </a:solidFill>
              </a:rPr>
              <a:t>、软件工具：所谓工具，在这里泛指是开发一切帮助开发软件的软件。为了提高软件设计的质量和生产效率，现已经发展了许多的帮助开发和维护软件的软件 。例如，我们要用某种语言来开发一个应用软件，这就要涉及到 “编辑程序、编译程序、连接程序等，另外在软件测试阶段还要用到  “测试数据产生器、排错程序、跟踪程序、静态分析工具和覆盖监视工具等。也就是说在不同的时期要用到不同的软件开发工具。目前，软件工具发展迅速，许多用于软件分析和设计的工具正在建立，其目标 就是要实现软件生产自动化。</a:t>
            </a:r>
          </a:p>
          <a:p>
            <a:pPr eaLnBrk="1" hangingPunct="1" latinLnBrk="1" lvl="0">
              <a:lnSpc>
                <a:spcPct val="80000"/>
              </a:lnSpc>
            </a:pPr>
            <a:r>
              <a:rPr altLang="en-US" sz="700" lang="zh-CN">
                <a:solidFill>
                  <a:srgbClr val="FF0000"/>
                </a:solidFill>
              </a:rPr>
              <a:t>         </a:t>
            </a:r>
            <a:r>
              <a:rPr altLang="zh-CN" sz="700" lang="en-US">
                <a:solidFill>
                  <a:srgbClr val="FF0000"/>
                </a:solidFill>
              </a:rPr>
              <a:t>4</a:t>
            </a:r>
            <a:r>
              <a:rPr altLang="en-US" sz="700" lang="zh-CN">
                <a:solidFill>
                  <a:srgbClr val="FF0000"/>
                </a:solidFill>
              </a:rPr>
              <a:t>、软件工程环境：软件方法和工具是软件开发的两大支柱，她们之间密切相关。软件方法提出了明确的工作步骤和标准的文档格式，这是设计软件工具的基础，而软件工具的实现又将促进软件方法的推广和发展。</a:t>
            </a:r>
          </a:p>
          <a:p>
            <a:pPr eaLnBrk="1" hangingPunct="1" latinLnBrk="1" lvl="0">
              <a:lnSpc>
                <a:spcPct val="80000"/>
              </a:lnSpc>
            </a:pPr>
            <a:r>
              <a:rPr altLang="en-US" sz="700" lang="zh-CN">
                <a:solidFill>
                  <a:srgbClr val="FF0000"/>
                </a:solidFill>
              </a:rPr>
              <a:t>              “环境”一词，对不同用户有着不同的含义。对最终用户（</a:t>
            </a:r>
            <a:r>
              <a:rPr altLang="zh-CN" sz="700" lang="en-US">
                <a:solidFill>
                  <a:srgbClr val="FF0000"/>
                </a:solidFill>
              </a:rPr>
              <a:t>end user</a:t>
            </a:r>
            <a:r>
              <a:rPr altLang="en-US" sz="700" lang="zh-CN">
                <a:solidFill>
                  <a:srgbClr val="FF0000"/>
                </a:solidFill>
              </a:rPr>
              <a:t>）而言，环境就是他们运行程序所使用的计算机系统。这类用户对环境的要求，主要是运行可靠，操作方便，容易学习和使用。而对于软件开发人员来说，则就不同了，可以说环境就是他们进行软件开发活动动的舞台。（例如，</a:t>
            </a:r>
            <a:r>
              <a:rPr altLang="zh-CN" sz="700" lang="en-US">
                <a:solidFill>
                  <a:srgbClr val="FF0000"/>
                </a:solidFill>
              </a:rPr>
              <a:t>Algo-60</a:t>
            </a:r>
            <a:r>
              <a:rPr altLang="en-US" sz="700" lang="zh-CN">
                <a:solidFill>
                  <a:srgbClr val="FF0000"/>
                </a:solidFill>
              </a:rPr>
              <a:t>，或者 资料管理系统（</a:t>
            </a:r>
            <a:r>
              <a:rPr altLang="zh-CN" sz="700" lang="en-US">
                <a:solidFill>
                  <a:srgbClr val="FF0000"/>
                </a:solidFill>
              </a:rPr>
              <a:t>DbaseII DbaseIII</a:t>
            </a:r>
            <a:r>
              <a:rPr altLang="en-US" sz="700" lang="zh-CN">
                <a:solidFill>
                  <a:srgbClr val="FF0000"/>
                </a:solidFill>
              </a:rPr>
              <a:t>），例如界面只能采用菜单来完成各种功能）</a:t>
            </a:r>
          </a:p>
          <a:p>
            <a:pPr eaLnBrk="1" hangingPunct="1" latinLnBrk="1" lvl="0">
              <a:lnSpc>
                <a:spcPct val="80000"/>
              </a:lnSpc>
            </a:pPr>
            <a:r>
              <a:rPr altLang="en-US" sz="700" lang="zh-CN">
                <a:solidFill>
                  <a:srgbClr val="FF0000"/>
                </a:solidFill>
              </a:rPr>
              <a:t>      象现在生产数据库管理的软件的环境有：大型数据库软件 </a:t>
            </a:r>
            <a:r>
              <a:rPr altLang="zh-CN" sz="700" lang="en-US">
                <a:solidFill>
                  <a:srgbClr val="FF0000"/>
                </a:solidFill>
              </a:rPr>
              <a:t>Sybase </a:t>
            </a:r>
            <a:r>
              <a:rPr altLang="en-US" sz="700" lang="zh-CN">
                <a:solidFill>
                  <a:srgbClr val="FF0000"/>
                </a:solidFill>
              </a:rPr>
              <a:t>，还有能帮助进行程序设计的 </a:t>
            </a:r>
            <a:r>
              <a:rPr altLang="zh-CN" sz="700" lang="en-US">
                <a:solidFill>
                  <a:srgbClr val="FF0000"/>
                </a:solidFill>
              </a:rPr>
              <a:t>PB </a:t>
            </a:r>
            <a:r>
              <a:rPr altLang="en-US" sz="700" lang="zh-CN">
                <a:solidFill>
                  <a:srgbClr val="FF0000"/>
                </a:solidFill>
              </a:rPr>
              <a:t>软件。。。。。。） </a:t>
            </a:r>
          </a:p>
          <a:p>
            <a:pPr eaLnBrk="1" hangingPunct="1" latinLnBrk="1" lvl="0">
              <a:lnSpc>
                <a:spcPct val="80000"/>
              </a:lnSpc>
            </a:pPr>
            <a:r>
              <a:rPr altLang="zh-CN" sz="700" lang="en-US">
                <a:solidFill>
                  <a:srgbClr val="FF0000"/>
                </a:solidFill>
              </a:rPr>
              <a:t>5</a:t>
            </a:r>
            <a:r>
              <a:rPr altLang="en-US" sz="700" lang="zh-CN">
                <a:solidFill>
                  <a:srgbClr val="FF0000"/>
                </a:solidFill>
              </a:rPr>
              <a:t>、软件工程管理学：大家知道，对于一个企业来说，如果只有先进的设备和技术，而没有完善的管理，是不可能获得应</a:t>
            </a:r>
          </a:p>
          <a:p>
            <a:pPr eaLnBrk="1" hangingPunct="1" latinLnBrk="1" lvl="0">
              <a:lnSpc>
                <a:spcPct val="80000"/>
              </a:lnSpc>
            </a:pPr>
            <a:r>
              <a:rPr altLang="en-US" sz="700" lang="zh-CN">
                <a:solidFill>
                  <a:srgbClr val="FF0000"/>
                </a:solidFill>
              </a:rPr>
              <a:t>     有的经济效益的（例如海尔的海尔文化就是企业管理的象征。。。 。。。），</a:t>
            </a:r>
          </a:p>
          <a:p>
            <a:pPr eaLnBrk="1" hangingPunct="1" latinLnBrk="1" lvl="0">
              <a:lnSpc>
                <a:spcPct val="80000"/>
              </a:lnSpc>
            </a:pPr>
            <a:r>
              <a:rPr altLang="en-US" sz="700" lang="zh-CN">
                <a:solidFill>
                  <a:srgbClr val="FF0000"/>
                </a:solidFill>
              </a:rPr>
              <a:t>                            （例如微软企业文化宗旨的一句话。。。。。。。）</a:t>
            </a:r>
          </a:p>
          <a:p>
            <a:pPr eaLnBrk="1" hangingPunct="1" latinLnBrk="1" lvl="0">
              <a:lnSpc>
                <a:spcPct val="80000"/>
              </a:lnSpc>
            </a:pPr>
            <a:r>
              <a:rPr altLang="en-US" sz="700" lang="zh-CN">
                <a:solidFill>
                  <a:srgbClr val="FF0000"/>
                </a:solidFill>
              </a:rPr>
              <a:t>     软件生产也是一样的，如果管理不善，是不可能高质量、按时完成任务的。</a:t>
            </a:r>
          </a:p>
          <a:p>
            <a:pPr eaLnBrk="1" hangingPunct="1" latinLnBrk="1" lvl="0">
              <a:lnSpc>
                <a:spcPct val="80000"/>
              </a:lnSpc>
            </a:pPr>
            <a:r>
              <a:rPr altLang="en-US" sz="700" lang="zh-CN">
                <a:solidFill>
                  <a:srgbClr val="FF0000"/>
                </a:solidFill>
              </a:rPr>
              <a:t>     “软件工程管理就是对软件工程生存期内的各阶段的活动进行管理。软件工程管理的目的是为了能按预期的时间和费用，成功地完成软件的开发和维护任务。</a:t>
            </a:r>
          </a:p>
          <a:p>
            <a:pPr eaLnBrk="1" hangingPunct="1" latinLnBrk="1" lvl="0">
              <a:lnSpc>
                <a:spcPct val="80000"/>
              </a:lnSpc>
            </a:pPr>
            <a:r>
              <a:rPr altLang="en-US" sz="700" lang="zh-CN">
                <a:solidFill>
                  <a:srgbClr val="FF0000"/>
                </a:solidFill>
              </a:rPr>
              <a:t>   软件工程管理学的内容包括软件费用管理、人员组织、工程计划管理、软件配置管理等各项方面的内容。</a:t>
            </a:r>
          </a:p>
          <a:p>
            <a:pPr eaLnBrk="1" hangingPunct="1" latinLnBrk="1" lvl="0">
              <a:lnSpc>
                <a:spcPct val="80000"/>
              </a:lnSpc>
            </a:pPr>
            <a:r>
              <a:rPr altLang="en-US" sz="700" lang="zh-CN">
                <a:solidFill>
                  <a:srgbClr val="FF0000"/>
                </a:solidFill>
              </a:rPr>
              <a:t>   显然，软件工程管理也可借助计算机来实现。供经理人员估算成本、指定进度、生成报告等管理工具都已经在许多公司使用了。一个理想的软件工程环境，应该同时具备 支持开发和支持管理两个方面的工具。</a:t>
            </a:r>
          </a:p>
          <a:p>
            <a:pPr eaLnBrk="1" hangingPunct="1" latinLnBrk="1" lvl="0">
              <a:lnSpc>
                <a:spcPct val="80000"/>
              </a:lnSpc>
            </a:pPr>
            <a:r>
              <a:rPr altLang="en-US" sz="700" lang="zh-CN">
                <a:solidFill>
                  <a:srgbClr val="FF0000"/>
                </a:solidFill>
              </a:rPr>
              <a:t>   以上简介了软件工程学的主要组成成分</a:t>
            </a:r>
            <a:r>
              <a:rPr altLang="zh-CN" sz="700" lang="en-US">
                <a:solidFill>
                  <a:srgbClr val="FF0000"/>
                </a:solidFill>
              </a:rPr>
              <a:t>--------------</a:t>
            </a:r>
            <a:r>
              <a:rPr altLang="en-US" sz="700" lang="zh-CN">
                <a:solidFill>
                  <a:srgbClr val="FF0000"/>
                </a:solidFill>
              </a:rPr>
              <a:t>软件工程方法学、软件工程环境以及软件工程管理的基本内容台和作用。它们即包括计算机科学家的研究成果，也概括了广大软件工作者的时间经验。还必须指出，软件开发技术可区分为形式化方法与非形式化方法两大分支。前者以形式化的程序变化和严整为主要内容，目的在于达到程序设计的自动化，多用于计算机应用人员。本课程主要讨论的是工程化的软件开发技术。           </a:t>
            </a:r>
          </a:p>
          <a:p>
            <a:pPr eaLnBrk="1" hangingPunct="1" latinLnBrk="1" lvl="0">
              <a:lnSpc>
                <a:spcPct val="80000"/>
              </a:lnSpc>
            </a:pPr>
            <a:endParaRPr altLang="en-US" sz="70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rot="0">
          <a:off x="0" y="0"/>
          <a:ext cx="0" cy="0"/>
          <a:chOff x="0" y="0"/>
          <a:chExt cx="0" cy="0"/>
        </a:xfrm>
      </p:grpSpPr>
      <p:sp>
        <p:nvSpPr>
          <p:cNvPr id="104864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47" name=""/>
          <p:cNvSpPr/>
          <p:nvPr>
            <p:ph type="sldImg" sz="full" idx="0"/>
          </p:nvPr>
        </p:nvSpPr>
        <p:spPr>
          <a:xfrm rot="0">
            <a:off x="1146175" y="687387"/>
            <a:ext cx="4568825" cy="3425825"/>
          </a:xfrm>
          <a:prstGeom prst="rect"/>
          <a:ln w="12700" cap="flat" cmpd="sng">
            <a:solidFill>
              <a:schemeClr val="dk1">
                <a:alpha val="100000"/>
              </a:schemeClr>
            </a:solidFill>
            <a:prstDash val="solid"/>
            <a:round/>
          </a:ln>
        </p:spPr>
        <p:txBody>
          <a:bodyPr anchor="ctr" bIns="42204" lIns="84408" rIns="84408" tIns="42204" vert="horz"/>
          <a:p/>
        </p:txBody>
      </p:sp>
      <p:sp>
        <p:nvSpPr>
          <p:cNvPr id="1048648" name=""/>
          <p:cNvSpPr/>
          <p:nvPr>
            <p:ph type="body" sz="full" idx="1"/>
          </p:nvPr>
        </p:nvSpPr>
        <p:spPr>
          <a:xfrm rot="0">
            <a:off x="914400" y="4343400"/>
            <a:ext cx="5029200" cy="4114800"/>
          </a:xfrm>
          <a:prstGeom prst="rect"/>
          <a:noFill/>
          <a:ln>
            <a:noFill/>
          </a:ln>
        </p:spPr>
        <p:txBody>
          <a:bodyPr anchor="t" bIns="46033" lIns="92066" rIns="92066" tIns="46033" vert="horz"/>
          <a:p>
            <a:pPr eaLnBrk="1" hangingPunct="1" latinLnBrk="1" lvl="0"/>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rot="0">
          <a:off x="0" y="0"/>
          <a:ext cx="0" cy="0"/>
          <a:chOff x="0" y="0"/>
          <a:chExt cx="0" cy="0"/>
        </a:xfrm>
      </p:grpSpPr>
      <p:sp>
        <p:nvSpPr>
          <p:cNvPr id="104866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63" name=""/>
          <p:cNvSpPr/>
          <p:nvPr>
            <p:ph type="sldImg" sz="full" idx="0"/>
          </p:nvPr>
        </p:nvSpPr>
        <p:spPr>
          <a:xfrm rot="0">
            <a:off x="1143000" y="685800"/>
            <a:ext cx="4572000" cy="3429000"/>
          </a:xfrm>
          <a:prstGeom prst="rect"/>
        </p:spPr>
        <p:txBody>
          <a:bodyPr anchor="ctr" bIns="42204" lIns="84408" rIns="84408" tIns="42204" vert="horz"/>
          <a:p/>
        </p:txBody>
      </p:sp>
      <p:sp>
        <p:nvSpPr>
          <p:cNvPr id="1048664"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r>
              <a:rPr altLang="en-US" lang="zh-CN"/>
              <a:t>质量是软件工程的生命线，软件工程以质量保证为基础。质量管理促进了过程的改进</a:t>
            </a:r>
            <a:r>
              <a:rPr altLang="zh-CN" lang="en-US"/>
              <a:t>,</a:t>
            </a:r>
            <a:r>
              <a:rPr altLang="en-US" lang="zh-CN"/>
              <a:t>创造了许多行之有效的软件开发方法和工具。</a:t>
            </a:r>
            <a:r>
              <a:rPr altLang="en-US" lang="zh-CN">
                <a:latin typeface="宋体" pitchFamily="2" charset="-122"/>
              </a:rPr>
              <a:t> </a:t>
            </a:r>
          </a:p>
          <a:p>
            <a:pPr eaLnBrk="1" hangingPunct="1" latinLnBrk="1" lvl="0"/>
            <a:endParaRPr altLang="en-US" lang="zh-CN">
              <a:latin typeface="宋体" pitchFamily="2" charset="-122"/>
            </a:endParaRPr>
          </a:p>
          <a:p>
            <a:pPr eaLnBrk="1" hangingPunct="1" latinLnBrk="1" lvl="0"/>
            <a:r>
              <a:rPr altLang="en-US" lang="zh-CN"/>
              <a:t>方法支撑过程和工具、过程和工具促进方法学的研究。将</a:t>
            </a:r>
            <a:r>
              <a:rPr altLang="en-US" lang="zh-CN">
                <a:solidFill>
                  <a:srgbClr val="0000FF"/>
                </a:solidFill>
              </a:rPr>
              <a:t>系统的、规范的、可量化的</a:t>
            </a:r>
            <a:r>
              <a:rPr altLang="en-US" lang="zh-CN"/>
              <a:t>方法运用到软件工程的始终，渗透到软件工程的过程、方法和工具中。</a:t>
            </a:r>
          </a:p>
          <a:p>
            <a:pPr eaLnBrk="1" hangingPunct="1" latinLnBrk="1" lvl="0"/>
            <a:endParaRPr altLang="en-US" lang="zh-CN">
              <a:latin typeface="宋体" pitchFamily="2" charset="-122"/>
            </a:endParaRPr>
          </a:p>
          <a:p>
            <a:pPr eaLnBrk="1" hangingPunct="1" latinLnBrk="1" lvl="0"/>
            <a:r>
              <a:rPr altLang="en-US" lang="zh-CN">
                <a:latin typeface="宋体" pitchFamily="2" charset="-122"/>
              </a:rPr>
              <a:t>软件工程方法学包括三个要素，这就是方法、工具和过程。其中，方法是完成软件开发的各项任务的技术方法，回答</a:t>
            </a:r>
            <a:r>
              <a:rPr altLang="en-US" lang="zh-CN">
                <a:latin typeface="Courier New" pitchFamily="49" charset="0"/>
              </a:rPr>
              <a:t>“</a:t>
            </a:r>
            <a:r>
              <a:rPr altLang="en-US" lang="zh-CN">
                <a:latin typeface="宋体" pitchFamily="2" charset="-122"/>
              </a:rPr>
              <a:t>如何做</a:t>
            </a:r>
            <a:r>
              <a:rPr altLang="en-US" lang="zh-CN">
                <a:latin typeface="Courier New" pitchFamily="49" charset="0"/>
              </a:rPr>
              <a:t>”</a:t>
            </a:r>
            <a:r>
              <a:rPr altLang="en-US" lang="zh-CN">
                <a:latin typeface="宋体" pitchFamily="2" charset="-122"/>
              </a:rPr>
              <a:t>的问题；工具是为方法的运用提供自动的或半自动的软件支撑环境；过程是为了获得高质量的软件所需要完成的一系列任务的框架，它规定了完成各项任务的工作步骤。</a:t>
            </a:r>
          </a:p>
          <a:p>
            <a:pPr eaLnBrk="1" hangingPunct="1" latinLnBrk="1" lvl="0">
              <a:lnSpc>
                <a:spcPct val="115000"/>
              </a:lnSpc>
            </a:pPr>
            <a:r>
              <a:rPr altLang="en-US" lang="zh-CN">
                <a:latin typeface="宋体" pitchFamily="2" charset="-122"/>
              </a:rPr>
              <a:t>      目前使用得最广泛的软件工程方法学，分别是传统方法学和面向对象方法学。</a:t>
            </a:r>
          </a:p>
          <a:p>
            <a:pPr eaLnBrk="1" hangingPunct="1" latinLnBrk="1" lvl="0"/>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rot="0">
          <a:off x="0" y="0"/>
          <a:ext cx="0" cy="0"/>
          <a:chOff x="0" y="0"/>
          <a:chExt cx="0" cy="0"/>
        </a:xfrm>
      </p:grpSpPr>
      <p:sp>
        <p:nvSpPr>
          <p:cNvPr id="104868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buNone/>
            </a:pPr>
            <a:fld id="{566ABCEB-ACFC-4714-9973-3DA970169C29}" type="slidenum">
              <a:rPr altLang="zh-CN" sz="1200" lang="zh-CN"/>
              <a:pPr algn="r" eaLnBrk="1" hangingPunct="1" latinLnBrk="1" lvl="0">
                <a:buNone/>
              </a:pPr>
            </a:fld>
            <a:endParaRPr altLang="zh-CN" sz="1200" lang="zh-CN"/>
          </a:p>
        </p:txBody>
      </p:sp>
      <p:sp>
        <p:nvSpPr>
          <p:cNvPr id="1048685" name=""/>
          <p:cNvSpPr/>
          <p:nvPr>
            <p:ph type="sldImg" sz="full" idx="4294967295"/>
          </p:nvPr>
        </p:nvSpPr>
        <p:spPr>
          <a:xfrm rot="0">
            <a:off x="1143000" y="685800"/>
            <a:ext cx="4572000" cy="3429000"/>
          </a:xfrm>
          <a:prstGeom prst="rect"/>
        </p:spPr>
        <p:txBody>
          <a:bodyPr anchor="t" bIns="45720" lIns="91440" rIns="91440" tIns="45720" vert="horz"/>
          <a:p/>
        </p:txBody>
      </p:sp>
      <p:sp>
        <p:nvSpPr>
          <p:cNvPr id="1048686" name=""/>
          <p:cNvSpPr/>
          <p:nvPr>
            <p:ph type="body" sz="full" idx="4294967295"/>
          </p:nvPr>
        </p:nvSpPr>
        <p:spPr>
          <a:xfrm rot="0">
            <a:off x="685800" y="4343400"/>
            <a:ext cx="5486400" cy="4114800"/>
          </a:xfrm>
          <a:prstGeom prst="rect"/>
          <a:noFill/>
          <a:ln>
            <a:noFill/>
          </a:ln>
        </p:spPr>
        <p:txBody>
          <a:bodyPr anchor="t" bIns="45720" lIns="91440" rIns="91440" tIns="45720" vert="horz"/>
          <a:p>
            <a:pPr eaLnBrk="1" hangingPunct="1" latinLnBrk="1" lvl="0"/>
            <a:endParaRPr altLang="zh-CN"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rot="0">
          <a:off x="0" y="0"/>
          <a:ext cx="0" cy="0"/>
          <a:chOff x="0" y="0"/>
          <a:chExt cx="0" cy="0"/>
        </a:xfrm>
      </p:grpSpPr>
      <p:sp>
        <p:nvSpPr>
          <p:cNvPr id="104869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91" name=""/>
          <p:cNvSpPr/>
          <p:nvPr>
            <p:ph type="sldImg" sz="full" idx="0"/>
          </p:nvPr>
        </p:nvSpPr>
        <p:spPr>
          <a:xfrm rot="0">
            <a:off x="1143000" y="685800"/>
            <a:ext cx="4572000" cy="3429000"/>
          </a:xfrm>
          <a:prstGeom prst="rect"/>
        </p:spPr>
        <p:txBody>
          <a:bodyPr anchor="ctr" bIns="42204" lIns="84408" rIns="84408" tIns="42204" vert="horz"/>
          <a:p/>
        </p:txBody>
      </p:sp>
      <p:sp>
        <p:nvSpPr>
          <p:cNvPr id="1048692"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r>
              <a:rPr altLang="en-US" sz="900" lang="zh-CN"/>
              <a:t>“为了能全面、正确地理解计算机和软件，首先必须了解软件的特点：</a:t>
            </a:r>
          </a:p>
          <a:p>
            <a:pPr eaLnBrk="1" hangingPunct="1" latinLnBrk="1" lvl="0"/>
            <a:r>
              <a:rPr altLang="en-US" sz="900" lang="zh-CN"/>
              <a:t>        </a:t>
            </a:r>
            <a:r>
              <a:rPr altLang="zh-CN" sz="900" lang="en-US"/>
              <a:t>1</a:t>
            </a:r>
            <a:r>
              <a:rPr altLang="en-US" sz="900" lang="zh-CN"/>
              <a:t>、软件是一种逻辑实体，而不是具体的物理实体。</a:t>
            </a:r>
          </a:p>
          <a:p>
            <a:pPr eaLnBrk="1" hangingPunct="1" latinLnBrk="1" lvl="0"/>
            <a:r>
              <a:rPr altLang="en-US" sz="900" lang="zh-CN"/>
              <a:t> 这个特点使它和计算机硬件有着明显的差别。人们可以把记录在纸面上，保存在计算机的存储器内部，也可以保留在磁盘、磁带等介质。但却无法看到软件的形态，而必须通过观察、分析、思考、判断，去了解它的功能、性能及其它特性。</a:t>
            </a:r>
          </a:p>
          <a:p>
            <a:pPr eaLnBrk="1" hangingPunct="1" latinLnBrk="1" lvl="0"/>
            <a:r>
              <a:rPr altLang="en-US" sz="900" lang="zh-CN"/>
              <a:t>        </a:t>
            </a:r>
            <a:r>
              <a:rPr altLang="zh-CN" sz="900" lang="en-US"/>
              <a:t>2</a:t>
            </a:r>
            <a:r>
              <a:rPr altLang="en-US" sz="900" lang="zh-CN"/>
              <a:t>、软件的生产与硬件不同。</a:t>
            </a:r>
          </a:p>
          <a:p>
            <a:pPr eaLnBrk="1" hangingPunct="1" latinLnBrk="1" lvl="0"/>
            <a:r>
              <a:rPr altLang="en-US" sz="900" lang="zh-CN"/>
              <a:t> 在软件开发过程中没有明显的制造过程。也不象硬件那样，一旦研制成功，可以重复制造，并且在制造过程中进行质量控制，以保证产品的质量。而软件是通过人们的智力活动，把知识与技术转化成信息的一种产品。一旦某一软件项目研制成功，以后就可以通过大量地复制同一内容，所以对软件质量的控制，必须着重在软件开发方面下功夫。由于软件的复制是件非常容易的事情，因此出现了软件产品的保护问题。</a:t>
            </a:r>
          </a:p>
          <a:p>
            <a:pPr eaLnBrk="1" hangingPunct="1" latinLnBrk="1" lvl="0"/>
            <a:r>
              <a:rPr altLang="en-US" sz="900" lang="zh-CN"/>
              <a:t>        </a:t>
            </a:r>
            <a:r>
              <a:rPr altLang="zh-CN" sz="900" lang="en-US"/>
              <a:t>3</a:t>
            </a:r>
            <a:r>
              <a:rPr altLang="en-US" sz="900" lang="zh-CN"/>
              <a:t>、在软件的运行和使用期间，没有硬件那样的机械磨损，老化问题。</a:t>
            </a:r>
          </a:p>
          <a:p>
            <a:pPr eaLnBrk="1" hangingPunct="1" latinLnBrk="1" lvl="0"/>
            <a:r>
              <a:rPr altLang="en-US" sz="900" lang="zh-CN"/>
              <a:t>任何机械、电子设备在运行和使用期间其失效率大都遵循以下的</a:t>
            </a:r>
            <a:r>
              <a:rPr altLang="zh-CN" sz="900" lang="en-US"/>
              <a:t>U</a:t>
            </a:r>
            <a:r>
              <a:rPr altLang="en-US" sz="900" lang="zh-CN"/>
              <a:t>型曲线。因为在刚刚投入使用时，各部位都都尚未做到配合良好、运转灵活，常常容易出现问题。经过一段时间的运行，就可以稳定下来。当设备经历了相当长的时间的运转，就会出现磨损、老化等问题。使失效率越来越大。当失效率达到一定的程度，则就到达了寿命的终点。</a:t>
            </a:r>
          </a:p>
          <a:p>
            <a:pPr eaLnBrk="1" hangingPunct="1" latinLnBrk="1" lvl="0"/>
            <a:r>
              <a:rPr altLang="en-US" sz="900" lang="zh-CN"/>
              <a:t>       而软件的情况与此不同，它没有</a:t>
            </a:r>
            <a:r>
              <a:rPr altLang="zh-CN" sz="900" lang="en-US"/>
              <a:t>U</a:t>
            </a:r>
            <a:r>
              <a:rPr altLang="en-US" sz="900" lang="zh-CN"/>
              <a:t>型曲线的右半翼，因为它不存在磨损和老化问题。在软件生存期中，为了使它能够克服以前没有发现的故障、使它 能够适应硬件、软件环境的变化以及用户新的要求，必须要多次修改（维护）软件，而每次修改必不免地引入新的错误，就这样一次次修改，从而导致软件的失效率升高，如下图所示，以至造成软件退化。因此说，软件的维护要比硬件的维护要复杂的多，与硬件的维修有着本质上的差别。</a:t>
            </a:r>
          </a:p>
          <a:p>
            <a:pPr eaLnBrk="1" hangingPunct="1" latinLnBrk="1" lvl="0"/>
            <a:endParaRPr altLang="en-US" sz="90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rot="0">
          <a:off x="0" y="0"/>
          <a:ext cx="0" cy="0"/>
          <a:chOff x="0" y="0"/>
          <a:chExt cx="0" cy="0"/>
        </a:xfrm>
      </p:grpSpPr>
      <p:sp>
        <p:nvSpPr>
          <p:cNvPr id="104869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97" name=""/>
          <p:cNvSpPr/>
          <p:nvPr>
            <p:ph type="sldImg" sz="full" idx="0"/>
          </p:nvPr>
        </p:nvSpPr>
        <p:spPr>
          <a:xfrm rot="0">
            <a:off x="1143000" y="685800"/>
            <a:ext cx="4572000" cy="3429000"/>
          </a:xfrm>
          <a:prstGeom prst="rect"/>
        </p:spPr>
        <p:txBody>
          <a:bodyPr anchor="ctr" bIns="42204" lIns="84408" rIns="84408" tIns="42204" vert="horz"/>
          <a:p/>
        </p:txBody>
      </p:sp>
      <p:sp>
        <p:nvSpPr>
          <p:cNvPr id="1048698" name=""/>
          <p:cNvSpPr/>
          <p:nvPr>
            <p:ph type="body" sz="full" idx="1"/>
          </p:nvPr>
        </p:nvSpPr>
        <p:spPr>
          <a:xfrm rot="0">
            <a:off x="914400" y="4343400"/>
            <a:ext cx="5029200" cy="4114800"/>
          </a:xfrm>
          <a:prstGeom prst="rect"/>
          <a:noFill/>
          <a:ln>
            <a:noFill/>
          </a:ln>
        </p:spPr>
        <p:txBody>
          <a:bodyPr anchor="t" bIns="45720" lIns="91440" rIns="91440" tIns="45720" vert="horz"/>
          <a:p>
            <a:pPr eaLnBrk="1" hangingPunct="1" latinLnBrk="1" lvl="0"/>
            <a:r>
              <a:rPr altLang="en-US" sz="900" lang="zh-CN"/>
              <a:t>“为了能全面、正确地理解计算机和软件，首先必须了解软件的特点：</a:t>
            </a:r>
          </a:p>
          <a:p>
            <a:pPr eaLnBrk="1" hangingPunct="1" latinLnBrk="1" lvl="0"/>
            <a:r>
              <a:rPr altLang="en-US" sz="900" lang="zh-CN"/>
              <a:t>        </a:t>
            </a:r>
            <a:r>
              <a:rPr altLang="zh-CN" sz="900" lang="en-US"/>
              <a:t>1</a:t>
            </a:r>
            <a:r>
              <a:rPr altLang="en-US" sz="900" lang="zh-CN"/>
              <a:t>、软件是一种逻辑实体，而不是具体的物理实体。</a:t>
            </a:r>
          </a:p>
          <a:p>
            <a:pPr eaLnBrk="1" hangingPunct="1" latinLnBrk="1" lvl="0"/>
            <a:r>
              <a:rPr altLang="en-US" sz="900" lang="zh-CN"/>
              <a:t> 这个特点使它和计算机硬件有着明显的差别。人们可以把记录在纸面上，保存在计算机的存储器内部，也可以保留在磁盘、磁带等介质。但却无法看到软件的形态，而必须通过观察、分析、思考、判断，去了解它的功能、性能及其它特性。</a:t>
            </a:r>
          </a:p>
          <a:p>
            <a:pPr eaLnBrk="1" hangingPunct="1" latinLnBrk="1" lvl="0"/>
            <a:r>
              <a:rPr altLang="en-US" sz="900" lang="zh-CN"/>
              <a:t>        </a:t>
            </a:r>
            <a:r>
              <a:rPr altLang="zh-CN" sz="900" lang="en-US"/>
              <a:t>2</a:t>
            </a:r>
            <a:r>
              <a:rPr altLang="en-US" sz="900" lang="zh-CN"/>
              <a:t>、软件的生产与硬件不同。</a:t>
            </a:r>
          </a:p>
          <a:p>
            <a:pPr eaLnBrk="1" hangingPunct="1" latinLnBrk="1" lvl="0"/>
            <a:r>
              <a:rPr altLang="en-US" sz="900" lang="zh-CN"/>
              <a:t> 在软件开发过程中没有明显的制造过程。也不象硬件那样，一旦研制成功，可以重复制造，并且在制造过程中进行质量控制，以保证产品的质量。而软件是通过人们的智力活动，把知识与技术转化成信息的一种产品。一旦某一软件项目研制成功，以后就可以通过大量地复制同一内容，所以对软件质量的控制，必须着重在软件开发方面下功夫。由于软件的复制是件非常容易的事情，因此出现了软件产品的保护问题。</a:t>
            </a:r>
          </a:p>
          <a:p>
            <a:pPr eaLnBrk="1" hangingPunct="1" latinLnBrk="1" lvl="0"/>
            <a:r>
              <a:rPr altLang="en-US" sz="900" lang="zh-CN"/>
              <a:t>        </a:t>
            </a:r>
            <a:r>
              <a:rPr altLang="zh-CN" sz="900" lang="en-US"/>
              <a:t>3</a:t>
            </a:r>
            <a:r>
              <a:rPr altLang="en-US" sz="900" lang="zh-CN"/>
              <a:t>、在软件的运行和使用期间，没有硬件那样的机械磨损，老化问题。</a:t>
            </a:r>
          </a:p>
          <a:p>
            <a:pPr eaLnBrk="1" hangingPunct="1" latinLnBrk="1" lvl="0"/>
            <a:r>
              <a:rPr altLang="en-US" sz="900" lang="zh-CN"/>
              <a:t>任何机械、电子设备在运行和使用期间其失效率大都遵循以下的</a:t>
            </a:r>
            <a:r>
              <a:rPr altLang="zh-CN" sz="900" lang="en-US"/>
              <a:t>U</a:t>
            </a:r>
            <a:r>
              <a:rPr altLang="en-US" sz="900" lang="zh-CN"/>
              <a:t>型曲线。因为在刚刚投入使用时，各部位都都尚未做到配合良好、运转灵活，常常容易出现问题。经过一段时间的运行，就可以稳定下来。当设备经历了相当长的时间的运转，就会出现磨损、老化等问题。使失效率越来越大。当失效率达到一定的程度，则就到达了寿命的终点。</a:t>
            </a:r>
          </a:p>
          <a:p>
            <a:pPr eaLnBrk="1" hangingPunct="1" latinLnBrk="1" lvl="0"/>
            <a:r>
              <a:rPr altLang="en-US" sz="900" lang="zh-CN"/>
              <a:t>       而软件的情况与此不同，它没有</a:t>
            </a:r>
            <a:r>
              <a:rPr altLang="zh-CN" sz="900" lang="en-US"/>
              <a:t>U</a:t>
            </a:r>
            <a:r>
              <a:rPr altLang="en-US" sz="900" lang="zh-CN"/>
              <a:t>型曲线的右半翼，因为它不存在磨损和老化问题。在软件生存期中，为了使它能够克服以前没有发现的故障、使它 能够适应硬件、软件环境的变化以及用户新的要求，必须要多次修改（维护）软件，而每次修改必不免地引入新的错误，就这样一次次修改，从而导致软件的失效率升高，如下图所示，以至造成软件退化。因此说，软件的维护要比硬件的维护要复杂的多，与硬件的维修有着本质上的差别。</a:t>
            </a:r>
          </a:p>
          <a:p>
            <a:pPr eaLnBrk="1" hangingPunct="1" latinLnBrk="1" lvl="0"/>
            <a:endParaRPr altLang="en-US" sz="90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95" name=""/>
        <p:cNvGrpSpPr/>
        <p:nvPr/>
      </p:nvGrpSpPr>
      <p:grpSpPr>
        <a:xfrm rot="0">
          <a:off x="0" y="0"/>
          <a:ext cx="0" cy="0"/>
          <a:chOff x="0" y="0"/>
          <a:chExt cx="0" cy="0"/>
        </a:xfrm>
      </p:grpSpPr>
      <p:sp>
        <p:nvSpPr>
          <p:cNvPr id="1048711" name=""/>
          <p:cNvSpPr/>
          <p:nvPr/>
        </p:nvSpPr>
        <p:spPr bwMode="auto">
          <a:xfrm rot="0">
            <a:off x="609600" y="1219200"/>
            <a:ext cx="7924800" cy="914400"/>
          </a:xfrm>
          <a:custGeom>
            <a:avLst/>
            <a:ahLst/>
            <a:rect l="0" t="0" r="r" b="b"/>
            <a:pathLst>
              <a:path w="1000" h="1000">
                <a:moveTo>
                  <a:pt x="0" y="1000"/>
                </a:moveTo>
                <a:lnTo>
                  <a:pt x="0" y="0"/>
                </a:lnTo>
                <a:lnTo>
                  <a:pt x="1000" y="0"/>
                </a:lnTo>
              </a:path>
            </a:pathLst>
          </a:custGeom>
          <a:noFill/>
          <a:ln w="25400" cap="flat" cmpd="sng">
            <a:solidFill>
              <a:schemeClr val="accent1">
                <a:alpha val="100000"/>
              </a:schemeClr>
            </a:solidFill>
            <a:prstDash val="solid"/>
            <a:miter/>
          </a:ln>
        </p:spPr>
      </p:sp>
      <p:sp>
        <p:nvSpPr>
          <p:cNvPr id="1048712" name=""/>
          <p:cNvSpPr/>
          <p:nvPr/>
        </p:nvSpPr>
        <p:spPr>
          <a:xfrm rot="0">
            <a:off x="1981200" y="3962400"/>
            <a:ext cx="6511925" cy="0"/>
          </a:xfrm>
          <a:prstGeom prst="line"/>
          <a:noFill/>
          <a:ln w="19050" cap="flat" cmpd="sng">
            <a:solidFill>
              <a:schemeClr val="accent1">
                <a:alpha val="100000"/>
              </a:schemeClr>
            </a:solidFill>
            <a:prstDash val="solid"/>
            <a:round/>
          </a:ln>
        </p:spPr>
      </p:sp>
      <p:sp>
        <p:nvSpPr>
          <p:cNvPr id="1048715"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716" name=""/>
          <p:cNvSpPr/>
          <p:nvPr>
            <p:ph type="ftr" sz="quarter" idx="3"/>
          </p:nvPr>
        </p:nvSpPr>
        <p:spPr>
          <a:xfrm rot="0">
            <a:off x="3124200" y="6243637"/>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717"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719" name="Rectangle 3"/>
          <p:cNvSpPr>
            <a:spLocks noGrp="1" noChangeArrowheads="1"/>
          </p:cNvSpPr>
          <p:nvPr>
            <p:ph type="subTitle" idx="1"/>
          </p:nvPr>
        </p:nvSpPr>
        <p:spPr>
          <a:xfrm>
            <a:off x="1981200" y="3962400"/>
            <a:ext cx="6553200" cy="1752600"/>
          </a:xfrm>
        </p:spPr>
        <p:txBody>
          <a:bodyPr/>
          <a:lstStyle>
            <a:lvl1pPr indent="0" marL="0">
              <a:buFont typeface="Wingdings" pitchFamily="2" charset="2"/>
              <a:buNone/>
              <a:defRPr sz="2800"/>
            </a:lvl1pPr>
          </a:lstStyle>
          <a:p>
            <a:pPr lvl="0"/>
            <a:r>
              <a:rPr altLang="en-US" lang="zh-CN" noProof="0" smtClean="0"/>
              <a:t>单击此处编辑母版副标题样式</a:t>
            </a:r>
          </a:p>
        </p:txBody>
      </p:sp>
      <p:sp>
        <p:nvSpPr>
          <p:cNvPr id="1048718" name="Rectangle 2"/>
          <p:cNvSpPr>
            <a:spLocks noGrp="1" noChangeArrowheads="1"/>
          </p:cNvSpPr>
          <p:nvPr>
            <p:ph type="ctrTitle"/>
          </p:nvPr>
        </p:nvSpPr>
        <p:spPr>
          <a:xfrm>
            <a:off x="914400" y="1524000"/>
            <a:ext cx="7623175" cy="1752600"/>
          </a:xfrm>
        </p:spPr>
        <p:txBody>
          <a:bodyPr/>
          <a:lstStyle>
            <a:lvl1pPr>
              <a:defRPr sz="5000"/>
            </a:lvl1pPr>
          </a:lstStyle>
          <a:p>
            <a:pPr lvl="0"/>
            <a:r>
              <a:rPr altLang="en-US" lang="zh-CN" noProof="0" smtClean="0"/>
              <a:t>单击此处编辑母版标题样式</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6" name=""/>
        <p:cNvGrpSpPr/>
        <p:nvPr/>
      </p:nvGrpSpPr>
      <p:grpSpPr>
        <a:xfrm>
          <a:off x="0" y="0"/>
          <a:ext cx="0" cy="0"/>
          <a:chOff x="0" y="0"/>
          <a:chExt cx="0" cy="0"/>
        </a:xfrm>
      </p:grpSpPr>
      <p:sp>
        <p:nvSpPr>
          <p:cNvPr id="1048743" name="标题 1"/>
          <p:cNvSpPr>
            <a:spLocks noGrp="1"/>
          </p:cNvSpPr>
          <p:nvPr>
            <p:ph type="title"/>
          </p:nvPr>
        </p:nvSpPr>
        <p:spPr/>
        <p:txBody>
          <a:bodyPr/>
          <a:p>
            <a:r>
              <a:rPr altLang="en-US" lang="zh-CN" smtClean="0"/>
              <a:t>单击此处编辑母版标题样式</a:t>
            </a:r>
            <a:endParaRPr altLang="en-US" lang="zh-CN"/>
          </a:p>
        </p:txBody>
      </p:sp>
      <p:sp>
        <p:nvSpPr>
          <p:cNvPr id="1048744"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99" name=""/>
        <p:cNvGrpSpPr/>
        <p:nvPr/>
      </p:nvGrpSpPr>
      <p:grpSpPr>
        <a:xfrm>
          <a:off x="0" y="0"/>
          <a:ext cx="0" cy="0"/>
          <a:chOff x="0" y="0"/>
          <a:chExt cx="0" cy="0"/>
        </a:xfrm>
      </p:grpSpPr>
      <p:sp>
        <p:nvSpPr>
          <p:cNvPr id="1048723" name="竖排标题 1"/>
          <p:cNvSpPr>
            <a:spLocks noGrp="1"/>
          </p:cNvSpPr>
          <p:nvPr>
            <p:ph type="title" orient="vert"/>
          </p:nvPr>
        </p:nvSpPr>
        <p:spPr>
          <a:xfrm>
            <a:off x="6629400" y="277813"/>
            <a:ext cx="2057400" cy="5853112"/>
          </a:xfrm>
        </p:spPr>
        <p:txBody>
          <a:bodyPr vert="eaVert"/>
          <a:p>
            <a:r>
              <a:rPr altLang="en-US" lang="zh-CN" smtClean="0"/>
              <a:t>单击此处编辑母版标题样式</a:t>
            </a:r>
            <a:endParaRPr altLang="en-US" lang="zh-CN"/>
          </a:p>
        </p:txBody>
      </p:sp>
      <p:sp>
        <p:nvSpPr>
          <p:cNvPr id="1048724" name="竖排文字占位符 2"/>
          <p:cNvSpPr>
            <a:spLocks noGrp="1"/>
          </p:cNvSpPr>
          <p:nvPr>
            <p:ph type="body" orient="vert" idx="1"/>
          </p:nvPr>
        </p:nvSpPr>
        <p:spPr>
          <a:xfrm>
            <a:off x="457200" y="277813"/>
            <a:ext cx="6019800" cy="5853112"/>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105" name=""/>
        <p:cNvGrpSpPr/>
        <p:nvPr/>
      </p:nvGrpSpPr>
      <p:grpSpPr>
        <a:xfrm>
          <a:off x="0" y="0"/>
          <a:ext cx="0" cy="0"/>
          <a:chOff x="0" y="0"/>
          <a:chExt cx="0" cy="0"/>
        </a:xfrm>
      </p:grpSpPr>
      <p:sp>
        <p:nvSpPr>
          <p:cNvPr id="1048741"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742" name="表格占位符 2"/>
          <p:cNvSpPr>
            <a:spLocks noGrp="1"/>
          </p:cNvSpPr>
          <p:nvPr>
            <p:ph type="tbl" idx="1"/>
          </p:nvPr>
        </p:nvSpPr>
        <p:spPr>
          <a:xfrm>
            <a:off x="457200" y="1600200"/>
            <a:ext cx="8229600" cy="4530725"/>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
                <a:schemeClr val="accent1"/>
              </a:buClr>
              <a:buSzPct val="65000"/>
              <a:buFont typeface="Wingdings" panose="05000000000000000000" pitchFamily="2" charset="2"/>
              <a:buChar char="n"/>
            </a:pPr>
            <a:endParaRPr altLang="en-US" baseline="0" b="0" cap="none" sz="3000" i="0" kern="0" kumimoji="0" lang="zh-CN" noProof="0" normalizeH="0" spc="0" strike="noStrike" u="none" smtClean="0">
              <a:ln>
                <a:noFill/>
              </a:ln>
              <a:solidFill>
                <a:schemeClr val="tx1"/>
              </a:solidFill>
              <a:effectLst/>
              <a:uLnTx/>
              <a:uFillTx/>
              <a:latin typeface="+mn-lt"/>
              <a:ea typeface="+mn-ea"/>
              <a:cs typeface="+mn-cs"/>
            </a:endParaRP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100" name=""/>
        <p:cNvGrpSpPr/>
        <p:nvPr/>
      </p:nvGrpSpPr>
      <p:grpSpPr>
        <a:xfrm>
          <a:off x="0" y="0"/>
          <a:ext cx="0" cy="0"/>
          <a:chOff x="0" y="0"/>
          <a:chExt cx="0" cy="0"/>
        </a:xfrm>
      </p:grpSpPr>
      <p:sp>
        <p:nvSpPr>
          <p:cNvPr id="1048725"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726" name="文本占位符 2"/>
          <p:cNvSpPr>
            <a:spLocks noGrp="1"/>
          </p:cNvSpPr>
          <p:nvPr>
            <p:ph type="body" sz="half" idx="1"/>
          </p:nvPr>
        </p:nvSpPr>
        <p:spPr>
          <a:xfrm>
            <a:off x="457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7" name="内容占位符 3"/>
          <p:cNvSpPr>
            <a:spLocks noGrp="1"/>
          </p:cNvSpPr>
          <p:nvPr>
            <p:ph sz="half" idx="2"/>
          </p:nvPr>
        </p:nvSpPr>
        <p:spPr>
          <a:xfrm>
            <a:off x="4648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86" name="标题 1"/>
          <p:cNvSpPr>
            <a:spLocks noGrp="1"/>
          </p:cNvSpPr>
          <p:nvPr>
            <p:ph type="title"/>
          </p:nvPr>
        </p:nvSpPr>
        <p:spPr/>
        <p:txBody>
          <a:bodyPr/>
          <a:p>
            <a:r>
              <a:rPr altLang="en-US" lang="zh-CN" smtClean="0"/>
              <a:t>单击此处编辑母版标题样式</a:t>
            </a:r>
            <a:endParaRPr altLang="en-US" lang="zh-CN"/>
          </a:p>
        </p:txBody>
      </p:sp>
      <p:sp>
        <p:nvSpPr>
          <p:cNvPr id="1048587"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3" name=""/>
        <p:cNvGrpSpPr/>
        <p:nvPr/>
      </p:nvGrpSpPr>
      <p:grpSpPr>
        <a:xfrm>
          <a:off x="0" y="0"/>
          <a:ext cx="0" cy="0"/>
          <a:chOff x="0" y="0"/>
          <a:chExt cx="0" cy="0"/>
        </a:xfrm>
      </p:grpSpPr>
      <p:sp>
        <p:nvSpPr>
          <p:cNvPr id="1048736" name="标题 1"/>
          <p:cNvSpPr>
            <a:spLocks noGrp="1"/>
          </p:cNvSpPr>
          <p:nvPr>
            <p:ph type="title"/>
          </p:nvPr>
        </p:nvSpPr>
        <p:spPr>
          <a:xfrm>
            <a:off x="722313" y="4406900"/>
            <a:ext cx="7772400" cy="1362075"/>
          </a:xfrm>
        </p:spPr>
        <p:txBody>
          <a:bodyPr/>
          <a:lstStyle>
            <a:lvl1pPr algn="l">
              <a:defRPr b="1" cap="all" sz="4000"/>
            </a:lvl1pPr>
          </a:lstStyle>
          <a:p>
            <a:r>
              <a:rPr altLang="en-US" lang="zh-CN" smtClean="0"/>
              <a:t>单击此处编辑母版标题样式</a:t>
            </a:r>
            <a:endParaRPr altLang="en-US" lang="zh-CN"/>
          </a:p>
        </p:txBody>
      </p:sp>
      <p:sp>
        <p:nvSpPr>
          <p:cNvPr id="1048737"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04" name=""/>
        <p:cNvGrpSpPr/>
        <p:nvPr/>
      </p:nvGrpSpPr>
      <p:grpSpPr>
        <a:xfrm>
          <a:off x="0" y="0"/>
          <a:ext cx="0" cy="0"/>
          <a:chOff x="0" y="0"/>
          <a:chExt cx="0" cy="0"/>
        </a:xfrm>
      </p:grpSpPr>
      <p:sp>
        <p:nvSpPr>
          <p:cNvPr id="1048738" name="标题 1"/>
          <p:cNvSpPr>
            <a:spLocks noGrp="1"/>
          </p:cNvSpPr>
          <p:nvPr>
            <p:ph type="title"/>
          </p:nvPr>
        </p:nvSpPr>
        <p:spPr/>
        <p:txBody>
          <a:bodyPr/>
          <a:p>
            <a:r>
              <a:rPr altLang="en-US" lang="zh-CN" smtClean="0"/>
              <a:t>单击此处编辑母版标题样式</a:t>
            </a:r>
            <a:endParaRPr altLang="en-US" lang="zh-CN"/>
          </a:p>
        </p:txBody>
      </p:sp>
      <p:sp>
        <p:nvSpPr>
          <p:cNvPr id="1048739"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0"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2" name=""/>
        <p:cNvGrpSpPr/>
        <p:nvPr/>
      </p:nvGrpSpPr>
      <p:grpSpPr>
        <a:xfrm>
          <a:off x="0" y="0"/>
          <a:ext cx="0" cy="0"/>
          <a:chOff x="0" y="0"/>
          <a:chExt cx="0" cy="0"/>
        </a:xfrm>
      </p:grpSpPr>
      <p:sp>
        <p:nvSpPr>
          <p:cNvPr id="1048731"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8732"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33"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4"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35"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7" name=""/>
        <p:cNvGrpSpPr/>
        <p:nvPr/>
      </p:nvGrpSpPr>
      <p:grpSpPr>
        <a:xfrm>
          <a:off x="0" y="0"/>
          <a:ext cx="0" cy="0"/>
          <a:chOff x="0" y="0"/>
          <a:chExt cx="0" cy="0"/>
        </a:xfrm>
      </p:grpSpPr>
      <p:sp>
        <p:nvSpPr>
          <p:cNvPr id="1048745"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2" name=""/>
        <p:cNvGrpSpPr/>
        <p:nvPr/>
      </p:nvGrpSpPr>
      <p:grpSpPr>
        <a:xfrm>
          <a:off x="0" y="0"/>
          <a:ext cx="0" cy="0"/>
          <a:chOff x="0" y="0"/>
          <a:chExt cx="0" cy="0"/>
        </a:xfrm>
      </p:grpSpPr>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8" name=""/>
        <p:cNvGrpSpPr/>
        <p:nvPr/>
      </p:nvGrpSpPr>
      <p:grpSpPr>
        <a:xfrm>
          <a:off x="0" y="0"/>
          <a:ext cx="0" cy="0"/>
          <a:chOff x="0" y="0"/>
          <a:chExt cx="0" cy="0"/>
        </a:xfrm>
      </p:grpSpPr>
      <p:sp>
        <p:nvSpPr>
          <p:cNvPr id="1048720"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1"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1" name=""/>
        <p:cNvGrpSpPr/>
        <p:nvPr/>
      </p:nvGrpSpPr>
      <p:grpSpPr>
        <a:xfrm>
          <a:off x="0" y="0"/>
          <a:ext cx="0" cy="0"/>
          <a:chOff x="0" y="0"/>
          <a:chExt cx="0" cy="0"/>
        </a:xfrm>
      </p:grpSpPr>
      <p:sp>
        <p:nvSpPr>
          <p:cNvPr id="1048728"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29"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1"/>
              </a:buClr>
              <a:buSzPct val="65000"/>
              <a:buFont typeface="Wingdings" panose="05000000000000000000" pitchFamily="2" charset="2"/>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730"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4" name=""/>
        <p:cNvGrpSpPr/>
        <p:nvPr/>
      </p:nvGrpSpPr>
      <p:grpSpPr>
        <a:xfrm rot="0">
          <a:off x="0" y="0"/>
          <a:ext cx="0" cy="0"/>
          <a:chOff x="0" y="0"/>
          <a:chExt cx="0" cy="0"/>
        </a:xfrm>
      </p:grpSpPr>
      <p:sp>
        <p:nvSpPr>
          <p:cNvPr id="1048576" name=""/>
          <p:cNvSpPr/>
          <p:nvPr>
            <p:ph type="title" sz="full" idx="0"/>
          </p:nvPr>
        </p:nvSpPr>
        <p:spPr>
          <a:xfrm rot="0">
            <a:off x="457200" y="277812"/>
            <a:ext cx="8229600" cy="1139825"/>
          </a:xfrm>
          <a:prstGeom prst="rect"/>
          <a:noFill/>
          <a:ln>
            <a:noFill/>
          </a:ln>
        </p:spPr>
        <p:txBody>
          <a:bodyPr anchor="t" bIns="45720" lIns="91440" rIns="91440" tIns="45720" vert="horz"/>
          <a:p>
            <a:pPr lvl="0"/>
            <a:r>
              <a:rPr altLang="en-US" lang="zh-CN"/>
              <a:t>单击此处编辑母版标题样式</a:t>
            </a:r>
          </a:p>
        </p:txBody>
      </p:sp>
      <p:sp>
        <p:nvSpPr>
          <p:cNvPr id="1048577" name=""/>
          <p:cNvSpPr/>
          <p:nvPr>
            <p:ph type="body" sz="full" idx="1"/>
          </p:nvPr>
        </p:nvSpPr>
        <p:spPr>
          <a:xfrm rot="0">
            <a:off x="457200" y="1600200"/>
            <a:ext cx="8229600" cy="453072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81"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8582" name=""/>
          <p:cNvSpPr/>
          <p:nvPr/>
        </p:nvSpPr>
        <p:spPr>
          <a:xfrm rot="0">
            <a:off x="457200" y="6172200"/>
            <a:ext cx="8229600" cy="0"/>
          </a:xfrm>
          <a:prstGeom prst="line"/>
          <a:noFill/>
          <a:ln w="19050" cap="flat" cmpd="sng">
            <a:solidFill>
              <a:schemeClr val="accent1">
                <a:alpha val="100000"/>
              </a:schemeClr>
            </a:solidFill>
            <a:prstDash val="solid"/>
            <a:round/>
          </a:ln>
        </p:spPr>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hf dt="0" ftr="0" hdr="0" sldNum="1"/>
  <p:txStyles>
    <p:titleStyle>
      <a:lvl1pPr algn="l" eaLnBrk="0" fontAlgn="base" hangingPunct="0" rtl="0">
        <a:spcBef>
          <a:spcPct val="0"/>
        </a:spcBef>
        <a:spcAft>
          <a:spcPct val="0"/>
        </a:spcAft>
        <a:defRPr sz="4200">
          <a:solidFill>
            <a:schemeClr val="tx2"/>
          </a:solidFill>
          <a:latin typeface="+mj-lt"/>
          <a:ea typeface="+mj-ea"/>
          <a:cs typeface="+mj-cs"/>
        </a:defRPr>
      </a:lvl1pPr>
      <a:lvl2pPr algn="l" eaLnBrk="0" fontAlgn="base" hangingPunct="0" rtl="0">
        <a:spcBef>
          <a:spcPct val="0"/>
        </a:spcBef>
        <a:spcAft>
          <a:spcPct val="0"/>
        </a:spcAft>
        <a:defRPr sz="4200">
          <a:solidFill>
            <a:schemeClr val="tx2"/>
          </a:solidFill>
          <a:latin typeface="Garamond" pitchFamily="18" charset="0"/>
          <a:ea typeface="宋体" pitchFamily="2" charset="-122"/>
        </a:defRPr>
      </a:lvl2pPr>
      <a:lvl3pPr algn="l" eaLnBrk="0" fontAlgn="base" hangingPunct="0" rtl="0">
        <a:spcBef>
          <a:spcPct val="0"/>
        </a:spcBef>
        <a:spcAft>
          <a:spcPct val="0"/>
        </a:spcAft>
        <a:defRPr sz="4200">
          <a:solidFill>
            <a:schemeClr val="tx2"/>
          </a:solidFill>
          <a:latin typeface="Garamond" pitchFamily="18" charset="0"/>
          <a:ea typeface="宋体" pitchFamily="2" charset="-122"/>
        </a:defRPr>
      </a:lvl3pPr>
      <a:lvl4pPr algn="l" eaLnBrk="0" fontAlgn="base" hangingPunct="0" rtl="0">
        <a:spcBef>
          <a:spcPct val="0"/>
        </a:spcBef>
        <a:spcAft>
          <a:spcPct val="0"/>
        </a:spcAft>
        <a:defRPr sz="4200">
          <a:solidFill>
            <a:schemeClr val="tx2"/>
          </a:solidFill>
          <a:latin typeface="Garamond" pitchFamily="18" charset="0"/>
          <a:ea typeface="宋体" pitchFamily="2" charset="-122"/>
        </a:defRPr>
      </a:lvl4pPr>
      <a:lvl5pPr algn="l" eaLnBrk="0" fontAlgn="base" hangingPunct="0" rtl="0">
        <a:spcBef>
          <a:spcPct val="0"/>
        </a:spcBef>
        <a:spcAft>
          <a:spcPct val="0"/>
        </a:spcAft>
        <a:defRPr sz="4200">
          <a:solidFill>
            <a:schemeClr val="tx2"/>
          </a:solidFill>
          <a:latin typeface="Garamond" pitchFamily="18" charset="0"/>
          <a:ea typeface="宋体" pitchFamily="2" charset="-122"/>
        </a:defRPr>
      </a:lvl5pPr>
      <a:lvl6pPr algn="l" fontAlgn="base" marL="457200" rtl="0">
        <a:spcBef>
          <a:spcPct val="0"/>
        </a:spcBef>
        <a:spcAft>
          <a:spcPct val="0"/>
        </a:spcAft>
        <a:defRPr sz="4200">
          <a:solidFill>
            <a:schemeClr val="tx2"/>
          </a:solidFill>
          <a:latin typeface="Garamond" pitchFamily="18" charset="0"/>
          <a:ea typeface="宋体" pitchFamily="2" charset="-122"/>
        </a:defRPr>
      </a:lvl6pPr>
      <a:lvl7pPr algn="l" fontAlgn="base" marL="914400" rtl="0">
        <a:spcBef>
          <a:spcPct val="0"/>
        </a:spcBef>
        <a:spcAft>
          <a:spcPct val="0"/>
        </a:spcAft>
        <a:defRPr sz="4200">
          <a:solidFill>
            <a:schemeClr val="tx2"/>
          </a:solidFill>
          <a:latin typeface="Garamond" pitchFamily="18" charset="0"/>
          <a:ea typeface="宋体" pitchFamily="2" charset="-122"/>
        </a:defRPr>
      </a:lvl7pPr>
      <a:lvl8pPr algn="l" fontAlgn="base" marL="1371600" rtl="0">
        <a:spcBef>
          <a:spcPct val="0"/>
        </a:spcBef>
        <a:spcAft>
          <a:spcPct val="0"/>
        </a:spcAft>
        <a:defRPr sz="4200">
          <a:solidFill>
            <a:schemeClr val="tx2"/>
          </a:solidFill>
          <a:latin typeface="Garamond" pitchFamily="18" charset="0"/>
          <a:ea typeface="宋体" pitchFamily="2" charset="-122"/>
        </a:defRPr>
      </a:lvl8pPr>
      <a:lvl9pPr algn="l" fontAlgn="base" marL="1828800" rtl="0">
        <a:spcBef>
          <a:spcPct val="0"/>
        </a:spcBef>
        <a:spcAft>
          <a:spcPct val="0"/>
        </a:spcAft>
        <a:defRPr sz="4200">
          <a:solidFill>
            <a:schemeClr val="tx2"/>
          </a:solidFill>
          <a:latin typeface="Garamond" pitchFamily="18" charset="0"/>
          <a:ea typeface="宋体" pitchFamily="2" charset="-122"/>
        </a:defRPr>
      </a:lvl9pPr>
    </p:titleStyle>
    <p:bodyStyle>
      <a:lvl1pPr algn="l" eaLnBrk="0" fontAlgn="base" hangingPunct="0" indent="-342900" marL="342900" rtl="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algn="l" eaLnBrk="0" fontAlgn="base" hangingPunct="0" indent="-325438" marL="669925" rtl="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algn="l" eaLnBrk="0" fontAlgn="base" hangingPunct="0" indent="-350838" marL="1022350" rtl="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algn="l" eaLnBrk="0" fontAlgn="base" hangingPunct="0" indent="-315913" marL="1339850" rtl="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algn="l" eaLnBrk="0" fontAlgn="base" hangingPunct="0" indent="-339725" marL="1681163" rtl="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algn="l" fontAlgn="base" indent="-339725" marL="21383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algn="l" fontAlgn="base" indent="-339725" marL="25955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algn="l" fontAlgn="base" indent="-339725" marL="30527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algn="l" fontAlgn="base" indent="-339725" marL="35099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sp>
        <p:nvSpPr>
          <p:cNvPr id="104858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outline</a:t>
            </a:r>
          </a:p>
        </p:txBody>
      </p:sp>
      <p:sp>
        <p:nvSpPr>
          <p:cNvPr id="1048584" name=""/>
          <p:cNvSpPr/>
          <p:nvPr>
            <p:ph sz="full" idx="1"/>
          </p:nvPr>
        </p:nvSpPr>
        <p:spPr>
          <a:xfrm rot="0">
            <a:off x="468312" y="1343025"/>
            <a:ext cx="8388350" cy="51371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b="1" sz="3200" lang="zh-CN"/>
              <a:t>软件</a:t>
            </a:r>
          </a:p>
          <a:p>
            <a:pPr lvl="0"/>
            <a:r>
              <a:rPr altLang="en-US" b="1" sz="3200" lang="zh-CN">
                <a:solidFill>
                  <a:srgbClr val="C00000"/>
                </a:solidFill>
              </a:rPr>
              <a:t>软件危机</a:t>
            </a:r>
          </a:p>
          <a:p>
            <a:pPr lvl="0"/>
            <a:r>
              <a:rPr altLang="en-US" b="1" sz="3200" lang="zh-CN"/>
              <a:t>软件工程</a:t>
            </a:r>
          </a:p>
        </p:txBody>
      </p:sp>
      <p:sp>
        <p:nvSpPr>
          <p:cNvPr id="104858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a:t>
            </a:fld>
            <a:endParaRPr altLang="zh-CN" sz="1200" lang="en-US">
              <a:latin typeface="Garamond"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软件工程的引入</a:t>
            </a:r>
          </a:p>
        </p:txBody>
      </p:sp>
      <p:sp>
        <p:nvSpPr>
          <p:cNvPr id="1048619" name=""/>
          <p:cNvSpPr/>
          <p:nvPr>
            <p:ph sz="full" idx="1"/>
          </p:nvPr>
        </p:nvSpPr>
        <p:spPr>
          <a:xfrm rot="0">
            <a:off x="539750" y="1916112"/>
            <a:ext cx="8064500" cy="21367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latinLnBrk="1" lvl="0">
              <a:lnSpc>
                <a:spcPct val="110000"/>
              </a:lnSpc>
              <a:buClr>
                <a:srgbClr val="009900"/>
              </a:buClr>
              <a:buSzPct val="60000"/>
              <a:buFont typeface="Wingdings" pitchFamily="2" charset="2"/>
              <a:buChar char="u"/>
            </a:pPr>
            <a:r>
              <a:rPr altLang="en-US" sz="2800" lang="zh-CN">
                <a:latin typeface="黑体" pitchFamily="49" charset="-122"/>
                <a:ea typeface="黑体" pitchFamily="49" charset="-122"/>
              </a:rPr>
              <a:t>必须意识到：</a:t>
            </a:r>
            <a:r>
              <a:rPr altLang="en-US" sz="2800" lang="zh-CN"/>
              <a:t>“</a:t>
            </a:r>
            <a:r>
              <a:rPr altLang="en-US" sz="2800" lang="zh-CN">
                <a:latin typeface="黑体" pitchFamily="49" charset="-122"/>
                <a:ea typeface="黑体" pitchFamily="49" charset="-122"/>
              </a:rPr>
              <a:t>软件</a:t>
            </a:r>
            <a:r>
              <a:rPr altLang="en-US" sz="2800" lang="zh-CN"/>
              <a:t>”</a:t>
            </a:r>
            <a:r>
              <a:rPr altLang="en-US" sz="2800" lang="zh-CN">
                <a:latin typeface="黑体" pitchFamily="49" charset="-122"/>
                <a:ea typeface="黑体" pitchFamily="49" charset="-122"/>
              </a:rPr>
              <a:t>编程，它有自己的</a:t>
            </a:r>
            <a:r>
              <a:rPr altLang="en-US" sz="2800" lang="zh-CN">
                <a:solidFill>
                  <a:srgbClr val="FF3300"/>
                </a:solidFill>
                <a:latin typeface="黑体" pitchFamily="49" charset="-122"/>
                <a:ea typeface="黑体" pitchFamily="49" charset="-122"/>
              </a:rPr>
              <a:t>生命周期</a:t>
            </a:r>
            <a:r>
              <a:rPr altLang="en-US" sz="2800" lang="zh-CN">
                <a:latin typeface="黑体" pitchFamily="49" charset="-122"/>
                <a:ea typeface="黑体" pitchFamily="49" charset="-122"/>
              </a:rPr>
              <a:t> </a:t>
            </a:r>
            <a:r>
              <a:rPr altLang="zh-CN" sz="2800" lang="en-US"/>
              <a:t>(life cycle)</a:t>
            </a:r>
            <a:r>
              <a:rPr altLang="en-US" sz="2800" lang="zh-CN">
                <a:latin typeface="黑体" pitchFamily="49" charset="-122"/>
                <a:ea typeface="黑体" pitchFamily="49" charset="-122"/>
              </a:rPr>
              <a:t>。大型软件系统的开发与其它工程项目如建造桥梁、制造飞机、轮船等的开发是同理的。</a:t>
            </a:r>
          </a:p>
        </p:txBody>
      </p:sp>
      <p:sp>
        <p:nvSpPr>
          <p:cNvPr id="104862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10</a:t>
            </a:fld>
            <a:endParaRPr altLang="zh-CN" sz="1200" lang="en-US">
              <a:latin typeface="Garamond" pitchFamily="18" charset="0"/>
            </a:endParaRPr>
          </a:p>
        </p:txBody>
      </p:sp>
      <p:sp>
        <p:nvSpPr>
          <p:cNvPr id="1048621" name=""/>
          <p:cNvSpPr txBox="1"/>
          <p:nvPr/>
        </p:nvSpPr>
        <p:spPr>
          <a:xfrm rot="0">
            <a:off x="974725" y="4975225"/>
            <a:ext cx="7989887" cy="83026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2400" lang="zh-CN">
                <a:ea typeface="楷体_GB2312" pitchFamily="0" charset="1"/>
              </a:rPr>
              <a:t>      </a:t>
            </a:r>
            <a:r>
              <a:rPr altLang="zh-CN" sz="2400" lang="en-US">
                <a:solidFill>
                  <a:srgbClr val="000099"/>
                </a:solidFill>
                <a:ea typeface="楷体_GB2312" pitchFamily="0" charset="1"/>
              </a:rPr>
              <a:t>“软件工程”  (Software Engineering)</a:t>
            </a:r>
          </a:p>
          <a:p>
            <a:pPr eaLnBrk="1" hangingPunct="1" indent="0" latinLnBrk="1" lvl="0" marL="0">
              <a:spcBef>
                <a:spcPct val="0"/>
              </a:spcBef>
              <a:buSzPct val="100000"/>
              <a:buFontTx/>
              <a:buNone/>
            </a:pPr>
            <a:r>
              <a:rPr altLang="zh-CN" sz="2400" lang="en-US">
                <a:solidFill>
                  <a:srgbClr val="000099"/>
                </a:solidFill>
                <a:ea typeface="楷体_GB2312" pitchFamily="0" charset="1"/>
              </a:rPr>
              <a:t>   NATO Conference , Garmisch , Germany , 1968.</a:t>
            </a:r>
          </a:p>
        </p:txBody>
      </p:sp>
      <p:sp>
        <p:nvSpPr>
          <p:cNvPr id="1048622" name=""/>
          <p:cNvSpPr txBox="1"/>
          <p:nvPr/>
        </p:nvSpPr>
        <p:spPr>
          <a:xfrm rot="0">
            <a:off x="468312" y="1196975"/>
            <a:ext cx="3505200" cy="584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3200" lang="zh-CN">
                <a:ea typeface="黑体" pitchFamily="49" charset="-122"/>
              </a:rPr>
              <a:t>解决问题的想法：</a:t>
            </a:r>
          </a:p>
        </p:txBody>
      </p:sp>
      <p:sp>
        <p:nvSpPr>
          <p:cNvPr id="1048623" name=""/>
          <p:cNvSpPr/>
          <p:nvPr/>
        </p:nvSpPr>
        <p:spPr>
          <a:xfrm rot="0">
            <a:off x="2555875" y="4156075"/>
            <a:ext cx="3887787"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en-US" sz="2400" lang="zh-CN">
                <a:solidFill>
                  <a:srgbClr val="181A36"/>
                </a:solidFill>
                <a:ea typeface="黑体" pitchFamily="49" charset="-122"/>
              </a:rPr>
              <a:t>软件危机</a:t>
            </a:r>
            <a:r>
              <a:rPr altLang="en-US" sz="2400" lang="zh-CN">
                <a:solidFill>
                  <a:srgbClr val="181A36"/>
                </a:solidFill>
                <a:ea typeface="黑体" pitchFamily="49" charset="-122"/>
                <a:sym typeface="Wingdings" pitchFamily="2" charset="2"/>
              </a:rPr>
              <a:t></a:t>
            </a:r>
            <a:r>
              <a:rPr altLang="en-US" sz="2400" lang="zh-CN">
                <a:solidFill>
                  <a:srgbClr val="181A36"/>
                </a:solidFill>
                <a:ea typeface="黑体" pitchFamily="49" charset="-122"/>
              </a:rPr>
              <a:t>根源</a:t>
            </a:r>
            <a:r>
              <a:rPr altLang="en-US" sz="2400" lang="zh-CN">
                <a:solidFill>
                  <a:srgbClr val="181A36"/>
                </a:solidFill>
                <a:ea typeface="黑体" pitchFamily="49" charset="-122"/>
                <a:sym typeface="Wingdings" pitchFamily="2" charset="2"/>
              </a:rPr>
              <a:t></a:t>
            </a:r>
            <a:r>
              <a:rPr altLang="en-US" sz="2400" lang="zh-CN">
                <a:solidFill>
                  <a:srgbClr val="181A36"/>
                </a:solidFill>
                <a:ea typeface="黑体" pitchFamily="49" charset="-122"/>
              </a:rPr>
              <a:t>解决途径</a:t>
            </a:r>
          </a:p>
        </p:txBody>
      </p:sp>
      <p:pic>
        <p:nvPicPr>
          <p:cNvPr id="2097154" name=""/>
          <p:cNvPicPr>
            <a:picLocks/>
          </p:cNvPicPr>
          <p:nvPr/>
        </p:nvPicPr>
        <p:blipFill>
          <a:blip xmlns:r="http://schemas.openxmlformats.org/officeDocument/2006/relationships" r:embed="rId1"/>
          <a:srcRect l="0" t="0" r="0" b="0"/>
          <a:stretch>
            <a:fillRect/>
          </a:stretch>
        </p:blipFill>
        <p:spPr>
          <a:xfrm rot="0">
            <a:off x="563562" y="981075"/>
            <a:ext cx="8040687" cy="548163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23"/>
                                        </p:tgtEl>
                                        <p:attrNameLst>
                                          <p:attrName>style.visibility</p:attrName>
                                        </p:attrNameLst>
                                      </p:cBhvr>
                                      <p:to>
                                        <p:strVal val="visible"/>
                                      </p:to>
                                    </p:set>
                                    <p:animEffect transition="in" filter="fade">
                                      <p:cBhvr>
                                        <p:cTn dur="1000" id="7"/>
                                        <p:tgtEl>
                                          <p:spTgt spid="1048623"/>
                                        </p:tgtEl>
                                      </p:cBhvr>
                                    </p:animEffect>
                                    <p:anim calcmode="lin" valueType="num">
                                      <p:cBhvr>
                                        <p:cTn dur="1000" fill="hold" id="8"/>
                                        <p:tgtEl>
                                          <p:spTgt spid="1048623"/>
                                        </p:tgtEl>
                                        <p:attrNameLst>
                                          <p:attrName>ppt_x</p:attrName>
                                        </p:attrNameLst>
                                      </p:cBhvr>
                                      <p:tavLst>
                                        <p:tav tm="0">
                                          <p:val>
                                            <p:strVal val="#ppt_x"/>
                                          </p:val>
                                        </p:tav>
                                        <p:tav tm="100000">
                                          <p:val>
                                            <p:strVal val="#ppt_x"/>
                                          </p:val>
                                        </p:tav>
                                      </p:tavLst>
                                    </p:anim>
                                    <p:anim calcmode="lin" valueType="num">
                                      <p:cBhvr>
                                        <p:cTn dur="1000" fill="hold" id="9"/>
                                        <p:tgtEl>
                                          <p:spTgt spid="1048623"/>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21"/>
                                        </p:tgtEl>
                                        <p:attrNameLst>
                                          <p:attrName>style.visibility</p:attrName>
                                        </p:attrNameLst>
                                      </p:cBhvr>
                                      <p:to>
                                        <p:strVal val="visible"/>
                                      </p:to>
                                    </p:set>
                                    <p:animEffect transition="in" filter="fade">
                                      <p:cBhvr>
                                        <p:cTn dur="1000" id="14"/>
                                        <p:tgtEl>
                                          <p:spTgt spid="1048621"/>
                                        </p:tgtEl>
                                      </p:cBhvr>
                                    </p:animEffect>
                                    <p:anim calcmode="lin" valueType="num">
                                      <p:cBhvr>
                                        <p:cTn dur="1000" fill="hold" id="15"/>
                                        <p:tgtEl>
                                          <p:spTgt spid="1048621"/>
                                        </p:tgtEl>
                                        <p:attrNameLst>
                                          <p:attrName>ppt_x</p:attrName>
                                        </p:attrNameLst>
                                      </p:cBhvr>
                                      <p:tavLst>
                                        <p:tav tm="0">
                                          <p:val>
                                            <p:strVal val="#ppt_x"/>
                                          </p:val>
                                        </p:tav>
                                        <p:tav tm="100000">
                                          <p:val>
                                            <p:strVal val="#ppt_x"/>
                                          </p:val>
                                        </p:tav>
                                      </p:tavLst>
                                    </p:anim>
                                    <p:anim calcmode="lin" valueType="num">
                                      <p:cBhvr>
                                        <p:cTn dur="1000" fill="hold" id="16"/>
                                        <p:tgtEl>
                                          <p:spTgt spid="1048621"/>
                                        </p:tgtEl>
                                        <p:attrNameLst>
                                          <p:attrName>ppt_y</p:attrName>
                                        </p:attrNameLst>
                                      </p:cBhvr>
                                      <p:tavLst>
                                        <p:tav tm="0">
                                          <p:val>
                                            <p:strVal val="#ppt_y+.1"/>
                                          </p:val>
                                        </p:tav>
                                        <p:tav tm="100000">
                                          <p:val>
                                            <p:strVal val="#ppt_y"/>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 presetSubtype="0">
                                  <p:stCondLst>
                                    <p:cond delay="0"/>
                                  </p:stCondLst>
                                  <p:childTnLst>
                                    <p:set>
                                      <p:cBhvr>
                                        <p:cTn dur="1" fill="hold" id="20">
                                          <p:stCondLst>
                                            <p:cond delay="0"/>
                                          </p:stCondLst>
                                        </p:cTn>
                                        <p:tgtEl>
                                          <p:spTgt spid="2097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uiExpand="0" build="whole"/>
      <p:bldP spid="1048623" grpId="0" uiExpand="0" build="whole"/>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27"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11</a:t>
            </a:fld>
            <a:endParaRPr altLang="zh-CN" sz="1200" lang="en-US">
              <a:solidFill>
                <a:srgbClr val="000000"/>
              </a:solidFill>
              <a:latin typeface="Helvetica" pitchFamily="34" charset="0"/>
              <a:ea typeface="MS PGothic" pitchFamily="34" charset="-128"/>
            </a:endParaRPr>
          </a:p>
        </p:txBody>
      </p:sp>
      <p:sp>
        <p:nvSpPr>
          <p:cNvPr id="104862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软件工程定义</a:t>
            </a:r>
          </a:p>
        </p:txBody>
      </p:sp>
      <p:sp>
        <p:nvSpPr>
          <p:cNvPr id="1048629" name=""/>
          <p:cNvSpPr/>
          <p:nvPr>
            <p:ph sz="full" idx="1"/>
          </p:nvPr>
        </p:nvSpPr>
        <p:spPr>
          <a:xfrm rot="0">
            <a:off x="457200" y="1484312"/>
            <a:ext cx="8229600" cy="36671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0"/>
              </a:spcBef>
              <a:spcAft>
                <a:spcPts val="600"/>
              </a:spcAft>
            </a:pPr>
            <a:r>
              <a:rPr altLang="en-US" lang="zh-CN"/>
              <a:t>几个事实</a:t>
            </a:r>
            <a:r>
              <a:rPr altLang="zh-CN" lang="en-US"/>
              <a:t>:</a:t>
            </a:r>
          </a:p>
          <a:p>
            <a:pPr eaLnBrk="1" hangingPunct="1" latinLnBrk="1" lvl="1">
              <a:spcBef>
                <a:spcPct val="0"/>
              </a:spcBef>
              <a:spcAft>
                <a:spcPts val="600"/>
              </a:spcAft>
            </a:pPr>
            <a:r>
              <a:rPr altLang="en-US" i="1" lang="zh-CN">
                <a:latin typeface="Palatino" pitchFamily="-128" charset="0"/>
              </a:rPr>
              <a:t>确定软件方案之前，需要共同努力来理解问题</a:t>
            </a:r>
          </a:p>
          <a:p>
            <a:pPr eaLnBrk="1" hangingPunct="1" latinLnBrk="1" lvl="1">
              <a:spcBef>
                <a:spcPct val="0"/>
              </a:spcBef>
              <a:spcAft>
                <a:spcPts val="600"/>
              </a:spcAft>
            </a:pPr>
            <a:r>
              <a:rPr altLang="en-US" i="1" lang="zh-CN">
                <a:latin typeface="Palatino" pitchFamily="-128" charset="0"/>
              </a:rPr>
              <a:t>设计已成为关键活动</a:t>
            </a:r>
          </a:p>
          <a:p>
            <a:pPr eaLnBrk="1" hangingPunct="1" latinLnBrk="1" lvl="1">
              <a:spcBef>
                <a:spcPct val="0"/>
              </a:spcBef>
              <a:spcAft>
                <a:spcPts val="600"/>
              </a:spcAft>
            </a:pPr>
            <a:r>
              <a:rPr altLang="en-US" i="1" lang="zh-CN">
                <a:latin typeface="Palatino" pitchFamily="-128" charset="0"/>
              </a:rPr>
              <a:t>软件应该具有高质量</a:t>
            </a:r>
          </a:p>
          <a:p>
            <a:pPr eaLnBrk="1" hangingPunct="1" latinLnBrk="1" lvl="1">
              <a:spcBef>
                <a:spcPct val="0"/>
              </a:spcBef>
              <a:spcAft>
                <a:spcPts val="600"/>
              </a:spcAft>
            </a:pPr>
            <a:r>
              <a:rPr altLang="en-US" i="1" lang="zh-CN">
                <a:latin typeface="Palatino" pitchFamily="-128" charset="0"/>
              </a:rPr>
              <a:t>软件需具备可维护性</a:t>
            </a:r>
          </a:p>
          <a:p>
            <a:pPr eaLnBrk="1" hangingPunct="1" latinLnBrk="1" lvl="0">
              <a:spcBef>
                <a:spcPct val="0"/>
              </a:spcBef>
              <a:spcAft>
                <a:spcPts val="600"/>
              </a:spcAft>
            </a:pPr>
            <a:r>
              <a:rPr altLang="en-US" lang="zh-CN"/>
              <a:t>结论</a:t>
            </a:r>
            <a:r>
              <a:rPr altLang="zh-CN" lang="en-US"/>
              <a:t>:</a:t>
            </a:r>
          </a:p>
          <a:p>
            <a:pPr eaLnBrk="1" hangingPunct="1" latinLnBrk="1" lvl="1">
              <a:spcBef>
                <a:spcPct val="0"/>
              </a:spcBef>
              <a:spcAft>
                <a:spcPts val="600"/>
              </a:spcAft>
            </a:pPr>
            <a:r>
              <a:rPr altLang="en-US" i="1" lang="zh-CN">
                <a:latin typeface="Palatino" pitchFamily="-128" charset="0"/>
              </a:rPr>
              <a:t>各种形式、各个应用领域的软件都需要工程化</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29">
                                            <p:txEl>
                                              <p:charRg st="57" end="61"/>
                                            </p:txEl>
                                          </p:spTgt>
                                        </p:tgtEl>
                                        <p:attrNameLst>
                                          <p:attrName>style.visibility</p:attrName>
                                        </p:attrNameLst>
                                      </p:cBhvr>
                                      <p:to>
                                        <p:strVal val="visible"/>
                                      </p:to>
                                    </p:set>
                                    <p:animEffect transition="in" filter="randombar(horizontal)">
                                      <p:cBhvr>
                                        <p:cTn dur="500" id="7"/>
                                        <p:tgtEl>
                                          <p:spTgt spid="1048629">
                                            <p:txEl>
                                              <p:charRg st="57" end="61"/>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29">
                                            <p:txEl>
                                              <p:charRg st="61" end="82"/>
                                            </p:txEl>
                                          </p:spTgt>
                                        </p:tgtEl>
                                        <p:attrNameLst>
                                          <p:attrName>style.visibility</p:attrName>
                                        </p:attrNameLst>
                                      </p:cBhvr>
                                      <p:to>
                                        <p:strVal val="visible"/>
                                      </p:to>
                                    </p:set>
                                    <p:animEffect transition="in" filter="randombar(horizontal)">
                                      <p:cBhvr>
                                        <p:cTn dur="500" id="10"/>
                                        <p:tgtEl>
                                          <p:spTgt spid="1048629">
                                            <p:txEl>
                                              <p:charRg st="61"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3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pPr algn="r" eaLnBrk="1" hangingPunct="1" indent="0" latinLnBrk="1" lvl="0" marL="0">
                <a:spcBef>
                  <a:spcPct val="0"/>
                </a:spcBef>
                <a:buSzPct val="100000"/>
                <a:buFontTx/>
                <a:buNone/>
              </a:pPr>
              <a:t>12</a:t>
            </a:fld>
            <a:endParaRPr altLang="zh-CN" sz="1200" lang="en-US"/>
          </a:p>
        </p:txBody>
      </p:sp>
      <p:sp>
        <p:nvSpPr>
          <p:cNvPr id="1048631"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软件工程定义</a:t>
            </a:r>
          </a:p>
        </p:txBody>
      </p:sp>
      <p:sp>
        <p:nvSpPr>
          <p:cNvPr id="1048632" name=""/>
          <p:cNvSpPr/>
          <p:nvPr/>
        </p:nvSpPr>
        <p:spPr>
          <a:xfrm rot="0">
            <a:off x="395287" y="1557337"/>
            <a:ext cx="8497888" cy="35385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3200" lang="en-US"/>
              <a:t>The IEEE Computer Society defines software engineering as</a:t>
            </a:r>
          </a:p>
          <a:p>
            <a:pPr eaLnBrk="1" hangingPunct="1" indent="0" latinLnBrk="1" lvl="0" marL="0">
              <a:spcBef>
                <a:spcPct val="0"/>
              </a:spcBef>
              <a:buSzPct val="100000"/>
              <a:buFontTx/>
              <a:buNone/>
            </a:pPr>
            <a:r>
              <a:rPr altLang="zh-CN" sz="3200" lang="en-US"/>
              <a:t>(1) The application of a </a:t>
            </a:r>
            <a:r>
              <a:rPr altLang="zh-CN" sz="3200" lang="en-US">
                <a:solidFill>
                  <a:srgbClr val="FF0000"/>
                </a:solidFill>
              </a:rPr>
              <a:t>systematic, disciplined, quantifiable</a:t>
            </a:r>
            <a:r>
              <a:rPr altLang="zh-CN" sz="3200" lang="en-US"/>
              <a:t> approach to the development, operation, and maintenance of software; that is, the application of engineering to software.</a:t>
            </a:r>
          </a:p>
          <a:p>
            <a:pPr eaLnBrk="1" hangingPunct="1" indent="0" latinLnBrk="1" lvl="0" marL="0">
              <a:spcBef>
                <a:spcPct val="0"/>
              </a:spcBef>
              <a:buSzPct val="100000"/>
              <a:buFontTx/>
              <a:buNone/>
            </a:pPr>
            <a:r>
              <a:rPr altLang="zh-CN" sz="3200" lang="en-US"/>
              <a:t>(2) The study of approaches as in (1).</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3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软件工程定义</a:t>
            </a:r>
          </a:p>
        </p:txBody>
      </p:sp>
      <p:sp>
        <p:nvSpPr>
          <p:cNvPr id="1048634" name=""/>
          <p:cNvSpPr/>
          <p:nvPr>
            <p:ph sz="full" idx="1"/>
          </p:nvPr>
        </p:nvSpPr>
        <p:spPr>
          <a:xfrm rot="0">
            <a:off x="323850" y="1417637"/>
            <a:ext cx="8569325" cy="39560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115000"/>
              </a:lnSpc>
            </a:pPr>
            <a:r>
              <a:rPr altLang="zh-CN" lang="en-US">
                <a:ea typeface="楷体_GB2312" pitchFamily="0" charset="1"/>
              </a:rPr>
              <a:t>CC2001:Software engineering is the discipline concerned with the application of </a:t>
            </a:r>
            <a:r>
              <a:rPr altLang="zh-CN" lang="en-US">
                <a:solidFill>
                  <a:srgbClr val="FF0000"/>
                </a:solidFill>
                <a:ea typeface="楷体_GB2312" pitchFamily="0" charset="1"/>
              </a:rPr>
              <a:t>theory, knowledge, and practice </a:t>
            </a:r>
            <a:r>
              <a:rPr altLang="zh-CN" lang="en-US">
                <a:ea typeface="楷体_GB2312" pitchFamily="0" charset="1"/>
              </a:rPr>
              <a:t>for effectively and efficiently building software systems that satisfy the requirements of users and customers.</a:t>
            </a:r>
          </a:p>
        </p:txBody>
      </p:sp>
      <p:sp>
        <p:nvSpPr>
          <p:cNvPr id="104863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13</a:t>
            </a:fld>
            <a:endParaRPr altLang="zh-CN" sz="1200" lang="en-US">
              <a:latin typeface="Garamond" pitchFamily="18"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36"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软件工程定义</a:t>
            </a:r>
          </a:p>
        </p:txBody>
      </p:sp>
      <p:sp>
        <p:nvSpPr>
          <p:cNvPr id="1048637" name=""/>
          <p:cNvSpPr/>
          <p:nvPr>
            <p:ph sz="full" idx="1"/>
          </p:nvPr>
        </p:nvSpPr>
        <p:spPr>
          <a:xfrm rot="0">
            <a:off x="685800" y="1257300"/>
            <a:ext cx="7772400" cy="47640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Clr>
                <a:schemeClr val="dk1"/>
              </a:buClr>
              <a:buSzPct val="60000"/>
              <a:buFont typeface="Wingdings" pitchFamily="2" charset="2"/>
              <a:buChar char="u"/>
            </a:pPr>
            <a:r>
              <a:rPr altLang="en-US" sz="2800" lang="zh-CN">
                <a:solidFill>
                  <a:srgbClr val="FF0000"/>
                </a:solidFill>
                <a:latin typeface="黑体" pitchFamily="49" charset="-122"/>
                <a:ea typeface="黑体" pitchFamily="49" charset="-122"/>
              </a:rPr>
              <a:t>软件工程是一门交叉学科</a:t>
            </a:r>
          </a:p>
          <a:p>
            <a:pPr eaLnBrk="1" hangingPunct="1" latinLnBrk="1" lvl="1"/>
            <a:r>
              <a:rPr altLang="zh-CN" lang="en-US">
                <a:solidFill>
                  <a:srgbClr val="0000FF"/>
                </a:solidFill>
                <a:latin typeface="黑体" pitchFamily="49" charset="-122"/>
                <a:ea typeface="黑体" pitchFamily="49" charset="-122"/>
              </a:rPr>
              <a:t>软件开发技术:</a:t>
            </a:r>
            <a:r>
              <a:rPr altLang="zh-CN" lang="en-US">
                <a:solidFill>
                  <a:srgbClr val="008000"/>
                </a:solidFill>
                <a:latin typeface="黑体" pitchFamily="49" charset="-122"/>
                <a:ea typeface="黑体" pitchFamily="49" charset="-122"/>
              </a:rPr>
              <a:t> </a:t>
            </a:r>
            <a:r>
              <a:rPr altLang="en-US" lang="zh-CN">
                <a:latin typeface="黑体" pitchFamily="49" charset="-122"/>
                <a:ea typeface="黑体" pitchFamily="49" charset="-122"/>
              </a:rPr>
              <a:t>软件开发方法</a:t>
            </a:r>
          </a:p>
          <a:p>
            <a:pPr eaLnBrk="1" hangingPunct="1" latinLnBrk="1" lvl="1">
              <a:buNone/>
            </a:pPr>
            <a:r>
              <a:rPr altLang="en-US" lang="zh-CN">
                <a:latin typeface="黑体" pitchFamily="49" charset="-122"/>
                <a:ea typeface="黑体" pitchFamily="49" charset="-122"/>
              </a:rPr>
              <a:t>                软件开发过程</a:t>
            </a:r>
          </a:p>
          <a:p>
            <a:pPr eaLnBrk="1" hangingPunct="1" latinLnBrk="1" lvl="1">
              <a:buNone/>
            </a:pPr>
            <a:r>
              <a:rPr altLang="en-US" lang="zh-CN">
                <a:latin typeface="黑体" pitchFamily="49" charset="-122"/>
                <a:ea typeface="黑体" pitchFamily="49" charset="-122"/>
              </a:rPr>
              <a:t>                软件工具和软件工程环境</a:t>
            </a:r>
          </a:p>
          <a:p>
            <a:pPr eaLnBrk="1" hangingPunct="1" latinLnBrk="1" lvl="1"/>
            <a:r>
              <a:rPr altLang="zh-CN" lang="en-US">
                <a:solidFill>
                  <a:srgbClr val="0000FF"/>
                </a:solidFill>
                <a:latin typeface="黑体" pitchFamily="49" charset="-122"/>
                <a:ea typeface="黑体" pitchFamily="49" charset="-122"/>
              </a:rPr>
              <a:t>软件工程管理:</a:t>
            </a:r>
            <a:r>
              <a:rPr altLang="zh-CN" lang="en-US">
                <a:solidFill>
                  <a:srgbClr val="008000"/>
                </a:solidFill>
                <a:latin typeface="黑体" pitchFamily="49" charset="-122"/>
                <a:ea typeface="黑体" pitchFamily="49" charset="-122"/>
              </a:rPr>
              <a:t> </a:t>
            </a:r>
            <a:r>
              <a:rPr altLang="en-US" lang="zh-CN">
                <a:latin typeface="黑体" pitchFamily="49" charset="-122"/>
                <a:ea typeface="黑体" pitchFamily="49" charset="-122"/>
              </a:rPr>
              <a:t>软件管理学</a:t>
            </a:r>
          </a:p>
          <a:p>
            <a:pPr eaLnBrk="1" hangingPunct="1" latinLnBrk="1" lvl="0">
              <a:spcBef>
                <a:spcPct val="10000"/>
              </a:spcBef>
              <a:buClr>
                <a:schemeClr val="dk1"/>
              </a:buClr>
              <a:buSzPct val="60000"/>
              <a:buNone/>
            </a:pPr>
            <a:r>
              <a:rPr altLang="en-US" sz="2600" lang="zh-CN">
                <a:latin typeface="黑体" pitchFamily="49" charset="-122"/>
                <a:ea typeface="黑体" pitchFamily="49" charset="-122"/>
              </a:rPr>
              <a:t>                  软件经济学</a:t>
            </a:r>
          </a:p>
          <a:p>
            <a:pPr eaLnBrk="1" hangingPunct="1" latinLnBrk="1" lvl="0">
              <a:spcBef>
                <a:spcPct val="10000"/>
              </a:spcBef>
              <a:buClr>
                <a:schemeClr val="dk1"/>
              </a:buClr>
              <a:buSzPct val="60000"/>
              <a:buNone/>
            </a:pPr>
            <a:r>
              <a:rPr altLang="en-US" sz="2800" lang="zh-CN">
                <a:latin typeface="黑体" pitchFamily="49" charset="-122"/>
                <a:ea typeface="黑体" pitchFamily="49" charset="-122"/>
              </a:rPr>
              <a:t>                   </a:t>
            </a:r>
          </a:p>
          <a:p>
            <a:pPr eaLnBrk="1" hangingPunct="1" latinLnBrk="1" lvl="0">
              <a:buClr>
                <a:schemeClr val="dk1"/>
              </a:buClr>
              <a:buSzPct val="60000"/>
              <a:buFont typeface="Wingdings" pitchFamily="2" charset="2"/>
              <a:buChar char="u"/>
            </a:pPr>
            <a:r>
              <a:rPr altLang="en-US" sz="2800" lang="zh-CN">
                <a:solidFill>
                  <a:srgbClr val="000000"/>
                </a:solidFill>
                <a:latin typeface="黑体" pitchFamily="49" charset="-122"/>
                <a:ea typeface="黑体" pitchFamily="49" charset="-122"/>
              </a:rPr>
              <a:t>软件工程所包含的内容不是一成不变的，随着人们对软件系统的研制开发和生产的理解。应该用发展的眼光看待它。</a:t>
            </a:r>
          </a:p>
        </p:txBody>
      </p:sp>
      <p:sp>
        <p:nvSpPr>
          <p:cNvPr id="104863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14</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37">
                                            <p:txEl>
                                              <p:charRg st="12" end="27"/>
                                            </p:txEl>
                                          </p:spTgt>
                                        </p:tgtEl>
                                        <p:attrNameLst>
                                          <p:attrName>style.visibility</p:attrName>
                                        </p:attrNameLst>
                                      </p:cBhvr>
                                      <p:to>
                                        <p:strVal val="visible"/>
                                      </p:to>
                                    </p:set>
                                    <p:animEffect transition="in" filter="randombar(horizontal)">
                                      <p:cBhvr>
                                        <p:cTn dur="500" id="7"/>
                                        <p:tgtEl>
                                          <p:spTgt spid="1048637">
                                            <p:txEl>
                                              <p:charRg st="12" end="27"/>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37">
                                            <p:txEl>
                                              <p:charRg st="27" end="50"/>
                                            </p:txEl>
                                          </p:spTgt>
                                        </p:tgtEl>
                                        <p:attrNameLst>
                                          <p:attrName>style.visibility</p:attrName>
                                        </p:attrNameLst>
                                      </p:cBhvr>
                                      <p:to>
                                        <p:strVal val="visible"/>
                                      </p:to>
                                    </p:set>
                                    <p:animEffect transition="in" filter="randombar(horizontal)">
                                      <p:cBhvr>
                                        <p:cTn dur="500" id="10"/>
                                        <p:tgtEl>
                                          <p:spTgt spid="1048637">
                                            <p:txEl>
                                              <p:charRg st="27" end="50"/>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637">
                                            <p:txEl>
                                              <p:charRg st="50" end="78"/>
                                            </p:txEl>
                                          </p:spTgt>
                                        </p:tgtEl>
                                        <p:attrNameLst>
                                          <p:attrName>style.visibility</p:attrName>
                                        </p:attrNameLst>
                                      </p:cBhvr>
                                      <p:to>
                                        <p:strVal val="visible"/>
                                      </p:to>
                                    </p:set>
                                    <p:animEffect transition="in" filter="randombar(horizontal)">
                                      <p:cBhvr>
                                        <p:cTn dur="500" id="13"/>
                                        <p:tgtEl>
                                          <p:spTgt spid="1048637">
                                            <p:txEl>
                                              <p:charRg st="50" end="78"/>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4" presetSubtype="10">
                                  <p:stCondLst>
                                    <p:cond delay="0"/>
                                  </p:stCondLst>
                                  <p:childTnLst>
                                    <p:set>
                                      <p:cBhvr>
                                        <p:cTn dur="1" fill="hold" id="17">
                                          <p:stCondLst>
                                            <p:cond delay="0"/>
                                          </p:stCondLst>
                                        </p:cTn>
                                        <p:tgtEl>
                                          <p:spTgt spid="1048637">
                                            <p:txEl>
                                              <p:charRg st="78" end="92"/>
                                            </p:txEl>
                                          </p:spTgt>
                                        </p:tgtEl>
                                        <p:attrNameLst>
                                          <p:attrName>style.visibility</p:attrName>
                                        </p:attrNameLst>
                                      </p:cBhvr>
                                      <p:to>
                                        <p:strVal val="visible"/>
                                      </p:to>
                                    </p:set>
                                    <p:animEffect transition="in" filter="randombar(horizontal)">
                                      <p:cBhvr>
                                        <p:cTn dur="500" id="18"/>
                                        <p:tgtEl>
                                          <p:spTgt spid="1048637">
                                            <p:txEl>
                                              <p:charRg st="78" end="92"/>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637">
                                            <p:txEl>
                                              <p:charRg st="92" end="116"/>
                                            </p:txEl>
                                          </p:spTgt>
                                        </p:tgtEl>
                                        <p:attrNameLst>
                                          <p:attrName>style.visibility</p:attrName>
                                        </p:attrNameLst>
                                      </p:cBhvr>
                                      <p:to>
                                        <p:strVal val="visible"/>
                                      </p:to>
                                    </p:set>
                                    <p:animEffect transition="in" filter="randombar(horizontal)">
                                      <p:cBhvr>
                                        <p:cTn dur="500" id="21"/>
                                        <p:tgtEl>
                                          <p:spTgt spid="1048637">
                                            <p:txEl>
                                              <p:charRg st="92" end="116"/>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accel="0" autoRev="0" decel="0" fill="hold" id="24" nodeType="clickEffect" presetClass="entr" presetID="14" presetSubtype="10">
                                  <p:stCondLst>
                                    <p:cond delay="0"/>
                                  </p:stCondLst>
                                  <p:childTnLst>
                                    <p:set>
                                      <p:cBhvr>
                                        <p:cTn dur="1" fill="hold" id="25">
                                          <p:stCondLst>
                                            <p:cond delay="0"/>
                                          </p:stCondLst>
                                        </p:cTn>
                                        <p:tgtEl>
                                          <p:spTgt spid="1048637">
                                            <p:txEl>
                                              <p:charRg st="136" end="188"/>
                                            </p:txEl>
                                          </p:spTgt>
                                        </p:tgtEl>
                                        <p:attrNameLst>
                                          <p:attrName>style.visibility</p:attrName>
                                        </p:attrNameLst>
                                      </p:cBhvr>
                                      <p:to>
                                        <p:strVal val="visible"/>
                                      </p:to>
                                    </p:set>
                                    <p:animEffect transition="in" filter="randombar(horizontal)">
                                      <p:cBhvr>
                                        <p:cTn dur="500" id="26"/>
                                        <p:tgtEl>
                                          <p:spTgt spid="1048637">
                                            <p:txEl>
                                              <p:charRg st="136"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42" name=""/>
          <p:cNvSpPr/>
          <p:nvPr>
            <p:ph sz="full" idx="1"/>
          </p:nvPr>
        </p:nvSpPr>
        <p:spPr>
          <a:xfrm rot="0">
            <a:off x="468312" y="1052512"/>
            <a:ext cx="8207375" cy="4537075"/>
          </a:xfrm>
          <a:prstGeom prst="rect"/>
          <a:noFill/>
          <a:ln>
            <a:noFill/>
          </a:ln>
        </p:spPr>
        <p:txBody>
          <a:bodyPr anchor="t" bIns="46038" lIns="92075" rIns="92075" tIns="46038"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Clr>
                <a:schemeClr val="lt2"/>
              </a:buClr>
              <a:buSzPct val="140000"/>
              <a:buFontTx/>
              <a:buChar char="•"/>
            </a:pPr>
            <a:r>
              <a:rPr altLang="en-US" sz="3600" lang="zh-CN">
                <a:latin typeface="黑体" pitchFamily="49" charset="-122"/>
                <a:ea typeface="黑体" pitchFamily="49" charset="-122"/>
              </a:rPr>
              <a:t> </a:t>
            </a:r>
            <a:r>
              <a:rPr altLang="en-US" lang="zh-CN">
                <a:latin typeface="黑体" pitchFamily="49" charset="-122"/>
                <a:ea typeface="黑体" pitchFamily="49" charset="-122"/>
              </a:rPr>
              <a:t>转变对软件开发的认识：</a:t>
            </a:r>
          </a:p>
          <a:p>
            <a:pPr eaLnBrk="1" hangingPunct="1" latinLnBrk="1" lvl="0">
              <a:buClr>
                <a:schemeClr val="lt2"/>
              </a:buClr>
              <a:buSzPct val="140000"/>
              <a:buFontTx/>
              <a:buNone/>
            </a:pPr>
            <a:r>
              <a:rPr altLang="en-US" sz="3600" lang="zh-CN">
                <a:solidFill>
                  <a:schemeClr val="lt2"/>
                </a:solidFill>
                <a:latin typeface="黑体" pitchFamily="49" charset="-122"/>
                <a:ea typeface="黑体" pitchFamily="49" charset="-122"/>
              </a:rPr>
              <a:t>          </a:t>
            </a:r>
            <a:r>
              <a:rPr altLang="en-US" sz="2800" lang="zh-CN">
                <a:solidFill>
                  <a:srgbClr val="FF3300"/>
                </a:solidFill>
                <a:latin typeface="黑体" pitchFamily="49" charset="-122"/>
                <a:ea typeface="黑体" pitchFamily="49" charset="-122"/>
              </a:rPr>
              <a:t>上升</a:t>
            </a:r>
          </a:p>
          <a:p>
            <a:pPr eaLnBrk="1" hangingPunct="1" latinLnBrk="1" lvl="0">
              <a:spcBef>
                <a:spcPct val="0"/>
              </a:spcBef>
              <a:buClr>
                <a:schemeClr val="lt2"/>
              </a:buClr>
              <a:buSzPct val="140000"/>
              <a:buFontTx/>
              <a:buNone/>
            </a:pPr>
            <a:r>
              <a:rPr altLang="en-US" sz="3600" lang="zh-CN">
                <a:latin typeface="黑体" pitchFamily="49" charset="-122"/>
                <a:ea typeface="黑体" pitchFamily="49" charset="-122"/>
              </a:rPr>
              <a:t>   </a:t>
            </a:r>
            <a:r>
              <a:rPr altLang="en-US" lang="zh-CN">
                <a:latin typeface="黑体" pitchFamily="49" charset="-122"/>
                <a:ea typeface="黑体" pitchFamily="49" charset="-122"/>
              </a:rPr>
              <a:t>程序             系统</a:t>
            </a:r>
          </a:p>
          <a:p>
            <a:pPr eaLnBrk="1" hangingPunct="1" latinLnBrk="1" lvl="0">
              <a:spcBef>
                <a:spcPct val="65000"/>
              </a:spcBef>
              <a:buClr>
                <a:schemeClr val="lt2"/>
              </a:buClr>
              <a:buSzPct val="140000"/>
              <a:buFontTx/>
              <a:buChar char="•"/>
            </a:pPr>
            <a:r>
              <a:rPr altLang="en-US" sz="3600" lang="zh-CN">
                <a:latin typeface="黑体" pitchFamily="49" charset="-122"/>
                <a:ea typeface="黑体" pitchFamily="49" charset="-122"/>
              </a:rPr>
              <a:t> </a:t>
            </a:r>
            <a:r>
              <a:rPr altLang="en-US" lang="zh-CN">
                <a:latin typeface="黑体" pitchFamily="49" charset="-122"/>
                <a:ea typeface="黑体" pitchFamily="49" charset="-122"/>
              </a:rPr>
              <a:t>转变思维定式：</a:t>
            </a:r>
          </a:p>
          <a:p>
            <a:pPr eaLnBrk="1" hangingPunct="1" latinLnBrk="1" lvl="0">
              <a:buClr>
                <a:schemeClr val="lt2"/>
              </a:buClr>
              <a:buSzPct val="140000"/>
              <a:buFontTx/>
              <a:buNone/>
            </a:pPr>
            <a:r>
              <a:rPr altLang="en-US" sz="3600" lang="zh-CN">
                <a:solidFill>
                  <a:schemeClr val="lt2"/>
                </a:solidFill>
                <a:latin typeface="黑体" pitchFamily="49" charset="-122"/>
                <a:ea typeface="黑体" pitchFamily="49" charset="-122"/>
              </a:rPr>
              <a:t>          </a:t>
            </a:r>
            <a:r>
              <a:rPr altLang="en-US" sz="2800" lang="zh-CN">
                <a:solidFill>
                  <a:srgbClr val="FF3300"/>
                </a:solidFill>
                <a:latin typeface="黑体" pitchFamily="49" charset="-122"/>
                <a:ea typeface="黑体" pitchFamily="49" charset="-122"/>
              </a:rPr>
              <a:t>上升</a:t>
            </a:r>
          </a:p>
          <a:p>
            <a:pPr eaLnBrk="1" hangingPunct="1" latinLnBrk="1" lvl="0">
              <a:spcBef>
                <a:spcPct val="0"/>
              </a:spcBef>
              <a:buClr>
                <a:schemeClr val="lt2"/>
              </a:buClr>
              <a:buSzPct val="140000"/>
              <a:buFontTx/>
              <a:buNone/>
            </a:pPr>
            <a:r>
              <a:rPr altLang="en-US" sz="3600" lang="zh-CN">
                <a:latin typeface="黑体" pitchFamily="49" charset="-122"/>
                <a:ea typeface="黑体" pitchFamily="49" charset="-122"/>
              </a:rPr>
              <a:t>   </a:t>
            </a:r>
            <a:r>
              <a:rPr altLang="zh-CN" sz="2800" lang="en-US">
                <a:latin typeface="黑体" pitchFamily="49" charset="-122"/>
                <a:ea typeface="黑体" pitchFamily="49" charset="-122"/>
              </a:rPr>
              <a:t>程序员             系统工程师(</a:t>
            </a:r>
            <a:r>
              <a:rPr altLang="en-US" sz="2800" lang="zh-CN">
                <a:latin typeface="黑体" pitchFamily="49" charset="-122"/>
                <a:ea typeface="黑体" pitchFamily="49" charset="-122"/>
              </a:rPr>
              <a:t>系统分析员</a:t>
            </a:r>
            <a:r>
              <a:rPr altLang="zh-CN" sz="2800" lang="en-US">
                <a:latin typeface="黑体" pitchFamily="49" charset="-122"/>
                <a:ea typeface="黑体" pitchFamily="49" charset="-122"/>
              </a:rPr>
              <a:t>)</a:t>
            </a:r>
          </a:p>
        </p:txBody>
      </p:sp>
      <p:sp>
        <p:nvSpPr>
          <p:cNvPr id="104864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15</a:t>
            </a:fld>
            <a:endParaRPr altLang="zh-CN" sz="1200" lang="en-US">
              <a:latin typeface="Garamond" pitchFamily="18" charset="0"/>
            </a:endParaRPr>
          </a:p>
        </p:txBody>
      </p:sp>
      <p:sp>
        <p:nvSpPr>
          <p:cNvPr id="1048644" name=""/>
          <p:cNvSpPr/>
          <p:nvPr/>
        </p:nvSpPr>
        <p:spPr>
          <a:xfrm rot="0">
            <a:off x="2339975" y="2565400"/>
            <a:ext cx="2057400" cy="26987"/>
          </a:xfrm>
          <a:prstGeom prst="line"/>
          <a:noFill/>
          <a:ln w="50800" cap="flat" cmpd="sng">
            <a:solidFill>
              <a:srgbClr val="FF3300">
                <a:alpha val="100000"/>
              </a:srgbClr>
            </a:solidFill>
            <a:prstDash val="solid"/>
            <a:round/>
            <a:tailEnd type="stealth" w="med" len="lg"/>
          </a:ln>
        </p:spPr>
      </p:sp>
      <p:sp>
        <p:nvSpPr>
          <p:cNvPr id="1048645" name=""/>
          <p:cNvSpPr/>
          <p:nvPr/>
        </p:nvSpPr>
        <p:spPr>
          <a:xfrm rot="0">
            <a:off x="2339975" y="4797425"/>
            <a:ext cx="1871662" cy="0"/>
          </a:xfrm>
          <a:prstGeom prst="line"/>
          <a:noFill/>
          <a:ln w="50800" cap="flat" cmpd="sng">
            <a:solidFill>
              <a:srgbClr val="FF3300">
                <a:alpha val="100000"/>
              </a:srgbClr>
            </a:solidFill>
            <a:prstDash val="solid"/>
            <a:round/>
            <a:tailEnd type="stealth" w="med" len="lg"/>
          </a:ln>
        </p:spPr>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grpSp>
        <p:nvGrpSpPr>
          <p:cNvPr id="68" name=""/>
          <p:cNvGrpSpPr/>
          <p:nvPr/>
        </p:nvGrpSpPr>
        <p:grpSpPr>
          <a:xfrm rot="0">
            <a:off x="762000" y="4748212"/>
            <a:ext cx="7620000" cy="1201737"/>
            <a:chOff x="480" y="2160"/>
            <a:chExt cx="4800" cy="757"/>
          </a:xfrm>
        </p:grpSpPr>
        <p:sp>
          <p:nvSpPr>
            <p:cNvPr id="1048649" name=""/>
            <p:cNvSpPr/>
            <p:nvPr/>
          </p:nvSpPr>
          <p:spPr>
            <a:xfrm rot="0">
              <a:off x="480" y="2160"/>
              <a:ext cx="4800" cy="720"/>
            </a:xfrm>
            <a:prstGeom prst="ellipse"/>
            <a:gradFill rotWithShape="0">
              <a:gsLst>
                <a:gs pos="0">
                  <a:srgbClr val="FFFFFF">
                    <a:alpha val="100000"/>
                  </a:srgbClr>
                </a:gs>
                <a:gs pos="100000">
                  <a:srgbClr val="E8E8E8">
                    <a:alpha val="100000"/>
                  </a:srgbClr>
                </a:gs>
              </a:gsLst>
              <a:path path="shape">
                <a:fillToRect l="50000" t="50000" r="50000" b="50000"/>
              </a:path>
            </a:gradFill>
            <a:ln>
              <a:noFill/>
            </a:ln>
            <a:effectLst>
              <a:outerShdw algn="ctr" dir="2699999" dist="107763" kx="0" sx="100000" sy="100000">
                <a:srgbClr val="000000">
                  <a:alpha val="100000"/>
                </a:srgb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50" name=""/>
            <p:cNvSpPr/>
            <p:nvPr/>
          </p:nvSpPr>
          <p:spPr>
            <a:xfrm rot="0">
              <a:off x="2151" y="2631"/>
              <a:ext cx="1649" cy="286"/>
            </a:xfrm>
            <a:prstGeom prst="rect"/>
            <a:noFill/>
            <a:ln>
              <a:noFill/>
            </a:ln>
          </p:spPr>
          <p:txBody>
            <a:bodyPr anchor="t" bIns="44450" lIns="90487" rIns="90487"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en-US">
                  <a:effectLst>
                    <a:outerShdw algn="tl" blurRad="38100" dir="2700000" dist="38100">
                      <a:srgbClr val="C0C0C0"/>
                    </a:outerShdw>
                  </a:effectLst>
                  <a:latin typeface="Helvetica" pitchFamily="34" charset="0"/>
                </a:rPr>
                <a:t>a “quality” focus</a:t>
              </a:r>
            </a:p>
          </p:txBody>
        </p:sp>
      </p:grpSp>
      <p:grpSp>
        <p:nvGrpSpPr>
          <p:cNvPr id="69" name=""/>
          <p:cNvGrpSpPr/>
          <p:nvPr/>
        </p:nvGrpSpPr>
        <p:grpSpPr>
          <a:xfrm rot="0">
            <a:off x="1219200" y="4367212"/>
            <a:ext cx="6629400" cy="1066800"/>
            <a:chOff x="768" y="1920"/>
            <a:chExt cx="4176" cy="672"/>
          </a:xfrm>
        </p:grpSpPr>
        <p:sp>
          <p:nvSpPr>
            <p:cNvPr id="1048651" name=""/>
            <p:cNvSpPr/>
            <p:nvPr/>
          </p:nvSpPr>
          <p:spPr>
            <a:xfrm rot="0">
              <a:off x="768" y="1920"/>
              <a:ext cx="4176" cy="672"/>
            </a:xfrm>
            <a:prstGeom prst="ellipse"/>
            <a:gradFill rotWithShape="0">
              <a:gsLst>
                <a:gs pos="0">
                  <a:srgbClr val="FF0000">
                    <a:alpha val="100000"/>
                  </a:srgbClr>
                </a:gs>
                <a:gs pos="100000">
                  <a:srgbClr val="D10000">
                    <a:alpha val="100000"/>
                  </a:srgbClr>
                </a:gs>
              </a:gsLst>
              <a:path path="shape">
                <a:fillToRect l="50000" t="50000" r="50000" b="50000"/>
              </a:path>
            </a:gradFill>
            <a:ln>
              <a:noFill/>
            </a:ln>
            <a:effectLst>
              <a:outerShdw algn="ctr" dir="2699999" dist="107763" kx="0" sx="100000" sy="100000">
                <a:srgbClr val="000000">
                  <a:alpha val="100000"/>
                </a:srgb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52" name=""/>
            <p:cNvSpPr/>
            <p:nvPr/>
          </p:nvSpPr>
          <p:spPr>
            <a:xfrm rot="0">
              <a:off x="2486" y="2295"/>
              <a:ext cx="869" cy="289"/>
            </a:xfrm>
            <a:prstGeom prst="rect"/>
            <a:noFill/>
            <a:ln>
              <a:noFill/>
            </a:ln>
          </p:spPr>
          <p:txBody>
            <a:bodyPr anchor="t" bIns="44450" lIns="90487" rIns="90487"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en-US">
                  <a:solidFill>
                    <a:srgbClr val="000000"/>
                  </a:solidFill>
                  <a:effectLst>
                    <a:outerShdw algn="tl" blurRad="38100" dir="2700000" dist="38100">
                      <a:srgbClr val="C0C0C0"/>
                    </a:outerShdw>
                  </a:effectLst>
                  <a:latin typeface="Helvetica" pitchFamily="34" charset="0"/>
                </a:rPr>
                <a:t>Process </a:t>
              </a:r>
            </a:p>
          </p:txBody>
        </p:sp>
      </p:grpSp>
      <p:grpSp>
        <p:nvGrpSpPr>
          <p:cNvPr id="70" name=""/>
          <p:cNvGrpSpPr/>
          <p:nvPr/>
        </p:nvGrpSpPr>
        <p:grpSpPr>
          <a:xfrm rot="0">
            <a:off x="1752600" y="3986212"/>
            <a:ext cx="5486400" cy="914400"/>
            <a:chOff x="1104" y="1680"/>
            <a:chExt cx="3456" cy="576"/>
          </a:xfrm>
        </p:grpSpPr>
        <p:sp>
          <p:nvSpPr>
            <p:cNvPr id="1048653" name=""/>
            <p:cNvSpPr/>
            <p:nvPr/>
          </p:nvSpPr>
          <p:spPr>
            <a:xfrm rot="0">
              <a:off x="1104" y="1680"/>
              <a:ext cx="3456" cy="576"/>
            </a:xfrm>
            <a:prstGeom prst="ellipse"/>
            <a:gradFill rotWithShape="0">
              <a:gsLst>
                <a:gs pos="0">
                  <a:schemeClr val="hlink">
                    <a:alpha val="100000"/>
                  </a:schemeClr>
                </a:gs>
                <a:gs pos="100000">
                  <a:srgbClr val="6F4A00">
                    <a:alpha val="100000"/>
                  </a:srgbClr>
                </a:gs>
              </a:gsLst>
              <a:path path="shape">
                <a:fillToRect l="50000" t="50000" r="50000" b="50000"/>
              </a:path>
            </a:gradFill>
            <a:ln>
              <a:noFill/>
            </a:ln>
            <a:effectLst>
              <a:outerShdw algn="ctr" dir="2699999" dist="107763" kx="0" sx="100000" sy="100000">
                <a:srgbClr val="000000">
                  <a:alpha val="10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54" name=""/>
            <p:cNvSpPr/>
            <p:nvPr/>
          </p:nvSpPr>
          <p:spPr>
            <a:xfrm rot="0">
              <a:off x="2439" y="1959"/>
              <a:ext cx="859" cy="289"/>
            </a:xfrm>
            <a:prstGeom prst="rect"/>
            <a:noFill/>
            <a:ln>
              <a:noFill/>
            </a:ln>
          </p:spPr>
          <p:txBody>
            <a:bodyPr anchor="t" bIns="44450" lIns="90487" rIns="90487"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en-US">
                  <a:solidFill>
                    <a:srgbClr val="000000"/>
                  </a:solidFill>
                  <a:effectLst>
                    <a:outerShdw algn="tl" blurRad="38100" dir="2700000" dist="38100">
                      <a:srgbClr val="C0C0C0"/>
                    </a:outerShdw>
                  </a:effectLst>
                  <a:latin typeface="Helvetica" pitchFamily="34" charset="0"/>
                </a:rPr>
                <a:t>Methods</a:t>
              </a:r>
            </a:p>
          </p:txBody>
        </p:sp>
      </p:grpSp>
      <p:grpSp>
        <p:nvGrpSpPr>
          <p:cNvPr id="71" name=""/>
          <p:cNvGrpSpPr/>
          <p:nvPr/>
        </p:nvGrpSpPr>
        <p:grpSpPr>
          <a:xfrm rot="0">
            <a:off x="2133600" y="3757612"/>
            <a:ext cx="4724400" cy="609600"/>
            <a:chOff x="1344" y="1536"/>
            <a:chExt cx="2976" cy="384"/>
          </a:xfrm>
        </p:grpSpPr>
        <p:sp>
          <p:nvSpPr>
            <p:cNvPr id="1048655" name=""/>
            <p:cNvSpPr/>
            <p:nvPr/>
          </p:nvSpPr>
          <p:spPr>
            <a:xfrm rot="0">
              <a:off x="1344" y="1536"/>
              <a:ext cx="2976" cy="384"/>
            </a:xfrm>
            <a:prstGeom prst="ellipse"/>
            <a:gradFill rotWithShape="0">
              <a:gsLst>
                <a:gs pos="0">
                  <a:srgbClr val="790015">
                    <a:alpha val="100000"/>
                  </a:srgbClr>
                </a:gs>
                <a:gs pos="100000">
                  <a:srgbClr val="58000F">
                    <a:alpha val="100000"/>
                  </a:srgbClr>
                </a:gs>
              </a:gsLst>
              <a:path path="shape">
                <a:fillToRect l="50000" t="50000" r="50000" b="50000"/>
              </a:path>
            </a:gradFill>
            <a:ln>
              <a:noFill/>
            </a:ln>
            <a:effectLst>
              <a:outerShdw algn="ctr" dir="2699999" dist="107763" kx="0" sx="100000" sy="100000">
                <a:srgbClr val="000000">
                  <a:alpha val="100000"/>
                </a:srgbClr>
              </a:outerShdw>
            </a:effectLst>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56" name=""/>
            <p:cNvSpPr/>
            <p:nvPr/>
          </p:nvSpPr>
          <p:spPr>
            <a:xfrm rot="0">
              <a:off x="2631" y="1623"/>
              <a:ext cx="568" cy="289"/>
            </a:xfrm>
            <a:prstGeom prst="rect"/>
            <a:noFill/>
            <a:ln>
              <a:noFill/>
            </a:ln>
          </p:spPr>
          <p:txBody>
            <a:bodyPr anchor="t" bIns="44450" lIns="90487" rIns="90487" tIns="4445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en-US">
                  <a:solidFill>
                    <a:srgbClr val="DADADA"/>
                  </a:solidFill>
                  <a:effectLst>
                    <a:outerShdw algn="tl" blurRad="38100" dir="2700000" dist="38100">
                      <a:srgbClr val="C0C0C0"/>
                    </a:outerShdw>
                  </a:effectLst>
                  <a:latin typeface="Helvetica" pitchFamily="34" charset="0"/>
                </a:rPr>
                <a:t>Tools</a:t>
              </a:r>
            </a:p>
          </p:txBody>
        </p:sp>
      </p:grpSp>
      <p:sp>
        <p:nvSpPr>
          <p:cNvPr id="104865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16</a:t>
            </a:fld>
            <a:endParaRPr altLang="zh-CN" sz="1200" lang="en-US">
              <a:latin typeface="Garamond" pitchFamily="18" charset="0"/>
            </a:endParaRPr>
          </a:p>
        </p:txBody>
      </p:sp>
      <p:sp>
        <p:nvSpPr>
          <p:cNvPr id="1048658" name=""/>
          <p:cNvSpPr txBox="1"/>
          <p:nvPr/>
        </p:nvSpPr>
        <p:spPr>
          <a:xfrm rot="0">
            <a:off x="457200" y="277812"/>
            <a:ext cx="8229600" cy="11398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4200" lang="en-US">
                <a:solidFill>
                  <a:schemeClr val="lt2"/>
                </a:solidFill>
                <a:latin typeface="Garamond" pitchFamily="18" charset="0"/>
              </a:rPr>
              <a:t>A Layered Technology</a:t>
            </a:r>
          </a:p>
        </p:txBody>
      </p:sp>
      <p:sp>
        <p:nvSpPr>
          <p:cNvPr id="1048659" name=""/>
          <p:cNvSpPr/>
          <p:nvPr/>
        </p:nvSpPr>
        <p:spPr>
          <a:xfrm rot="0">
            <a:off x="250825" y="1628775"/>
            <a:ext cx="5902325" cy="2160587"/>
          </a:xfrm>
          <a:prstGeom prst="wedgeEllipseCallout">
            <a:avLst>
              <a:gd name="adj1" fmla="val 7287"/>
              <a:gd name="adj2" fmla="val 111648"/>
            </a:avLst>
          </a:prstGeom>
          <a:gradFill rotWithShape="0">
            <a:gsLst>
              <a:gs pos="0">
                <a:srgbClr val="FFFFFF">
                  <a:alpha val="100000"/>
                </a:srgbClr>
              </a:gs>
              <a:gs pos="100000">
                <a:srgbClr val="C0C0C0">
                  <a:alpha val="100000"/>
                </a:srgbClr>
              </a:gs>
            </a:gsLst>
            <a:lin ang="2700000" scaled="1"/>
          </a:gradFill>
          <a:ln w="9525" cap="flat" cmpd="sng">
            <a:solidFill>
              <a:srgbClr val="3366FF">
                <a:alpha val="100000"/>
              </a:srgbClr>
            </a:solidFill>
            <a:prstDash val="solid"/>
            <a:round/>
          </a:ln>
        </p:spPr>
        <p:txBody>
          <a:bodyPr anchor="t" bIns="10800" lIns="36000" rIns="36000" tIns="1080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342900" lvl="0" marL="342900">
              <a:buChar char="•"/>
            </a:pPr>
            <a:r>
              <a:rPr altLang="en-US" sz="2400" lang="zh-CN">
                <a:solidFill>
                  <a:srgbClr val="FF3300"/>
                </a:solidFill>
                <a:latin typeface="宋体" pitchFamily="2" charset="-122"/>
              </a:rPr>
              <a:t>软件工程的基础</a:t>
            </a:r>
          </a:p>
          <a:p>
            <a:pPr indent="-342900" lvl="0" marL="342900">
              <a:buChar char="•"/>
            </a:pPr>
            <a:r>
              <a:rPr altLang="en-US" sz="2400" lang="zh-CN">
                <a:solidFill>
                  <a:srgbClr val="FF3300"/>
                </a:solidFill>
                <a:latin typeface="宋体" pitchFamily="2" charset="-122"/>
              </a:rPr>
              <a:t>将各个技术层次结合在一起</a:t>
            </a:r>
          </a:p>
          <a:p>
            <a:pPr indent="-342900" lvl="0" marL="342900">
              <a:buChar char="•"/>
            </a:pPr>
            <a:r>
              <a:rPr altLang="en-US" sz="2400" lang="zh-CN">
                <a:solidFill>
                  <a:srgbClr val="FF3300"/>
                </a:solidFill>
                <a:latin typeface="宋体" pitchFamily="2" charset="-122"/>
              </a:rPr>
              <a:t>定义了一个框架</a:t>
            </a:r>
          </a:p>
          <a:p>
            <a:pPr indent="-342900" lvl="0" marL="342900">
              <a:buChar char="•"/>
            </a:pPr>
            <a:r>
              <a:rPr altLang="en-US" sz="2400" lang="zh-CN">
                <a:solidFill>
                  <a:srgbClr val="FF3300"/>
                </a:solidFill>
                <a:latin typeface="宋体" pitchFamily="2" charset="-122"/>
              </a:rPr>
              <a:t>软件项目管理的基础</a:t>
            </a:r>
          </a:p>
          <a:p>
            <a:pPr indent="-342900" lvl="0" marL="342900"/>
            <a:endParaRPr altLang="en-US" sz="2400" lang="zh-CN">
              <a:solidFill>
                <a:srgbClr val="FF3300"/>
              </a:solidFill>
              <a:latin typeface="宋体" pitchFamily="2" charset="-122"/>
            </a:endParaRPr>
          </a:p>
          <a:p>
            <a:pPr eaLnBrk="1" hangingPunct="1" latinLnBrk="1" lvl="2">
              <a:spcBef>
                <a:spcPct val="20000"/>
              </a:spcBef>
              <a:buClr>
                <a:schemeClr val="hlink"/>
              </a:buClr>
              <a:buSzPct val="95000"/>
              <a:buFont typeface="Wingdings" pitchFamily="2" charset="2"/>
              <a:buChar char="w"/>
            </a:pPr>
            <a:endParaRPr altLang="en-US" sz="2000" lang="zh-CN"/>
          </a:p>
        </p:txBody>
      </p:sp>
      <p:sp>
        <p:nvSpPr>
          <p:cNvPr id="1048660" name=""/>
          <p:cNvSpPr/>
          <p:nvPr/>
        </p:nvSpPr>
        <p:spPr>
          <a:xfrm rot="0">
            <a:off x="4148137" y="2665412"/>
            <a:ext cx="4592637" cy="1123950"/>
          </a:xfrm>
          <a:prstGeom prst="wedgeEllipseCallout">
            <a:avLst>
              <a:gd name="adj1" fmla="val -23148"/>
              <a:gd name="adj2" fmla="val 128806"/>
            </a:avLst>
          </a:prstGeom>
          <a:gradFill rotWithShape="0">
            <a:gsLst>
              <a:gs pos="0">
                <a:srgbClr val="FFFFFF">
                  <a:alpha val="100000"/>
                </a:srgbClr>
              </a:gs>
              <a:gs pos="100000">
                <a:srgbClr val="C0C0C0">
                  <a:alpha val="100000"/>
                </a:srgbClr>
              </a:gs>
            </a:gsLst>
            <a:lin ang="2700000" scaled="1"/>
          </a:gradFill>
          <a:ln w="9525" cap="flat" cmpd="sng">
            <a:solidFill>
              <a:schemeClr val="dk1">
                <a:alpha val="100000"/>
              </a:schemeClr>
            </a:solidFill>
            <a:prstDash val="solid"/>
            <a:round/>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2400" lang="zh-CN">
                <a:solidFill>
                  <a:srgbClr val="FF3300"/>
                </a:solidFill>
                <a:latin typeface="黑体" pitchFamily="49" charset="-122"/>
                <a:ea typeface="黑体" pitchFamily="49" charset="-122"/>
              </a:rPr>
              <a:t>提供技术上的解决方法</a:t>
            </a:r>
          </a:p>
        </p:txBody>
      </p:sp>
      <p:sp>
        <p:nvSpPr>
          <p:cNvPr id="1048661" name=""/>
          <p:cNvSpPr/>
          <p:nvPr/>
        </p:nvSpPr>
        <p:spPr>
          <a:xfrm rot="0">
            <a:off x="971550" y="1484312"/>
            <a:ext cx="5181600" cy="1800225"/>
          </a:xfrm>
          <a:prstGeom prst="wedgeEllipseCallout">
            <a:avLst>
              <a:gd name="adj1" fmla="val 19736"/>
              <a:gd name="adj2" fmla="val 96583"/>
            </a:avLst>
          </a:prstGeom>
          <a:gradFill rotWithShape="0">
            <a:gsLst>
              <a:gs pos="0">
                <a:srgbClr val="FFFFFF">
                  <a:alpha val="100000"/>
                </a:srgbClr>
              </a:gs>
              <a:gs pos="100000">
                <a:srgbClr val="C0C0C0">
                  <a:alpha val="100000"/>
                </a:srgbClr>
              </a:gs>
            </a:gsLst>
            <a:lin ang="2700000" scaled="1"/>
          </a:gradFill>
          <a:ln w="9525" cap="flat" cmpd="sng">
            <a:solidFill>
              <a:schemeClr val="dk1">
                <a:alpha val="100000"/>
              </a:schemeClr>
            </a:solidFill>
            <a:prstDash val="solid"/>
            <a:round/>
          </a:ln>
        </p:spPr>
        <p:txBody>
          <a:bodyPr anchor="t" bIns="0" lIns="0" rIns="0" tIns="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15000"/>
              </a:lnSpc>
              <a:buClr>
                <a:schemeClr val="hlink"/>
              </a:buClr>
              <a:buSzPct val="110000"/>
              <a:buNone/>
            </a:pPr>
            <a:r>
              <a:rPr altLang="en-US" sz="2400" lang="zh-CN">
                <a:solidFill>
                  <a:srgbClr val="FF3300"/>
                </a:solidFill>
                <a:ea typeface="黑体" pitchFamily="49" charset="-122"/>
              </a:rPr>
              <a:t>为过程和方法提供自动化或半自动化的支持，</a:t>
            </a:r>
            <a:r>
              <a:rPr altLang="zh-CN" sz="2400" lang="en-US">
                <a:solidFill>
                  <a:srgbClr val="FF3300"/>
                </a:solidFill>
                <a:ea typeface="黑体" pitchFamily="49" charset="-122"/>
              </a:rPr>
              <a:t>CASE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6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659"/>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1" id="13" nodeType="clickEffect" presetClass="exit" presetID="22" presetSubtype="4">
                                  <p:stCondLst>
                                    <p:cond delay="0"/>
                                  </p:stCondLst>
                                  <p:childTnLst>
                                    <p:animEffect transition="out" filter="wipe(down)">
                                      <p:cBhvr>
                                        <p:cTn dur="500" id="14"/>
                                        <p:tgtEl>
                                          <p:spTgt spid="1048659"/>
                                        </p:tgtEl>
                                      </p:cBhvr>
                                    </p:animEffect>
                                    <p:set>
                                      <p:cBhvr>
                                        <p:cTn dur="1" fill="hold" id="15">
                                          <p:stCondLst>
                                            <p:cond delay="499"/>
                                          </p:stCondLst>
                                        </p:cTn>
                                        <p:tgtEl>
                                          <p:spTgt spid="1048659"/>
                                        </p:tgtEl>
                                        <p:attrNameLst>
                                          <p:attrName>style.visibility</p:attrName>
                                        </p:attrNameLst>
                                      </p:cBhvr>
                                      <p:to>
                                        <p:strVal val="hidden"/>
                                      </p:to>
                                    </p:se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70"/>
                                        </p:tgtEl>
                                        <p:attrNameLst>
                                          <p:attrName>style.visibility</p:attrName>
                                        </p:attrNameLst>
                                      </p:cBhvr>
                                      <p:to>
                                        <p:strVal val="visible"/>
                                      </p:to>
                                    </p:set>
                                    <p:animEffect transition="in" filter="blinds(horizontal)">
                                      <p:cBhvr>
                                        <p:cTn dur="500" id="20"/>
                                        <p:tgtEl>
                                          <p:spTgt spid="70"/>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3" presetSubtype="10">
                                  <p:stCondLst>
                                    <p:cond delay="0"/>
                                  </p:stCondLst>
                                  <p:childTnLst>
                                    <p:set>
                                      <p:cBhvr>
                                        <p:cTn dur="1" fill="hold" id="24">
                                          <p:stCondLst>
                                            <p:cond delay="0"/>
                                          </p:stCondLst>
                                        </p:cTn>
                                        <p:tgtEl>
                                          <p:spTgt spid="1048660"/>
                                        </p:tgtEl>
                                        <p:attrNameLst>
                                          <p:attrName>style.visibility</p:attrName>
                                        </p:attrNameLst>
                                      </p:cBhvr>
                                      <p:to>
                                        <p:strVal val="visible"/>
                                      </p:to>
                                    </p:set>
                                    <p:animEffect transition="in" filter="blinds(horizontal)">
                                      <p:cBhvr>
                                        <p:cTn dur="500" id="25"/>
                                        <p:tgtEl>
                                          <p:spTgt spid="1048660"/>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grpId="1" id="28" nodeType="clickEffect" presetClass="exit" presetID="22" presetSubtype="4">
                                  <p:stCondLst>
                                    <p:cond delay="0"/>
                                  </p:stCondLst>
                                  <p:childTnLst>
                                    <p:animEffect transition="out" filter="wipe(down)">
                                      <p:cBhvr>
                                        <p:cTn dur="500" id="29"/>
                                        <p:tgtEl>
                                          <p:spTgt spid="1048660"/>
                                        </p:tgtEl>
                                      </p:cBhvr>
                                    </p:animEffect>
                                    <p:set>
                                      <p:cBhvr>
                                        <p:cTn dur="1" fill="hold" id="30">
                                          <p:stCondLst>
                                            <p:cond delay="499"/>
                                          </p:stCondLst>
                                        </p:cTn>
                                        <p:tgtEl>
                                          <p:spTgt spid="1048660"/>
                                        </p:tgtEl>
                                        <p:attrNameLst>
                                          <p:attrName>style.visibility</p:attrName>
                                        </p:attrNameLst>
                                      </p:cBhvr>
                                      <p:to>
                                        <p:strVal val="hidden"/>
                                      </p:to>
                                    </p:se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3" presetSubtype="10">
                                  <p:stCondLst>
                                    <p:cond delay="0"/>
                                  </p:stCondLst>
                                  <p:childTnLst>
                                    <p:set>
                                      <p:cBhvr>
                                        <p:cTn dur="1" fill="hold" id="34">
                                          <p:stCondLst>
                                            <p:cond delay="0"/>
                                          </p:stCondLst>
                                        </p:cTn>
                                        <p:tgtEl>
                                          <p:spTgt spid="71"/>
                                        </p:tgtEl>
                                        <p:attrNameLst>
                                          <p:attrName>style.visibility</p:attrName>
                                        </p:attrNameLst>
                                      </p:cBhvr>
                                      <p:to>
                                        <p:strVal val="visible"/>
                                      </p:to>
                                    </p:set>
                                    <p:animEffect transition="in" filter="blinds(horizontal)">
                                      <p:cBhvr>
                                        <p:cTn dur="500" id="35"/>
                                        <p:tgtEl>
                                          <p:spTgt spid="71"/>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grpId="0" id="38" nodeType="clickEffect" presetClass="entr" presetID="3" presetSubtype="10">
                                  <p:stCondLst>
                                    <p:cond delay="0"/>
                                  </p:stCondLst>
                                  <p:childTnLst>
                                    <p:set>
                                      <p:cBhvr>
                                        <p:cTn dur="1" fill="hold" id="39">
                                          <p:stCondLst>
                                            <p:cond delay="0"/>
                                          </p:stCondLst>
                                        </p:cTn>
                                        <p:tgtEl>
                                          <p:spTgt spid="1048661"/>
                                        </p:tgtEl>
                                        <p:attrNameLst>
                                          <p:attrName>style.visibility</p:attrName>
                                        </p:attrNameLst>
                                      </p:cBhvr>
                                      <p:to>
                                        <p:strVal val="visible"/>
                                      </p:to>
                                    </p:set>
                                    <p:animEffect transition="in" filter="blinds(horizontal)">
                                      <p:cBhvr>
                                        <p:cTn dur="500" id="40"/>
                                        <p:tgtEl>
                                          <p:spTgt spid="1048661"/>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grpId="1" id="43" nodeType="clickEffect" presetClass="exit" presetID="22" presetSubtype="4">
                                  <p:stCondLst>
                                    <p:cond delay="0"/>
                                  </p:stCondLst>
                                  <p:childTnLst>
                                    <p:animEffect transition="out" filter="wipe(down)">
                                      <p:cBhvr>
                                        <p:cTn dur="500" id="44"/>
                                        <p:tgtEl>
                                          <p:spTgt spid="1048661"/>
                                        </p:tgtEl>
                                      </p:cBhvr>
                                    </p:animEffect>
                                    <p:set>
                                      <p:cBhvr>
                                        <p:cTn dur="1" fill="hold" id="45">
                                          <p:stCondLst>
                                            <p:cond delay="499"/>
                                          </p:stCondLst>
                                        </p:cTn>
                                        <p:tgtEl>
                                          <p:spTgt spid="10486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uiExpand="0" build="whole" animBg="1"/>
      <p:bldP spid="1048659" grpId="1" uiExpand="0" build="whole" animBg="1"/>
      <p:bldP spid="1048660" grpId="0" uiExpand="0" build="whole" animBg="1"/>
      <p:bldP spid="1048660" grpId="1" uiExpand="0" build="whole" animBg="1"/>
      <p:bldP spid="1048661" grpId="0" uiExpand="0" build="whole" animBg="1"/>
      <p:bldP spid="1048661" grpId="1" uiExpand="0" build="whole"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65"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17</a:t>
            </a:fld>
            <a:endParaRPr altLang="zh-CN" sz="1200" lang="en-US">
              <a:solidFill>
                <a:srgbClr val="000000"/>
              </a:solidFill>
              <a:latin typeface="Helvetica" pitchFamily="34" charset="0"/>
              <a:ea typeface="MS PGothic" pitchFamily="34" charset="-128"/>
            </a:endParaRPr>
          </a:p>
        </p:txBody>
      </p:sp>
      <p:sp>
        <p:nvSpPr>
          <p:cNvPr id="1048666"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软件工程实践的精髓</a:t>
            </a:r>
          </a:p>
        </p:txBody>
      </p:sp>
      <p:sp>
        <p:nvSpPr>
          <p:cNvPr id="1048667" name=""/>
          <p:cNvSpPr/>
          <p:nvPr>
            <p:ph sz="full" idx="1"/>
          </p:nvPr>
        </p:nvSpPr>
        <p:spPr>
          <a:xfrm rot="0">
            <a:off x="457200" y="1484312"/>
            <a:ext cx="8229600" cy="3889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zh-CN" sz="3200" lang="en-US"/>
              <a:t>Polya</a:t>
            </a:r>
            <a:r>
              <a:rPr altLang="en-US" sz="3200" lang="zh-CN"/>
              <a:t>给出的建议：</a:t>
            </a:r>
          </a:p>
          <a:p>
            <a:pPr eaLnBrk="1" hangingPunct="1" latinLnBrk="1" lvl="1"/>
            <a:r>
              <a:rPr altLang="en-US" sz="2800" lang="zh-CN">
                <a:latin typeface="Palatino" pitchFamily="-128" charset="0"/>
              </a:rPr>
              <a:t>理解问题</a:t>
            </a:r>
            <a:r>
              <a:rPr altLang="zh-CN" sz="2800" lang="en-US">
                <a:latin typeface="Palatino" pitchFamily="-128" charset="0"/>
              </a:rPr>
              <a:t> (</a:t>
            </a:r>
            <a:r>
              <a:rPr altLang="en-US" sz="2800" lang="zh-CN">
                <a:latin typeface="Palatino" pitchFamily="-128" charset="0"/>
              </a:rPr>
              <a:t>沟通和分析</a:t>
            </a:r>
            <a:r>
              <a:rPr altLang="zh-CN" sz="2800" lang="en-US">
                <a:latin typeface="Palatino" pitchFamily="-128" charset="0"/>
              </a:rPr>
              <a:t>)</a:t>
            </a:r>
          </a:p>
          <a:p>
            <a:pPr eaLnBrk="1" hangingPunct="1" latinLnBrk="1" lvl="2"/>
            <a:r>
              <a:rPr altLang="en-US" sz="2400" lang="zh-CN">
                <a:solidFill>
                  <a:srgbClr val="FF0000"/>
                </a:solidFill>
                <a:latin typeface="Palatino" pitchFamily="-128" charset="0"/>
              </a:rPr>
              <a:t>谁将从问题的解决中获益？</a:t>
            </a:r>
            <a:r>
              <a:rPr altLang="en-US" sz="2400" lang="zh-CN">
                <a:latin typeface="Palatino" pitchFamily="-128" charset="0"/>
              </a:rPr>
              <a:t>即谁是利益相关者？</a:t>
            </a:r>
          </a:p>
          <a:p>
            <a:pPr eaLnBrk="1" hangingPunct="1" latinLnBrk="1" lvl="2"/>
            <a:r>
              <a:rPr altLang="en-US" sz="2400" lang="zh-CN">
                <a:solidFill>
                  <a:srgbClr val="FF0000"/>
                </a:solidFill>
                <a:latin typeface="Palatino" pitchFamily="-128" charset="0"/>
              </a:rPr>
              <a:t>有哪些是未知的？</a:t>
            </a:r>
            <a:r>
              <a:rPr altLang="en-US" sz="2400" lang="zh-CN">
                <a:latin typeface="Palatino" pitchFamily="-128" charset="0"/>
              </a:rPr>
              <a:t>哪些数据、功能和特征是解决问题必需的？</a:t>
            </a:r>
          </a:p>
          <a:p>
            <a:pPr eaLnBrk="1" hangingPunct="1" latinLnBrk="1" lvl="2"/>
            <a:r>
              <a:rPr altLang="en-US" sz="2400" lang="zh-CN">
                <a:solidFill>
                  <a:srgbClr val="FF0000"/>
                </a:solidFill>
                <a:latin typeface="Palatino" pitchFamily="-128" charset="0"/>
              </a:rPr>
              <a:t>问题可以划分吗？</a:t>
            </a:r>
            <a:r>
              <a:rPr altLang="en-US" sz="2400" lang="zh-CN">
                <a:latin typeface="Palatino" pitchFamily="-128" charset="0"/>
              </a:rPr>
              <a:t>是否可以描述为更小、更容易理解的问题？ </a:t>
            </a:r>
          </a:p>
          <a:p>
            <a:pPr eaLnBrk="1" hangingPunct="1" latinLnBrk="1" lvl="2"/>
            <a:r>
              <a:rPr altLang="en-US" sz="2400" lang="zh-CN">
                <a:solidFill>
                  <a:srgbClr val="FF0000"/>
                </a:solidFill>
                <a:latin typeface="Palatino" pitchFamily="-128" charset="0"/>
              </a:rPr>
              <a:t>问题可以图形化描述吗？</a:t>
            </a:r>
            <a:r>
              <a:rPr altLang="zh-CN" sz="2400" lang="en-US">
                <a:latin typeface="Palatino" pitchFamily="-128" charset="0"/>
              </a:rPr>
              <a:t>可以建立分析模型吗？</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68"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18</a:t>
            </a:fld>
            <a:endParaRPr altLang="zh-CN" sz="1200" lang="en-US">
              <a:solidFill>
                <a:srgbClr val="000000"/>
              </a:solidFill>
              <a:latin typeface="Helvetica" pitchFamily="34" charset="0"/>
              <a:ea typeface="MS PGothic" pitchFamily="34" charset="-128"/>
            </a:endParaRPr>
          </a:p>
        </p:txBody>
      </p:sp>
      <p:sp>
        <p:nvSpPr>
          <p:cNvPr id="104866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软件工程实践的精髓</a:t>
            </a:r>
          </a:p>
        </p:txBody>
      </p:sp>
      <p:sp>
        <p:nvSpPr>
          <p:cNvPr id="1048670" name=""/>
          <p:cNvSpPr/>
          <p:nvPr>
            <p:ph sz="full" idx="1"/>
          </p:nvPr>
        </p:nvSpPr>
        <p:spPr>
          <a:xfrm rot="0">
            <a:off x="250825" y="1196975"/>
            <a:ext cx="8229600"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1"/>
            <a:r>
              <a:rPr altLang="en-US" sz="2800" lang="zh-CN">
                <a:latin typeface="Palatino" pitchFamily="-128" charset="0"/>
              </a:rPr>
              <a:t>策划解决方案</a:t>
            </a:r>
            <a:r>
              <a:rPr altLang="zh-CN" sz="2800" lang="en-US">
                <a:latin typeface="Palatino" pitchFamily="-128" charset="0"/>
              </a:rPr>
              <a:t> (</a:t>
            </a:r>
            <a:r>
              <a:rPr altLang="en-US" sz="2800" lang="zh-CN">
                <a:latin typeface="Palatino" pitchFamily="-128" charset="0"/>
              </a:rPr>
              <a:t>建模和软件设计</a:t>
            </a:r>
            <a:r>
              <a:rPr altLang="zh-CN" sz="2800" lang="en-US">
                <a:latin typeface="Palatino" pitchFamily="-128" charset="0"/>
              </a:rPr>
              <a:t>)</a:t>
            </a:r>
          </a:p>
          <a:p>
            <a:pPr eaLnBrk="1" hangingPunct="1" latinLnBrk="1" lvl="2"/>
            <a:r>
              <a:rPr altLang="en-US" sz="2400" lang="zh-CN">
                <a:solidFill>
                  <a:srgbClr val="FF0000"/>
                </a:solidFill>
                <a:latin typeface="Palatino" pitchFamily="-128" charset="0"/>
              </a:rPr>
              <a:t>以前曾经见过类似问题吗？</a:t>
            </a:r>
            <a:r>
              <a:rPr altLang="en-US" sz="2400" lang="zh-CN">
                <a:latin typeface="Palatino" pitchFamily="-128" charset="0"/>
              </a:rPr>
              <a:t>在潜在的解决方案中，是否可以识别一些模式？是否已经有软件实现了所需要的数据、功能和特征？</a:t>
            </a:r>
          </a:p>
          <a:p>
            <a:pPr eaLnBrk="1" hangingPunct="1" latinLnBrk="1" lvl="2"/>
            <a:r>
              <a:rPr altLang="en-US" sz="2400" lang="zh-CN">
                <a:solidFill>
                  <a:srgbClr val="FF0000"/>
                </a:solidFill>
                <a:latin typeface="Palatino" pitchFamily="-128" charset="0"/>
              </a:rPr>
              <a:t>类似问题是否解决过？</a:t>
            </a:r>
            <a:r>
              <a:rPr altLang="en-US" sz="2400" lang="zh-CN">
                <a:latin typeface="Palatino" pitchFamily="-128" charset="0"/>
              </a:rPr>
              <a:t>如果是，解决方案所包含元素是否可以复用？</a:t>
            </a:r>
          </a:p>
          <a:p>
            <a:pPr eaLnBrk="1" hangingPunct="1" latinLnBrk="1" lvl="2"/>
            <a:r>
              <a:rPr altLang="en-US" sz="2400" lang="zh-CN">
                <a:solidFill>
                  <a:srgbClr val="FF0000"/>
                </a:solidFill>
                <a:latin typeface="Palatino" pitchFamily="-128" charset="0"/>
              </a:rPr>
              <a:t>可以定义子问题吗？</a:t>
            </a:r>
            <a:r>
              <a:rPr altLang="en-US" sz="2400" lang="zh-CN">
                <a:latin typeface="Palatino" pitchFamily="-128" charset="0"/>
              </a:rPr>
              <a:t>如果可以，子问题是否已有解决方案？</a:t>
            </a:r>
          </a:p>
          <a:p>
            <a:pPr eaLnBrk="1" hangingPunct="1" latinLnBrk="1" lvl="2"/>
            <a:r>
              <a:rPr altLang="en-US" sz="2400" lang="zh-CN">
                <a:solidFill>
                  <a:srgbClr val="FF0000"/>
                </a:solidFill>
                <a:latin typeface="Palatino" pitchFamily="-128" charset="0"/>
              </a:rPr>
              <a:t>能用一种可以很快实现的方式来描述解决方案吗？</a:t>
            </a:r>
            <a:r>
              <a:rPr altLang="zh-CN" sz="2400" lang="en-US">
                <a:latin typeface="Palatino" pitchFamily="-128" charset="0"/>
              </a:rPr>
              <a:t>能构建出设计模型吗？</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71"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19</a:t>
            </a:fld>
            <a:endParaRPr altLang="zh-CN" sz="1200" lang="en-US">
              <a:solidFill>
                <a:srgbClr val="000000"/>
              </a:solidFill>
              <a:latin typeface="Helvetica" pitchFamily="34" charset="0"/>
              <a:ea typeface="MS PGothic" pitchFamily="34" charset="-128"/>
            </a:endParaRPr>
          </a:p>
        </p:txBody>
      </p:sp>
      <p:sp>
        <p:nvSpPr>
          <p:cNvPr id="104867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软件工程实践的精髓</a:t>
            </a:r>
          </a:p>
        </p:txBody>
      </p:sp>
      <p:sp>
        <p:nvSpPr>
          <p:cNvPr id="1048673" name=""/>
          <p:cNvSpPr/>
          <p:nvPr>
            <p:ph sz="full" idx="1"/>
          </p:nvPr>
        </p:nvSpPr>
        <p:spPr>
          <a:xfrm rot="0">
            <a:off x="179387" y="1125537"/>
            <a:ext cx="8229600" cy="2159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1"/>
            <a:r>
              <a:rPr altLang="en-US" sz="2800" lang="zh-CN">
                <a:latin typeface="Palatino" pitchFamily="-128" charset="0"/>
              </a:rPr>
              <a:t>实施计划</a:t>
            </a:r>
            <a:r>
              <a:rPr altLang="zh-CN" sz="2800" lang="en-US">
                <a:latin typeface="Palatino" pitchFamily="-128" charset="0"/>
              </a:rPr>
              <a:t>(</a:t>
            </a:r>
            <a:r>
              <a:rPr altLang="en-US" sz="2800" lang="zh-CN">
                <a:latin typeface="Palatino" pitchFamily="-128" charset="0"/>
              </a:rPr>
              <a:t>代码生成</a:t>
            </a:r>
            <a:r>
              <a:rPr altLang="zh-CN" sz="2800" lang="en-US">
                <a:latin typeface="Palatino" pitchFamily="-128" charset="0"/>
              </a:rPr>
              <a:t>)</a:t>
            </a:r>
          </a:p>
          <a:p>
            <a:pPr eaLnBrk="1" hangingPunct="1" latinLnBrk="1" lvl="2"/>
            <a:r>
              <a:rPr altLang="en-US" sz="2400" lang="zh-CN">
                <a:solidFill>
                  <a:srgbClr val="FF0000"/>
                </a:solidFill>
                <a:latin typeface="Palatino" pitchFamily="-128" charset="0"/>
              </a:rPr>
              <a:t>解决方案和计划一致吗？</a:t>
            </a:r>
            <a:r>
              <a:rPr altLang="en-US" sz="2400" lang="zh-CN">
                <a:latin typeface="Palatino" pitchFamily="-128" charset="0"/>
              </a:rPr>
              <a:t>源码是否可追溯到设计模型？ </a:t>
            </a:r>
          </a:p>
          <a:p>
            <a:pPr eaLnBrk="1" hangingPunct="1" latinLnBrk="1" lvl="2"/>
            <a:r>
              <a:rPr altLang="en-US" sz="2400" lang="zh-CN">
                <a:solidFill>
                  <a:srgbClr val="FF0000"/>
                </a:solidFill>
                <a:latin typeface="Palatino" pitchFamily="-128" charset="0"/>
              </a:rPr>
              <a:t>解决方案的每个组成部分是否可以证明正确？</a:t>
            </a:r>
            <a:r>
              <a:rPr altLang="zh-CN" sz="2400" lang="en-US">
                <a:latin typeface="Palatino" pitchFamily="-128" charset="0"/>
              </a:rPr>
              <a:t>设计和代码是否经过评审？或者采用更好的方式，算法是否经过正确性证明？</a:t>
            </a:r>
          </a:p>
        </p:txBody>
      </p:sp>
      <p:sp>
        <p:nvSpPr>
          <p:cNvPr id="1048674" name=""/>
          <p:cNvSpPr txBox="1"/>
          <p:nvPr/>
        </p:nvSpPr>
        <p:spPr>
          <a:xfrm rot="0">
            <a:off x="204787" y="3251200"/>
            <a:ext cx="8229600" cy="2592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25437" latinLnBrk="1" lvl="1" marL="669925"/>
            <a:r>
              <a:rPr altLang="en-US" sz="2800" lang="zh-CN">
                <a:latin typeface="Palatino" pitchFamily="-128" charset="0"/>
              </a:rPr>
              <a:t>检查结果的正确性</a:t>
            </a:r>
            <a:r>
              <a:rPr altLang="zh-CN" sz="2800" lang="en-US">
                <a:latin typeface="Palatino" pitchFamily="-128" charset="0"/>
              </a:rPr>
              <a:t> (</a:t>
            </a:r>
            <a:r>
              <a:rPr altLang="en-US" sz="2800" lang="zh-CN">
                <a:latin typeface="Palatino" pitchFamily="-128" charset="0"/>
              </a:rPr>
              <a:t>测试和质量保证</a:t>
            </a:r>
            <a:r>
              <a:rPr altLang="zh-CN" sz="2800" lang="en-US">
                <a:latin typeface="Palatino" pitchFamily="-128" charset="0"/>
              </a:rPr>
              <a:t>)</a:t>
            </a:r>
          </a:p>
          <a:p>
            <a:pPr eaLnBrk="1" hangingPunct="1" indent="-350837" latinLnBrk="1" lvl="2" marL="1022350"/>
            <a:r>
              <a:rPr altLang="en-US" sz="2400" lang="zh-CN">
                <a:solidFill>
                  <a:srgbClr val="FF0000"/>
                </a:solidFill>
                <a:latin typeface="Palatino" pitchFamily="-128" charset="0"/>
              </a:rPr>
              <a:t>能够测试解决方案的每个部分？</a:t>
            </a:r>
            <a:r>
              <a:rPr altLang="en-US" sz="2400" lang="zh-CN">
                <a:latin typeface="Palatino" pitchFamily="-128" charset="0"/>
              </a:rPr>
              <a:t>是否实现了合理的测试策略？ </a:t>
            </a:r>
          </a:p>
          <a:p>
            <a:pPr eaLnBrk="1" hangingPunct="1" indent="-350837" latinLnBrk="1" lvl="2" marL="1022350"/>
            <a:r>
              <a:rPr altLang="en-US" sz="2400" lang="zh-CN">
                <a:solidFill>
                  <a:srgbClr val="FF0000"/>
                </a:solidFill>
                <a:latin typeface="Palatino" pitchFamily="-128" charset="0"/>
              </a:rPr>
              <a:t>解决方案是否产生了与所需求的数据、功能和特征一致的结果？</a:t>
            </a:r>
            <a:r>
              <a:rPr altLang="en-US" sz="2400" lang="zh-CN">
                <a:latin typeface="Palatino" pitchFamily="-128" charset="0"/>
              </a:rPr>
              <a:t>是否按照项目利益相关者的需求进行了确认？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674"/>
                                        </p:tgtEl>
                                        <p:attrNameLst>
                                          <p:attrName>style.visibility</p:attrName>
                                        </p:attrNameLst>
                                      </p:cBhvr>
                                      <p:to>
                                        <p:strVal val="visible"/>
                                      </p:to>
                                    </p:set>
                                    <p:animEffect transition="in" filter="randombar(horizontal)">
                                      <p:cBhvr>
                                        <p:cTn dur="500" id="7"/>
                                        <p:tgtEl>
                                          <p:spTgt spid="104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uiExpand="0" build="whole"/>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1"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案例分析</a:t>
            </a:r>
            <a:r>
              <a:rPr altLang="zh-CN" lang="en-US"/>
              <a:t>2</a:t>
            </a:r>
            <a:r>
              <a:rPr altLang="en-US" lang="zh-CN"/>
              <a:t>：</a:t>
            </a:r>
            <a:r>
              <a:rPr altLang="zh-CN" lang="en-US"/>
              <a:t>IBM360</a:t>
            </a:r>
          </a:p>
        </p:txBody>
      </p:sp>
      <p:sp>
        <p:nvSpPr>
          <p:cNvPr id="1048592" name=""/>
          <p:cNvSpPr/>
          <p:nvPr>
            <p:ph sz="full" idx="1"/>
          </p:nvPr>
        </p:nvSpPr>
        <p:spPr>
          <a:xfrm rot="0">
            <a:off x="250825" y="1052512"/>
            <a:ext cx="8497888" cy="1223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latinLnBrk="1" lvl="0">
              <a:lnSpc>
                <a:spcPct val="90000"/>
              </a:lnSpc>
              <a:spcBef>
                <a:spcPct val="0"/>
              </a:spcBef>
              <a:buFont typeface="Wingdings" pitchFamily="2" charset="2"/>
              <a:buChar char="l"/>
            </a:pPr>
            <a:r>
              <a:rPr altLang="zh-CN" sz="2800" lang="en-US">
                <a:ea typeface="楷体_GB2312" pitchFamily="0" charset="1"/>
              </a:rPr>
              <a:t>IBM</a:t>
            </a:r>
            <a:r>
              <a:rPr altLang="en-US" sz="2800" lang="zh-CN">
                <a:ea typeface="楷体_GB2312" pitchFamily="0" charset="1"/>
              </a:rPr>
              <a:t>在</a:t>
            </a:r>
            <a:r>
              <a:rPr altLang="zh-CN" sz="2800" lang="en-US">
                <a:ea typeface="楷体_GB2312" pitchFamily="0" charset="1"/>
              </a:rPr>
              <a:t>1963</a:t>
            </a:r>
            <a:r>
              <a:rPr altLang="en-US" sz="2800" lang="zh-CN">
                <a:ea typeface="楷体_GB2312" pitchFamily="0" charset="1"/>
              </a:rPr>
              <a:t>年至</a:t>
            </a:r>
            <a:r>
              <a:rPr altLang="zh-CN" sz="2800" lang="en-US">
                <a:ea typeface="楷体_GB2312" pitchFamily="0" charset="1"/>
              </a:rPr>
              <a:t>1966</a:t>
            </a:r>
            <a:r>
              <a:rPr altLang="en-US" sz="2800" lang="zh-CN">
                <a:ea typeface="楷体_GB2312" pitchFamily="0" charset="1"/>
              </a:rPr>
              <a:t>年开发的</a:t>
            </a:r>
            <a:r>
              <a:rPr altLang="zh-CN" sz="2800" lang="en-US">
                <a:ea typeface="楷体_GB2312" pitchFamily="0" charset="1"/>
              </a:rPr>
              <a:t>IBM360</a:t>
            </a:r>
            <a:r>
              <a:rPr altLang="en-US" sz="2800" lang="zh-CN">
                <a:ea typeface="楷体_GB2312" pitchFamily="0" charset="1"/>
              </a:rPr>
              <a:t>的操作系统。这一项目花了</a:t>
            </a:r>
            <a:r>
              <a:rPr altLang="zh-CN" sz="2800" lang="en-US">
                <a:ea typeface="楷体_GB2312" pitchFamily="0" charset="1"/>
              </a:rPr>
              <a:t>5000</a:t>
            </a:r>
            <a:r>
              <a:rPr altLang="en-US" sz="2800" lang="zh-CN">
                <a:ea typeface="楷体_GB2312" pitchFamily="0" charset="1"/>
              </a:rPr>
              <a:t>人一年的工作量，写出了近</a:t>
            </a:r>
            <a:r>
              <a:rPr altLang="zh-CN" sz="2800" lang="en-US">
                <a:ea typeface="楷体_GB2312" pitchFamily="0" charset="1"/>
              </a:rPr>
              <a:t>100</a:t>
            </a:r>
            <a:r>
              <a:rPr altLang="en-US" sz="2800" lang="zh-CN">
                <a:ea typeface="楷体_GB2312" pitchFamily="0" charset="1"/>
              </a:rPr>
              <a:t>万行源程序。</a:t>
            </a:r>
          </a:p>
        </p:txBody>
      </p:sp>
      <p:sp>
        <p:nvSpPr>
          <p:cNvPr id="104859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2</a:t>
            </a:fld>
            <a:endParaRPr altLang="zh-CN" sz="1200" lang="en-US">
              <a:latin typeface="Garamond" pitchFamily="18" charset="0"/>
            </a:endParaRPr>
          </a:p>
        </p:txBody>
      </p:sp>
      <p:pic>
        <p:nvPicPr>
          <p:cNvPr id="2097152" name=""/>
          <p:cNvPicPr>
            <a:picLocks/>
          </p:cNvPicPr>
          <p:nvPr/>
        </p:nvPicPr>
        <p:blipFill>
          <a:blip xmlns:r="http://schemas.openxmlformats.org/officeDocument/2006/relationships" r:embed="rId1"/>
          <a:srcRect l="0" t="0" r="0" b="0"/>
          <a:stretch>
            <a:fillRect/>
          </a:stretch>
        </p:blipFill>
        <p:spPr>
          <a:xfrm rot="0">
            <a:off x="4465637" y="4437062"/>
            <a:ext cx="4643437" cy="2373312"/>
          </a:xfrm>
          <a:prstGeom prst="rect"/>
          <a:noFill/>
          <a:ln>
            <a:noFill/>
          </a:ln>
        </p:spPr>
      </p:pic>
      <p:sp>
        <p:nvSpPr>
          <p:cNvPr id="1048594" name=""/>
          <p:cNvSpPr txBox="1"/>
          <p:nvPr/>
        </p:nvSpPr>
        <p:spPr>
          <a:xfrm rot="0">
            <a:off x="250825" y="2246312"/>
            <a:ext cx="8497888" cy="30543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r>
              <a:rPr altLang="en-US" sz="2800" lang="zh-CN">
                <a:ea typeface="楷体_GB2312" pitchFamily="0" charset="1"/>
              </a:rPr>
              <a:t>项目负责人</a:t>
            </a:r>
            <a:r>
              <a:rPr altLang="zh-CN" sz="2800" lang="en-US">
                <a:ea typeface="楷体_GB2312" pitchFamily="0" charset="1"/>
              </a:rPr>
              <a:t>F. D. Brooks</a:t>
            </a:r>
            <a:r>
              <a:rPr altLang="en-US" sz="2800" lang="zh-CN">
                <a:ea typeface="楷体_GB2312" pitchFamily="0" charset="1"/>
              </a:rPr>
              <a:t>事后总结说：“</a:t>
            </a:r>
            <a:r>
              <a:rPr altLang="zh-CN" sz="2800" lang="en-US">
                <a:ea typeface="楷体_GB2312" pitchFamily="0" charset="1"/>
              </a:rPr>
              <a:t>......</a:t>
            </a:r>
            <a:r>
              <a:rPr altLang="en-US" sz="2800" lang="zh-CN">
                <a:ea typeface="楷体_GB2312" pitchFamily="0" charset="1"/>
              </a:rPr>
              <a:t>正像一只逃亡的野兽落到泥潭中做垂死的挣扎，越是挣扎，陷得越深，最后无法逃脱灭顶的灾难。</a:t>
            </a:r>
            <a:r>
              <a:rPr altLang="zh-CN" sz="2800" lang="en-US">
                <a:ea typeface="楷体_GB2312" pitchFamily="0" charset="1"/>
              </a:rPr>
              <a:t>......</a:t>
            </a:r>
            <a:r>
              <a:rPr altLang="en-US" sz="2800" lang="zh-CN">
                <a:ea typeface="楷体_GB2312" pitchFamily="0" charset="1"/>
              </a:rPr>
              <a:t>程序设计工作正像这样一个泥潭，</a:t>
            </a:r>
            <a:r>
              <a:rPr altLang="zh-CN" sz="2800" lang="en-US">
                <a:ea typeface="楷体_GB2312" pitchFamily="0" charset="1"/>
              </a:rPr>
              <a:t>......</a:t>
            </a:r>
            <a:r>
              <a:rPr altLang="en-US" sz="2800" lang="zh-CN">
                <a:ea typeface="楷体_GB2312" pitchFamily="0" charset="1"/>
              </a:rPr>
              <a:t>一批批程序员被迫在泥潭中拼命挣扎，</a:t>
            </a:r>
            <a:r>
              <a:rPr altLang="zh-CN" sz="2800" lang="en-US">
                <a:ea typeface="楷体_GB2312" pitchFamily="0" charset="1"/>
              </a:rPr>
              <a:t>......</a:t>
            </a:r>
            <a:r>
              <a:rPr altLang="en-US" sz="2800" lang="zh-CN">
                <a:ea typeface="楷体_GB2312" pitchFamily="0" charset="1"/>
              </a:rPr>
              <a:t>谁也没有料到问题竟会陷入这样的困境</a:t>
            </a:r>
            <a:r>
              <a:rPr altLang="zh-CN" sz="2800" lang="en-US">
                <a:ea typeface="楷体_GB2312" pitchFamily="0" charset="1"/>
              </a:rPr>
              <a:t>......”</a:t>
            </a:r>
            <a:r>
              <a:rPr altLang="en-US" sz="2800" lang="zh-CN">
                <a:ea typeface="楷体_GB2312" pitchFamily="0" charset="1"/>
              </a:rPr>
              <a: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592">
                                            <p:txEl>
                                              <p:charRg st="0" end="6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594"/>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2097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2" grpId="0" uiExpand="0" build="p" bldLvl="1"/>
      <p:bldP spid="1048594"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75"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20</a:t>
            </a:fld>
            <a:endParaRPr altLang="zh-CN" sz="1200" lang="en-US">
              <a:solidFill>
                <a:srgbClr val="000000"/>
              </a:solidFill>
              <a:latin typeface="Helvetica" pitchFamily="34" charset="0"/>
              <a:ea typeface="MS PGothic" pitchFamily="34" charset="-128"/>
            </a:endParaRPr>
          </a:p>
        </p:txBody>
      </p:sp>
      <p:sp>
        <p:nvSpPr>
          <p:cNvPr id="1048676"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Hooker</a:t>
            </a:r>
            <a:r>
              <a:rPr altLang="en-US" lang="zh-CN"/>
              <a:t>软件工程实践的原则</a:t>
            </a:r>
          </a:p>
        </p:txBody>
      </p:sp>
      <p:sp>
        <p:nvSpPr>
          <p:cNvPr id="1048677" name=""/>
          <p:cNvSpPr/>
          <p:nvPr>
            <p:ph sz="full" idx="1"/>
          </p:nvPr>
        </p:nvSpPr>
        <p:spPr>
          <a:xfrm rot="0">
            <a:off x="539750" y="1412875"/>
            <a:ext cx="7848600" cy="43926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ts val="600"/>
              </a:spcBef>
            </a:pPr>
            <a:r>
              <a:rPr altLang="zh-CN" sz="2800" lang="en-US">
                <a:latin typeface="Palatino" pitchFamily="-128" charset="0"/>
              </a:rPr>
              <a:t>1</a:t>
            </a:r>
            <a:r>
              <a:rPr altLang="en-US" sz="2800" lang="zh-CN">
                <a:latin typeface="Palatino" pitchFamily="-128" charset="0"/>
              </a:rPr>
              <a:t>：存在价值</a:t>
            </a:r>
          </a:p>
          <a:p>
            <a:pPr eaLnBrk="1" hangingPunct="1" latinLnBrk="1" lvl="1">
              <a:spcBef>
                <a:spcPts val="600"/>
              </a:spcBef>
            </a:pPr>
            <a:r>
              <a:rPr altLang="en-US" sz="2400" lang="zh-CN">
                <a:latin typeface="Palatino" pitchFamily="-128" charset="0"/>
              </a:rPr>
              <a:t>为用户提供价值</a:t>
            </a:r>
          </a:p>
          <a:p>
            <a:pPr eaLnBrk="1" hangingPunct="1" latinLnBrk="1" lvl="0">
              <a:spcBef>
                <a:spcPts val="600"/>
              </a:spcBef>
            </a:pPr>
            <a:r>
              <a:rPr altLang="en-US" sz="2800" lang="zh-CN">
                <a:solidFill>
                  <a:srgbClr val="000000"/>
                </a:solidFill>
                <a:latin typeface="Palatino" pitchFamily="-128" charset="0"/>
              </a:rPr>
              <a:t>2：保持简洁</a:t>
            </a:r>
          </a:p>
          <a:p>
            <a:pPr eaLnBrk="1" hangingPunct="1" latinLnBrk="1" lvl="1">
              <a:spcBef>
                <a:spcPts val="600"/>
              </a:spcBef>
            </a:pPr>
            <a:r>
              <a:rPr altLang="en-US" sz="2400" lang="zh-CN">
                <a:solidFill>
                  <a:srgbClr val="000000"/>
                </a:solidFill>
                <a:latin typeface="Palatino" pitchFamily="-128" charset="0"/>
              </a:rPr>
              <a:t>设计尽可能简洁，不是过于简化</a:t>
            </a:r>
          </a:p>
          <a:p>
            <a:pPr eaLnBrk="1" hangingPunct="1" latinLnBrk="1" lvl="0">
              <a:spcBef>
                <a:spcPts val="600"/>
              </a:spcBef>
            </a:pPr>
            <a:r>
              <a:rPr altLang="en-US" sz="2800" lang="zh-CN">
                <a:solidFill>
                  <a:srgbClr val="000000"/>
                </a:solidFill>
                <a:latin typeface="Palatino" pitchFamily="-128" charset="0"/>
              </a:rPr>
              <a:t>3：</a:t>
            </a:r>
            <a:r>
              <a:rPr altLang="zh-CN" sz="2800" lang="en-US">
                <a:solidFill>
                  <a:srgbClr val="000000"/>
                </a:solidFill>
                <a:latin typeface="Palatino" pitchFamily="-128" charset="0"/>
              </a:rPr>
              <a:t> </a:t>
            </a:r>
            <a:r>
              <a:rPr altLang="en-US" sz="2800" lang="zh-CN">
                <a:solidFill>
                  <a:srgbClr val="000000"/>
                </a:solidFill>
                <a:latin typeface="Palatino" pitchFamily="-128" charset="0"/>
              </a:rPr>
              <a:t>保持愿景</a:t>
            </a:r>
          </a:p>
          <a:p>
            <a:pPr eaLnBrk="1" hangingPunct="1" latinLnBrk="1" lvl="1">
              <a:spcBef>
                <a:spcPts val="600"/>
              </a:spcBef>
            </a:pPr>
            <a:r>
              <a:rPr altLang="en-US" sz="2400" lang="zh-CN">
                <a:solidFill>
                  <a:srgbClr val="000000"/>
                </a:solidFill>
                <a:latin typeface="Palatino" pitchFamily="-128" charset="0"/>
              </a:rPr>
              <a:t>清晰的愿景是软件项目成功的基础</a:t>
            </a:r>
          </a:p>
          <a:p>
            <a:pPr eaLnBrk="1" hangingPunct="1" latinLnBrk="1" lvl="0">
              <a:spcBef>
                <a:spcPts val="600"/>
              </a:spcBef>
            </a:pPr>
            <a:r>
              <a:rPr altLang="en-US" sz="2800" lang="zh-CN">
                <a:solidFill>
                  <a:srgbClr val="000000"/>
                </a:solidFill>
                <a:latin typeface="Palatino" pitchFamily="-128" charset="0"/>
              </a:rPr>
              <a:t>4：关注使用者</a:t>
            </a:r>
          </a:p>
          <a:p>
            <a:pPr eaLnBrk="1" hangingPunct="1" latinLnBrk="1" lvl="1">
              <a:spcBef>
                <a:spcPts val="600"/>
              </a:spcBef>
            </a:pPr>
            <a:r>
              <a:rPr altLang="en-US" sz="2400" lang="zh-CN">
                <a:solidFill>
                  <a:srgbClr val="000000"/>
                </a:solidFill>
                <a:latin typeface="Palatino" pitchFamily="-128" charset="0"/>
              </a:rPr>
              <a:t>在需求说明、设计和实现中，牢记要让别人理解你所做的事情</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accel="0" autoRev="0" decel="0" fill="hold" id="5" nodeType="clickEffect" presetClass="entr" presetID="14" presetSubtype="10">
                                  <p:stCondLst>
                                    <p:cond delay="0"/>
                                  </p:stCondLst>
                                  <p:childTnLst>
                                    <p:set>
                                      <p:cBhvr>
                                        <p:cTn dur="1" fill="hold" id="6">
                                          <p:stCondLst>
                                            <p:cond delay="0"/>
                                          </p:stCondLst>
                                        </p:cTn>
                                        <p:tgtEl>
                                          <p:spTgt spid="1048677">
                                            <p:txEl>
                                              <p:charRg st="15" end="22"/>
                                            </p:txEl>
                                          </p:spTgt>
                                        </p:tgtEl>
                                        <p:attrNameLst>
                                          <p:attrName>style.visibility</p:attrName>
                                        </p:attrNameLst>
                                      </p:cBhvr>
                                      <p:to>
                                        <p:strVal val="visible"/>
                                      </p:to>
                                    </p:set>
                                    <p:animEffect transition="in" filter="randombar(horizontal)">
                                      <p:cBhvr>
                                        <p:cTn dur="500" id="7"/>
                                        <p:tgtEl>
                                          <p:spTgt spid="1048677">
                                            <p:txEl>
                                              <p:charRg st="15" end="22"/>
                                            </p:txEl>
                                          </p:spTgt>
                                        </p:tgtEl>
                                      </p:cBhvr>
                                    </p:animEffect>
                                  </p:childTnLst>
                                </p:cTn>
                              </p:par>
                              <p:par>
                                <p:cTn accel="0" autoRev="0" decel="0" fill="hold" id="8" nodeType="withEffect" presetClass="entr" presetID="14" presetSubtype="10">
                                  <p:stCondLst>
                                    <p:cond delay="0"/>
                                  </p:stCondLst>
                                  <p:childTnLst>
                                    <p:set>
                                      <p:cBhvr>
                                        <p:cTn dur="1" fill="hold" id="9">
                                          <p:stCondLst>
                                            <p:cond delay="0"/>
                                          </p:stCondLst>
                                        </p:cTn>
                                        <p:tgtEl>
                                          <p:spTgt spid="1048677">
                                            <p:txEl>
                                              <p:charRg st="22" end="37"/>
                                            </p:txEl>
                                          </p:spTgt>
                                        </p:tgtEl>
                                        <p:attrNameLst>
                                          <p:attrName>style.visibility</p:attrName>
                                        </p:attrNameLst>
                                      </p:cBhvr>
                                      <p:to>
                                        <p:strVal val="visible"/>
                                      </p:to>
                                    </p:set>
                                    <p:animEffect transition="in" filter="randombar(horizontal)">
                                      <p:cBhvr>
                                        <p:cTn dur="500" id="10"/>
                                        <p:tgtEl>
                                          <p:spTgt spid="1048677">
                                            <p:txEl>
                                              <p:charRg st="22" end="37"/>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4" presetSubtype="10">
                                  <p:stCondLst>
                                    <p:cond delay="0"/>
                                  </p:stCondLst>
                                  <p:childTnLst>
                                    <p:set>
                                      <p:cBhvr>
                                        <p:cTn dur="1" fill="hold" id="14">
                                          <p:stCondLst>
                                            <p:cond delay="0"/>
                                          </p:stCondLst>
                                        </p:cTn>
                                        <p:tgtEl>
                                          <p:spTgt spid="1048677">
                                            <p:txEl>
                                              <p:charRg st="37" end="45"/>
                                            </p:txEl>
                                          </p:spTgt>
                                        </p:tgtEl>
                                        <p:attrNameLst>
                                          <p:attrName>style.visibility</p:attrName>
                                        </p:attrNameLst>
                                      </p:cBhvr>
                                      <p:to>
                                        <p:strVal val="visible"/>
                                      </p:to>
                                    </p:set>
                                    <p:animEffect transition="in" filter="randombar(horizontal)">
                                      <p:cBhvr>
                                        <p:cTn dur="500" id="15"/>
                                        <p:tgtEl>
                                          <p:spTgt spid="1048677">
                                            <p:txEl>
                                              <p:charRg st="37" end="45"/>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677">
                                            <p:txEl>
                                              <p:charRg st="45" end="61"/>
                                            </p:txEl>
                                          </p:spTgt>
                                        </p:tgtEl>
                                        <p:attrNameLst>
                                          <p:attrName>style.visibility</p:attrName>
                                        </p:attrNameLst>
                                      </p:cBhvr>
                                      <p:to>
                                        <p:strVal val="visible"/>
                                      </p:to>
                                    </p:set>
                                    <p:animEffect transition="in" filter="randombar(horizontal)">
                                      <p:cBhvr>
                                        <p:cTn dur="500" id="18"/>
                                        <p:tgtEl>
                                          <p:spTgt spid="1048677">
                                            <p:txEl>
                                              <p:charRg st="45" end="61"/>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4" presetSubtype="10">
                                  <p:stCondLst>
                                    <p:cond delay="0"/>
                                  </p:stCondLst>
                                  <p:childTnLst>
                                    <p:set>
                                      <p:cBhvr>
                                        <p:cTn dur="1" fill="hold" id="22">
                                          <p:stCondLst>
                                            <p:cond delay="0"/>
                                          </p:stCondLst>
                                        </p:cTn>
                                        <p:tgtEl>
                                          <p:spTgt spid="1048677">
                                            <p:txEl>
                                              <p:charRg st="61" end="69"/>
                                            </p:txEl>
                                          </p:spTgt>
                                        </p:tgtEl>
                                        <p:attrNameLst>
                                          <p:attrName>style.visibility</p:attrName>
                                        </p:attrNameLst>
                                      </p:cBhvr>
                                      <p:to>
                                        <p:strVal val="visible"/>
                                      </p:to>
                                    </p:set>
                                    <p:animEffect transition="in" filter="randombar(horizontal)">
                                      <p:cBhvr>
                                        <p:cTn dur="500" id="23"/>
                                        <p:tgtEl>
                                          <p:spTgt spid="1048677">
                                            <p:txEl>
                                              <p:charRg st="61" end="69"/>
                                            </p:txEl>
                                          </p:spTgt>
                                        </p:tgtEl>
                                      </p:cBhvr>
                                    </p:animEffect>
                                  </p:childTnLst>
                                </p:cTn>
                              </p:par>
                              <p:par>
                                <p:cTn fill="hold" id="24" nodeType="withEffect" presetClass="entr" presetID="14" presetSubtype="10">
                                  <p:stCondLst>
                                    <p:cond delay="0"/>
                                  </p:stCondLst>
                                  <p:childTnLst>
                                    <p:set>
                                      <p:cBhvr>
                                        <p:cTn dur="1" fill="hold" id="25">
                                          <p:stCondLst>
                                            <p:cond delay="0"/>
                                          </p:stCondLst>
                                        </p:cTn>
                                        <p:tgtEl>
                                          <p:spTgt spid="1048677">
                                            <p:txEl>
                                              <p:charRg st="69" end="97"/>
                                            </p:txEl>
                                          </p:spTgt>
                                        </p:tgtEl>
                                        <p:attrNameLst>
                                          <p:attrName>style.visibility</p:attrName>
                                        </p:attrNameLst>
                                      </p:cBhvr>
                                      <p:to>
                                        <p:strVal val="visible"/>
                                      </p:to>
                                    </p:set>
                                    <p:animEffect transition="in" filter="randombar(horizontal)">
                                      <p:cBhvr>
                                        <p:cTn dur="500" id="26"/>
                                        <p:tgtEl>
                                          <p:spTgt spid="1048677">
                                            <p:txEl>
                                              <p:charRg st="69"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78"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21</a:t>
            </a:fld>
            <a:endParaRPr altLang="zh-CN" sz="1200" lang="en-US">
              <a:solidFill>
                <a:srgbClr val="000000"/>
              </a:solidFill>
              <a:latin typeface="Helvetica" pitchFamily="34" charset="0"/>
              <a:ea typeface="MS PGothic" pitchFamily="34" charset="-128"/>
            </a:endParaRPr>
          </a:p>
        </p:txBody>
      </p:sp>
      <p:sp>
        <p:nvSpPr>
          <p:cNvPr id="1048679"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Hooker</a:t>
            </a:r>
            <a:r>
              <a:rPr altLang="en-US" lang="zh-CN"/>
              <a:t>软件工程实践的原则</a:t>
            </a:r>
          </a:p>
        </p:txBody>
      </p:sp>
      <p:sp>
        <p:nvSpPr>
          <p:cNvPr id="1048680" name=""/>
          <p:cNvSpPr/>
          <p:nvPr>
            <p:ph sz="full" idx="1"/>
          </p:nvPr>
        </p:nvSpPr>
        <p:spPr>
          <a:xfrm rot="0">
            <a:off x="539750" y="1412875"/>
            <a:ext cx="7848600" cy="39608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ts val="600"/>
              </a:spcBef>
            </a:pPr>
            <a:r>
              <a:rPr altLang="zh-CN" sz="2800" lang="en-US">
                <a:solidFill>
                  <a:srgbClr val="000000"/>
                </a:solidFill>
                <a:latin typeface="Palatino" pitchFamily="-128" charset="0"/>
              </a:rPr>
              <a:t>5</a:t>
            </a:r>
            <a:r>
              <a:rPr altLang="en-US" sz="2800" lang="zh-CN">
                <a:solidFill>
                  <a:srgbClr val="000000"/>
                </a:solidFill>
                <a:latin typeface="Palatino" pitchFamily="-128" charset="0"/>
              </a:rPr>
              <a:t>：</a:t>
            </a:r>
            <a:r>
              <a:rPr altLang="zh-CN" sz="2800" lang="en-US">
                <a:solidFill>
                  <a:srgbClr val="000000"/>
                </a:solidFill>
                <a:latin typeface="Palatino" pitchFamily="-128" charset="0"/>
              </a:rPr>
              <a:t> </a:t>
            </a:r>
            <a:r>
              <a:rPr altLang="en-US" sz="2800" lang="zh-CN">
                <a:solidFill>
                  <a:srgbClr val="000000"/>
                </a:solidFill>
                <a:latin typeface="Palatino" pitchFamily="-128" charset="0"/>
              </a:rPr>
              <a:t>面向未来</a:t>
            </a:r>
          </a:p>
          <a:p>
            <a:pPr eaLnBrk="1" hangingPunct="1" latinLnBrk="1" lvl="1">
              <a:spcBef>
                <a:spcPts val="600"/>
              </a:spcBef>
            </a:pPr>
            <a:r>
              <a:rPr altLang="en-US" sz="2400" lang="zh-CN">
                <a:solidFill>
                  <a:srgbClr val="000000"/>
                </a:solidFill>
                <a:latin typeface="Palatino" pitchFamily="-128" charset="0"/>
              </a:rPr>
              <a:t>系统能够适应各种变化，不要把自己的设计局限于一隅</a:t>
            </a:r>
          </a:p>
          <a:p>
            <a:pPr eaLnBrk="1" hangingPunct="1" latinLnBrk="1" lvl="0">
              <a:spcBef>
                <a:spcPts val="600"/>
              </a:spcBef>
            </a:pPr>
            <a:r>
              <a:rPr altLang="en-US" sz="2800" lang="zh-CN">
                <a:latin typeface="Palatino" pitchFamily="-128" charset="0"/>
              </a:rPr>
              <a:t>6：计划复用</a:t>
            </a:r>
          </a:p>
          <a:p>
            <a:pPr eaLnBrk="1" hangingPunct="1" latinLnBrk="1" lvl="1">
              <a:spcBef>
                <a:spcPts val="600"/>
              </a:spcBef>
            </a:pPr>
            <a:r>
              <a:rPr altLang="en-US" sz="2400" lang="zh-CN">
                <a:solidFill>
                  <a:srgbClr val="000000"/>
                </a:solidFill>
                <a:latin typeface="Palatino" pitchFamily="-128" charset="0"/>
              </a:rPr>
              <a:t>降低开发费用</a:t>
            </a:r>
          </a:p>
          <a:p>
            <a:pPr eaLnBrk="1" hangingPunct="1" latinLnBrk="1" lvl="0">
              <a:spcBef>
                <a:spcPts val="600"/>
              </a:spcBef>
            </a:pPr>
            <a:r>
              <a:rPr altLang="en-US" sz="2800" lang="zh-CN">
                <a:solidFill>
                  <a:srgbClr val="000000"/>
                </a:solidFill>
                <a:latin typeface="Palatino" pitchFamily="-128" charset="0"/>
              </a:rPr>
              <a:t>7：认真思考</a:t>
            </a:r>
          </a:p>
          <a:p>
            <a:pPr eaLnBrk="1" hangingPunct="1" latinLnBrk="1" lvl="1">
              <a:spcBef>
                <a:spcPts val="600"/>
              </a:spcBef>
            </a:pPr>
            <a:r>
              <a:rPr altLang="en-US" sz="2400" lang="zh-CN">
                <a:solidFill>
                  <a:srgbClr val="000000"/>
                </a:solidFill>
                <a:latin typeface="Palatino" pitchFamily="-128" charset="0"/>
              </a:rPr>
              <a:t>在行动之前清晰定位、完整思考通常能产生更好的结果</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80">
                                            <p:txEl>
                                              <p:charRg st="33" end="40"/>
                                            </p:txEl>
                                          </p:spTgt>
                                        </p:tgtEl>
                                        <p:attrNameLst>
                                          <p:attrName>style.visibility</p:attrName>
                                        </p:attrNameLst>
                                      </p:cBhvr>
                                      <p:to>
                                        <p:strVal val="visible"/>
                                      </p:to>
                                    </p:set>
                                    <p:animEffect transition="in" filter="randombar(horizontal)">
                                      <p:cBhvr>
                                        <p:cTn dur="500" id="7"/>
                                        <p:tgtEl>
                                          <p:spTgt spid="1048680">
                                            <p:txEl>
                                              <p:charRg st="33" end="40"/>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80">
                                            <p:txEl>
                                              <p:charRg st="40" end="47"/>
                                            </p:txEl>
                                          </p:spTgt>
                                        </p:tgtEl>
                                        <p:attrNameLst>
                                          <p:attrName>style.visibility</p:attrName>
                                        </p:attrNameLst>
                                      </p:cBhvr>
                                      <p:to>
                                        <p:strVal val="visible"/>
                                      </p:to>
                                    </p:set>
                                    <p:animEffect transition="in" filter="randombar(horizontal)">
                                      <p:cBhvr>
                                        <p:cTn dur="500" id="10"/>
                                        <p:tgtEl>
                                          <p:spTgt spid="1048680">
                                            <p:txEl>
                                              <p:charRg st="40" end="47"/>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4" presetSubtype="10">
                                  <p:stCondLst>
                                    <p:cond delay="0"/>
                                  </p:stCondLst>
                                  <p:childTnLst>
                                    <p:set>
                                      <p:cBhvr>
                                        <p:cTn dur="1" fill="hold" id="14">
                                          <p:stCondLst>
                                            <p:cond delay="0"/>
                                          </p:stCondLst>
                                        </p:cTn>
                                        <p:tgtEl>
                                          <p:spTgt spid="1048680">
                                            <p:txEl>
                                              <p:charRg st="47" end="54"/>
                                            </p:txEl>
                                          </p:spTgt>
                                        </p:tgtEl>
                                        <p:attrNameLst>
                                          <p:attrName>style.visibility</p:attrName>
                                        </p:attrNameLst>
                                      </p:cBhvr>
                                      <p:to>
                                        <p:strVal val="visible"/>
                                      </p:to>
                                    </p:set>
                                    <p:animEffect transition="in" filter="randombar(horizontal)">
                                      <p:cBhvr>
                                        <p:cTn dur="500" id="15"/>
                                        <p:tgtEl>
                                          <p:spTgt spid="1048680">
                                            <p:txEl>
                                              <p:charRg st="47" end="54"/>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680">
                                            <p:txEl>
                                              <p:charRg st="54" end="79"/>
                                            </p:txEl>
                                          </p:spTgt>
                                        </p:tgtEl>
                                        <p:attrNameLst>
                                          <p:attrName>style.visibility</p:attrName>
                                        </p:attrNameLst>
                                      </p:cBhvr>
                                      <p:to>
                                        <p:strVal val="visible"/>
                                      </p:to>
                                    </p:set>
                                    <p:animEffect transition="in" filter="randombar(horizontal)">
                                      <p:cBhvr>
                                        <p:cTn dur="500" id="18"/>
                                        <p:tgtEl>
                                          <p:spTgt spid="1048680">
                                            <p:txEl>
                                              <p:charRg st="54"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81" name=""/>
          <p:cNvSpPr txBox="1"/>
          <p:nvPr/>
        </p:nvSpPr>
        <p:spPr>
          <a:xfrm rot="0">
            <a:off x="3124200" y="6248400"/>
            <a:ext cx="28956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fld id="{566ABCEB-ACFC-4714-9973-3DA970169C29}" type="slidenum">
              <a:rPr altLang="zh-CN" sz="1200" lang="en-US">
                <a:solidFill>
                  <a:srgbClr val="000000"/>
                </a:solidFill>
                <a:latin typeface="Helvetica" pitchFamily="34" charset="0"/>
                <a:ea typeface="MS PGothic" pitchFamily="34" charset="-128"/>
              </a:rPr>
              <a:pPr algn="ctr" eaLnBrk="1" hangingPunct="1" latinLnBrk="1" lvl="0"/>
              <a:t>22</a:t>
            </a:fld>
            <a:endParaRPr altLang="zh-CN" sz="1200" lang="en-US">
              <a:solidFill>
                <a:srgbClr val="000000"/>
              </a:solidFill>
              <a:latin typeface="Helvetica" pitchFamily="34" charset="0"/>
              <a:ea typeface="MS PGothic" pitchFamily="34" charset="-128"/>
            </a:endParaRPr>
          </a:p>
        </p:txBody>
      </p:sp>
      <p:sp>
        <p:nvSpPr>
          <p:cNvPr id="104868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一切是如何开始的</a:t>
            </a:r>
          </a:p>
        </p:txBody>
      </p:sp>
      <p:sp>
        <p:nvSpPr>
          <p:cNvPr id="1048683" name=""/>
          <p:cNvSpPr/>
          <p:nvPr>
            <p:ph sz="full" idx="1"/>
          </p:nvPr>
        </p:nvSpPr>
        <p:spPr>
          <a:xfrm rot="0">
            <a:off x="457200" y="1274762"/>
            <a:ext cx="8229600"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ts val="300"/>
              </a:spcBef>
              <a:spcAft>
                <a:spcPts val="600"/>
              </a:spcAft>
            </a:pPr>
            <a:r>
              <a:rPr altLang="en-US" sz="3200" lang="zh-CN">
                <a:latin typeface="Palatino" pitchFamily="-128" charset="0"/>
              </a:rPr>
              <a:t>每个软件工程项目都来自</a:t>
            </a:r>
            <a:r>
              <a:rPr altLang="zh-CN" b="1" sz="3200" lang="en-US">
                <a:solidFill>
                  <a:srgbClr val="FF0000"/>
                </a:solidFill>
                <a:latin typeface="Palatino" pitchFamily="-128" charset="0"/>
              </a:rPr>
              <a:t>业务需求</a:t>
            </a:r>
          </a:p>
          <a:p>
            <a:pPr eaLnBrk="1" hangingPunct="1" latinLnBrk="1" lvl="1">
              <a:spcBef>
                <a:spcPts val="300"/>
              </a:spcBef>
              <a:spcAft>
                <a:spcPts val="600"/>
              </a:spcAft>
            </a:pPr>
            <a:r>
              <a:rPr altLang="en-US" sz="2800" lang="zh-CN">
                <a:latin typeface="Palatino" pitchFamily="-128" charset="0"/>
                <a:ea typeface="宋体" pitchFamily="2" charset="-122"/>
              </a:rPr>
              <a:t>对现有应用程序缺陷的修正；</a:t>
            </a:r>
          </a:p>
          <a:p>
            <a:pPr eaLnBrk="1" hangingPunct="1" latinLnBrk="1" lvl="1">
              <a:spcBef>
                <a:spcPts val="300"/>
              </a:spcBef>
              <a:spcAft>
                <a:spcPts val="600"/>
              </a:spcAft>
            </a:pPr>
            <a:r>
              <a:rPr altLang="en-US" sz="2800" lang="zh-CN">
                <a:latin typeface="Palatino" pitchFamily="-128" charset="0"/>
                <a:ea typeface="宋体" pitchFamily="2" charset="-122"/>
              </a:rPr>
              <a:t>改变遗留系统以适应新的业务环境；</a:t>
            </a:r>
          </a:p>
          <a:p>
            <a:pPr eaLnBrk="1" hangingPunct="1" latinLnBrk="1" lvl="1">
              <a:spcBef>
                <a:spcPts val="300"/>
              </a:spcBef>
              <a:spcAft>
                <a:spcPts val="600"/>
              </a:spcAft>
            </a:pPr>
            <a:r>
              <a:rPr altLang="en-US" sz="2800" lang="zh-CN">
                <a:latin typeface="Palatino" pitchFamily="-128" charset="0"/>
                <a:ea typeface="宋体" pitchFamily="2" charset="-122"/>
              </a:rPr>
              <a:t>扩展现有应用程序功能和特性；</a:t>
            </a:r>
          </a:p>
          <a:p>
            <a:pPr eaLnBrk="1" hangingPunct="1" latinLnBrk="1" lvl="1">
              <a:spcBef>
                <a:spcPts val="300"/>
              </a:spcBef>
              <a:spcAft>
                <a:spcPts val="600"/>
              </a:spcAft>
            </a:pPr>
            <a:r>
              <a:rPr altLang="en-US" sz="2800" lang="zh-CN">
                <a:latin typeface="Palatino" pitchFamily="-128" charset="0"/>
                <a:ea typeface="宋体" pitchFamily="2" charset="-122"/>
              </a:rPr>
              <a:t>开发某种新的产品、服务或系统。</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87"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软件工程道德规范</a:t>
            </a:r>
          </a:p>
        </p:txBody>
      </p:sp>
      <p:sp>
        <p:nvSpPr>
          <p:cNvPr id="1048688" name=""/>
          <p:cNvSpPr/>
          <p:nvPr>
            <p:ph sz="full" idx="1"/>
          </p:nvPr>
        </p:nvSpPr>
        <p:spPr>
          <a:xfrm rot="0">
            <a:off x="395287" y="1268412"/>
            <a:ext cx="8353425" cy="42481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zh-CN" sz="3200" lang="en-US">
                <a:latin typeface="Times New Roman" pitchFamily="18" charset="0"/>
                <a:ea typeface="Times New Roman" pitchFamily="18" charset="0"/>
              </a:rPr>
              <a:t>IEEE</a:t>
            </a:r>
            <a:r>
              <a:rPr altLang="en-US" sz="3200" lang="zh-CN">
                <a:latin typeface="Times New Roman" pitchFamily="18" charset="0"/>
                <a:ea typeface="Times New Roman" pitchFamily="18" charset="0"/>
              </a:rPr>
              <a:t>与</a:t>
            </a:r>
            <a:r>
              <a:rPr altLang="zh-CN" sz="3200" lang="en-US">
                <a:latin typeface="Times New Roman" pitchFamily="18" charset="0"/>
                <a:ea typeface="Times New Roman" pitchFamily="18" charset="0"/>
              </a:rPr>
              <a:t>ACM</a:t>
            </a:r>
            <a:r>
              <a:rPr altLang="en-US" sz="3200" lang="zh-CN">
                <a:latin typeface="Times New Roman" pitchFamily="18" charset="0"/>
                <a:ea typeface="Times New Roman" pitchFamily="18" charset="0"/>
              </a:rPr>
              <a:t>联合制定 </a:t>
            </a:r>
          </a:p>
          <a:p>
            <a:pPr eaLnBrk="1" hangingPunct="1" latinLnBrk="1" lvl="0"/>
            <a:r>
              <a:rPr altLang="en-US" sz="3200" lang="zh-CN">
                <a:latin typeface="宋体" pitchFamily="2" charset="-122"/>
              </a:rPr>
              <a:t>软件工程师应履行其实践承诺，使软件的需求分析、规格说明、设计、开发、测试和维护成为一项有益和受人尊敬的</a:t>
            </a:r>
            <a:r>
              <a:rPr altLang="en-US" sz="3200" lang="zh-CN">
                <a:latin typeface="宋体" pitchFamily="2" charset="-122"/>
              </a:rPr>
              <a:t>职业。</a:t>
            </a:r>
          </a:p>
          <a:p>
            <a:pPr eaLnBrk="1" hangingPunct="1" latinLnBrk="1" lvl="0"/>
            <a:r>
              <a:rPr altLang="en-US" sz="3200" lang="zh-CN">
                <a:latin typeface="宋体" pitchFamily="2" charset="-122"/>
              </a:rPr>
              <a:t>软件工程师不但需要熟练掌握软件工程的知识与技能，还必须要认识和遵循社会伦理和职业道德，具有强烈的职业责任感。</a:t>
            </a:r>
          </a:p>
          <a:p>
            <a:pPr eaLnBrk="1" hangingPunct="1" latinLnBrk="1" lvl="0"/>
            <a:r>
              <a:rPr altLang="en-US" sz="3200" lang="zh-CN">
                <a:latin typeface="宋体" pitchFamily="2" charset="-122"/>
              </a:rPr>
              <a:t>针对具体的事情，软件工程师应该根据自己的道义判断，最终做出合理的抉择。</a:t>
            </a:r>
          </a:p>
          <a:p>
            <a:pPr eaLnBrk="1" hangingPunct="1" latinLnBrk="1" lvl="0">
              <a:lnSpc>
                <a:spcPct val="80000"/>
              </a:lnSpc>
            </a:pPr>
            <a:endParaRPr altLang="en-US" sz="3200" lang="zh-CN">
              <a:latin typeface="宋体" pitchFamily="2" charset="-122"/>
            </a:endParaRPr>
          </a:p>
        </p:txBody>
      </p:sp>
      <p:sp>
        <p:nvSpPr>
          <p:cNvPr id="104868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23</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accel="0" autoRev="0" decel="0" fill="hold" id="5" nodeType="clickEffect" presetClass="entr" presetID="3" presetSubtype="10">
                                  <p:stCondLst>
                                    <p:cond delay="0"/>
                                  </p:stCondLst>
                                  <p:childTnLst>
                                    <p:set>
                                      <p:cBhvr>
                                        <p:cTn dur="1" fill="hold" id="6">
                                          <p:stCondLst>
                                            <p:cond delay="0"/>
                                          </p:stCondLst>
                                        </p:cTn>
                                        <p:tgtEl>
                                          <p:spTgt spid="1048688">
                                            <p:txEl>
                                              <p:charRg st="14" end="69"/>
                                            </p:txEl>
                                          </p:spTgt>
                                        </p:tgtEl>
                                        <p:attrNameLst>
                                          <p:attrName>style.visibility</p:attrName>
                                        </p:attrNameLst>
                                      </p:cBhvr>
                                      <p:to>
                                        <p:strVal val="visible"/>
                                      </p:to>
                                    </p:set>
                                    <p:animEffect transition="in" filter="blinds(horizontal)">
                                      <p:cBhvr>
                                        <p:cTn dur="500" id="7"/>
                                        <p:tgtEl>
                                          <p:spTgt spid="1048688">
                                            <p:txEl>
                                              <p:charRg st="14" end="6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88">
                                            <p:txEl>
                                              <p:charRg st="69" end="124"/>
                                            </p:txEl>
                                          </p:spTgt>
                                        </p:tgtEl>
                                        <p:attrNameLst>
                                          <p:attrName>style.visibility</p:attrName>
                                        </p:attrNameLst>
                                      </p:cBhvr>
                                      <p:to>
                                        <p:strVal val="visible"/>
                                      </p:to>
                                    </p:set>
                                    <p:animEffect transition="in" filter="blinds(horizontal)">
                                      <p:cBhvr>
                                        <p:cTn dur="500" id="12"/>
                                        <p:tgtEl>
                                          <p:spTgt spid="1048688">
                                            <p:txEl>
                                              <p:charRg st="69" end="124"/>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88">
                                            <p:txEl>
                                              <p:charRg st="124" end="160"/>
                                            </p:txEl>
                                          </p:spTgt>
                                        </p:tgtEl>
                                        <p:attrNameLst>
                                          <p:attrName>style.visibility</p:attrName>
                                        </p:attrNameLst>
                                      </p:cBhvr>
                                      <p:to>
                                        <p:strVal val="visible"/>
                                      </p:to>
                                    </p:set>
                                    <p:animEffect transition="in" filter="blinds(horizontal)">
                                      <p:cBhvr>
                                        <p:cTn dur="500" id="17"/>
                                        <p:tgtEl>
                                          <p:spTgt spid="1048688">
                                            <p:txEl>
                                              <p:charRg st="124"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9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软件工程道德规范</a:t>
            </a:r>
          </a:p>
        </p:txBody>
      </p:sp>
      <p:sp>
        <p:nvSpPr>
          <p:cNvPr id="1048694" name=""/>
          <p:cNvSpPr/>
          <p:nvPr>
            <p:ph sz="full" idx="1"/>
          </p:nvPr>
        </p:nvSpPr>
        <p:spPr>
          <a:xfrm rot="0">
            <a:off x="395287" y="1268412"/>
            <a:ext cx="8353425" cy="44656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pPr>
            <a:r>
              <a:rPr altLang="en-US" sz="3200" lang="zh-CN">
                <a:latin typeface="Times New Roman" pitchFamily="18" charset="0"/>
                <a:ea typeface="Times New Roman" pitchFamily="18" charset="0"/>
              </a:rPr>
              <a:t>八</a:t>
            </a:r>
            <a:r>
              <a:rPr altLang="en-US" sz="3200" lang="zh-CN">
                <a:latin typeface="Times New Roman" pitchFamily="18" charset="0"/>
                <a:ea typeface="Times New Roman" pitchFamily="18" charset="0"/>
              </a:rPr>
              <a:t>项原则</a:t>
            </a:r>
          </a:p>
          <a:p>
            <a:pPr eaLnBrk="1" hangingPunct="1" latinLnBrk="1" lvl="1"/>
            <a:r>
              <a:rPr altLang="zh-CN" b="1" sz="2800" lang="en-US">
                <a:solidFill>
                  <a:srgbClr val="C00000"/>
                </a:solidFill>
                <a:latin typeface="Times New Roman" pitchFamily="18" charset="0"/>
                <a:ea typeface="Times New Roman" pitchFamily="18" charset="0"/>
              </a:rPr>
              <a:t>公众(public)</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师应当始终如一地以符合公众利益为目标；</a:t>
            </a:r>
          </a:p>
          <a:p>
            <a:pPr eaLnBrk="1" hangingPunct="1" latinLnBrk="1" lvl="1"/>
            <a:r>
              <a:rPr altLang="en-US" b="1" sz="2800" lang="zh-CN">
                <a:solidFill>
                  <a:srgbClr val="C00000"/>
                </a:solidFill>
                <a:latin typeface="Times New Roman" pitchFamily="18" charset="0"/>
                <a:ea typeface="Times New Roman" pitchFamily="18" charset="0"/>
              </a:rPr>
              <a:t>客户</a:t>
            </a:r>
            <a:r>
              <a:rPr altLang="en-US" b="1" sz="2800" lang="zh-CN">
                <a:solidFill>
                  <a:srgbClr val="C00000"/>
                </a:solidFill>
                <a:latin typeface="Times New Roman" pitchFamily="18" charset="0"/>
                <a:ea typeface="Times New Roman" pitchFamily="18" charset="0"/>
              </a:rPr>
              <a:t>和</a:t>
            </a:r>
            <a:r>
              <a:rPr altLang="en-US" b="1" sz="2800" lang="zh-CN">
                <a:solidFill>
                  <a:srgbClr val="C00000"/>
                </a:solidFill>
                <a:latin typeface="Times New Roman" pitchFamily="18" charset="0"/>
                <a:ea typeface="Times New Roman" pitchFamily="18" charset="0"/>
              </a:rPr>
              <a:t>雇主</a:t>
            </a:r>
            <a:r>
              <a:rPr altLang="zh-CN" b="1" sz="2800" lang="en-US">
                <a:solidFill>
                  <a:srgbClr val="C00000"/>
                </a:solidFill>
                <a:latin typeface="Times New Roman" pitchFamily="18" charset="0"/>
                <a:ea typeface="Times New Roman" pitchFamily="18" charset="0"/>
              </a:rPr>
              <a:t>(client and employer)</a:t>
            </a:r>
            <a:r>
              <a:rPr altLang="en-US" sz="2800" lang="zh-CN">
                <a:latin typeface="Times New Roman" pitchFamily="18" charset="0"/>
                <a:ea typeface="Times New Roman" pitchFamily="18" charset="0"/>
              </a:rPr>
              <a:t>：在与</a:t>
            </a:r>
            <a:r>
              <a:rPr altLang="en-US" sz="2800" lang="zh-CN">
                <a:latin typeface="Times New Roman" pitchFamily="18" charset="0"/>
                <a:ea typeface="Times New Roman" pitchFamily="18" charset="0"/>
              </a:rPr>
              <a:t>公众</a:t>
            </a:r>
            <a:r>
              <a:rPr altLang="en-US" sz="2800" lang="zh-CN">
                <a:latin typeface="Times New Roman" pitchFamily="18" charset="0"/>
                <a:ea typeface="Times New Roman" pitchFamily="18" charset="0"/>
              </a:rPr>
              <a:t>利益</a:t>
            </a:r>
            <a:r>
              <a:rPr altLang="en-US" sz="2800" lang="zh-CN">
                <a:latin typeface="Times New Roman" pitchFamily="18" charset="0"/>
                <a:ea typeface="Times New Roman" pitchFamily="18" charset="0"/>
              </a:rPr>
              <a:t>保持</a:t>
            </a:r>
            <a:r>
              <a:rPr altLang="en-US" sz="2800" lang="zh-CN">
                <a:latin typeface="Times New Roman" pitchFamily="18" charset="0"/>
                <a:ea typeface="Times New Roman" pitchFamily="18" charset="0"/>
              </a:rPr>
              <a:t>一致</a:t>
            </a:r>
            <a:r>
              <a:rPr altLang="en-US" sz="2800" lang="zh-CN">
                <a:latin typeface="Times New Roman" pitchFamily="18" charset="0"/>
                <a:ea typeface="Times New Roman" pitchFamily="18" charset="0"/>
              </a:rPr>
              <a:t>的原则下，软件工程师应满足客户和雇主的最高利益；</a:t>
            </a:r>
          </a:p>
          <a:p>
            <a:pPr eaLnBrk="1" hangingPunct="1" latinLnBrk="1" lvl="1"/>
            <a:r>
              <a:rPr altLang="en-US" b="1" sz="2800" lang="zh-CN">
                <a:solidFill>
                  <a:srgbClr val="C00000"/>
                </a:solidFill>
                <a:latin typeface="Times New Roman" pitchFamily="18" charset="0"/>
                <a:ea typeface="Times New Roman" pitchFamily="18" charset="0"/>
              </a:rPr>
              <a:t>产品</a:t>
            </a:r>
            <a:r>
              <a:rPr altLang="zh-CN" b="1" sz="2800" lang="en-US">
                <a:solidFill>
                  <a:srgbClr val="C00000"/>
                </a:solidFill>
                <a:latin typeface="Times New Roman" pitchFamily="18" charset="0"/>
                <a:ea typeface="Times New Roman" pitchFamily="18" charset="0"/>
              </a:rPr>
              <a:t>(product)</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师应当确保他们的产品和相关的改进符合可能达到的最高专业标准；</a:t>
            </a:r>
          </a:p>
          <a:p>
            <a:pPr eaLnBrk="1" hangingPunct="1" latinLnBrk="1" lvl="1"/>
            <a:r>
              <a:rPr altLang="en-US" b="1" sz="2800" lang="zh-CN">
                <a:solidFill>
                  <a:srgbClr val="C00000"/>
                </a:solidFill>
                <a:latin typeface="Times New Roman" pitchFamily="18" charset="0"/>
                <a:ea typeface="Times New Roman" pitchFamily="18" charset="0"/>
              </a:rPr>
              <a:t>判断</a:t>
            </a:r>
            <a:r>
              <a:rPr altLang="zh-CN" b="1" sz="2800" lang="en-US">
                <a:solidFill>
                  <a:srgbClr val="C00000"/>
                </a:solidFill>
                <a:latin typeface="Times New Roman" pitchFamily="18" charset="0"/>
                <a:ea typeface="Times New Roman" pitchFamily="18" charset="0"/>
              </a:rPr>
              <a:t>(judgment)</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师在进行相关的专业判断时，应该坚持正直、诚实和独立的原则</a:t>
            </a:r>
            <a:r>
              <a:rPr altLang="en-US" sz="2800" lang="zh-CN">
                <a:latin typeface="宋体" pitchFamily="2" charset="-122"/>
              </a:rPr>
              <a:t>；</a:t>
            </a:r>
          </a:p>
          <a:p>
            <a:pPr eaLnBrk="1" hangingPunct="1" latinLnBrk="1" lvl="1">
              <a:lnSpc>
                <a:spcPct val="80000"/>
              </a:lnSpc>
              <a:buNone/>
            </a:pPr>
            <a:endParaRPr altLang="en-US" sz="2800" lang="zh-CN">
              <a:latin typeface="宋体" pitchFamily="2" charset="-122"/>
            </a:endParaRPr>
          </a:p>
        </p:txBody>
      </p:sp>
      <p:sp>
        <p:nvSpPr>
          <p:cNvPr id="104869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24</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94">
                                            <p:txEl>
                                              <p:charRg st="5" end="40"/>
                                            </p:txEl>
                                          </p:spTgt>
                                        </p:tgtEl>
                                        <p:attrNameLst>
                                          <p:attrName>style.visibility</p:attrName>
                                        </p:attrNameLst>
                                      </p:cBhvr>
                                      <p:to>
                                        <p:strVal val="visible"/>
                                      </p:to>
                                    </p:set>
                                    <p:animEffect transition="in" filter="randombar(horizontal)">
                                      <p:cBhvr>
                                        <p:cTn dur="500" id="7"/>
                                        <p:tgtEl>
                                          <p:spTgt spid="1048694">
                                            <p:txEl>
                                              <p:charRg st="5" end="4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accel="0" autoRev="0" decel="0" fill="hold" id="10" nodeType="clickEffect" presetClass="entr" presetID="14" presetSubtype="10">
                                  <p:stCondLst>
                                    <p:cond delay="0"/>
                                  </p:stCondLst>
                                  <p:childTnLst>
                                    <p:set>
                                      <p:cBhvr>
                                        <p:cTn dur="1" fill="hold" id="11">
                                          <p:stCondLst>
                                            <p:cond delay="0"/>
                                          </p:stCondLst>
                                        </p:cTn>
                                        <p:tgtEl>
                                          <p:spTgt spid="1048694">
                                            <p:txEl>
                                              <p:charRg st="40" end="102"/>
                                            </p:txEl>
                                          </p:spTgt>
                                        </p:tgtEl>
                                        <p:attrNameLst>
                                          <p:attrName>style.visibility</p:attrName>
                                        </p:attrNameLst>
                                      </p:cBhvr>
                                      <p:to>
                                        <p:strVal val="visible"/>
                                      </p:to>
                                    </p:set>
                                    <p:animEffect transition="in" filter="randombar(horizontal)">
                                      <p:cBhvr>
                                        <p:cTn dur="500" id="12"/>
                                        <p:tgtEl>
                                          <p:spTgt spid="1048694">
                                            <p:txEl>
                                              <p:charRg st="40" end="102"/>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accel="0" autoRev="0" decel="0" fill="hold" id="15" nodeType="clickEffect" presetClass="entr" presetID="14" presetSubtype="10">
                                  <p:stCondLst>
                                    <p:cond delay="0"/>
                                  </p:stCondLst>
                                  <p:childTnLst>
                                    <p:set>
                                      <p:cBhvr>
                                        <p:cTn dur="1" fill="hold" id="16">
                                          <p:stCondLst>
                                            <p:cond delay="0"/>
                                          </p:stCondLst>
                                        </p:cTn>
                                        <p:tgtEl>
                                          <p:spTgt spid="1048694">
                                            <p:txEl>
                                              <p:charRg st="102" end="149"/>
                                            </p:txEl>
                                          </p:spTgt>
                                        </p:tgtEl>
                                        <p:attrNameLst>
                                          <p:attrName>style.visibility</p:attrName>
                                        </p:attrNameLst>
                                      </p:cBhvr>
                                      <p:to>
                                        <p:strVal val="visible"/>
                                      </p:to>
                                    </p:set>
                                    <p:animEffect transition="in" filter="randombar(horizontal)">
                                      <p:cBhvr>
                                        <p:cTn dur="500" id="17"/>
                                        <p:tgtEl>
                                          <p:spTgt spid="1048694">
                                            <p:txEl>
                                              <p:charRg st="102" end="149"/>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accel="0" autoRev="0" decel="0" fill="hold" id="20" nodeType="clickEffect" presetClass="entr" presetID="14" presetSubtype="10">
                                  <p:stCondLst>
                                    <p:cond delay="0"/>
                                  </p:stCondLst>
                                  <p:childTnLst>
                                    <p:set>
                                      <p:cBhvr>
                                        <p:cTn dur="1" fill="hold" id="21">
                                          <p:stCondLst>
                                            <p:cond delay="0"/>
                                          </p:stCondLst>
                                        </p:cTn>
                                        <p:tgtEl>
                                          <p:spTgt spid="1048694">
                                            <p:txEl>
                                              <p:charRg st="149" end="196"/>
                                            </p:txEl>
                                          </p:spTgt>
                                        </p:tgtEl>
                                        <p:attrNameLst>
                                          <p:attrName>style.visibility</p:attrName>
                                        </p:attrNameLst>
                                      </p:cBhvr>
                                      <p:to>
                                        <p:strVal val="visible"/>
                                      </p:to>
                                    </p:set>
                                    <p:animEffect transition="in" filter="randombar(horizontal)">
                                      <p:cBhvr>
                                        <p:cTn dur="500" id="22"/>
                                        <p:tgtEl>
                                          <p:spTgt spid="1048694">
                                            <p:txEl>
                                              <p:charRg st="149"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9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软件工程道德规范</a:t>
            </a:r>
          </a:p>
        </p:txBody>
      </p:sp>
      <p:sp>
        <p:nvSpPr>
          <p:cNvPr id="1048700" name=""/>
          <p:cNvSpPr/>
          <p:nvPr>
            <p:ph sz="full" idx="1"/>
          </p:nvPr>
        </p:nvSpPr>
        <p:spPr>
          <a:xfrm rot="0">
            <a:off x="395287" y="981075"/>
            <a:ext cx="8353425" cy="48958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pPr>
            <a:r>
              <a:rPr altLang="en-US" sz="3200" lang="zh-CN">
                <a:latin typeface="Times New Roman" pitchFamily="18" charset="0"/>
                <a:ea typeface="Times New Roman" pitchFamily="18" charset="0"/>
              </a:rPr>
              <a:t>八</a:t>
            </a:r>
            <a:r>
              <a:rPr altLang="en-US" sz="3200" lang="zh-CN">
                <a:latin typeface="Times New Roman" pitchFamily="18" charset="0"/>
                <a:ea typeface="Times New Roman" pitchFamily="18" charset="0"/>
              </a:rPr>
              <a:t>项原则</a:t>
            </a:r>
          </a:p>
          <a:p>
            <a:pPr eaLnBrk="1" hangingPunct="1" latinLnBrk="1" lvl="1">
              <a:lnSpc>
                <a:spcPct val="80000"/>
              </a:lnSpc>
            </a:pPr>
            <a:r>
              <a:rPr altLang="zh-CN" b="1" sz="2800" lang="en-US">
                <a:solidFill>
                  <a:srgbClr val="C00000"/>
                </a:solidFill>
                <a:latin typeface="Times New Roman" pitchFamily="18" charset="0"/>
                <a:ea typeface="Times New Roman" pitchFamily="18" charset="0"/>
              </a:rPr>
              <a:t>管理(management)</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的管理和领导人员在软件开发和维护的过程中，应自觉遵守、应用并推动合乎道德规范的管理方法；</a:t>
            </a:r>
          </a:p>
          <a:p>
            <a:pPr eaLnBrk="1" hangingPunct="1" latinLnBrk="1" lvl="1">
              <a:lnSpc>
                <a:spcPct val="80000"/>
              </a:lnSpc>
            </a:pPr>
            <a:r>
              <a:rPr altLang="en-US" b="1" sz="2800" lang="zh-CN">
                <a:solidFill>
                  <a:srgbClr val="C00000"/>
                </a:solidFill>
                <a:latin typeface="Times New Roman" pitchFamily="18" charset="0"/>
                <a:ea typeface="Times New Roman" pitchFamily="18" charset="0"/>
              </a:rPr>
              <a:t>专业</a:t>
            </a:r>
            <a:r>
              <a:rPr altLang="zh-CN" b="1" sz="2800" lang="en-US">
                <a:solidFill>
                  <a:srgbClr val="C00000"/>
                </a:solidFill>
                <a:latin typeface="Times New Roman" pitchFamily="18" charset="0"/>
                <a:ea typeface="Times New Roman" pitchFamily="18" charset="0"/>
              </a:rPr>
              <a:t>(profession)</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师应当自觉推动本行业所提倡的诚实、正直的道德规范，并自觉维护本行业的声誉，使软件行业更好的为公众利益所服务；</a:t>
            </a:r>
          </a:p>
          <a:p>
            <a:pPr eaLnBrk="1" hangingPunct="1" latinLnBrk="1" lvl="1">
              <a:lnSpc>
                <a:spcPct val="80000"/>
              </a:lnSpc>
            </a:pPr>
            <a:r>
              <a:rPr altLang="en-US" b="1" sz="2800" lang="zh-CN">
                <a:solidFill>
                  <a:srgbClr val="C00000"/>
                </a:solidFill>
                <a:latin typeface="Times New Roman" pitchFamily="18" charset="0"/>
                <a:ea typeface="Times New Roman" pitchFamily="18" charset="0"/>
              </a:rPr>
              <a:t>同行</a:t>
            </a:r>
            <a:r>
              <a:rPr altLang="zh-CN" b="1" sz="2800" lang="en-US">
                <a:solidFill>
                  <a:srgbClr val="C00000"/>
                </a:solidFill>
                <a:latin typeface="Times New Roman" pitchFamily="18" charset="0"/>
                <a:ea typeface="Times New Roman" pitchFamily="18" charset="0"/>
              </a:rPr>
              <a:t>(colleagues)</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师对其</a:t>
            </a:r>
            <a:r>
              <a:rPr altLang="en-US" sz="2800" lang="zh-CN">
                <a:latin typeface="Times New Roman" pitchFamily="18" charset="0"/>
                <a:ea typeface="Times New Roman" pitchFamily="18" charset="0"/>
              </a:rPr>
              <a:t>同行应持平</a:t>
            </a:r>
            <a:r>
              <a:rPr altLang="en-US" sz="2800" lang="zh-CN">
                <a:latin typeface="Times New Roman" pitchFamily="18" charset="0"/>
                <a:ea typeface="Times New Roman" pitchFamily="18" charset="0"/>
              </a:rPr>
              <a:t>等互助和支持的态度；</a:t>
            </a:r>
          </a:p>
          <a:p>
            <a:pPr eaLnBrk="1" hangingPunct="1" latinLnBrk="1" lvl="1">
              <a:lnSpc>
                <a:spcPct val="80000"/>
              </a:lnSpc>
            </a:pPr>
            <a:r>
              <a:rPr altLang="en-US" b="1" sz="2800" lang="zh-CN">
                <a:solidFill>
                  <a:srgbClr val="C00000"/>
                </a:solidFill>
                <a:latin typeface="Times New Roman" pitchFamily="18" charset="0"/>
                <a:ea typeface="Times New Roman" pitchFamily="18" charset="0"/>
              </a:rPr>
              <a:t>自身</a:t>
            </a:r>
            <a:r>
              <a:rPr altLang="zh-CN" b="1" sz="2800" lang="en-US">
                <a:solidFill>
                  <a:srgbClr val="C00000"/>
                </a:solidFill>
                <a:latin typeface="Times New Roman" pitchFamily="18" charset="0"/>
                <a:ea typeface="Times New Roman" pitchFamily="18" charset="0"/>
              </a:rPr>
              <a:t>(self)</a:t>
            </a:r>
            <a:r>
              <a:rPr altLang="en-US" sz="2800" lang="zh-CN">
                <a:latin typeface="Times New Roman" pitchFamily="18" charset="0"/>
                <a:ea typeface="Times New Roman" pitchFamily="18" charset="0"/>
              </a:rPr>
              <a:t>：软件工程</a:t>
            </a:r>
            <a:r>
              <a:rPr altLang="en-US" sz="2800" lang="zh-CN">
                <a:latin typeface="Times New Roman" pitchFamily="18" charset="0"/>
                <a:ea typeface="Times New Roman" pitchFamily="18" charset="0"/>
              </a:rPr>
              <a:t>师应终生不断地学习和实践其专业知识，并在学习和实践的过程中不断提高自身的道德规范素养。</a:t>
            </a:r>
          </a:p>
          <a:p>
            <a:pPr eaLnBrk="1" hangingPunct="1" latinLnBrk="1" lvl="1">
              <a:lnSpc>
                <a:spcPct val="80000"/>
              </a:lnSpc>
            </a:pPr>
            <a:endParaRPr altLang="en-US" sz="2800" lang="zh-CN">
              <a:latin typeface="宋体" pitchFamily="2" charset="-122"/>
            </a:endParaRPr>
          </a:p>
        </p:txBody>
      </p:sp>
      <p:sp>
        <p:nvSpPr>
          <p:cNvPr id="104870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25</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700">
                                            <p:txEl>
                                              <p:charRg st="5" end="69"/>
                                            </p:txEl>
                                          </p:spTgt>
                                        </p:tgtEl>
                                        <p:attrNameLst>
                                          <p:attrName>style.visibility</p:attrName>
                                        </p:attrNameLst>
                                      </p:cBhvr>
                                      <p:to>
                                        <p:strVal val="visible"/>
                                      </p:to>
                                    </p:set>
                                    <p:animEffect transition="in" filter="randombar(horizontal)">
                                      <p:cBhvr>
                                        <p:cTn dur="500" id="7"/>
                                        <p:tgtEl>
                                          <p:spTgt spid="1048700">
                                            <p:txEl>
                                              <p:charRg st="5" end="6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accel="0" autoRev="0" decel="0" fill="hold" id="10" nodeType="clickEffect" presetClass="entr" presetID="14" presetSubtype="10">
                                  <p:stCondLst>
                                    <p:cond delay="0"/>
                                  </p:stCondLst>
                                  <p:childTnLst>
                                    <p:set>
                                      <p:cBhvr>
                                        <p:cTn dur="1" fill="hold" id="11">
                                          <p:stCondLst>
                                            <p:cond delay="0"/>
                                          </p:stCondLst>
                                        </p:cTn>
                                        <p:tgtEl>
                                          <p:spTgt spid="1048700">
                                            <p:txEl>
                                              <p:charRg st="69" end="143"/>
                                            </p:txEl>
                                          </p:spTgt>
                                        </p:tgtEl>
                                        <p:attrNameLst>
                                          <p:attrName>style.visibility</p:attrName>
                                        </p:attrNameLst>
                                      </p:cBhvr>
                                      <p:to>
                                        <p:strVal val="visible"/>
                                      </p:to>
                                    </p:set>
                                    <p:animEffect transition="in" filter="randombar(horizontal)">
                                      <p:cBhvr>
                                        <p:cTn dur="500" id="12"/>
                                        <p:tgtEl>
                                          <p:spTgt spid="1048700">
                                            <p:txEl>
                                              <p:charRg st="69" end="14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accel="0" autoRev="0" decel="0" fill="hold" id="15" nodeType="clickEffect" presetClass="entr" presetID="14" presetSubtype="10">
                                  <p:stCondLst>
                                    <p:cond delay="0"/>
                                  </p:stCondLst>
                                  <p:childTnLst>
                                    <p:set>
                                      <p:cBhvr>
                                        <p:cTn dur="1" fill="hold" id="16">
                                          <p:stCondLst>
                                            <p:cond delay="0"/>
                                          </p:stCondLst>
                                        </p:cTn>
                                        <p:tgtEl>
                                          <p:spTgt spid="1048700">
                                            <p:txEl>
                                              <p:charRg st="143" end="181"/>
                                            </p:txEl>
                                          </p:spTgt>
                                        </p:tgtEl>
                                        <p:attrNameLst>
                                          <p:attrName>style.visibility</p:attrName>
                                        </p:attrNameLst>
                                      </p:cBhvr>
                                      <p:to>
                                        <p:strVal val="visible"/>
                                      </p:to>
                                    </p:set>
                                    <p:animEffect transition="in" filter="randombar(horizontal)">
                                      <p:cBhvr>
                                        <p:cTn dur="500" id="17"/>
                                        <p:tgtEl>
                                          <p:spTgt spid="1048700">
                                            <p:txEl>
                                              <p:charRg st="143" end="181"/>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700">
                                            <p:txEl>
                                              <p:charRg st="181" end="238"/>
                                            </p:txEl>
                                          </p:spTgt>
                                        </p:tgtEl>
                                        <p:attrNameLst>
                                          <p:attrName>style.visibility</p:attrName>
                                        </p:attrNameLst>
                                      </p:cBhvr>
                                      <p:to>
                                        <p:strVal val="visible"/>
                                      </p:to>
                                    </p:set>
                                    <p:animEffect transition="in" filter="blinds(horizontal)">
                                      <p:cBhvr>
                                        <p:cTn dur="500" id="22"/>
                                        <p:tgtEl>
                                          <p:spTgt spid="1048700">
                                            <p:txEl>
                                              <p:charRg st="181" end="2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705"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软件工程道德规范</a:t>
            </a:r>
          </a:p>
        </p:txBody>
      </p:sp>
      <p:sp>
        <p:nvSpPr>
          <p:cNvPr id="1048706" name=""/>
          <p:cNvSpPr/>
          <p:nvPr>
            <p:ph sz="full" idx="1"/>
          </p:nvPr>
        </p:nvSpPr>
        <p:spPr>
          <a:xfrm rot="0">
            <a:off x="395287" y="1557337"/>
            <a:ext cx="8353425" cy="37433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3200" lang="zh-CN">
                <a:latin typeface="Times New Roman" pitchFamily="18" charset="0"/>
                <a:ea typeface="Times New Roman" pitchFamily="18" charset="0"/>
              </a:rPr>
              <a:t>应遵守的规则</a:t>
            </a:r>
          </a:p>
          <a:p>
            <a:pPr eaLnBrk="1" hangingPunct="1" latinLnBrk="1" lvl="1"/>
            <a:r>
              <a:rPr altLang="zh-CN" sz="2800" lang="en-US">
                <a:latin typeface="Times New Roman" pitchFamily="18" charset="0"/>
                <a:ea typeface="Times New Roman" pitchFamily="18" charset="0"/>
              </a:rPr>
              <a:t>从不为了个人利益而窃取数据；</a:t>
            </a:r>
          </a:p>
          <a:p>
            <a:pPr eaLnBrk="1" hangingPunct="1" latinLnBrk="1" lvl="1"/>
            <a:r>
              <a:rPr altLang="en-US" sz="2800" lang="zh-CN">
                <a:latin typeface="Times New Roman" pitchFamily="18" charset="0"/>
                <a:ea typeface="Times New Roman" pitchFamily="18" charset="0"/>
              </a:rPr>
              <a:t>从不散布或售卖你所工作的软件项目的专利信息；</a:t>
            </a:r>
          </a:p>
          <a:p>
            <a:pPr eaLnBrk="1" hangingPunct="1" latinLnBrk="1" lvl="1"/>
            <a:r>
              <a:rPr altLang="en-US" sz="2800" lang="zh-CN">
                <a:latin typeface="宋体" pitchFamily="2" charset="-122"/>
                <a:ea typeface="Times New Roman" pitchFamily="18" charset="0"/>
              </a:rPr>
              <a:t>从不恶意地破坏或修改别人的程序、文件或数据；</a:t>
            </a:r>
          </a:p>
          <a:p>
            <a:pPr eaLnBrk="1" hangingPunct="1" latinLnBrk="1" lvl="1"/>
            <a:r>
              <a:rPr altLang="en-US" sz="2800" lang="zh-CN">
                <a:latin typeface="宋体" pitchFamily="2" charset="-122"/>
                <a:ea typeface="Times New Roman" pitchFamily="18" charset="0"/>
              </a:rPr>
              <a:t>从不侵犯别人、别的团队或组织的隐私；</a:t>
            </a:r>
          </a:p>
          <a:p>
            <a:pPr eaLnBrk="1" hangingPunct="1" latinLnBrk="1" lvl="1"/>
            <a:r>
              <a:rPr altLang="en-US" sz="2800" lang="zh-CN">
                <a:latin typeface="宋体" pitchFamily="2" charset="-122"/>
                <a:ea typeface="Times New Roman" pitchFamily="18" charset="0"/>
              </a:rPr>
              <a:t>从不为了某种利益而非法入侵别人的系统；</a:t>
            </a:r>
          </a:p>
          <a:p>
            <a:pPr eaLnBrk="1" hangingPunct="1" latinLnBrk="1" lvl="1"/>
            <a:r>
              <a:rPr altLang="en-US" sz="2800" lang="zh-CN">
                <a:latin typeface="宋体" pitchFamily="2" charset="-122"/>
                <a:ea typeface="Times New Roman" pitchFamily="18" charset="0"/>
              </a:rPr>
              <a:t>从不创建或传播计算机病毒。</a:t>
            </a:r>
          </a:p>
          <a:p>
            <a:pPr eaLnBrk="1" hangingPunct="1" latinLnBrk="1" lvl="1">
              <a:lnSpc>
                <a:spcPct val="80000"/>
              </a:lnSpc>
            </a:pPr>
            <a:endParaRPr altLang="en-US" sz="2800" lang="zh-CN">
              <a:latin typeface="Times New Roman" pitchFamily="18" charset="0"/>
              <a:ea typeface="Times New Roman" pitchFamily="18" charset="0"/>
            </a:endParaRPr>
          </a:p>
        </p:txBody>
      </p:sp>
      <p:sp>
        <p:nvSpPr>
          <p:cNvPr id="104870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26</a:t>
            </a:fld>
            <a:endParaRPr altLang="zh-CN" sz="1200" lang="en-US">
              <a:latin typeface="Garamond"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95" name=""/>
          <p:cNvSpPr/>
          <p:nvPr/>
        </p:nvSpPr>
        <p:spPr>
          <a:xfrm rot="0">
            <a:off x="468312" y="476250"/>
            <a:ext cx="8280400" cy="542544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None/>
            </a:pPr>
            <a:r>
              <a:rPr altLang="en-US" sz="2400" lang="zh-CN">
                <a:sym typeface="Wingdings" pitchFamily="2" charset="2"/>
              </a:rPr>
              <a:t>     人月神话：“没有一种单纯的技术或管理上的进步，能够独立地承诺在</a:t>
            </a:r>
            <a:r>
              <a:rPr altLang="zh-CN" sz="2400" lang="en-US">
                <a:sym typeface="Wingdings" pitchFamily="2" charset="2"/>
              </a:rPr>
              <a:t>10</a:t>
            </a:r>
            <a:r>
              <a:rPr altLang="en-US" sz="2400" lang="zh-CN">
                <a:sym typeface="Wingdings" pitchFamily="2" charset="2"/>
              </a:rPr>
              <a:t>年内大幅度地提高软件的生产率、可靠性和简洁性”。</a:t>
            </a:r>
          </a:p>
          <a:p>
            <a:pPr eaLnBrk="1" hangingPunct="1" indent="0" latinLnBrk="1" lvl="0" marL="0">
              <a:spcBef>
                <a:spcPct val="0"/>
              </a:spcBef>
              <a:buSzPct val="100000"/>
              <a:buNone/>
            </a:pPr>
            <a:r>
              <a:rPr altLang="zh-CN" sz="2400" lang="en-US">
                <a:sym typeface="Wingdings" pitchFamily="2" charset="2"/>
              </a:rPr>
              <a:t>1</a:t>
            </a:r>
            <a:r>
              <a:rPr altLang="en-US" sz="2400" lang="zh-CN">
                <a:sym typeface="Wingdings" pitchFamily="2" charset="2"/>
              </a:rPr>
              <a:t>、大前提：软件活动包含根本任务和次要任务</a:t>
            </a:r>
          </a:p>
          <a:p>
            <a:pPr eaLnBrk="1" hangingPunct="1" indent="0" latinLnBrk="1" lvl="0" marL="0">
              <a:spcBef>
                <a:spcPct val="0"/>
              </a:spcBef>
              <a:buSzPct val="100000"/>
              <a:buNone/>
            </a:pPr>
            <a:r>
              <a:rPr altLang="en-US" sz="2400" lang="zh-CN">
                <a:sym typeface="Wingdings" pitchFamily="2" charset="2"/>
              </a:rPr>
              <a:t>     根本任务</a:t>
            </a:r>
            <a:r>
              <a:rPr altLang="zh-CN" sz="2400" lang="en-US">
                <a:sym typeface="Wingdings" pitchFamily="2" charset="2"/>
              </a:rPr>
              <a:t>——</a:t>
            </a:r>
            <a:r>
              <a:rPr altLang="en-US" sz="2400" lang="zh-CN">
                <a:sym typeface="Wingdings" pitchFamily="2" charset="2"/>
              </a:rPr>
              <a:t>打造构成抽象软件实体的复杂概念结构，次要任务</a:t>
            </a:r>
            <a:r>
              <a:rPr altLang="zh-CN" sz="2400" lang="en-US">
                <a:sym typeface="Wingdings" pitchFamily="2" charset="2"/>
              </a:rPr>
              <a:t>——</a:t>
            </a:r>
            <a:r>
              <a:rPr altLang="en-US" sz="2400" lang="zh-CN">
                <a:sym typeface="Wingdings" pitchFamily="2" charset="2"/>
              </a:rPr>
              <a:t>使用编程语言表达这些抽象实体，并在时间和空间内将它们映射成机器语言。</a:t>
            </a:r>
          </a:p>
          <a:p>
            <a:pPr eaLnBrk="1" hangingPunct="1" indent="0" latinLnBrk="1" lvl="0" marL="0">
              <a:spcBef>
                <a:spcPct val="0"/>
              </a:spcBef>
              <a:buSzPct val="100000"/>
              <a:buNone/>
            </a:pPr>
            <a:r>
              <a:rPr altLang="zh-CN" sz="2400" lang="en-US">
                <a:sym typeface="Wingdings" pitchFamily="2" charset="2"/>
              </a:rPr>
              <a:t>2</a:t>
            </a:r>
            <a:r>
              <a:rPr altLang="en-US" sz="2400" lang="zh-CN">
                <a:sym typeface="Wingdings" pitchFamily="2" charset="2"/>
              </a:rPr>
              <a:t>、小前提：现有解决方案致力于解决次要任务</a:t>
            </a:r>
          </a:p>
          <a:p>
            <a:pPr eaLnBrk="1" hangingPunct="1" indent="0" latinLnBrk="1" lvl="0" marL="0">
              <a:spcBef>
                <a:spcPct val="0"/>
              </a:spcBef>
              <a:buSzPct val="100000"/>
              <a:buNone/>
            </a:pPr>
            <a:r>
              <a:rPr altLang="en-US" sz="2400" lang="zh-CN">
                <a:sym typeface="Wingdings" pitchFamily="2" charset="2"/>
              </a:rPr>
              <a:t>       考察和评估几乎现有所有的软件工程解决方案，布鲁克斯指出：现有所有方案全都在致力于解决软件工程中的次要问题。</a:t>
            </a:r>
          </a:p>
          <a:p>
            <a:pPr eaLnBrk="1" hangingPunct="1" indent="0" latinLnBrk="1" lvl="0" marL="0">
              <a:spcBef>
                <a:spcPct val="0"/>
              </a:spcBef>
              <a:buSzPct val="100000"/>
              <a:buNone/>
            </a:pPr>
            <a:r>
              <a:rPr altLang="zh-CN" sz="2400" lang="en-US">
                <a:sym typeface="Wingdings" pitchFamily="2" charset="2"/>
              </a:rPr>
              <a:t>3</a:t>
            </a:r>
            <a:r>
              <a:rPr altLang="en-US" sz="2400" lang="zh-CN">
                <a:sym typeface="Wingdings" pitchFamily="2" charset="2"/>
              </a:rPr>
              <a:t>、结论：没有银弹</a:t>
            </a:r>
          </a:p>
          <a:p>
            <a:pPr eaLnBrk="1" hangingPunct="1" indent="0" latinLnBrk="1" lvl="0" marL="0">
              <a:spcBef>
                <a:spcPct val="0"/>
              </a:spcBef>
              <a:buSzPct val="100000"/>
              <a:buNone/>
            </a:pPr>
            <a:r>
              <a:rPr altLang="en-US" sz="2400" lang="zh-CN">
                <a:sym typeface="Wingdings" pitchFamily="2" charset="2"/>
              </a:rPr>
              <a:t>      无论这些方案多么完善，都不可能在根本上解决问题，即使将全部次要任务的时间缩减到零，也不会带来生产率数量级上的提高。</a:t>
            </a:r>
          </a:p>
        </p:txBody>
      </p:sp>
      <p:sp>
        <p:nvSpPr>
          <p:cNvPr id="104859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3</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595">
                                            <p:txEl>
                                              <p:charRg st="63" end="85"/>
                                            </p:txEl>
                                          </p:spTgt>
                                        </p:tgtEl>
                                        <p:attrNameLst>
                                          <p:attrName>style.visibility</p:attrName>
                                        </p:attrNameLst>
                                      </p:cBhvr>
                                      <p:to>
                                        <p:strVal val="visible"/>
                                      </p:to>
                                    </p:set>
                                    <p:animEffect transition="in" filter="fade">
                                      <p:cBhvr>
                                        <p:cTn dur="1000" id="7"/>
                                        <p:tgtEl>
                                          <p:spTgt spid="1048595">
                                            <p:txEl>
                                              <p:charRg st="63" end="85"/>
                                            </p:txEl>
                                          </p:spTgt>
                                        </p:tgtEl>
                                      </p:cBhvr>
                                    </p:animEffect>
                                    <p:anim calcmode="lin" valueType="num">
                                      <p:cBhvr>
                                        <p:cTn dur="1000" fill="hold" id="8"/>
                                        <p:tgtEl>
                                          <p:spTgt spid="1048595">
                                            <p:txEl>
                                              <p:charRg st="63" end="85"/>
                                            </p:txEl>
                                          </p:spTgt>
                                        </p:tgtEl>
                                        <p:attrNameLst>
                                          <p:attrName>ppt_x</p:attrName>
                                        </p:attrNameLst>
                                      </p:cBhvr>
                                      <p:tavLst>
                                        <p:tav tm="0">
                                          <p:val>
                                            <p:strVal val="#ppt_x"/>
                                          </p:val>
                                        </p:tav>
                                        <p:tav tm="100000">
                                          <p:val>
                                            <p:strVal val="#ppt_x"/>
                                          </p:val>
                                        </p:tav>
                                      </p:tavLst>
                                    </p:anim>
                                    <p:anim calcmode="lin" valueType="num">
                                      <p:cBhvr>
                                        <p:cTn dur="1000" fill="hold" id="9"/>
                                        <p:tgtEl>
                                          <p:spTgt spid="1048595">
                                            <p:txEl>
                                              <p:charRg st="63" end="85"/>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8595">
                                            <p:txEl>
                                              <p:charRg st="85" end="155"/>
                                            </p:txEl>
                                          </p:spTgt>
                                        </p:tgtEl>
                                        <p:attrNameLst>
                                          <p:attrName>style.visibility</p:attrName>
                                        </p:attrNameLst>
                                      </p:cBhvr>
                                      <p:to>
                                        <p:strVal val="visible"/>
                                      </p:to>
                                    </p:set>
                                    <p:animEffect transition="in" filter="fade">
                                      <p:cBhvr>
                                        <p:cTn dur="1000" id="12"/>
                                        <p:tgtEl>
                                          <p:spTgt spid="1048595">
                                            <p:txEl>
                                              <p:charRg st="85" end="155"/>
                                            </p:txEl>
                                          </p:spTgt>
                                        </p:tgtEl>
                                      </p:cBhvr>
                                    </p:animEffect>
                                    <p:anim calcmode="lin" valueType="num">
                                      <p:cBhvr>
                                        <p:cTn dur="1000" fill="hold" id="13"/>
                                        <p:tgtEl>
                                          <p:spTgt spid="1048595">
                                            <p:txEl>
                                              <p:charRg st="85" end="155"/>
                                            </p:txEl>
                                          </p:spTgt>
                                        </p:tgtEl>
                                        <p:attrNameLst>
                                          <p:attrName>ppt_x</p:attrName>
                                        </p:attrNameLst>
                                      </p:cBhvr>
                                      <p:tavLst>
                                        <p:tav tm="0">
                                          <p:val>
                                            <p:strVal val="#ppt_x"/>
                                          </p:val>
                                        </p:tav>
                                        <p:tav tm="100000">
                                          <p:val>
                                            <p:strVal val="#ppt_x"/>
                                          </p:val>
                                        </p:tav>
                                      </p:tavLst>
                                    </p:anim>
                                    <p:anim calcmode="lin" valueType="num">
                                      <p:cBhvr>
                                        <p:cTn dur="1000" fill="hold" id="14"/>
                                        <p:tgtEl>
                                          <p:spTgt spid="1048595">
                                            <p:txEl>
                                              <p:charRg st="85" end="155"/>
                                            </p:txEl>
                                          </p:spTgt>
                                        </p:tgtEl>
                                        <p:attrNameLst>
                                          <p:attrName>ppt_y</p:attrName>
                                        </p:attrNameLst>
                                      </p:cBhvr>
                                      <p:tavLst>
                                        <p:tav tm="0">
                                          <p:val>
                                            <p:strVal val="#ppt_y+.1"/>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accel="0" autoRev="0" decel="0" fill="hold" id="17" nodeType="clickEffect" presetClass="entr" presetID="42" presetSubtype="0">
                                  <p:stCondLst>
                                    <p:cond delay="0"/>
                                  </p:stCondLst>
                                  <p:childTnLst>
                                    <p:set>
                                      <p:cBhvr>
                                        <p:cTn dur="1" fill="hold" id="18">
                                          <p:stCondLst>
                                            <p:cond delay="0"/>
                                          </p:stCondLst>
                                        </p:cTn>
                                        <p:tgtEl>
                                          <p:spTgt spid="1048595">
                                            <p:txEl>
                                              <p:charRg st="155" end="177"/>
                                            </p:txEl>
                                          </p:spTgt>
                                        </p:tgtEl>
                                        <p:attrNameLst>
                                          <p:attrName>style.visibility</p:attrName>
                                        </p:attrNameLst>
                                      </p:cBhvr>
                                      <p:to>
                                        <p:strVal val="visible"/>
                                      </p:to>
                                    </p:set>
                                    <p:animEffect transition="in" filter="fade">
                                      <p:cBhvr>
                                        <p:cTn dur="1000" id="19"/>
                                        <p:tgtEl>
                                          <p:spTgt spid="1048595">
                                            <p:txEl>
                                              <p:charRg st="155" end="177"/>
                                            </p:txEl>
                                          </p:spTgt>
                                        </p:tgtEl>
                                      </p:cBhvr>
                                    </p:animEffect>
                                    <p:anim calcmode="lin" valueType="num">
                                      <p:cBhvr>
                                        <p:cTn dur="1000" fill="hold" id="20"/>
                                        <p:tgtEl>
                                          <p:spTgt spid="1048595">
                                            <p:txEl>
                                              <p:charRg st="155" end="177"/>
                                            </p:txEl>
                                          </p:spTgt>
                                        </p:tgtEl>
                                        <p:attrNameLst>
                                          <p:attrName>ppt_x</p:attrName>
                                        </p:attrNameLst>
                                      </p:cBhvr>
                                      <p:tavLst>
                                        <p:tav tm="0">
                                          <p:val>
                                            <p:strVal val="#ppt_x"/>
                                          </p:val>
                                        </p:tav>
                                        <p:tav tm="100000">
                                          <p:val>
                                            <p:strVal val="#ppt_x"/>
                                          </p:val>
                                        </p:tav>
                                      </p:tavLst>
                                    </p:anim>
                                    <p:anim calcmode="lin" valueType="num">
                                      <p:cBhvr>
                                        <p:cTn dur="1000" fill="hold" id="21"/>
                                        <p:tgtEl>
                                          <p:spTgt spid="1048595">
                                            <p:txEl>
                                              <p:charRg st="155" end="177"/>
                                            </p:txEl>
                                          </p:spTgt>
                                        </p:tgtEl>
                                        <p:attrNameLst>
                                          <p:attrName>ppt_y</p:attrName>
                                        </p:attrNameLst>
                                      </p:cBhvr>
                                      <p:tavLst>
                                        <p:tav tm="0">
                                          <p:val>
                                            <p:strVal val="#ppt_y+.1"/>
                                          </p:val>
                                        </p:tav>
                                        <p:tav tm="100000">
                                          <p:val>
                                            <p:strVal val="#ppt_y"/>
                                          </p:val>
                                        </p:tav>
                                      </p:tavLst>
                                    </p:anim>
                                  </p:childTnLst>
                                </p:cTn>
                              </p:par>
                              <p:par>
                                <p:cTn accel="0" autoRev="0" decel="0" fill="hold" id="22" nodeType="withEffect" presetClass="entr" presetID="42" presetSubtype="0">
                                  <p:stCondLst>
                                    <p:cond delay="0"/>
                                  </p:stCondLst>
                                  <p:childTnLst>
                                    <p:set>
                                      <p:cBhvr>
                                        <p:cTn dur="1" fill="hold" id="23">
                                          <p:stCondLst>
                                            <p:cond delay="0"/>
                                          </p:stCondLst>
                                        </p:cTn>
                                        <p:tgtEl>
                                          <p:spTgt spid="1048595">
                                            <p:txEl>
                                              <p:charRg st="177" end="238"/>
                                            </p:txEl>
                                          </p:spTgt>
                                        </p:tgtEl>
                                        <p:attrNameLst>
                                          <p:attrName>style.visibility</p:attrName>
                                        </p:attrNameLst>
                                      </p:cBhvr>
                                      <p:to>
                                        <p:strVal val="visible"/>
                                      </p:to>
                                    </p:set>
                                    <p:animEffect transition="in" filter="fade">
                                      <p:cBhvr>
                                        <p:cTn dur="1000" id="24"/>
                                        <p:tgtEl>
                                          <p:spTgt spid="1048595">
                                            <p:txEl>
                                              <p:charRg st="177" end="238"/>
                                            </p:txEl>
                                          </p:spTgt>
                                        </p:tgtEl>
                                      </p:cBhvr>
                                    </p:animEffect>
                                    <p:anim calcmode="lin" valueType="num">
                                      <p:cBhvr>
                                        <p:cTn dur="1000" fill="hold" id="25"/>
                                        <p:tgtEl>
                                          <p:spTgt spid="1048595">
                                            <p:txEl>
                                              <p:charRg st="177" end="238"/>
                                            </p:txEl>
                                          </p:spTgt>
                                        </p:tgtEl>
                                        <p:attrNameLst>
                                          <p:attrName>ppt_x</p:attrName>
                                        </p:attrNameLst>
                                      </p:cBhvr>
                                      <p:tavLst>
                                        <p:tav tm="0">
                                          <p:val>
                                            <p:strVal val="#ppt_x"/>
                                          </p:val>
                                        </p:tav>
                                        <p:tav tm="100000">
                                          <p:val>
                                            <p:strVal val="#ppt_x"/>
                                          </p:val>
                                        </p:tav>
                                      </p:tavLst>
                                    </p:anim>
                                    <p:anim calcmode="lin" valueType="num">
                                      <p:cBhvr>
                                        <p:cTn dur="1000" fill="hold" id="26"/>
                                        <p:tgtEl>
                                          <p:spTgt spid="1048595">
                                            <p:txEl>
                                              <p:charRg st="177" end="238"/>
                                            </p:txEl>
                                          </p:spTgt>
                                        </p:tgtEl>
                                        <p:attrNameLst>
                                          <p:attrName>ppt_y</p:attrName>
                                        </p:attrNameLst>
                                      </p:cBhvr>
                                      <p:tavLst>
                                        <p:tav tm="0">
                                          <p:val>
                                            <p:strVal val="#ppt_y+.1"/>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42" presetSubtype="0">
                                  <p:stCondLst>
                                    <p:cond delay="0"/>
                                  </p:stCondLst>
                                  <p:childTnLst>
                                    <p:set>
                                      <p:cBhvr>
                                        <p:cTn dur="1" fill="hold" id="30">
                                          <p:stCondLst>
                                            <p:cond delay="0"/>
                                          </p:stCondLst>
                                        </p:cTn>
                                        <p:tgtEl>
                                          <p:spTgt spid="1048595">
                                            <p:txEl>
                                              <p:charRg st="238" end="248"/>
                                            </p:txEl>
                                          </p:spTgt>
                                        </p:tgtEl>
                                        <p:attrNameLst>
                                          <p:attrName>style.visibility</p:attrName>
                                        </p:attrNameLst>
                                      </p:cBhvr>
                                      <p:to>
                                        <p:strVal val="visible"/>
                                      </p:to>
                                    </p:set>
                                    <p:animEffect transition="in" filter="fade">
                                      <p:cBhvr>
                                        <p:cTn dur="1000" id="31"/>
                                        <p:tgtEl>
                                          <p:spTgt spid="1048595">
                                            <p:txEl>
                                              <p:charRg st="238" end="248"/>
                                            </p:txEl>
                                          </p:spTgt>
                                        </p:tgtEl>
                                      </p:cBhvr>
                                    </p:animEffect>
                                    <p:anim calcmode="lin" valueType="num">
                                      <p:cBhvr>
                                        <p:cTn dur="1000" fill="hold" id="32"/>
                                        <p:tgtEl>
                                          <p:spTgt spid="1048595">
                                            <p:txEl>
                                              <p:charRg st="238" end="248"/>
                                            </p:txEl>
                                          </p:spTgt>
                                        </p:tgtEl>
                                        <p:attrNameLst>
                                          <p:attrName>ppt_x</p:attrName>
                                        </p:attrNameLst>
                                      </p:cBhvr>
                                      <p:tavLst>
                                        <p:tav tm="0">
                                          <p:val>
                                            <p:strVal val="#ppt_x"/>
                                          </p:val>
                                        </p:tav>
                                        <p:tav tm="100000">
                                          <p:val>
                                            <p:strVal val="#ppt_x"/>
                                          </p:val>
                                        </p:tav>
                                      </p:tavLst>
                                    </p:anim>
                                    <p:anim calcmode="lin" valueType="num">
                                      <p:cBhvr>
                                        <p:cTn dur="1000" fill="hold" id="33"/>
                                        <p:tgtEl>
                                          <p:spTgt spid="1048595">
                                            <p:txEl>
                                              <p:charRg st="238" end="248"/>
                                            </p:txEl>
                                          </p:spTgt>
                                        </p:tgtEl>
                                        <p:attrNameLst>
                                          <p:attrName>ppt_y</p:attrName>
                                        </p:attrNameLst>
                                      </p:cBhvr>
                                      <p:tavLst>
                                        <p:tav tm="0">
                                          <p:val>
                                            <p:strVal val="#ppt_y+.1"/>
                                          </p:val>
                                        </p:tav>
                                        <p:tav tm="100000">
                                          <p:val>
                                            <p:strVal val="#ppt_y"/>
                                          </p:val>
                                        </p:tav>
                                      </p:tavLst>
                                    </p:anim>
                                  </p:childTnLst>
                                </p:cTn>
                              </p:par>
                              <p:par>
                                <p:cTn fill="hold" id="34" nodeType="withEffect" presetClass="entr" presetID="42" presetSubtype="0">
                                  <p:stCondLst>
                                    <p:cond delay="0"/>
                                  </p:stCondLst>
                                  <p:childTnLst>
                                    <p:set>
                                      <p:cBhvr>
                                        <p:cTn dur="1" fill="hold" id="35">
                                          <p:stCondLst>
                                            <p:cond delay="0"/>
                                          </p:stCondLst>
                                        </p:cTn>
                                        <p:tgtEl>
                                          <p:spTgt spid="1048595">
                                            <p:txEl>
                                              <p:charRg st="248" end="312"/>
                                            </p:txEl>
                                          </p:spTgt>
                                        </p:tgtEl>
                                        <p:attrNameLst>
                                          <p:attrName>style.visibility</p:attrName>
                                        </p:attrNameLst>
                                      </p:cBhvr>
                                      <p:to>
                                        <p:strVal val="visible"/>
                                      </p:to>
                                    </p:set>
                                    <p:animEffect transition="in" filter="fade">
                                      <p:cBhvr>
                                        <p:cTn dur="1000" id="36"/>
                                        <p:tgtEl>
                                          <p:spTgt spid="1048595">
                                            <p:txEl>
                                              <p:charRg st="248" end="312"/>
                                            </p:txEl>
                                          </p:spTgt>
                                        </p:tgtEl>
                                      </p:cBhvr>
                                    </p:animEffect>
                                    <p:anim calcmode="lin" valueType="num">
                                      <p:cBhvr>
                                        <p:cTn dur="1000" fill="hold" id="37"/>
                                        <p:tgtEl>
                                          <p:spTgt spid="1048595">
                                            <p:txEl>
                                              <p:charRg st="248" end="312"/>
                                            </p:txEl>
                                          </p:spTgt>
                                        </p:tgtEl>
                                        <p:attrNameLst>
                                          <p:attrName>ppt_x</p:attrName>
                                        </p:attrNameLst>
                                      </p:cBhvr>
                                      <p:tavLst>
                                        <p:tav tm="0">
                                          <p:val>
                                            <p:strVal val="#ppt_x"/>
                                          </p:val>
                                        </p:tav>
                                        <p:tav tm="100000">
                                          <p:val>
                                            <p:strVal val="#ppt_x"/>
                                          </p:val>
                                        </p:tav>
                                      </p:tavLst>
                                    </p:anim>
                                    <p:anim calcmode="lin" valueType="num">
                                      <p:cBhvr>
                                        <p:cTn dur="1000" fill="hold" id="38"/>
                                        <p:tgtEl>
                                          <p:spTgt spid="1048595">
                                            <p:txEl>
                                              <p:charRg st="248" end="3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597"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案例分析</a:t>
            </a:r>
            <a:r>
              <a:rPr altLang="zh-CN" lang="en-US"/>
              <a:t>3</a:t>
            </a:r>
            <a:r>
              <a:rPr altLang="en-US" lang="zh-CN"/>
              <a:t>：</a:t>
            </a:r>
            <a:r>
              <a:rPr altLang="zh-CN" lang="en-US">
                <a:ea typeface="Times New Roman" pitchFamily="18" charset="0"/>
              </a:rPr>
              <a:t> Ariane 5</a:t>
            </a:r>
          </a:p>
        </p:txBody>
      </p:sp>
      <p:sp>
        <p:nvSpPr>
          <p:cNvPr id="1048598" name=""/>
          <p:cNvSpPr/>
          <p:nvPr>
            <p:ph sz="full" idx="1"/>
          </p:nvPr>
        </p:nvSpPr>
        <p:spPr>
          <a:xfrm rot="0">
            <a:off x="107950" y="1844675"/>
            <a:ext cx="8497888" cy="29511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zh-CN" sz="2800" lang="en-US">
                <a:ea typeface="Times New Roman" pitchFamily="18" charset="0"/>
              </a:rPr>
              <a:t>June 4, 1996</a:t>
            </a:r>
          </a:p>
          <a:p>
            <a:pPr eaLnBrk="1" hangingPunct="1" latinLnBrk="1" lvl="0"/>
            <a:r>
              <a:rPr altLang="zh-CN" sz="2800" lang="en-US">
                <a:ea typeface="Times New Roman" pitchFamily="18" charset="0"/>
              </a:rPr>
              <a:t>European Space Agency lost newest</a:t>
            </a:r>
          </a:p>
          <a:p>
            <a:pPr eaLnBrk="1" hangingPunct="1" latinLnBrk="1" lvl="0">
              <a:buNone/>
            </a:pPr>
            <a:r>
              <a:rPr altLang="zh-CN" sz="2800" lang="en-US">
                <a:ea typeface="Times New Roman" pitchFamily="18" charset="0"/>
              </a:rPr>
              <a:t>    rocket, the Ariane 5, successor to </a:t>
            </a:r>
          </a:p>
          <a:p>
            <a:pPr eaLnBrk="1" hangingPunct="1" latinLnBrk="1" lvl="0">
              <a:buNone/>
            </a:pPr>
            <a:r>
              <a:rPr altLang="zh-CN" sz="2800" lang="en-US">
                <a:ea typeface="Times New Roman" pitchFamily="18" charset="0"/>
              </a:rPr>
              <a:t>    the Ariane 4</a:t>
            </a:r>
          </a:p>
          <a:p>
            <a:pPr eaLnBrk="1" hangingPunct="1" latinLnBrk="1" lvl="0"/>
            <a:r>
              <a:rPr altLang="zh-CN" sz="2800" lang="en-US">
                <a:ea typeface="Times New Roman" pitchFamily="18" charset="0"/>
              </a:rPr>
              <a:t>More than $7 Billion lost on first flight</a:t>
            </a:r>
          </a:p>
          <a:p>
            <a:pPr eaLnBrk="1" hangingPunct="1" latinLnBrk="1" lvl="0">
              <a:lnSpc>
                <a:spcPct val="90000"/>
              </a:lnSpc>
              <a:spcBef>
                <a:spcPct val="0"/>
              </a:spcBef>
              <a:buFont typeface="Wingdings" pitchFamily="2" charset="2"/>
              <a:buChar char="l"/>
            </a:pPr>
            <a:endParaRPr altLang="en-US" b="1" sz="2600" lang="zh-CN">
              <a:latin typeface="楷体_GB2312" pitchFamily="0" charset="1"/>
              <a:ea typeface="楷体_GB2312" pitchFamily="0" charset="1"/>
            </a:endParaRPr>
          </a:p>
        </p:txBody>
      </p:sp>
      <p:sp>
        <p:nvSpPr>
          <p:cNvPr id="104859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4</a:t>
            </a:fld>
            <a:endParaRPr altLang="zh-CN" sz="1200" lang="en-US">
              <a:latin typeface="Garamond" pitchFamily="18" charset="0"/>
            </a:endParaRPr>
          </a:p>
        </p:txBody>
      </p:sp>
      <p:pic>
        <p:nvPicPr>
          <p:cNvPr id="2097153" name=""/>
          <p:cNvPicPr>
            <a:picLocks/>
          </p:cNvPicPr>
          <p:nvPr/>
        </p:nvPicPr>
        <p:blipFill>
          <a:blip xmlns:r="http://schemas.openxmlformats.org/officeDocument/2006/relationships" r:embed="rId1"/>
          <a:srcRect l="0" t="0" r="0" b="0"/>
          <a:stretch>
            <a:fillRect/>
          </a:stretch>
        </p:blipFill>
        <p:spPr>
          <a:xfrm rot="0">
            <a:off x="6810375" y="1241425"/>
            <a:ext cx="2298700" cy="3051175"/>
          </a:xfrm>
          <a:prstGeom prst="rect"/>
          <a:noFill/>
          <a:ln>
            <a:noFill/>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0"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案例分析</a:t>
            </a:r>
            <a:r>
              <a:rPr altLang="zh-CN" lang="en-US"/>
              <a:t>3</a:t>
            </a:r>
            <a:r>
              <a:rPr altLang="en-US" lang="zh-CN"/>
              <a:t>：</a:t>
            </a:r>
            <a:r>
              <a:rPr altLang="zh-CN" lang="en-US">
                <a:ea typeface="Times New Roman" pitchFamily="18" charset="0"/>
              </a:rPr>
              <a:t> Ariane 5</a:t>
            </a:r>
          </a:p>
        </p:txBody>
      </p:sp>
      <p:sp>
        <p:nvSpPr>
          <p:cNvPr id="1048601" name=""/>
          <p:cNvSpPr/>
          <p:nvPr>
            <p:ph sz="full" idx="1"/>
          </p:nvPr>
        </p:nvSpPr>
        <p:spPr>
          <a:xfrm rot="0">
            <a:off x="395287" y="1196975"/>
            <a:ext cx="8497888" cy="4679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zh-CN" sz="2800" lang="en-US"/>
              <a:t>The Ariane 5 software reused the specifications from the Ariane 4, but the Ariane 5's flight path was considerably different and beyond the range for which the reused computer program had been designed.</a:t>
            </a:r>
          </a:p>
          <a:p>
            <a:pPr eaLnBrk="1" hangingPunct="1" latinLnBrk="1" lvl="0"/>
            <a:r>
              <a:rPr altLang="zh-CN" sz="2800" lang="en-US"/>
              <a:t>A data conversion from a </a:t>
            </a:r>
            <a:r>
              <a:rPr altLang="zh-CN" sz="2800" lang="en-US">
                <a:solidFill>
                  <a:srgbClr val="C00000"/>
                </a:solidFill>
              </a:rPr>
              <a:t>64-bit floating point </a:t>
            </a:r>
            <a:r>
              <a:rPr altLang="zh-CN" sz="2800" lang="en-US"/>
              <a:t>to </a:t>
            </a:r>
            <a:r>
              <a:rPr altLang="zh-CN" sz="2800" lang="en-US">
                <a:solidFill>
                  <a:srgbClr val="C00000"/>
                </a:solidFill>
              </a:rPr>
              <a:t>16-bit signed integer </a:t>
            </a:r>
            <a:r>
              <a:rPr altLang="zh-CN" sz="2800" lang="en-US"/>
              <a:t>value caused an </a:t>
            </a:r>
            <a:r>
              <a:rPr altLang="zh-CN" sz="2800" lang="en-US">
                <a:solidFill>
                  <a:srgbClr val="C00000"/>
                </a:solidFill>
              </a:rPr>
              <a:t>arithmetic overflow</a:t>
            </a:r>
            <a:r>
              <a:rPr altLang="zh-CN" sz="2800" lang="en-US"/>
              <a:t>, as the floating point number had a value too large to be represented by a 16-bit signed integer.</a:t>
            </a:r>
          </a:p>
        </p:txBody>
      </p:sp>
      <p:sp>
        <p:nvSpPr>
          <p:cNvPr id="104860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5</a:t>
            </a:fld>
            <a:endParaRPr altLang="zh-CN" sz="1200" lang="en-US">
              <a:latin typeface="Garamond"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软件危机的概念</a:t>
            </a:r>
          </a:p>
        </p:txBody>
      </p:sp>
      <p:sp>
        <p:nvSpPr>
          <p:cNvPr id="1048604" name=""/>
          <p:cNvSpPr/>
          <p:nvPr>
            <p:ph sz="full" idx="1"/>
          </p:nvPr>
        </p:nvSpPr>
        <p:spPr>
          <a:xfrm rot="0">
            <a:off x="685800" y="1414462"/>
            <a:ext cx="7772400" cy="40306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lang="zh-CN">
                <a:solidFill>
                  <a:srgbClr val="000099"/>
                </a:solidFill>
              </a:rPr>
              <a:t>软件危机是指在计算机软件的开发和维护过程中所遇到的一系列严重问题。</a:t>
            </a:r>
          </a:p>
          <a:p>
            <a:pPr eaLnBrk="1" hangingPunct="1" latinLnBrk="1" lvl="0"/>
            <a:r>
              <a:rPr altLang="en-US" lang="zh-CN">
                <a:solidFill>
                  <a:srgbClr val="000099"/>
                </a:solidFill>
              </a:rPr>
              <a:t>这些问题绝不仅仅是不能正常运行的软件才具有的，实际上，几乎所有软件都不同程度地存在这些问题。</a:t>
            </a:r>
          </a:p>
          <a:p>
            <a:pPr eaLnBrk="1" hangingPunct="1" latinLnBrk="1" lvl="1">
              <a:buFontTx/>
              <a:buNone/>
            </a:pPr>
            <a:r>
              <a:rPr altLang="zh-CN" lang="en-US">
                <a:ea typeface="隶书" pitchFamily="49" charset="-122"/>
              </a:rPr>
              <a:t>Key points: </a:t>
            </a:r>
          </a:p>
          <a:p>
            <a:pPr eaLnBrk="1" hangingPunct="1" latinLnBrk="1" lvl="2"/>
            <a:r>
              <a:rPr altLang="zh-CN" lang="en-US">
                <a:ea typeface="隶书" pitchFamily="49" charset="-122"/>
              </a:rPr>
              <a:t>how to develop new software</a:t>
            </a:r>
          </a:p>
          <a:p>
            <a:pPr eaLnBrk="1" hangingPunct="1" latinLnBrk="1" lvl="2"/>
            <a:r>
              <a:rPr altLang="zh-CN" lang="en-US">
                <a:ea typeface="隶书" pitchFamily="49" charset="-122"/>
              </a:rPr>
              <a:t>how to support old software</a:t>
            </a:r>
          </a:p>
          <a:p>
            <a:pPr eaLnBrk="1" hangingPunct="1" latinLnBrk="1" lvl="0">
              <a:buNone/>
            </a:pPr>
            <a:endParaRPr altLang="en-US" lang="zh-CN">
              <a:solidFill>
                <a:srgbClr val="000099"/>
              </a:solidFill>
            </a:endParaRPr>
          </a:p>
        </p:txBody>
      </p:sp>
      <p:sp>
        <p:nvSpPr>
          <p:cNvPr id="104860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6</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604">
                                            <p:txEl>
                                              <p:charRg st="81" end="94"/>
                                            </p:txEl>
                                          </p:spTgt>
                                        </p:tgtEl>
                                        <p:attrNameLst>
                                          <p:attrName>style.visibility</p:attrName>
                                        </p:attrNameLst>
                                      </p:cBhvr>
                                      <p:to>
                                        <p:strVal val="visible"/>
                                      </p:to>
                                    </p:set>
                                    <p:animEffect transition="in" filter="fade">
                                      <p:cBhvr>
                                        <p:cTn dur="1000" id="7"/>
                                        <p:tgtEl>
                                          <p:spTgt spid="1048604">
                                            <p:txEl>
                                              <p:charRg st="81" end="94"/>
                                            </p:txEl>
                                          </p:spTgt>
                                        </p:tgtEl>
                                      </p:cBhvr>
                                    </p:animEffect>
                                    <p:anim calcmode="lin" valueType="num">
                                      <p:cBhvr>
                                        <p:cTn dur="1000" fill="hold" id="8"/>
                                        <p:tgtEl>
                                          <p:spTgt spid="1048604">
                                            <p:txEl>
                                              <p:charRg st="81" end="94"/>
                                            </p:txEl>
                                          </p:spTgt>
                                        </p:tgtEl>
                                        <p:attrNameLst>
                                          <p:attrName>ppt_x</p:attrName>
                                        </p:attrNameLst>
                                      </p:cBhvr>
                                      <p:tavLst>
                                        <p:tav tm="0">
                                          <p:val>
                                            <p:strVal val="#ppt_x"/>
                                          </p:val>
                                        </p:tav>
                                        <p:tav tm="100000">
                                          <p:val>
                                            <p:strVal val="#ppt_x"/>
                                          </p:val>
                                        </p:tav>
                                      </p:tavLst>
                                    </p:anim>
                                    <p:anim calcmode="lin" valueType="num">
                                      <p:cBhvr>
                                        <p:cTn dur="1000" fill="hold" id="9"/>
                                        <p:tgtEl>
                                          <p:spTgt spid="1048604">
                                            <p:txEl>
                                              <p:charRg st="81" end="94"/>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8604">
                                            <p:txEl>
                                              <p:charRg st="94" end="122"/>
                                            </p:txEl>
                                          </p:spTgt>
                                        </p:tgtEl>
                                        <p:attrNameLst>
                                          <p:attrName>style.visibility</p:attrName>
                                        </p:attrNameLst>
                                      </p:cBhvr>
                                      <p:to>
                                        <p:strVal val="visible"/>
                                      </p:to>
                                    </p:set>
                                    <p:animEffect transition="in" filter="fade">
                                      <p:cBhvr>
                                        <p:cTn dur="1000" id="12"/>
                                        <p:tgtEl>
                                          <p:spTgt spid="1048604">
                                            <p:txEl>
                                              <p:charRg st="94" end="122"/>
                                            </p:txEl>
                                          </p:spTgt>
                                        </p:tgtEl>
                                      </p:cBhvr>
                                    </p:animEffect>
                                    <p:anim calcmode="lin" valueType="num">
                                      <p:cBhvr>
                                        <p:cTn dur="1000" fill="hold" id="13"/>
                                        <p:tgtEl>
                                          <p:spTgt spid="1048604">
                                            <p:txEl>
                                              <p:charRg st="94" end="122"/>
                                            </p:txEl>
                                          </p:spTgt>
                                        </p:tgtEl>
                                        <p:attrNameLst>
                                          <p:attrName>ppt_x</p:attrName>
                                        </p:attrNameLst>
                                      </p:cBhvr>
                                      <p:tavLst>
                                        <p:tav tm="0">
                                          <p:val>
                                            <p:strVal val="#ppt_x"/>
                                          </p:val>
                                        </p:tav>
                                        <p:tav tm="100000">
                                          <p:val>
                                            <p:strVal val="#ppt_x"/>
                                          </p:val>
                                        </p:tav>
                                      </p:tavLst>
                                    </p:anim>
                                    <p:anim calcmode="lin" valueType="num">
                                      <p:cBhvr>
                                        <p:cTn dur="1000" fill="hold" id="14"/>
                                        <p:tgtEl>
                                          <p:spTgt spid="1048604">
                                            <p:txEl>
                                              <p:charRg st="94" end="122"/>
                                            </p:txEl>
                                          </p:spTgt>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1048604">
                                            <p:txEl>
                                              <p:charRg st="122" end="150"/>
                                            </p:txEl>
                                          </p:spTgt>
                                        </p:tgtEl>
                                        <p:attrNameLst>
                                          <p:attrName>style.visibility</p:attrName>
                                        </p:attrNameLst>
                                      </p:cBhvr>
                                      <p:to>
                                        <p:strVal val="visible"/>
                                      </p:to>
                                    </p:set>
                                    <p:animEffect transition="in" filter="fade">
                                      <p:cBhvr>
                                        <p:cTn dur="1000" id="17"/>
                                        <p:tgtEl>
                                          <p:spTgt spid="1048604">
                                            <p:txEl>
                                              <p:charRg st="122" end="150"/>
                                            </p:txEl>
                                          </p:spTgt>
                                        </p:tgtEl>
                                      </p:cBhvr>
                                    </p:animEffect>
                                    <p:anim calcmode="lin" valueType="num">
                                      <p:cBhvr>
                                        <p:cTn dur="1000" fill="hold" id="18"/>
                                        <p:tgtEl>
                                          <p:spTgt spid="1048604">
                                            <p:txEl>
                                              <p:charRg st="122" end="150"/>
                                            </p:txEl>
                                          </p:spTgt>
                                        </p:tgtEl>
                                        <p:attrNameLst>
                                          <p:attrName>ppt_x</p:attrName>
                                        </p:attrNameLst>
                                      </p:cBhvr>
                                      <p:tavLst>
                                        <p:tav tm="0">
                                          <p:val>
                                            <p:strVal val="#ppt_x"/>
                                          </p:val>
                                        </p:tav>
                                        <p:tav tm="100000">
                                          <p:val>
                                            <p:strVal val="#ppt_x"/>
                                          </p:val>
                                        </p:tav>
                                      </p:tavLst>
                                    </p:anim>
                                    <p:anim calcmode="lin" valueType="num">
                                      <p:cBhvr>
                                        <p:cTn dur="1000" fill="hold" id="19"/>
                                        <p:tgtEl>
                                          <p:spTgt spid="1048604">
                                            <p:txEl>
                                              <p:charRg st="122" end="15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6"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软件危机的典型表现</a:t>
            </a:r>
          </a:p>
        </p:txBody>
      </p:sp>
      <p:sp>
        <p:nvSpPr>
          <p:cNvPr id="1048607" name=""/>
          <p:cNvSpPr/>
          <p:nvPr>
            <p:ph sz="full" idx="1"/>
          </p:nvPr>
        </p:nvSpPr>
        <p:spPr>
          <a:xfrm rot="0">
            <a:off x="395287" y="1341437"/>
            <a:ext cx="8424862" cy="49688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ts val="3362"/>
              </a:lnSpc>
            </a:pPr>
            <a:r>
              <a:rPr altLang="en-US" sz="2800" lang="zh-CN"/>
              <a:t>典型表现：</a:t>
            </a:r>
          </a:p>
          <a:p>
            <a:pPr eaLnBrk="1" hangingPunct="1" latinLnBrk="1" lvl="1">
              <a:lnSpc>
                <a:spcPts val="3362"/>
              </a:lnSpc>
              <a:buFont typeface="Wingdings" pitchFamily="2" charset="2"/>
              <a:buChar char="Ø"/>
            </a:pPr>
            <a:r>
              <a:rPr altLang="en-US" sz="2400" lang="zh-CN">
                <a:solidFill>
                  <a:srgbClr val="000099"/>
                </a:solidFill>
              </a:rPr>
              <a:t>对软件开发成本和进度的估计常常很不准确。</a:t>
            </a:r>
          </a:p>
          <a:p>
            <a:pPr eaLnBrk="1" hangingPunct="1" latinLnBrk="1" lvl="1">
              <a:lnSpc>
                <a:spcPts val="3362"/>
              </a:lnSpc>
              <a:buFont typeface="Wingdings" pitchFamily="2" charset="2"/>
              <a:buChar char="Ø"/>
            </a:pPr>
            <a:r>
              <a:rPr altLang="en-US" sz="2400" lang="zh-CN">
                <a:solidFill>
                  <a:srgbClr val="000099"/>
                </a:solidFill>
              </a:rPr>
              <a:t>用户对“已完成的”软件系统不满意的现象经常发生。</a:t>
            </a:r>
          </a:p>
          <a:p>
            <a:pPr eaLnBrk="1" hangingPunct="1" latinLnBrk="1" lvl="1">
              <a:lnSpc>
                <a:spcPts val="3362"/>
              </a:lnSpc>
              <a:buFont typeface="Wingdings" pitchFamily="2" charset="2"/>
              <a:buChar char="Ø"/>
            </a:pPr>
            <a:r>
              <a:rPr altLang="en-US" sz="2400" lang="zh-CN">
                <a:solidFill>
                  <a:srgbClr val="000099"/>
                </a:solidFill>
              </a:rPr>
              <a:t>软件产品的质量往往靠不住。</a:t>
            </a:r>
          </a:p>
          <a:p>
            <a:pPr eaLnBrk="1" hangingPunct="1" latinLnBrk="1" lvl="1">
              <a:lnSpc>
                <a:spcPts val="3362"/>
              </a:lnSpc>
              <a:buFont typeface="Wingdings" pitchFamily="2" charset="2"/>
              <a:buChar char="Ø"/>
            </a:pPr>
            <a:r>
              <a:rPr altLang="en-US" sz="2400" lang="zh-CN">
                <a:solidFill>
                  <a:srgbClr val="000099"/>
                </a:solidFill>
              </a:rPr>
              <a:t>软件常常是不可维护的。</a:t>
            </a:r>
          </a:p>
          <a:p>
            <a:pPr eaLnBrk="1" hangingPunct="1" latinLnBrk="1" lvl="1">
              <a:lnSpc>
                <a:spcPts val="3362"/>
              </a:lnSpc>
              <a:buFont typeface="Wingdings" pitchFamily="2" charset="2"/>
              <a:buChar char="Ø"/>
            </a:pPr>
            <a:r>
              <a:rPr altLang="en-US" sz="2400" lang="zh-CN">
                <a:solidFill>
                  <a:srgbClr val="000099"/>
                </a:solidFill>
              </a:rPr>
              <a:t>软件通常没有适当的文档资料。</a:t>
            </a:r>
          </a:p>
          <a:p>
            <a:pPr eaLnBrk="1" hangingPunct="1" latinLnBrk="1" lvl="1">
              <a:lnSpc>
                <a:spcPts val="3362"/>
              </a:lnSpc>
              <a:buFont typeface="Wingdings" pitchFamily="2" charset="2"/>
              <a:buChar char="Ø"/>
            </a:pPr>
            <a:r>
              <a:rPr altLang="en-US" sz="2400" lang="zh-CN">
                <a:solidFill>
                  <a:srgbClr val="000099"/>
                </a:solidFill>
              </a:rPr>
              <a:t>软件成本在计算机系统总成本所占的比例逐年上升。</a:t>
            </a:r>
          </a:p>
          <a:p>
            <a:pPr eaLnBrk="1" hangingPunct="1" latinLnBrk="1" lvl="1">
              <a:lnSpc>
                <a:spcPts val="3362"/>
              </a:lnSpc>
              <a:buFont typeface="Wingdings" pitchFamily="2" charset="2"/>
              <a:buChar char="Ø"/>
            </a:pPr>
            <a:r>
              <a:rPr altLang="en-US" sz="2400" lang="zh-CN">
                <a:solidFill>
                  <a:srgbClr val="000099"/>
                </a:solidFill>
              </a:rPr>
              <a:t>软件开发生产率提高的速度，远远跟不上计算机应用普及的速度。</a:t>
            </a:r>
          </a:p>
        </p:txBody>
      </p:sp>
      <p:sp>
        <p:nvSpPr>
          <p:cNvPr id="104860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7</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607">
                                            <p:txEl>
                                              <p:charRg st="27" end="52"/>
                                            </p:txEl>
                                          </p:spTgt>
                                        </p:tgtEl>
                                        <p:attrNameLst>
                                          <p:attrName>style.visibility</p:attrName>
                                        </p:attrNameLst>
                                      </p:cBhvr>
                                      <p:to>
                                        <p:strVal val="visible"/>
                                      </p:to>
                                    </p:set>
                                    <p:animEffect transition="in" filter="fade">
                                      <p:cBhvr>
                                        <p:cTn dur="1000" id="7"/>
                                        <p:tgtEl>
                                          <p:spTgt spid="1048607">
                                            <p:txEl>
                                              <p:charRg st="27" end="52"/>
                                            </p:txEl>
                                          </p:spTgt>
                                        </p:tgtEl>
                                      </p:cBhvr>
                                    </p:animEffect>
                                    <p:anim calcmode="lin" valueType="num">
                                      <p:cBhvr>
                                        <p:cTn dur="1000" fill="hold" id="8"/>
                                        <p:tgtEl>
                                          <p:spTgt spid="1048607">
                                            <p:txEl>
                                              <p:charRg st="27" end="52"/>
                                            </p:txEl>
                                          </p:spTgt>
                                        </p:tgtEl>
                                        <p:attrNameLst>
                                          <p:attrName>ppt_x</p:attrName>
                                        </p:attrNameLst>
                                      </p:cBhvr>
                                      <p:tavLst>
                                        <p:tav tm="0">
                                          <p:val>
                                            <p:strVal val="#ppt_x"/>
                                          </p:val>
                                        </p:tav>
                                        <p:tav tm="100000">
                                          <p:val>
                                            <p:strVal val="#ppt_x"/>
                                          </p:val>
                                        </p:tav>
                                      </p:tavLst>
                                    </p:anim>
                                    <p:anim calcmode="lin" valueType="num">
                                      <p:cBhvr>
                                        <p:cTn dur="1000" fill="hold" id="9"/>
                                        <p:tgtEl>
                                          <p:spTgt spid="1048607">
                                            <p:txEl>
                                              <p:charRg st="27" end="52"/>
                                            </p:txEl>
                                          </p:spTgt>
                                        </p:tgtEl>
                                        <p:attrNameLst>
                                          <p:attrName>ppt_y</p:attrName>
                                        </p:attrNameLst>
                                      </p:cBhvr>
                                      <p:tavLst>
                                        <p:tav tm="0">
                                          <p:val>
                                            <p:strVal val="#ppt_y+.1"/>
                                          </p:val>
                                        </p:tav>
                                        <p:tav tm="100000">
                                          <p:val>
                                            <p:strVal val="#ppt_y"/>
                                          </p:val>
                                        </p:tav>
                                      </p:tavLst>
                                    </p:anim>
                                  </p:childTnLst>
                                </p:cTn>
                              </p:par>
                            </p:childTnLst>
                          </p:cTn>
                        </p:par>
                      </p:childTnLst>
                    </p:cTn>
                  </p:par>
                  <p:par>
                    <p:cTn fill="hold" id="10" nodeType="clickPar">
                      <p:stCondLst>
                        <p:cond delay="indefinite"/>
                      </p:stCondLst>
                      <p:childTnLst>
                        <p:par>
                          <p:cTn fill="hold" id="11" nodeType="withGroup">
                            <p:stCondLst>
                              <p:cond delay="0"/>
                            </p:stCondLst>
                            <p:childTnLst>
                              <p:par>
                                <p:cTn fill="hold" id="12" nodeType="clickEffect" presetClass="entr" presetID="42" presetSubtype="0">
                                  <p:stCondLst>
                                    <p:cond delay="0"/>
                                  </p:stCondLst>
                                  <p:childTnLst>
                                    <p:set>
                                      <p:cBhvr>
                                        <p:cTn dur="1" fill="hold" id="13">
                                          <p:stCondLst>
                                            <p:cond delay="0"/>
                                          </p:stCondLst>
                                        </p:cTn>
                                        <p:tgtEl>
                                          <p:spTgt spid="1048607">
                                            <p:txEl>
                                              <p:charRg st="52" end="66"/>
                                            </p:txEl>
                                          </p:spTgt>
                                        </p:tgtEl>
                                        <p:attrNameLst>
                                          <p:attrName>style.visibility</p:attrName>
                                        </p:attrNameLst>
                                      </p:cBhvr>
                                      <p:to>
                                        <p:strVal val="visible"/>
                                      </p:to>
                                    </p:set>
                                    <p:animEffect transition="in" filter="fade">
                                      <p:cBhvr>
                                        <p:cTn dur="1000" id="14"/>
                                        <p:tgtEl>
                                          <p:spTgt spid="1048607">
                                            <p:txEl>
                                              <p:charRg st="52" end="66"/>
                                            </p:txEl>
                                          </p:spTgt>
                                        </p:tgtEl>
                                      </p:cBhvr>
                                    </p:animEffect>
                                    <p:anim calcmode="lin" valueType="num">
                                      <p:cBhvr>
                                        <p:cTn dur="1000" fill="hold" id="15"/>
                                        <p:tgtEl>
                                          <p:spTgt spid="1048607">
                                            <p:txEl>
                                              <p:charRg st="52" end="66"/>
                                            </p:txEl>
                                          </p:spTgt>
                                        </p:tgtEl>
                                        <p:attrNameLst>
                                          <p:attrName>ppt_x</p:attrName>
                                        </p:attrNameLst>
                                      </p:cBhvr>
                                      <p:tavLst>
                                        <p:tav tm="0">
                                          <p:val>
                                            <p:strVal val="#ppt_x"/>
                                          </p:val>
                                        </p:tav>
                                        <p:tav tm="100000">
                                          <p:val>
                                            <p:strVal val="#ppt_x"/>
                                          </p:val>
                                        </p:tav>
                                      </p:tavLst>
                                    </p:anim>
                                    <p:anim calcmode="lin" valueType="num">
                                      <p:cBhvr>
                                        <p:cTn dur="1000" fill="hold" id="16"/>
                                        <p:tgtEl>
                                          <p:spTgt spid="1048607">
                                            <p:txEl>
                                              <p:charRg st="52" end="66"/>
                                            </p:txEl>
                                          </p:spTgt>
                                        </p:tgtEl>
                                        <p:attrNameLst>
                                          <p:attrName>ppt_y</p:attrName>
                                        </p:attrNameLst>
                                      </p:cBhvr>
                                      <p:tavLst>
                                        <p:tav tm="0">
                                          <p:val>
                                            <p:strVal val="#ppt_y+.1"/>
                                          </p:val>
                                        </p:tav>
                                        <p:tav tm="100000">
                                          <p:val>
                                            <p:strVal val="#ppt_y"/>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42" presetSubtype="0">
                                  <p:stCondLst>
                                    <p:cond delay="0"/>
                                  </p:stCondLst>
                                  <p:childTnLst>
                                    <p:set>
                                      <p:cBhvr>
                                        <p:cTn dur="1" fill="hold" id="20">
                                          <p:stCondLst>
                                            <p:cond delay="0"/>
                                          </p:stCondLst>
                                        </p:cTn>
                                        <p:tgtEl>
                                          <p:spTgt spid="1048607">
                                            <p:txEl>
                                              <p:charRg st="66" end="78"/>
                                            </p:txEl>
                                          </p:spTgt>
                                        </p:tgtEl>
                                        <p:attrNameLst>
                                          <p:attrName>style.visibility</p:attrName>
                                        </p:attrNameLst>
                                      </p:cBhvr>
                                      <p:to>
                                        <p:strVal val="visible"/>
                                      </p:to>
                                    </p:set>
                                    <p:animEffect transition="in" filter="fade">
                                      <p:cBhvr>
                                        <p:cTn dur="1000" id="21"/>
                                        <p:tgtEl>
                                          <p:spTgt spid="1048607">
                                            <p:txEl>
                                              <p:charRg st="66" end="78"/>
                                            </p:txEl>
                                          </p:spTgt>
                                        </p:tgtEl>
                                      </p:cBhvr>
                                    </p:animEffect>
                                    <p:anim calcmode="lin" valueType="num">
                                      <p:cBhvr>
                                        <p:cTn dur="1000" fill="hold" id="22"/>
                                        <p:tgtEl>
                                          <p:spTgt spid="1048607">
                                            <p:txEl>
                                              <p:charRg st="66" end="78"/>
                                            </p:txEl>
                                          </p:spTgt>
                                        </p:tgtEl>
                                        <p:attrNameLst>
                                          <p:attrName>ppt_x</p:attrName>
                                        </p:attrNameLst>
                                      </p:cBhvr>
                                      <p:tavLst>
                                        <p:tav tm="0">
                                          <p:val>
                                            <p:strVal val="#ppt_x"/>
                                          </p:val>
                                        </p:tav>
                                        <p:tav tm="100000">
                                          <p:val>
                                            <p:strVal val="#ppt_x"/>
                                          </p:val>
                                        </p:tav>
                                      </p:tavLst>
                                    </p:anim>
                                    <p:anim calcmode="lin" valueType="num">
                                      <p:cBhvr>
                                        <p:cTn dur="1000" fill="hold" id="23"/>
                                        <p:tgtEl>
                                          <p:spTgt spid="1048607">
                                            <p:txEl>
                                              <p:charRg st="66" end="78"/>
                                            </p:txEl>
                                          </p:spTgt>
                                        </p:tgtEl>
                                        <p:attrNameLst>
                                          <p:attrName>ppt_y</p:attrName>
                                        </p:attrNameLst>
                                      </p:cBhvr>
                                      <p:tavLst>
                                        <p:tav tm="0">
                                          <p:val>
                                            <p:strVal val="#ppt_y+.1"/>
                                          </p:val>
                                        </p:tav>
                                        <p:tav tm="100000">
                                          <p:val>
                                            <p:strVal val="#ppt_y"/>
                                          </p:val>
                                        </p:tav>
                                      </p:tavLst>
                                    </p:anim>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42" presetSubtype="0">
                                  <p:stCondLst>
                                    <p:cond delay="0"/>
                                  </p:stCondLst>
                                  <p:childTnLst>
                                    <p:set>
                                      <p:cBhvr>
                                        <p:cTn dur="1" fill="hold" id="27">
                                          <p:stCondLst>
                                            <p:cond delay="0"/>
                                          </p:stCondLst>
                                        </p:cTn>
                                        <p:tgtEl>
                                          <p:spTgt spid="1048607">
                                            <p:txEl>
                                              <p:charRg st="78" end="93"/>
                                            </p:txEl>
                                          </p:spTgt>
                                        </p:tgtEl>
                                        <p:attrNameLst>
                                          <p:attrName>style.visibility</p:attrName>
                                        </p:attrNameLst>
                                      </p:cBhvr>
                                      <p:to>
                                        <p:strVal val="visible"/>
                                      </p:to>
                                    </p:set>
                                    <p:animEffect transition="in" filter="fade">
                                      <p:cBhvr>
                                        <p:cTn dur="1000" id="28"/>
                                        <p:tgtEl>
                                          <p:spTgt spid="1048607">
                                            <p:txEl>
                                              <p:charRg st="78" end="93"/>
                                            </p:txEl>
                                          </p:spTgt>
                                        </p:tgtEl>
                                      </p:cBhvr>
                                    </p:animEffect>
                                    <p:anim calcmode="lin" valueType="num">
                                      <p:cBhvr>
                                        <p:cTn dur="1000" fill="hold" id="29"/>
                                        <p:tgtEl>
                                          <p:spTgt spid="1048607">
                                            <p:txEl>
                                              <p:charRg st="78" end="93"/>
                                            </p:txEl>
                                          </p:spTgt>
                                        </p:tgtEl>
                                        <p:attrNameLst>
                                          <p:attrName>ppt_x</p:attrName>
                                        </p:attrNameLst>
                                      </p:cBhvr>
                                      <p:tavLst>
                                        <p:tav tm="0">
                                          <p:val>
                                            <p:strVal val="#ppt_x"/>
                                          </p:val>
                                        </p:tav>
                                        <p:tav tm="100000">
                                          <p:val>
                                            <p:strVal val="#ppt_x"/>
                                          </p:val>
                                        </p:tav>
                                      </p:tavLst>
                                    </p:anim>
                                    <p:anim calcmode="lin" valueType="num">
                                      <p:cBhvr>
                                        <p:cTn dur="1000" fill="hold" id="30"/>
                                        <p:tgtEl>
                                          <p:spTgt spid="1048607">
                                            <p:txEl>
                                              <p:charRg st="78" end="93"/>
                                            </p:txEl>
                                          </p:spTgt>
                                        </p:tgtEl>
                                        <p:attrNameLst>
                                          <p:attrName>ppt_y</p:attrName>
                                        </p:attrNameLst>
                                      </p:cBhvr>
                                      <p:tavLst>
                                        <p:tav tm="0">
                                          <p:val>
                                            <p:strVal val="#ppt_y+.1"/>
                                          </p:val>
                                        </p:tav>
                                        <p:tav tm="100000">
                                          <p:val>
                                            <p:strVal val="#ppt_y"/>
                                          </p:val>
                                        </p:tav>
                                      </p:tavLst>
                                    </p:anim>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42" presetSubtype="0">
                                  <p:stCondLst>
                                    <p:cond delay="0"/>
                                  </p:stCondLst>
                                  <p:childTnLst>
                                    <p:set>
                                      <p:cBhvr>
                                        <p:cTn dur="1" fill="hold" id="34">
                                          <p:stCondLst>
                                            <p:cond delay="0"/>
                                          </p:stCondLst>
                                        </p:cTn>
                                        <p:tgtEl>
                                          <p:spTgt spid="1048607">
                                            <p:txEl>
                                              <p:charRg st="93" end="117"/>
                                            </p:txEl>
                                          </p:spTgt>
                                        </p:tgtEl>
                                        <p:attrNameLst>
                                          <p:attrName>style.visibility</p:attrName>
                                        </p:attrNameLst>
                                      </p:cBhvr>
                                      <p:to>
                                        <p:strVal val="visible"/>
                                      </p:to>
                                    </p:set>
                                    <p:animEffect transition="in" filter="fade">
                                      <p:cBhvr>
                                        <p:cTn dur="1000" id="35"/>
                                        <p:tgtEl>
                                          <p:spTgt spid="1048607">
                                            <p:txEl>
                                              <p:charRg st="93" end="117"/>
                                            </p:txEl>
                                          </p:spTgt>
                                        </p:tgtEl>
                                      </p:cBhvr>
                                    </p:animEffect>
                                    <p:anim calcmode="lin" valueType="num">
                                      <p:cBhvr>
                                        <p:cTn dur="1000" fill="hold" id="36"/>
                                        <p:tgtEl>
                                          <p:spTgt spid="1048607">
                                            <p:txEl>
                                              <p:charRg st="93" end="117"/>
                                            </p:txEl>
                                          </p:spTgt>
                                        </p:tgtEl>
                                        <p:attrNameLst>
                                          <p:attrName>ppt_x</p:attrName>
                                        </p:attrNameLst>
                                      </p:cBhvr>
                                      <p:tavLst>
                                        <p:tav tm="0">
                                          <p:val>
                                            <p:strVal val="#ppt_x"/>
                                          </p:val>
                                        </p:tav>
                                        <p:tav tm="100000">
                                          <p:val>
                                            <p:strVal val="#ppt_x"/>
                                          </p:val>
                                        </p:tav>
                                      </p:tavLst>
                                    </p:anim>
                                    <p:anim calcmode="lin" valueType="num">
                                      <p:cBhvr>
                                        <p:cTn dur="1000" fill="hold" id="37"/>
                                        <p:tgtEl>
                                          <p:spTgt spid="1048607">
                                            <p:txEl>
                                              <p:charRg st="93" end="117"/>
                                            </p:txEl>
                                          </p:spTgt>
                                        </p:tgtEl>
                                        <p:attrNameLst>
                                          <p:attrName>ppt_y</p:attrName>
                                        </p:attrNameLst>
                                      </p:cBhvr>
                                      <p:tavLst>
                                        <p:tav tm="0">
                                          <p:val>
                                            <p:strVal val="#ppt_y+.1"/>
                                          </p:val>
                                        </p:tav>
                                        <p:tav tm="100000">
                                          <p:val>
                                            <p:strVal val="#ppt_y"/>
                                          </p:val>
                                        </p:tav>
                                      </p:tavLst>
                                    </p:anim>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42" presetSubtype="0">
                                  <p:stCondLst>
                                    <p:cond delay="0"/>
                                  </p:stCondLst>
                                  <p:childTnLst>
                                    <p:set>
                                      <p:cBhvr>
                                        <p:cTn dur="1" fill="hold" id="41">
                                          <p:stCondLst>
                                            <p:cond delay="0"/>
                                          </p:stCondLst>
                                        </p:cTn>
                                        <p:tgtEl>
                                          <p:spTgt spid="1048607">
                                            <p:txEl>
                                              <p:charRg st="117" end="147"/>
                                            </p:txEl>
                                          </p:spTgt>
                                        </p:tgtEl>
                                        <p:attrNameLst>
                                          <p:attrName>style.visibility</p:attrName>
                                        </p:attrNameLst>
                                      </p:cBhvr>
                                      <p:to>
                                        <p:strVal val="visible"/>
                                      </p:to>
                                    </p:set>
                                    <p:animEffect transition="in" filter="fade">
                                      <p:cBhvr>
                                        <p:cTn dur="1000" id="42"/>
                                        <p:tgtEl>
                                          <p:spTgt spid="1048607">
                                            <p:txEl>
                                              <p:charRg st="117" end="147"/>
                                            </p:txEl>
                                          </p:spTgt>
                                        </p:tgtEl>
                                      </p:cBhvr>
                                    </p:animEffect>
                                    <p:anim calcmode="lin" valueType="num">
                                      <p:cBhvr>
                                        <p:cTn dur="1000" fill="hold" id="43"/>
                                        <p:tgtEl>
                                          <p:spTgt spid="1048607">
                                            <p:txEl>
                                              <p:charRg st="117" end="147"/>
                                            </p:txEl>
                                          </p:spTgt>
                                        </p:tgtEl>
                                        <p:attrNameLst>
                                          <p:attrName>ppt_x</p:attrName>
                                        </p:attrNameLst>
                                      </p:cBhvr>
                                      <p:tavLst>
                                        <p:tav tm="0">
                                          <p:val>
                                            <p:strVal val="#ppt_x"/>
                                          </p:val>
                                        </p:tav>
                                        <p:tav tm="100000">
                                          <p:val>
                                            <p:strVal val="#ppt_x"/>
                                          </p:val>
                                        </p:tav>
                                      </p:tavLst>
                                    </p:anim>
                                    <p:anim calcmode="lin" valueType="num">
                                      <p:cBhvr>
                                        <p:cTn dur="1000" fill="hold" id="44"/>
                                        <p:tgtEl>
                                          <p:spTgt spid="1048607">
                                            <p:txEl>
                                              <p:charRg st="117" end="14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09" name=""/>
          <p:cNvSpPr/>
          <p:nvPr>
            <p:ph type="title" sz="full" idx="0"/>
          </p:nvPr>
        </p:nvSpPr>
        <p:spPr>
          <a:xfrm rot="0">
            <a:off x="395287" y="225425"/>
            <a:ext cx="6727825" cy="682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t>产生软件危机的原因</a:t>
            </a:r>
          </a:p>
        </p:txBody>
      </p:sp>
      <p:sp>
        <p:nvSpPr>
          <p:cNvPr id="1048610" name=""/>
          <p:cNvSpPr/>
          <p:nvPr>
            <p:ph sz="full" idx="1"/>
          </p:nvPr>
        </p:nvSpPr>
        <p:spPr>
          <a:xfrm rot="0">
            <a:off x="539750" y="908050"/>
            <a:ext cx="8208962" cy="53292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t>客观：软件本身的特点</a:t>
            </a:r>
          </a:p>
          <a:p>
            <a:pPr eaLnBrk="1" hangingPunct="1" latinLnBrk="1" lvl="1"/>
            <a:r>
              <a:rPr altLang="en-US" sz="2400" lang="zh-CN"/>
              <a:t>软件的规模加大、</a:t>
            </a:r>
            <a:r>
              <a:rPr altLang="en-US" sz="2400" lang="zh-CN">
                <a:solidFill>
                  <a:srgbClr val="FF0000"/>
                </a:solidFill>
              </a:rPr>
              <a:t>复杂</a:t>
            </a:r>
            <a:r>
              <a:rPr altLang="en-US" sz="2400" lang="zh-CN"/>
              <a:t>性提高、性能增强</a:t>
            </a:r>
          </a:p>
          <a:p>
            <a:pPr eaLnBrk="1" hangingPunct="1" latinLnBrk="1" lvl="1"/>
            <a:r>
              <a:rPr altLang="en-US" sz="2400" lang="zh-CN"/>
              <a:t>软件是逻辑产品，尚未完全认识其本质和特点</a:t>
            </a:r>
          </a:p>
          <a:p>
            <a:pPr eaLnBrk="1" hangingPunct="1" latinLnBrk="1" lvl="0"/>
            <a:r>
              <a:rPr altLang="zh-CN" sz="2800" lang="en-US"/>
              <a:t>主观：不正确的开发、管理方法</a:t>
            </a:r>
          </a:p>
          <a:p>
            <a:pPr eaLnBrk="1" hangingPunct="1" latinLnBrk="1" lvl="1"/>
            <a:r>
              <a:rPr altLang="en-US" sz="2400" lang="zh-CN"/>
              <a:t>缺乏有效的、系统的开发、维护大型软件项目的技术手段和管理方法</a:t>
            </a:r>
          </a:p>
          <a:p>
            <a:pPr eaLnBrk="1" hangingPunct="1" latinLnBrk="1" lvl="1"/>
            <a:r>
              <a:rPr altLang="en-US" sz="2400" lang="zh-CN"/>
              <a:t>用户对软件需求的描述和软件开发人员对需求的理解往往存在差异</a:t>
            </a:r>
          </a:p>
          <a:p>
            <a:pPr eaLnBrk="1" hangingPunct="1" latinLnBrk="1" lvl="1"/>
            <a:r>
              <a:rPr altLang="en-US" sz="2400" lang="zh-CN"/>
              <a:t>计划不周，最终导致进度拖延</a:t>
            </a:r>
          </a:p>
          <a:p>
            <a:pPr eaLnBrk="1" hangingPunct="1" latinLnBrk="1" lvl="1"/>
            <a:r>
              <a:rPr altLang="en-US" sz="2400" lang="zh-CN"/>
              <a:t>没有充分的文档资料</a:t>
            </a:r>
          </a:p>
          <a:p>
            <a:pPr eaLnBrk="1" hangingPunct="1" latinLnBrk="1" lvl="1"/>
            <a:r>
              <a:rPr altLang="en-US" sz="2400" lang="zh-CN"/>
              <a:t>软件可靠性缺少度量的标准，质量无法保证</a:t>
            </a:r>
          </a:p>
          <a:p>
            <a:pPr eaLnBrk="1" hangingPunct="1" latinLnBrk="1" lvl="1"/>
            <a:r>
              <a:rPr altLang="en-US" sz="2400" lang="zh-CN"/>
              <a:t>忽视软件维护，不易维护，不易升级</a:t>
            </a:r>
          </a:p>
        </p:txBody>
      </p:sp>
      <p:sp>
        <p:nvSpPr>
          <p:cNvPr id="104861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8</a:t>
            </a:fld>
            <a:endParaRPr altLang="zh-CN" sz="1200" lang="en-US">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2" presetSubtype="0">
                                  <p:stCondLst>
                                    <p:cond delay="0"/>
                                  </p:stCondLst>
                                  <p:childTnLst>
                                    <p:set>
                                      <p:cBhvr>
                                        <p:cTn dur="1" fill="hold" id="6">
                                          <p:stCondLst>
                                            <p:cond delay="0"/>
                                          </p:stCondLst>
                                        </p:cTn>
                                        <p:tgtEl>
                                          <p:spTgt spid="1048610">
                                            <p:txEl>
                                              <p:charRg st="11" end="30"/>
                                            </p:txEl>
                                          </p:spTgt>
                                        </p:tgtEl>
                                        <p:attrNameLst>
                                          <p:attrName>style.visibility</p:attrName>
                                        </p:attrNameLst>
                                      </p:cBhvr>
                                      <p:to>
                                        <p:strVal val="visible"/>
                                      </p:to>
                                    </p:set>
                                    <p:animEffect transition="in" filter="fade">
                                      <p:cBhvr>
                                        <p:cTn dur="1000" id="7"/>
                                        <p:tgtEl>
                                          <p:spTgt spid="1048610">
                                            <p:txEl>
                                              <p:charRg st="11" end="30"/>
                                            </p:txEl>
                                          </p:spTgt>
                                        </p:tgtEl>
                                      </p:cBhvr>
                                    </p:animEffect>
                                    <p:anim calcmode="lin" valueType="num">
                                      <p:cBhvr>
                                        <p:cTn dur="1000" fill="hold" id="8"/>
                                        <p:tgtEl>
                                          <p:spTgt spid="1048610">
                                            <p:txEl>
                                              <p:charRg st="11" end="30"/>
                                            </p:txEl>
                                          </p:spTgt>
                                        </p:tgtEl>
                                        <p:attrNameLst>
                                          <p:attrName>ppt_x</p:attrName>
                                        </p:attrNameLst>
                                      </p:cBhvr>
                                      <p:tavLst>
                                        <p:tav tm="0">
                                          <p:val>
                                            <p:strVal val="#ppt_x"/>
                                          </p:val>
                                        </p:tav>
                                        <p:tav tm="100000">
                                          <p:val>
                                            <p:strVal val="#ppt_x"/>
                                          </p:val>
                                        </p:tav>
                                      </p:tavLst>
                                    </p:anim>
                                    <p:anim calcmode="lin" valueType="num">
                                      <p:cBhvr>
                                        <p:cTn dur="1000" fill="hold" id="9"/>
                                        <p:tgtEl>
                                          <p:spTgt spid="1048610">
                                            <p:txEl>
                                              <p:charRg st="11" end="30"/>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8610">
                                            <p:txEl>
                                              <p:charRg st="30" end="51"/>
                                            </p:txEl>
                                          </p:spTgt>
                                        </p:tgtEl>
                                        <p:attrNameLst>
                                          <p:attrName>style.visibility</p:attrName>
                                        </p:attrNameLst>
                                      </p:cBhvr>
                                      <p:to>
                                        <p:strVal val="visible"/>
                                      </p:to>
                                    </p:set>
                                    <p:animEffect transition="in" filter="fade">
                                      <p:cBhvr>
                                        <p:cTn dur="1000" id="12"/>
                                        <p:tgtEl>
                                          <p:spTgt spid="1048610">
                                            <p:txEl>
                                              <p:charRg st="30" end="51"/>
                                            </p:txEl>
                                          </p:spTgt>
                                        </p:tgtEl>
                                      </p:cBhvr>
                                    </p:animEffect>
                                    <p:anim calcmode="lin" valueType="num">
                                      <p:cBhvr>
                                        <p:cTn dur="1000" fill="hold" id="13"/>
                                        <p:tgtEl>
                                          <p:spTgt spid="1048610">
                                            <p:txEl>
                                              <p:charRg st="30" end="51"/>
                                            </p:txEl>
                                          </p:spTgt>
                                        </p:tgtEl>
                                        <p:attrNameLst>
                                          <p:attrName>ppt_x</p:attrName>
                                        </p:attrNameLst>
                                      </p:cBhvr>
                                      <p:tavLst>
                                        <p:tav tm="0">
                                          <p:val>
                                            <p:strVal val="#ppt_x"/>
                                          </p:val>
                                        </p:tav>
                                        <p:tav tm="100000">
                                          <p:val>
                                            <p:strVal val="#ppt_x"/>
                                          </p:val>
                                        </p:tav>
                                      </p:tavLst>
                                    </p:anim>
                                    <p:anim calcmode="lin" valueType="num">
                                      <p:cBhvr>
                                        <p:cTn dur="1000" fill="hold" id="14"/>
                                        <p:tgtEl>
                                          <p:spTgt spid="1048610">
                                            <p:txEl>
                                              <p:charRg st="30" end="51"/>
                                            </p:txEl>
                                          </p:spTgt>
                                        </p:tgtEl>
                                        <p:attrNameLst>
                                          <p:attrName>ppt_y</p:attrName>
                                        </p:attrNameLst>
                                      </p:cBhvr>
                                      <p:tavLst>
                                        <p:tav tm="0">
                                          <p:val>
                                            <p:strVal val="#ppt_y+.1"/>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42" presetSubtype="0">
                                  <p:stCondLst>
                                    <p:cond delay="0"/>
                                  </p:stCondLst>
                                  <p:childTnLst>
                                    <p:set>
                                      <p:cBhvr>
                                        <p:cTn dur="1" fill="hold" id="18">
                                          <p:stCondLst>
                                            <p:cond delay="0"/>
                                          </p:stCondLst>
                                        </p:cTn>
                                        <p:tgtEl>
                                          <p:spTgt spid="1048610">
                                            <p:txEl>
                                              <p:charRg st="51" end="66"/>
                                            </p:txEl>
                                          </p:spTgt>
                                        </p:tgtEl>
                                        <p:attrNameLst>
                                          <p:attrName>style.visibility</p:attrName>
                                        </p:attrNameLst>
                                      </p:cBhvr>
                                      <p:to>
                                        <p:strVal val="visible"/>
                                      </p:to>
                                    </p:set>
                                    <p:animEffect transition="in" filter="fade">
                                      <p:cBhvr>
                                        <p:cTn dur="1000" id="19"/>
                                        <p:tgtEl>
                                          <p:spTgt spid="1048610">
                                            <p:txEl>
                                              <p:charRg st="51" end="66"/>
                                            </p:txEl>
                                          </p:spTgt>
                                        </p:tgtEl>
                                      </p:cBhvr>
                                    </p:animEffect>
                                    <p:anim calcmode="lin" valueType="num">
                                      <p:cBhvr>
                                        <p:cTn dur="1000" fill="hold" id="20"/>
                                        <p:tgtEl>
                                          <p:spTgt spid="1048610">
                                            <p:txEl>
                                              <p:charRg st="51" end="66"/>
                                            </p:txEl>
                                          </p:spTgt>
                                        </p:tgtEl>
                                        <p:attrNameLst>
                                          <p:attrName>ppt_x</p:attrName>
                                        </p:attrNameLst>
                                      </p:cBhvr>
                                      <p:tavLst>
                                        <p:tav tm="0">
                                          <p:val>
                                            <p:strVal val="#ppt_x"/>
                                          </p:val>
                                        </p:tav>
                                        <p:tav tm="100000">
                                          <p:val>
                                            <p:strVal val="#ppt_x"/>
                                          </p:val>
                                        </p:tav>
                                      </p:tavLst>
                                    </p:anim>
                                    <p:anim calcmode="lin" valueType="num">
                                      <p:cBhvr>
                                        <p:cTn dur="1000" fill="hold" id="21"/>
                                        <p:tgtEl>
                                          <p:spTgt spid="1048610">
                                            <p:txEl>
                                              <p:charRg st="51" end="66"/>
                                            </p:txEl>
                                          </p:spTgt>
                                        </p:tgtEl>
                                        <p:attrNameLst>
                                          <p:attrName>ppt_y</p:attrName>
                                        </p:attrNameLst>
                                      </p:cBhvr>
                                      <p:tavLst>
                                        <p:tav tm="0">
                                          <p:val>
                                            <p:strVal val="#ppt_y+.1"/>
                                          </p:val>
                                        </p:tav>
                                        <p:tav tm="100000">
                                          <p:val>
                                            <p:strVal val="#ppt_y"/>
                                          </p:val>
                                        </p:tav>
                                      </p:tavLst>
                                    </p:anim>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42" presetSubtype="0">
                                  <p:stCondLst>
                                    <p:cond delay="0"/>
                                  </p:stCondLst>
                                  <p:childTnLst>
                                    <p:set>
                                      <p:cBhvr>
                                        <p:cTn dur="1" fill="hold" id="25">
                                          <p:stCondLst>
                                            <p:cond delay="0"/>
                                          </p:stCondLst>
                                        </p:cTn>
                                        <p:tgtEl>
                                          <p:spTgt spid="1048610">
                                            <p:txEl>
                                              <p:charRg st="66" end="97"/>
                                            </p:txEl>
                                          </p:spTgt>
                                        </p:tgtEl>
                                        <p:attrNameLst>
                                          <p:attrName>style.visibility</p:attrName>
                                        </p:attrNameLst>
                                      </p:cBhvr>
                                      <p:to>
                                        <p:strVal val="visible"/>
                                      </p:to>
                                    </p:set>
                                    <p:animEffect transition="in" filter="fade">
                                      <p:cBhvr>
                                        <p:cTn dur="1000" id="26"/>
                                        <p:tgtEl>
                                          <p:spTgt spid="1048610">
                                            <p:txEl>
                                              <p:charRg st="66" end="97"/>
                                            </p:txEl>
                                          </p:spTgt>
                                        </p:tgtEl>
                                      </p:cBhvr>
                                    </p:animEffect>
                                    <p:anim calcmode="lin" valueType="num">
                                      <p:cBhvr>
                                        <p:cTn dur="1000" fill="hold" id="27"/>
                                        <p:tgtEl>
                                          <p:spTgt spid="1048610">
                                            <p:txEl>
                                              <p:charRg st="66" end="97"/>
                                            </p:txEl>
                                          </p:spTgt>
                                        </p:tgtEl>
                                        <p:attrNameLst>
                                          <p:attrName>ppt_x</p:attrName>
                                        </p:attrNameLst>
                                      </p:cBhvr>
                                      <p:tavLst>
                                        <p:tav tm="0">
                                          <p:val>
                                            <p:strVal val="#ppt_x"/>
                                          </p:val>
                                        </p:tav>
                                        <p:tav tm="100000">
                                          <p:val>
                                            <p:strVal val="#ppt_x"/>
                                          </p:val>
                                        </p:tav>
                                      </p:tavLst>
                                    </p:anim>
                                    <p:anim calcmode="lin" valueType="num">
                                      <p:cBhvr>
                                        <p:cTn dur="1000" fill="hold" id="28"/>
                                        <p:tgtEl>
                                          <p:spTgt spid="1048610">
                                            <p:txEl>
                                              <p:charRg st="66" end="97"/>
                                            </p:txEl>
                                          </p:spTgt>
                                        </p:tgtEl>
                                        <p:attrNameLst>
                                          <p:attrName>ppt_y</p:attrName>
                                        </p:attrNameLst>
                                      </p:cBhvr>
                                      <p:tavLst>
                                        <p:tav tm="0">
                                          <p:val>
                                            <p:strVal val="#ppt_y+.1"/>
                                          </p:val>
                                        </p:tav>
                                        <p:tav tm="100000">
                                          <p:val>
                                            <p:strVal val="#ppt_y"/>
                                          </p:val>
                                        </p:tav>
                                      </p:tavLst>
                                    </p:anim>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42" presetSubtype="0">
                                  <p:stCondLst>
                                    <p:cond delay="0"/>
                                  </p:stCondLst>
                                  <p:childTnLst>
                                    <p:set>
                                      <p:cBhvr>
                                        <p:cTn dur="1" fill="hold" id="32">
                                          <p:stCondLst>
                                            <p:cond delay="0"/>
                                          </p:stCondLst>
                                        </p:cTn>
                                        <p:tgtEl>
                                          <p:spTgt spid="1048610">
                                            <p:txEl>
                                              <p:charRg st="97" end="127"/>
                                            </p:txEl>
                                          </p:spTgt>
                                        </p:tgtEl>
                                        <p:attrNameLst>
                                          <p:attrName>style.visibility</p:attrName>
                                        </p:attrNameLst>
                                      </p:cBhvr>
                                      <p:to>
                                        <p:strVal val="visible"/>
                                      </p:to>
                                    </p:set>
                                    <p:animEffect transition="in" filter="fade">
                                      <p:cBhvr>
                                        <p:cTn dur="1000" id="33"/>
                                        <p:tgtEl>
                                          <p:spTgt spid="1048610">
                                            <p:txEl>
                                              <p:charRg st="97" end="127"/>
                                            </p:txEl>
                                          </p:spTgt>
                                        </p:tgtEl>
                                      </p:cBhvr>
                                    </p:animEffect>
                                    <p:anim calcmode="lin" valueType="num">
                                      <p:cBhvr>
                                        <p:cTn dur="1000" fill="hold" id="34"/>
                                        <p:tgtEl>
                                          <p:spTgt spid="1048610">
                                            <p:txEl>
                                              <p:charRg st="97" end="127"/>
                                            </p:txEl>
                                          </p:spTgt>
                                        </p:tgtEl>
                                        <p:attrNameLst>
                                          <p:attrName>ppt_x</p:attrName>
                                        </p:attrNameLst>
                                      </p:cBhvr>
                                      <p:tavLst>
                                        <p:tav tm="0">
                                          <p:val>
                                            <p:strVal val="#ppt_x"/>
                                          </p:val>
                                        </p:tav>
                                        <p:tav tm="100000">
                                          <p:val>
                                            <p:strVal val="#ppt_x"/>
                                          </p:val>
                                        </p:tav>
                                      </p:tavLst>
                                    </p:anim>
                                    <p:anim calcmode="lin" valueType="num">
                                      <p:cBhvr>
                                        <p:cTn dur="1000" fill="hold" id="35"/>
                                        <p:tgtEl>
                                          <p:spTgt spid="1048610">
                                            <p:txEl>
                                              <p:charRg st="97" end="127"/>
                                            </p:txEl>
                                          </p:spTgt>
                                        </p:tgtEl>
                                        <p:attrNameLst>
                                          <p:attrName>ppt_y</p:attrName>
                                        </p:attrNameLst>
                                      </p:cBhvr>
                                      <p:tavLst>
                                        <p:tav tm="0">
                                          <p:val>
                                            <p:strVal val="#ppt_y+.1"/>
                                          </p:val>
                                        </p:tav>
                                        <p:tav tm="100000">
                                          <p:val>
                                            <p:strVal val="#ppt_y"/>
                                          </p:val>
                                        </p:tav>
                                      </p:tavLst>
                                    </p:anim>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42" presetSubtype="0">
                                  <p:stCondLst>
                                    <p:cond delay="0"/>
                                  </p:stCondLst>
                                  <p:childTnLst>
                                    <p:set>
                                      <p:cBhvr>
                                        <p:cTn dur="1" fill="hold" id="39">
                                          <p:stCondLst>
                                            <p:cond delay="0"/>
                                          </p:stCondLst>
                                        </p:cTn>
                                        <p:tgtEl>
                                          <p:spTgt spid="1048610">
                                            <p:txEl>
                                              <p:charRg st="127" end="141"/>
                                            </p:txEl>
                                          </p:spTgt>
                                        </p:tgtEl>
                                        <p:attrNameLst>
                                          <p:attrName>style.visibility</p:attrName>
                                        </p:attrNameLst>
                                      </p:cBhvr>
                                      <p:to>
                                        <p:strVal val="visible"/>
                                      </p:to>
                                    </p:set>
                                    <p:animEffect transition="in" filter="fade">
                                      <p:cBhvr>
                                        <p:cTn dur="1000" id="40"/>
                                        <p:tgtEl>
                                          <p:spTgt spid="1048610">
                                            <p:txEl>
                                              <p:charRg st="127" end="141"/>
                                            </p:txEl>
                                          </p:spTgt>
                                        </p:tgtEl>
                                      </p:cBhvr>
                                    </p:animEffect>
                                    <p:anim calcmode="lin" valueType="num">
                                      <p:cBhvr>
                                        <p:cTn dur="1000" fill="hold" id="41"/>
                                        <p:tgtEl>
                                          <p:spTgt spid="1048610">
                                            <p:txEl>
                                              <p:charRg st="127" end="141"/>
                                            </p:txEl>
                                          </p:spTgt>
                                        </p:tgtEl>
                                        <p:attrNameLst>
                                          <p:attrName>ppt_x</p:attrName>
                                        </p:attrNameLst>
                                      </p:cBhvr>
                                      <p:tavLst>
                                        <p:tav tm="0">
                                          <p:val>
                                            <p:strVal val="#ppt_x"/>
                                          </p:val>
                                        </p:tav>
                                        <p:tav tm="100000">
                                          <p:val>
                                            <p:strVal val="#ppt_x"/>
                                          </p:val>
                                        </p:tav>
                                      </p:tavLst>
                                    </p:anim>
                                    <p:anim calcmode="lin" valueType="num">
                                      <p:cBhvr>
                                        <p:cTn dur="1000" fill="hold" id="42"/>
                                        <p:tgtEl>
                                          <p:spTgt spid="1048610">
                                            <p:txEl>
                                              <p:charRg st="127" end="141"/>
                                            </p:txEl>
                                          </p:spTgt>
                                        </p:tgtEl>
                                        <p:attrNameLst>
                                          <p:attrName>ppt_y</p:attrName>
                                        </p:attrNameLst>
                                      </p:cBhvr>
                                      <p:tavLst>
                                        <p:tav tm="0">
                                          <p:val>
                                            <p:strVal val="#ppt_y+.1"/>
                                          </p:val>
                                        </p:tav>
                                        <p:tav tm="100000">
                                          <p:val>
                                            <p:strVal val="#ppt_y"/>
                                          </p:val>
                                        </p:tav>
                                      </p:tavLst>
                                    </p:anim>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42" presetSubtype="0">
                                  <p:stCondLst>
                                    <p:cond delay="0"/>
                                  </p:stCondLst>
                                  <p:childTnLst>
                                    <p:set>
                                      <p:cBhvr>
                                        <p:cTn dur="1" fill="hold" id="46">
                                          <p:stCondLst>
                                            <p:cond delay="0"/>
                                          </p:stCondLst>
                                        </p:cTn>
                                        <p:tgtEl>
                                          <p:spTgt spid="1048610">
                                            <p:txEl>
                                              <p:charRg st="141" end="151"/>
                                            </p:txEl>
                                          </p:spTgt>
                                        </p:tgtEl>
                                        <p:attrNameLst>
                                          <p:attrName>style.visibility</p:attrName>
                                        </p:attrNameLst>
                                      </p:cBhvr>
                                      <p:to>
                                        <p:strVal val="visible"/>
                                      </p:to>
                                    </p:set>
                                    <p:animEffect transition="in" filter="fade">
                                      <p:cBhvr>
                                        <p:cTn dur="1000" id="47"/>
                                        <p:tgtEl>
                                          <p:spTgt spid="1048610">
                                            <p:txEl>
                                              <p:charRg st="141" end="151"/>
                                            </p:txEl>
                                          </p:spTgt>
                                        </p:tgtEl>
                                      </p:cBhvr>
                                    </p:animEffect>
                                    <p:anim calcmode="lin" valueType="num">
                                      <p:cBhvr>
                                        <p:cTn dur="1000" fill="hold" id="48"/>
                                        <p:tgtEl>
                                          <p:spTgt spid="1048610">
                                            <p:txEl>
                                              <p:charRg st="141" end="151"/>
                                            </p:txEl>
                                          </p:spTgt>
                                        </p:tgtEl>
                                        <p:attrNameLst>
                                          <p:attrName>ppt_x</p:attrName>
                                        </p:attrNameLst>
                                      </p:cBhvr>
                                      <p:tavLst>
                                        <p:tav tm="0">
                                          <p:val>
                                            <p:strVal val="#ppt_x"/>
                                          </p:val>
                                        </p:tav>
                                        <p:tav tm="100000">
                                          <p:val>
                                            <p:strVal val="#ppt_x"/>
                                          </p:val>
                                        </p:tav>
                                      </p:tavLst>
                                    </p:anim>
                                    <p:anim calcmode="lin" valueType="num">
                                      <p:cBhvr>
                                        <p:cTn dur="1000" fill="hold" id="49"/>
                                        <p:tgtEl>
                                          <p:spTgt spid="1048610">
                                            <p:txEl>
                                              <p:charRg st="141" end="151"/>
                                            </p:txEl>
                                          </p:spTgt>
                                        </p:tgtEl>
                                        <p:attrNameLst>
                                          <p:attrName>ppt_y</p:attrName>
                                        </p:attrNameLst>
                                      </p:cBhvr>
                                      <p:tavLst>
                                        <p:tav tm="0">
                                          <p:val>
                                            <p:strVal val="#ppt_y+.1"/>
                                          </p:val>
                                        </p:tav>
                                        <p:tav tm="100000">
                                          <p:val>
                                            <p:strVal val="#ppt_y"/>
                                          </p:val>
                                        </p:tav>
                                      </p:tavLst>
                                    </p:anim>
                                  </p:childTnLst>
                                </p:cTn>
                              </p:par>
                            </p:childTnLst>
                          </p:cTn>
                        </p:par>
                      </p:childTnLst>
                    </p:cTn>
                  </p:par>
                  <p:par>
                    <p:cTn fill="hold" id="50" nodeType="clickPar">
                      <p:stCondLst>
                        <p:cond delay="indefinite"/>
                      </p:stCondLst>
                      <p:childTnLst>
                        <p:par>
                          <p:cTn fill="hold" id="51" nodeType="withGroup">
                            <p:stCondLst>
                              <p:cond delay="0"/>
                            </p:stCondLst>
                            <p:childTnLst>
                              <p:par>
                                <p:cTn fill="hold" id="52" nodeType="clickEffect" presetClass="entr" presetID="42" presetSubtype="0">
                                  <p:stCondLst>
                                    <p:cond delay="0"/>
                                  </p:stCondLst>
                                  <p:childTnLst>
                                    <p:set>
                                      <p:cBhvr>
                                        <p:cTn dur="1" fill="hold" id="53">
                                          <p:stCondLst>
                                            <p:cond delay="0"/>
                                          </p:stCondLst>
                                        </p:cTn>
                                        <p:tgtEl>
                                          <p:spTgt spid="1048610">
                                            <p:txEl>
                                              <p:charRg st="151" end="171"/>
                                            </p:txEl>
                                          </p:spTgt>
                                        </p:tgtEl>
                                        <p:attrNameLst>
                                          <p:attrName>style.visibility</p:attrName>
                                        </p:attrNameLst>
                                      </p:cBhvr>
                                      <p:to>
                                        <p:strVal val="visible"/>
                                      </p:to>
                                    </p:set>
                                    <p:animEffect transition="in" filter="fade">
                                      <p:cBhvr>
                                        <p:cTn dur="1000" id="54"/>
                                        <p:tgtEl>
                                          <p:spTgt spid="1048610">
                                            <p:txEl>
                                              <p:charRg st="151" end="171"/>
                                            </p:txEl>
                                          </p:spTgt>
                                        </p:tgtEl>
                                      </p:cBhvr>
                                    </p:animEffect>
                                    <p:anim calcmode="lin" valueType="num">
                                      <p:cBhvr>
                                        <p:cTn dur="1000" fill="hold" id="55"/>
                                        <p:tgtEl>
                                          <p:spTgt spid="1048610">
                                            <p:txEl>
                                              <p:charRg st="151" end="171"/>
                                            </p:txEl>
                                          </p:spTgt>
                                        </p:tgtEl>
                                        <p:attrNameLst>
                                          <p:attrName>ppt_x</p:attrName>
                                        </p:attrNameLst>
                                      </p:cBhvr>
                                      <p:tavLst>
                                        <p:tav tm="0">
                                          <p:val>
                                            <p:strVal val="#ppt_x"/>
                                          </p:val>
                                        </p:tav>
                                        <p:tav tm="100000">
                                          <p:val>
                                            <p:strVal val="#ppt_x"/>
                                          </p:val>
                                        </p:tav>
                                      </p:tavLst>
                                    </p:anim>
                                    <p:anim calcmode="lin" valueType="num">
                                      <p:cBhvr>
                                        <p:cTn dur="1000" fill="hold" id="56"/>
                                        <p:tgtEl>
                                          <p:spTgt spid="1048610">
                                            <p:txEl>
                                              <p:charRg st="151" end="171"/>
                                            </p:txEl>
                                          </p:spTgt>
                                        </p:tgtEl>
                                        <p:attrNameLst>
                                          <p:attrName>ppt_y</p:attrName>
                                        </p:attrNameLst>
                                      </p:cBhvr>
                                      <p:tavLst>
                                        <p:tav tm="0">
                                          <p:val>
                                            <p:strVal val="#ppt_y+.1"/>
                                          </p:val>
                                        </p:tav>
                                        <p:tav tm="100000">
                                          <p:val>
                                            <p:strVal val="#ppt_y"/>
                                          </p:val>
                                        </p:tav>
                                      </p:tavLst>
                                    </p:anim>
                                  </p:childTnLst>
                                </p:cTn>
                              </p:par>
                            </p:childTnLst>
                          </p:cTn>
                        </p:par>
                      </p:childTnLst>
                    </p:cTn>
                  </p:par>
                  <p:par>
                    <p:cTn fill="hold" id="57" nodeType="clickPar">
                      <p:stCondLst>
                        <p:cond delay="indefinite"/>
                      </p:stCondLst>
                      <p:childTnLst>
                        <p:par>
                          <p:cTn fill="hold" id="58" nodeType="withGroup">
                            <p:stCondLst>
                              <p:cond delay="0"/>
                            </p:stCondLst>
                            <p:childTnLst>
                              <p:par>
                                <p:cTn fill="hold" id="59" nodeType="clickEffect" presetClass="entr" presetID="42" presetSubtype="0">
                                  <p:stCondLst>
                                    <p:cond delay="0"/>
                                  </p:stCondLst>
                                  <p:childTnLst>
                                    <p:set>
                                      <p:cBhvr>
                                        <p:cTn dur="1" fill="hold" id="60">
                                          <p:stCondLst>
                                            <p:cond delay="0"/>
                                          </p:stCondLst>
                                        </p:cTn>
                                        <p:tgtEl>
                                          <p:spTgt spid="1048610">
                                            <p:txEl>
                                              <p:charRg st="171" end="188"/>
                                            </p:txEl>
                                          </p:spTgt>
                                        </p:tgtEl>
                                        <p:attrNameLst>
                                          <p:attrName>style.visibility</p:attrName>
                                        </p:attrNameLst>
                                      </p:cBhvr>
                                      <p:to>
                                        <p:strVal val="visible"/>
                                      </p:to>
                                    </p:set>
                                    <p:animEffect transition="in" filter="fade">
                                      <p:cBhvr>
                                        <p:cTn dur="1000" id="61"/>
                                        <p:tgtEl>
                                          <p:spTgt spid="1048610">
                                            <p:txEl>
                                              <p:charRg st="171" end="188"/>
                                            </p:txEl>
                                          </p:spTgt>
                                        </p:tgtEl>
                                      </p:cBhvr>
                                    </p:animEffect>
                                    <p:anim calcmode="lin" valueType="num">
                                      <p:cBhvr>
                                        <p:cTn dur="1000" fill="hold" id="62"/>
                                        <p:tgtEl>
                                          <p:spTgt spid="1048610">
                                            <p:txEl>
                                              <p:charRg st="171" end="188"/>
                                            </p:txEl>
                                          </p:spTgt>
                                        </p:tgtEl>
                                        <p:attrNameLst>
                                          <p:attrName>ppt_x</p:attrName>
                                        </p:attrNameLst>
                                      </p:cBhvr>
                                      <p:tavLst>
                                        <p:tav tm="0">
                                          <p:val>
                                            <p:strVal val="#ppt_x"/>
                                          </p:val>
                                        </p:tav>
                                        <p:tav tm="100000">
                                          <p:val>
                                            <p:strVal val="#ppt_x"/>
                                          </p:val>
                                        </p:tav>
                                      </p:tavLst>
                                    </p:anim>
                                    <p:anim calcmode="lin" valueType="num">
                                      <p:cBhvr>
                                        <p:cTn dur="1000" fill="hold" id="63"/>
                                        <p:tgtEl>
                                          <p:spTgt spid="1048610">
                                            <p:txEl>
                                              <p:charRg st="171" end="18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1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outline</a:t>
            </a:r>
          </a:p>
        </p:txBody>
      </p:sp>
      <p:sp>
        <p:nvSpPr>
          <p:cNvPr id="1048613" name=""/>
          <p:cNvSpPr/>
          <p:nvPr>
            <p:ph sz="full" idx="1"/>
          </p:nvPr>
        </p:nvSpPr>
        <p:spPr>
          <a:xfrm rot="0">
            <a:off x="468312" y="1343025"/>
            <a:ext cx="8388350" cy="51371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b="1" lang="zh-CN"/>
              <a:t>软件</a:t>
            </a:r>
          </a:p>
          <a:p>
            <a:pPr lvl="0"/>
            <a:r>
              <a:rPr altLang="en-US" b="1" lang="zh-CN"/>
              <a:t>软件危机</a:t>
            </a:r>
          </a:p>
          <a:p>
            <a:pPr lvl="0"/>
            <a:r>
              <a:rPr altLang="en-US" b="1" lang="zh-CN">
                <a:solidFill>
                  <a:srgbClr val="C00000"/>
                </a:solidFill>
              </a:rPr>
              <a:t>软件工程</a:t>
            </a:r>
          </a:p>
        </p:txBody>
      </p:sp>
      <p:sp>
        <p:nvSpPr>
          <p:cNvPr id="104861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9</a:t>
            </a:fld>
            <a:endParaRPr altLang="zh-CN" sz="1200" lang="en-US">
              <a:latin typeface="Garamond" pitchFamily="18" charset="0"/>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820000"/>
        </a:lt1>
        <a:dk2>
          <a:srgbClr val="333333"/>
        </a:dk2>
        <a:lt2>
          <a:srgbClr val="FFFFFF"/>
        </a:lt2>
        <a:accent1>
          <a:srgbClr val="FF9900"/>
        </a:accent1>
        <a:accent2>
          <a:srgbClr val="CC3300"/>
        </a:accent2>
        <a:accent3>
          <a:srgbClr val="820000"/>
        </a:accent3>
        <a:accent4>
          <a:srgbClr val="FFFFFF"/>
        </a:accent4>
        <a:accent5>
          <a:srgbClr val="000000"/>
        </a:accent5>
        <a:accent6>
          <a:srgbClr val="000000"/>
        </a:accent6>
        <a:hlink>
          <a:srgbClr val="808080"/>
        </a:hlink>
        <a:folHlink>
          <a:srgbClr val="666633"/>
        </a:folHlink>
      </a:clrScheme>
    </a:extraClrScheme>
    <a:extraClrScheme>
      <a:clrScheme name="Default Color Scheme 2">
        <a:dk1>
          <a:srgbClr val="CCCCFF"/>
        </a:dk1>
        <a:lt1>
          <a:srgbClr val="0B0506"/>
        </a:lt1>
        <a:dk2>
          <a:srgbClr val="333333"/>
        </a:dk2>
        <a:lt2>
          <a:srgbClr val="FFFFFF"/>
        </a:lt2>
        <a:accent1>
          <a:srgbClr val="3366CC"/>
        </a:accent1>
        <a:accent2>
          <a:srgbClr val="3333CC"/>
        </a:accent2>
        <a:accent3>
          <a:srgbClr val="0B0506"/>
        </a:accent3>
        <a:accent4>
          <a:srgbClr val="CCCCFF"/>
        </a:accent4>
        <a:accent5>
          <a:srgbClr val="000000"/>
        </a:accent5>
        <a:accent6>
          <a:srgbClr val="000000"/>
        </a:accent6>
        <a:hlink>
          <a:srgbClr val="808080"/>
        </a:hlink>
        <a:folHlink>
          <a:srgbClr val="666633"/>
        </a:folHlink>
      </a:clrScheme>
    </a:extraClrScheme>
    <a:extraClrScheme>
      <a:clrScheme name="Default Color Scheme 3">
        <a:dk1>
          <a:srgbClr val="FFFFFF"/>
        </a:dk1>
        <a:lt1>
          <a:srgbClr val="221013"/>
        </a:lt1>
        <a:dk2>
          <a:srgbClr val="333333"/>
        </a:dk2>
        <a:lt2>
          <a:srgbClr val="FFFFFF"/>
        </a:lt2>
        <a:accent1>
          <a:srgbClr val="CC3300"/>
        </a:accent1>
        <a:accent2>
          <a:srgbClr val="CC9900"/>
        </a:accent2>
        <a:accent3>
          <a:srgbClr val="221013"/>
        </a:accent3>
        <a:accent4>
          <a:srgbClr val="FFFFFF"/>
        </a:accent4>
        <a:accent5>
          <a:srgbClr val="000000"/>
        </a:accent5>
        <a:accent6>
          <a:srgbClr val="000000"/>
        </a:accent6>
        <a:hlink>
          <a:srgbClr val="808080"/>
        </a:hlink>
        <a:folHlink>
          <a:srgbClr val="666633"/>
        </a:folHlink>
      </a:clrScheme>
    </a:extraClrScheme>
    <a:extraClrScheme>
      <a:clrScheme name="Default Color Scheme 4">
        <a:dk1>
          <a:srgbClr val="FFFFFF"/>
        </a:dk1>
        <a:lt1>
          <a:srgbClr val="0000CC"/>
        </a:lt1>
        <a:dk2>
          <a:srgbClr val="11054B"/>
        </a:dk2>
        <a:lt2>
          <a:srgbClr val="FFFFFF"/>
        </a:lt2>
        <a:accent1>
          <a:srgbClr val="FF6600"/>
        </a:accent1>
        <a:accent2>
          <a:srgbClr val="FF3300"/>
        </a:accent2>
        <a:accent3>
          <a:srgbClr val="0000CC"/>
        </a:accent3>
        <a:accent4>
          <a:srgbClr val="FFFFFF"/>
        </a:accent4>
        <a:accent5>
          <a:srgbClr val="000000"/>
        </a:accent5>
        <a:accent6>
          <a:srgbClr val="000000"/>
        </a:accent6>
        <a:hlink>
          <a:srgbClr val="CC9900"/>
        </a:hlink>
        <a:folHlink>
          <a:srgbClr val="B2B2B2"/>
        </a:folHlink>
      </a:clrScheme>
    </a:extraClrScheme>
    <a:extraClrScheme>
      <a:clrScheme name="Default Color Scheme 5">
        <a:dk1>
          <a:srgbClr val="F8F8F8"/>
        </a:dk1>
        <a:lt1>
          <a:srgbClr val="002600"/>
        </a:lt1>
        <a:dk2>
          <a:srgbClr val="9B8D65"/>
        </a:dk2>
        <a:lt2>
          <a:srgbClr val="FAFACC"/>
        </a:lt2>
        <a:accent1>
          <a:srgbClr val="CC9933"/>
        </a:accent1>
        <a:accent2>
          <a:srgbClr val="8F9967"/>
        </a:accent2>
        <a:accent3>
          <a:srgbClr val="002600"/>
        </a:accent3>
        <a:accent4>
          <a:srgbClr val="F8F8F8"/>
        </a:accent4>
        <a:accent5>
          <a:srgbClr val="000000"/>
        </a:accent5>
        <a:accent6>
          <a:srgbClr val="000000"/>
        </a:accent6>
        <a:hlink>
          <a:srgbClr val="336600"/>
        </a:hlink>
        <a:folHlink>
          <a:srgbClr val="808000"/>
        </a:folHlink>
      </a:clrScheme>
    </a:extraClrScheme>
    <a:extraClrScheme>
      <a:clrScheme name="Default Color Scheme 6">
        <a:dk1>
          <a:srgbClr val="FFFFFF"/>
        </a:dk1>
        <a:lt1>
          <a:srgbClr val="006699"/>
        </a:lt1>
        <a:dk2>
          <a:srgbClr val="333333"/>
        </a:dk2>
        <a:lt2>
          <a:srgbClr val="FFFFFF"/>
        </a:lt2>
        <a:accent1>
          <a:srgbClr val="CC9900"/>
        </a:accent1>
        <a:accent2>
          <a:srgbClr val="FF9900"/>
        </a:accent2>
        <a:accent3>
          <a:srgbClr val="006699"/>
        </a:accent3>
        <a:accent4>
          <a:srgbClr val="FFFFFF"/>
        </a:accent4>
        <a:accent5>
          <a:srgbClr val="000000"/>
        </a:accent5>
        <a:accent6>
          <a:srgbClr val="000000"/>
        </a:accent6>
        <a:hlink>
          <a:srgbClr val="FFCC00"/>
        </a:hlink>
        <a:folHlink>
          <a:srgbClr val="706F37"/>
        </a:folHlink>
      </a:clrScheme>
    </a:extraClrScheme>
    <a:extraClrScheme>
      <a:clrScheme name="Default Color Scheme 7">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extraClrScheme>
    <a:extraClrScheme>
      <a:clrScheme name="Default Color Scheme 8">
        <a:dk1>
          <a:srgbClr val="000000"/>
        </a:dk1>
        <a:lt1>
          <a:srgbClr val="FFFFFF"/>
        </a:lt1>
        <a:dk2>
          <a:srgbClr val="666699"/>
        </a:dk2>
        <a:lt2>
          <a:srgbClr val="CC0000"/>
        </a:lt2>
        <a:accent1>
          <a:srgbClr val="808080"/>
        </a:accent1>
        <a:accent2>
          <a:srgbClr val="999933"/>
        </a:accent2>
        <a:accent3>
          <a:srgbClr val="FFFFFF"/>
        </a:accent3>
        <a:accent4>
          <a:srgbClr val="000000"/>
        </a:accent4>
        <a:accent5>
          <a:srgbClr val="000000"/>
        </a:accent5>
        <a:accent6>
          <a:srgbClr val="000000"/>
        </a:accent6>
        <a:hlink>
          <a:srgbClr val="4C6D80"/>
        </a:hlink>
        <a:folHlink>
          <a:srgbClr val="B2B2B2"/>
        </a:folHlink>
      </a:clrScheme>
    </a:extraClrScheme>
    <a:extraClrScheme>
      <a:clrScheme name="Default Color Scheme 9">
        <a:dk1>
          <a:srgbClr val="000000"/>
        </a:dk1>
        <a:lt1>
          <a:srgbClr val="FFFFFF"/>
        </a:lt1>
        <a:dk2>
          <a:srgbClr val="666699"/>
        </a:dk2>
        <a:lt2>
          <a:srgbClr val="003399"/>
        </a:lt2>
        <a:accent1>
          <a:srgbClr val="009999"/>
        </a:accent1>
        <a:accent2>
          <a:srgbClr val="4C6D4E"/>
        </a:accent2>
        <a:accent3>
          <a:srgbClr val="FFFFFF"/>
        </a:accent3>
        <a:accent4>
          <a:srgbClr val="000000"/>
        </a:accent4>
        <a:accent5>
          <a:srgbClr val="000000"/>
        </a:accent5>
        <a:accent6>
          <a:srgbClr val="000000"/>
        </a:accent6>
        <a:hlink>
          <a:srgbClr val="4C6D80"/>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rzqi</dc:creator>
  <cp:lastModifiedBy>rzqi</cp:lastModifiedBy>
  <dcterms:created xsi:type="dcterms:W3CDTF">2010-02-01T21:13:25Z</dcterms:created>
  <dcterms:modified xsi:type="dcterms:W3CDTF">2017-12-31T04:52:44Z</dcterms:modified>
</cp:coreProperties>
</file>