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wmf" ContentType="image/x-wm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notesSlides/notesSlide6.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7.xml" ContentType="application/vnd.openxmlformats-officedocument.presentationml.notesSlide+xml"/>
  <Override PartName="/ppt/slides/slide28.xml" ContentType="application/vnd.openxmlformats-officedocument.presentationml.slide+xml"/>
  <Override PartName="/ppt/notesSlides/notesSlide8.xml" ContentType="application/vnd.openxmlformats-officedocument.presentationml.notesSlide+xml"/>
  <Override PartName="/ppt/slides/slide29.xml" ContentType="application/vnd.openxmlformats-officedocument.presentationml.slide+xml"/>
  <Override PartName="/ppt/notesSlides/notesSlide9.xml" ContentType="application/vnd.openxmlformats-officedocument.presentationml.notesSlide+xml"/>
  <Override PartName="/ppt/slides/slide30.xml" ContentType="application/vnd.openxmlformats-officedocument.presentationml.slide+xml"/>
  <Override PartName="/ppt/slides/slide31.xml" ContentType="application/vnd.openxmlformats-officedocument.presentationml.slide+xml"/>
  <Override PartName="/ppt/notesSlides/notesSlide10.xml" ContentType="application/vnd.openxmlformats-officedocument.presentationml.notesSlide+xml"/>
  <Override PartName="/ppt/slides/slide32.xml" ContentType="application/vnd.openxmlformats-officedocument.presentationml.slide+xml"/>
  <Override PartName="/ppt/notesSlides/notesSlide11.xml" ContentType="application/vnd.openxmlformats-officedocument.presentationml.notesSlide+xml"/>
  <Override PartName="/ppt/slides/slide33.xml" ContentType="application/vnd.openxmlformats-officedocument.presentationml.slide+xml"/>
  <Override PartName="/ppt/notesSlides/notesSlide12.xml" ContentType="application/vnd.openxmlformats-officedocument.presentationml.notesSlide+xml"/>
  <Override PartName="/ppt/slides/slide34.xml" ContentType="application/vnd.openxmlformats-officedocument.presentationml.slide+xml"/>
  <Override PartName="/ppt/notesSlides/notesSlide13.xml" ContentType="application/vnd.openxmlformats-officedocument.presentationml.notesSlide+xml"/>
  <Override PartName="/ppt/slides/slide35.xml" ContentType="application/vnd.openxmlformats-officedocument.presentationml.slide+xml"/>
  <Override PartName="/ppt/notesSlides/notesSlide14.xml" ContentType="application/vnd.openxmlformats-officedocument.presentationml.notesSlide+xml"/>
  <Override PartName="/ppt/slides/slide36.xml" ContentType="application/vnd.openxmlformats-officedocument.presentationml.slide+xml"/>
  <Override PartName="/ppt/notesSlides/notesSlide15.xml" ContentType="application/vnd.openxmlformats-officedocument.presentationml.notesSlide+xml"/>
  <Override PartName="/ppt/slides/slide37.xml" ContentType="application/vnd.openxmlformats-officedocument.presentationml.slide+xml"/>
  <Override PartName="/ppt/notesSlides/notesSlide16.xml" ContentType="application/vnd.openxmlformats-officedocument.presentationml.notesSlide+xml"/>
  <Override PartName="/ppt/slides/slide38.xml" ContentType="application/vnd.openxmlformats-officedocument.presentationml.slide+xml"/>
  <Override PartName="/ppt/notesSlides/notesSlide1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maximized" preferSingleView="0">
    <p:restoredLeft sz="19971" autoAdjust="0"/>
    <p:restoredTop sz="77907" autoAdjust="0"/>
  </p:normalViewPr>
  <p:slideViewPr>
    <p:cSldViewPr showGuides="0" snapToGrid="1" snapToObjects="0">
      <p:cViewPr varScale="1">
        <p:scale>
          <a:sx n="92" d="100"/>
          <a:sy n="92" d="100"/>
        </p:scale>
        <p:origin x="1140" y="8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88" name=""/>
        <p:cNvGrpSpPr/>
        <p:nvPr/>
      </p:nvGrpSpPr>
      <p:grpSpPr>
        <a:xfrm rot="0">
          <a:off x="0" y="0"/>
          <a:ext cx="0" cy="0"/>
          <a:chOff x="0" y="0"/>
          <a:chExt cx="0" cy="0"/>
        </a:xfrm>
      </p:grpSpPr>
      <p:sp>
        <p:nvSpPr>
          <p:cNvPr id="1048954"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zh-CN" sz="1200" lang="en-US"/>
          </a:p>
        </p:txBody>
      </p:sp>
      <p:sp>
        <p:nvSpPr>
          <p:cNvPr id="1048955" name=""/>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endParaRPr altLang="zh-CN" sz="1200" lang="en-US"/>
          </a:p>
        </p:txBody>
      </p:sp>
      <p:sp>
        <p:nvSpPr>
          <p:cNvPr id="1048956" name=""/>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t" bIns="45720" lIns="91440" rIns="91440" tIns="45720" vert="horz"/>
          <a:p/>
        </p:txBody>
      </p:sp>
      <p:sp>
        <p:nvSpPr>
          <p:cNvPr id="1048957" name=""/>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958" name=""/>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zh-CN" sz="1200" lang="en-US"/>
          </a:p>
        </p:txBody>
      </p:sp>
      <p:sp>
        <p:nvSpPr>
          <p:cNvPr id="1048959" name=""/>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rot="0">
          <a:off x="0" y="0"/>
          <a:ext cx="0" cy="0"/>
          <a:chOff x="0" y="0"/>
          <a:chExt cx="0" cy="0"/>
        </a:xfrm>
      </p:grpSpPr>
      <p:sp>
        <p:nvSpPr>
          <p:cNvPr id="1048587" name=""/>
          <p:cNvSpPr/>
          <p:nvPr>
            <p:ph type="sldImg" sz="full" idx="0"/>
          </p:nvPr>
        </p:nvSpPr>
        <p:spPr>
          <a:xfrm rot="0">
            <a:off x="1143000" y="685800"/>
            <a:ext cx="4572000" cy="3429000"/>
          </a:xfrm>
          <a:prstGeom prst="rect"/>
        </p:spPr>
        <p:txBody>
          <a:bodyPr anchor="t" bIns="45720" lIns="91440" rIns="91440" tIns="45720" vert="horz"/>
          <a:p/>
        </p:txBody>
      </p:sp>
      <p:sp>
        <p:nvSpPr>
          <p:cNvPr id="1048588"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
        <p:nvSpPr>
          <p:cNvPr id="104858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rot="0">
          <a:off x="0" y="0"/>
          <a:ext cx="0" cy="0"/>
          <a:chOff x="0" y="0"/>
          <a:chExt cx="0" cy="0"/>
        </a:xfrm>
      </p:grpSpPr>
      <p:sp>
        <p:nvSpPr>
          <p:cNvPr id="104885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860" name=""/>
          <p:cNvSpPr/>
          <p:nvPr>
            <p:ph type="sldImg" sz="full" idx="0"/>
          </p:nvPr>
        </p:nvSpPr>
        <p:spPr>
          <a:xfrm rot="0">
            <a:off x="1143000" y="685800"/>
            <a:ext cx="4572000" cy="3429000"/>
          </a:xfrm>
          <a:prstGeom prst="rect"/>
        </p:spPr>
        <p:txBody>
          <a:bodyPr anchor="t" bIns="45720" lIns="91440" rIns="91440" tIns="45720" vert="horz"/>
          <a:p/>
        </p:txBody>
      </p:sp>
      <p:sp>
        <p:nvSpPr>
          <p:cNvPr id="1048861"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rot="0">
          <a:off x="0" y="0"/>
          <a:ext cx="0" cy="0"/>
          <a:chOff x="0" y="0"/>
          <a:chExt cx="0" cy="0"/>
        </a:xfrm>
      </p:grpSpPr>
      <p:sp>
        <p:nvSpPr>
          <p:cNvPr id="104886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866" name=""/>
          <p:cNvSpPr/>
          <p:nvPr>
            <p:ph type="sldImg" sz="full" idx="0"/>
          </p:nvPr>
        </p:nvSpPr>
        <p:spPr>
          <a:xfrm rot="0">
            <a:off x="1143000" y="685800"/>
            <a:ext cx="4572000" cy="3429000"/>
          </a:xfrm>
          <a:prstGeom prst="rect"/>
        </p:spPr>
        <p:txBody>
          <a:bodyPr anchor="t" bIns="45720" lIns="91440" rIns="91440" tIns="45720" vert="horz"/>
          <a:p/>
        </p:txBody>
      </p:sp>
      <p:sp>
        <p:nvSpPr>
          <p:cNvPr id="1048867"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rot="0">
          <a:off x="0" y="0"/>
          <a:ext cx="0" cy="0"/>
          <a:chOff x="0" y="0"/>
          <a:chExt cx="0" cy="0"/>
        </a:xfrm>
      </p:grpSpPr>
      <p:sp>
        <p:nvSpPr>
          <p:cNvPr id="1048871"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872" name=""/>
          <p:cNvSpPr/>
          <p:nvPr>
            <p:ph type="sldImg" sz="full" idx="0"/>
          </p:nvPr>
        </p:nvSpPr>
        <p:spPr>
          <a:xfrm rot="0">
            <a:off x="1143000" y="685800"/>
            <a:ext cx="4572000" cy="3429000"/>
          </a:xfrm>
          <a:prstGeom prst="rect"/>
        </p:spPr>
        <p:txBody>
          <a:bodyPr anchor="t" bIns="45720" lIns="91440" rIns="91440" tIns="45720" vert="horz"/>
          <a:p/>
        </p:txBody>
      </p:sp>
      <p:sp>
        <p:nvSpPr>
          <p:cNvPr id="1048873"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rot="0">
          <a:off x="0" y="0"/>
          <a:ext cx="0" cy="0"/>
          <a:chOff x="0" y="0"/>
          <a:chExt cx="0" cy="0"/>
        </a:xfrm>
      </p:grpSpPr>
      <p:sp>
        <p:nvSpPr>
          <p:cNvPr id="104888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887"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
        <p:nvSpPr>
          <p:cNvPr id="1048888" name=""/>
          <p:cNvSpPr txBox="1"/>
          <p:nvPr/>
        </p:nvSpPr>
        <p:spPr>
          <a:xfrm rot="0">
            <a:off x="3886200" y="8686800"/>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ea typeface="MS PGothic" pitchFamily="34" charset="-128"/>
              </a:rPr>
              <a:pPr algn="r" eaLnBrk="1" hangingPunct="1" latinLnBrk="1" lvl="0">
                <a:spcBef>
                  <a:spcPct val="0"/>
                </a:spcBef>
              </a:pPr>
            </a:fld>
            <a:endParaRPr altLang="zh-CN" lang="en-US">
              <a:ea typeface="MS PGothic" pitchFamily="34" charset="-128"/>
            </a:endParaRPr>
          </a:p>
        </p:txBody>
      </p:sp>
      <p:sp>
        <p:nvSpPr>
          <p:cNvPr id="1048889" name=""/>
          <p:cNvSpPr/>
          <p:nvPr>
            <p:ph type="sldImg" sz="full" idx="0"/>
          </p:nvPr>
        </p:nvSpPr>
        <p:spPr>
          <a:xfrm rot="0">
            <a:off x="1143000" y="685800"/>
            <a:ext cx="4572000" cy="3429000"/>
          </a:xfrm>
          <a:prstGeom prst="rect"/>
        </p:spPr>
        <p:txBody>
          <a:bodyPr anchor="t" bIns="45720" lIns="91440" rIns="91440" tIns="45720" vert="horz"/>
          <a:p/>
        </p:txBody>
      </p:sp>
      <p:sp>
        <p:nvSpPr>
          <p:cNvPr id="1048890" name=""/>
          <p:cNvSpPr/>
          <p:nvPr>
            <p:ph type="body" sz="full" idx="1"/>
          </p:nvPr>
        </p:nvSpPr>
        <p:spPr>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rot="0">
          <a:off x="0" y="0"/>
          <a:ext cx="0" cy="0"/>
          <a:chOff x="0" y="0"/>
          <a:chExt cx="0" cy="0"/>
        </a:xfrm>
      </p:grpSpPr>
      <p:sp>
        <p:nvSpPr>
          <p:cNvPr id="104889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89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
        <p:nvSpPr>
          <p:cNvPr id="1048896" name=""/>
          <p:cNvSpPr txBox="1"/>
          <p:nvPr/>
        </p:nvSpPr>
        <p:spPr>
          <a:xfrm rot="0">
            <a:off x="3886200" y="8686800"/>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ea typeface="MS PGothic" pitchFamily="34" charset="-128"/>
              </a:rPr>
              <a:pPr algn="r" eaLnBrk="1" hangingPunct="1" latinLnBrk="1" lvl="0">
                <a:spcBef>
                  <a:spcPct val="0"/>
                </a:spcBef>
              </a:pPr>
            </a:fld>
            <a:endParaRPr altLang="zh-CN" lang="en-US">
              <a:ea typeface="MS PGothic" pitchFamily="34" charset="-128"/>
            </a:endParaRPr>
          </a:p>
        </p:txBody>
      </p:sp>
      <p:sp>
        <p:nvSpPr>
          <p:cNvPr id="1048897" name=""/>
          <p:cNvSpPr/>
          <p:nvPr>
            <p:ph type="sldImg" sz="full" idx="0"/>
          </p:nvPr>
        </p:nvSpPr>
        <p:spPr>
          <a:xfrm rot="0">
            <a:off x="1143000" y="685800"/>
            <a:ext cx="4572000" cy="3429000"/>
          </a:xfrm>
          <a:prstGeom prst="rect"/>
        </p:spPr>
        <p:txBody>
          <a:bodyPr anchor="t" bIns="45720" lIns="91440" rIns="91440" tIns="45720" vert="horz"/>
          <a:p/>
        </p:txBody>
      </p:sp>
      <p:sp>
        <p:nvSpPr>
          <p:cNvPr id="1048898" name=""/>
          <p:cNvSpPr/>
          <p:nvPr>
            <p:ph type="body" sz="full" idx="1"/>
          </p:nvPr>
        </p:nvSpPr>
        <p:spPr>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67" name=""/>
        <p:cNvGrpSpPr/>
        <p:nvPr/>
      </p:nvGrpSpPr>
      <p:grpSpPr>
        <a:xfrm rot="0">
          <a:off x="0" y="0"/>
          <a:ext cx="0" cy="0"/>
          <a:chOff x="0" y="0"/>
          <a:chExt cx="0" cy="0"/>
        </a:xfrm>
      </p:grpSpPr>
      <p:sp>
        <p:nvSpPr>
          <p:cNvPr id="1048902"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903"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
        <p:nvSpPr>
          <p:cNvPr id="1048904" name=""/>
          <p:cNvSpPr txBox="1"/>
          <p:nvPr/>
        </p:nvSpPr>
        <p:spPr>
          <a:xfrm rot="0">
            <a:off x="3886200" y="8686800"/>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ea typeface="MS PGothic" pitchFamily="34" charset="-128"/>
              </a:rPr>
              <a:pPr algn="r" eaLnBrk="1" hangingPunct="1" latinLnBrk="1" lvl="0">
                <a:spcBef>
                  <a:spcPct val="0"/>
                </a:spcBef>
              </a:pPr>
            </a:fld>
            <a:endParaRPr altLang="zh-CN" lang="en-US">
              <a:ea typeface="MS PGothic" pitchFamily="34" charset="-128"/>
            </a:endParaRPr>
          </a:p>
        </p:txBody>
      </p:sp>
      <p:sp>
        <p:nvSpPr>
          <p:cNvPr id="1048905" name=""/>
          <p:cNvSpPr/>
          <p:nvPr>
            <p:ph type="sldImg" sz="full" idx="0"/>
          </p:nvPr>
        </p:nvSpPr>
        <p:spPr>
          <a:xfrm rot="0">
            <a:off x="1143000" y="685800"/>
            <a:ext cx="4572000" cy="3429000"/>
          </a:xfrm>
          <a:prstGeom prst="rect"/>
        </p:spPr>
        <p:txBody>
          <a:bodyPr anchor="t" bIns="45720" lIns="91440" rIns="91440" tIns="45720" vert="horz"/>
          <a:p/>
        </p:txBody>
      </p:sp>
      <p:sp>
        <p:nvSpPr>
          <p:cNvPr id="1048906" name=""/>
          <p:cNvSpPr/>
          <p:nvPr>
            <p:ph type="body" sz="full" idx="1"/>
          </p:nvPr>
        </p:nvSpPr>
        <p:spPr>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rot="0">
          <a:off x="0" y="0"/>
          <a:ext cx="0" cy="0"/>
          <a:chOff x="0" y="0"/>
          <a:chExt cx="0" cy="0"/>
        </a:xfrm>
      </p:grpSpPr>
      <p:sp>
        <p:nvSpPr>
          <p:cNvPr id="1048910"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911" name=""/>
          <p:cNvSpPr/>
          <p:nvPr>
            <p:ph type="sldImg" sz="full" idx="0"/>
          </p:nvPr>
        </p:nvSpPr>
        <p:spPr>
          <a:xfrm rot="0">
            <a:off x="1143000" y="685800"/>
            <a:ext cx="4572000" cy="3429000"/>
          </a:xfrm>
          <a:prstGeom prst="rect"/>
        </p:spPr>
        <p:txBody>
          <a:bodyPr anchor="t" bIns="45720" lIns="91440" rIns="91440" tIns="45720" vert="horz"/>
          <a:p/>
        </p:txBody>
      </p:sp>
      <p:sp>
        <p:nvSpPr>
          <p:cNvPr id="1048912"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rot="0">
          <a:off x="0" y="0"/>
          <a:ext cx="0" cy="0"/>
          <a:chOff x="0" y="0"/>
          <a:chExt cx="0" cy="0"/>
        </a:xfrm>
      </p:grpSpPr>
      <p:sp>
        <p:nvSpPr>
          <p:cNvPr id="104891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917" name=""/>
          <p:cNvSpPr/>
          <p:nvPr>
            <p:ph type="sldImg" sz="full" idx="0"/>
          </p:nvPr>
        </p:nvSpPr>
        <p:spPr>
          <a:xfrm rot="0">
            <a:off x="1143000" y="685800"/>
            <a:ext cx="4572000" cy="3429000"/>
          </a:xfrm>
          <a:prstGeom prst="rect"/>
        </p:spPr>
        <p:txBody>
          <a:bodyPr anchor="t" bIns="45720" lIns="91440" rIns="91440" tIns="45720" vert="horz"/>
          <a:p/>
        </p:txBody>
      </p:sp>
      <p:sp>
        <p:nvSpPr>
          <p:cNvPr id="1048918"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rot="0">
          <a:off x="0" y="0"/>
          <a:ext cx="0" cy="0"/>
          <a:chOff x="0" y="0"/>
          <a:chExt cx="0" cy="0"/>
        </a:xfrm>
      </p:grpSpPr>
      <p:sp>
        <p:nvSpPr>
          <p:cNvPr id="104863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3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
        <p:nvSpPr>
          <p:cNvPr id="1048637" name=""/>
          <p:cNvSpPr/>
          <p:nvPr>
            <p:ph type="sldImg" sz="full" idx="0"/>
          </p:nvPr>
        </p:nvSpPr>
        <p:spPr>
          <a:xfrm rot="0">
            <a:off x="1143000" y="685800"/>
            <a:ext cx="4572000" cy="3429000"/>
          </a:xfrm>
          <a:prstGeom prst="rect"/>
        </p:spPr>
        <p:txBody>
          <a:bodyPr anchor="t" bIns="45720" lIns="91440" rIns="91440" tIns="45720" vert="horz"/>
          <a:p/>
        </p:txBody>
      </p:sp>
      <p:sp>
        <p:nvSpPr>
          <p:cNvPr id="1048638" name=""/>
          <p:cNvSpPr/>
          <p:nvPr>
            <p:ph type="body" sz="full" idx="1"/>
          </p:nvPr>
        </p:nvSpPr>
        <p:spPr>
          <a:xfrm rot="0">
            <a:off x="685800" y="4343400"/>
            <a:ext cx="5486400" cy="4114800"/>
          </a:xfrm>
          <a:prstGeom prst="rect"/>
          <a:noFill/>
          <a:ln>
            <a:noFill/>
          </a:ln>
        </p:spPr>
        <p:txBody>
          <a:bodyPr anchor="t" bIns="45720" lIns="91440" rIns="91440" tIns="45720" vert="horz"/>
          <a:p>
            <a:pPr lvl="0">
              <a:lnSpc>
                <a:spcPct val="80000"/>
              </a:lnSpc>
            </a:pPr>
            <a:r>
              <a:rPr altLang="en-US" sz="1400" lang="zh-CN"/>
              <a:t>轻量级方法更强调理解</a:t>
            </a:r>
            <a:r>
              <a:rPr altLang="zh-CN" sz="1400" lang="en-US"/>
              <a:t>(understanding),</a:t>
            </a:r>
            <a:r>
              <a:rPr altLang="en-US" sz="1400" lang="zh-CN"/>
              <a:t>自律</a:t>
            </a:r>
            <a:r>
              <a:rPr altLang="zh-CN" sz="1400" lang="en-US"/>
              <a:t>(discipline)</a:t>
            </a:r>
            <a:r>
              <a:rPr altLang="en-US" sz="1400" lang="zh-CN"/>
              <a:t>和技能</a:t>
            </a:r>
            <a:r>
              <a:rPr altLang="zh-CN" sz="1400" lang="en-US"/>
              <a:t>(skill)</a:t>
            </a:r>
            <a:r>
              <a:rPr altLang="en-US" sz="1400" lang="zh-CN"/>
              <a:t>，重量级方法更强调文档</a:t>
            </a:r>
            <a:r>
              <a:rPr altLang="zh-CN" sz="1400" lang="en-US"/>
              <a:t>(documentation)</a:t>
            </a:r>
            <a:r>
              <a:rPr altLang="en-US" sz="1400" lang="zh-CN"/>
              <a:t>，过程</a:t>
            </a:r>
            <a:r>
              <a:rPr altLang="zh-CN" sz="1400" lang="en-US"/>
              <a:t>(process)</a:t>
            </a:r>
            <a:r>
              <a:rPr altLang="en-US" sz="1400" lang="zh-CN"/>
              <a:t>和正式</a:t>
            </a:r>
            <a:r>
              <a:rPr altLang="zh-CN" sz="1400" lang="en-US"/>
              <a:t>(formality)</a:t>
            </a:r>
          </a:p>
          <a:p>
            <a:pPr lvl="0">
              <a:lnSpc>
                <a:spcPct val="80000"/>
              </a:lnSpc>
            </a:pPr>
            <a:r>
              <a:rPr altLang="zh-CN" sz="1400" lang="en-US"/>
              <a:t>understanding</a:t>
            </a:r>
            <a:r>
              <a:rPr altLang="en-US" sz="1400" lang="zh-CN"/>
              <a:t>指整个团队关于项目的全部知识，包括讨论的过程，</a:t>
            </a:r>
            <a:r>
              <a:rPr altLang="zh-CN" sz="1400" lang="en-US"/>
              <a:t>documentation</a:t>
            </a:r>
            <a:r>
              <a:rPr altLang="en-US" sz="1400" lang="zh-CN"/>
              <a:t>只能记录其中的一部分 </a:t>
            </a:r>
          </a:p>
          <a:p>
            <a:pPr lvl="0">
              <a:lnSpc>
                <a:spcPct val="80000"/>
              </a:lnSpc>
            </a:pPr>
            <a:r>
              <a:rPr altLang="en-US" sz="1400" lang="zh-CN"/>
              <a:t>　　</a:t>
            </a:r>
            <a:r>
              <a:rPr altLang="zh-CN" sz="1400" lang="en-US"/>
              <a:t>discipline</a:t>
            </a:r>
            <a:r>
              <a:rPr altLang="en-US" sz="1400" lang="zh-CN"/>
              <a:t>是指个人主动的完成工作，</a:t>
            </a:r>
            <a:r>
              <a:rPr altLang="zh-CN" sz="1400" lang="en-US"/>
              <a:t>process</a:t>
            </a:r>
            <a:r>
              <a:rPr altLang="en-US" sz="1400" lang="zh-CN"/>
              <a:t>指个人根据指令完成工作 </a:t>
            </a:r>
          </a:p>
          <a:p>
            <a:pPr lvl="0">
              <a:lnSpc>
                <a:spcPct val="80000"/>
              </a:lnSpc>
            </a:pPr>
            <a:r>
              <a:rPr altLang="en-US" sz="1400" lang="zh-CN"/>
              <a:t>　　</a:t>
            </a:r>
            <a:r>
              <a:rPr altLang="zh-CN" sz="1400" lang="en-US"/>
              <a:t>skill</a:t>
            </a:r>
            <a:r>
              <a:rPr altLang="en-US" sz="1400" lang="zh-CN"/>
              <a:t>指具有良好技能的人可以省略中间的产品，</a:t>
            </a:r>
            <a:r>
              <a:rPr altLang="zh-CN" sz="1400" lang="en-US"/>
              <a:t>formality</a:t>
            </a:r>
            <a:r>
              <a:rPr altLang="en-US" sz="1400" lang="zh-CN"/>
              <a:t>指必须按照规定步骤完成工作</a:t>
            </a:r>
          </a:p>
          <a:p>
            <a:pPr lvl="0">
              <a:lnSpc>
                <a:spcPct val="80000"/>
              </a:lnSpc>
            </a:pPr>
            <a:r>
              <a:rPr altLang="en-US" sz="1400" lang="zh-CN"/>
              <a:t>随着敏捷开发（</a:t>
            </a:r>
            <a:r>
              <a:rPr altLang="zh-CN" sz="1400" lang="en-US"/>
              <a:t>Agile Development</a:t>
            </a:r>
            <a:r>
              <a:rPr altLang="en-US" sz="1400" lang="zh-CN"/>
              <a:t>）的流行，越来越多的公司采用敏捷开发用于软件产品和应用的开发。</a:t>
            </a:r>
          </a:p>
          <a:p>
            <a:pPr lvl="0">
              <a:lnSpc>
                <a:spcPct val="80000"/>
              </a:lnSpc>
            </a:pPr>
            <a:endParaRPr altLang="zh-CN" sz="140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rot="0">
          <a:off x="0" y="0"/>
          <a:ext cx="0" cy="0"/>
          <a:chOff x="0" y="0"/>
          <a:chExt cx="0" cy="0"/>
        </a:xfrm>
      </p:grpSpPr>
      <p:sp>
        <p:nvSpPr>
          <p:cNvPr id="1048644"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4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
        <p:nvSpPr>
          <p:cNvPr id="1048646" name=""/>
          <p:cNvSpPr txBox="1"/>
          <p:nvPr/>
        </p:nvSpPr>
        <p:spPr>
          <a:xfrm rot="0">
            <a:off x="3886200" y="8686800"/>
            <a:ext cx="2971800" cy="457200"/>
          </a:xfrm>
          <a:prstGeom prst="rect"/>
          <a:noFill/>
          <a:ln>
            <a:noFill/>
          </a:ln>
        </p:spPr>
        <p:txBody>
          <a:bodyPr anchor="b" bIns="45720" lIns="91440" rIns="91440" tIns="45720" vert="horz"/>
          <a:p>
            <a:pPr algn="r" lvl="0">
              <a:spcBef>
                <a:spcPct val="0"/>
              </a:spcBef>
            </a:pPr>
            <a:fld id="{566ABCEB-ACFC-4714-9973-3DA970169C29}" type="slidenum">
              <a:rPr altLang="zh-CN" lang="en-US">
                <a:ea typeface="MS PGothic" pitchFamily="34" charset="-128"/>
              </a:rPr>
              <a:pPr algn="r" lvl="0">
                <a:spcBef>
                  <a:spcPct val="0"/>
                </a:spcBef>
              </a:pPr>
            </a:fld>
            <a:endParaRPr altLang="zh-CN" lang="en-US">
              <a:ea typeface="MS PGothic" pitchFamily="34" charset="-128"/>
            </a:endParaRPr>
          </a:p>
        </p:txBody>
      </p:sp>
      <p:sp>
        <p:nvSpPr>
          <p:cNvPr id="1048647" name=""/>
          <p:cNvSpPr/>
          <p:nvPr>
            <p:ph type="sldImg" sz="full" idx="0"/>
          </p:nvPr>
        </p:nvSpPr>
        <p:spPr>
          <a:xfrm rot="0">
            <a:off x="1143000" y="685800"/>
            <a:ext cx="4572000" cy="3429000"/>
          </a:xfrm>
          <a:prstGeom prst="rect"/>
        </p:spPr>
        <p:txBody>
          <a:bodyPr anchor="t" bIns="45720" lIns="91440" rIns="91440" tIns="45720" vert="horz"/>
          <a:p/>
        </p:txBody>
      </p:sp>
      <p:sp>
        <p:nvSpPr>
          <p:cNvPr id="1048648" name=""/>
          <p:cNvSpPr/>
          <p:nvPr>
            <p:ph type="body" sz="full" idx="1"/>
          </p:nvPr>
        </p:nvSpPr>
        <p:spPr>
          <a:xfrm rot="0">
            <a:off x="685800" y="4343400"/>
            <a:ext cx="5486400" cy="4114800"/>
          </a:xfrm>
          <a:prstGeom prst="rect"/>
          <a:noFill/>
          <a:ln>
            <a:noFill/>
          </a:ln>
        </p:spPr>
        <p:txBody>
          <a:bodyPr anchor="t" bIns="45720" lIns="91440" rIns="91440" tIns="45720" vert="horz"/>
          <a:p>
            <a:endParaRPr altLang="zh-CN"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rot="0">
          <a:off x="0" y="0"/>
          <a:ext cx="0" cy="0"/>
          <a:chOff x="0" y="0"/>
          <a:chExt cx="0" cy="0"/>
        </a:xfrm>
      </p:grpSpPr>
      <p:sp>
        <p:nvSpPr>
          <p:cNvPr id="1048689"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690"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
        <p:nvSpPr>
          <p:cNvPr id="1048691" name=""/>
          <p:cNvSpPr txBox="1"/>
          <p:nvPr/>
        </p:nvSpPr>
        <p:spPr>
          <a:xfrm rot="0">
            <a:off x="3886200" y="8686800"/>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ea typeface="MS PGothic" pitchFamily="34" charset="-128"/>
              </a:rPr>
              <a:pPr algn="r" eaLnBrk="1" hangingPunct="1" latinLnBrk="1" lvl="0">
                <a:spcBef>
                  <a:spcPct val="0"/>
                </a:spcBef>
              </a:pPr>
            </a:fld>
            <a:endParaRPr altLang="zh-CN" lang="en-US">
              <a:ea typeface="MS PGothic" pitchFamily="34" charset="-128"/>
            </a:endParaRPr>
          </a:p>
        </p:txBody>
      </p:sp>
      <p:sp>
        <p:nvSpPr>
          <p:cNvPr id="1048692" name=""/>
          <p:cNvSpPr/>
          <p:nvPr>
            <p:ph type="sldImg" sz="full" idx="0"/>
          </p:nvPr>
        </p:nvSpPr>
        <p:spPr>
          <a:xfrm rot="0">
            <a:off x="1143000" y="685800"/>
            <a:ext cx="4572000" cy="3429000"/>
          </a:xfrm>
          <a:prstGeom prst="rect"/>
        </p:spPr>
        <p:txBody>
          <a:bodyPr anchor="t" bIns="45720" lIns="91440" rIns="91440" tIns="45720" vert="horz"/>
          <a:p/>
        </p:txBody>
      </p:sp>
      <p:sp>
        <p:nvSpPr>
          <p:cNvPr id="1048693" name=""/>
          <p:cNvSpPr/>
          <p:nvPr>
            <p:ph type="body" sz="full" idx="1"/>
          </p:nvPr>
        </p:nvSpPr>
        <p:spPr>
          <a:xfrm rot="0">
            <a:off x="685800" y="4343400"/>
            <a:ext cx="5486400" cy="4114800"/>
          </a:xfrm>
          <a:prstGeom prst="rect"/>
          <a:noFill/>
          <a:ln>
            <a:noFill/>
          </a:ln>
        </p:spPr>
        <p:txBody>
          <a:bodyPr anchor="t" bIns="45720" lIns="91440" rIns="91440" tIns="45720" vert="horz"/>
          <a:p>
            <a:endParaRPr altLang="zh-CN"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rot="0">
          <a:off x="0" y="0"/>
          <a:ext cx="0" cy="0"/>
          <a:chOff x="0" y="0"/>
          <a:chExt cx="0" cy="0"/>
        </a:xfrm>
      </p:grpSpPr>
      <p:sp>
        <p:nvSpPr>
          <p:cNvPr id="1048717"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718" name=""/>
          <p:cNvSpPr/>
          <p:nvPr>
            <p:ph type="sldImg" sz="full" idx="0"/>
          </p:nvPr>
        </p:nvSpPr>
        <p:spPr>
          <a:xfrm rot="0">
            <a:off x="1143000" y="685800"/>
            <a:ext cx="4572000" cy="3429000"/>
          </a:xfrm>
          <a:prstGeom prst="rect"/>
        </p:spPr>
        <p:txBody>
          <a:bodyPr anchor="t" bIns="45720" lIns="91440" rIns="91440" tIns="45720" vert="horz"/>
          <a:p/>
        </p:txBody>
      </p:sp>
      <p:sp>
        <p:nvSpPr>
          <p:cNvPr id="1048719"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rot="0">
          <a:off x="0" y="0"/>
          <a:ext cx="0" cy="0"/>
          <a:chOff x="0" y="0"/>
          <a:chExt cx="0" cy="0"/>
        </a:xfrm>
      </p:grpSpPr>
      <p:sp>
        <p:nvSpPr>
          <p:cNvPr id="104874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pPr algn="r" eaLnBrk="1" hangingPunct="1" latinLnBrk="1" lvl="0">
                <a:spcBef>
                  <a:spcPct val="0"/>
                </a:spcBef>
              </a:pPr>
            </a:fld>
            <a:endParaRPr altLang="en-US" lang="zh-CN"/>
          </a:p>
        </p:txBody>
      </p:sp>
      <p:sp>
        <p:nvSpPr>
          <p:cNvPr id="1048746" name=""/>
          <p:cNvSpPr/>
          <p:nvPr>
            <p:ph type="sldImg" sz="full" idx="0"/>
          </p:nvPr>
        </p:nvSpPr>
        <p:spPr>
          <a:xfrm rot="0">
            <a:off x="1143000" y="685800"/>
            <a:ext cx="4572000" cy="3429000"/>
          </a:xfrm>
          <a:prstGeom prst="rect"/>
        </p:spPr>
        <p:txBody>
          <a:bodyPr anchor="t" bIns="45720" lIns="91440" rIns="91440" tIns="45720" vert="horz"/>
          <a:p/>
        </p:txBody>
      </p:sp>
      <p:sp>
        <p:nvSpPr>
          <p:cNvPr id="1048747" name=""/>
          <p:cNvSpPr/>
          <p:nvPr>
            <p:ph type="body" sz="full" idx="1"/>
          </p:nvPr>
        </p:nvSpPr>
        <p:spPr>
          <a:xfrm rot="0">
            <a:off x="914400" y="4344987"/>
            <a:ext cx="5029200" cy="4113212"/>
          </a:xfrm>
          <a:prstGeom prst="rect"/>
          <a:noFill/>
          <a:ln>
            <a:noFill/>
          </a:ln>
        </p:spPr>
        <p:txBody>
          <a:bodyPr anchor="t" bIns="45720" lIns="91440" rIns="91440" tIns="45720" vert="horz"/>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37" name=""/>
        <p:cNvGrpSpPr/>
        <p:nvPr/>
      </p:nvGrpSpPr>
      <p:grpSpPr>
        <a:xfrm rot="0">
          <a:off x="0" y="0"/>
          <a:ext cx="0" cy="0"/>
          <a:chOff x="0" y="0"/>
          <a:chExt cx="0" cy="0"/>
        </a:xfrm>
      </p:grpSpPr>
      <p:sp>
        <p:nvSpPr>
          <p:cNvPr id="1048833"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834" name=""/>
          <p:cNvSpPr/>
          <p:nvPr>
            <p:ph type="sldImg" sz="full" idx="0"/>
          </p:nvPr>
        </p:nvSpPr>
        <p:spPr>
          <a:xfrm rot="0">
            <a:off x="1143000" y="685800"/>
            <a:ext cx="4572000" cy="3429000"/>
          </a:xfrm>
          <a:prstGeom prst="rect"/>
        </p:spPr>
        <p:txBody>
          <a:bodyPr anchor="t" bIns="45720" lIns="91440" rIns="91440" tIns="45720" vert="horz"/>
          <a:p/>
        </p:txBody>
      </p:sp>
      <p:sp>
        <p:nvSpPr>
          <p:cNvPr id="1048835"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rot="0">
          <a:off x="0" y="0"/>
          <a:ext cx="0" cy="0"/>
          <a:chOff x="0" y="0"/>
          <a:chExt cx="0" cy="0"/>
        </a:xfrm>
      </p:grpSpPr>
      <p:sp>
        <p:nvSpPr>
          <p:cNvPr id="1048840"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841" name=""/>
          <p:cNvSpPr/>
          <p:nvPr>
            <p:ph type="sldImg" sz="full" idx="0"/>
          </p:nvPr>
        </p:nvSpPr>
        <p:spPr>
          <a:xfrm rot="0">
            <a:off x="1143000" y="685800"/>
            <a:ext cx="4572000" cy="3429000"/>
          </a:xfrm>
          <a:prstGeom prst="rect"/>
        </p:spPr>
        <p:txBody>
          <a:bodyPr anchor="t" bIns="45720" lIns="91440" rIns="91440" tIns="45720" vert="horz"/>
          <a:p/>
        </p:txBody>
      </p:sp>
      <p:sp>
        <p:nvSpPr>
          <p:cNvPr id="1048842"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rot="0">
          <a:off x="0" y="0"/>
          <a:ext cx="0" cy="0"/>
          <a:chOff x="0" y="0"/>
          <a:chExt cx="0" cy="0"/>
        </a:xfrm>
      </p:grpSpPr>
      <p:sp>
        <p:nvSpPr>
          <p:cNvPr id="1048847"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zh-CN">
                <a:ea typeface="MS PGothic" pitchFamily="34" charset="-128"/>
              </a:rPr>
              <a:pPr algn="r" eaLnBrk="1" hangingPunct="1" latinLnBrk="1" lvl="0">
                <a:spcBef>
                  <a:spcPct val="0"/>
                </a:spcBef>
              </a:pPr>
            </a:fld>
            <a:endParaRPr altLang="en-US" lang="zh-CN">
              <a:ea typeface="MS PGothic" pitchFamily="34" charset="-128"/>
            </a:endParaRPr>
          </a:p>
        </p:txBody>
      </p:sp>
      <p:sp>
        <p:nvSpPr>
          <p:cNvPr id="1048848" name=""/>
          <p:cNvSpPr/>
          <p:nvPr>
            <p:ph type="sldImg" sz="full" idx="0"/>
          </p:nvPr>
        </p:nvSpPr>
        <p:spPr>
          <a:xfrm rot="0">
            <a:off x="1143000" y="685800"/>
            <a:ext cx="4572000" cy="3429000"/>
          </a:xfrm>
          <a:prstGeom prst="rect"/>
        </p:spPr>
        <p:txBody>
          <a:bodyPr anchor="t" bIns="45720" lIns="91440" rIns="91440" tIns="45720" vert="horz"/>
          <a:p/>
        </p:txBody>
      </p:sp>
      <p:sp>
        <p:nvSpPr>
          <p:cNvPr id="1048849" name=""/>
          <p:cNvSpPr/>
          <p:nvPr>
            <p:ph type="body" sz="full" idx="1"/>
          </p:nvPr>
        </p:nvSpPr>
        <p:spPr>
          <a:xfrm rot="0">
            <a:off x="685800" y="4343400"/>
            <a:ext cx="5486400" cy="4114800"/>
          </a:xfrm>
          <a:prstGeom prst="rect"/>
          <a:noFill/>
          <a:ln>
            <a:noFill/>
          </a:ln>
        </p:spPr>
        <p:txBody>
          <a:bodyPr anchor="t" bIns="45720" lIns="91440" rIns="91440" tIns="45720" vert="horz"/>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174" name=""/>
        <p:cNvGrpSpPr/>
        <p:nvPr/>
      </p:nvGrpSpPr>
      <p:grpSpPr>
        <a:xfrm rot="0">
          <a:off x="0" y="0"/>
          <a:ext cx="0" cy="0"/>
          <a:chOff x="0" y="0"/>
          <a:chExt cx="0" cy="0"/>
        </a:xfrm>
      </p:grpSpPr>
      <p:sp>
        <p:nvSpPr>
          <p:cNvPr id="1048919" name=""/>
          <p:cNvSpPr/>
          <p:nvPr/>
        </p:nvSpPr>
        <p:spPr bwMode="auto">
          <a:xfrm rot="0">
            <a:off x="609600" y="1219200"/>
            <a:ext cx="7924800" cy="914400"/>
          </a:xfrm>
          <a:custGeom>
            <a:avLst/>
            <a:ahLst/>
            <a:rect l="0" t="0" r="r" b="b"/>
            <a:pathLst>
              <a:path w="1000" h="1000">
                <a:moveTo>
                  <a:pt x="0" y="1000"/>
                </a:moveTo>
                <a:lnTo>
                  <a:pt x="0" y="0"/>
                </a:lnTo>
                <a:lnTo>
                  <a:pt x="1000" y="0"/>
                </a:lnTo>
              </a:path>
            </a:pathLst>
          </a:custGeom>
          <a:noFill/>
          <a:ln w="25400" cap="flat" cmpd="sng">
            <a:solidFill>
              <a:schemeClr val="accent1">
                <a:alpha val="100000"/>
              </a:schemeClr>
            </a:solidFill>
            <a:prstDash val="solid"/>
            <a:miter/>
          </a:ln>
        </p:spPr>
      </p:sp>
      <p:sp>
        <p:nvSpPr>
          <p:cNvPr id="1048920" name=""/>
          <p:cNvSpPr/>
          <p:nvPr/>
        </p:nvSpPr>
        <p:spPr>
          <a:xfrm rot="0">
            <a:off x="1981200" y="3962400"/>
            <a:ext cx="6511925" cy="0"/>
          </a:xfrm>
          <a:prstGeom prst="line"/>
          <a:noFill/>
          <a:ln w="19050" cap="flat" cmpd="sng">
            <a:solidFill>
              <a:schemeClr val="accent1">
                <a:alpha val="100000"/>
              </a:schemeClr>
            </a:solidFill>
            <a:prstDash val="solid"/>
            <a:round/>
          </a:ln>
        </p:spPr>
      </p:sp>
      <p:sp>
        <p:nvSpPr>
          <p:cNvPr id="1048923"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924" name=""/>
          <p:cNvSpPr/>
          <p:nvPr>
            <p:ph type="ftr" sz="quarter" idx="3"/>
          </p:nvPr>
        </p:nvSpPr>
        <p:spPr>
          <a:xfrm rot="0">
            <a:off x="3124200" y="6243637"/>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8925"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927" name="Rectangle 3"/>
          <p:cNvSpPr>
            <a:spLocks noGrp="1" noChangeArrowheads="1"/>
          </p:cNvSpPr>
          <p:nvPr>
            <p:ph type="subTitle" idx="1"/>
          </p:nvPr>
        </p:nvSpPr>
        <p:spPr>
          <a:xfrm>
            <a:off x="1981200" y="3962400"/>
            <a:ext cx="6553200" cy="1752600"/>
          </a:xfrm>
        </p:spPr>
        <p:txBody>
          <a:bodyPr/>
          <a:lstStyle>
            <a:lvl1pPr indent="0" marL="0">
              <a:buFont typeface="Wingdings" pitchFamily="2" charset="2"/>
              <a:buNone/>
              <a:defRPr sz="2800"/>
            </a:lvl1pPr>
          </a:lstStyle>
          <a:p>
            <a:pPr lvl="0"/>
            <a:r>
              <a:rPr altLang="en-US" lang="zh-CN" noProof="0" smtClean="0"/>
              <a:t>单击此处编辑母版副标题样式</a:t>
            </a:r>
          </a:p>
        </p:txBody>
      </p:sp>
      <p:sp>
        <p:nvSpPr>
          <p:cNvPr id="1048926" name="Rectangle 2"/>
          <p:cNvSpPr>
            <a:spLocks noGrp="1" noChangeArrowheads="1"/>
          </p:cNvSpPr>
          <p:nvPr>
            <p:ph type="ctrTitle"/>
          </p:nvPr>
        </p:nvSpPr>
        <p:spPr>
          <a:xfrm>
            <a:off x="914400" y="1524000"/>
            <a:ext cx="7623175" cy="1752600"/>
          </a:xfrm>
        </p:spPr>
        <p:txBody>
          <a:bodyPr/>
          <a:lstStyle>
            <a:lvl1pPr>
              <a:defRPr sz="5000"/>
            </a:lvl1pPr>
          </a:lstStyle>
          <a:p>
            <a:pPr lvl="0"/>
            <a:r>
              <a:rPr altLang="en-US" lang="zh-CN" noProof="0" smtClean="0"/>
              <a:t>单击此处编辑母版标题样式</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85" name=""/>
        <p:cNvGrpSpPr/>
        <p:nvPr/>
      </p:nvGrpSpPr>
      <p:grpSpPr>
        <a:xfrm>
          <a:off x="0" y="0"/>
          <a:ext cx="0" cy="0"/>
          <a:chOff x="0" y="0"/>
          <a:chExt cx="0" cy="0"/>
        </a:xfrm>
      </p:grpSpPr>
      <p:sp>
        <p:nvSpPr>
          <p:cNvPr id="1048951" name="标题 1"/>
          <p:cNvSpPr>
            <a:spLocks noGrp="1"/>
          </p:cNvSpPr>
          <p:nvPr>
            <p:ph type="title"/>
          </p:nvPr>
        </p:nvSpPr>
        <p:spPr/>
        <p:txBody>
          <a:bodyPr/>
          <a:p>
            <a:r>
              <a:rPr altLang="en-US" lang="zh-CN" smtClean="0"/>
              <a:t>单击此处编辑母版标题样式</a:t>
            </a:r>
            <a:endParaRPr altLang="en-US" lang="zh-CN"/>
          </a:p>
        </p:txBody>
      </p:sp>
      <p:sp>
        <p:nvSpPr>
          <p:cNvPr id="1048952"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78" name=""/>
        <p:cNvGrpSpPr/>
        <p:nvPr/>
      </p:nvGrpSpPr>
      <p:grpSpPr>
        <a:xfrm>
          <a:off x="0" y="0"/>
          <a:ext cx="0" cy="0"/>
          <a:chOff x="0" y="0"/>
          <a:chExt cx="0" cy="0"/>
        </a:xfrm>
      </p:grpSpPr>
      <p:sp>
        <p:nvSpPr>
          <p:cNvPr id="1048931" name="竖排标题 1"/>
          <p:cNvSpPr>
            <a:spLocks noGrp="1"/>
          </p:cNvSpPr>
          <p:nvPr>
            <p:ph type="title" orient="vert"/>
          </p:nvPr>
        </p:nvSpPr>
        <p:spPr>
          <a:xfrm>
            <a:off x="6629400" y="277813"/>
            <a:ext cx="2057400" cy="5853112"/>
          </a:xfrm>
        </p:spPr>
        <p:txBody>
          <a:bodyPr vert="eaVert"/>
          <a:p>
            <a:r>
              <a:rPr altLang="en-US" lang="zh-CN" smtClean="0"/>
              <a:t>单击此处编辑母版标题样式</a:t>
            </a:r>
            <a:endParaRPr altLang="en-US" lang="zh-CN"/>
          </a:p>
        </p:txBody>
      </p:sp>
      <p:sp>
        <p:nvSpPr>
          <p:cNvPr id="1048932" name="竖排文字占位符 2"/>
          <p:cNvSpPr>
            <a:spLocks noGrp="1"/>
          </p:cNvSpPr>
          <p:nvPr>
            <p:ph type="body" orient="vert" idx="1"/>
          </p:nvPr>
        </p:nvSpPr>
        <p:spPr>
          <a:xfrm>
            <a:off x="457200" y="277813"/>
            <a:ext cx="6019800" cy="5853112"/>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bl">
  <p:cSld name="标题和表格">
    <p:spTree>
      <p:nvGrpSpPr>
        <p:cNvPr id="184" name=""/>
        <p:cNvGrpSpPr/>
        <p:nvPr/>
      </p:nvGrpSpPr>
      <p:grpSpPr>
        <a:xfrm>
          <a:off x="0" y="0"/>
          <a:ext cx="0" cy="0"/>
          <a:chOff x="0" y="0"/>
          <a:chExt cx="0" cy="0"/>
        </a:xfrm>
      </p:grpSpPr>
      <p:sp>
        <p:nvSpPr>
          <p:cNvPr id="1048949" name="标题 1"/>
          <p:cNvSpPr>
            <a:spLocks noGrp="1"/>
          </p:cNvSpPr>
          <p:nvPr>
            <p:ph type="title"/>
          </p:nvPr>
        </p:nvSpPr>
        <p:spPr>
          <a:xfrm>
            <a:off x="457200" y="277813"/>
            <a:ext cx="8229600" cy="1139825"/>
          </a:xfrm>
        </p:spPr>
        <p:txBody>
          <a:bodyPr/>
          <a:p>
            <a:r>
              <a:rPr altLang="en-US" lang="zh-CN" smtClean="0"/>
              <a:t>单击此处编辑母版标题样式</a:t>
            </a:r>
            <a:endParaRPr altLang="en-US" lang="zh-CN"/>
          </a:p>
        </p:txBody>
      </p:sp>
      <p:sp>
        <p:nvSpPr>
          <p:cNvPr id="1048950" name="表格占位符 2"/>
          <p:cNvSpPr>
            <a:spLocks noGrp="1"/>
          </p:cNvSpPr>
          <p:nvPr>
            <p:ph type="tbl" idx="1"/>
          </p:nvPr>
        </p:nvSpPr>
        <p:spPr>
          <a:xfrm>
            <a:off x="457200" y="1600200"/>
            <a:ext cx="8229600" cy="4530725"/>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
                <a:schemeClr val="accent1"/>
              </a:buClr>
              <a:buSzPct val="65000"/>
              <a:buFont typeface="Wingdings" panose="05000000000000000000" pitchFamily="2" charset="2"/>
              <a:buChar char="n"/>
            </a:pPr>
            <a:endParaRPr altLang="en-US" baseline="0" b="0" cap="none" sz="3000" i="0" kern="0" kumimoji="0" lang="zh-CN" noProof="0" normalizeH="0" spc="0" strike="noStrike" u="none" smtClean="0">
              <a:ln>
                <a:noFill/>
              </a:ln>
              <a:solidFill>
                <a:schemeClr val="tx1"/>
              </a:solidFill>
              <a:effectLst/>
              <a:uLnTx/>
              <a:uFillTx/>
              <a:latin typeface="+mn-lt"/>
              <a:ea typeface="+mn-ea"/>
              <a:cs typeface="+mn-cs"/>
            </a:endParaRP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Obj">
  <p:cSld name="标题，文本与内容">
    <p:spTree>
      <p:nvGrpSpPr>
        <p:cNvPr id="179" name=""/>
        <p:cNvGrpSpPr/>
        <p:nvPr/>
      </p:nvGrpSpPr>
      <p:grpSpPr>
        <a:xfrm>
          <a:off x="0" y="0"/>
          <a:ext cx="0" cy="0"/>
          <a:chOff x="0" y="0"/>
          <a:chExt cx="0" cy="0"/>
        </a:xfrm>
      </p:grpSpPr>
      <p:sp>
        <p:nvSpPr>
          <p:cNvPr id="1048933" name="标题 1"/>
          <p:cNvSpPr>
            <a:spLocks noGrp="1"/>
          </p:cNvSpPr>
          <p:nvPr>
            <p:ph type="title"/>
          </p:nvPr>
        </p:nvSpPr>
        <p:spPr>
          <a:xfrm>
            <a:off x="457200" y="277813"/>
            <a:ext cx="8229600" cy="1139825"/>
          </a:xfrm>
        </p:spPr>
        <p:txBody>
          <a:bodyPr/>
          <a:p>
            <a:r>
              <a:rPr altLang="en-US" lang="zh-CN" smtClean="0"/>
              <a:t>单击此处编辑母版标题样式</a:t>
            </a:r>
            <a:endParaRPr altLang="en-US" lang="zh-CN"/>
          </a:p>
        </p:txBody>
      </p:sp>
      <p:sp>
        <p:nvSpPr>
          <p:cNvPr id="1048934" name="文本占位符 2"/>
          <p:cNvSpPr>
            <a:spLocks noGrp="1"/>
          </p:cNvSpPr>
          <p:nvPr>
            <p:ph type="body" sz="half" idx="1"/>
          </p:nvPr>
        </p:nvSpPr>
        <p:spPr>
          <a:xfrm>
            <a:off x="457200" y="1600200"/>
            <a:ext cx="4038600" cy="45307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35" name="内容占位符 3"/>
          <p:cNvSpPr>
            <a:spLocks noGrp="1"/>
          </p:cNvSpPr>
          <p:nvPr>
            <p:ph sz="half" idx="2"/>
          </p:nvPr>
        </p:nvSpPr>
        <p:spPr>
          <a:xfrm>
            <a:off x="4648200" y="1600200"/>
            <a:ext cx="4038600" cy="45307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6" name=""/>
        <p:cNvGrpSpPr/>
        <p:nvPr/>
      </p:nvGrpSpPr>
      <p:grpSpPr>
        <a:xfrm>
          <a:off x="0" y="0"/>
          <a:ext cx="0" cy="0"/>
          <a:chOff x="0" y="0"/>
          <a:chExt cx="0" cy="0"/>
        </a:xfrm>
      </p:grpSpPr>
      <p:sp>
        <p:nvSpPr>
          <p:cNvPr id="1048585" name="标题 1"/>
          <p:cNvSpPr>
            <a:spLocks noGrp="1"/>
          </p:cNvSpPr>
          <p:nvPr>
            <p:ph type="title"/>
          </p:nvPr>
        </p:nvSpPr>
        <p:spPr/>
        <p:txBody>
          <a:bodyPr/>
          <a:p>
            <a:r>
              <a:rPr altLang="en-US" lang="zh-CN" smtClean="0"/>
              <a:t>单击此处编辑母版标题样式</a:t>
            </a:r>
            <a:endParaRPr altLang="en-US" lang="zh-CN"/>
          </a:p>
        </p:txBody>
      </p:sp>
      <p:sp>
        <p:nvSpPr>
          <p:cNvPr id="1048586"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82" name=""/>
        <p:cNvGrpSpPr/>
        <p:nvPr/>
      </p:nvGrpSpPr>
      <p:grpSpPr>
        <a:xfrm>
          <a:off x="0" y="0"/>
          <a:ext cx="0" cy="0"/>
          <a:chOff x="0" y="0"/>
          <a:chExt cx="0" cy="0"/>
        </a:xfrm>
      </p:grpSpPr>
      <p:sp>
        <p:nvSpPr>
          <p:cNvPr id="1048944" name="标题 1"/>
          <p:cNvSpPr>
            <a:spLocks noGrp="1"/>
          </p:cNvSpPr>
          <p:nvPr>
            <p:ph type="title"/>
          </p:nvPr>
        </p:nvSpPr>
        <p:spPr>
          <a:xfrm>
            <a:off x="722313" y="4406900"/>
            <a:ext cx="7772400" cy="1362075"/>
          </a:xfrm>
        </p:spPr>
        <p:txBody>
          <a:bodyPr/>
          <a:lstStyle>
            <a:lvl1pPr algn="l">
              <a:defRPr b="1" cap="all" sz="4000"/>
            </a:lvl1pPr>
          </a:lstStyle>
          <a:p>
            <a:r>
              <a:rPr altLang="en-US" lang="zh-CN" smtClean="0"/>
              <a:t>单击此处编辑母版标题样式</a:t>
            </a:r>
            <a:endParaRPr altLang="en-US" lang="zh-CN"/>
          </a:p>
        </p:txBody>
      </p:sp>
      <p:sp>
        <p:nvSpPr>
          <p:cNvPr id="1048945"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83" name=""/>
        <p:cNvGrpSpPr/>
        <p:nvPr/>
      </p:nvGrpSpPr>
      <p:grpSpPr>
        <a:xfrm>
          <a:off x="0" y="0"/>
          <a:ext cx="0" cy="0"/>
          <a:chOff x="0" y="0"/>
          <a:chExt cx="0" cy="0"/>
        </a:xfrm>
      </p:grpSpPr>
      <p:sp>
        <p:nvSpPr>
          <p:cNvPr id="1048946" name="标题 1"/>
          <p:cNvSpPr>
            <a:spLocks noGrp="1"/>
          </p:cNvSpPr>
          <p:nvPr>
            <p:ph type="title"/>
          </p:nvPr>
        </p:nvSpPr>
        <p:spPr/>
        <p:txBody>
          <a:bodyPr/>
          <a:p>
            <a:r>
              <a:rPr altLang="en-US" lang="zh-CN" smtClean="0"/>
              <a:t>单击此处编辑母版标题样式</a:t>
            </a:r>
            <a:endParaRPr altLang="en-US" lang="zh-CN"/>
          </a:p>
        </p:txBody>
      </p:sp>
      <p:sp>
        <p:nvSpPr>
          <p:cNvPr id="1048947"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48"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81" name=""/>
        <p:cNvGrpSpPr/>
        <p:nvPr/>
      </p:nvGrpSpPr>
      <p:grpSpPr>
        <a:xfrm>
          <a:off x="0" y="0"/>
          <a:ext cx="0" cy="0"/>
          <a:chOff x="0" y="0"/>
          <a:chExt cx="0" cy="0"/>
        </a:xfrm>
      </p:grpSpPr>
      <p:sp>
        <p:nvSpPr>
          <p:cNvPr id="1048939"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8940"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941"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42"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943"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86" name=""/>
        <p:cNvGrpSpPr/>
        <p:nvPr/>
      </p:nvGrpSpPr>
      <p:grpSpPr>
        <a:xfrm>
          <a:off x="0" y="0"/>
          <a:ext cx="0" cy="0"/>
          <a:chOff x="0" y="0"/>
          <a:chExt cx="0" cy="0"/>
        </a:xfrm>
      </p:grpSpPr>
      <p:sp>
        <p:nvSpPr>
          <p:cNvPr id="1048953" name="标题 1"/>
          <p:cNvSpPr>
            <a:spLocks noGrp="1"/>
          </p:cNvSpPr>
          <p:nvPr>
            <p:ph type="title"/>
          </p:nvPr>
        </p:nvSpPr>
        <p:spPr/>
        <p:txBody>
          <a:bodyPr/>
          <a:p>
            <a:r>
              <a:rPr altLang="en-US" lang="zh-CN" smtClean="0"/>
              <a:t>单击此处编辑母版标题样式</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5" name=""/>
        <p:cNvGrpSpPr/>
        <p:nvPr/>
      </p:nvGrpSpPr>
      <p:grpSpPr>
        <a:xfrm>
          <a:off x="0" y="0"/>
          <a:ext cx="0" cy="0"/>
          <a:chOff x="0" y="0"/>
          <a:chExt cx="0" cy="0"/>
        </a:xfrm>
      </p:grpSpPr>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77" name=""/>
        <p:cNvGrpSpPr/>
        <p:nvPr/>
      </p:nvGrpSpPr>
      <p:grpSpPr>
        <a:xfrm>
          <a:off x="0" y="0"/>
          <a:ext cx="0" cy="0"/>
          <a:chOff x="0" y="0"/>
          <a:chExt cx="0" cy="0"/>
        </a:xfrm>
      </p:grpSpPr>
      <p:sp>
        <p:nvSpPr>
          <p:cNvPr id="1048928"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929"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30"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80" name=""/>
        <p:cNvGrpSpPr/>
        <p:nvPr/>
      </p:nvGrpSpPr>
      <p:grpSpPr>
        <a:xfrm>
          <a:off x="0" y="0"/>
          <a:ext cx="0" cy="0"/>
          <a:chOff x="0" y="0"/>
          <a:chExt cx="0" cy="0"/>
        </a:xfrm>
      </p:grpSpPr>
      <p:sp>
        <p:nvSpPr>
          <p:cNvPr id="1048936"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937"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accent1"/>
              </a:buClr>
              <a:buSzPct val="65000"/>
              <a:buFont typeface="Wingdings" panose="05000000000000000000" pitchFamily="2" charset="2"/>
              <a:buNone/>
            </a:pPr>
            <a:endParaRPr altLang="en-US" baseline="0" b="0" cap="none" sz="3200" i="0" kern="0" kumimoji="0" lang="zh-CN" noProof="0" normalizeH="0" spc="0" strike="noStrike" u="none" smtClean="0">
              <a:ln>
                <a:noFill/>
              </a:ln>
              <a:solidFill>
                <a:schemeClr val="tx1"/>
              </a:solidFill>
              <a:effectLst/>
              <a:uLnTx/>
              <a:uFillTx/>
              <a:latin typeface="+mn-lt"/>
              <a:ea typeface="+mn-ea"/>
              <a:cs typeface="+mn-cs"/>
            </a:endParaRPr>
          </a:p>
        </p:txBody>
      </p:sp>
      <p:sp>
        <p:nvSpPr>
          <p:cNvPr id="1048938"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4" name=""/>
        <p:cNvGrpSpPr/>
        <p:nvPr/>
      </p:nvGrpSpPr>
      <p:grpSpPr>
        <a:xfrm rot="0">
          <a:off x="0" y="0"/>
          <a:ext cx="0" cy="0"/>
          <a:chOff x="0" y="0"/>
          <a:chExt cx="0" cy="0"/>
        </a:xfrm>
      </p:grpSpPr>
      <p:sp>
        <p:nvSpPr>
          <p:cNvPr id="1048576" name=""/>
          <p:cNvSpPr/>
          <p:nvPr>
            <p:ph type="title" sz="full" idx="0"/>
          </p:nvPr>
        </p:nvSpPr>
        <p:spPr>
          <a:xfrm rot="0">
            <a:off x="457200" y="277812"/>
            <a:ext cx="8229600" cy="1139825"/>
          </a:xfrm>
          <a:prstGeom prst="rect"/>
          <a:noFill/>
          <a:ln>
            <a:noFill/>
          </a:ln>
        </p:spPr>
        <p:txBody>
          <a:bodyPr anchor="t" bIns="45720" lIns="91440" rIns="91440" tIns="45720" vert="horz"/>
          <a:p>
            <a:pPr lvl="0"/>
            <a:r>
              <a:rPr altLang="en-US" lang="zh-CN"/>
              <a:t>单击此处编辑母版标题样式</a:t>
            </a:r>
          </a:p>
        </p:txBody>
      </p:sp>
      <p:sp>
        <p:nvSpPr>
          <p:cNvPr id="1048577" name=""/>
          <p:cNvSpPr/>
          <p:nvPr>
            <p:ph type="body" sz="full" idx="1"/>
          </p:nvPr>
        </p:nvSpPr>
        <p:spPr>
          <a:xfrm rot="0">
            <a:off x="457200" y="1600200"/>
            <a:ext cx="8229600" cy="4530725"/>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81" name=""/>
          <p:cNvSpPr/>
          <p:nvPr/>
        </p:nvSpPr>
        <p:spPr bwMode="auto">
          <a:xfrm rot="0">
            <a:off x="381000" y="228600"/>
            <a:ext cx="8229600" cy="609600"/>
          </a:xfrm>
          <a:custGeom>
            <a:avLst/>
            <a:ahLst/>
            <a:rect l="0" t="0" r="r" b="b"/>
            <a:pathLst>
              <a:path w="1000" h="1000">
                <a:moveTo>
                  <a:pt x="0" y="1000"/>
                </a:moveTo>
                <a:lnTo>
                  <a:pt x="0" y="0"/>
                </a:lnTo>
                <a:lnTo>
                  <a:pt x="1000" y="0"/>
                </a:lnTo>
              </a:path>
            </a:pathLst>
          </a:custGeom>
          <a:noFill/>
          <a:ln w="19050" cap="flat" cmpd="sng">
            <a:solidFill>
              <a:schemeClr val="accent1">
                <a:alpha val="100000"/>
              </a:schemeClr>
            </a:solidFill>
            <a:prstDash val="solid"/>
            <a:miter/>
          </a:ln>
        </p:spPr>
      </p:sp>
      <p:sp>
        <p:nvSpPr>
          <p:cNvPr id="1048582" name=""/>
          <p:cNvSpPr/>
          <p:nvPr/>
        </p:nvSpPr>
        <p:spPr>
          <a:xfrm rot="0">
            <a:off x="457200" y="6172200"/>
            <a:ext cx="8229600" cy="0"/>
          </a:xfrm>
          <a:prstGeom prst="line"/>
          <a:noFill/>
          <a:ln w="19050" cap="flat" cmpd="sng">
            <a:solidFill>
              <a:schemeClr val="accent1">
                <a:alpha val="100000"/>
              </a:schemeClr>
            </a:solidFill>
            <a:prstDash val="solid"/>
            <a:round/>
          </a:ln>
        </p:spPr>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hf dt="0" ftr="0" hdr="0" sldNum="1"/>
  <p:txStyles>
    <p:titleStyle>
      <a:lvl1pPr algn="l" eaLnBrk="0" fontAlgn="base" hangingPunct="0" rtl="0">
        <a:spcBef>
          <a:spcPct val="0"/>
        </a:spcBef>
        <a:spcAft>
          <a:spcPct val="0"/>
        </a:spcAft>
        <a:defRPr sz="4200">
          <a:solidFill>
            <a:schemeClr val="tx2"/>
          </a:solidFill>
          <a:latin typeface="+mj-lt"/>
          <a:ea typeface="+mj-ea"/>
          <a:cs typeface="+mj-cs"/>
        </a:defRPr>
      </a:lvl1pPr>
      <a:lvl2pPr algn="l" eaLnBrk="0" fontAlgn="base" hangingPunct="0" rtl="0">
        <a:spcBef>
          <a:spcPct val="0"/>
        </a:spcBef>
        <a:spcAft>
          <a:spcPct val="0"/>
        </a:spcAft>
        <a:defRPr sz="4200">
          <a:solidFill>
            <a:schemeClr val="tx2"/>
          </a:solidFill>
          <a:latin typeface="Garamond" pitchFamily="18" charset="0"/>
          <a:ea typeface="宋体" pitchFamily="2" charset="-122"/>
        </a:defRPr>
      </a:lvl2pPr>
      <a:lvl3pPr algn="l" eaLnBrk="0" fontAlgn="base" hangingPunct="0" rtl="0">
        <a:spcBef>
          <a:spcPct val="0"/>
        </a:spcBef>
        <a:spcAft>
          <a:spcPct val="0"/>
        </a:spcAft>
        <a:defRPr sz="4200">
          <a:solidFill>
            <a:schemeClr val="tx2"/>
          </a:solidFill>
          <a:latin typeface="Garamond" pitchFamily="18" charset="0"/>
          <a:ea typeface="宋体" pitchFamily="2" charset="-122"/>
        </a:defRPr>
      </a:lvl3pPr>
      <a:lvl4pPr algn="l" eaLnBrk="0" fontAlgn="base" hangingPunct="0" rtl="0">
        <a:spcBef>
          <a:spcPct val="0"/>
        </a:spcBef>
        <a:spcAft>
          <a:spcPct val="0"/>
        </a:spcAft>
        <a:defRPr sz="4200">
          <a:solidFill>
            <a:schemeClr val="tx2"/>
          </a:solidFill>
          <a:latin typeface="Garamond" pitchFamily="18" charset="0"/>
          <a:ea typeface="宋体" pitchFamily="2" charset="-122"/>
        </a:defRPr>
      </a:lvl4pPr>
      <a:lvl5pPr algn="l" eaLnBrk="0" fontAlgn="base" hangingPunct="0" rtl="0">
        <a:spcBef>
          <a:spcPct val="0"/>
        </a:spcBef>
        <a:spcAft>
          <a:spcPct val="0"/>
        </a:spcAft>
        <a:defRPr sz="4200">
          <a:solidFill>
            <a:schemeClr val="tx2"/>
          </a:solidFill>
          <a:latin typeface="Garamond" pitchFamily="18" charset="0"/>
          <a:ea typeface="宋体" pitchFamily="2" charset="-122"/>
        </a:defRPr>
      </a:lvl5pPr>
      <a:lvl6pPr algn="l" fontAlgn="base" marL="457200" rtl="0">
        <a:spcBef>
          <a:spcPct val="0"/>
        </a:spcBef>
        <a:spcAft>
          <a:spcPct val="0"/>
        </a:spcAft>
        <a:defRPr sz="4200">
          <a:solidFill>
            <a:schemeClr val="tx2"/>
          </a:solidFill>
          <a:latin typeface="Garamond" pitchFamily="18" charset="0"/>
          <a:ea typeface="宋体" pitchFamily="2" charset="-122"/>
        </a:defRPr>
      </a:lvl6pPr>
      <a:lvl7pPr algn="l" fontAlgn="base" marL="914400" rtl="0">
        <a:spcBef>
          <a:spcPct val="0"/>
        </a:spcBef>
        <a:spcAft>
          <a:spcPct val="0"/>
        </a:spcAft>
        <a:defRPr sz="4200">
          <a:solidFill>
            <a:schemeClr val="tx2"/>
          </a:solidFill>
          <a:latin typeface="Garamond" pitchFamily="18" charset="0"/>
          <a:ea typeface="宋体" pitchFamily="2" charset="-122"/>
        </a:defRPr>
      </a:lvl7pPr>
      <a:lvl8pPr algn="l" fontAlgn="base" marL="1371600" rtl="0">
        <a:spcBef>
          <a:spcPct val="0"/>
        </a:spcBef>
        <a:spcAft>
          <a:spcPct val="0"/>
        </a:spcAft>
        <a:defRPr sz="4200">
          <a:solidFill>
            <a:schemeClr val="tx2"/>
          </a:solidFill>
          <a:latin typeface="Garamond" pitchFamily="18" charset="0"/>
          <a:ea typeface="宋体" pitchFamily="2" charset="-122"/>
        </a:defRPr>
      </a:lvl8pPr>
      <a:lvl9pPr algn="l" fontAlgn="base" marL="1828800" rtl="0">
        <a:spcBef>
          <a:spcPct val="0"/>
        </a:spcBef>
        <a:spcAft>
          <a:spcPct val="0"/>
        </a:spcAft>
        <a:defRPr sz="4200">
          <a:solidFill>
            <a:schemeClr val="tx2"/>
          </a:solidFill>
          <a:latin typeface="Garamond" pitchFamily="18" charset="0"/>
          <a:ea typeface="宋体" pitchFamily="2" charset="-122"/>
        </a:defRPr>
      </a:lvl9pPr>
    </p:titleStyle>
    <p:bodyStyle>
      <a:lvl1pPr algn="l" eaLnBrk="0" fontAlgn="base" hangingPunct="0" indent="-342900" marL="342900" rtl="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algn="l" eaLnBrk="0" fontAlgn="base" hangingPunct="0" indent="-325438" marL="669925" rtl="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algn="l" eaLnBrk="0" fontAlgn="base" hangingPunct="0" indent="-350838" marL="1022350" rtl="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algn="l" eaLnBrk="0" fontAlgn="base" hangingPunct="0" indent="-315913" marL="1339850" rtl="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algn="l" eaLnBrk="0" fontAlgn="base" hangingPunct="0" indent="-339725" marL="1681163" rtl="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algn="l" fontAlgn="base" indent="-339725" marL="21383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algn="l" fontAlgn="base" indent="-339725" marL="25955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algn="l" fontAlgn="base" indent="-339725" marL="30527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algn="l" fontAlgn="base" indent="-339725" marL="35099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pn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slideLayout" Target="../slideLayouts/slideLayout7.xml"/><Relationship Id="rId11"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62.jpe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 Target="slide27.xml"/><Relationship Id="rId2" Type="http://schemas.openxmlformats.org/officeDocument/2006/relationships/slide" Target="slide29.xml"/><Relationship Id="rId3" Type="http://schemas.openxmlformats.org/officeDocument/2006/relationships/slide" Target="slide30.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64.emf"/><Relationship Id="rId2" Type="http://schemas.openxmlformats.org/officeDocument/2006/relationships/image" Target="../media/image65.emf"/><Relationship Id="rId3" Type="http://schemas.openxmlformats.org/officeDocument/2006/relationships/slideLayout" Target="../slideLayouts/slideLayout7.xml"/><Relationship Id="rId4"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 Target="slide26.xml"/><Relationship Id="rId2" Type="http://schemas.openxmlformats.org/officeDocument/2006/relationships/image" Target="../media/image58.png"/><Relationship Id="rId3" Type="http://schemas.openxmlformats.org/officeDocument/2006/relationships/slideLayout" Target="../slideLayouts/slideLayout7.xml"/><Relationship Id="rId4"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 Target="slide26.xml"/><Relationship Id="rId2" Type="http://schemas.openxmlformats.org/officeDocument/2006/relationships/image" Target="../media/image58.png"/><Relationship Id="rId3" Type="http://schemas.openxmlformats.org/officeDocument/2006/relationships/slideLayout" Target="../slideLayouts/slideLayout7.xml"/><Relationship Id="rId4"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jpeg"/><Relationship Id="rId8" Type="http://schemas.openxmlformats.org/officeDocument/2006/relationships/image" Target="../media/image18.jpeg"/><Relationship Id="rId9" Type="http://schemas.openxmlformats.org/officeDocument/2006/relationships/image" Target="../media/image19.jpe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png"/><Relationship Id="rId17" Type="http://schemas.openxmlformats.org/officeDocument/2006/relationships/image" Target="../media/image27.png"/><Relationship Id="rId18" Type="http://schemas.openxmlformats.org/officeDocument/2006/relationships/image" Target="../media/image28.png"/><Relationship Id="rId19" Type="http://schemas.openxmlformats.org/officeDocument/2006/relationships/image" Target="../media/image29.png"/><Relationship Id="rId20" Type="http://schemas.openxmlformats.org/officeDocument/2006/relationships/image" Target="../media/image30.png"/><Relationship Id="rId21" Type="http://schemas.openxmlformats.org/officeDocument/2006/relationships/image" Target="../media/image31.png"/><Relationship Id="rId22" Type="http://schemas.openxmlformats.org/officeDocument/2006/relationships/image" Target="../media/image32.png"/><Relationship Id="rId23" Type="http://schemas.openxmlformats.org/officeDocument/2006/relationships/image" Target="../media/image33.png"/><Relationship Id="rId24" Type="http://schemas.openxmlformats.org/officeDocument/2006/relationships/image" Target="../media/image34.png"/><Relationship Id="rId25" Type="http://schemas.openxmlformats.org/officeDocument/2006/relationships/image" Target="../media/image35.jpeg"/><Relationship Id="rId26" Type="http://schemas.openxmlformats.org/officeDocument/2006/relationships/image" Target="../media/image36.png"/><Relationship Id="rId27" Type="http://schemas.openxmlformats.org/officeDocument/2006/relationships/image" Target="../media/image37.png"/><Relationship Id="rId28" Type="http://schemas.openxmlformats.org/officeDocument/2006/relationships/image" Target="../media/image38.png"/><Relationship Id="rId29" Type="http://schemas.openxmlformats.org/officeDocument/2006/relationships/image" Target="../media/image39.png"/><Relationship Id="rId30" Type="http://schemas.openxmlformats.org/officeDocument/2006/relationships/image" Target="../media/image40.png"/><Relationship Id="rId31" Type="http://schemas.openxmlformats.org/officeDocument/2006/relationships/image" Target="../media/image41.png"/><Relationship Id="rId32" Type="http://schemas.openxmlformats.org/officeDocument/2006/relationships/image" Target="../media/image42.png"/><Relationship Id="rId33" Type="http://schemas.openxmlformats.org/officeDocument/2006/relationships/slideLayout" Target="../slideLayouts/slideLayout7.xml"/><Relationship Id="rId3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 Target="slide26.xml"/><Relationship Id="rId2" Type="http://schemas.openxmlformats.org/officeDocument/2006/relationships/image" Target="../media/image58.png"/><Relationship Id="rId3"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7.xml"/><Relationship Id="rId3"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image" Target="../media/image68.wmf"/><Relationship Id="rId2" Type="http://schemas.openxmlformats.org/officeDocument/2006/relationships/slideLayout" Target="../slideLayouts/slideLayout7.xml"/><Relationship Id="rId3"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slide" Target="slide10.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 Id="rId9" Type="http://schemas.openxmlformats.org/officeDocument/2006/relationships/image" Target="../media/image54.png"/><Relationship Id="rId10" Type="http://schemas.openxmlformats.org/officeDocument/2006/relationships/image" Target="../media/image55.png"/><Relationship Id="rId11" Type="http://schemas.openxmlformats.org/officeDocument/2006/relationships/image" Target="../media/image56.png"/><Relationship Id="rId12" Type="http://schemas.openxmlformats.org/officeDocument/2006/relationships/image" Target="../media/image57.png"/><Relationship Id="rId13" Type="http://schemas.openxmlformats.org/officeDocument/2006/relationships/slideLayout" Target="../slideLayouts/slideLayout7.xml"/><Relationship Id="rId1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5" name=""/>
        <p:cNvGrpSpPr/>
        <p:nvPr/>
      </p:nvGrpSpPr>
      <p:grpSpPr>
        <a:xfrm rot="0">
          <a:off x="0" y="0"/>
          <a:ext cx="0" cy="0"/>
          <a:chOff x="0" y="0"/>
          <a:chExt cx="0" cy="0"/>
        </a:xfrm>
      </p:grpSpPr>
      <p:sp>
        <p:nvSpPr>
          <p:cNvPr id="1048583"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lang="en-US"/>
              <a:t>outline</a:t>
            </a:r>
          </a:p>
        </p:txBody>
      </p:sp>
      <p:sp>
        <p:nvSpPr>
          <p:cNvPr id="104858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latin typeface="Garamond" pitchFamily="18" charset="0"/>
              </a:rPr>
              <a:pPr algn="r" eaLnBrk="1" hangingPunct="1" indent="0" latinLnBrk="1" lvl="0" marL="0">
                <a:spcBef>
                  <a:spcPct val="0"/>
                </a:spcBef>
                <a:buSzPct val="100000"/>
                <a:buFontTx/>
                <a:buNone/>
              </a:pPr>
              <a:t>1</a:t>
            </a:fld>
            <a:endParaRPr altLang="zh-CN" sz="1200" lang="en-US">
              <a:latin typeface="Garamond" pitchFamily="18" charset="0"/>
            </a:endParaRPr>
          </a:p>
        </p:txBody>
      </p:sp>
      <p:pic>
        <p:nvPicPr>
          <p:cNvPr id="2097152" name=""/>
          <p:cNvPicPr>
            <a:picLocks/>
          </p:cNvPicPr>
          <p:nvPr/>
        </p:nvPicPr>
        <p:blipFill>
          <a:blip xmlns:r="http://schemas.openxmlformats.org/officeDocument/2006/relationships" r:embed="rId1"/>
          <a:srcRect l="0" t="0" r="0" b="0"/>
          <a:stretch>
            <a:fillRect/>
          </a:stretch>
        </p:blipFill>
        <p:spPr>
          <a:xfrm rot="0">
            <a:off x="1042987" y="1052512"/>
            <a:ext cx="6913562" cy="4879975"/>
          </a:xfrm>
          <a:prstGeom prst="rect"/>
          <a:noFill/>
          <a:ln>
            <a:noFill/>
          </a:ln>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694"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理念</a:t>
            </a:r>
          </a:p>
        </p:txBody>
      </p:sp>
      <p:sp>
        <p:nvSpPr>
          <p:cNvPr id="1048695" name=""/>
          <p:cNvSpPr/>
          <p:nvPr>
            <p:ph type="body" sz="full" idx="1"/>
          </p:nvPr>
        </p:nvSpPr>
        <p:spPr>
          <a:xfrm rot="0">
            <a:off x="457200" y="1052512"/>
            <a:ext cx="8229600" cy="46085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聚焦客户价值（</a:t>
            </a:r>
            <a:r>
              <a:rPr altLang="zh-CN" sz="2800" lang="en-US"/>
              <a:t>Value</a:t>
            </a:r>
            <a:r>
              <a:rPr altLang="en-US" sz="2800" lang="zh-CN"/>
              <a:t>）</a:t>
            </a:r>
          </a:p>
          <a:p>
            <a:pPr lvl="1"/>
            <a:r>
              <a:rPr altLang="en-US" sz="2400" lang="zh-CN"/>
              <a:t>“可以工作的软件”</a:t>
            </a:r>
          </a:p>
          <a:p>
            <a:pPr lvl="1"/>
            <a:r>
              <a:rPr altLang="en-US" sz="2400" lang="zh-CN"/>
              <a:t>“客户合作”</a:t>
            </a:r>
          </a:p>
          <a:p>
            <a:pPr lvl="0"/>
            <a:r>
              <a:rPr altLang="en-US" sz="2800" lang="zh-CN"/>
              <a:t>激发团队潜能（</a:t>
            </a:r>
            <a:r>
              <a:rPr altLang="zh-CN" sz="2800" lang="en-US"/>
              <a:t>Team</a:t>
            </a:r>
            <a:r>
              <a:rPr altLang="en-US" sz="2800" lang="zh-CN"/>
              <a:t>）</a:t>
            </a:r>
          </a:p>
          <a:p>
            <a:pPr lvl="1"/>
            <a:r>
              <a:rPr altLang="en-US" sz="2400" lang="zh-CN"/>
              <a:t>加强团队协作</a:t>
            </a:r>
          </a:p>
          <a:p>
            <a:pPr lvl="1"/>
            <a:r>
              <a:rPr altLang="en-US" sz="2400" lang="zh-CN"/>
              <a:t>提升沟通效率，面对面交流</a:t>
            </a:r>
          </a:p>
          <a:p>
            <a:pPr lvl="1"/>
            <a:r>
              <a:rPr altLang="en-US" sz="2400" lang="zh-CN">
                <a:latin typeface="Times New Roman" pitchFamily="18" charset="0"/>
                <a:ea typeface="Times New Roman" pitchFamily="18" charset="0"/>
              </a:rPr>
              <a:t>“个体和交互”</a:t>
            </a:r>
          </a:p>
          <a:p>
            <a:pPr lvl="0"/>
            <a:r>
              <a:rPr altLang="en-US" sz="2800" lang="zh-CN"/>
              <a:t>不断调整以适应变化（</a:t>
            </a:r>
            <a:r>
              <a:rPr altLang="zh-CN" sz="2800" lang="en-US"/>
              <a:t>Adapting</a:t>
            </a:r>
            <a:r>
              <a:rPr altLang="en-US" sz="2800" lang="zh-CN"/>
              <a:t>）</a:t>
            </a:r>
          </a:p>
          <a:p>
            <a:pPr lvl="1"/>
            <a:r>
              <a:rPr altLang="en-US" sz="2400" lang="zh-CN"/>
              <a:t>客户逐步发现真正的需求</a:t>
            </a:r>
          </a:p>
          <a:p>
            <a:pPr lvl="1"/>
            <a:r>
              <a:rPr altLang="en-US" sz="2400" lang="zh-CN"/>
              <a:t>需求变更</a:t>
            </a:r>
          </a:p>
          <a:p>
            <a:pPr lvl="1"/>
            <a:r>
              <a:rPr altLang="en-US" sz="2400" lang="zh-CN"/>
              <a:t>“响应变化”</a:t>
            </a:r>
          </a:p>
        </p:txBody>
      </p:sp>
      <p:sp>
        <p:nvSpPr>
          <p:cNvPr id="104869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10</a:t>
            </a:fld>
            <a:endParaRPr altLang="zh-CN" sz="1200" lang="en-US">
              <a:solidFill>
                <a:srgbClr val="000000"/>
              </a:solidFill>
              <a:latin typeface="Garamond" pitchFamily="18" charset="0"/>
            </a:endParaRPr>
          </a:p>
        </p:txBody>
      </p:sp>
      <p:grpSp>
        <p:nvGrpSpPr>
          <p:cNvPr id="96" name=""/>
          <p:cNvGrpSpPr/>
          <p:nvPr/>
        </p:nvGrpSpPr>
        <p:grpSpPr>
          <a:xfrm rot="0">
            <a:off x="7540625" y="5486400"/>
            <a:ext cx="1189037" cy="688975"/>
            <a:chOff x="4750" y="3456"/>
            <a:chExt cx="749" cy="434"/>
          </a:xfrm>
        </p:grpSpPr>
        <p:pic>
          <p:nvPicPr>
            <p:cNvPr id="2097214" name=""/>
            <p:cNvPicPr>
              <a:picLocks/>
            </p:cNvPicPr>
            <p:nvPr/>
          </p:nvPicPr>
          <p:blipFill>
            <a:blip xmlns:r="http://schemas.openxmlformats.org/officeDocument/2006/relationships" r:embed="rId1"/>
            <a:srcRect l="0" t="0" r="0" b="0"/>
            <a:stretch>
              <a:fillRect/>
            </a:stretch>
          </p:blipFill>
          <p:spPr>
            <a:xfrm rot="0">
              <a:off x="4750" y="3456"/>
              <a:ext cx="749" cy="434"/>
            </a:xfrm>
            <a:prstGeom prst="rect"/>
            <a:noFill/>
            <a:ln>
              <a:noFill/>
            </a:ln>
          </p:spPr>
        </p:pic>
        <p:sp>
          <p:nvSpPr>
            <p:cNvPr id="1048697" name=""/>
            <p:cNvSpPr txBox="1"/>
            <p:nvPr/>
          </p:nvSpPr>
          <p:spPr>
            <a:xfrm rot="0">
              <a:off x="4785" y="3475"/>
              <a:ext cx="680" cy="363"/>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en-US" lang="zh-CN">
                <a:solidFill>
                  <a:srgbClr val="FFFFFF"/>
                </a:solidFill>
              </a:endParaRPr>
            </a:p>
          </p:txBody>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95">
                                            <p:txEl>
                                              <p:charRg st="31" end="44"/>
                                            </p:txEl>
                                          </p:spTgt>
                                        </p:tgtEl>
                                        <p:attrNameLst>
                                          <p:attrName>style.visibility</p:attrName>
                                        </p:attrNameLst>
                                      </p:cBhvr>
                                      <p:to>
                                        <p:strVal val="visible"/>
                                      </p:to>
                                    </p:set>
                                    <p:animEffect transition="in" filter="randombar(horizontal)">
                                      <p:cBhvr>
                                        <p:cTn dur="500" id="7"/>
                                        <p:tgtEl>
                                          <p:spTgt spid="1048695">
                                            <p:txEl>
                                              <p:charRg st="31" end="44"/>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95">
                                            <p:txEl>
                                              <p:charRg st="44" end="51"/>
                                            </p:txEl>
                                          </p:spTgt>
                                        </p:tgtEl>
                                        <p:attrNameLst>
                                          <p:attrName>style.visibility</p:attrName>
                                        </p:attrNameLst>
                                      </p:cBhvr>
                                      <p:to>
                                        <p:strVal val="visible"/>
                                      </p:to>
                                    </p:set>
                                    <p:animEffect transition="in" filter="randombar(horizontal)">
                                      <p:cBhvr>
                                        <p:cTn dur="500" id="10"/>
                                        <p:tgtEl>
                                          <p:spTgt spid="1048695">
                                            <p:txEl>
                                              <p:charRg st="44" end="51"/>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695">
                                            <p:txEl>
                                              <p:charRg st="51" end="64"/>
                                            </p:txEl>
                                          </p:spTgt>
                                        </p:tgtEl>
                                        <p:attrNameLst>
                                          <p:attrName>style.visibility</p:attrName>
                                        </p:attrNameLst>
                                      </p:cBhvr>
                                      <p:to>
                                        <p:strVal val="visible"/>
                                      </p:to>
                                    </p:set>
                                    <p:animEffect transition="in" filter="randombar(horizontal)">
                                      <p:cBhvr>
                                        <p:cTn dur="500" id="13"/>
                                        <p:tgtEl>
                                          <p:spTgt spid="1048695">
                                            <p:txEl>
                                              <p:charRg st="51" end="64"/>
                                            </p:txEl>
                                          </p:spTgt>
                                        </p:tgtEl>
                                      </p:cBhvr>
                                    </p:animEffect>
                                  </p:childTnLst>
                                </p:cTn>
                              </p:par>
                              <p:par>
                                <p:cTn fill="hold" id="14" nodeType="withEffect" presetClass="entr" presetID="14" presetSubtype="10">
                                  <p:stCondLst>
                                    <p:cond delay="0"/>
                                  </p:stCondLst>
                                  <p:childTnLst>
                                    <p:set>
                                      <p:cBhvr>
                                        <p:cTn dur="1" fill="hold" id="15">
                                          <p:stCondLst>
                                            <p:cond delay="0"/>
                                          </p:stCondLst>
                                        </p:cTn>
                                        <p:tgtEl>
                                          <p:spTgt spid="1048695">
                                            <p:txEl>
                                              <p:charRg st="64" end="72"/>
                                            </p:txEl>
                                          </p:spTgt>
                                        </p:tgtEl>
                                        <p:attrNameLst>
                                          <p:attrName>style.visibility</p:attrName>
                                        </p:attrNameLst>
                                      </p:cBhvr>
                                      <p:to>
                                        <p:strVal val="visible"/>
                                      </p:to>
                                    </p:set>
                                    <p:animEffect transition="in" filter="randombar(horizontal)">
                                      <p:cBhvr>
                                        <p:cTn dur="500" id="16"/>
                                        <p:tgtEl>
                                          <p:spTgt spid="1048695">
                                            <p:txEl>
                                              <p:charRg st="64" end="72"/>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14" presetSubtype="10">
                                  <p:stCondLst>
                                    <p:cond delay="0"/>
                                  </p:stCondLst>
                                  <p:childTnLst>
                                    <p:set>
                                      <p:cBhvr>
                                        <p:cTn dur="1" fill="hold" id="20">
                                          <p:stCondLst>
                                            <p:cond delay="0"/>
                                          </p:stCondLst>
                                        </p:cTn>
                                        <p:tgtEl>
                                          <p:spTgt spid="1048695">
                                            <p:txEl>
                                              <p:charRg st="72" end="92"/>
                                            </p:txEl>
                                          </p:spTgt>
                                        </p:tgtEl>
                                        <p:attrNameLst>
                                          <p:attrName>style.visibility</p:attrName>
                                        </p:attrNameLst>
                                      </p:cBhvr>
                                      <p:to>
                                        <p:strVal val="visible"/>
                                      </p:to>
                                    </p:set>
                                    <p:animEffect transition="in" filter="randombar(horizontal)">
                                      <p:cBhvr>
                                        <p:cTn dur="500" id="21"/>
                                        <p:tgtEl>
                                          <p:spTgt spid="1048695">
                                            <p:txEl>
                                              <p:charRg st="72" end="92"/>
                                            </p:txEl>
                                          </p:spTgt>
                                        </p:tgtEl>
                                      </p:cBhvr>
                                    </p:animEffect>
                                  </p:childTnLst>
                                </p:cTn>
                              </p:par>
                              <p:par>
                                <p:cTn fill="hold" id="22" nodeType="withEffect" presetClass="entr" presetID="14" presetSubtype="10">
                                  <p:stCondLst>
                                    <p:cond delay="0"/>
                                  </p:stCondLst>
                                  <p:childTnLst>
                                    <p:set>
                                      <p:cBhvr>
                                        <p:cTn dur="1" fill="hold" id="23">
                                          <p:stCondLst>
                                            <p:cond delay="0"/>
                                          </p:stCondLst>
                                        </p:cTn>
                                        <p:tgtEl>
                                          <p:spTgt spid="1048695">
                                            <p:txEl>
                                              <p:charRg st="92" end="104"/>
                                            </p:txEl>
                                          </p:spTgt>
                                        </p:tgtEl>
                                        <p:attrNameLst>
                                          <p:attrName>style.visibility</p:attrName>
                                        </p:attrNameLst>
                                      </p:cBhvr>
                                      <p:to>
                                        <p:strVal val="visible"/>
                                      </p:to>
                                    </p:set>
                                    <p:animEffect transition="in" filter="randombar(horizontal)">
                                      <p:cBhvr>
                                        <p:cTn dur="500" id="24"/>
                                        <p:tgtEl>
                                          <p:spTgt spid="1048695">
                                            <p:txEl>
                                              <p:charRg st="92" end="104"/>
                                            </p:txEl>
                                          </p:spTgt>
                                        </p:tgtEl>
                                      </p:cBhvr>
                                    </p:animEffect>
                                  </p:childTnLst>
                                </p:cTn>
                              </p:par>
                              <p:par>
                                <p:cTn fill="hold" id="25" nodeType="withEffect" presetClass="entr" presetID="14" presetSubtype="10">
                                  <p:stCondLst>
                                    <p:cond delay="0"/>
                                  </p:stCondLst>
                                  <p:childTnLst>
                                    <p:set>
                                      <p:cBhvr>
                                        <p:cTn dur="1" fill="hold" id="26">
                                          <p:stCondLst>
                                            <p:cond delay="0"/>
                                          </p:stCondLst>
                                        </p:cTn>
                                        <p:tgtEl>
                                          <p:spTgt spid="1048695">
                                            <p:txEl>
                                              <p:charRg st="104" end="109"/>
                                            </p:txEl>
                                          </p:spTgt>
                                        </p:tgtEl>
                                        <p:attrNameLst>
                                          <p:attrName>style.visibility</p:attrName>
                                        </p:attrNameLst>
                                      </p:cBhvr>
                                      <p:to>
                                        <p:strVal val="visible"/>
                                      </p:to>
                                    </p:set>
                                    <p:animEffect transition="in" filter="randombar(horizontal)">
                                      <p:cBhvr>
                                        <p:cTn dur="500" id="27"/>
                                        <p:tgtEl>
                                          <p:spTgt spid="1048695">
                                            <p:txEl>
                                              <p:charRg st="104" end="109"/>
                                            </p:txEl>
                                          </p:spTgt>
                                        </p:tgtEl>
                                      </p:cBhvr>
                                    </p:animEffect>
                                  </p:childTnLst>
                                </p:cTn>
                              </p:par>
                              <p:par>
                                <p:cTn fill="hold" id="28" nodeType="withEffect" presetClass="entr" presetID="14" presetSubtype="10">
                                  <p:stCondLst>
                                    <p:cond delay="0"/>
                                  </p:stCondLst>
                                  <p:childTnLst>
                                    <p:set>
                                      <p:cBhvr>
                                        <p:cTn dur="1" fill="hold" id="29">
                                          <p:stCondLst>
                                            <p:cond delay="0"/>
                                          </p:stCondLst>
                                        </p:cTn>
                                        <p:tgtEl>
                                          <p:spTgt spid="1048695">
                                            <p:txEl>
                                              <p:charRg st="109" end="116"/>
                                            </p:txEl>
                                          </p:spTgt>
                                        </p:tgtEl>
                                        <p:attrNameLst>
                                          <p:attrName>style.visibility</p:attrName>
                                        </p:attrNameLst>
                                      </p:cBhvr>
                                      <p:to>
                                        <p:strVal val="visible"/>
                                      </p:to>
                                    </p:set>
                                    <p:animEffect transition="in" filter="randombar(horizontal)">
                                      <p:cBhvr>
                                        <p:cTn dur="500" id="30"/>
                                        <p:tgtEl>
                                          <p:spTgt spid="1048695">
                                            <p:txEl>
                                              <p:charRg st="109"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grpSp>
        <p:nvGrpSpPr>
          <p:cNvPr id="98" name=""/>
          <p:cNvGrpSpPr/>
          <p:nvPr/>
        </p:nvGrpSpPr>
        <p:grpSpPr>
          <a:xfrm rot="0">
            <a:off x="4932362" y="3748087"/>
            <a:ext cx="3778250" cy="2206625"/>
            <a:chOff x="5004693" y="3478213"/>
            <a:chExt cx="3778397" cy="2206625"/>
          </a:xfrm>
        </p:grpSpPr>
        <p:sp>
          <p:nvSpPr>
            <p:cNvPr id="1048698" name=""/>
            <p:cNvSpPr/>
            <p:nvPr/>
          </p:nvSpPr>
          <p:spPr>
            <a:xfrm rot="0">
              <a:off x="5038177" y="3478213"/>
              <a:ext cx="3692525" cy="2206625"/>
            </a:xfrm>
            <a:prstGeom prst="foldedCorner">
              <a:avLst>
                <a:gd name="adj" fmla="val 0"/>
              </a:avLst>
            </a:prstGeom>
            <a:gradFill rotWithShape="1">
              <a:gsLst>
                <a:gs pos="0">
                  <a:srgbClr val="EAEAEA">
                    <a:alpha val="100000"/>
                  </a:srgbClr>
                </a:gs>
                <a:gs pos="100000">
                  <a:srgbClr val="FFFFFF">
                    <a:alpha val="100000"/>
                  </a:srgbClr>
                </a:gs>
              </a:gsLst>
              <a:lin ang="5400000" scaled="1"/>
            </a:gradFill>
            <a:ln w="28575" cap="flat" cmpd="sng">
              <a:solidFill>
                <a:srgbClr val="878787">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latin typeface="Times New Roman" pitchFamily="18" charset="0"/>
                <a:ea typeface="Times New Roman" pitchFamily="18" charset="0"/>
              </a:endParaRPr>
            </a:p>
          </p:txBody>
        </p:sp>
        <p:sp>
          <p:nvSpPr>
            <p:cNvPr id="1048699" name=""/>
            <p:cNvSpPr/>
            <p:nvPr/>
          </p:nvSpPr>
          <p:spPr bwMode="ltGray">
            <a:xfrm rot="0">
              <a:off x="5038177" y="3512827"/>
              <a:ext cx="3673475" cy="268909"/>
            </a:xfrm>
            <a:prstGeom prst="roundRect">
              <a:avLst>
                <a:gd name="adj" fmla="val 880"/>
              </a:avLst>
            </a:prstGeom>
            <a:solidFill>
              <a:srgbClr val="878787"/>
            </a:solidFill>
            <a:ln w="28575" cap="rnd" cmpd="sng">
              <a:solidFill>
                <a:srgbClr val="878787">
                  <a:alpha val="100000"/>
                </a:srgbClr>
              </a:solidFill>
              <a:prstDash val="solid"/>
              <a:round/>
            </a:ln>
          </p:spPr>
          <p:txBody>
            <a:bodyPr anchor="ctr" anchorCtr="1" bIns="11234" lIns="22467" rIns="22467" tIns="11234"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b="1" sz="1600" lang="zh-CN">
                <a:latin typeface="Times New Roman" pitchFamily="18" charset="0"/>
                <a:ea typeface="Times New Roman" pitchFamily="18" charset="0"/>
              </a:endParaRPr>
            </a:p>
          </p:txBody>
        </p:sp>
        <p:pic>
          <p:nvPicPr>
            <p:cNvPr id="2097215" name="" descr="guang"/>
            <p:cNvPicPr>
              <a:picLocks/>
            </p:cNvPicPr>
            <p:nvPr/>
          </p:nvPicPr>
          <p:blipFill>
            <a:blip xmlns:r="http://schemas.openxmlformats.org/officeDocument/2006/relationships" r:embed="rId1"/>
            <a:srcRect l="0" t="0" r="-882" b="38942"/>
            <a:stretch>
              <a:fillRect/>
            </a:stretch>
          </p:blipFill>
          <p:spPr>
            <a:xfrm rot="0">
              <a:off x="5038177" y="3498850"/>
              <a:ext cx="3744913" cy="146050"/>
            </a:xfrm>
            <a:prstGeom prst="rect"/>
            <a:noFill/>
            <a:ln>
              <a:noFill/>
            </a:ln>
          </p:spPr>
        </p:pic>
        <p:sp>
          <p:nvSpPr>
            <p:cNvPr id="1048700" name=""/>
            <p:cNvSpPr/>
            <p:nvPr/>
          </p:nvSpPr>
          <p:spPr bwMode="gray">
            <a:xfrm rot="0">
              <a:off x="5004693" y="3956050"/>
              <a:ext cx="3706959" cy="1512888"/>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177800" latinLnBrk="1" lvl="0" marL="177800">
                <a:lnSpc>
                  <a:spcPct val="11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敏捷团队角色</a:t>
              </a:r>
            </a:p>
            <a:p>
              <a:pPr eaLnBrk="1" hangingPunct="1" indent="0" latinLnBrk="1" lvl="1" marL="457200">
                <a:lnSpc>
                  <a:spcPct val="110000"/>
                </a:lnSpc>
                <a:spcBef>
                  <a:spcPct val="0"/>
                </a:spcBef>
                <a:buClr>
                  <a:srgbClr val="990000"/>
                </a:buClr>
                <a:buSzPct val="75000"/>
                <a:buChar char="n"/>
              </a:pPr>
              <a:r>
                <a:rPr altLang="zh-CN" sz="1800" lang="en-US">
                  <a:latin typeface="Times New Roman" pitchFamily="18" charset="0"/>
                  <a:ea typeface="华文细黑" pitchFamily="2" charset="-122"/>
                </a:rPr>
                <a:t>Product Owner</a:t>
              </a:r>
              <a:r>
                <a:rPr altLang="en-US" sz="1800" lang="zh-CN">
                  <a:latin typeface="Times New Roman" pitchFamily="18" charset="0"/>
                  <a:ea typeface="华文细黑" pitchFamily="2" charset="-122"/>
                </a:rPr>
                <a:t>（产品负责人）</a:t>
              </a:r>
            </a:p>
            <a:p>
              <a:pPr eaLnBrk="1" hangingPunct="1" indent="0" latinLnBrk="1" lvl="1" marL="457200">
                <a:lnSpc>
                  <a:spcPct val="110000"/>
                </a:lnSpc>
                <a:spcBef>
                  <a:spcPct val="0"/>
                </a:spcBef>
                <a:buClr>
                  <a:srgbClr val="990000"/>
                </a:buClr>
                <a:buSzPct val="75000"/>
                <a:buChar char="n"/>
              </a:pPr>
              <a:r>
                <a:rPr altLang="zh-CN" sz="1800" lang="en-US">
                  <a:latin typeface="Times New Roman" pitchFamily="18" charset="0"/>
                  <a:ea typeface="华文细黑" pitchFamily="2" charset="-122"/>
                </a:rPr>
                <a:t>Scrum Master</a:t>
              </a:r>
              <a:r>
                <a:rPr altLang="en-US" sz="1800" lang="zh-CN">
                  <a:latin typeface="Times New Roman" pitchFamily="18" charset="0"/>
                  <a:ea typeface="华文细黑" pitchFamily="2" charset="-122"/>
                </a:rPr>
                <a:t>（</a:t>
              </a:r>
              <a:r>
                <a:rPr altLang="zh-CN" sz="1800" lang="en-US">
                  <a:latin typeface="Times New Roman" pitchFamily="18" charset="0"/>
                  <a:ea typeface="华文细黑" pitchFamily="2" charset="-122"/>
                </a:rPr>
                <a:t>Scrum</a:t>
              </a:r>
              <a:r>
                <a:rPr altLang="en-US" sz="1800" lang="zh-CN">
                  <a:latin typeface="Times New Roman" pitchFamily="18" charset="0"/>
                  <a:ea typeface="华文细黑" pitchFamily="2" charset="-122"/>
                </a:rPr>
                <a:t>教练）</a:t>
              </a:r>
            </a:p>
            <a:p>
              <a:pPr eaLnBrk="1" hangingPunct="1" indent="0" latinLnBrk="1" lvl="1" marL="457200">
                <a:lnSpc>
                  <a:spcPct val="110000"/>
                </a:lnSpc>
                <a:spcBef>
                  <a:spcPct val="0"/>
                </a:spcBef>
                <a:buClr>
                  <a:srgbClr val="990000"/>
                </a:buClr>
                <a:buSzPct val="75000"/>
                <a:buChar char="n"/>
              </a:pPr>
              <a:r>
                <a:rPr altLang="zh-CN" sz="1800" lang="en-US">
                  <a:latin typeface="Times New Roman" pitchFamily="18" charset="0"/>
                  <a:ea typeface="华文细黑" pitchFamily="2" charset="-122"/>
                </a:rPr>
                <a:t>Team</a:t>
              </a:r>
            </a:p>
            <a:p>
              <a:pPr eaLnBrk="1" hangingPunct="1" indent="-177800" latinLnBrk="1" lvl="0" marL="177800">
                <a:lnSpc>
                  <a:spcPct val="110000"/>
                </a:lnSpc>
                <a:spcBef>
                  <a:spcPct val="0"/>
                </a:spcBef>
                <a:buClr>
                  <a:srgbClr val="990000"/>
                </a:buClr>
                <a:buSzPct val="75000"/>
              </a:pPr>
              <a:r>
                <a:rPr altLang="en-US" sz="1800" lang="zh-CN">
                  <a:latin typeface="Times New Roman" pitchFamily="18" charset="0"/>
                  <a:ea typeface="华文细黑" pitchFamily="2" charset="-122"/>
                </a:rPr>
                <a:t>完整团队实践</a:t>
              </a:r>
            </a:p>
          </p:txBody>
        </p:sp>
        <p:sp>
          <p:nvSpPr>
            <p:cNvPr id="1048701" name=""/>
            <p:cNvSpPr/>
            <p:nvPr/>
          </p:nvSpPr>
          <p:spPr bwMode="gray">
            <a:xfrm rot="0">
              <a:off x="6084168" y="3724324"/>
              <a:ext cx="1800200" cy="28074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b="1" sz="1800" lang="zh-CN">
                  <a:solidFill>
                    <a:schemeClr val="lt1"/>
                  </a:solidFill>
                  <a:latin typeface="Times New Roman" pitchFamily="18" charset="0"/>
                  <a:ea typeface="华文细黑" pitchFamily="2" charset="-122"/>
                </a:rPr>
                <a:t>团队（</a:t>
              </a:r>
              <a:r>
                <a:rPr altLang="zh-CN" b="1" sz="1800" lang="en-US">
                  <a:solidFill>
                    <a:schemeClr val="lt1"/>
                  </a:solidFill>
                  <a:latin typeface="Times New Roman" pitchFamily="18" charset="0"/>
                  <a:ea typeface="华文细黑" pitchFamily="2" charset="-122"/>
                </a:rPr>
                <a:t>Scrum</a:t>
              </a:r>
              <a:r>
                <a:rPr altLang="en-US" b="1" sz="1800" lang="zh-CN">
                  <a:solidFill>
                    <a:schemeClr val="lt1"/>
                  </a:solidFill>
                  <a:latin typeface="Times New Roman" pitchFamily="18" charset="0"/>
                  <a:ea typeface="华文细黑" pitchFamily="2" charset="-122"/>
                </a:rPr>
                <a:t>）</a:t>
              </a:r>
            </a:p>
            <a:p>
              <a:pPr eaLnBrk="1" hangingPunct="1" indent="0" latinLnBrk="1" lvl="0" marL="0">
                <a:spcBef>
                  <a:spcPct val="0"/>
                </a:spcBef>
                <a:buSzPct val="100000"/>
                <a:buFontTx/>
                <a:buNone/>
              </a:pPr>
              <a:endParaRPr altLang="zh-CN" b="1" sz="1800" lang="en-US">
                <a:solidFill>
                  <a:schemeClr val="lt1"/>
                </a:solidFill>
                <a:latin typeface="Times New Roman" pitchFamily="18" charset="0"/>
                <a:ea typeface="华文细黑" pitchFamily="2" charset="-122"/>
              </a:endParaRPr>
            </a:p>
          </p:txBody>
        </p:sp>
      </p:grpSp>
      <p:grpSp>
        <p:nvGrpSpPr>
          <p:cNvPr id="99" name=""/>
          <p:cNvGrpSpPr/>
          <p:nvPr/>
        </p:nvGrpSpPr>
        <p:grpSpPr>
          <a:xfrm rot="0">
            <a:off x="2652712" y="1250950"/>
            <a:ext cx="3636962" cy="2206625"/>
            <a:chOff x="2724795" y="980728"/>
            <a:chExt cx="3636962" cy="2206625"/>
          </a:xfrm>
        </p:grpSpPr>
        <p:sp>
          <p:nvSpPr>
            <p:cNvPr id="1048702" name=""/>
            <p:cNvSpPr/>
            <p:nvPr/>
          </p:nvSpPr>
          <p:spPr>
            <a:xfrm rot="0">
              <a:off x="2724795" y="980728"/>
              <a:ext cx="3636962" cy="2206625"/>
            </a:xfrm>
            <a:prstGeom prst="foldedCorner">
              <a:avLst>
                <a:gd name="adj" fmla="val 0"/>
              </a:avLst>
            </a:prstGeom>
            <a:gradFill rotWithShape="1">
              <a:gsLst>
                <a:gs pos="0">
                  <a:srgbClr val="EAEAEA">
                    <a:alpha val="100000"/>
                  </a:srgbClr>
                </a:gs>
                <a:gs pos="100000">
                  <a:srgbClr val="FFFFFF">
                    <a:alpha val="100000"/>
                  </a:srgbClr>
                </a:gs>
              </a:gsLst>
              <a:lin ang="5400000" scaled="1"/>
            </a:gradFill>
            <a:ln w="28575" cap="flat" cmpd="sng">
              <a:solidFill>
                <a:srgbClr val="878787">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latin typeface="Times New Roman" pitchFamily="18" charset="0"/>
                <a:ea typeface="Times New Roman" pitchFamily="18" charset="0"/>
              </a:endParaRPr>
            </a:p>
          </p:txBody>
        </p:sp>
        <p:grpSp>
          <p:nvGrpSpPr>
            <p:cNvPr id="100" name=""/>
            <p:cNvGrpSpPr/>
            <p:nvPr/>
          </p:nvGrpSpPr>
          <p:grpSpPr>
            <a:xfrm rot="0">
              <a:off x="2724795" y="980730"/>
              <a:ext cx="3636962" cy="303213"/>
              <a:chOff x="3061" y="649"/>
              <a:chExt cx="2291" cy="191"/>
            </a:xfrm>
          </p:grpSpPr>
          <p:sp>
            <p:nvSpPr>
              <p:cNvPr id="1048703" name=""/>
              <p:cNvSpPr/>
              <p:nvPr/>
            </p:nvSpPr>
            <p:spPr bwMode="ltGray">
              <a:xfrm rot="0">
                <a:off x="3061" y="671"/>
                <a:ext cx="2280" cy="169"/>
              </a:xfrm>
              <a:prstGeom prst="roundRect">
                <a:avLst>
                  <a:gd name="adj" fmla="val 880"/>
                </a:avLst>
              </a:prstGeom>
              <a:solidFill>
                <a:srgbClr val="878787"/>
              </a:solidFill>
              <a:ln w="28575" cap="rnd" cmpd="sng">
                <a:solidFill>
                  <a:srgbClr val="878787">
                    <a:alpha val="100000"/>
                  </a:srgbClr>
                </a:solidFill>
                <a:prstDash val="solid"/>
                <a:round/>
              </a:ln>
            </p:spPr>
            <p:txBody>
              <a:bodyPr anchor="ctr" anchorCtr="1" bIns="11234" lIns="22467" rIns="22467" tIns="11234"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b="1" sz="1600" lang="zh-CN">
                  <a:latin typeface="Times New Roman" pitchFamily="18" charset="0"/>
                  <a:ea typeface="Times New Roman" pitchFamily="18" charset="0"/>
                </a:endParaRPr>
              </a:p>
            </p:txBody>
          </p:sp>
          <p:pic>
            <p:nvPicPr>
              <p:cNvPr id="2097216" name="" descr="guang"/>
              <p:cNvPicPr>
                <a:picLocks/>
              </p:cNvPicPr>
              <p:nvPr/>
            </p:nvPicPr>
            <p:blipFill>
              <a:blip xmlns:r="http://schemas.openxmlformats.org/officeDocument/2006/relationships" r:embed="rId1"/>
              <a:srcRect l="0" t="0" r="-882" b="38942"/>
              <a:stretch>
                <a:fillRect/>
              </a:stretch>
            </p:blipFill>
            <p:spPr>
              <a:xfrm rot="0">
                <a:off x="3081" y="649"/>
                <a:ext cx="2271" cy="92"/>
              </a:xfrm>
              <a:prstGeom prst="rect"/>
              <a:noFill/>
              <a:ln>
                <a:noFill/>
              </a:ln>
            </p:spPr>
          </p:pic>
        </p:grpSp>
        <p:sp>
          <p:nvSpPr>
            <p:cNvPr id="1048704" name=""/>
            <p:cNvSpPr/>
            <p:nvPr/>
          </p:nvSpPr>
          <p:spPr bwMode="gray">
            <a:xfrm rot="0">
              <a:off x="3204494" y="980728"/>
              <a:ext cx="2664295" cy="360362"/>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b="1" sz="1800" lang="zh-CN">
                  <a:solidFill>
                    <a:schemeClr val="lt1"/>
                  </a:solidFill>
                  <a:latin typeface="Times New Roman" pitchFamily="18" charset="0"/>
                  <a:ea typeface="华文细黑" pitchFamily="2" charset="-122"/>
                </a:rPr>
                <a:t>技术实践（极限编程</a:t>
              </a:r>
              <a:r>
                <a:rPr altLang="zh-CN" b="1" sz="1800" lang="en-US">
                  <a:solidFill>
                    <a:schemeClr val="lt1"/>
                  </a:solidFill>
                  <a:latin typeface="Times New Roman" pitchFamily="18" charset="0"/>
                  <a:ea typeface="华文细黑" pitchFamily="2" charset="-122"/>
                </a:rPr>
                <a:t>XP</a:t>
              </a:r>
              <a:r>
                <a:rPr altLang="en-US" b="1" sz="1800" lang="zh-CN">
                  <a:solidFill>
                    <a:schemeClr val="lt1"/>
                  </a:solidFill>
                  <a:latin typeface="Times New Roman" pitchFamily="18" charset="0"/>
                  <a:ea typeface="华文细黑" pitchFamily="2" charset="-122"/>
                </a:rPr>
                <a:t>）</a:t>
              </a:r>
            </a:p>
          </p:txBody>
        </p:sp>
        <p:sp>
          <p:nvSpPr>
            <p:cNvPr id="1048705" name=""/>
            <p:cNvSpPr/>
            <p:nvPr/>
          </p:nvSpPr>
          <p:spPr bwMode="gray">
            <a:xfrm rot="0">
              <a:off x="2915816" y="1268760"/>
              <a:ext cx="2592388" cy="17033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177800" latinLnBrk="1" lvl="0" marL="177800">
                <a:lnSpc>
                  <a:spcPct val="13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用户故事</a:t>
              </a:r>
            </a:p>
            <a:p>
              <a:pPr eaLnBrk="1" hangingPunct="1" indent="-177800" latinLnBrk="1" lvl="0" marL="177800">
                <a:lnSpc>
                  <a:spcPct val="13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重构</a:t>
              </a:r>
            </a:p>
            <a:p>
              <a:pPr eaLnBrk="1" hangingPunct="1" indent="-177800" latinLnBrk="1" lvl="0" marL="177800">
                <a:lnSpc>
                  <a:spcPct val="130000"/>
                </a:lnSpc>
                <a:spcBef>
                  <a:spcPct val="0"/>
                </a:spcBef>
                <a:buClr>
                  <a:srgbClr val="990000"/>
                </a:buClr>
                <a:buSzPct val="75000"/>
                <a:tabLst>
                  <a:tab algn="l" pos="1028700"/>
                  <a:tab algn="l" pos="1714500"/>
                </a:tabLst>
              </a:pPr>
              <a:r>
                <a:rPr altLang="zh-CN" sz="1800" lang="en-US">
                  <a:latin typeface="Times New Roman" pitchFamily="18" charset="0"/>
                  <a:ea typeface="华文细黑" pitchFamily="2" charset="-122"/>
                </a:rPr>
                <a:t>TDD</a:t>
              </a:r>
            </a:p>
            <a:p>
              <a:pPr eaLnBrk="1" hangingPunct="1" indent="-177800" latinLnBrk="1" lvl="0" marL="177800">
                <a:lnSpc>
                  <a:spcPct val="13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结对编程</a:t>
              </a:r>
            </a:p>
            <a:p>
              <a:pPr eaLnBrk="1" hangingPunct="1" indent="-177800" latinLnBrk="1" lvl="0" marL="177800">
                <a:lnSpc>
                  <a:spcPct val="13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持续集成</a:t>
              </a:r>
            </a:p>
          </p:txBody>
        </p:sp>
      </p:grpSp>
      <p:grpSp>
        <p:nvGrpSpPr>
          <p:cNvPr id="101" name=""/>
          <p:cNvGrpSpPr/>
          <p:nvPr/>
        </p:nvGrpSpPr>
        <p:grpSpPr>
          <a:xfrm rot="0">
            <a:off x="611187" y="3781425"/>
            <a:ext cx="3717925" cy="2195512"/>
            <a:chOff x="684213" y="3511550"/>
            <a:chExt cx="3717925" cy="2195513"/>
          </a:xfrm>
        </p:grpSpPr>
        <p:sp>
          <p:nvSpPr>
            <p:cNvPr id="1048706" name=""/>
            <p:cNvSpPr/>
            <p:nvPr/>
          </p:nvSpPr>
          <p:spPr>
            <a:xfrm rot="0">
              <a:off x="684213" y="3549650"/>
              <a:ext cx="3700462" cy="2157413"/>
            </a:xfrm>
            <a:prstGeom prst="foldedCorner">
              <a:avLst>
                <a:gd name="adj" fmla="val 0"/>
              </a:avLst>
            </a:prstGeom>
            <a:gradFill rotWithShape="1">
              <a:gsLst>
                <a:gs pos="0">
                  <a:srgbClr val="EAEAEA">
                    <a:alpha val="100000"/>
                  </a:srgbClr>
                </a:gs>
                <a:gs pos="100000">
                  <a:srgbClr val="FFFFFF">
                    <a:alpha val="100000"/>
                  </a:srgbClr>
                </a:gs>
              </a:gsLst>
              <a:lin ang="5400000" scaled="1"/>
            </a:gradFill>
            <a:ln w="28575" cap="flat" cmpd="sng">
              <a:solidFill>
                <a:schemeClr val="dk2">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latin typeface="Times New Roman" pitchFamily="18" charset="0"/>
                <a:ea typeface="Times New Roman" pitchFamily="18" charset="0"/>
              </a:endParaRPr>
            </a:p>
          </p:txBody>
        </p:sp>
        <p:grpSp>
          <p:nvGrpSpPr>
            <p:cNvPr id="102" name=""/>
            <p:cNvGrpSpPr/>
            <p:nvPr/>
          </p:nvGrpSpPr>
          <p:grpSpPr>
            <a:xfrm rot="0">
              <a:off x="684213" y="3511550"/>
              <a:ext cx="3717925" cy="319087"/>
              <a:chOff x="380" y="2266"/>
              <a:chExt cx="2342" cy="201"/>
            </a:xfrm>
          </p:grpSpPr>
          <p:sp>
            <p:nvSpPr>
              <p:cNvPr id="1048707" name=""/>
              <p:cNvSpPr/>
              <p:nvPr/>
            </p:nvSpPr>
            <p:spPr bwMode="ltGray">
              <a:xfrm rot="0">
                <a:off x="380" y="2278"/>
                <a:ext cx="2331" cy="189"/>
              </a:xfrm>
              <a:prstGeom prst="roundRect">
                <a:avLst>
                  <a:gd name="adj" fmla="val 0"/>
                </a:avLst>
              </a:prstGeom>
              <a:solidFill>
                <a:schemeClr val="dk2"/>
              </a:solidFill>
              <a:ln w="28575" cap="rnd" cmpd="sng">
                <a:solidFill>
                  <a:schemeClr val="dk2">
                    <a:alpha val="100000"/>
                  </a:schemeClr>
                </a:solidFill>
                <a:prstDash val="solid"/>
                <a:round/>
              </a:ln>
            </p:spPr>
            <p:txBody>
              <a:bodyPr anchor="ctr" anchorCtr="1" bIns="11234" lIns="22467" rIns="22467" tIns="11234"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latin typeface="Times New Roman" pitchFamily="18" charset="0"/>
                  <a:ea typeface="Times New Roman" pitchFamily="18" charset="0"/>
                </a:endParaRPr>
              </a:p>
            </p:txBody>
          </p:sp>
          <p:pic>
            <p:nvPicPr>
              <p:cNvPr id="2097217" name="" descr="guang"/>
              <p:cNvPicPr>
                <a:picLocks/>
              </p:cNvPicPr>
              <p:nvPr/>
            </p:nvPicPr>
            <p:blipFill>
              <a:blip xmlns:r="http://schemas.openxmlformats.org/officeDocument/2006/relationships" r:embed="rId1"/>
              <a:srcRect l="0" t="0" r="-882" b="38942"/>
              <a:stretch>
                <a:fillRect/>
              </a:stretch>
            </p:blipFill>
            <p:spPr>
              <a:xfrm rot="0">
                <a:off x="400" y="2266"/>
                <a:ext cx="2322" cy="92"/>
              </a:xfrm>
              <a:prstGeom prst="rect"/>
              <a:noFill/>
              <a:ln>
                <a:noFill/>
              </a:ln>
            </p:spPr>
          </p:pic>
        </p:grpSp>
        <p:sp>
          <p:nvSpPr>
            <p:cNvPr id="1048708" name=""/>
            <p:cNvSpPr/>
            <p:nvPr/>
          </p:nvSpPr>
          <p:spPr bwMode="gray">
            <a:xfrm rot="0">
              <a:off x="1052513" y="3990975"/>
              <a:ext cx="1800225" cy="1439863"/>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177800" latinLnBrk="1" lvl="0" marL="177800">
                <a:lnSpc>
                  <a:spcPct val="13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迭代计划会议</a:t>
              </a:r>
            </a:p>
            <a:p>
              <a:pPr eaLnBrk="1" hangingPunct="1" indent="-177800" latinLnBrk="1" lvl="0" marL="177800">
                <a:lnSpc>
                  <a:spcPct val="13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每日站立会议</a:t>
              </a:r>
            </a:p>
            <a:p>
              <a:pPr eaLnBrk="1" hangingPunct="1" indent="-177800" latinLnBrk="1" lvl="0" marL="177800">
                <a:lnSpc>
                  <a:spcPct val="13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可视化管理</a:t>
              </a:r>
            </a:p>
            <a:p>
              <a:pPr eaLnBrk="1" hangingPunct="1" indent="-177800" latinLnBrk="1" lvl="0" marL="177800">
                <a:lnSpc>
                  <a:spcPct val="130000"/>
                </a:lnSpc>
                <a:spcBef>
                  <a:spcPct val="0"/>
                </a:spcBef>
                <a:buClr>
                  <a:srgbClr val="990000"/>
                </a:buClr>
                <a:buSzPct val="75000"/>
                <a:tabLst>
                  <a:tab algn="l" pos="1028700"/>
                  <a:tab algn="l" pos="1714500"/>
                </a:tabLst>
              </a:pPr>
              <a:r>
                <a:rPr altLang="en-US" sz="1800" lang="zh-CN">
                  <a:latin typeface="Times New Roman" pitchFamily="18" charset="0"/>
                  <a:ea typeface="华文细黑" pitchFamily="2" charset="-122"/>
                </a:rPr>
                <a:t>迭代验收</a:t>
              </a:r>
            </a:p>
          </p:txBody>
        </p:sp>
        <p:sp>
          <p:nvSpPr>
            <p:cNvPr id="1048709" name=""/>
            <p:cNvSpPr/>
            <p:nvPr/>
          </p:nvSpPr>
          <p:spPr bwMode="gray">
            <a:xfrm rot="0">
              <a:off x="1187624" y="3717032"/>
              <a:ext cx="2520280" cy="34607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b="1" sz="1800" lang="zh-CN">
                  <a:solidFill>
                    <a:schemeClr val="lt1"/>
                  </a:solidFill>
                  <a:latin typeface="Times New Roman" pitchFamily="18" charset="0"/>
                  <a:ea typeface="华文细黑" pitchFamily="2" charset="-122"/>
                </a:rPr>
                <a:t>管理实践（</a:t>
              </a:r>
              <a:r>
                <a:rPr altLang="zh-CN" b="1" sz="1800" lang="en-US">
                  <a:solidFill>
                    <a:schemeClr val="lt1"/>
                  </a:solidFill>
                  <a:latin typeface="Times New Roman" pitchFamily="18" charset="0"/>
                  <a:ea typeface="华文细黑" pitchFamily="2" charset="-122"/>
                </a:rPr>
                <a:t>Scrum</a:t>
              </a:r>
              <a:r>
                <a:rPr altLang="en-US" b="1" sz="1800" lang="zh-CN">
                  <a:solidFill>
                    <a:schemeClr val="lt1"/>
                  </a:solidFill>
                  <a:latin typeface="Times New Roman" pitchFamily="18" charset="0"/>
                  <a:ea typeface="华文细黑" pitchFamily="2" charset="-122"/>
                </a:rPr>
                <a:t>）</a:t>
              </a:r>
            </a:p>
            <a:p>
              <a:pPr eaLnBrk="1" hangingPunct="1" indent="0" latinLnBrk="1" lvl="0" marL="0">
                <a:spcBef>
                  <a:spcPct val="0"/>
                </a:spcBef>
                <a:buSzPct val="100000"/>
                <a:buFontTx/>
                <a:buNone/>
              </a:pPr>
              <a:endParaRPr altLang="zh-CN" b="1" sz="1800" lang="en-US">
                <a:solidFill>
                  <a:schemeClr val="lt1"/>
                </a:solidFill>
                <a:latin typeface="Times New Roman" pitchFamily="18" charset="0"/>
                <a:ea typeface="华文细黑" pitchFamily="2" charset="-122"/>
              </a:endParaRPr>
            </a:p>
          </p:txBody>
        </p:sp>
        <p:sp>
          <p:nvSpPr>
            <p:cNvPr id="1048710" name=""/>
            <p:cNvSpPr/>
            <p:nvPr/>
          </p:nvSpPr>
          <p:spPr bwMode="gray">
            <a:xfrm rot="0">
              <a:off x="2781300" y="3919538"/>
              <a:ext cx="1511300" cy="15113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177800" latinLnBrk="1" lvl="0" marL="177800">
                <a:lnSpc>
                  <a:spcPct val="130000"/>
                </a:lnSpc>
                <a:spcBef>
                  <a:spcPct val="0"/>
                </a:spcBef>
                <a:buClr>
                  <a:srgbClr val="990000"/>
                </a:buClr>
                <a:buSzPct val="75000"/>
                <a:tabLst>
                  <a:tab algn="l" pos="1028700"/>
                  <a:tab algn="l" pos="1714500"/>
                </a:tabLst>
              </a:pPr>
              <a:endParaRPr altLang="en-US" sz="1400" lang="zh-CN">
                <a:latin typeface="Times New Roman" pitchFamily="18" charset="0"/>
                <a:ea typeface="华文细黑" pitchFamily="2" charset="-122"/>
              </a:endParaRPr>
            </a:p>
          </p:txBody>
        </p:sp>
      </p:grpSp>
      <p:sp>
        <p:nvSpPr>
          <p:cNvPr id="1048711" name=""/>
          <p:cNvSpPr txBox="1"/>
          <p:nvPr/>
        </p:nvSpPr>
        <p:spPr>
          <a:xfrm rot="0">
            <a:off x="2122487" y="6219825"/>
            <a:ext cx="4105275" cy="3048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88900">
              <a:spcBef>
                <a:spcPct val="50000"/>
              </a:spcBef>
              <a:buClr>
                <a:schemeClr val="dk2"/>
              </a:buClr>
              <a:buSzPct val="60000"/>
              <a:buChar char="p"/>
            </a:pPr>
            <a:endParaRPr altLang="en-US" sz="1400" lang="zh-CN">
              <a:latin typeface="Times New Roman" pitchFamily="18" charset="0"/>
              <a:ea typeface="华文细黑" pitchFamily="2" charset="-122"/>
            </a:endParaRPr>
          </a:p>
        </p:txBody>
      </p:sp>
      <p:sp>
        <p:nvSpPr>
          <p:cNvPr id="1048712" name="" descr="4276223976@6507B8DE@12908@8GC0BB0847?Q847?kM57040@!!!!!BIHO@]m57040!!!!@5784901102E244CBG@舜进州亮/qqu!!!!!!!!!!!!!!!!!!!!!!!!!!!!!!!!!!!!!!!!!!!!!!!!!!!!!!!!!!!!!!!!!!!!!!!!!!!!!!!!!!!!!!!!!!!!!!!!!!!!!!!!!!!!!!!!!!!!!!!!!!!!!!!!!!!!!!!!!!!!!!!!!!!!!!!!!!!!!!!!!!!!!!!!!!!!!!!!!!!!!!!!!!!!!!!!!!!!!!!!!!!!!!!!!!!!!!!!!!!!!!!!!!!!!!!!!!!!!!!!!!!!!!!!!!!!!!!!!!!!!!!!!!!!!!!!!!!!!!!!!!!!!!!!!!!!!!!!!!!!!!!!!!!!!!!!!!!!!!!!!!!!!!!!!!!!!!!!!!!!!!!!!!!!!!!!!!!!!!!!!!!!!!!!!!!!!!!!!!!!!!!!!!!!!!!!!!!!!!!!!!!!!!!!!!!!!!!!!!!!!!!!!!!!!!!!!!!!!!!!!!!!!!!!!!!!!!!!!!!!!!!!!!!!!!!!!!!!!!!!!!!!!!!!!!!!!!!!!!!!!!!!!!!!!!!!!!!!!!!!!!!!!!!!!!!!!!!!!!!!!!!!!!!!!!!!!!!!!!!!!!!!!!!!!!!!!!!!!!!!!!!!!!!!!!!!!!!!!!!!!!!!!!!!!!!!!!!!!!!!!!!!!!!!!!!!!!!!!!!!!!!!!!!!!!!!!!!!!!!!!!!!!!!!!!!!!!!!!!!!!!!!!!!!!!!!!!!!!!!!!!!!!!!!!!!!!!!!!!!!!!!!!!!!!!!!!!!!!!!!!!!!!!!!!!!!!!!!!!!!!!!!!!!!!!!!!!!!!!!!!!!!!!!!!!!!!!!!!!!!!!!!!!!!!!!!!!!!!!!!!!!!!!!!!!!!!!!!!!!!!!!!!!!!!!!!!!!!!!!!!!!!!!!!!!!!!!!!!!!!!!!!!!!!!!!!!!!!!!!!!!!!!!!!!!!!!!!!!!!!!!!!!!!!!!!!!!!!!!!!!!!!!!!!!!!!!!!!!!!!!!!!!!!!!!!!!!!!!!!!!!!!!!!!!!!!!!!!!!!!!!!!!!!!!!!!!!!!!!!!!!!!!!!!!!!!!!!!!!!!!!!!!!!!!!!!!!!!!!!!!!!!!!!!!!!!!!!!!!!!!!!!!!!!!!!!!!!!!!!!!!!!!!!!!!!!!!!!!!!!!!!!!!!!!!!!!!!!!!!!!!!!!!!!!!!!!!!!!!!!!!!!!!!!!!!!!!!!!!!!!!!!!!!!!!!!!!!!!!!!!!!!!!!!!!!!!!!!!!!!!!!!!!!!!!!!!!!!!!!!!!!!!!!!!!!!!!!!!!!!!!!!!!!!!!!!!!!!!!!!!!!!!!!!!!!!!!!!!!!!!!!!!!!!!!!!!!!!!!!!!!!!!!!!!!!!!!!!!!!!!!!!!!!!!!!!!!!!!!!!!!!!!!!!!!!!!!!!!!!!!!!!!!!!!!!!!!!!!!!!!!!!!!!!!!!!!!!!!!!!!!!!!!!!!!!!!!!!!!!!!!!!!!!!!!!!!!!!!!!!!!!!!!!!!!!!!!!!!!!!!!!!!!!!!!!!!!!!!!!!!!!!!!!!!!!!!!!!!!!!!!!!!!!!!!!!!!!!!!!!!!!!!!!!!!!!!!!!!!!!!!!!!!!!!!!!!!!!!!!!!!!!!!!!!!!!!!!!!!!!!!!!!!!!!!!!!!!!!!!!!!!!!!!!!!!!!!!!!!!!!!!!!!!!!!!!!!!!!!!!!!!!!!!!!!!!!!!!!!!!!!!!!!!!!!!!!!!!!!!!!!!!!!!!!!!!!!!!!!!!!!!!!!!!!!!!!!!!!!!!!!!!!!!!!!!!!!!!!!!!!!!!!!!!!!!!!!!!!!!!!!!!!!!!!!!!!!!!!!!!!!!!!!!!!!!!!!!!!!!!!!!!!!!!!!!!!!!!!!!!!!!!!!!!!!!!!!!!!!!!!!!!!!!!!!!!!!!!!!!!!!!!!!!!!!!!!!!!!!!!!!!!!!!!!!!!!!!!!!!!!!!!!!!!!!!!!!!!!!!!!!!!!!!!!!!!!!!!!!!!!!!!!!!!!!!!!!!!!!!!!!!!!!!!!!!!!!!!!!!!!!!!!!!!!!!!!!!!!!!!!!!!!!!!!!!!!!!!!!!!!!!!!!!!!!!!!!!!!!!!!!!!!!!!!!!!!!!!!!!!!!!!!!!!!!!!!!!!!!!!!!!!!!!!!!!!!!!!!!!!!!!!!!!!!!!!!!!!!!!!!!!!!!!!!!!!!!!!!!!!!!!!!!!!!!!!!!!!!!!!!!!!!!!!!!!!!!!!!!!!!!!!!!!!!!!!!!!!!!!!!!!!!!!!!!!!!!!!!!!!!!!!!!!!!!!!!!!!!!!!!!!!!!!!!!!!!!!!!!!!!!!!!!!!!!!!!!!!!!!!!!!!!!!!!!!!!!!!!!!!!!!!!!!!!!!!!!!!!!!!!!!!!!!!!!!1!1" hidden="1"/>
          <p:cNvSpPr/>
          <p:nvPr/>
        </p:nvSpPr>
        <p:spPr bwMode="auto">
          <a:xfrm rot="0">
            <a:off x="0" y="0"/>
            <a:ext cx="1587" cy="1587"/>
          </a:xfrm>
          <a:custGeom>
            <a:avLst/>
            <a:gdLst>
              <a:gd name="l" fmla="*/ 5033 w 21600"/>
              <a:gd name="t" fmla="*/ 2272 h 21600"/>
              <a:gd name="r" fmla="*/ 16554 w 21600"/>
              <a:gd name="b" fmla="*/ 13684 h 21600"/>
            </a:gdLst>
            <a:ahLst/>
            <a:rect l="l" t="t" r="r" b="b"/>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path>
            </a:pathLst>
          </a:custGeom>
          <a:noFill/>
          <a:ln>
            <a:noFill/>
          </a:ln>
        </p:spPr>
      </p:sp>
      <p:grpSp>
        <p:nvGrpSpPr>
          <p:cNvPr id="103" name=""/>
          <p:cNvGrpSpPr/>
          <p:nvPr/>
        </p:nvGrpSpPr>
        <p:grpSpPr>
          <a:xfrm rot="0">
            <a:off x="3854450" y="3122612"/>
            <a:ext cx="1368425" cy="1368425"/>
            <a:chOff x="3016" y="2654"/>
            <a:chExt cx="955" cy="955"/>
          </a:xfrm>
        </p:grpSpPr>
        <p:sp>
          <p:nvSpPr>
            <p:cNvPr id="1048713" name=""/>
            <p:cNvSpPr/>
            <p:nvPr/>
          </p:nvSpPr>
          <p:spPr bwMode="gray">
            <a:xfrm rot="0">
              <a:off x="3016" y="2654"/>
              <a:ext cx="955" cy="955"/>
            </a:xfrm>
            <a:prstGeom prst="ellipse"/>
            <a:gradFill rotWithShape="1">
              <a:gsLst>
                <a:gs pos="0">
                  <a:srgbClr val="004120">
                    <a:alpha val="100000"/>
                  </a:srgbClr>
                </a:gs>
                <a:gs pos="100000">
                  <a:schemeClr val="lt2">
                    <a:alpha val="100000"/>
                  </a:schemeClr>
                </a:gs>
              </a:gsLst>
              <a:lin ang="2700000" scaled="1"/>
            </a:gradFill>
            <a:ln w="28575" cap="flat" cmpd="sng">
              <a:solidFill>
                <a:srgbClr val="966400">
                  <a:alpha val="100000"/>
                </a:srgb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b="1" sz="1600" lang="zh-CN">
                <a:latin typeface="Times New Roman" pitchFamily="18" charset="0"/>
                <a:ea typeface="Times New Roman" pitchFamily="18" charset="0"/>
              </a:endParaRPr>
            </a:p>
          </p:txBody>
        </p:sp>
        <p:pic>
          <p:nvPicPr>
            <p:cNvPr id="2097218" name="" descr="guang8"/>
            <p:cNvPicPr>
              <a:picLocks/>
            </p:cNvPicPr>
            <p:nvPr/>
          </p:nvPicPr>
          <p:blipFill>
            <a:blip xmlns:r="http://schemas.openxmlformats.org/officeDocument/2006/relationships" r:embed="rId2"/>
            <a:srcRect l="0" t="0" r="0" b="0"/>
            <a:stretch>
              <a:fillRect/>
            </a:stretch>
          </p:blipFill>
          <p:spPr>
            <a:xfrm rot="0">
              <a:off x="3152" y="2702"/>
              <a:ext cx="709" cy="547"/>
            </a:xfrm>
            <a:prstGeom prst="rect"/>
            <a:noFill/>
            <a:ln>
              <a:noFill/>
            </a:ln>
          </p:spPr>
        </p:pic>
      </p:grpSp>
      <p:sp>
        <p:nvSpPr>
          <p:cNvPr id="1048714" name=""/>
          <p:cNvSpPr txBox="1"/>
          <p:nvPr/>
        </p:nvSpPr>
        <p:spPr>
          <a:xfrm rot="0">
            <a:off x="3851275" y="3556000"/>
            <a:ext cx="1409700" cy="4572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0"/>
              </a:spcBef>
              <a:buSzPct val="100000"/>
              <a:buFontTx/>
              <a:buNone/>
            </a:pPr>
            <a:r>
              <a:rPr altLang="en-US" b="1" sz="2400" lang="zh-CN">
                <a:solidFill>
                  <a:schemeClr val="lt1"/>
                </a:solidFill>
                <a:latin typeface="Times New Roman" pitchFamily="18" charset="0"/>
                <a:ea typeface="Times New Roman" pitchFamily="18" charset="0"/>
              </a:rPr>
              <a:t>迭代开发</a:t>
            </a:r>
          </a:p>
        </p:txBody>
      </p:sp>
      <p:sp>
        <p:nvSpPr>
          <p:cNvPr id="1048715" name=""/>
          <p:cNvSpPr/>
          <p:nvPr>
            <p:ph type="title" sz="full" idx="0"/>
          </p:nvPr>
        </p:nvSpPr>
        <p:spPr>
          <a:xfrm rot="0">
            <a:off x="457200" y="277812"/>
            <a:ext cx="8229600" cy="7032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lang="zh-CN">
                <a:latin typeface="Times New Roman" pitchFamily="18" charset="0"/>
                <a:ea typeface="Times New Roman" pitchFamily="18" charset="0"/>
              </a:rPr>
              <a:t>敏捷优秀实践</a:t>
            </a:r>
          </a:p>
        </p:txBody>
      </p:sp>
      <p:sp>
        <p:nvSpPr>
          <p:cNvPr id="104871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Times New Roman" pitchFamily="18" charset="0"/>
                <a:ea typeface="Times New Roman" pitchFamily="18" charset="0"/>
              </a:rPr>
              <a:pPr algn="r" eaLnBrk="1" hangingPunct="1" indent="0" latinLnBrk="1" lvl="0" marL="0">
                <a:spcBef>
                  <a:spcPct val="0"/>
                </a:spcBef>
                <a:buSzPct val="100000"/>
                <a:buFontTx/>
                <a:buNone/>
              </a:pPr>
              <a:t>11</a:t>
            </a:fld>
            <a:endParaRPr altLang="zh-CN" sz="1200" lang="en-US">
              <a:solidFill>
                <a:srgbClr val="000000"/>
              </a:solidFill>
              <a:latin typeface="Times New Roman" pitchFamily="18" charset="0"/>
              <a:ea typeface="Times New Roman"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99"/>
                                        </p:tgtEl>
                                        <p:attrNameLst>
                                          <p:attrName>style.visibility</p:attrName>
                                        </p:attrNameLst>
                                      </p:cBhvr>
                                      <p:to>
                                        <p:strVal val="visible"/>
                                      </p:to>
                                    </p:set>
                                    <p:animEffect transition="in" filter="randombar(horizontal)">
                                      <p:cBhvr>
                                        <p:cTn dur="500" id="7"/>
                                        <p:tgtEl>
                                          <p:spTgt spid="99"/>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1"/>
                                        </p:tgtEl>
                                        <p:attrNameLst>
                                          <p:attrName>style.visibility</p:attrName>
                                        </p:attrNameLst>
                                      </p:cBhvr>
                                      <p:to>
                                        <p:strVal val="visible"/>
                                      </p:to>
                                    </p:set>
                                    <p:animEffect transition="in" filter="randombar(horizontal)">
                                      <p:cBhvr>
                                        <p:cTn dur="500" id="12"/>
                                        <p:tgtEl>
                                          <p:spTgt spid="101"/>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98"/>
                                        </p:tgtEl>
                                        <p:attrNameLst>
                                          <p:attrName>style.visibility</p:attrName>
                                        </p:attrNameLst>
                                      </p:cBhvr>
                                      <p:to>
                                        <p:strVal val="visible"/>
                                      </p:to>
                                    </p:set>
                                    <p:animEffect transition="in" filter="randombar(horizontal)">
                                      <p:cBhvr>
                                        <p:cTn dur="500" id="17"/>
                                        <p:tgtEl>
                                          <p:spTgt spid="98"/>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3"/>
                                        </p:tgtEl>
                                        <p:attrNameLst>
                                          <p:attrName>style.visibility</p:attrName>
                                        </p:attrNameLst>
                                      </p:cBhvr>
                                      <p:to>
                                        <p:strVal val="visible"/>
                                      </p:to>
                                    </p:set>
                                    <p:animEffect transition="in" filter="randombar(horizontal)">
                                      <p:cBhvr>
                                        <p:cTn dur="500" id="22"/>
                                        <p:tgtEl>
                                          <p:spTgt spid="103"/>
                                        </p:tgtEl>
                                      </p:cBhvr>
                                    </p:animEffect>
                                  </p:childTnLst>
                                </p:cTn>
                              </p:par>
                              <p:par>
                                <p:cTn fill="hold" grpId="0" id="23" nodeType="withEffect" presetClass="entr" presetID="14" presetSubtype="10">
                                  <p:stCondLst>
                                    <p:cond delay="0"/>
                                  </p:stCondLst>
                                  <p:childTnLst>
                                    <p:set>
                                      <p:cBhvr>
                                        <p:cTn dur="1" fill="hold" id="24">
                                          <p:stCondLst>
                                            <p:cond delay="0"/>
                                          </p:stCondLst>
                                        </p:cTn>
                                        <p:tgtEl>
                                          <p:spTgt spid="1048714"/>
                                        </p:tgtEl>
                                        <p:attrNameLst>
                                          <p:attrName>style.visibility</p:attrName>
                                        </p:attrNameLst>
                                      </p:cBhvr>
                                      <p:to>
                                        <p:strVal val="visible"/>
                                      </p:to>
                                    </p:set>
                                    <p:animEffect transition="in" filter="randombar(horizontal)">
                                      <p:cBhvr>
                                        <p:cTn dur="500" id="25"/>
                                        <p:tgtEl>
                                          <p:spTgt spid="1048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uiExpand="0" build="whole"/>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720" name=""/>
          <p:cNvSpPr/>
          <p:nvPr/>
        </p:nvSpPr>
        <p:spPr bwMode="gray">
          <a:xfrm rot="0">
            <a:off x="4643437" y="620712"/>
            <a:ext cx="4248150" cy="5400675"/>
          </a:xfrm>
          <a:prstGeom prst="roundRect">
            <a:avLst>
              <a:gd name="adj" fmla="val 9106"/>
            </a:avLst>
          </a:prstGeom>
          <a:solidFill>
            <a:srgbClr val="D9D9D9"/>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721" name=""/>
          <p:cNvSpPr/>
          <p:nvPr>
            <p:ph type="title" sz="full" idx="0"/>
          </p:nvPr>
        </p:nvSpPr>
        <p:spPr>
          <a:xfrm rot="0">
            <a:off x="539750" y="288925"/>
            <a:ext cx="4176712" cy="6921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3600" lang="zh-CN"/>
              <a:t>敏捷实施典型场景</a:t>
            </a:r>
          </a:p>
        </p:txBody>
      </p:sp>
      <p:sp>
        <p:nvSpPr>
          <p:cNvPr id="1048722" name=""/>
          <p:cNvSpPr txBox="1"/>
          <p:nvPr/>
        </p:nvSpPr>
        <p:spPr>
          <a:xfrm rot="0">
            <a:off x="4714875" y="881062"/>
            <a:ext cx="4248150" cy="37782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30000"/>
              </a:lnSpc>
              <a:spcBef>
                <a:spcPct val="50000"/>
              </a:spcBef>
              <a:buSzPct val="100000"/>
              <a:buFontTx/>
              <a:buNone/>
            </a:pPr>
            <a:r>
              <a:rPr altLang="zh-CN" b="1" sz="1600" lang="en-US">
                <a:latin typeface="Times New Roman" pitchFamily="18" charset="0"/>
                <a:ea typeface="Times New Roman" pitchFamily="18" charset="0"/>
              </a:rPr>
              <a:t>1</a:t>
            </a:r>
            <a:r>
              <a:rPr altLang="en-US" b="1" sz="1600" lang="zh-CN">
                <a:latin typeface="Times New Roman" pitchFamily="18" charset="0"/>
                <a:ea typeface="Times New Roman" pitchFamily="18" charset="0"/>
              </a:rPr>
              <a:t>、</a:t>
            </a:r>
            <a:r>
              <a:rPr altLang="zh-CN" b="1" sz="1600" lang="en-US">
                <a:latin typeface="Times New Roman" pitchFamily="18" charset="0"/>
                <a:ea typeface="Times New Roman" pitchFamily="18" charset="0"/>
              </a:rPr>
              <a:t>PO</a:t>
            </a:r>
            <a:r>
              <a:rPr altLang="en-US" b="1" sz="1600" lang="zh-CN">
                <a:latin typeface="Times New Roman" pitchFamily="18" charset="0"/>
                <a:ea typeface="Times New Roman" pitchFamily="18" charset="0"/>
              </a:rPr>
              <a:t>和开发团队对产品业务目标形成共识</a:t>
            </a:r>
          </a:p>
        </p:txBody>
      </p:sp>
      <p:pic>
        <p:nvPicPr>
          <p:cNvPr id="2097219" name=""/>
          <p:cNvPicPr>
            <a:picLocks/>
          </p:cNvPicPr>
          <p:nvPr/>
        </p:nvPicPr>
        <p:blipFill>
          <a:blip xmlns:r="http://schemas.openxmlformats.org/officeDocument/2006/relationships" r:embed="rId1"/>
          <a:srcRect l="0" t="0" r="0" b="0"/>
          <a:stretch>
            <a:fillRect/>
          </a:stretch>
        </p:blipFill>
        <p:spPr>
          <a:xfrm rot="0">
            <a:off x="395287" y="1295400"/>
            <a:ext cx="3889375" cy="4837112"/>
          </a:xfrm>
          <a:prstGeom prst="rect"/>
          <a:noFill/>
          <a:ln>
            <a:noFill/>
          </a:ln>
        </p:spPr>
      </p:pic>
      <p:sp>
        <p:nvSpPr>
          <p:cNvPr id="1048723" name=""/>
          <p:cNvSpPr txBox="1"/>
          <p:nvPr/>
        </p:nvSpPr>
        <p:spPr>
          <a:xfrm rot="0">
            <a:off x="2452687" y="2617787"/>
            <a:ext cx="542925" cy="3079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en-US" sz="1400" lang="zh-CN">
                <a:latin typeface="FrutigerNext LT Regular" pitchFamily="0" charset="1"/>
                <a:ea typeface="华文细黑" pitchFamily="2" charset="-122"/>
              </a:rPr>
              <a:t>迭代</a:t>
            </a:r>
          </a:p>
        </p:txBody>
      </p:sp>
      <p:sp>
        <p:nvSpPr>
          <p:cNvPr id="1048724" name=""/>
          <p:cNvSpPr txBox="1"/>
          <p:nvPr/>
        </p:nvSpPr>
        <p:spPr>
          <a:xfrm rot="0">
            <a:off x="1863725" y="1743075"/>
            <a:ext cx="795337" cy="27463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en-US" sz="1200" lang="zh-CN">
                <a:latin typeface="FrutigerNext LT Regular" pitchFamily="0" charset="1"/>
                <a:ea typeface="华文细黑" pitchFamily="2" charset="-122"/>
              </a:rPr>
              <a:t>每日工作</a:t>
            </a:r>
          </a:p>
        </p:txBody>
      </p:sp>
      <p:sp>
        <p:nvSpPr>
          <p:cNvPr id="1048725" name=""/>
          <p:cNvSpPr txBox="1"/>
          <p:nvPr/>
        </p:nvSpPr>
        <p:spPr>
          <a:xfrm rot="17422536">
            <a:off x="1045369" y="1537493"/>
            <a:ext cx="903287" cy="307975"/>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1400" lang="zh-CN">
                <a:latin typeface="FrutigerNext LT Regular" pitchFamily="0" charset="1"/>
                <a:ea typeface="华文细黑" pitchFamily="2" charset="-122"/>
              </a:rPr>
              <a:t>站立会议</a:t>
            </a:r>
          </a:p>
        </p:txBody>
      </p:sp>
      <p:sp>
        <p:nvSpPr>
          <p:cNvPr id="1048726" name=""/>
          <p:cNvSpPr txBox="1"/>
          <p:nvPr/>
        </p:nvSpPr>
        <p:spPr>
          <a:xfrm rot="2700000">
            <a:off x="2394743" y="1277144"/>
            <a:ext cx="901700" cy="30956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1400" lang="zh-CN">
                <a:latin typeface="FrutigerNext LT Regular" pitchFamily="0" charset="1"/>
                <a:ea typeface="华文细黑" pitchFamily="2" charset="-122"/>
              </a:rPr>
              <a:t>持续集成</a:t>
            </a:r>
          </a:p>
        </p:txBody>
      </p:sp>
      <p:sp>
        <p:nvSpPr>
          <p:cNvPr id="1048727" name=""/>
          <p:cNvSpPr txBox="1"/>
          <p:nvPr/>
        </p:nvSpPr>
        <p:spPr>
          <a:xfrm rot="0">
            <a:off x="3635375" y="2185987"/>
            <a:ext cx="922337" cy="7381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1400" lang="zh-CN">
                <a:latin typeface="FrutigerNext LT Regular" pitchFamily="0" charset="1"/>
                <a:ea typeface="华文细黑" pitchFamily="2" charset="-122"/>
              </a:rPr>
              <a:t>交付</a:t>
            </a:r>
          </a:p>
          <a:p>
            <a:pPr eaLnBrk="1" hangingPunct="1" indent="0" latinLnBrk="1" lvl="0" marL="0">
              <a:spcBef>
                <a:spcPct val="0"/>
              </a:spcBef>
              <a:buSzPct val="100000"/>
              <a:buFontTx/>
              <a:buNone/>
            </a:pPr>
            <a:r>
              <a:rPr altLang="en-US" sz="1400" lang="zh-CN">
                <a:latin typeface="FrutigerNext LT Regular" pitchFamily="0" charset="1"/>
                <a:ea typeface="华文细黑" pitchFamily="2" charset="-122"/>
              </a:rPr>
              <a:t>可以工作</a:t>
            </a:r>
          </a:p>
          <a:p>
            <a:pPr eaLnBrk="1" hangingPunct="1" indent="0" latinLnBrk="1" lvl="0" marL="0">
              <a:spcBef>
                <a:spcPct val="0"/>
              </a:spcBef>
              <a:buSzPct val="100000"/>
              <a:buFontTx/>
              <a:buNone/>
            </a:pPr>
            <a:r>
              <a:rPr altLang="en-US" sz="1400" lang="zh-CN">
                <a:latin typeface="FrutigerNext LT Regular" pitchFamily="0" charset="1"/>
                <a:ea typeface="华文细黑" pitchFamily="2" charset="-122"/>
              </a:rPr>
              <a:t>的软件</a:t>
            </a:r>
          </a:p>
        </p:txBody>
      </p:sp>
      <p:sp>
        <p:nvSpPr>
          <p:cNvPr id="1048728" name=""/>
          <p:cNvSpPr txBox="1"/>
          <p:nvPr/>
        </p:nvSpPr>
        <p:spPr>
          <a:xfrm rot="0">
            <a:off x="1260475" y="2762250"/>
            <a:ext cx="998537" cy="30797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1400" lang="zh-CN">
                <a:latin typeface="FrutigerNext LT Regular" pitchFamily="0" charset="1"/>
                <a:ea typeface="华文细黑" pitchFamily="2" charset="-122"/>
              </a:rPr>
              <a:t>迭代计划</a:t>
            </a:r>
          </a:p>
        </p:txBody>
      </p:sp>
      <p:sp>
        <p:nvSpPr>
          <p:cNvPr id="1048729" name=""/>
          <p:cNvSpPr txBox="1"/>
          <p:nvPr/>
        </p:nvSpPr>
        <p:spPr>
          <a:xfrm rot="0">
            <a:off x="1538287" y="3517900"/>
            <a:ext cx="1176337" cy="45561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sz="1200" lang="zh-CN">
                <a:latin typeface="FrutigerNext LT Regular" pitchFamily="0" charset="1"/>
                <a:ea typeface="华文细黑" pitchFamily="2" charset="-122"/>
              </a:rPr>
              <a:t>确定一个迭代</a:t>
            </a:r>
          </a:p>
          <a:p>
            <a:pPr algn="ctr" eaLnBrk="1" hangingPunct="1" indent="0" latinLnBrk="1" lvl="0" marL="0">
              <a:spcBef>
                <a:spcPct val="0"/>
              </a:spcBef>
              <a:buSzPct val="100000"/>
              <a:buFontTx/>
              <a:buNone/>
            </a:pPr>
            <a:r>
              <a:rPr altLang="en-US" sz="1200" lang="zh-CN">
                <a:latin typeface="FrutigerNext LT Regular" pitchFamily="0" charset="1"/>
                <a:ea typeface="华文细黑" pitchFamily="2" charset="-122"/>
              </a:rPr>
              <a:t>的工作内容</a:t>
            </a:r>
          </a:p>
        </p:txBody>
      </p:sp>
      <p:sp>
        <p:nvSpPr>
          <p:cNvPr id="1048730" name=""/>
          <p:cNvSpPr txBox="1"/>
          <p:nvPr/>
        </p:nvSpPr>
        <p:spPr>
          <a:xfrm rot="0">
            <a:off x="2779712" y="4564062"/>
            <a:ext cx="914400" cy="5222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sz="1400" lang="zh-CN">
                <a:latin typeface="FrutigerNext LT Regular" pitchFamily="0" charset="1"/>
                <a:ea typeface="华文细黑" pitchFamily="2" charset="-122"/>
              </a:rPr>
              <a:t>产品和利益相关人</a:t>
            </a:r>
          </a:p>
        </p:txBody>
      </p:sp>
      <p:sp>
        <p:nvSpPr>
          <p:cNvPr id="1048731" name=""/>
          <p:cNvSpPr txBox="1"/>
          <p:nvPr/>
        </p:nvSpPr>
        <p:spPr>
          <a:xfrm rot="0">
            <a:off x="582612" y="5168900"/>
            <a:ext cx="387350" cy="3365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C00000"/>
                </a:solidFill>
                <a:latin typeface="FrutigerNext LT Regular" pitchFamily="0" charset="1"/>
                <a:ea typeface="华文细黑" pitchFamily="2" charset="-122"/>
              </a:rPr>
              <a:t>①</a:t>
            </a:r>
          </a:p>
        </p:txBody>
      </p:sp>
      <p:sp>
        <p:nvSpPr>
          <p:cNvPr id="1048732" name=""/>
          <p:cNvSpPr txBox="1"/>
          <p:nvPr/>
        </p:nvSpPr>
        <p:spPr>
          <a:xfrm rot="0">
            <a:off x="2105025" y="4572000"/>
            <a:ext cx="387350" cy="33813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C00000"/>
                </a:solidFill>
                <a:latin typeface="FrutigerNext LT Regular" pitchFamily="0" charset="1"/>
                <a:ea typeface="华文细黑" pitchFamily="2" charset="-122"/>
              </a:rPr>
              <a:t>②</a:t>
            </a:r>
          </a:p>
        </p:txBody>
      </p:sp>
      <p:sp>
        <p:nvSpPr>
          <p:cNvPr id="1048733" name=""/>
          <p:cNvSpPr txBox="1"/>
          <p:nvPr/>
        </p:nvSpPr>
        <p:spPr>
          <a:xfrm rot="0">
            <a:off x="1763712" y="3843337"/>
            <a:ext cx="390525" cy="33813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C00000"/>
                </a:solidFill>
                <a:latin typeface="FrutigerNext LT Regular" pitchFamily="0" charset="1"/>
                <a:ea typeface="华文细黑" pitchFamily="2" charset="-122"/>
              </a:rPr>
              <a:t>③</a:t>
            </a:r>
          </a:p>
        </p:txBody>
      </p:sp>
      <p:sp>
        <p:nvSpPr>
          <p:cNvPr id="1048734" name=""/>
          <p:cNvSpPr txBox="1"/>
          <p:nvPr/>
        </p:nvSpPr>
        <p:spPr>
          <a:xfrm rot="0">
            <a:off x="1039812" y="3297237"/>
            <a:ext cx="387350" cy="334962"/>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C00000"/>
                </a:solidFill>
                <a:latin typeface="FrutigerNext LT Regular" pitchFamily="0" charset="1"/>
                <a:ea typeface="华文细黑" pitchFamily="2" charset="-122"/>
              </a:rPr>
              <a:t>④</a:t>
            </a:r>
          </a:p>
        </p:txBody>
      </p:sp>
      <p:sp>
        <p:nvSpPr>
          <p:cNvPr id="1048735" name=""/>
          <p:cNvSpPr txBox="1"/>
          <p:nvPr/>
        </p:nvSpPr>
        <p:spPr>
          <a:xfrm rot="0">
            <a:off x="2103437" y="1933575"/>
            <a:ext cx="387350" cy="3365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C00000"/>
                </a:solidFill>
                <a:latin typeface="FrutigerNext LT Regular" pitchFamily="0" charset="1"/>
                <a:ea typeface="华文细黑" pitchFamily="2" charset="-122"/>
              </a:rPr>
              <a:t>⑤</a:t>
            </a:r>
          </a:p>
        </p:txBody>
      </p:sp>
      <p:sp>
        <p:nvSpPr>
          <p:cNvPr id="1048736" name=""/>
          <p:cNvSpPr txBox="1"/>
          <p:nvPr/>
        </p:nvSpPr>
        <p:spPr>
          <a:xfrm rot="0">
            <a:off x="3563937" y="2762250"/>
            <a:ext cx="387350" cy="33655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C00000"/>
                </a:solidFill>
                <a:latin typeface="FrutigerNext LT Regular" pitchFamily="0" charset="1"/>
                <a:ea typeface="华文细黑" pitchFamily="2" charset="-122"/>
              </a:rPr>
              <a:t>⑥</a:t>
            </a:r>
          </a:p>
        </p:txBody>
      </p:sp>
      <p:sp>
        <p:nvSpPr>
          <p:cNvPr id="1048737" name=""/>
          <p:cNvSpPr txBox="1"/>
          <p:nvPr/>
        </p:nvSpPr>
        <p:spPr>
          <a:xfrm rot="0">
            <a:off x="4740275" y="4960937"/>
            <a:ext cx="4248150" cy="37782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30000"/>
              </a:lnSpc>
              <a:spcBef>
                <a:spcPct val="50000"/>
              </a:spcBef>
              <a:buSzPct val="100000"/>
              <a:buFontTx/>
              <a:buNone/>
            </a:pPr>
            <a:r>
              <a:rPr altLang="zh-CN" b="1" sz="1600" lang="en-US">
                <a:latin typeface="Times New Roman" pitchFamily="18" charset="0"/>
                <a:ea typeface="Times New Roman" pitchFamily="18" charset="0"/>
              </a:rPr>
              <a:t>7</a:t>
            </a:r>
            <a:r>
              <a:rPr altLang="en-US" b="1" sz="1600" lang="zh-CN">
                <a:latin typeface="Times New Roman" pitchFamily="18" charset="0"/>
                <a:ea typeface="Times New Roman" pitchFamily="18" charset="0"/>
              </a:rPr>
              <a:t>、回到第</a:t>
            </a:r>
            <a:r>
              <a:rPr altLang="zh-CN" b="1" sz="1600" lang="en-US">
                <a:latin typeface="Times New Roman" pitchFamily="18" charset="0"/>
                <a:ea typeface="Times New Roman" pitchFamily="18" charset="0"/>
              </a:rPr>
              <a:t>3</a:t>
            </a:r>
            <a:r>
              <a:rPr altLang="en-US" b="1" sz="1600" lang="zh-CN">
                <a:latin typeface="Times New Roman" pitchFamily="18" charset="0"/>
                <a:ea typeface="Times New Roman" pitchFamily="18" charset="0"/>
              </a:rPr>
              <a:t>步，开始下一轮迭代</a:t>
            </a:r>
          </a:p>
        </p:txBody>
      </p:sp>
      <p:sp>
        <p:nvSpPr>
          <p:cNvPr id="1048738" name=""/>
          <p:cNvSpPr txBox="1"/>
          <p:nvPr/>
        </p:nvSpPr>
        <p:spPr>
          <a:xfrm rot="0">
            <a:off x="4716462" y="1328737"/>
            <a:ext cx="4248150" cy="73183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30000"/>
              </a:lnSpc>
              <a:spcBef>
                <a:spcPct val="50000"/>
              </a:spcBef>
              <a:buSzPct val="100000"/>
              <a:buFontTx/>
              <a:buNone/>
            </a:pPr>
            <a:r>
              <a:rPr altLang="zh-CN" b="1" sz="1600" lang="en-US">
                <a:latin typeface="Times New Roman" pitchFamily="18" charset="0"/>
                <a:ea typeface="Times New Roman" pitchFamily="18" charset="0"/>
              </a:rPr>
              <a:t>2</a:t>
            </a:r>
            <a:r>
              <a:rPr altLang="en-US" b="1" sz="1600" lang="zh-CN">
                <a:latin typeface="Times New Roman" pitchFamily="18" charset="0"/>
                <a:ea typeface="Times New Roman" pitchFamily="18" charset="0"/>
              </a:rPr>
              <a:t>、</a:t>
            </a:r>
            <a:r>
              <a:rPr altLang="zh-CN" b="1" sz="1600" lang="en-US">
                <a:latin typeface="Times New Roman" pitchFamily="18" charset="0"/>
                <a:ea typeface="Times New Roman" pitchFamily="18" charset="0"/>
              </a:rPr>
              <a:t>PO</a:t>
            </a:r>
            <a:r>
              <a:rPr altLang="en-US" b="1" sz="1600" lang="zh-CN">
                <a:latin typeface="Times New Roman" pitchFamily="18" charset="0"/>
                <a:ea typeface="Times New Roman" pitchFamily="18" charset="0"/>
              </a:rPr>
              <a:t>建立和维护产品需求清单（</a:t>
            </a:r>
            <a:r>
              <a:rPr altLang="zh-CN" b="1" sz="1600" lang="en-US">
                <a:latin typeface="Times New Roman" pitchFamily="18" charset="0"/>
                <a:ea typeface="Times New Roman" pitchFamily="18" charset="0"/>
              </a:rPr>
              <a:t>Backlog</a:t>
            </a:r>
            <a:r>
              <a:rPr altLang="en-US" b="1" sz="1600" lang="zh-CN">
                <a:latin typeface="Times New Roman" pitchFamily="18" charset="0"/>
                <a:ea typeface="Times New Roman" pitchFamily="18" charset="0"/>
              </a:rPr>
              <a:t>），并进行优先级排序</a:t>
            </a:r>
          </a:p>
        </p:txBody>
      </p:sp>
      <p:sp>
        <p:nvSpPr>
          <p:cNvPr id="1048739" name=""/>
          <p:cNvSpPr txBox="1"/>
          <p:nvPr/>
        </p:nvSpPr>
        <p:spPr>
          <a:xfrm rot="0">
            <a:off x="4716462" y="2047875"/>
            <a:ext cx="4248150" cy="73183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30000"/>
              </a:lnSpc>
              <a:spcBef>
                <a:spcPct val="50000"/>
              </a:spcBef>
              <a:buSzPct val="100000"/>
              <a:buFontTx/>
              <a:buNone/>
            </a:pPr>
            <a:r>
              <a:rPr altLang="zh-CN" b="1" sz="1600" lang="en-US">
                <a:latin typeface="Times New Roman" pitchFamily="18" charset="0"/>
                <a:ea typeface="Times New Roman" pitchFamily="18" charset="0"/>
              </a:rPr>
              <a:t>3</a:t>
            </a:r>
            <a:r>
              <a:rPr altLang="en-US" b="1" sz="1600" lang="zh-CN">
                <a:latin typeface="Times New Roman" pitchFamily="18" charset="0"/>
                <a:ea typeface="Times New Roman" pitchFamily="18" charset="0"/>
              </a:rPr>
              <a:t>、</a:t>
            </a:r>
            <a:r>
              <a:rPr altLang="zh-CN" b="1" sz="1600" lang="en-US">
                <a:latin typeface="Times New Roman" pitchFamily="18" charset="0"/>
                <a:ea typeface="Times New Roman" pitchFamily="18" charset="0"/>
              </a:rPr>
              <a:t>PO</a:t>
            </a:r>
            <a:r>
              <a:rPr altLang="en-US" b="1" sz="1600" lang="zh-CN">
                <a:latin typeface="Times New Roman" pitchFamily="18" charset="0"/>
                <a:ea typeface="Times New Roman" pitchFamily="18" charset="0"/>
              </a:rPr>
              <a:t>每轮迭代前，检验需求清单，并筛选高优先级需求进入本轮迭代开发</a:t>
            </a:r>
          </a:p>
        </p:txBody>
      </p:sp>
      <p:sp>
        <p:nvSpPr>
          <p:cNvPr id="1048740" name=""/>
          <p:cNvSpPr txBox="1"/>
          <p:nvPr/>
        </p:nvSpPr>
        <p:spPr>
          <a:xfrm rot="0">
            <a:off x="4716462" y="2768600"/>
            <a:ext cx="4175125" cy="6985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30000"/>
              </a:lnSpc>
              <a:spcBef>
                <a:spcPct val="50000"/>
              </a:spcBef>
              <a:buSzPct val="100000"/>
              <a:buFontTx/>
              <a:buNone/>
            </a:pPr>
            <a:r>
              <a:rPr altLang="zh-CN" b="1" sz="1600" lang="en-US">
                <a:latin typeface="Times New Roman" pitchFamily="18" charset="0"/>
                <a:ea typeface="Times New Roman" pitchFamily="18" charset="0"/>
              </a:rPr>
              <a:t>4</a:t>
            </a:r>
            <a:r>
              <a:rPr altLang="en-US" b="1" sz="1600" lang="zh-CN">
                <a:latin typeface="Times New Roman" pitchFamily="18" charset="0"/>
                <a:ea typeface="Times New Roman" pitchFamily="18" charset="0"/>
              </a:rPr>
              <a:t>、开发团队细化本轮迭代需求，并按照需求的优先级，依次在本轮迭代完成</a:t>
            </a:r>
          </a:p>
        </p:txBody>
      </p:sp>
      <p:sp>
        <p:nvSpPr>
          <p:cNvPr id="1048741" name=""/>
          <p:cNvSpPr txBox="1"/>
          <p:nvPr/>
        </p:nvSpPr>
        <p:spPr>
          <a:xfrm rot="0">
            <a:off x="4716462" y="3489325"/>
            <a:ext cx="4248150" cy="6985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30000"/>
              </a:lnSpc>
              <a:spcBef>
                <a:spcPct val="50000"/>
              </a:spcBef>
              <a:buSzPct val="100000"/>
              <a:buFontTx/>
              <a:buNone/>
            </a:pPr>
            <a:r>
              <a:rPr altLang="zh-CN" b="1" sz="1600" lang="en-US">
                <a:latin typeface="Times New Roman" pitchFamily="18" charset="0"/>
                <a:ea typeface="Times New Roman" pitchFamily="18" charset="0"/>
              </a:rPr>
              <a:t>5</a:t>
            </a:r>
            <a:r>
              <a:rPr altLang="en-US" b="1" sz="1600" lang="zh-CN">
                <a:latin typeface="Times New Roman" pitchFamily="18" charset="0"/>
                <a:ea typeface="Times New Roman" pitchFamily="18" charset="0"/>
              </a:rPr>
              <a:t>、开发团队每日站立会议、持续集成，使开发进度真正透明</a:t>
            </a:r>
          </a:p>
        </p:txBody>
      </p:sp>
      <p:sp>
        <p:nvSpPr>
          <p:cNvPr id="1048742" name=""/>
          <p:cNvSpPr txBox="1"/>
          <p:nvPr/>
        </p:nvSpPr>
        <p:spPr>
          <a:xfrm rot="0">
            <a:off x="4740275" y="4208462"/>
            <a:ext cx="4248150" cy="6985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30000"/>
              </a:lnSpc>
              <a:spcBef>
                <a:spcPct val="50000"/>
              </a:spcBef>
              <a:buSzPct val="100000"/>
              <a:buFontTx/>
              <a:buNone/>
            </a:pPr>
            <a:r>
              <a:rPr altLang="zh-CN" b="1" sz="1600" lang="en-US">
                <a:latin typeface="Times New Roman" pitchFamily="18" charset="0"/>
                <a:ea typeface="Times New Roman" pitchFamily="18" charset="0"/>
              </a:rPr>
              <a:t>6</a:t>
            </a:r>
            <a:r>
              <a:rPr altLang="en-US" b="1" sz="1600" lang="zh-CN">
                <a:latin typeface="Times New Roman" pitchFamily="18" charset="0"/>
                <a:ea typeface="Times New Roman" pitchFamily="18" charset="0"/>
              </a:rPr>
              <a:t>、</a:t>
            </a:r>
            <a:r>
              <a:rPr altLang="zh-CN" b="1" sz="1600" lang="en-US">
                <a:latin typeface="Times New Roman" pitchFamily="18" charset="0"/>
                <a:ea typeface="Times New Roman" pitchFamily="18" charset="0"/>
              </a:rPr>
              <a:t>PO</a:t>
            </a:r>
            <a:r>
              <a:rPr altLang="en-US" b="1" sz="1600" lang="zh-CN">
                <a:latin typeface="Times New Roman" pitchFamily="18" charset="0"/>
                <a:ea typeface="Times New Roman" pitchFamily="18" charset="0"/>
              </a:rPr>
              <a:t>对每轮迭代（</a:t>
            </a:r>
            <a:r>
              <a:rPr altLang="zh-CN" b="1" sz="1600" lang="en-US">
                <a:latin typeface="Times New Roman" pitchFamily="18" charset="0"/>
                <a:ea typeface="Times New Roman" pitchFamily="18" charset="0"/>
              </a:rPr>
              <a:t>2</a:t>
            </a:r>
            <a:r>
              <a:rPr altLang="en-US" b="1" sz="1600" lang="zh-CN">
                <a:latin typeface="Times New Roman" pitchFamily="18" charset="0"/>
                <a:ea typeface="Times New Roman" pitchFamily="18" charset="0"/>
              </a:rPr>
              <a:t>－</a:t>
            </a:r>
            <a:r>
              <a:rPr altLang="zh-CN" b="1" sz="1600" lang="en-US">
                <a:latin typeface="Times New Roman" pitchFamily="18" charset="0"/>
                <a:ea typeface="Times New Roman" pitchFamily="18" charset="0"/>
              </a:rPr>
              <a:t>4</a:t>
            </a:r>
            <a:r>
              <a:rPr altLang="en-US" b="1" sz="1600" lang="zh-CN">
                <a:latin typeface="Times New Roman" pitchFamily="18" charset="0"/>
                <a:ea typeface="Times New Roman" pitchFamily="18" charset="0"/>
              </a:rPr>
              <a:t>周）交付的可工作软件进行现场验收和反馈</a:t>
            </a:r>
          </a:p>
        </p:txBody>
      </p:sp>
      <p:sp>
        <p:nvSpPr>
          <p:cNvPr id="1048743" name=""/>
          <p:cNvSpPr txBox="1"/>
          <p:nvPr/>
        </p:nvSpPr>
        <p:spPr>
          <a:xfrm rot="0">
            <a:off x="2093912" y="3843337"/>
            <a:ext cx="390525" cy="33813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C00000"/>
                </a:solidFill>
                <a:latin typeface="FrutigerNext LT Regular" pitchFamily="0" charset="1"/>
                <a:ea typeface="华文细黑" pitchFamily="2" charset="-122"/>
              </a:rPr>
              <a:t>⑦</a:t>
            </a:r>
          </a:p>
        </p:txBody>
      </p:sp>
      <p:sp>
        <p:nvSpPr>
          <p:cNvPr id="104874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12</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731"/>
                                        </p:tgtEl>
                                        <p:attrNameLst>
                                          <p:attrName>style.visibility</p:attrName>
                                        </p:attrNameLst>
                                      </p:cBhvr>
                                      <p:to>
                                        <p:strVal val="visible"/>
                                      </p:to>
                                    </p:set>
                                    <p:animEffect transition="in" filter="randombar(horizontal)">
                                      <p:cBhvr>
                                        <p:cTn dur="500" id="7"/>
                                        <p:tgtEl>
                                          <p:spTgt spid="1048731"/>
                                        </p:tgtEl>
                                      </p:cBhvr>
                                    </p:animEffect>
                                  </p:childTnLst>
                                </p:cTn>
                              </p:par>
                              <p:par>
                                <p:cTn fill="hold" grpId="0" id="8" nodeType="withEffect" presetClass="entr" presetID="14" presetSubtype="10">
                                  <p:stCondLst>
                                    <p:cond delay="0"/>
                                  </p:stCondLst>
                                  <p:childTnLst>
                                    <p:set>
                                      <p:cBhvr>
                                        <p:cTn dur="1" fill="hold" id="9">
                                          <p:stCondLst>
                                            <p:cond delay="0"/>
                                          </p:stCondLst>
                                        </p:cTn>
                                        <p:tgtEl>
                                          <p:spTgt spid="1048722"/>
                                        </p:tgtEl>
                                        <p:attrNameLst>
                                          <p:attrName>style.visibility</p:attrName>
                                        </p:attrNameLst>
                                      </p:cBhvr>
                                      <p:to>
                                        <p:strVal val="visible"/>
                                      </p:to>
                                    </p:set>
                                    <p:animEffect transition="in" filter="randombar(horizontal)">
                                      <p:cBhvr>
                                        <p:cTn dur="500" id="10"/>
                                        <p:tgtEl>
                                          <p:spTgt spid="1048722"/>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4" presetSubtype="10">
                                  <p:stCondLst>
                                    <p:cond delay="0"/>
                                  </p:stCondLst>
                                  <p:childTnLst>
                                    <p:set>
                                      <p:cBhvr>
                                        <p:cTn dur="1" fill="hold" id="14">
                                          <p:stCondLst>
                                            <p:cond delay="0"/>
                                          </p:stCondLst>
                                        </p:cTn>
                                        <p:tgtEl>
                                          <p:spTgt spid="1048732"/>
                                        </p:tgtEl>
                                        <p:attrNameLst>
                                          <p:attrName>style.visibility</p:attrName>
                                        </p:attrNameLst>
                                      </p:cBhvr>
                                      <p:to>
                                        <p:strVal val="visible"/>
                                      </p:to>
                                    </p:set>
                                    <p:animEffect transition="in" filter="randombar(horizontal)">
                                      <p:cBhvr>
                                        <p:cTn dur="500" id="15"/>
                                        <p:tgtEl>
                                          <p:spTgt spid="1048732"/>
                                        </p:tgtEl>
                                      </p:cBhvr>
                                    </p:animEffect>
                                  </p:childTnLst>
                                </p:cTn>
                              </p:par>
                              <p:par>
                                <p:cTn fill="hold" grpId="0" id="16" nodeType="withEffect" presetClass="entr" presetID="14" presetSubtype="10">
                                  <p:stCondLst>
                                    <p:cond delay="0"/>
                                  </p:stCondLst>
                                  <p:childTnLst>
                                    <p:set>
                                      <p:cBhvr>
                                        <p:cTn dur="1" fill="hold" id="17">
                                          <p:stCondLst>
                                            <p:cond delay="0"/>
                                          </p:stCondLst>
                                        </p:cTn>
                                        <p:tgtEl>
                                          <p:spTgt spid="1048738"/>
                                        </p:tgtEl>
                                        <p:attrNameLst>
                                          <p:attrName>style.visibility</p:attrName>
                                        </p:attrNameLst>
                                      </p:cBhvr>
                                      <p:to>
                                        <p:strVal val="visible"/>
                                      </p:to>
                                    </p:set>
                                    <p:animEffect transition="in" filter="randombar(horizontal)">
                                      <p:cBhvr>
                                        <p:cTn dur="500" id="18"/>
                                        <p:tgtEl>
                                          <p:spTgt spid="1048738"/>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14" presetSubtype="10">
                                  <p:stCondLst>
                                    <p:cond delay="0"/>
                                  </p:stCondLst>
                                  <p:childTnLst>
                                    <p:set>
                                      <p:cBhvr>
                                        <p:cTn dur="1" fill="hold" id="22">
                                          <p:stCondLst>
                                            <p:cond delay="0"/>
                                          </p:stCondLst>
                                        </p:cTn>
                                        <p:tgtEl>
                                          <p:spTgt spid="1048733"/>
                                        </p:tgtEl>
                                        <p:attrNameLst>
                                          <p:attrName>style.visibility</p:attrName>
                                        </p:attrNameLst>
                                      </p:cBhvr>
                                      <p:to>
                                        <p:strVal val="visible"/>
                                      </p:to>
                                    </p:set>
                                    <p:animEffect transition="in" filter="randombar(horizontal)">
                                      <p:cBhvr>
                                        <p:cTn dur="500" id="23"/>
                                        <p:tgtEl>
                                          <p:spTgt spid="1048733"/>
                                        </p:tgtEl>
                                      </p:cBhvr>
                                    </p:animEffect>
                                  </p:childTnLst>
                                </p:cTn>
                              </p:par>
                              <p:par>
                                <p:cTn fill="hold" grpId="0" id="24" nodeType="withEffect" presetClass="entr" presetID="14" presetSubtype="10">
                                  <p:stCondLst>
                                    <p:cond delay="0"/>
                                  </p:stCondLst>
                                  <p:childTnLst>
                                    <p:set>
                                      <p:cBhvr>
                                        <p:cTn dur="1" fill="hold" id="25">
                                          <p:stCondLst>
                                            <p:cond delay="0"/>
                                          </p:stCondLst>
                                        </p:cTn>
                                        <p:tgtEl>
                                          <p:spTgt spid="1048739"/>
                                        </p:tgtEl>
                                        <p:attrNameLst>
                                          <p:attrName>style.visibility</p:attrName>
                                        </p:attrNameLst>
                                      </p:cBhvr>
                                      <p:to>
                                        <p:strVal val="visible"/>
                                      </p:to>
                                    </p:set>
                                    <p:animEffect transition="in" filter="randombar(horizontal)">
                                      <p:cBhvr>
                                        <p:cTn dur="500" id="26"/>
                                        <p:tgtEl>
                                          <p:spTgt spid="1048739"/>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14" presetSubtype="10">
                                  <p:stCondLst>
                                    <p:cond delay="0"/>
                                  </p:stCondLst>
                                  <p:childTnLst>
                                    <p:set>
                                      <p:cBhvr>
                                        <p:cTn dur="1" fill="hold" id="30">
                                          <p:stCondLst>
                                            <p:cond delay="0"/>
                                          </p:stCondLst>
                                        </p:cTn>
                                        <p:tgtEl>
                                          <p:spTgt spid="1048734"/>
                                        </p:tgtEl>
                                        <p:attrNameLst>
                                          <p:attrName>style.visibility</p:attrName>
                                        </p:attrNameLst>
                                      </p:cBhvr>
                                      <p:to>
                                        <p:strVal val="visible"/>
                                      </p:to>
                                    </p:set>
                                    <p:animEffect transition="in" filter="randombar(horizontal)">
                                      <p:cBhvr>
                                        <p:cTn dur="500" id="31"/>
                                        <p:tgtEl>
                                          <p:spTgt spid="1048734"/>
                                        </p:tgtEl>
                                      </p:cBhvr>
                                    </p:animEffect>
                                  </p:childTnLst>
                                </p:cTn>
                              </p:par>
                              <p:par>
                                <p:cTn fill="hold" grpId="0" id="32" nodeType="withEffect" presetClass="entr" presetID="14" presetSubtype="10">
                                  <p:stCondLst>
                                    <p:cond delay="0"/>
                                  </p:stCondLst>
                                  <p:childTnLst>
                                    <p:set>
                                      <p:cBhvr>
                                        <p:cTn dur="1" fill="hold" id="33">
                                          <p:stCondLst>
                                            <p:cond delay="0"/>
                                          </p:stCondLst>
                                        </p:cTn>
                                        <p:tgtEl>
                                          <p:spTgt spid="1048740"/>
                                        </p:tgtEl>
                                        <p:attrNameLst>
                                          <p:attrName>style.visibility</p:attrName>
                                        </p:attrNameLst>
                                      </p:cBhvr>
                                      <p:to>
                                        <p:strVal val="visible"/>
                                      </p:to>
                                    </p:set>
                                    <p:animEffect transition="in" filter="randombar(horizontal)">
                                      <p:cBhvr>
                                        <p:cTn dur="500" id="34"/>
                                        <p:tgtEl>
                                          <p:spTgt spid="1048740"/>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grpId="0" id="37" nodeType="clickEffect" presetClass="entr" presetID="14" presetSubtype="10">
                                  <p:stCondLst>
                                    <p:cond delay="0"/>
                                  </p:stCondLst>
                                  <p:childTnLst>
                                    <p:set>
                                      <p:cBhvr>
                                        <p:cTn dur="1" fill="hold" id="38">
                                          <p:stCondLst>
                                            <p:cond delay="0"/>
                                          </p:stCondLst>
                                        </p:cTn>
                                        <p:tgtEl>
                                          <p:spTgt spid="1048735"/>
                                        </p:tgtEl>
                                        <p:attrNameLst>
                                          <p:attrName>style.visibility</p:attrName>
                                        </p:attrNameLst>
                                      </p:cBhvr>
                                      <p:to>
                                        <p:strVal val="visible"/>
                                      </p:to>
                                    </p:set>
                                    <p:animEffect transition="in" filter="randombar(horizontal)">
                                      <p:cBhvr>
                                        <p:cTn dur="500" id="39"/>
                                        <p:tgtEl>
                                          <p:spTgt spid="1048735"/>
                                        </p:tgtEl>
                                      </p:cBhvr>
                                    </p:animEffect>
                                  </p:childTnLst>
                                </p:cTn>
                              </p:par>
                              <p:par>
                                <p:cTn fill="hold" grpId="0" id="40" nodeType="withEffect" presetClass="entr" presetID="14" presetSubtype="10">
                                  <p:stCondLst>
                                    <p:cond delay="0"/>
                                  </p:stCondLst>
                                  <p:childTnLst>
                                    <p:set>
                                      <p:cBhvr>
                                        <p:cTn dur="1" fill="hold" id="41">
                                          <p:stCondLst>
                                            <p:cond delay="0"/>
                                          </p:stCondLst>
                                        </p:cTn>
                                        <p:tgtEl>
                                          <p:spTgt spid="1048741"/>
                                        </p:tgtEl>
                                        <p:attrNameLst>
                                          <p:attrName>style.visibility</p:attrName>
                                        </p:attrNameLst>
                                      </p:cBhvr>
                                      <p:to>
                                        <p:strVal val="visible"/>
                                      </p:to>
                                    </p:set>
                                    <p:animEffect transition="in" filter="randombar(horizontal)">
                                      <p:cBhvr>
                                        <p:cTn dur="500" id="42"/>
                                        <p:tgtEl>
                                          <p:spTgt spid="1048741"/>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grpId="0" id="45" nodeType="clickEffect" presetClass="entr" presetID="14" presetSubtype="10">
                                  <p:stCondLst>
                                    <p:cond delay="0"/>
                                  </p:stCondLst>
                                  <p:childTnLst>
                                    <p:set>
                                      <p:cBhvr>
                                        <p:cTn dur="1" fill="hold" id="46">
                                          <p:stCondLst>
                                            <p:cond delay="0"/>
                                          </p:stCondLst>
                                        </p:cTn>
                                        <p:tgtEl>
                                          <p:spTgt spid="1048736"/>
                                        </p:tgtEl>
                                        <p:attrNameLst>
                                          <p:attrName>style.visibility</p:attrName>
                                        </p:attrNameLst>
                                      </p:cBhvr>
                                      <p:to>
                                        <p:strVal val="visible"/>
                                      </p:to>
                                    </p:set>
                                    <p:animEffect transition="in" filter="randombar(horizontal)">
                                      <p:cBhvr>
                                        <p:cTn dur="500" id="47"/>
                                        <p:tgtEl>
                                          <p:spTgt spid="1048736"/>
                                        </p:tgtEl>
                                      </p:cBhvr>
                                    </p:animEffect>
                                  </p:childTnLst>
                                </p:cTn>
                              </p:par>
                              <p:par>
                                <p:cTn fill="hold" grpId="0" id="48" nodeType="withEffect" presetClass="entr" presetID="14" presetSubtype="10">
                                  <p:stCondLst>
                                    <p:cond delay="0"/>
                                  </p:stCondLst>
                                  <p:childTnLst>
                                    <p:set>
                                      <p:cBhvr>
                                        <p:cTn dur="1" fill="hold" id="49">
                                          <p:stCondLst>
                                            <p:cond delay="0"/>
                                          </p:stCondLst>
                                        </p:cTn>
                                        <p:tgtEl>
                                          <p:spTgt spid="1048742"/>
                                        </p:tgtEl>
                                        <p:attrNameLst>
                                          <p:attrName>style.visibility</p:attrName>
                                        </p:attrNameLst>
                                      </p:cBhvr>
                                      <p:to>
                                        <p:strVal val="visible"/>
                                      </p:to>
                                    </p:set>
                                    <p:animEffect transition="in" filter="randombar(horizontal)">
                                      <p:cBhvr>
                                        <p:cTn dur="500" id="50"/>
                                        <p:tgtEl>
                                          <p:spTgt spid="1048742"/>
                                        </p:tgtEl>
                                      </p:cBhvr>
                                    </p:animEffect>
                                  </p:childTnLst>
                                </p:cTn>
                              </p:par>
                            </p:childTnLst>
                          </p:cTn>
                        </p:par>
                      </p:childTnLst>
                    </p:cTn>
                  </p:par>
                  <p:par>
                    <p:cTn fill="hold" id="51" nodeType="clickPar">
                      <p:stCondLst>
                        <p:cond delay="indefinite"/>
                      </p:stCondLst>
                      <p:childTnLst>
                        <p:par>
                          <p:cTn fill="hold" id="52" nodeType="withGroup">
                            <p:stCondLst>
                              <p:cond delay="0"/>
                            </p:stCondLst>
                            <p:childTnLst>
                              <p:par>
                                <p:cTn fill="hold" grpId="0" id="53" nodeType="clickEffect" presetClass="entr" presetID="14" presetSubtype="10">
                                  <p:stCondLst>
                                    <p:cond delay="0"/>
                                  </p:stCondLst>
                                  <p:childTnLst>
                                    <p:set>
                                      <p:cBhvr>
                                        <p:cTn dur="1" fill="hold" id="54">
                                          <p:stCondLst>
                                            <p:cond delay="0"/>
                                          </p:stCondLst>
                                        </p:cTn>
                                        <p:tgtEl>
                                          <p:spTgt spid="1048743"/>
                                        </p:tgtEl>
                                        <p:attrNameLst>
                                          <p:attrName>style.visibility</p:attrName>
                                        </p:attrNameLst>
                                      </p:cBhvr>
                                      <p:to>
                                        <p:strVal val="visible"/>
                                      </p:to>
                                    </p:set>
                                    <p:animEffect transition="in" filter="randombar(horizontal)">
                                      <p:cBhvr>
                                        <p:cTn dur="500" id="55"/>
                                        <p:tgtEl>
                                          <p:spTgt spid="1048743"/>
                                        </p:tgtEl>
                                      </p:cBhvr>
                                    </p:animEffect>
                                  </p:childTnLst>
                                </p:cTn>
                              </p:par>
                              <p:par>
                                <p:cTn fill="hold" grpId="0" id="56" nodeType="withEffect" presetClass="entr" presetID="14" presetSubtype="10">
                                  <p:stCondLst>
                                    <p:cond delay="0"/>
                                  </p:stCondLst>
                                  <p:childTnLst>
                                    <p:set>
                                      <p:cBhvr>
                                        <p:cTn dur="1" fill="hold" id="57">
                                          <p:stCondLst>
                                            <p:cond delay="0"/>
                                          </p:stCondLst>
                                        </p:cTn>
                                        <p:tgtEl>
                                          <p:spTgt spid="1048737"/>
                                        </p:tgtEl>
                                        <p:attrNameLst>
                                          <p:attrName>style.visibility</p:attrName>
                                        </p:attrNameLst>
                                      </p:cBhvr>
                                      <p:to>
                                        <p:strVal val="visible"/>
                                      </p:to>
                                    </p:set>
                                    <p:animEffect transition="in" filter="randombar(horizontal)">
                                      <p:cBhvr>
                                        <p:cTn dur="500" id="58"/>
                                        <p:tgtEl>
                                          <p:spTgt spid="104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2" grpId="0" uiExpand="0" build="whole"/>
      <p:bldP spid="1048731" grpId="0" uiExpand="0" build="whole"/>
      <p:bldP spid="1048732" grpId="0" uiExpand="0" build="whole"/>
      <p:bldP spid="1048733" grpId="0" uiExpand="0" build="whole"/>
      <p:bldP spid="1048734" grpId="0" uiExpand="0" build="whole"/>
      <p:bldP spid="1048735" grpId="0" uiExpand="0" build="whole"/>
      <p:bldP spid="1048736" grpId="0" uiExpand="0" build="whole"/>
      <p:bldP spid="1048737" grpId="0" uiExpand="0" build="whole"/>
      <p:bldP spid="1048738" grpId="0" uiExpand="0" build="whole"/>
      <p:bldP spid="1048739" grpId="0" uiExpand="0" build="whole"/>
      <p:bldP spid="1048740" grpId="0" uiExpand="0" build="whole"/>
      <p:bldP spid="1048741" grpId="0" uiExpand="0" build="whole"/>
      <p:bldP spid="1048742" grpId="0" uiExpand="0" build="whole"/>
      <p:bldP spid="1048743" grpId="0" uiExpand="0" build="whole"/>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sp>
        <p:nvSpPr>
          <p:cNvPr id="1048748"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lang="zh-CN"/>
              <a:t>极限编程（</a:t>
            </a:r>
            <a:r>
              <a:rPr altLang="zh-CN" lang="en-US"/>
              <a:t>e</a:t>
            </a:r>
            <a:r>
              <a:rPr altLang="zh-CN" b="1" lang="en-US">
                <a:solidFill>
                  <a:srgbClr val="FF0000"/>
                </a:solidFill>
              </a:rPr>
              <a:t>X</a:t>
            </a:r>
            <a:r>
              <a:rPr altLang="zh-CN" lang="en-US"/>
              <a:t>treme </a:t>
            </a:r>
            <a:r>
              <a:rPr altLang="zh-CN" b="1" lang="en-US">
                <a:solidFill>
                  <a:srgbClr val="FF0000"/>
                </a:solidFill>
              </a:rPr>
              <a:t>P</a:t>
            </a:r>
            <a:r>
              <a:rPr altLang="en-US" lang="zh-CN"/>
              <a:t>rogramming）</a:t>
            </a:r>
          </a:p>
        </p:txBody>
      </p:sp>
      <p:sp>
        <p:nvSpPr>
          <p:cNvPr id="1048749" name=""/>
          <p:cNvSpPr/>
          <p:nvPr>
            <p:ph type="body" sz="full" idx="1"/>
          </p:nvPr>
        </p:nvSpPr>
        <p:spPr>
          <a:xfrm rot="0">
            <a:off x="446087" y="1484312"/>
            <a:ext cx="8229600" cy="39608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应用最广泛的敏捷方法</a:t>
            </a:r>
          </a:p>
          <a:p>
            <a:pPr lvl="0"/>
            <a:r>
              <a:rPr altLang="zh-CN" sz="2800" lang="en-US"/>
              <a:t>Kent Beck</a:t>
            </a:r>
          </a:p>
          <a:p>
            <a:pPr lvl="0"/>
            <a:r>
              <a:rPr altLang="en-US" sz="2800" lang="zh-CN"/>
              <a:t>把好的开发实践（迭代式开发）运用到极致</a:t>
            </a:r>
            <a:r>
              <a:rPr altLang="zh-CN" sz="2800" lang="en-US"/>
              <a:t> </a:t>
            </a:r>
          </a:p>
          <a:p>
            <a:pPr lvl="1"/>
            <a:r>
              <a:rPr altLang="en-US" sz="2400" lang="zh-CN"/>
              <a:t>新的版本可能每天构建多次</a:t>
            </a:r>
          </a:p>
          <a:p>
            <a:pPr lvl="1"/>
            <a:r>
              <a:rPr altLang="en-US" sz="2400" lang="zh-CN"/>
              <a:t>每两到三周完成一次迭代过程，交付出目标系统的一个可工作的版本</a:t>
            </a:r>
          </a:p>
          <a:p>
            <a:pPr lvl="1"/>
            <a:r>
              <a:rPr altLang="en-US" sz="2400" lang="zh-CN"/>
              <a:t>对于每次的构建都要进行测试</a:t>
            </a:r>
          </a:p>
          <a:p>
            <a:pPr lvl="1"/>
            <a:r>
              <a:rPr altLang="zh-CN" sz="2400" lang="en-US"/>
              <a:t>……</a:t>
            </a:r>
          </a:p>
        </p:txBody>
      </p:sp>
      <p:sp>
        <p:nvSpPr>
          <p:cNvPr id="104875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13</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749">
                                            <p:txEl>
                                              <p:charRg st="11" end="21"/>
                                            </p:txEl>
                                          </p:spTgt>
                                        </p:tgtEl>
                                        <p:attrNameLst>
                                          <p:attrName>style.visibility</p:attrName>
                                        </p:attrNameLst>
                                      </p:cBhvr>
                                      <p:to>
                                        <p:strVal val="visible"/>
                                      </p:to>
                                    </p:set>
                                    <p:animEffect transition="in" filter="randombar(horizontal)">
                                      <p:cBhvr>
                                        <p:cTn dur="500" id="7"/>
                                        <p:tgtEl>
                                          <p:spTgt spid="1048749">
                                            <p:txEl>
                                              <p:charRg st="11" end="21"/>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749">
                                            <p:txEl>
                                              <p:charRg st="21" end="42"/>
                                            </p:txEl>
                                          </p:spTgt>
                                        </p:tgtEl>
                                        <p:attrNameLst>
                                          <p:attrName>style.visibility</p:attrName>
                                        </p:attrNameLst>
                                      </p:cBhvr>
                                      <p:to>
                                        <p:strVal val="visible"/>
                                      </p:to>
                                    </p:set>
                                    <p:animEffect transition="in" filter="randombar(horizontal)">
                                      <p:cBhvr>
                                        <p:cTn dur="500" id="12"/>
                                        <p:tgtEl>
                                          <p:spTgt spid="1048749">
                                            <p:txEl>
                                              <p:charRg st="21" end="42"/>
                                            </p:txEl>
                                          </p:spTgt>
                                        </p:tgtEl>
                                      </p:cBhvr>
                                    </p:animEffect>
                                  </p:childTnLst>
                                </p:cTn>
                              </p:par>
                              <p:par>
                                <p:cTn fill="hold" id="13" nodeType="withEffect" presetClass="entr" presetID="14" presetSubtype="10">
                                  <p:stCondLst>
                                    <p:cond delay="0"/>
                                  </p:stCondLst>
                                  <p:childTnLst>
                                    <p:set>
                                      <p:cBhvr>
                                        <p:cTn dur="1" fill="hold" id="14">
                                          <p:stCondLst>
                                            <p:cond delay="0"/>
                                          </p:stCondLst>
                                        </p:cTn>
                                        <p:tgtEl>
                                          <p:spTgt spid="1048749">
                                            <p:txEl>
                                              <p:charRg st="42" end="55"/>
                                            </p:txEl>
                                          </p:spTgt>
                                        </p:tgtEl>
                                        <p:attrNameLst>
                                          <p:attrName>style.visibility</p:attrName>
                                        </p:attrNameLst>
                                      </p:cBhvr>
                                      <p:to>
                                        <p:strVal val="visible"/>
                                      </p:to>
                                    </p:set>
                                    <p:animEffect transition="in" filter="randombar(horizontal)">
                                      <p:cBhvr>
                                        <p:cTn dur="500" id="15"/>
                                        <p:tgtEl>
                                          <p:spTgt spid="1048749">
                                            <p:txEl>
                                              <p:charRg st="42" end="55"/>
                                            </p:txEl>
                                          </p:spTgt>
                                        </p:tgtEl>
                                      </p:cBhvr>
                                    </p:animEffect>
                                  </p:childTnLst>
                                </p:cTn>
                              </p:par>
                              <p:par>
                                <p:cTn fill="hold" id="16" nodeType="withEffect" presetClass="entr" presetID="14" presetSubtype="10">
                                  <p:stCondLst>
                                    <p:cond delay="0"/>
                                  </p:stCondLst>
                                  <p:childTnLst>
                                    <p:set>
                                      <p:cBhvr>
                                        <p:cTn dur="1" fill="hold" id="17">
                                          <p:stCondLst>
                                            <p:cond delay="0"/>
                                          </p:stCondLst>
                                        </p:cTn>
                                        <p:tgtEl>
                                          <p:spTgt spid="1048749">
                                            <p:txEl>
                                              <p:charRg st="55" end="86"/>
                                            </p:txEl>
                                          </p:spTgt>
                                        </p:tgtEl>
                                        <p:attrNameLst>
                                          <p:attrName>style.visibility</p:attrName>
                                        </p:attrNameLst>
                                      </p:cBhvr>
                                      <p:to>
                                        <p:strVal val="visible"/>
                                      </p:to>
                                    </p:set>
                                    <p:animEffect transition="in" filter="randombar(horizontal)">
                                      <p:cBhvr>
                                        <p:cTn dur="500" id="18"/>
                                        <p:tgtEl>
                                          <p:spTgt spid="1048749">
                                            <p:txEl>
                                              <p:charRg st="55" end="86"/>
                                            </p:txEl>
                                          </p:spTgt>
                                        </p:tgtEl>
                                      </p:cBhvr>
                                    </p:animEffect>
                                  </p:childTnLst>
                                </p:cTn>
                              </p:par>
                              <p:par>
                                <p:cTn fill="hold" id="19" nodeType="withEffect" presetClass="entr" presetID="14" presetSubtype="10">
                                  <p:stCondLst>
                                    <p:cond delay="0"/>
                                  </p:stCondLst>
                                  <p:childTnLst>
                                    <p:set>
                                      <p:cBhvr>
                                        <p:cTn dur="1" fill="hold" id="20">
                                          <p:stCondLst>
                                            <p:cond delay="0"/>
                                          </p:stCondLst>
                                        </p:cTn>
                                        <p:tgtEl>
                                          <p:spTgt spid="1048749">
                                            <p:txEl>
                                              <p:charRg st="86" end="100"/>
                                            </p:txEl>
                                          </p:spTgt>
                                        </p:tgtEl>
                                        <p:attrNameLst>
                                          <p:attrName>style.visibility</p:attrName>
                                        </p:attrNameLst>
                                      </p:cBhvr>
                                      <p:to>
                                        <p:strVal val="visible"/>
                                      </p:to>
                                    </p:set>
                                    <p:animEffect transition="in" filter="randombar(horizontal)">
                                      <p:cBhvr>
                                        <p:cTn dur="500" id="21"/>
                                        <p:tgtEl>
                                          <p:spTgt spid="1048749">
                                            <p:txEl>
                                              <p:charRg st="86" end="100"/>
                                            </p:txEl>
                                          </p:spTgt>
                                        </p:tgtEl>
                                      </p:cBhvr>
                                    </p:animEffect>
                                  </p:childTnLst>
                                </p:cTn>
                              </p:par>
                              <p:par>
                                <p:cTn fill="hold" id="22" nodeType="withEffect" presetClass="entr" presetID="14" presetSubtype="10">
                                  <p:stCondLst>
                                    <p:cond delay="0"/>
                                  </p:stCondLst>
                                  <p:childTnLst>
                                    <p:set>
                                      <p:cBhvr>
                                        <p:cTn dur="1" fill="hold" id="23">
                                          <p:stCondLst>
                                            <p:cond delay="0"/>
                                          </p:stCondLst>
                                        </p:cTn>
                                        <p:tgtEl>
                                          <p:spTgt spid="1048749">
                                            <p:txEl>
                                              <p:charRg st="100" end="103"/>
                                            </p:txEl>
                                          </p:spTgt>
                                        </p:tgtEl>
                                        <p:attrNameLst>
                                          <p:attrName>style.visibility</p:attrName>
                                        </p:attrNameLst>
                                      </p:cBhvr>
                                      <p:to>
                                        <p:strVal val="visible"/>
                                      </p:to>
                                    </p:set>
                                    <p:animEffect transition="in" filter="randombar(horizontal)">
                                      <p:cBhvr>
                                        <p:cTn dur="500" id="24"/>
                                        <p:tgtEl>
                                          <p:spTgt spid="1048749">
                                            <p:txEl>
                                              <p:charRg st="100"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sp>
        <p:nvSpPr>
          <p:cNvPr id="1048751" name=""/>
          <p:cNvSpPr/>
          <p:nvPr>
            <p:ph type="title" sz="full" idx="0"/>
          </p:nvPr>
        </p:nvSpPr>
        <p:spPr>
          <a:xfrm rot="0">
            <a:off x="457200" y="277812"/>
            <a:ext cx="8435975"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XP</a:t>
            </a:r>
            <a:r>
              <a:rPr altLang="en-US" lang="zh-CN"/>
              <a:t>发布周期</a:t>
            </a:r>
            <a:r>
              <a:rPr altLang="zh-CN" lang="en-GB"/>
              <a:t> </a:t>
            </a:r>
          </a:p>
        </p:txBody>
      </p:sp>
      <p:sp>
        <p:nvSpPr>
          <p:cNvPr id="104875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14</a:t>
            </a:fld>
            <a:endParaRPr altLang="zh-CN" sz="1200" lang="en-US">
              <a:solidFill>
                <a:srgbClr val="000000"/>
              </a:solidFill>
              <a:latin typeface="Garamond" pitchFamily="18" charset="0"/>
            </a:endParaRPr>
          </a:p>
        </p:txBody>
      </p:sp>
      <p:sp>
        <p:nvSpPr>
          <p:cNvPr id="1048753" name=""/>
          <p:cNvSpPr/>
          <p:nvPr/>
        </p:nvSpPr>
        <p:spPr>
          <a:xfrm rot="0">
            <a:off x="684212" y="1843087"/>
            <a:ext cx="1800225" cy="720725"/>
          </a:xfrm>
          <a:prstGeom prst="roundRect"/>
          <a:solidFill>
            <a:schemeClr val="lt1"/>
          </a:solidFill>
          <a:ln w="25400" cap="flat" cmpd="sng">
            <a:solidFill>
              <a:srgbClr val="00B0F0">
                <a:alpha val="100000"/>
              </a:srgbClr>
            </a:solidFill>
            <a:prstDash val="solid"/>
            <a:round/>
          </a:ln>
          <a:effectLst>
            <a:outerShdw algn="tl" dir="2700000" dist="38100" kx="0" sx="100000" sy="100000">
              <a:srgbClr val="000000">
                <a:alpha val="39999"/>
              </a:srgbClr>
            </a:outerShdw>
          </a:effectLst>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sz="2000" lang="zh-CN">
                <a:solidFill>
                  <a:srgbClr val="000000"/>
                </a:solidFill>
              </a:rPr>
              <a:t>选择该版本的用户故事</a:t>
            </a:r>
          </a:p>
        </p:txBody>
      </p:sp>
      <p:cxnSp>
        <p:nvCxnSpPr>
          <p:cNvPr id="3145732" name=""/>
          <p:cNvCxnSpPr>
            <a:cxnSpLocks/>
          </p:cNvCxnSpPr>
          <p:nvPr/>
        </p:nvCxnSpPr>
        <p:spPr>
          <a:xfrm rot="0" flipH="1">
            <a:off x="1584325" y="2563812"/>
            <a:ext cx="0" cy="1219200"/>
          </a:xfrm>
          <a:prstGeom prst="straightConnector1"/>
          <a:noFill/>
          <a:ln w="28575" cap="flat" cmpd="sng">
            <a:solidFill>
              <a:schemeClr val="dk1">
                <a:alpha val="100000"/>
              </a:schemeClr>
            </a:solidFill>
            <a:prstDash val="solid"/>
            <a:round/>
            <a:headEnd type="triangle" w="med" len="med"/>
          </a:ln>
        </p:spPr>
      </p:cxnSp>
      <p:cxnSp>
        <p:nvCxnSpPr>
          <p:cNvPr id="3145733" name=""/>
          <p:cNvCxnSpPr>
            <a:cxnSpLocks/>
          </p:cNvCxnSpPr>
          <p:nvPr/>
        </p:nvCxnSpPr>
        <p:spPr>
          <a:xfrm rot="0" flipV="1">
            <a:off x="2484437" y="2203450"/>
            <a:ext cx="985837" cy="0"/>
          </a:xfrm>
          <a:prstGeom prst="straightConnector1"/>
          <a:noFill/>
          <a:ln w="28575" cap="flat" cmpd="sng">
            <a:solidFill>
              <a:schemeClr val="dk1">
                <a:alpha val="100000"/>
              </a:schemeClr>
            </a:solidFill>
            <a:prstDash val="solid"/>
            <a:round/>
            <a:tailEnd type="triangle" w="med" len="med"/>
          </a:ln>
        </p:spPr>
      </p:cxnSp>
      <p:sp>
        <p:nvSpPr>
          <p:cNvPr id="1048754" name=""/>
          <p:cNvSpPr/>
          <p:nvPr/>
        </p:nvSpPr>
        <p:spPr>
          <a:xfrm rot="0">
            <a:off x="3470275" y="1843087"/>
            <a:ext cx="1800225" cy="720725"/>
          </a:xfrm>
          <a:prstGeom prst="roundRect"/>
          <a:solidFill>
            <a:schemeClr val="lt1"/>
          </a:solidFill>
          <a:ln w="25400" cap="flat" cmpd="sng">
            <a:solidFill>
              <a:srgbClr val="00B0F0">
                <a:alpha val="100000"/>
              </a:srgbClr>
            </a:solidFill>
            <a:prstDash val="solid"/>
            <a:round/>
          </a:ln>
          <a:effectLst>
            <a:outerShdw algn="tl" dir="2700000" dist="38100" kx="0" sx="100000" sy="100000">
              <a:srgbClr val="000000">
                <a:alpha val="39999"/>
              </a:srgbClr>
            </a:outerShdw>
          </a:effectLst>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sz="2000" lang="zh-CN">
                <a:solidFill>
                  <a:srgbClr val="000000"/>
                </a:solidFill>
              </a:rPr>
              <a:t>用户故事分解为一系列任务</a:t>
            </a:r>
          </a:p>
        </p:txBody>
      </p:sp>
      <p:cxnSp>
        <p:nvCxnSpPr>
          <p:cNvPr id="3145734" name=""/>
          <p:cNvCxnSpPr>
            <a:cxnSpLocks/>
          </p:cNvCxnSpPr>
          <p:nvPr/>
        </p:nvCxnSpPr>
        <p:spPr>
          <a:xfrm rot="0" flipV="1">
            <a:off x="5270500" y="2185987"/>
            <a:ext cx="987425" cy="0"/>
          </a:xfrm>
          <a:prstGeom prst="straightConnector1"/>
          <a:noFill/>
          <a:ln w="28575" cap="flat" cmpd="sng">
            <a:solidFill>
              <a:schemeClr val="dk1">
                <a:alpha val="100000"/>
              </a:schemeClr>
            </a:solidFill>
            <a:prstDash val="solid"/>
            <a:round/>
            <a:tailEnd type="triangle" w="med" len="med"/>
          </a:ln>
        </p:spPr>
      </p:cxnSp>
      <p:sp>
        <p:nvSpPr>
          <p:cNvPr id="1048755" name=""/>
          <p:cNvSpPr/>
          <p:nvPr/>
        </p:nvSpPr>
        <p:spPr>
          <a:xfrm rot="0">
            <a:off x="6234112" y="1825625"/>
            <a:ext cx="1800225" cy="720725"/>
          </a:xfrm>
          <a:prstGeom prst="roundRect"/>
          <a:solidFill>
            <a:schemeClr val="lt1"/>
          </a:solidFill>
          <a:ln w="25400" cap="flat" cmpd="sng">
            <a:solidFill>
              <a:srgbClr val="00B0F0">
                <a:alpha val="100000"/>
              </a:srgbClr>
            </a:solidFill>
            <a:prstDash val="solid"/>
            <a:round/>
          </a:ln>
          <a:effectLst>
            <a:outerShdw algn="tl" dir="2700000" dist="38100" kx="0" sx="100000" sy="100000">
              <a:srgbClr val="000000">
                <a:alpha val="39999"/>
              </a:srgbClr>
            </a:outerShdw>
          </a:effectLst>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sz="2000" lang="zh-CN">
                <a:solidFill>
                  <a:srgbClr val="000000"/>
                </a:solidFill>
              </a:rPr>
              <a:t>版本计划</a:t>
            </a:r>
          </a:p>
        </p:txBody>
      </p:sp>
      <p:sp>
        <p:nvSpPr>
          <p:cNvPr id="1048756" name=""/>
          <p:cNvSpPr/>
          <p:nvPr/>
        </p:nvSpPr>
        <p:spPr>
          <a:xfrm rot="0">
            <a:off x="6300787" y="3787775"/>
            <a:ext cx="1800225" cy="720725"/>
          </a:xfrm>
          <a:prstGeom prst="roundRect"/>
          <a:solidFill>
            <a:schemeClr val="lt1"/>
          </a:solidFill>
          <a:ln w="25400" cap="flat" cmpd="sng">
            <a:solidFill>
              <a:srgbClr val="00B0F0">
                <a:alpha val="100000"/>
              </a:srgbClr>
            </a:solidFill>
            <a:prstDash val="solid"/>
            <a:round/>
          </a:ln>
          <a:effectLst>
            <a:outerShdw algn="tl" dir="2700000" dist="38100" kx="0" sx="100000" sy="100000">
              <a:srgbClr val="000000">
                <a:alpha val="39999"/>
              </a:srgbClr>
            </a:outerShdw>
          </a:effectLst>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sz="2000" lang="zh-CN">
                <a:solidFill>
                  <a:srgbClr val="000000"/>
                </a:solidFill>
              </a:rPr>
              <a:t>开发、测试</a:t>
            </a:r>
          </a:p>
          <a:p>
            <a:pPr algn="ctr" eaLnBrk="1" hangingPunct="1" latinLnBrk="1" lvl="0"/>
            <a:r>
              <a:rPr altLang="en-US" sz="2000" lang="zh-CN">
                <a:solidFill>
                  <a:srgbClr val="000000"/>
                </a:solidFill>
              </a:rPr>
              <a:t>软件</a:t>
            </a:r>
          </a:p>
        </p:txBody>
      </p:sp>
      <p:cxnSp>
        <p:nvCxnSpPr>
          <p:cNvPr id="3145735" name=""/>
          <p:cNvCxnSpPr>
            <a:cxnSpLocks/>
          </p:cNvCxnSpPr>
          <p:nvPr/>
        </p:nvCxnSpPr>
        <p:spPr>
          <a:xfrm rot="0" flipH="1">
            <a:off x="7200900" y="2592387"/>
            <a:ext cx="12700" cy="1195387"/>
          </a:xfrm>
          <a:prstGeom prst="straightConnector1"/>
          <a:noFill/>
          <a:ln w="28575" cap="flat" cmpd="sng">
            <a:solidFill>
              <a:schemeClr val="dk1">
                <a:alpha val="100000"/>
              </a:schemeClr>
            </a:solidFill>
            <a:prstDash val="solid"/>
            <a:round/>
            <a:tailEnd type="triangle" w="med" len="med"/>
          </a:ln>
        </p:spPr>
      </p:cxnSp>
      <p:sp>
        <p:nvSpPr>
          <p:cNvPr id="1048757" name=""/>
          <p:cNvSpPr/>
          <p:nvPr/>
        </p:nvSpPr>
        <p:spPr>
          <a:xfrm rot="0">
            <a:off x="3492500" y="3783012"/>
            <a:ext cx="1800225" cy="720725"/>
          </a:xfrm>
          <a:prstGeom prst="roundRect"/>
          <a:solidFill>
            <a:schemeClr val="lt1"/>
          </a:solidFill>
          <a:ln w="25400" cap="flat" cmpd="sng">
            <a:solidFill>
              <a:srgbClr val="00B0F0">
                <a:alpha val="100000"/>
              </a:srgbClr>
            </a:solidFill>
            <a:prstDash val="solid"/>
            <a:round/>
          </a:ln>
          <a:effectLst>
            <a:outerShdw algn="tl" dir="2700000" dist="38100" kx="0" sx="100000" sy="100000">
              <a:srgbClr val="000000">
                <a:alpha val="39999"/>
              </a:srgbClr>
            </a:outerShdw>
          </a:effectLst>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sz="2000" lang="zh-CN">
                <a:solidFill>
                  <a:srgbClr val="000000"/>
                </a:solidFill>
              </a:rPr>
              <a:t>发布软件</a:t>
            </a:r>
          </a:p>
        </p:txBody>
      </p:sp>
      <p:cxnSp>
        <p:nvCxnSpPr>
          <p:cNvPr id="3145736" name=""/>
          <p:cNvCxnSpPr>
            <a:cxnSpLocks/>
          </p:cNvCxnSpPr>
          <p:nvPr/>
        </p:nvCxnSpPr>
        <p:spPr>
          <a:xfrm rot="0" flipV="1">
            <a:off x="5313362" y="4148137"/>
            <a:ext cx="987425" cy="1587"/>
          </a:xfrm>
          <a:prstGeom prst="straightConnector1"/>
          <a:noFill/>
          <a:ln w="28575" cap="flat" cmpd="sng">
            <a:solidFill>
              <a:schemeClr val="dk1">
                <a:alpha val="100000"/>
              </a:schemeClr>
            </a:solidFill>
            <a:prstDash val="solid"/>
            <a:round/>
            <a:headEnd type="triangle" w="med" len="med"/>
          </a:ln>
        </p:spPr>
      </p:cxnSp>
      <p:sp>
        <p:nvSpPr>
          <p:cNvPr id="1048758" name=""/>
          <p:cNvSpPr/>
          <p:nvPr/>
        </p:nvSpPr>
        <p:spPr>
          <a:xfrm rot="0">
            <a:off x="684212" y="3783012"/>
            <a:ext cx="1800225" cy="720725"/>
          </a:xfrm>
          <a:prstGeom prst="roundRect"/>
          <a:solidFill>
            <a:schemeClr val="lt1"/>
          </a:solidFill>
          <a:ln w="25400" cap="flat" cmpd="sng">
            <a:solidFill>
              <a:srgbClr val="00B0F0">
                <a:alpha val="100000"/>
              </a:srgbClr>
            </a:solidFill>
            <a:prstDash val="solid"/>
            <a:round/>
          </a:ln>
          <a:effectLst>
            <a:outerShdw algn="tl" dir="2700000" dist="38100" kx="0" sx="100000" sy="100000">
              <a:srgbClr val="000000">
                <a:alpha val="39999"/>
              </a:srgbClr>
            </a:outerShdw>
          </a:effectLst>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sz="2000" lang="zh-CN">
                <a:solidFill>
                  <a:srgbClr val="000000"/>
                </a:solidFill>
              </a:rPr>
              <a:t>评价软件</a:t>
            </a:r>
          </a:p>
        </p:txBody>
      </p:sp>
      <p:cxnSp>
        <p:nvCxnSpPr>
          <p:cNvPr id="3145737" name=""/>
          <p:cNvCxnSpPr>
            <a:cxnSpLocks/>
          </p:cNvCxnSpPr>
          <p:nvPr/>
        </p:nvCxnSpPr>
        <p:spPr>
          <a:xfrm rot="0" flipV="1">
            <a:off x="2505075" y="4148137"/>
            <a:ext cx="987425" cy="1587"/>
          </a:xfrm>
          <a:prstGeom prst="straightConnector1"/>
          <a:noFill/>
          <a:ln w="28575" cap="flat" cmpd="sng">
            <a:solidFill>
              <a:schemeClr val="dk1">
                <a:alpha val="100000"/>
              </a:schemeClr>
            </a:solidFill>
            <a:prstDash val="solid"/>
            <a:round/>
            <a:headEnd type="triangle" w="med" len="med"/>
          </a:ln>
        </p:spPr>
      </p:cxn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753"/>
                                        </p:tgtEl>
                                        <p:attrNameLst>
                                          <p:attrName>style.visibility</p:attrName>
                                        </p:attrNameLst>
                                      </p:cBhvr>
                                      <p:to>
                                        <p:strVal val="visible"/>
                                      </p:to>
                                    </p:set>
                                    <p:animEffect transition="in" filter="randombar(horizontal)">
                                      <p:cBhvr>
                                        <p:cTn dur="500" id="7"/>
                                        <p:tgtEl>
                                          <p:spTgt spid="1048753"/>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3145733"/>
                                        </p:tgtEl>
                                        <p:attrNameLst>
                                          <p:attrName>style.visibility</p:attrName>
                                        </p:attrNameLst>
                                      </p:cBhvr>
                                      <p:to>
                                        <p:strVal val="visible"/>
                                      </p:to>
                                    </p:set>
                                    <p:animEffect transition="in" filter="randombar(horizontal)">
                                      <p:cBhvr>
                                        <p:cTn dur="500" id="12"/>
                                        <p:tgtEl>
                                          <p:spTgt spid="3145733"/>
                                        </p:tgtEl>
                                      </p:cBhvr>
                                    </p:animEffect>
                                  </p:childTnLst>
                                </p:cTn>
                              </p:par>
                              <p:par>
                                <p:cTn fill="hold" grpId="0" id="13" nodeType="withEffect" presetClass="entr" presetID="14" presetSubtype="10">
                                  <p:stCondLst>
                                    <p:cond delay="0"/>
                                  </p:stCondLst>
                                  <p:childTnLst>
                                    <p:set>
                                      <p:cBhvr>
                                        <p:cTn dur="1" fill="hold" id="14">
                                          <p:stCondLst>
                                            <p:cond delay="0"/>
                                          </p:stCondLst>
                                        </p:cTn>
                                        <p:tgtEl>
                                          <p:spTgt spid="1048754"/>
                                        </p:tgtEl>
                                        <p:attrNameLst>
                                          <p:attrName>style.visibility</p:attrName>
                                        </p:attrNameLst>
                                      </p:cBhvr>
                                      <p:to>
                                        <p:strVal val="visible"/>
                                      </p:to>
                                    </p:set>
                                    <p:animEffect transition="in" filter="randombar(horizontal)">
                                      <p:cBhvr>
                                        <p:cTn dur="500" id="15"/>
                                        <p:tgtEl>
                                          <p:spTgt spid="1048754"/>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14" presetSubtype="10">
                                  <p:stCondLst>
                                    <p:cond delay="0"/>
                                  </p:stCondLst>
                                  <p:childTnLst>
                                    <p:set>
                                      <p:cBhvr>
                                        <p:cTn dur="1" fill="hold" id="19">
                                          <p:stCondLst>
                                            <p:cond delay="0"/>
                                          </p:stCondLst>
                                        </p:cTn>
                                        <p:tgtEl>
                                          <p:spTgt spid="3145734"/>
                                        </p:tgtEl>
                                        <p:attrNameLst>
                                          <p:attrName>style.visibility</p:attrName>
                                        </p:attrNameLst>
                                      </p:cBhvr>
                                      <p:to>
                                        <p:strVal val="visible"/>
                                      </p:to>
                                    </p:set>
                                    <p:animEffect transition="in" filter="randombar(horizontal)">
                                      <p:cBhvr>
                                        <p:cTn dur="500" id="20"/>
                                        <p:tgtEl>
                                          <p:spTgt spid="3145734"/>
                                        </p:tgtEl>
                                      </p:cBhvr>
                                    </p:animEffect>
                                  </p:childTnLst>
                                </p:cTn>
                              </p:par>
                              <p:par>
                                <p:cTn fill="hold" grpId="0" id="21" nodeType="withEffect" presetClass="entr" presetID="14" presetSubtype="10">
                                  <p:stCondLst>
                                    <p:cond delay="0"/>
                                  </p:stCondLst>
                                  <p:childTnLst>
                                    <p:set>
                                      <p:cBhvr>
                                        <p:cTn dur="1" fill="hold" id="22">
                                          <p:stCondLst>
                                            <p:cond delay="0"/>
                                          </p:stCondLst>
                                        </p:cTn>
                                        <p:tgtEl>
                                          <p:spTgt spid="1048755"/>
                                        </p:tgtEl>
                                        <p:attrNameLst>
                                          <p:attrName>style.visibility</p:attrName>
                                        </p:attrNameLst>
                                      </p:cBhvr>
                                      <p:to>
                                        <p:strVal val="visible"/>
                                      </p:to>
                                    </p:set>
                                    <p:animEffect transition="in" filter="randombar(horizontal)">
                                      <p:cBhvr>
                                        <p:cTn dur="500" id="23"/>
                                        <p:tgtEl>
                                          <p:spTgt spid="1048755"/>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14" presetSubtype="10">
                                  <p:stCondLst>
                                    <p:cond delay="0"/>
                                  </p:stCondLst>
                                  <p:childTnLst>
                                    <p:set>
                                      <p:cBhvr>
                                        <p:cTn dur="1" fill="hold" id="27">
                                          <p:stCondLst>
                                            <p:cond delay="0"/>
                                          </p:stCondLst>
                                        </p:cTn>
                                        <p:tgtEl>
                                          <p:spTgt spid="3145735"/>
                                        </p:tgtEl>
                                        <p:attrNameLst>
                                          <p:attrName>style.visibility</p:attrName>
                                        </p:attrNameLst>
                                      </p:cBhvr>
                                      <p:to>
                                        <p:strVal val="visible"/>
                                      </p:to>
                                    </p:set>
                                    <p:animEffect transition="in" filter="randombar(horizontal)">
                                      <p:cBhvr>
                                        <p:cTn dur="500" id="28"/>
                                        <p:tgtEl>
                                          <p:spTgt spid="3145735"/>
                                        </p:tgtEl>
                                      </p:cBhvr>
                                    </p:animEffect>
                                  </p:childTnLst>
                                </p:cTn>
                              </p:par>
                              <p:par>
                                <p:cTn fill="hold" grpId="0" id="29" nodeType="withEffect" presetClass="entr" presetID="14" presetSubtype="10">
                                  <p:stCondLst>
                                    <p:cond delay="0"/>
                                  </p:stCondLst>
                                  <p:childTnLst>
                                    <p:set>
                                      <p:cBhvr>
                                        <p:cTn dur="1" fill="hold" id="30">
                                          <p:stCondLst>
                                            <p:cond delay="0"/>
                                          </p:stCondLst>
                                        </p:cTn>
                                        <p:tgtEl>
                                          <p:spTgt spid="1048756"/>
                                        </p:tgtEl>
                                        <p:attrNameLst>
                                          <p:attrName>style.visibility</p:attrName>
                                        </p:attrNameLst>
                                      </p:cBhvr>
                                      <p:to>
                                        <p:strVal val="visible"/>
                                      </p:to>
                                    </p:set>
                                    <p:animEffect transition="in" filter="randombar(horizontal)">
                                      <p:cBhvr>
                                        <p:cTn dur="500" id="31"/>
                                        <p:tgtEl>
                                          <p:spTgt spid="1048756"/>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14" presetSubtype="10">
                                  <p:stCondLst>
                                    <p:cond delay="0"/>
                                  </p:stCondLst>
                                  <p:childTnLst>
                                    <p:set>
                                      <p:cBhvr>
                                        <p:cTn dur="1" fill="hold" id="35">
                                          <p:stCondLst>
                                            <p:cond delay="0"/>
                                          </p:stCondLst>
                                        </p:cTn>
                                        <p:tgtEl>
                                          <p:spTgt spid="3145736"/>
                                        </p:tgtEl>
                                        <p:attrNameLst>
                                          <p:attrName>style.visibility</p:attrName>
                                        </p:attrNameLst>
                                      </p:cBhvr>
                                      <p:to>
                                        <p:strVal val="visible"/>
                                      </p:to>
                                    </p:set>
                                    <p:animEffect transition="in" filter="randombar(horizontal)">
                                      <p:cBhvr>
                                        <p:cTn dur="500" id="36"/>
                                        <p:tgtEl>
                                          <p:spTgt spid="3145736"/>
                                        </p:tgtEl>
                                      </p:cBhvr>
                                    </p:animEffect>
                                  </p:childTnLst>
                                </p:cTn>
                              </p:par>
                              <p:par>
                                <p:cTn fill="hold" grpId="0" id="37" nodeType="withEffect" presetClass="entr" presetID="14" presetSubtype="10">
                                  <p:stCondLst>
                                    <p:cond delay="0"/>
                                  </p:stCondLst>
                                  <p:childTnLst>
                                    <p:set>
                                      <p:cBhvr>
                                        <p:cTn dur="1" fill="hold" id="38">
                                          <p:stCondLst>
                                            <p:cond delay="0"/>
                                          </p:stCondLst>
                                        </p:cTn>
                                        <p:tgtEl>
                                          <p:spTgt spid="1048757"/>
                                        </p:tgtEl>
                                        <p:attrNameLst>
                                          <p:attrName>style.visibility</p:attrName>
                                        </p:attrNameLst>
                                      </p:cBhvr>
                                      <p:to>
                                        <p:strVal val="visible"/>
                                      </p:to>
                                    </p:set>
                                    <p:animEffect transition="in" filter="randombar(horizontal)">
                                      <p:cBhvr>
                                        <p:cTn dur="500" id="39"/>
                                        <p:tgtEl>
                                          <p:spTgt spid="1048757"/>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14" presetSubtype="10">
                                  <p:stCondLst>
                                    <p:cond delay="0"/>
                                  </p:stCondLst>
                                  <p:childTnLst>
                                    <p:set>
                                      <p:cBhvr>
                                        <p:cTn dur="1" fill="hold" id="43">
                                          <p:stCondLst>
                                            <p:cond delay="0"/>
                                          </p:stCondLst>
                                        </p:cTn>
                                        <p:tgtEl>
                                          <p:spTgt spid="3145737"/>
                                        </p:tgtEl>
                                        <p:attrNameLst>
                                          <p:attrName>style.visibility</p:attrName>
                                        </p:attrNameLst>
                                      </p:cBhvr>
                                      <p:to>
                                        <p:strVal val="visible"/>
                                      </p:to>
                                    </p:set>
                                    <p:animEffect transition="in" filter="randombar(horizontal)">
                                      <p:cBhvr>
                                        <p:cTn dur="500" id="44"/>
                                        <p:tgtEl>
                                          <p:spTgt spid="3145737"/>
                                        </p:tgtEl>
                                      </p:cBhvr>
                                    </p:animEffect>
                                  </p:childTnLst>
                                </p:cTn>
                              </p:par>
                              <p:par>
                                <p:cTn fill="hold" grpId="0" id="45" nodeType="withEffect" presetClass="entr" presetID="14" presetSubtype="10">
                                  <p:stCondLst>
                                    <p:cond delay="0"/>
                                  </p:stCondLst>
                                  <p:childTnLst>
                                    <p:set>
                                      <p:cBhvr>
                                        <p:cTn dur="1" fill="hold" id="46">
                                          <p:stCondLst>
                                            <p:cond delay="0"/>
                                          </p:stCondLst>
                                        </p:cTn>
                                        <p:tgtEl>
                                          <p:spTgt spid="1048758"/>
                                        </p:tgtEl>
                                        <p:attrNameLst>
                                          <p:attrName>style.visibility</p:attrName>
                                        </p:attrNameLst>
                                      </p:cBhvr>
                                      <p:to>
                                        <p:strVal val="visible"/>
                                      </p:to>
                                    </p:set>
                                    <p:animEffect transition="in" filter="randombar(horizontal)">
                                      <p:cBhvr>
                                        <p:cTn dur="500" id="47"/>
                                        <p:tgtEl>
                                          <p:spTgt spid="1048758"/>
                                        </p:tgtEl>
                                      </p:cBhvr>
                                    </p:animEffect>
                                  </p:childTnLst>
                                </p:cTn>
                              </p:par>
                              <p:par>
                                <p:cTn fill="hold" id="48" nodeType="withEffect" presetClass="entr" presetID="14" presetSubtype="10">
                                  <p:stCondLst>
                                    <p:cond delay="0"/>
                                  </p:stCondLst>
                                  <p:childTnLst>
                                    <p:set>
                                      <p:cBhvr>
                                        <p:cTn dur="1" fill="hold" id="49">
                                          <p:stCondLst>
                                            <p:cond delay="0"/>
                                          </p:stCondLst>
                                        </p:cTn>
                                        <p:tgtEl>
                                          <p:spTgt spid="3145732"/>
                                        </p:tgtEl>
                                        <p:attrNameLst>
                                          <p:attrName>style.visibility</p:attrName>
                                        </p:attrNameLst>
                                      </p:cBhvr>
                                      <p:to>
                                        <p:strVal val="visible"/>
                                      </p:to>
                                    </p:set>
                                    <p:animEffect transition="in" filter="randombar(horizontal)">
                                      <p:cBhvr>
                                        <p:cTn dur="500" id="50"/>
                                        <p:tgtEl>
                                          <p:spTgt spid="3145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3" grpId="0" uiExpand="0" build="whole" animBg="1"/>
      <p:bldP spid="1048754" grpId="0" uiExpand="0" build="whole" animBg="1"/>
      <p:bldP spid="1048755" grpId="0" uiExpand="0" build="whole" animBg="1"/>
      <p:bldP spid="1048756" grpId="0" uiExpand="0" build="whole" animBg="1"/>
      <p:bldP spid="1048757" grpId="0" uiExpand="0" build="whole" animBg="1"/>
      <p:bldP spid="1048758" grpId="0" uiExpand="0" build="whole"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759"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lang="en-US"/>
              <a:t>XP</a:t>
            </a:r>
            <a:r>
              <a:rPr altLang="en-US" lang="zh-CN"/>
              <a:t>的迭代</a:t>
            </a:r>
            <a:r>
              <a:rPr altLang="zh-CN" lang="en-US"/>
              <a:t>—</a:t>
            </a:r>
            <a:r>
              <a:rPr altLang="en-US" lang="zh-CN"/>
              <a:t>有节奏地</a:t>
            </a:r>
            <a:r>
              <a:rPr altLang="en-US" b="1" lang="zh-CN">
                <a:solidFill>
                  <a:srgbClr val="FF0000"/>
                </a:solidFill>
              </a:rPr>
              <a:t>小</a:t>
            </a:r>
            <a:r>
              <a:rPr altLang="zh-CN" lang="en-US"/>
              <a:t>步快跑</a:t>
            </a:r>
          </a:p>
        </p:txBody>
      </p:sp>
      <p:sp>
        <p:nvSpPr>
          <p:cNvPr id="1048760" name=""/>
          <p:cNvSpPr/>
          <p:nvPr>
            <p:ph type="body" sz="full" idx="1"/>
          </p:nvPr>
        </p:nvSpPr>
        <p:spPr>
          <a:xfrm rot="0">
            <a:off x="261937" y="1196975"/>
            <a:ext cx="8229600" cy="33115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划分多个小的迭代（</a:t>
            </a:r>
            <a:r>
              <a:rPr altLang="zh-CN" sz="2800" lang="en-US"/>
              <a:t>2-3</a:t>
            </a:r>
            <a:r>
              <a:rPr altLang="en-US" sz="2800" lang="zh-CN"/>
              <a:t>周）</a:t>
            </a:r>
          </a:p>
          <a:p>
            <a:pPr lvl="0"/>
            <a:r>
              <a:rPr altLang="en-US" sz="2800" lang="zh-CN"/>
              <a:t>每一次迭代都由需求分析、设计、实现和测试等多个活动组成</a:t>
            </a:r>
          </a:p>
          <a:p>
            <a:pPr lvl="0"/>
            <a:r>
              <a:rPr altLang="en-US" sz="2800" lang="zh-CN"/>
              <a:t>每一次迭代都可以生成一个稳定和被验证过的软件版本</a:t>
            </a:r>
          </a:p>
          <a:p>
            <a:pPr lvl="0"/>
            <a:r>
              <a:rPr altLang="en-US" sz="2800" lang="zh-CN"/>
              <a:t>迭代推荐采用固定的周期，迭代内工作不能完成，应当缩减交付范围而不是延长周期</a:t>
            </a:r>
          </a:p>
        </p:txBody>
      </p:sp>
      <p:sp>
        <p:nvSpPr>
          <p:cNvPr id="104876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15</a:t>
            </a:fld>
            <a:endParaRPr altLang="zh-CN" sz="1200" lang="en-US">
              <a:solidFill>
                <a:srgbClr val="000000"/>
              </a:solidFill>
              <a:latin typeface="Garamond" pitchFamily="18" charset="0"/>
            </a:endParaRPr>
          </a:p>
        </p:txBody>
      </p:sp>
      <p:grpSp>
        <p:nvGrpSpPr>
          <p:cNvPr id="112" name=""/>
          <p:cNvGrpSpPr/>
          <p:nvPr/>
        </p:nvGrpSpPr>
        <p:grpSpPr>
          <a:xfrm rot="0">
            <a:off x="5219700" y="4510087"/>
            <a:ext cx="3743325" cy="2159000"/>
            <a:chOff x="5076825" y="3357563"/>
            <a:chExt cx="3743325" cy="2159000"/>
          </a:xfrm>
        </p:grpSpPr>
        <p:sp>
          <p:nvSpPr>
            <p:cNvPr id="1048762" name=""/>
            <p:cNvSpPr/>
            <p:nvPr/>
          </p:nvSpPr>
          <p:spPr>
            <a:xfrm rot="0">
              <a:off x="5076825" y="4508500"/>
              <a:ext cx="3743325" cy="1008063"/>
            </a:xfrm>
            <a:prstGeom prst="rect"/>
            <a:gradFill rotWithShape="1">
              <a:gsLst>
                <a:gs pos="0">
                  <a:srgbClr val="FFFFFF">
                    <a:alpha val="100000"/>
                  </a:srgbClr>
                </a:gs>
                <a:gs pos="100000">
                  <a:srgbClr val="DDDDDD">
                    <a:alpha val="100000"/>
                  </a:srgbClr>
                </a:gs>
              </a:gsLst>
              <a:lin ang="5400000" scaled="1"/>
            </a:gradFill>
            <a:ln>
              <a:noFill/>
            </a:ln>
          </p:spPr>
          <p:txBody>
            <a:bodyPr anchor="t" bIns="40053" lIns="80107" rIns="80107" tIns="40053"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lnSpc>
                  <a:spcPct val="130000"/>
                </a:lnSpc>
                <a:buClr>
                  <a:srgbClr val="777777"/>
                </a:buClr>
                <a:buFont typeface="Wingdings" pitchFamily="2" charset="2"/>
                <a:buNone/>
              </a:pPr>
              <a:endParaRPr altLang="en-US" b="1" sz="1600" lang="zh-CN">
                <a:solidFill>
                  <a:srgbClr val="000000"/>
                </a:solidFill>
                <a:latin typeface="FrutigerNext LT Regular" pitchFamily="0" charset="1"/>
                <a:ea typeface="华文细黑" pitchFamily="2" charset="-122"/>
              </a:endParaRPr>
            </a:p>
            <a:p>
              <a:pPr eaLnBrk="1" hangingPunct="1" latinLnBrk="1" lvl="0">
                <a:lnSpc>
                  <a:spcPct val="130000"/>
                </a:lnSpc>
                <a:buClr>
                  <a:srgbClr val="777777"/>
                </a:buClr>
                <a:buFont typeface="Wingdings" pitchFamily="2" charset="2"/>
                <a:buNone/>
              </a:pPr>
              <a:endParaRPr altLang="en-US" b="1" sz="1600" lang="zh-CN">
                <a:solidFill>
                  <a:srgbClr val="000000"/>
                </a:solidFill>
                <a:latin typeface="FrutigerNext LT Regular" pitchFamily="0" charset="1"/>
                <a:ea typeface="华文细黑" pitchFamily="2" charset="-122"/>
              </a:endParaRPr>
            </a:p>
            <a:p>
              <a:pPr eaLnBrk="1" hangingPunct="1" latinLnBrk="1" lvl="0">
                <a:lnSpc>
                  <a:spcPct val="130000"/>
                </a:lnSpc>
                <a:buClr>
                  <a:srgbClr val="777777"/>
                </a:buClr>
                <a:buFont typeface="Wingdings" pitchFamily="2" charset="2"/>
                <a:buNone/>
              </a:pPr>
              <a:endParaRPr altLang="en-US" b="1" sz="1600" lang="zh-CN">
                <a:solidFill>
                  <a:srgbClr val="000000"/>
                </a:solidFill>
                <a:latin typeface="FrutigerNext LT Regular" pitchFamily="0" charset="1"/>
                <a:ea typeface="华文细黑" pitchFamily="2" charset="-122"/>
              </a:endParaRPr>
            </a:p>
            <a:p>
              <a:pPr eaLnBrk="1" hangingPunct="1" latinLnBrk="1" lvl="0">
                <a:lnSpc>
                  <a:spcPct val="130000"/>
                </a:lnSpc>
                <a:buClr>
                  <a:srgbClr val="777777"/>
                </a:buClr>
                <a:buFont typeface="Wingdings" pitchFamily="2" charset="2"/>
                <a:buNone/>
              </a:pPr>
              <a:endParaRPr altLang="en-US" b="1" sz="1600" lang="zh-CN">
                <a:solidFill>
                  <a:srgbClr val="000000"/>
                </a:solidFill>
                <a:latin typeface="FrutigerNext LT Regular" pitchFamily="0" charset="1"/>
                <a:ea typeface="华文细黑" pitchFamily="2" charset="-122"/>
              </a:endParaRPr>
            </a:p>
          </p:txBody>
        </p:sp>
        <p:grpSp>
          <p:nvGrpSpPr>
            <p:cNvPr id="113" name=""/>
            <p:cNvGrpSpPr/>
            <p:nvPr/>
          </p:nvGrpSpPr>
          <p:grpSpPr>
            <a:xfrm rot="0">
              <a:off x="5076825" y="3357563"/>
              <a:ext cx="3713163" cy="2033587"/>
              <a:chOff x="3198" y="2331"/>
              <a:chExt cx="2339" cy="1281"/>
            </a:xfrm>
          </p:grpSpPr>
          <p:sp>
            <p:nvSpPr>
              <p:cNvPr id="1048763" name=""/>
              <p:cNvSpPr/>
              <p:nvPr/>
            </p:nvSpPr>
            <p:spPr bwMode="gray">
              <a:xfrm rot="0">
                <a:off x="4014" y="2478"/>
                <a:ext cx="600" cy="271"/>
              </a:xfrm>
              <a:prstGeom prst="roundRect">
                <a:avLst>
                  <a:gd name="adj" fmla="val 50000"/>
                </a:avLst>
              </a:prstGeom>
              <a:gradFill rotWithShape="1">
                <a:gsLst>
                  <a:gs pos="0">
                    <a:srgbClr val="DDDDDD">
                      <a:alpha val="100000"/>
                    </a:srgbClr>
                  </a:gs>
                  <a:gs pos="50000">
                    <a:srgbClr val="E9E9E9">
                      <a:alpha val="100000"/>
                    </a:srgbClr>
                  </a:gs>
                  <a:gs pos="100000">
                    <a:srgbClr val="DDDDDD">
                      <a:alpha val="100000"/>
                    </a:srgbClr>
                  </a:gs>
                </a:gsLst>
                <a:lin ang="0" scaled="1"/>
              </a:gradFill>
              <a:ln w="28575" cap="flat" cmpd="sng">
                <a:solidFill>
                  <a:srgbClr val="FFFFFF">
                    <a:alpha val="100000"/>
                  </a:srgbClr>
                </a:solidFill>
                <a:prstDash val="solid"/>
                <a:round/>
              </a:ln>
              <a:effectLst>
                <a:outerShdw algn="ctr" dir="3378596" dist="45790" kx="0" sx="100000" sy="100000">
                  <a:srgbClr val="001D3A">
                    <a:alpha val="50000"/>
                  </a:srgb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zh-CN" sz="2000" lang="en-US">
                  <a:solidFill>
                    <a:srgbClr val="990000"/>
                  </a:solidFill>
                  <a:effectLst>
                    <a:outerShdw algn="tl" blurRad="38100" dir="2700000" dist="38100">
                      <a:srgbClr val="C0C0C0"/>
                    </a:outerShdw>
                  </a:effectLst>
                  <a:latin typeface="Verdana" pitchFamily="34" charset="0"/>
                </a:endParaRPr>
              </a:p>
            </p:txBody>
          </p:sp>
          <p:sp>
            <p:nvSpPr>
              <p:cNvPr id="1048764" name=""/>
              <p:cNvSpPr/>
              <p:nvPr/>
            </p:nvSpPr>
            <p:spPr bwMode="gray">
              <a:xfrm rot="0">
                <a:off x="4831" y="2478"/>
                <a:ext cx="600" cy="271"/>
              </a:xfrm>
              <a:prstGeom prst="roundRect">
                <a:avLst>
                  <a:gd name="adj" fmla="val 50000"/>
                </a:avLst>
              </a:prstGeom>
              <a:gradFill rotWithShape="1">
                <a:gsLst>
                  <a:gs pos="0">
                    <a:srgbClr val="DDDDDD">
                      <a:alpha val="100000"/>
                    </a:srgbClr>
                  </a:gs>
                  <a:gs pos="50000">
                    <a:srgbClr val="E9E9E9">
                      <a:alpha val="100000"/>
                    </a:srgbClr>
                  </a:gs>
                  <a:gs pos="100000">
                    <a:srgbClr val="DDDDDD">
                      <a:alpha val="100000"/>
                    </a:srgbClr>
                  </a:gs>
                </a:gsLst>
                <a:lin ang="0" scaled="1"/>
              </a:gradFill>
              <a:ln w="28575" cap="flat" cmpd="sng">
                <a:solidFill>
                  <a:srgbClr val="FFFFFF">
                    <a:alpha val="100000"/>
                  </a:srgbClr>
                </a:solidFill>
                <a:prstDash val="solid"/>
                <a:round/>
              </a:ln>
              <a:effectLst>
                <a:outerShdw algn="ctr" dir="3378596" dist="45790" kx="0" sx="100000" sy="100000">
                  <a:srgbClr val="001D3A">
                    <a:alpha val="50000"/>
                  </a:srgb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zh-CN" sz="2000" lang="en-US">
                  <a:solidFill>
                    <a:srgbClr val="990000"/>
                  </a:solidFill>
                  <a:effectLst>
                    <a:outerShdw algn="tl" blurRad="38100" dir="2700000" dist="38100">
                      <a:srgbClr val="C0C0C0"/>
                    </a:outerShdw>
                  </a:effectLst>
                  <a:latin typeface="Verdana" pitchFamily="34" charset="0"/>
                </a:endParaRPr>
              </a:p>
            </p:txBody>
          </p:sp>
          <p:sp>
            <p:nvSpPr>
              <p:cNvPr id="1048765" name=""/>
              <p:cNvSpPr/>
              <p:nvPr/>
            </p:nvSpPr>
            <p:spPr bwMode="gray">
              <a:xfrm rot="0">
                <a:off x="3198" y="2478"/>
                <a:ext cx="600" cy="271"/>
              </a:xfrm>
              <a:prstGeom prst="roundRect">
                <a:avLst>
                  <a:gd name="adj" fmla="val 50000"/>
                </a:avLst>
              </a:prstGeom>
              <a:gradFill rotWithShape="1">
                <a:gsLst>
                  <a:gs pos="0">
                    <a:srgbClr val="DDDDDD">
                      <a:alpha val="100000"/>
                    </a:srgbClr>
                  </a:gs>
                  <a:gs pos="50000">
                    <a:srgbClr val="E9E9E9">
                      <a:alpha val="100000"/>
                    </a:srgbClr>
                  </a:gs>
                  <a:gs pos="100000">
                    <a:srgbClr val="DDDDDD">
                      <a:alpha val="100000"/>
                    </a:srgbClr>
                  </a:gs>
                </a:gsLst>
                <a:lin ang="0" scaled="1"/>
              </a:gradFill>
              <a:ln w="28575" cap="flat" cmpd="sng">
                <a:solidFill>
                  <a:srgbClr val="FFFFFF">
                    <a:alpha val="100000"/>
                  </a:srgbClr>
                </a:solidFill>
                <a:prstDash val="solid"/>
                <a:round/>
              </a:ln>
              <a:effectLst>
                <a:outerShdw algn="ctr" dir="3378596" dist="45790" kx="0" sx="100000" sy="100000">
                  <a:srgbClr val="001D3A">
                    <a:alpha val="50000"/>
                  </a:srgb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zh-CN" sz="2000" lang="en-US">
                  <a:solidFill>
                    <a:srgbClr val="990000"/>
                  </a:solidFill>
                  <a:effectLst>
                    <a:outerShdw algn="tl" blurRad="38100" dir="2700000" dist="38100">
                      <a:srgbClr val="C0C0C0"/>
                    </a:outerShdw>
                  </a:effectLst>
                  <a:latin typeface="Verdana" pitchFamily="34" charset="0"/>
                </a:endParaRPr>
              </a:p>
            </p:txBody>
          </p:sp>
          <p:sp>
            <p:nvSpPr>
              <p:cNvPr id="1048766" name=""/>
              <p:cNvSpPr/>
              <p:nvPr/>
            </p:nvSpPr>
            <p:spPr>
              <a:xfrm rot="0">
                <a:off x="3243" y="2512"/>
                <a:ext cx="499" cy="213"/>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indent="0" latinLnBrk="1" lvl="0" marL="88900">
                  <a:buClr>
                    <a:srgbClr val="777777"/>
                  </a:buClr>
                  <a:buSzPct val="60000"/>
                  <a:buFont typeface="Wingdings" pitchFamily="2" charset="2"/>
                  <a:buNone/>
                </a:pPr>
                <a:r>
                  <a:rPr altLang="en-US" b="1" sz="1600" lang="zh-CN">
                    <a:solidFill>
                      <a:srgbClr val="000000"/>
                    </a:solidFill>
                    <a:latin typeface="黑体" pitchFamily="49" charset="-122"/>
                  </a:rPr>
                  <a:t>迭代</a:t>
                </a:r>
                <a:r>
                  <a:rPr altLang="zh-CN" b="1" sz="1600" lang="en-US">
                    <a:solidFill>
                      <a:srgbClr val="000000"/>
                    </a:solidFill>
                    <a:latin typeface="黑体" pitchFamily="49" charset="-122"/>
                  </a:rPr>
                  <a:t>1</a:t>
                </a:r>
              </a:p>
            </p:txBody>
          </p:sp>
          <p:sp>
            <p:nvSpPr>
              <p:cNvPr id="1048767" name=""/>
              <p:cNvSpPr/>
              <p:nvPr/>
            </p:nvSpPr>
            <p:spPr>
              <a:xfrm rot="0">
                <a:off x="4021" y="2512"/>
                <a:ext cx="499" cy="213"/>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indent="0" latinLnBrk="1" lvl="0" marL="88900">
                  <a:buClr>
                    <a:srgbClr val="777777"/>
                  </a:buClr>
                  <a:buSzPct val="60000"/>
                  <a:buFont typeface="Wingdings" pitchFamily="2" charset="2"/>
                  <a:buNone/>
                </a:pPr>
                <a:r>
                  <a:rPr altLang="en-US" b="1" sz="1600" lang="zh-CN">
                    <a:solidFill>
                      <a:srgbClr val="000000"/>
                    </a:solidFill>
                    <a:latin typeface="黑体" pitchFamily="49" charset="-122"/>
                  </a:rPr>
                  <a:t>迭代</a:t>
                </a:r>
                <a:r>
                  <a:rPr altLang="zh-CN" b="1" sz="1600" lang="en-US">
                    <a:solidFill>
                      <a:srgbClr val="000000"/>
                    </a:solidFill>
                    <a:latin typeface="黑体" pitchFamily="49" charset="-122"/>
                  </a:rPr>
                  <a:t>2</a:t>
                </a:r>
              </a:p>
            </p:txBody>
          </p:sp>
          <p:sp>
            <p:nvSpPr>
              <p:cNvPr id="1048768" name=""/>
              <p:cNvSpPr/>
              <p:nvPr/>
            </p:nvSpPr>
            <p:spPr>
              <a:xfrm rot="0">
                <a:off x="4838" y="2512"/>
                <a:ext cx="499" cy="213"/>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indent="0" latinLnBrk="1" lvl="0" marL="88900">
                  <a:buClr>
                    <a:srgbClr val="777777"/>
                  </a:buClr>
                  <a:buSzPct val="60000"/>
                  <a:buFont typeface="Wingdings" pitchFamily="2" charset="2"/>
                  <a:buNone/>
                </a:pPr>
                <a:r>
                  <a:rPr altLang="en-US" b="1" sz="1600" lang="zh-CN">
                    <a:solidFill>
                      <a:srgbClr val="000000"/>
                    </a:solidFill>
                    <a:latin typeface="黑体" pitchFamily="49" charset="-122"/>
                  </a:rPr>
                  <a:t>迭代</a:t>
                </a:r>
                <a:r>
                  <a:rPr altLang="zh-CN" b="1" sz="1600" lang="en-US">
                    <a:solidFill>
                      <a:srgbClr val="000000"/>
                    </a:solidFill>
                    <a:latin typeface="黑体" pitchFamily="49" charset="-122"/>
                  </a:rPr>
                  <a:t>3</a:t>
                </a:r>
              </a:p>
            </p:txBody>
          </p:sp>
          <p:sp>
            <p:nvSpPr>
              <p:cNvPr id="1048769" name=""/>
              <p:cNvSpPr/>
              <p:nvPr/>
            </p:nvSpPr>
            <p:spPr>
              <a:xfrm rot="0">
                <a:off x="3744" y="2614"/>
                <a:ext cx="273" cy="1"/>
              </a:xfrm>
              <a:prstGeom prst="line"/>
              <a:noFill/>
              <a:ln w="9525" cap="flat" cmpd="sng">
                <a:solidFill>
                  <a:srgbClr val="000000">
                    <a:alpha val="100000"/>
                  </a:srgbClr>
                </a:solidFill>
                <a:prstDash val="solid"/>
                <a:round/>
                <a:tailEnd type="triangle" w="med" len="med"/>
              </a:ln>
            </p:spPr>
          </p:sp>
          <p:sp>
            <p:nvSpPr>
              <p:cNvPr id="1048770" name=""/>
              <p:cNvSpPr/>
              <p:nvPr/>
            </p:nvSpPr>
            <p:spPr>
              <a:xfrm rot="0">
                <a:off x="4604" y="2614"/>
                <a:ext cx="229" cy="1"/>
              </a:xfrm>
              <a:prstGeom prst="line"/>
              <a:noFill/>
              <a:ln w="9525" cap="flat" cmpd="sng">
                <a:solidFill>
                  <a:srgbClr val="000000">
                    <a:alpha val="100000"/>
                  </a:srgbClr>
                </a:solidFill>
                <a:prstDash val="solid"/>
                <a:round/>
                <a:tailEnd type="triangle" w="med" len="med"/>
              </a:ln>
            </p:spPr>
          </p:sp>
          <p:sp>
            <p:nvSpPr>
              <p:cNvPr id="1048771" name=""/>
              <p:cNvSpPr/>
              <p:nvPr/>
            </p:nvSpPr>
            <p:spPr>
              <a:xfrm rot="0">
                <a:off x="3790" y="2433"/>
                <a:ext cx="576" cy="576"/>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solidFill>
                    <a:srgbClr val="000000"/>
                  </a:solidFill>
                </a:endParaRPr>
              </a:p>
            </p:txBody>
          </p:sp>
          <p:sp>
            <p:nvSpPr>
              <p:cNvPr id="1048772" name=""/>
              <p:cNvSpPr/>
              <p:nvPr/>
            </p:nvSpPr>
            <p:spPr>
              <a:xfrm rot="0">
                <a:off x="3719" y="2331"/>
                <a:ext cx="340" cy="19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buClr>
                    <a:srgbClr val="777777"/>
                  </a:buClr>
                  <a:buSzPct val="60000"/>
                  <a:buFont typeface="Wingdings" pitchFamily="2" charset="2"/>
                  <a:buNone/>
                </a:pPr>
                <a:r>
                  <a:rPr altLang="en-US" b="1" sz="1400" lang="zh-CN">
                    <a:solidFill>
                      <a:srgbClr val="000000"/>
                    </a:solidFill>
                    <a:latin typeface="华文细黑" pitchFamily="2" charset="-122"/>
                    <a:ea typeface="华文细黑" pitchFamily="2" charset="-122"/>
                  </a:rPr>
                  <a:t>反馈</a:t>
                </a:r>
              </a:p>
            </p:txBody>
          </p:sp>
          <p:sp>
            <p:nvSpPr>
              <p:cNvPr id="1048773" name=""/>
              <p:cNvSpPr/>
              <p:nvPr/>
            </p:nvSpPr>
            <p:spPr>
              <a:xfrm rot="0">
                <a:off x="4493" y="2331"/>
                <a:ext cx="340" cy="192"/>
              </a:xfrm>
              <a:prstGeom prst="rect"/>
              <a:noFill/>
              <a:ln>
                <a:noFill/>
              </a:ln>
            </p:spPr>
            <p:txBody>
              <a:bodyPr anchor="ctr"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buClr>
                    <a:srgbClr val="777777"/>
                  </a:buClr>
                  <a:buSzPct val="60000"/>
                  <a:buFont typeface="Wingdings" pitchFamily="2" charset="2"/>
                  <a:buNone/>
                </a:pPr>
                <a:r>
                  <a:rPr altLang="en-US" b="1" sz="1400" lang="zh-CN">
                    <a:solidFill>
                      <a:srgbClr val="000000"/>
                    </a:solidFill>
                    <a:latin typeface="华文细黑" pitchFamily="2" charset="-122"/>
                    <a:ea typeface="华文细黑" pitchFamily="2" charset="-122"/>
                  </a:rPr>
                  <a:t>反馈</a:t>
                </a:r>
              </a:p>
            </p:txBody>
          </p:sp>
          <p:sp>
            <p:nvSpPr>
              <p:cNvPr id="1048774" name=""/>
              <p:cNvSpPr/>
              <p:nvPr/>
            </p:nvSpPr>
            <p:spPr>
              <a:xfrm rot="0">
                <a:off x="3742" y="2750"/>
                <a:ext cx="0" cy="408"/>
              </a:xfrm>
              <a:prstGeom prst="line"/>
              <a:noFill/>
              <a:ln w="9525" cap="flat" cmpd="sng">
                <a:solidFill>
                  <a:srgbClr val="000000">
                    <a:alpha val="100000"/>
                  </a:srgbClr>
                </a:solidFill>
                <a:prstDash val="solid"/>
                <a:round/>
                <a:tailEnd type="triangle" w="med" len="med"/>
              </a:ln>
            </p:spPr>
          </p:sp>
          <p:sp>
            <p:nvSpPr>
              <p:cNvPr id="1048775" name=""/>
              <p:cNvSpPr/>
              <p:nvPr/>
            </p:nvSpPr>
            <p:spPr>
              <a:xfrm rot="0" flipH="1">
                <a:off x="4513" y="2750"/>
                <a:ext cx="2" cy="272"/>
              </a:xfrm>
              <a:prstGeom prst="line"/>
              <a:noFill/>
              <a:ln w="9525" cap="flat" cmpd="sng">
                <a:solidFill>
                  <a:srgbClr val="000000">
                    <a:alpha val="100000"/>
                  </a:srgbClr>
                </a:solidFill>
                <a:prstDash val="solid"/>
                <a:round/>
                <a:tailEnd type="triangle" w="med" len="med"/>
              </a:ln>
            </p:spPr>
          </p:sp>
          <p:sp>
            <p:nvSpPr>
              <p:cNvPr id="1048776" name=""/>
              <p:cNvSpPr/>
              <p:nvPr/>
            </p:nvSpPr>
            <p:spPr>
              <a:xfrm rot="0">
                <a:off x="5057" y="2931"/>
                <a:ext cx="405" cy="408"/>
              </a:xfrm>
              <a:prstGeom prst="flowChartConnector"/>
              <a:solidFill>
                <a:srgbClr val="009999"/>
              </a:solidFill>
              <a:ln>
                <a:noFill/>
              </a:ln>
            </p:spPr>
            <p:txBody>
              <a:bodyPr anchor="ctr"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solidFill>
                    <a:srgbClr val="000000"/>
                  </a:solidFill>
                </a:endParaRPr>
              </a:p>
            </p:txBody>
          </p:sp>
          <p:sp>
            <p:nvSpPr>
              <p:cNvPr id="1048777" name=""/>
              <p:cNvSpPr/>
              <p:nvPr/>
            </p:nvSpPr>
            <p:spPr>
              <a:xfrm rot="0" flipH="1">
                <a:off x="5239" y="2750"/>
                <a:ext cx="2" cy="181"/>
              </a:xfrm>
              <a:prstGeom prst="line"/>
              <a:noFill/>
              <a:ln w="9525" cap="flat" cmpd="sng">
                <a:solidFill>
                  <a:srgbClr val="000000">
                    <a:alpha val="100000"/>
                  </a:srgbClr>
                </a:solidFill>
                <a:prstDash val="solid"/>
                <a:round/>
                <a:tailEnd type="triangle" w="med" len="med"/>
              </a:ln>
            </p:spPr>
          </p:sp>
          <p:grpSp>
            <p:nvGrpSpPr>
              <p:cNvPr id="114" name=""/>
              <p:cNvGrpSpPr/>
              <p:nvPr/>
            </p:nvGrpSpPr>
            <p:grpSpPr>
              <a:xfrm rot="0">
                <a:off x="5012" y="2932"/>
                <a:ext cx="525" cy="680"/>
                <a:chOff x="3072" y="2448"/>
                <a:chExt cx="1028" cy="1332"/>
              </a:xfrm>
            </p:grpSpPr>
            <p:grpSp>
              <p:nvGrpSpPr>
                <p:cNvPr id="115" name=""/>
                <p:cNvGrpSpPr/>
                <p:nvPr/>
              </p:nvGrpSpPr>
              <p:grpSpPr>
                <a:xfrm rot="0">
                  <a:off x="3072" y="2448"/>
                  <a:ext cx="960" cy="958"/>
                  <a:chOff x="2016" y="1920"/>
                  <a:chExt cx="1680" cy="1680"/>
                </a:xfrm>
              </p:grpSpPr>
              <p:sp>
                <p:nvSpPr>
                  <p:cNvPr id="1048778" name=""/>
                  <p:cNvSpPr/>
                  <p:nvPr/>
                </p:nvSpPr>
                <p:spPr bwMode="gray">
                  <a:xfrm rot="0">
                    <a:off x="2016" y="1920"/>
                    <a:ext cx="1679" cy="1680"/>
                  </a:xfrm>
                  <a:prstGeom prst="ellipse"/>
                  <a:gradFill rotWithShape="1">
                    <a:gsLst>
                      <a:gs pos="0">
                        <a:srgbClr val="99CCCC">
                          <a:alpha val="100000"/>
                        </a:srgbClr>
                      </a:gs>
                      <a:gs pos="100000">
                        <a:srgbClr val="4F6969">
                          <a:alpha val="100000"/>
                        </a:srgbClr>
                      </a:gs>
                    </a:gsLst>
                    <a:lin ang="5400000" scaled="1"/>
                  </a:gra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solidFill>
                        <a:srgbClr val="000000"/>
                      </a:solidFill>
                    </a:endParaRPr>
                  </a:p>
                </p:txBody>
              </p:sp>
              <p:sp>
                <p:nvSpPr>
                  <p:cNvPr id="1048779" name=""/>
                  <p:cNvSpPr/>
                  <p:nvPr/>
                </p:nvSpPr>
                <p:spPr bwMode="gray">
                  <a:xfrm rot="0">
                    <a:off x="2208" y="1947"/>
                    <a:ext cx="1295" cy="635"/>
                  </a:xfrm>
                  <a:custGeom>
                    <a:avLst/>
                    <a:ah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path>
                    </a:pathLst>
                  </a:custGeom>
                  <a:gradFill rotWithShape="1">
                    <a:gsLst>
                      <a:gs pos="0">
                        <a:srgbClr val="FFFFFF">
                          <a:alpha val="100000"/>
                        </a:srgbClr>
                      </a:gs>
                      <a:gs pos="100000">
                        <a:srgbClr val="99CCCC">
                          <a:alpha val="100000"/>
                        </a:srgbClr>
                      </a:gs>
                    </a:gsLst>
                    <a:lin ang="5400000" scaled="1"/>
                  </a:gradFill>
                  <a:ln>
                    <a:noFill/>
                  </a:ln>
                </p:spPr>
              </p:sp>
            </p:grpSp>
            <p:sp>
              <p:nvSpPr>
                <p:cNvPr id="1048780" name=""/>
                <p:cNvSpPr txBox="1"/>
                <p:nvPr/>
              </p:nvSpPr>
              <p:spPr bwMode="gray">
                <a:xfrm rot="0">
                  <a:off x="3121" y="2908"/>
                  <a:ext cx="864" cy="49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zh-CN" b="1" sz="2000" lang="en-US">
                    <a:solidFill>
                      <a:srgbClr val="FFFFFF"/>
                    </a:solidFill>
                    <a:effectLst>
                      <a:outerShdw algn="tl" blurRad="38100" dir="2700000" dist="38100">
                        <a:srgbClr val="C0C0C0"/>
                      </a:outerShdw>
                    </a:effectLst>
                  </a:endParaRPr>
                </a:p>
              </p:txBody>
            </p:sp>
            <p:sp>
              <p:nvSpPr>
                <p:cNvPr id="1048781" name=""/>
                <p:cNvSpPr/>
                <p:nvPr/>
              </p:nvSpPr>
              <p:spPr bwMode="gray">
                <a:xfrm rot="0">
                  <a:off x="3105" y="3504"/>
                  <a:ext cx="995" cy="276"/>
                </a:xfrm>
                <a:prstGeom prst="ellipse"/>
                <a:gradFill rotWithShape="1">
                  <a:gsLst>
                    <a:gs pos="0">
                      <a:srgbClr val="777777">
                        <a:alpha val="100000"/>
                      </a:srgbClr>
                    </a:gs>
                    <a:gs pos="100000">
                      <a:srgbClr val="FFFFFF">
                        <a:alpha val="100000"/>
                      </a:srgbClr>
                    </a:gs>
                  </a:gsLst>
                  <a:path path="shape">
                    <a:fillToRect l="50000" t="50000" r="50000" b="50000"/>
                  </a:path>
                </a:gra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solidFill>
                      <a:srgbClr val="000000"/>
                    </a:solidFill>
                  </a:endParaRPr>
                </a:p>
              </p:txBody>
            </p:sp>
          </p:grpSp>
          <p:grpSp>
            <p:nvGrpSpPr>
              <p:cNvPr id="116" name=""/>
              <p:cNvGrpSpPr/>
              <p:nvPr/>
            </p:nvGrpSpPr>
            <p:grpSpPr>
              <a:xfrm rot="0">
                <a:off x="4355" y="3068"/>
                <a:ext cx="385" cy="499"/>
                <a:chOff x="3072" y="2448"/>
                <a:chExt cx="1028" cy="1332"/>
              </a:xfrm>
            </p:grpSpPr>
            <p:grpSp>
              <p:nvGrpSpPr>
                <p:cNvPr id="117" name=""/>
                <p:cNvGrpSpPr/>
                <p:nvPr/>
              </p:nvGrpSpPr>
              <p:grpSpPr>
                <a:xfrm rot="0">
                  <a:off x="3072" y="2448"/>
                  <a:ext cx="960" cy="958"/>
                  <a:chOff x="2016" y="1920"/>
                  <a:chExt cx="1680" cy="1680"/>
                </a:xfrm>
              </p:grpSpPr>
              <p:sp>
                <p:nvSpPr>
                  <p:cNvPr id="1048782" name=""/>
                  <p:cNvSpPr/>
                  <p:nvPr/>
                </p:nvSpPr>
                <p:spPr bwMode="gray">
                  <a:xfrm rot="0">
                    <a:off x="2016" y="1920"/>
                    <a:ext cx="1682" cy="1681"/>
                  </a:xfrm>
                  <a:prstGeom prst="ellipse"/>
                  <a:gradFill rotWithShape="1">
                    <a:gsLst>
                      <a:gs pos="0">
                        <a:srgbClr val="99CCCC">
                          <a:alpha val="100000"/>
                        </a:srgbClr>
                      </a:gs>
                      <a:gs pos="100000">
                        <a:srgbClr val="4F6969">
                          <a:alpha val="100000"/>
                        </a:srgbClr>
                      </a:gs>
                    </a:gsLst>
                    <a:lin ang="5400000" scaled="1"/>
                  </a:gra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solidFill>
                        <a:srgbClr val="000000"/>
                      </a:solidFill>
                    </a:endParaRPr>
                  </a:p>
                </p:txBody>
              </p:sp>
              <p:sp>
                <p:nvSpPr>
                  <p:cNvPr id="1048783" name=""/>
                  <p:cNvSpPr/>
                  <p:nvPr/>
                </p:nvSpPr>
                <p:spPr bwMode="gray">
                  <a:xfrm rot="0">
                    <a:off x="2208" y="1948"/>
                    <a:ext cx="1308" cy="632"/>
                  </a:xfrm>
                  <a:custGeom>
                    <a:avLst/>
                    <a:ah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path>
                    </a:pathLst>
                  </a:custGeom>
                  <a:gradFill rotWithShape="1">
                    <a:gsLst>
                      <a:gs pos="0">
                        <a:srgbClr val="FFFFFF">
                          <a:alpha val="100000"/>
                        </a:srgbClr>
                      </a:gs>
                      <a:gs pos="100000">
                        <a:srgbClr val="99CCCC">
                          <a:alpha val="100000"/>
                        </a:srgbClr>
                      </a:gs>
                    </a:gsLst>
                    <a:lin ang="5400000" scaled="1"/>
                  </a:gradFill>
                  <a:ln>
                    <a:noFill/>
                  </a:ln>
                </p:spPr>
              </p:sp>
            </p:grpSp>
            <p:sp>
              <p:nvSpPr>
                <p:cNvPr id="1048784" name=""/>
                <p:cNvSpPr txBox="1"/>
                <p:nvPr/>
              </p:nvSpPr>
              <p:spPr bwMode="gray">
                <a:xfrm rot="0">
                  <a:off x="3120" y="2907"/>
                  <a:ext cx="865" cy="66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zh-CN" b="1" sz="2000" lang="en-US">
                    <a:solidFill>
                      <a:srgbClr val="FFFFFF"/>
                    </a:solidFill>
                    <a:effectLst>
                      <a:outerShdw algn="tl" blurRad="38100" dir="2700000" dist="38100">
                        <a:srgbClr val="C0C0C0"/>
                      </a:outerShdw>
                    </a:effectLst>
                  </a:endParaRPr>
                </a:p>
              </p:txBody>
            </p:sp>
            <p:sp>
              <p:nvSpPr>
                <p:cNvPr id="1048785" name=""/>
                <p:cNvSpPr/>
                <p:nvPr/>
              </p:nvSpPr>
              <p:spPr bwMode="gray">
                <a:xfrm rot="0">
                  <a:off x="3104" y="3505"/>
                  <a:ext cx="996" cy="275"/>
                </a:xfrm>
                <a:prstGeom prst="ellipse"/>
                <a:gradFill rotWithShape="1">
                  <a:gsLst>
                    <a:gs pos="0">
                      <a:srgbClr val="777777">
                        <a:alpha val="100000"/>
                      </a:srgbClr>
                    </a:gs>
                    <a:gs pos="100000">
                      <a:srgbClr val="FFFFFF">
                        <a:alpha val="100000"/>
                      </a:srgbClr>
                    </a:gs>
                  </a:gsLst>
                  <a:path path="shape">
                    <a:fillToRect l="50000" t="50000" r="50000" b="50000"/>
                  </a:path>
                </a:gra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solidFill>
                      <a:srgbClr val="000000"/>
                    </a:solidFill>
                  </a:endParaRPr>
                </a:p>
              </p:txBody>
            </p:sp>
          </p:grpSp>
          <p:grpSp>
            <p:nvGrpSpPr>
              <p:cNvPr id="118" name=""/>
              <p:cNvGrpSpPr/>
              <p:nvPr/>
            </p:nvGrpSpPr>
            <p:grpSpPr>
              <a:xfrm rot="0">
                <a:off x="3606" y="3204"/>
                <a:ext cx="280" cy="375"/>
                <a:chOff x="3072" y="2448"/>
                <a:chExt cx="1028" cy="1376"/>
              </a:xfrm>
            </p:grpSpPr>
            <p:grpSp>
              <p:nvGrpSpPr>
                <p:cNvPr id="119" name=""/>
                <p:cNvGrpSpPr/>
                <p:nvPr/>
              </p:nvGrpSpPr>
              <p:grpSpPr>
                <a:xfrm rot="0">
                  <a:off x="3072" y="2448"/>
                  <a:ext cx="960" cy="958"/>
                  <a:chOff x="2016" y="1920"/>
                  <a:chExt cx="1680" cy="1680"/>
                </a:xfrm>
              </p:grpSpPr>
              <p:sp>
                <p:nvSpPr>
                  <p:cNvPr id="1048786" name=""/>
                  <p:cNvSpPr/>
                  <p:nvPr/>
                </p:nvSpPr>
                <p:spPr bwMode="gray">
                  <a:xfrm rot="0">
                    <a:off x="2016" y="1920"/>
                    <a:ext cx="1677" cy="1679"/>
                  </a:xfrm>
                  <a:prstGeom prst="ellipse"/>
                  <a:gradFill rotWithShape="1">
                    <a:gsLst>
                      <a:gs pos="0">
                        <a:srgbClr val="99CCCC">
                          <a:alpha val="100000"/>
                        </a:srgbClr>
                      </a:gs>
                      <a:gs pos="100000">
                        <a:srgbClr val="4F6969">
                          <a:alpha val="100000"/>
                        </a:srgbClr>
                      </a:gs>
                    </a:gsLst>
                    <a:lin ang="5400000" scaled="1"/>
                  </a:gra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solidFill>
                        <a:srgbClr val="000000"/>
                      </a:solidFill>
                    </a:endParaRPr>
                  </a:p>
                </p:txBody>
              </p:sp>
              <p:sp>
                <p:nvSpPr>
                  <p:cNvPr id="1048787" name=""/>
                  <p:cNvSpPr/>
                  <p:nvPr/>
                </p:nvSpPr>
                <p:spPr bwMode="gray">
                  <a:xfrm rot="0">
                    <a:off x="2209" y="1946"/>
                    <a:ext cx="1291" cy="637"/>
                  </a:xfrm>
                  <a:custGeom>
                    <a:avLst/>
                    <a:ah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path>
                    </a:pathLst>
                  </a:custGeom>
                  <a:gradFill rotWithShape="1">
                    <a:gsLst>
                      <a:gs pos="0">
                        <a:srgbClr val="FFFFFF">
                          <a:alpha val="100000"/>
                        </a:srgbClr>
                      </a:gs>
                      <a:gs pos="100000">
                        <a:srgbClr val="99CCCC">
                          <a:alpha val="100000"/>
                        </a:srgbClr>
                      </a:gs>
                    </a:gsLst>
                    <a:lin ang="5400000" scaled="1"/>
                  </a:gradFill>
                  <a:ln>
                    <a:noFill/>
                  </a:ln>
                </p:spPr>
              </p:sp>
            </p:grpSp>
            <p:sp>
              <p:nvSpPr>
                <p:cNvPr id="1048788" name=""/>
                <p:cNvSpPr txBox="1"/>
                <p:nvPr/>
              </p:nvSpPr>
              <p:spPr bwMode="gray">
                <a:xfrm rot="0">
                  <a:off x="3120" y="2907"/>
                  <a:ext cx="866" cy="91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zh-CN" b="1" sz="2000" lang="en-US">
                    <a:solidFill>
                      <a:srgbClr val="FFFFFF"/>
                    </a:solidFill>
                    <a:effectLst>
                      <a:outerShdw algn="tl" blurRad="38100" dir="2700000" dist="38100">
                        <a:srgbClr val="C0C0C0"/>
                      </a:outerShdw>
                    </a:effectLst>
                  </a:endParaRPr>
                </a:p>
              </p:txBody>
            </p:sp>
            <p:sp>
              <p:nvSpPr>
                <p:cNvPr id="1048789" name=""/>
                <p:cNvSpPr/>
                <p:nvPr/>
              </p:nvSpPr>
              <p:spPr bwMode="gray">
                <a:xfrm rot="0">
                  <a:off x="3105" y="3505"/>
                  <a:ext cx="995" cy="275"/>
                </a:xfrm>
                <a:prstGeom prst="ellipse"/>
                <a:gradFill rotWithShape="1">
                  <a:gsLst>
                    <a:gs pos="0">
                      <a:srgbClr val="777777">
                        <a:alpha val="100000"/>
                      </a:srgbClr>
                    </a:gs>
                    <a:gs pos="100000">
                      <a:srgbClr val="FFFFFF">
                        <a:alpha val="100000"/>
                      </a:srgbClr>
                    </a:gs>
                  </a:gsLst>
                  <a:path path="shape">
                    <a:fillToRect l="50000" t="50000" r="50000" b="50000"/>
                  </a:path>
                </a:gra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solidFill>
                      <a:srgbClr val="000000"/>
                    </a:solidFill>
                  </a:endParaRPr>
                </a:p>
              </p:txBody>
            </p:sp>
          </p:grpSp>
        </p:gr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760">
                                            <p:txEl>
                                              <p:charRg st="0" end="15"/>
                                            </p:txEl>
                                          </p:spTgt>
                                        </p:tgtEl>
                                        <p:attrNameLst>
                                          <p:attrName>style.visibility</p:attrName>
                                        </p:attrNameLst>
                                      </p:cBhvr>
                                      <p:to>
                                        <p:strVal val="visible"/>
                                      </p:to>
                                    </p:set>
                                    <p:animEffect transition="in" filter="randombar(horizontal)">
                                      <p:cBhvr>
                                        <p:cTn dur="500" id="7"/>
                                        <p:tgtEl>
                                          <p:spTgt spid="1048760">
                                            <p:txEl>
                                              <p:charRg st="0" end="1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760">
                                            <p:txEl>
                                              <p:charRg st="15" end="43"/>
                                            </p:txEl>
                                          </p:spTgt>
                                        </p:tgtEl>
                                        <p:attrNameLst>
                                          <p:attrName>style.visibility</p:attrName>
                                        </p:attrNameLst>
                                      </p:cBhvr>
                                      <p:to>
                                        <p:strVal val="visible"/>
                                      </p:to>
                                    </p:set>
                                    <p:animEffect transition="in" filter="randombar(horizontal)">
                                      <p:cBhvr>
                                        <p:cTn dur="500" id="12"/>
                                        <p:tgtEl>
                                          <p:spTgt spid="1048760">
                                            <p:txEl>
                                              <p:charRg st="15" end="43"/>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760">
                                            <p:txEl>
                                              <p:charRg st="43" end="68"/>
                                            </p:txEl>
                                          </p:spTgt>
                                        </p:tgtEl>
                                        <p:attrNameLst>
                                          <p:attrName>style.visibility</p:attrName>
                                        </p:attrNameLst>
                                      </p:cBhvr>
                                      <p:to>
                                        <p:strVal val="visible"/>
                                      </p:to>
                                    </p:set>
                                    <p:animEffect transition="in" filter="randombar(horizontal)">
                                      <p:cBhvr>
                                        <p:cTn dur="500" id="17"/>
                                        <p:tgtEl>
                                          <p:spTgt spid="1048760">
                                            <p:txEl>
                                              <p:charRg st="43" end="68"/>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760">
                                            <p:txEl>
                                              <p:charRg st="68" end="106"/>
                                            </p:txEl>
                                          </p:spTgt>
                                        </p:tgtEl>
                                        <p:attrNameLst>
                                          <p:attrName>style.visibility</p:attrName>
                                        </p:attrNameLst>
                                      </p:cBhvr>
                                      <p:to>
                                        <p:strVal val="visible"/>
                                      </p:to>
                                    </p:set>
                                    <p:animEffect transition="in" filter="randombar(horizontal)">
                                      <p:cBhvr>
                                        <p:cTn dur="500" id="22"/>
                                        <p:tgtEl>
                                          <p:spTgt spid="1048760">
                                            <p:txEl>
                                              <p:charRg st="68"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sp>
        <p:nvSpPr>
          <p:cNvPr id="1048790"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4000" lang="zh-CN">
                <a:latin typeface="Times New Roman" pitchFamily="18" charset="0"/>
                <a:ea typeface="Times New Roman" pitchFamily="18" charset="0"/>
              </a:rPr>
              <a:t>用户故事（</a:t>
            </a:r>
            <a:r>
              <a:rPr altLang="zh-CN" sz="4000" lang="en-US">
                <a:latin typeface="Times New Roman" pitchFamily="18" charset="0"/>
                <a:ea typeface="Times New Roman" pitchFamily="18" charset="0"/>
              </a:rPr>
              <a:t>user story</a:t>
            </a:r>
            <a:r>
              <a:rPr altLang="en-US" sz="4000" lang="zh-CN">
                <a:latin typeface="Times New Roman" pitchFamily="18" charset="0"/>
                <a:ea typeface="Times New Roman" pitchFamily="18" charset="0"/>
              </a:rPr>
              <a:t>）</a:t>
            </a:r>
          </a:p>
        </p:txBody>
      </p:sp>
      <p:sp>
        <p:nvSpPr>
          <p:cNvPr id="1048791" name=""/>
          <p:cNvSpPr/>
          <p:nvPr>
            <p:ph type="body" sz="full" idx="1"/>
          </p:nvPr>
        </p:nvSpPr>
        <p:spPr>
          <a:xfrm rot="0">
            <a:off x="446087" y="1412875"/>
            <a:ext cx="8229600" cy="44640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50000"/>
              </a:lnSpc>
            </a:pPr>
            <a:r>
              <a:rPr altLang="en-US" sz="2800" lang="zh-CN"/>
              <a:t>用户是</a:t>
            </a:r>
            <a:r>
              <a:rPr altLang="zh-CN" sz="2800" lang="en-US"/>
              <a:t>XP</a:t>
            </a:r>
            <a:r>
              <a:rPr altLang="en-US" sz="2800" lang="zh-CN"/>
              <a:t>团队的一部分，负责提出需求</a:t>
            </a:r>
          </a:p>
          <a:p>
            <a:pPr lvl="0">
              <a:lnSpc>
                <a:spcPct val="150000"/>
              </a:lnSpc>
            </a:pPr>
            <a:r>
              <a:rPr altLang="en-US" sz="2800" lang="zh-CN"/>
              <a:t>用户需求表示为</a:t>
            </a:r>
            <a:r>
              <a:rPr altLang="en-US" b="1" sz="2800" lang="zh-CN">
                <a:solidFill>
                  <a:srgbClr val="C00000"/>
                </a:solidFill>
              </a:rPr>
              <a:t>场景</a:t>
            </a:r>
            <a:r>
              <a:rPr altLang="en-US" sz="2800" lang="zh-CN"/>
              <a:t>或</a:t>
            </a:r>
            <a:r>
              <a:rPr altLang="zh-CN" b="1" sz="2800" lang="en-US">
                <a:solidFill>
                  <a:srgbClr val="C00000"/>
                </a:solidFill>
              </a:rPr>
              <a:t>用户故事</a:t>
            </a:r>
          </a:p>
          <a:p>
            <a:pPr lvl="1">
              <a:lnSpc>
                <a:spcPct val="150000"/>
              </a:lnSpc>
            </a:pPr>
            <a:r>
              <a:rPr altLang="en-US" sz="2400" lang="zh-CN"/>
              <a:t>描述将要开发的软件所需要的输出、特性以及功能</a:t>
            </a:r>
          </a:p>
          <a:p>
            <a:pPr lvl="0">
              <a:lnSpc>
                <a:spcPct val="150000"/>
              </a:lnSpc>
            </a:pPr>
            <a:r>
              <a:rPr altLang="en-US" sz="2800" lang="zh-CN"/>
              <a:t>用户故事写在卡片上，开发团队把用户故事分解为一系列任务</a:t>
            </a:r>
          </a:p>
          <a:p>
            <a:pPr lvl="0">
              <a:lnSpc>
                <a:spcPct val="150000"/>
              </a:lnSpc>
            </a:pPr>
            <a:r>
              <a:rPr altLang="en-US" sz="2800" lang="zh-CN"/>
              <a:t>任务可作为进度安排和工作量估算的基础</a:t>
            </a:r>
          </a:p>
        </p:txBody>
      </p:sp>
      <p:sp>
        <p:nvSpPr>
          <p:cNvPr id="104879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16</a:t>
            </a:fld>
            <a:endParaRPr altLang="zh-CN" sz="1200" lang="en-US">
              <a:solidFill>
                <a:srgbClr val="000000"/>
              </a:solidFill>
              <a:latin typeface="Garamond" pitchFamily="18" charset="0"/>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793"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4000" lang="zh-CN"/>
              <a:t>实例：“开药”故事卡</a:t>
            </a:r>
          </a:p>
        </p:txBody>
      </p:sp>
      <p:sp>
        <p:nvSpPr>
          <p:cNvPr id="104879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17</a:t>
            </a:fld>
            <a:endParaRPr altLang="zh-CN" sz="1200" lang="en-US">
              <a:solidFill>
                <a:srgbClr val="000000"/>
              </a:solidFill>
              <a:latin typeface="Garamond" pitchFamily="18" charset="0"/>
            </a:endParaRPr>
          </a:p>
        </p:txBody>
      </p:sp>
      <p:grpSp>
        <p:nvGrpSpPr>
          <p:cNvPr id="122" name=""/>
          <p:cNvGrpSpPr/>
          <p:nvPr/>
        </p:nvGrpSpPr>
        <p:grpSpPr>
          <a:xfrm rot="0">
            <a:off x="755650" y="1125537"/>
            <a:ext cx="7848600" cy="4967287"/>
            <a:chOff x="755576" y="1124744"/>
            <a:chExt cx="7848872" cy="4968552"/>
          </a:xfrm>
        </p:grpSpPr>
        <p:sp>
          <p:nvSpPr>
            <p:cNvPr id="1048795" name=""/>
            <p:cNvSpPr/>
            <p:nvPr/>
          </p:nvSpPr>
          <p:spPr>
            <a:xfrm rot="0">
              <a:off x="755576" y="1124744"/>
              <a:ext cx="7848872" cy="503365"/>
            </a:xfrm>
            <a:prstGeom prst="rect"/>
            <a:solidFill>
              <a:srgbClr val="D9D9D9"/>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2400" lang="zh-CN"/>
                <a:t>开药</a:t>
              </a:r>
            </a:p>
          </p:txBody>
        </p:sp>
        <p:sp>
          <p:nvSpPr>
            <p:cNvPr id="1048796" name=""/>
            <p:cNvSpPr/>
            <p:nvPr/>
          </p:nvSpPr>
          <p:spPr>
            <a:xfrm rot="0">
              <a:off x="755576" y="1628109"/>
              <a:ext cx="7848872" cy="4465187"/>
            </a:xfrm>
            <a:prstGeom prst="rect"/>
            <a:solidFill>
              <a:schemeClr val="lt1"/>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just" eaLnBrk="1" hangingPunct="1" latinLnBrk="1" lvl="0"/>
              <a:r>
                <a:rPr altLang="zh-CN" sz="2000" lang="en-US"/>
                <a:t>      Kate</a:t>
              </a:r>
              <a:r>
                <a:rPr altLang="en-US" sz="2000" lang="zh-CN"/>
                <a:t>是一名医生，她要给她的病人开药。该病人已经在她的电脑里有看病记录了，因此，她点击开药按钮，选择“当前药物”、“新药”或者“处方集”。</a:t>
              </a:r>
            </a:p>
            <a:p>
              <a:pPr algn="just" eaLnBrk="1" hangingPunct="1" latinLnBrk="1" lvl="0"/>
              <a:r>
                <a:rPr altLang="zh-CN" sz="2000" lang="en-US"/>
                <a:t>      </a:t>
              </a:r>
              <a:r>
                <a:rPr altLang="en-US" sz="2000" lang="zh-CN"/>
                <a:t>如果她选择“当前药物”，则确认剂量。如果要修改剂量，她输入相应的剂量，并确认该处方。</a:t>
              </a:r>
            </a:p>
            <a:p>
              <a:pPr algn="just" eaLnBrk="1" hangingPunct="1" latinLnBrk="1" lvl="0"/>
              <a:r>
                <a:rPr altLang="zh-CN" sz="2000" lang="en-US"/>
                <a:t>      </a:t>
              </a:r>
              <a:r>
                <a:rPr altLang="en-US" sz="2000" lang="zh-CN"/>
                <a:t>如果她选择“新药”，输入药物名称的首字母，系统显示一系列可能的药物，她选择需要的药物，并输入剂量，再确认该处方。</a:t>
              </a:r>
            </a:p>
            <a:p>
              <a:pPr algn="just" eaLnBrk="1" hangingPunct="1" latinLnBrk="1" lvl="0"/>
              <a:r>
                <a:rPr altLang="en-US" sz="2000" lang="zh-CN"/>
                <a:t>      如果她选择“处方集”，系统显示检索框，她检索需要的药，然后选择该药，并输入剂量，再确认该处方。</a:t>
              </a:r>
            </a:p>
            <a:p>
              <a:pPr algn="just" eaLnBrk="1" hangingPunct="1" latinLnBrk="1" lvl="0"/>
              <a:r>
                <a:rPr altLang="zh-CN" sz="2000" lang="en-US"/>
                <a:t>      </a:t>
              </a:r>
              <a:r>
                <a:rPr altLang="en-US" sz="2000" lang="zh-CN"/>
                <a:t>系统始终检查剂量是否在允许的范围内，如果不在，</a:t>
              </a:r>
              <a:r>
                <a:rPr altLang="zh-CN" sz="2000" lang="en-US"/>
                <a:t>Kate</a:t>
              </a:r>
              <a:r>
                <a:rPr altLang="en-US" sz="2000" lang="zh-CN"/>
                <a:t>需要修改剂量。</a:t>
              </a:r>
            </a:p>
            <a:p>
              <a:pPr algn="just" eaLnBrk="1" hangingPunct="1" latinLnBrk="1" lvl="0"/>
              <a:r>
                <a:rPr altLang="zh-CN" sz="2000" lang="en-US"/>
                <a:t>      Kate</a:t>
              </a:r>
              <a:r>
                <a:rPr altLang="en-US" sz="2000" lang="zh-CN"/>
                <a:t>确认处方后，系统要求她再次检查处方，她可以点击“</a:t>
              </a:r>
              <a:r>
                <a:rPr altLang="zh-CN" sz="2000" lang="en-US"/>
                <a:t>OK</a:t>
              </a:r>
              <a:r>
                <a:rPr altLang="en-US" sz="2000" lang="zh-CN"/>
                <a:t>”或者“</a:t>
              </a:r>
              <a:r>
                <a:rPr altLang="zh-CN" sz="2000" lang="en-US"/>
                <a:t>Change</a:t>
              </a:r>
              <a:r>
                <a:rPr altLang="en-US" sz="2000" lang="zh-CN"/>
                <a:t>”。如果选择“</a:t>
              </a:r>
              <a:r>
                <a:rPr altLang="zh-CN" sz="2000" lang="en-US"/>
                <a:t>OK</a:t>
              </a:r>
              <a:r>
                <a:rPr altLang="en-US" sz="2000" lang="zh-CN"/>
                <a:t>”，则该药方存入数据库。如果选择“</a:t>
              </a:r>
              <a:r>
                <a:rPr altLang="zh-CN" sz="2000" lang="en-US"/>
                <a:t>Change</a:t>
              </a:r>
              <a:r>
                <a:rPr altLang="en-US" sz="2000" lang="zh-CN"/>
                <a:t>”，则再次进入“开药”流程。</a:t>
              </a:r>
            </a:p>
          </p:txBody>
        </p:sp>
      </p:gr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797"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4000" lang="zh-CN"/>
              <a:t>实例：“开药”任务卡</a:t>
            </a:r>
          </a:p>
        </p:txBody>
      </p:sp>
      <p:sp>
        <p:nvSpPr>
          <p:cNvPr id="104879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18</a:t>
            </a:fld>
            <a:endParaRPr altLang="zh-CN" sz="1200" lang="en-US">
              <a:solidFill>
                <a:srgbClr val="000000"/>
              </a:solidFill>
              <a:latin typeface="Garamond" pitchFamily="18" charset="0"/>
            </a:endParaRPr>
          </a:p>
        </p:txBody>
      </p:sp>
      <p:grpSp>
        <p:nvGrpSpPr>
          <p:cNvPr id="124" name=""/>
          <p:cNvGrpSpPr/>
          <p:nvPr/>
        </p:nvGrpSpPr>
        <p:grpSpPr>
          <a:xfrm rot="0">
            <a:off x="1116012" y="1125537"/>
            <a:ext cx="5903912" cy="4032250"/>
            <a:chOff x="755576" y="1124744"/>
            <a:chExt cx="5904656" cy="4032448"/>
          </a:xfrm>
        </p:grpSpPr>
        <p:sp>
          <p:nvSpPr>
            <p:cNvPr id="1048799" name=""/>
            <p:cNvSpPr/>
            <p:nvPr/>
          </p:nvSpPr>
          <p:spPr>
            <a:xfrm rot="0">
              <a:off x="755576" y="1124744"/>
              <a:ext cx="5904656" cy="504850"/>
            </a:xfrm>
            <a:prstGeom prst="rect"/>
            <a:solidFill>
              <a:srgbClr val="D9D9D9"/>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2400" lang="zh-CN"/>
                <a:t>任务</a:t>
              </a:r>
              <a:r>
                <a:rPr altLang="zh-CN" b="1" sz="2400" lang="en-US"/>
                <a:t>1</a:t>
              </a:r>
              <a:r>
                <a:rPr altLang="en-US" b="1" sz="2400" lang="zh-CN"/>
                <a:t>：改变药物的剂量</a:t>
              </a:r>
            </a:p>
          </p:txBody>
        </p:sp>
        <p:sp>
          <p:nvSpPr>
            <p:cNvPr id="1048800" name=""/>
            <p:cNvSpPr/>
            <p:nvPr/>
          </p:nvSpPr>
          <p:spPr>
            <a:xfrm rot="0">
              <a:off x="755576" y="1629594"/>
              <a:ext cx="5904656" cy="3527598"/>
            </a:xfrm>
            <a:prstGeom prst="rect"/>
            <a:solidFill>
              <a:schemeClr val="lt1"/>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just" eaLnBrk="1" hangingPunct="1" latinLnBrk="1" lvl="0"/>
              <a:endParaRPr altLang="en-US" sz="2000" lang="zh-CN"/>
            </a:p>
          </p:txBody>
        </p:sp>
      </p:grpSp>
      <p:grpSp>
        <p:nvGrpSpPr>
          <p:cNvPr id="125" name=""/>
          <p:cNvGrpSpPr/>
          <p:nvPr/>
        </p:nvGrpSpPr>
        <p:grpSpPr>
          <a:xfrm rot="0">
            <a:off x="1547812" y="1628775"/>
            <a:ext cx="5903912" cy="4032250"/>
            <a:chOff x="755576" y="1124744"/>
            <a:chExt cx="5904656" cy="4032448"/>
          </a:xfrm>
        </p:grpSpPr>
        <p:sp>
          <p:nvSpPr>
            <p:cNvPr id="1048801" name=""/>
            <p:cNvSpPr/>
            <p:nvPr/>
          </p:nvSpPr>
          <p:spPr>
            <a:xfrm rot="0">
              <a:off x="755576" y="1124744"/>
              <a:ext cx="5904656" cy="504850"/>
            </a:xfrm>
            <a:prstGeom prst="rect"/>
            <a:solidFill>
              <a:srgbClr val="D9D9D9"/>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2400" lang="zh-CN"/>
                <a:t>任务</a:t>
              </a:r>
              <a:r>
                <a:rPr altLang="zh-CN" b="1" sz="2400" lang="en-US"/>
                <a:t>2</a:t>
              </a:r>
              <a:r>
                <a:rPr altLang="en-US" b="1" sz="2400" lang="zh-CN"/>
                <a:t>：处方集选择</a:t>
              </a:r>
            </a:p>
          </p:txBody>
        </p:sp>
        <p:sp>
          <p:nvSpPr>
            <p:cNvPr id="1048802" name=""/>
            <p:cNvSpPr/>
            <p:nvPr/>
          </p:nvSpPr>
          <p:spPr>
            <a:xfrm rot="0">
              <a:off x="755576" y="1629594"/>
              <a:ext cx="5904656" cy="3527598"/>
            </a:xfrm>
            <a:prstGeom prst="rect"/>
            <a:solidFill>
              <a:schemeClr val="lt1"/>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just" eaLnBrk="1" hangingPunct="1" latinLnBrk="1" lvl="0"/>
              <a:endParaRPr altLang="en-US" sz="2000" lang="zh-CN"/>
            </a:p>
          </p:txBody>
        </p:sp>
      </p:grpSp>
      <p:grpSp>
        <p:nvGrpSpPr>
          <p:cNvPr id="126" name=""/>
          <p:cNvGrpSpPr/>
          <p:nvPr/>
        </p:nvGrpSpPr>
        <p:grpSpPr>
          <a:xfrm rot="0">
            <a:off x="1979612" y="2133600"/>
            <a:ext cx="5905500" cy="3816350"/>
            <a:chOff x="755576" y="1124744"/>
            <a:chExt cx="5904656" cy="4032448"/>
          </a:xfrm>
        </p:grpSpPr>
        <p:sp>
          <p:nvSpPr>
            <p:cNvPr id="1048803" name=""/>
            <p:cNvSpPr/>
            <p:nvPr/>
          </p:nvSpPr>
          <p:spPr>
            <a:xfrm rot="0">
              <a:off x="755576" y="1124744"/>
              <a:ext cx="5904656" cy="504895"/>
            </a:xfrm>
            <a:prstGeom prst="rect"/>
            <a:solidFill>
              <a:srgbClr val="D9D9D9"/>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2400" lang="zh-CN"/>
                <a:t>任务</a:t>
              </a:r>
              <a:r>
                <a:rPr altLang="zh-CN" b="1" sz="2400" lang="en-US"/>
                <a:t>3</a:t>
              </a:r>
              <a:r>
                <a:rPr altLang="en-US" b="1" sz="2400" lang="zh-CN"/>
                <a:t>：剂量核对</a:t>
              </a:r>
            </a:p>
          </p:txBody>
        </p:sp>
        <p:sp>
          <p:nvSpPr>
            <p:cNvPr id="1048804" name=""/>
            <p:cNvSpPr/>
            <p:nvPr/>
          </p:nvSpPr>
          <p:spPr>
            <a:xfrm rot="0">
              <a:off x="755576" y="1629639"/>
              <a:ext cx="5904656" cy="3527553"/>
            </a:xfrm>
            <a:prstGeom prst="rect"/>
            <a:solidFill>
              <a:schemeClr val="lt1"/>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just" eaLnBrk="1" hangingPunct="1" latinLnBrk="1" lvl="0"/>
              <a:r>
                <a:rPr altLang="en-US" sz="2000" lang="zh-CN"/>
                <a:t>      </a:t>
              </a:r>
              <a:r>
                <a:rPr altLang="zh-CN" sz="2400" lang="en-US"/>
                <a:t>剂量核对用于检查医生有没有开出过小或者过大危险剂量的药物。</a:t>
              </a:r>
            </a:p>
            <a:p>
              <a:pPr algn="just" eaLnBrk="1" hangingPunct="1" latinLnBrk="1" lvl="0"/>
              <a:r>
                <a:rPr altLang="zh-CN" sz="2400" lang="en-US"/>
                <a:t>     </a:t>
              </a:r>
              <a:r>
                <a:rPr altLang="en-US" sz="2400" lang="zh-CN"/>
                <a:t>使用药物</a:t>
              </a:r>
              <a:r>
                <a:rPr altLang="zh-CN" sz="2400" lang="en-US"/>
                <a:t>ID</a:t>
              </a:r>
              <a:r>
                <a:rPr altLang="en-US" sz="2400" lang="zh-CN"/>
                <a:t>查询处方集，并从中检索出该药物的推荐最大、最小剂量。</a:t>
              </a:r>
            </a:p>
            <a:p>
              <a:pPr algn="just" eaLnBrk="1" hangingPunct="1" latinLnBrk="1" lvl="0"/>
              <a:r>
                <a:rPr altLang="zh-CN" sz="2400" lang="en-US"/>
                <a:t>     </a:t>
              </a:r>
              <a:r>
                <a:rPr altLang="en-US" sz="2400" lang="zh-CN"/>
                <a:t>核对开出的剂量是否在最小和最大剂量范围之内，如果超出该范围，报相应的错误信息。如果在范围之内，则剂量核对通过。</a:t>
              </a:r>
            </a:p>
            <a:p>
              <a:pPr algn="just" eaLnBrk="1" hangingPunct="1" latinLnBrk="1" lvl="0"/>
              <a:endParaRPr altLang="en-US" sz="2000" lang="zh-CN"/>
            </a:p>
          </p:txBody>
        </p:sp>
      </p:gr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27" name=""/>
        <p:cNvGrpSpPr/>
        <p:nvPr/>
      </p:nvGrpSpPr>
      <p:grpSpPr>
        <a:xfrm rot="0">
          <a:off x="0" y="0"/>
          <a:ext cx="0" cy="0"/>
          <a:chOff x="0" y="0"/>
          <a:chExt cx="0" cy="0"/>
        </a:xfrm>
      </p:grpSpPr>
      <p:sp>
        <p:nvSpPr>
          <p:cNvPr id="1048805"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项目开发实例</a:t>
            </a:r>
          </a:p>
        </p:txBody>
      </p:sp>
      <p:sp>
        <p:nvSpPr>
          <p:cNvPr id="1048806" name=""/>
          <p:cNvSpPr/>
          <p:nvPr>
            <p:ph sz="full" idx="1"/>
          </p:nvPr>
        </p:nvSpPr>
        <p:spPr>
          <a:xfrm rot="0">
            <a:off x="468312" y="1196975"/>
            <a:ext cx="8229600" cy="48244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400" lang="zh-CN"/>
              <a:t>某个项目，系统核心是类继承体系，咨询顾问发现整个体系相当混乱</a:t>
            </a:r>
          </a:p>
          <a:p>
            <a:pPr lvl="1"/>
            <a:r>
              <a:rPr altLang="en-US" sz="2000" lang="zh-CN"/>
              <a:t>在一个类的不同地方出现重复的代码</a:t>
            </a:r>
          </a:p>
          <a:p>
            <a:pPr lvl="1"/>
            <a:r>
              <a:rPr altLang="en-US" sz="2000" lang="zh-CN"/>
              <a:t>好几个子类做相同的事情</a:t>
            </a:r>
          </a:p>
          <a:p>
            <a:pPr lvl="0"/>
            <a:r>
              <a:rPr altLang="en-US" sz="2400" lang="zh-CN"/>
              <a:t>项目经理不愿意调整</a:t>
            </a:r>
          </a:p>
          <a:p>
            <a:pPr lvl="1"/>
            <a:r>
              <a:rPr altLang="en-US" sz="2000" lang="zh-CN"/>
              <a:t>进度排得很紧</a:t>
            </a:r>
          </a:p>
          <a:p>
            <a:pPr lvl="1"/>
            <a:r>
              <a:rPr altLang="en-US" sz="2000" lang="zh-CN"/>
              <a:t>原来代码运行正常，调整后代码功能无增加</a:t>
            </a:r>
          </a:p>
          <a:p>
            <a:pPr lvl="0"/>
            <a:r>
              <a:rPr altLang="en-US" sz="2400" lang="zh-CN"/>
              <a:t>程序员花两天时间调整好继承体系</a:t>
            </a:r>
          </a:p>
          <a:p>
            <a:pPr lvl="1"/>
            <a:r>
              <a:rPr altLang="en-US" sz="2000" lang="zh-CN"/>
              <a:t>删掉一半代码，功能未受影响</a:t>
            </a:r>
          </a:p>
          <a:p>
            <a:pPr lvl="0"/>
            <a:r>
              <a:rPr altLang="en-US" sz="2400" lang="zh-CN"/>
              <a:t>咨询顾问建议调整系统的其它核心部分</a:t>
            </a:r>
          </a:p>
          <a:p>
            <a:pPr lvl="0"/>
            <a:r>
              <a:rPr altLang="en-US" sz="2400" lang="zh-CN"/>
              <a:t>项目经理不愿调整，最终由于代码太复杂，无法调试，项目失败。</a:t>
            </a:r>
          </a:p>
        </p:txBody>
      </p:sp>
      <p:sp>
        <p:nvSpPr>
          <p:cNvPr id="1048807"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19</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06">
                                            <p:txEl>
                                              <p:charRg st="0" end="31"/>
                                            </p:txEl>
                                          </p:spTgt>
                                        </p:tgtEl>
                                        <p:attrNameLst>
                                          <p:attrName>style.visibility</p:attrName>
                                        </p:attrNameLst>
                                      </p:cBhvr>
                                      <p:to>
                                        <p:strVal val="visible"/>
                                      </p:to>
                                    </p:set>
                                    <p:animEffect transition="in" filter="randombar(horizontal)">
                                      <p:cBhvr>
                                        <p:cTn dur="500" id="7"/>
                                        <p:tgtEl>
                                          <p:spTgt spid="1048806">
                                            <p:txEl>
                                              <p:charRg st="0" end="31"/>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806">
                                            <p:txEl>
                                              <p:charRg st="31" end="48"/>
                                            </p:txEl>
                                          </p:spTgt>
                                        </p:tgtEl>
                                        <p:attrNameLst>
                                          <p:attrName>style.visibility</p:attrName>
                                        </p:attrNameLst>
                                      </p:cBhvr>
                                      <p:to>
                                        <p:strVal val="visible"/>
                                      </p:to>
                                    </p:set>
                                    <p:animEffect transition="in" filter="randombar(horizontal)">
                                      <p:cBhvr>
                                        <p:cTn dur="500" id="10"/>
                                        <p:tgtEl>
                                          <p:spTgt spid="1048806">
                                            <p:txEl>
                                              <p:charRg st="31" end="48"/>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806">
                                            <p:txEl>
                                              <p:charRg st="48" end="60"/>
                                            </p:txEl>
                                          </p:spTgt>
                                        </p:tgtEl>
                                        <p:attrNameLst>
                                          <p:attrName>style.visibility</p:attrName>
                                        </p:attrNameLst>
                                      </p:cBhvr>
                                      <p:to>
                                        <p:strVal val="visible"/>
                                      </p:to>
                                    </p:set>
                                    <p:animEffect transition="in" filter="randombar(horizontal)">
                                      <p:cBhvr>
                                        <p:cTn dur="500" id="13"/>
                                        <p:tgtEl>
                                          <p:spTgt spid="1048806">
                                            <p:txEl>
                                              <p:charRg st="48" end="60"/>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14" presetSubtype="10">
                                  <p:stCondLst>
                                    <p:cond delay="0"/>
                                  </p:stCondLst>
                                  <p:childTnLst>
                                    <p:set>
                                      <p:cBhvr>
                                        <p:cTn dur="1" fill="hold" id="17">
                                          <p:stCondLst>
                                            <p:cond delay="0"/>
                                          </p:stCondLst>
                                        </p:cTn>
                                        <p:tgtEl>
                                          <p:spTgt spid="1048806">
                                            <p:txEl>
                                              <p:charRg st="60" end="70"/>
                                            </p:txEl>
                                          </p:spTgt>
                                        </p:tgtEl>
                                        <p:attrNameLst>
                                          <p:attrName>style.visibility</p:attrName>
                                        </p:attrNameLst>
                                      </p:cBhvr>
                                      <p:to>
                                        <p:strVal val="visible"/>
                                      </p:to>
                                    </p:set>
                                    <p:animEffect transition="in" filter="randombar(horizontal)">
                                      <p:cBhvr>
                                        <p:cTn dur="500" id="18"/>
                                        <p:tgtEl>
                                          <p:spTgt spid="1048806">
                                            <p:txEl>
                                              <p:charRg st="60" end="70"/>
                                            </p:txEl>
                                          </p:spTgt>
                                        </p:tgtEl>
                                      </p:cBhvr>
                                    </p:animEffect>
                                  </p:childTnLst>
                                </p:cTn>
                              </p:par>
                              <p:par>
                                <p:cTn fill="hold" id="19" nodeType="withEffect" presetClass="entr" presetID="14" presetSubtype="10">
                                  <p:stCondLst>
                                    <p:cond delay="0"/>
                                  </p:stCondLst>
                                  <p:childTnLst>
                                    <p:set>
                                      <p:cBhvr>
                                        <p:cTn dur="1" fill="hold" id="20">
                                          <p:stCondLst>
                                            <p:cond delay="0"/>
                                          </p:stCondLst>
                                        </p:cTn>
                                        <p:tgtEl>
                                          <p:spTgt spid="1048806">
                                            <p:txEl>
                                              <p:charRg st="70" end="77"/>
                                            </p:txEl>
                                          </p:spTgt>
                                        </p:tgtEl>
                                        <p:attrNameLst>
                                          <p:attrName>style.visibility</p:attrName>
                                        </p:attrNameLst>
                                      </p:cBhvr>
                                      <p:to>
                                        <p:strVal val="visible"/>
                                      </p:to>
                                    </p:set>
                                    <p:animEffect transition="in" filter="randombar(horizontal)">
                                      <p:cBhvr>
                                        <p:cTn dur="500" id="21"/>
                                        <p:tgtEl>
                                          <p:spTgt spid="1048806">
                                            <p:txEl>
                                              <p:charRg st="70" end="77"/>
                                            </p:txEl>
                                          </p:spTgt>
                                        </p:tgtEl>
                                      </p:cBhvr>
                                    </p:animEffect>
                                  </p:childTnLst>
                                </p:cTn>
                              </p:par>
                              <p:par>
                                <p:cTn fill="hold" id="22" nodeType="withEffect" presetClass="entr" presetID="14" presetSubtype="10">
                                  <p:stCondLst>
                                    <p:cond delay="0"/>
                                  </p:stCondLst>
                                  <p:childTnLst>
                                    <p:set>
                                      <p:cBhvr>
                                        <p:cTn dur="1" fill="hold" id="23">
                                          <p:stCondLst>
                                            <p:cond delay="0"/>
                                          </p:stCondLst>
                                        </p:cTn>
                                        <p:tgtEl>
                                          <p:spTgt spid="1048806">
                                            <p:txEl>
                                              <p:charRg st="77" end="97"/>
                                            </p:txEl>
                                          </p:spTgt>
                                        </p:tgtEl>
                                        <p:attrNameLst>
                                          <p:attrName>style.visibility</p:attrName>
                                        </p:attrNameLst>
                                      </p:cBhvr>
                                      <p:to>
                                        <p:strVal val="visible"/>
                                      </p:to>
                                    </p:set>
                                    <p:animEffect transition="in" filter="randombar(horizontal)">
                                      <p:cBhvr>
                                        <p:cTn dur="500" id="24"/>
                                        <p:tgtEl>
                                          <p:spTgt spid="1048806">
                                            <p:txEl>
                                              <p:charRg st="77" end="97"/>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14" presetSubtype="10">
                                  <p:stCondLst>
                                    <p:cond delay="0"/>
                                  </p:stCondLst>
                                  <p:childTnLst>
                                    <p:set>
                                      <p:cBhvr>
                                        <p:cTn dur="1" fill="hold" id="28">
                                          <p:stCondLst>
                                            <p:cond delay="0"/>
                                          </p:stCondLst>
                                        </p:cTn>
                                        <p:tgtEl>
                                          <p:spTgt spid="1048806">
                                            <p:txEl>
                                              <p:charRg st="97" end="113"/>
                                            </p:txEl>
                                          </p:spTgt>
                                        </p:tgtEl>
                                        <p:attrNameLst>
                                          <p:attrName>style.visibility</p:attrName>
                                        </p:attrNameLst>
                                      </p:cBhvr>
                                      <p:to>
                                        <p:strVal val="visible"/>
                                      </p:to>
                                    </p:set>
                                    <p:animEffect transition="in" filter="randombar(horizontal)">
                                      <p:cBhvr>
                                        <p:cTn dur="500" id="29"/>
                                        <p:tgtEl>
                                          <p:spTgt spid="1048806">
                                            <p:txEl>
                                              <p:charRg st="97" end="113"/>
                                            </p:txEl>
                                          </p:spTgt>
                                        </p:tgtEl>
                                      </p:cBhvr>
                                    </p:animEffect>
                                  </p:childTnLst>
                                </p:cTn>
                              </p:par>
                              <p:par>
                                <p:cTn fill="hold" id="30" nodeType="withEffect" presetClass="entr" presetID="14" presetSubtype="10">
                                  <p:stCondLst>
                                    <p:cond delay="0"/>
                                  </p:stCondLst>
                                  <p:childTnLst>
                                    <p:set>
                                      <p:cBhvr>
                                        <p:cTn dur="1" fill="hold" id="31">
                                          <p:stCondLst>
                                            <p:cond delay="0"/>
                                          </p:stCondLst>
                                        </p:cTn>
                                        <p:tgtEl>
                                          <p:spTgt spid="1048806">
                                            <p:txEl>
                                              <p:charRg st="113" end="127"/>
                                            </p:txEl>
                                          </p:spTgt>
                                        </p:tgtEl>
                                        <p:attrNameLst>
                                          <p:attrName>style.visibility</p:attrName>
                                        </p:attrNameLst>
                                      </p:cBhvr>
                                      <p:to>
                                        <p:strVal val="visible"/>
                                      </p:to>
                                    </p:set>
                                    <p:animEffect transition="in" filter="randombar(horizontal)">
                                      <p:cBhvr>
                                        <p:cTn dur="500" id="32"/>
                                        <p:tgtEl>
                                          <p:spTgt spid="1048806">
                                            <p:txEl>
                                              <p:charRg st="113" end="127"/>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4" presetSubtype="10">
                                  <p:stCondLst>
                                    <p:cond delay="0"/>
                                  </p:stCondLst>
                                  <p:childTnLst>
                                    <p:set>
                                      <p:cBhvr>
                                        <p:cTn dur="1" fill="hold" id="36">
                                          <p:stCondLst>
                                            <p:cond delay="0"/>
                                          </p:stCondLst>
                                        </p:cTn>
                                        <p:tgtEl>
                                          <p:spTgt spid="1048806">
                                            <p:txEl>
                                              <p:charRg st="127" end="145"/>
                                            </p:txEl>
                                          </p:spTgt>
                                        </p:tgtEl>
                                        <p:attrNameLst>
                                          <p:attrName>style.visibility</p:attrName>
                                        </p:attrNameLst>
                                      </p:cBhvr>
                                      <p:to>
                                        <p:strVal val="visible"/>
                                      </p:to>
                                    </p:set>
                                    <p:animEffect transition="in" filter="randombar(horizontal)">
                                      <p:cBhvr>
                                        <p:cTn dur="500" id="37"/>
                                        <p:tgtEl>
                                          <p:spTgt spid="1048806">
                                            <p:txEl>
                                              <p:charRg st="127" end="145"/>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14" presetSubtype="10">
                                  <p:stCondLst>
                                    <p:cond delay="0"/>
                                  </p:stCondLst>
                                  <p:childTnLst>
                                    <p:set>
                                      <p:cBhvr>
                                        <p:cTn dur="1" fill="hold" id="41">
                                          <p:stCondLst>
                                            <p:cond delay="0"/>
                                          </p:stCondLst>
                                        </p:cTn>
                                        <p:tgtEl>
                                          <p:spTgt spid="1048806">
                                            <p:txEl>
                                              <p:charRg st="145" end="175"/>
                                            </p:txEl>
                                          </p:spTgt>
                                        </p:tgtEl>
                                        <p:attrNameLst>
                                          <p:attrName>style.visibility</p:attrName>
                                        </p:attrNameLst>
                                      </p:cBhvr>
                                      <p:to>
                                        <p:strVal val="visible"/>
                                      </p:to>
                                    </p:set>
                                    <p:animEffect transition="in" filter="randombar(horizontal)">
                                      <p:cBhvr>
                                        <p:cTn dur="500" id="42"/>
                                        <p:tgtEl>
                                          <p:spTgt spid="1048806">
                                            <p:txEl>
                                              <p:charRg st="145"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590" name=""/>
          <p:cNvSpPr/>
          <p:nvPr/>
        </p:nvSpPr>
        <p:spPr>
          <a:xfrm rot="0">
            <a:off x="3563937" y="3716337"/>
            <a:ext cx="1223962" cy="793750"/>
          </a:xfrm>
          <a:prstGeom prst="rect"/>
          <a:solidFill>
            <a:srgbClr val="DDDDDD"/>
          </a:solidFill>
          <a:ln>
            <a:noFill/>
          </a:ln>
        </p:spPr>
        <p:txBody>
          <a:bodyPr anchor="ctr" bIns="40014" lIns="80025" rIns="80025" tIns="40014"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591" name=""/>
          <p:cNvSpPr/>
          <p:nvPr/>
        </p:nvSpPr>
        <p:spPr>
          <a:xfrm rot="0">
            <a:off x="3563937" y="2708275"/>
            <a:ext cx="1223962" cy="936625"/>
          </a:xfrm>
          <a:prstGeom prst="rect"/>
          <a:solidFill>
            <a:srgbClr val="DDDDDD"/>
          </a:solidFill>
          <a:ln>
            <a:noFill/>
          </a:ln>
        </p:spPr>
        <p:txBody>
          <a:bodyPr anchor="ctr" bIns="40014" lIns="80025" rIns="80025" tIns="40014"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592" name=""/>
          <p:cNvSpPr/>
          <p:nvPr/>
        </p:nvSpPr>
        <p:spPr>
          <a:xfrm rot="0">
            <a:off x="3563937" y="1700212"/>
            <a:ext cx="1223962" cy="936625"/>
          </a:xfrm>
          <a:prstGeom prst="rect"/>
          <a:solidFill>
            <a:srgbClr val="DDDDDD"/>
          </a:solidFill>
          <a:ln>
            <a:noFill/>
          </a:ln>
        </p:spPr>
        <p:txBody>
          <a:bodyPr anchor="ctr" bIns="40014" lIns="80025" rIns="80025" tIns="40014"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grpSp>
        <p:nvGrpSpPr>
          <p:cNvPr id="58" name=""/>
          <p:cNvGrpSpPr/>
          <p:nvPr/>
        </p:nvGrpSpPr>
        <p:grpSpPr>
          <a:xfrm rot="0">
            <a:off x="608012" y="4899025"/>
            <a:ext cx="2811462" cy="441325"/>
            <a:chOff x="608013" y="4899025"/>
            <a:chExt cx="2811462" cy="441325"/>
          </a:xfrm>
        </p:grpSpPr>
        <p:pic>
          <p:nvPicPr>
            <p:cNvPr id="2097153" name=""/>
            <p:cNvPicPr>
              <a:picLocks/>
            </p:cNvPicPr>
            <p:nvPr/>
          </p:nvPicPr>
          <p:blipFill>
            <a:blip xmlns:r="http://schemas.openxmlformats.org/officeDocument/2006/relationships" r:embed="rId1"/>
            <a:srcRect l="0" t="0" r="0" b="0"/>
            <a:stretch>
              <a:fillRect/>
            </a:stretch>
          </p:blipFill>
          <p:spPr>
            <a:xfrm rot="0">
              <a:off x="609600" y="4943856"/>
              <a:ext cx="2810256" cy="451104"/>
            </a:xfrm>
            <a:prstGeom prst="rect"/>
            <a:noFill/>
            <a:ln>
              <a:noFill/>
            </a:ln>
          </p:spPr>
        </p:pic>
        <p:sp>
          <p:nvSpPr>
            <p:cNvPr id="1048593" name=""/>
            <p:cNvSpPr txBox="1"/>
            <p:nvPr/>
          </p:nvSpPr>
          <p:spPr>
            <a:xfrm rot="0">
              <a:off x="612775" y="4899025"/>
              <a:ext cx="2663825" cy="401638"/>
            </a:xfrm>
            <a:prstGeom prst="rect"/>
            <a:noFill/>
            <a:ln>
              <a:noFill/>
            </a:ln>
            <a:effectLst>
              <a:outerShdw algn="ctr" dir="2699999" dist="17960" kx="0" sx="100000" sy="100000">
                <a:schemeClr val="dk1">
                  <a:alpha val="100000"/>
                </a:schemeClr>
              </a:outerShdw>
            </a:effectLst>
          </p:spPr>
          <p:txBody>
            <a:bodyPr anchor="t" bIns="40014" lIns="80025" rIns="80025" tIns="40014"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298450" latinLnBrk="1" lvl="0" marL="298450">
                <a:lnSpc>
                  <a:spcPct val="130000"/>
                </a:lnSpc>
                <a:spcBef>
                  <a:spcPct val="0"/>
                </a:spcBef>
                <a:buClr>
                  <a:schemeClr val="dk2"/>
                </a:buClr>
                <a:buSzPct val="60000"/>
                <a:buFontTx/>
                <a:buNone/>
              </a:pPr>
              <a:r>
                <a:rPr altLang="zh-CN" sz="1600" lang="en-US">
                  <a:solidFill>
                    <a:schemeClr val="lt1"/>
                  </a:solidFill>
                  <a:latin typeface="Times New Roman" pitchFamily="18" charset="0"/>
                  <a:ea typeface="黑体" pitchFamily="49" charset="-122"/>
                </a:rPr>
                <a:t>2001~</a:t>
              </a:r>
              <a:r>
                <a:rPr altLang="en-US" sz="1600" lang="zh-CN">
                  <a:solidFill>
                    <a:schemeClr val="lt1"/>
                  </a:solidFill>
                  <a:latin typeface="Times New Roman" pitchFamily="18" charset="0"/>
                  <a:ea typeface="黑体" pitchFamily="49" charset="-122"/>
                </a:rPr>
                <a:t>今   </a:t>
              </a:r>
              <a:r>
                <a:rPr altLang="en-US" b="1" sz="1600" lang="zh-CN">
                  <a:solidFill>
                    <a:schemeClr val="lt1"/>
                  </a:solidFill>
                  <a:latin typeface="FrutigerNext LT Regular" pitchFamily="0" charset="1"/>
                  <a:ea typeface="黑体" pitchFamily="49" charset="-122"/>
                </a:rPr>
                <a:t>敏捷正在流行 </a:t>
              </a:r>
            </a:p>
          </p:txBody>
        </p:sp>
      </p:grpSp>
      <p:sp>
        <p:nvSpPr>
          <p:cNvPr id="1048594" name=""/>
          <p:cNvSpPr/>
          <p:nvPr/>
        </p:nvSpPr>
        <p:spPr>
          <a:xfrm rot="0">
            <a:off x="2268537" y="1628775"/>
            <a:ext cx="304800" cy="360362"/>
          </a:xfrm>
          <a:prstGeom prst="downArrow">
            <a:avLst>
              <a:gd name="adj1" fmla="val 50000"/>
              <a:gd name="adj2" fmla="val 29557"/>
            </a:avLst>
          </a:prstGeom>
          <a:gradFill rotWithShape="1">
            <a:gsLst>
              <a:gs pos="0">
                <a:srgbClr val="FFFFFF">
                  <a:alpha val="100000"/>
                </a:srgbClr>
              </a:gs>
              <a:gs pos="100000">
                <a:srgbClr val="C0C0C0">
                  <a:alpha val="100000"/>
                </a:srgbClr>
              </a:gs>
            </a:gsLst>
            <a:lin ang="5400000" scaled="1"/>
          </a:gradFill>
          <a:ln w="9525" cap="flat" cmpd="sng">
            <a:solidFill>
              <a:schemeClr val="lt1">
                <a:alpha val="100000"/>
              </a:schemeClr>
            </a:solidFill>
            <a:prstDash val="solid"/>
            <a:round/>
          </a:ln>
        </p:spPr>
        <p:txBody>
          <a:bodyPr anchor="ctr" bIns="45711" lIns="91422" rIns="91422" tIns="45711" vert="eaVert"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40000"/>
              </a:spcBef>
              <a:buClr>
                <a:srgbClr val="990000"/>
              </a:buClr>
              <a:buSzPct val="60000"/>
            </a:pPr>
            <a:endParaRPr altLang="en-US" sz="1600" lang="zh-CN">
              <a:latin typeface="FrutigerNext LT Regular" pitchFamily="0" charset="1"/>
              <a:ea typeface="华文细黑" pitchFamily="2" charset="-122"/>
            </a:endParaRPr>
          </a:p>
        </p:txBody>
      </p:sp>
      <p:sp>
        <p:nvSpPr>
          <p:cNvPr id="1048595" name=""/>
          <p:cNvSpPr txBox="1"/>
          <p:nvPr/>
        </p:nvSpPr>
        <p:spPr>
          <a:xfrm rot="0">
            <a:off x="4932362" y="4581525"/>
            <a:ext cx="3960812" cy="1084262"/>
          </a:xfrm>
          <a:prstGeom prst="rect"/>
          <a:solidFill>
            <a:srgbClr val="EAEAEA"/>
          </a:solidFill>
          <a:ln>
            <a:noFill/>
          </a:ln>
        </p:spPr>
        <p:txBody>
          <a:bodyPr anchor="t" bIns="45711" lIns="91422" rIns="91422" tIns="45711"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90000"/>
              </a:lnSpc>
              <a:spcBef>
                <a:spcPct val="0"/>
              </a:spcBef>
              <a:buSzPct val="100000"/>
              <a:buFontTx/>
              <a:buNone/>
            </a:pPr>
            <a:r>
              <a:rPr altLang="en-US" sz="1800" lang="zh-CN">
                <a:latin typeface="FrutigerNext LT Medium" pitchFamily="0" charset="1"/>
                <a:ea typeface="黑体" pitchFamily="49" charset="-122"/>
              </a:rPr>
              <a:t>需求变化更快，交付周期成为企业核心竞争力，轻量级的，更能适应变化的敏捷软件开发方法被普遍认可并迅速流行</a:t>
            </a:r>
          </a:p>
        </p:txBody>
      </p:sp>
      <p:grpSp>
        <p:nvGrpSpPr>
          <p:cNvPr id="59" name=""/>
          <p:cNvGrpSpPr/>
          <p:nvPr/>
        </p:nvGrpSpPr>
        <p:grpSpPr>
          <a:xfrm rot="0">
            <a:off x="574675" y="1052512"/>
            <a:ext cx="2844800" cy="442912"/>
            <a:chOff x="574675" y="1052513"/>
            <a:chExt cx="2844800" cy="442912"/>
          </a:xfrm>
        </p:grpSpPr>
        <p:grpSp>
          <p:nvGrpSpPr>
            <p:cNvPr id="60" name=""/>
            <p:cNvGrpSpPr/>
            <p:nvPr/>
          </p:nvGrpSpPr>
          <p:grpSpPr>
            <a:xfrm rot="0">
              <a:off x="574675" y="1057275"/>
              <a:ext cx="2844800" cy="438150"/>
              <a:chOff x="336" y="1735"/>
              <a:chExt cx="4806" cy="294"/>
            </a:xfrm>
          </p:grpSpPr>
          <p:sp>
            <p:nvSpPr>
              <p:cNvPr id="1048596" name=""/>
              <p:cNvSpPr/>
              <p:nvPr/>
            </p:nvSpPr>
            <p:spPr bwMode="gray">
              <a:xfrm rot="0">
                <a:off x="336" y="1735"/>
                <a:ext cx="4806" cy="294"/>
              </a:xfrm>
              <a:prstGeom prst="roundRect">
                <a:avLst>
                  <a:gd name="adj" fmla="val 50000"/>
                </a:avLst>
              </a:prstGeom>
              <a:solidFill>
                <a:srgbClr val="946A32"/>
              </a:solidFill>
              <a:ln w="12700" cap="flat" cmpd="sng">
                <a:solidFill>
                  <a:schemeClr val="lt1">
                    <a:alpha val="100000"/>
                  </a:schemeClr>
                </a:solidFill>
                <a:prstDash val="solid"/>
                <a:round/>
              </a:ln>
              <a:effectLst>
                <a:outerShdw algn="ctr" dir="5400000" dist="63500" kx="0" sx="100000" sy="100000">
                  <a:srgbClr val="808080">
                    <a:alpha val="50000"/>
                  </a:srgb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nvGrpSpPr>
              <p:cNvPr id="61" name=""/>
              <p:cNvGrpSpPr/>
              <p:nvPr/>
            </p:nvGrpSpPr>
            <p:grpSpPr>
              <a:xfrm rot="0">
                <a:off x="4988" y="1741"/>
                <a:ext cx="144" cy="286"/>
                <a:chOff x="3328416" y="1066800"/>
                <a:chExt cx="85344" cy="426720"/>
              </a:xfrm>
            </p:grpSpPr>
            <p:pic>
              <p:nvPicPr>
                <p:cNvPr id="2097154" name=""/>
                <p:cNvPicPr>
                  <a:picLocks/>
                </p:cNvPicPr>
                <p:nvPr/>
              </p:nvPicPr>
              <p:blipFill>
                <a:blip xmlns:r="http://schemas.openxmlformats.org/officeDocument/2006/relationships" r:embed="rId2"/>
                <a:srcRect l="0" t="0" r="0" b="0"/>
                <a:stretch>
                  <a:fillRect/>
                </a:stretch>
              </p:blipFill>
              <p:spPr bwMode="gray">
                <a:xfrm rot="0">
                  <a:off x="3328416" y="1066800"/>
                  <a:ext cx="85344" cy="426720"/>
                </a:xfrm>
                <a:prstGeom prst="rect"/>
                <a:noFill/>
                <a:ln>
                  <a:noFill/>
                </a:ln>
              </p:spPr>
            </p:pic>
            <p:sp>
              <p:nvSpPr>
                <p:cNvPr id="1048597" name=""/>
                <p:cNvSpPr txBox="1"/>
                <p:nvPr/>
              </p:nvSpPr>
              <p:spPr>
                <a:xfrm rot="0">
                  <a:off x="3398882" y="1214828"/>
                  <a:ext cx="9539" cy="130496"/>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grpSp>
            <p:nvGrpSpPr>
              <p:cNvPr id="62" name=""/>
              <p:cNvGrpSpPr/>
              <p:nvPr/>
            </p:nvGrpSpPr>
            <p:grpSpPr>
              <a:xfrm rot="0">
                <a:off x="344" y="1762"/>
                <a:ext cx="93" cy="233"/>
                <a:chOff x="579120" y="1097280"/>
                <a:chExt cx="54864" cy="347472"/>
              </a:xfrm>
            </p:grpSpPr>
            <p:pic>
              <p:nvPicPr>
                <p:cNvPr id="2097155" name=""/>
                <p:cNvPicPr>
                  <a:picLocks/>
                </p:cNvPicPr>
                <p:nvPr/>
              </p:nvPicPr>
              <p:blipFill>
                <a:blip xmlns:r="http://schemas.openxmlformats.org/officeDocument/2006/relationships" r:embed="rId3"/>
                <a:srcRect l="0" t="0" r="0" b="0"/>
                <a:stretch>
                  <a:fillRect/>
                </a:stretch>
              </p:blipFill>
              <p:spPr bwMode="gray">
                <a:xfrm rot="0">
                  <a:off x="579120" y="1097280"/>
                  <a:ext cx="54864" cy="347472"/>
                </a:xfrm>
                <a:prstGeom prst="rect"/>
                <a:noFill/>
                <a:ln>
                  <a:noFill/>
                </a:ln>
              </p:spPr>
            </p:pic>
            <p:sp>
              <p:nvSpPr>
                <p:cNvPr id="1048598" name=""/>
                <p:cNvSpPr txBox="1"/>
                <p:nvPr/>
              </p:nvSpPr>
              <p:spPr>
                <a:xfrm rot="0">
                  <a:off x="585331" y="1209729"/>
                  <a:ext cx="8575" cy="12430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sp>
            <p:nvSpPr>
              <p:cNvPr id="1048599" name=""/>
              <p:cNvSpPr/>
              <p:nvPr/>
            </p:nvSpPr>
            <p:spPr bwMode="gray">
              <a:xfrm rot="0">
                <a:off x="349" y="1740"/>
                <a:ext cx="4771" cy="228"/>
              </a:xfrm>
              <a:prstGeom prst="roundRect">
                <a:avLst>
                  <a:gd name="adj" fmla="val 50000"/>
                </a:avLst>
              </a:prstGeom>
              <a:solidFill>
                <a:srgbClr val="F3EADD"/>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sp>
          <p:nvSpPr>
            <p:cNvPr id="1048600" name=""/>
            <p:cNvSpPr txBox="1"/>
            <p:nvPr/>
          </p:nvSpPr>
          <p:spPr>
            <a:xfrm rot="0">
              <a:off x="1765300" y="1052513"/>
              <a:ext cx="1511300" cy="401637"/>
            </a:xfrm>
            <a:prstGeom prst="rect"/>
            <a:noFill/>
            <a:ln>
              <a:noFill/>
            </a:ln>
          </p:spPr>
          <p:txBody>
            <a:bodyPr anchor="t" bIns="40014" lIns="80025" rIns="80025" tIns="40014"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298450" latinLnBrk="1" lvl="0" marL="298450">
                <a:lnSpc>
                  <a:spcPct val="130000"/>
                </a:lnSpc>
                <a:spcBef>
                  <a:spcPct val="0"/>
                </a:spcBef>
                <a:buClr>
                  <a:schemeClr val="dk2"/>
                </a:buClr>
                <a:buSzPct val="60000"/>
                <a:buFontTx/>
                <a:buNone/>
              </a:pPr>
              <a:r>
                <a:rPr altLang="en-US" b="1" sz="1600" lang="zh-CN">
                  <a:latin typeface="FrutigerNext LT Regular" pitchFamily="0" charset="1"/>
                  <a:ea typeface="华文细黑" pitchFamily="2" charset="-122"/>
                </a:rPr>
                <a:t>软件作坊</a:t>
              </a:r>
            </a:p>
          </p:txBody>
        </p:sp>
        <p:sp>
          <p:nvSpPr>
            <p:cNvPr id="1048601" name=""/>
            <p:cNvSpPr txBox="1"/>
            <p:nvPr/>
          </p:nvSpPr>
          <p:spPr>
            <a:xfrm rot="0">
              <a:off x="766763" y="1128713"/>
              <a:ext cx="1428750" cy="313464"/>
            </a:xfrm>
            <a:prstGeom prst="rect"/>
            <a:noFill/>
            <a:ln>
              <a:noFill/>
            </a:ln>
          </p:spPr>
          <p:txBody>
            <a:bodyPr anchor="t" bIns="43202" lIns="86399" rIns="86399" tIns="43202"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98462" latinLnBrk="1" lvl="0" marL="398462">
                <a:lnSpc>
                  <a:spcPct val="105000"/>
                </a:lnSpc>
                <a:spcBef>
                  <a:spcPct val="50000"/>
                </a:spcBef>
                <a:buClr>
                  <a:srgbClr val="990000"/>
                </a:buClr>
                <a:buSzPct val="100000"/>
                <a:buFontTx/>
                <a:buNone/>
              </a:pPr>
              <a:r>
                <a:rPr altLang="zh-CN" sz="1400" lang="en-US">
                  <a:latin typeface="Times New Roman" pitchFamily="18" charset="0"/>
                  <a:ea typeface="华文细黑" pitchFamily="2" charset="-122"/>
                </a:rPr>
                <a:t>20</a:t>
              </a:r>
              <a:r>
                <a:rPr altLang="en-US" sz="1400" lang="zh-CN">
                  <a:latin typeface="Times New Roman" pitchFamily="18" charset="0"/>
                  <a:ea typeface="华文细黑" pitchFamily="2" charset="-122"/>
                </a:rPr>
                <a:t>世纪</a:t>
              </a:r>
              <a:r>
                <a:rPr altLang="zh-CN" sz="1400" lang="en-US">
                  <a:latin typeface="Times New Roman" pitchFamily="18" charset="0"/>
                  <a:ea typeface="华文细黑" pitchFamily="2" charset="-122"/>
                </a:rPr>
                <a:t>60</a:t>
              </a:r>
              <a:r>
                <a:rPr altLang="en-US" sz="1400" lang="zh-CN">
                  <a:latin typeface="Times New Roman" pitchFamily="18" charset="0"/>
                  <a:ea typeface="华文细黑" pitchFamily="2" charset="-122"/>
                </a:rPr>
                <a:t>年代</a:t>
              </a:r>
            </a:p>
          </p:txBody>
        </p:sp>
      </p:grpSp>
      <p:grpSp>
        <p:nvGrpSpPr>
          <p:cNvPr id="63" name=""/>
          <p:cNvGrpSpPr/>
          <p:nvPr/>
        </p:nvGrpSpPr>
        <p:grpSpPr>
          <a:xfrm rot="0">
            <a:off x="611187" y="2924175"/>
            <a:ext cx="2844800" cy="461962"/>
            <a:chOff x="611188" y="2924944"/>
            <a:chExt cx="2844800" cy="461194"/>
          </a:xfrm>
        </p:grpSpPr>
        <p:grpSp>
          <p:nvGrpSpPr>
            <p:cNvPr id="64" name=""/>
            <p:cNvGrpSpPr/>
            <p:nvPr/>
          </p:nvGrpSpPr>
          <p:grpSpPr>
            <a:xfrm rot="0">
              <a:off x="611188" y="2947988"/>
              <a:ext cx="2844800" cy="438150"/>
              <a:chOff x="336" y="1735"/>
              <a:chExt cx="4806" cy="294"/>
            </a:xfrm>
          </p:grpSpPr>
          <p:sp>
            <p:nvSpPr>
              <p:cNvPr id="1048602" name=""/>
              <p:cNvSpPr/>
              <p:nvPr/>
            </p:nvSpPr>
            <p:spPr bwMode="gray">
              <a:xfrm rot="0">
                <a:off x="336" y="1735"/>
                <a:ext cx="4806" cy="294"/>
              </a:xfrm>
              <a:prstGeom prst="roundRect">
                <a:avLst>
                  <a:gd name="adj" fmla="val 50000"/>
                </a:avLst>
              </a:prstGeom>
              <a:solidFill>
                <a:srgbClr val="946A32"/>
              </a:solidFill>
              <a:ln w="12700" cap="flat" cmpd="sng">
                <a:solidFill>
                  <a:schemeClr val="lt1">
                    <a:alpha val="100000"/>
                  </a:schemeClr>
                </a:solidFill>
                <a:prstDash val="solid"/>
                <a:round/>
              </a:ln>
              <a:effectLst>
                <a:outerShdw algn="ctr" dir="5400000" dist="63500" kx="0" sx="100000" sy="100000">
                  <a:srgbClr val="808080">
                    <a:alpha val="50000"/>
                  </a:srgb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nvGrpSpPr>
              <p:cNvPr id="65" name=""/>
              <p:cNvGrpSpPr/>
              <p:nvPr/>
            </p:nvGrpSpPr>
            <p:grpSpPr>
              <a:xfrm rot="0">
                <a:off x="4988" y="1741"/>
                <a:ext cx="144" cy="286"/>
                <a:chOff x="3364992" y="2956560"/>
                <a:chExt cx="85344" cy="426720"/>
              </a:xfrm>
            </p:grpSpPr>
            <p:pic>
              <p:nvPicPr>
                <p:cNvPr id="2097156" name=""/>
                <p:cNvPicPr>
                  <a:picLocks/>
                </p:cNvPicPr>
                <p:nvPr/>
              </p:nvPicPr>
              <p:blipFill>
                <a:blip xmlns:r="http://schemas.openxmlformats.org/officeDocument/2006/relationships" r:embed="rId2"/>
                <a:srcRect l="0" t="0" r="0" b="0"/>
                <a:stretch>
                  <a:fillRect/>
                </a:stretch>
              </p:blipFill>
              <p:spPr bwMode="gray">
                <a:xfrm rot="0">
                  <a:off x="3364992" y="2956560"/>
                  <a:ext cx="85344" cy="426720"/>
                </a:xfrm>
                <a:prstGeom prst="rect"/>
                <a:noFill/>
                <a:ln>
                  <a:noFill/>
                </a:ln>
              </p:spPr>
            </p:pic>
            <p:sp>
              <p:nvSpPr>
                <p:cNvPr id="1048603" name=""/>
                <p:cNvSpPr txBox="1"/>
                <p:nvPr/>
              </p:nvSpPr>
              <p:spPr>
                <a:xfrm rot="0">
                  <a:off x="3435395" y="3105072"/>
                  <a:ext cx="9539" cy="130715"/>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grpSp>
            <p:nvGrpSpPr>
              <p:cNvPr id="66" name=""/>
              <p:cNvGrpSpPr/>
              <p:nvPr/>
            </p:nvGrpSpPr>
            <p:grpSpPr>
              <a:xfrm rot="0">
                <a:off x="344" y="1762"/>
                <a:ext cx="93" cy="237"/>
                <a:chOff x="615696" y="2987040"/>
                <a:chExt cx="54864" cy="353568"/>
              </a:xfrm>
            </p:grpSpPr>
            <p:pic>
              <p:nvPicPr>
                <p:cNvPr id="2097157" name=""/>
                <p:cNvPicPr>
                  <a:picLocks/>
                </p:cNvPicPr>
                <p:nvPr/>
              </p:nvPicPr>
              <p:blipFill>
                <a:blip xmlns:r="http://schemas.openxmlformats.org/officeDocument/2006/relationships" r:embed="rId4"/>
                <a:srcRect l="0" t="0" r="0" b="0"/>
                <a:stretch>
                  <a:fillRect/>
                </a:stretch>
              </p:blipFill>
              <p:spPr bwMode="gray">
                <a:xfrm rot="0">
                  <a:off x="615696" y="2987040"/>
                  <a:ext cx="54864" cy="353568"/>
                </a:xfrm>
                <a:prstGeom prst="rect"/>
                <a:noFill/>
                <a:ln>
                  <a:noFill/>
                </a:ln>
              </p:spPr>
            </p:pic>
            <p:sp>
              <p:nvSpPr>
                <p:cNvPr id="1048604" name=""/>
                <p:cNvSpPr txBox="1"/>
                <p:nvPr/>
              </p:nvSpPr>
              <p:spPr>
                <a:xfrm rot="0">
                  <a:off x="621844" y="3099966"/>
                  <a:ext cx="8575" cy="124507"/>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sp>
            <p:nvSpPr>
              <p:cNvPr id="1048605" name=""/>
              <p:cNvSpPr/>
              <p:nvPr/>
            </p:nvSpPr>
            <p:spPr bwMode="gray">
              <a:xfrm rot="0">
                <a:off x="349" y="1744"/>
                <a:ext cx="4771" cy="228"/>
              </a:xfrm>
              <a:prstGeom prst="roundRect">
                <a:avLst>
                  <a:gd name="adj" fmla="val 50000"/>
                </a:avLst>
              </a:prstGeom>
              <a:solidFill>
                <a:srgbClr val="F3EADD"/>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sp>
          <p:nvSpPr>
            <p:cNvPr id="1048606" name=""/>
            <p:cNvSpPr txBox="1"/>
            <p:nvPr/>
          </p:nvSpPr>
          <p:spPr>
            <a:xfrm rot="0">
              <a:off x="1423988" y="2924944"/>
              <a:ext cx="1708150" cy="401638"/>
            </a:xfrm>
            <a:prstGeom prst="rect"/>
            <a:noFill/>
            <a:ln>
              <a:noFill/>
            </a:ln>
          </p:spPr>
          <p:txBody>
            <a:bodyPr anchor="t" bIns="40014" lIns="80025" rIns="80025" tIns="40014"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298450" latinLnBrk="1" lvl="0" marL="298450">
                <a:lnSpc>
                  <a:spcPct val="130000"/>
                </a:lnSpc>
                <a:spcBef>
                  <a:spcPct val="0"/>
                </a:spcBef>
                <a:buClr>
                  <a:schemeClr val="dk2"/>
                </a:buClr>
                <a:buSzPct val="60000"/>
                <a:buFontTx/>
                <a:buNone/>
              </a:pPr>
              <a:r>
                <a:rPr altLang="en-US" b="1" sz="1600" lang="zh-CN">
                  <a:latin typeface="FrutigerNext LT Regular" pitchFamily="0" charset="1"/>
                  <a:ea typeface="华文细黑" pitchFamily="2" charset="-122"/>
                </a:rPr>
                <a:t>软件过程控制</a:t>
              </a:r>
            </a:p>
          </p:txBody>
        </p:sp>
        <p:sp>
          <p:nvSpPr>
            <p:cNvPr id="1048607" name=""/>
            <p:cNvSpPr txBox="1"/>
            <p:nvPr/>
          </p:nvSpPr>
          <p:spPr>
            <a:xfrm rot="0">
              <a:off x="827088" y="2996952"/>
              <a:ext cx="750887" cy="313464"/>
            </a:xfrm>
            <a:prstGeom prst="rect"/>
            <a:noFill/>
            <a:ln>
              <a:noFill/>
            </a:ln>
          </p:spPr>
          <p:txBody>
            <a:bodyPr anchor="t" bIns="43202" lIns="86399" rIns="86399" tIns="43202"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98462" latinLnBrk="1" lvl="0" marL="398462">
                <a:lnSpc>
                  <a:spcPct val="105000"/>
                </a:lnSpc>
                <a:spcBef>
                  <a:spcPct val="50000"/>
                </a:spcBef>
                <a:buClr>
                  <a:srgbClr val="990000"/>
                </a:buClr>
                <a:buSzPct val="100000"/>
                <a:buFontTx/>
                <a:buNone/>
              </a:pPr>
              <a:r>
                <a:rPr altLang="zh-CN" sz="1400" lang="en-US">
                  <a:latin typeface="Times New Roman" pitchFamily="18" charset="0"/>
                  <a:ea typeface="华文细黑" pitchFamily="2" charset="-122"/>
                </a:rPr>
                <a:t>80</a:t>
              </a:r>
              <a:r>
                <a:rPr altLang="en-US" sz="1400" lang="zh-CN">
                  <a:latin typeface="Times New Roman" pitchFamily="18" charset="0"/>
                  <a:ea typeface="华文细黑" pitchFamily="2" charset="-122"/>
                </a:rPr>
                <a:t>年代</a:t>
              </a:r>
            </a:p>
          </p:txBody>
        </p:sp>
      </p:grpSp>
      <p:grpSp>
        <p:nvGrpSpPr>
          <p:cNvPr id="67" name=""/>
          <p:cNvGrpSpPr/>
          <p:nvPr/>
        </p:nvGrpSpPr>
        <p:grpSpPr>
          <a:xfrm rot="0">
            <a:off x="611187" y="3933825"/>
            <a:ext cx="2844800" cy="460375"/>
            <a:chOff x="611188" y="3933056"/>
            <a:chExt cx="2844800" cy="461144"/>
          </a:xfrm>
        </p:grpSpPr>
        <p:grpSp>
          <p:nvGrpSpPr>
            <p:cNvPr id="68" name=""/>
            <p:cNvGrpSpPr/>
            <p:nvPr/>
          </p:nvGrpSpPr>
          <p:grpSpPr>
            <a:xfrm rot="0">
              <a:off x="611188" y="3956050"/>
              <a:ext cx="2844800" cy="438150"/>
              <a:chOff x="336" y="1735"/>
              <a:chExt cx="4806" cy="294"/>
            </a:xfrm>
          </p:grpSpPr>
          <p:sp>
            <p:nvSpPr>
              <p:cNvPr id="1048608" name=""/>
              <p:cNvSpPr/>
              <p:nvPr/>
            </p:nvSpPr>
            <p:spPr bwMode="gray">
              <a:xfrm rot="0">
                <a:off x="336" y="1735"/>
                <a:ext cx="4806" cy="294"/>
              </a:xfrm>
              <a:prstGeom prst="roundRect">
                <a:avLst>
                  <a:gd name="adj" fmla="val 50000"/>
                </a:avLst>
              </a:prstGeom>
              <a:solidFill>
                <a:srgbClr val="946A32"/>
              </a:solidFill>
              <a:ln w="12700" cap="flat" cmpd="sng">
                <a:solidFill>
                  <a:schemeClr val="accent2">
                    <a:alpha val="100000"/>
                  </a:schemeClr>
                </a:solidFill>
                <a:prstDash val="solid"/>
                <a:round/>
              </a:ln>
              <a:effectLst>
                <a:outerShdw algn="ctr" dir="5400000" dist="63500" kx="0" sx="100000" sy="100000">
                  <a:srgbClr val="808080">
                    <a:alpha val="50000"/>
                  </a:srgb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nvGrpSpPr>
              <p:cNvPr id="69" name=""/>
              <p:cNvGrpSpPr/>
              <p:nvPr/>
            </p:nvGrpSpPr>
            <p:grpSpPr>
              <a:xfrm rot="0">
                <a:off x="4988" y="1743"/>
                <a:ext cx="144" cy="287"/>
                <a:chOff x="3364992" y="3968496"/>
                <a:chExt cx="85344" cy="426720"/>
              </a:xfrm>
            </p:grpSpPr>
            <p:pic>
              <p:nvPicPr>
                <p:cNvPr id="2097158" name=""/>
                <p:cNvPicPr>
                  <a:picLocks/>
                </p:cNvPicPr>
                <p:nvPr/>
              </p:nvPicPr>
              <p:blipFill>
                <a:blip xmlns:r="http://schemas.openxmlformats.org/officeDocument/2006/relationships" r:embed="rId2"/>
                <a:srcRect l="0" t="0" r="0" b="0"/>
                <a:stretch>
                  <a:fillRect/>
                </a:stretch>
              </p:blipFill>
              <p:spPr bwMode="gray">
                <a:xfrm rot="0">
                  <a:off x="3364992" y="3968496"/>
                  <a:ext cx="85344" cy="426720"/>
                </a:xfrm>
                <a:prstGeom prst="rect"/>
                <a:noFill/>
                <a:ln>
                  <a:noFill/>
                </a:ln>
              </p:spPr>
            </p:pic>
            <p:sp>
              <p:nvSpPr>
                <p:cNvPr id="1048609" name=""/>
                <p:cNvSpPr txBox="1"/>
                <p:nvPr/>
              </p:nvSpPr>
              <p:spPr>
                <a:xfrm rot="0">
                  <a:off x="3435395" y="4114071"/>
                  <a:ext cx="9539" cy="130278"/>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grpSp>
            <p:nvGrpSpPr>
              <p:cNvPr id="70" name=""/>
              <p:cNvGrpSpPr/>
              <p:nvPr/>
            </p:nvGrpSpPr>
            <p:grpSpPr>
              <a:xfrm rot="0">
                <a:off x="344" y="1759"/>
                <a:ext cx="93" cy="238"/>
                <a:chOff x="615696" y="3992880"/>
                <a:chExt cx="54864" cy="353568"/>
              </a:xfrm>
            </p:grpSpPr>
            <p:pic>
              <p:nvPicPr>
                <p:cNvPr id="2097159" name=""/>
                <p:cNvPicPr>
                  <a:picLocks/>
                </p:cNvPicPr>
                <p:nvPr/>
              </p:nvPicPr>
              <p:blipFill>
                <a:blip xmlns:r="http://schemas.openxmlformats.org/officeDocument/2006/relationships" r:embed="rId4"/>
                <a:srcRect l="0" t="0" r="0" b="0"/>
                <a:stretch>
                  <a:fillRect/>
                </a:stretch>
              </p:blipFill>
              <p:spPr bwMode="gray">
                <a:xfrm rot="0">
                  <a:off x="615696" y="3992880"/>
                  <a:ext cx="54864" cy="353568"/>
                </a:xfrm>
                <a:prstGeom prst="rect"/>
                <a:noFill/>
                <a:ln>
                  <a:noFill/>
                </a:ln>
              </p:spPr>
            </p:pic>
            <p:sp>
              <p:nvSpPr>
                <p:cNvPr id="1048610" name=""/>
                <p:cNvSpPr txBox="1"/>
                <p:nvPr/>
              </p:nvSpPr>
              <p:spPr>
                <a:xfrm rot="0">
                  <a:off x="621844" y="4108980"/>
                  <a:ext cx="8575" cy="124093"/>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sp>
            <p:nvSpPr>
              <p:cNvPr id="1048611" name=""/>
              <p:cNvSpPr/>
              <p:nvPr/>
            </p:nvSpPr>
            <p:spPr bwMode="gray">
              <a:xfrm rot="0">
                <a:off x="349" y="1740"/>
                <a:ext cx="4771" cy="228"/>
              </a:xfrm>
              <a:prstGeom prst="roundRect">
                <a:avLst>
                  <a:gd name="adj" fmla="val 50000"/>
                </a:avLst>
              </a:prstGeom>
              <a:solidFill>
                <a:srgbClr val="F3EADD"/>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sp>
          <p:nvSpPr>
            <p:cNvPr id="1048612" name=""/>
            <p:cNvSpPr txBox="1"/>
            <p:nvPr/>
          </p:nvSpPr>
          <p:spPr>
            <a:xfrm rot="0">
              <a:off x="1784350" y="3933056"/>
              <a:ext cx="1419225" cy="401637"/>
            </a:xfrm>
            <a:prstGeom prst="rect"/>
            <a:noFill/>
            <a:ln>
              <a:noFill/>
            </a:ln>
          </p:spPr>
          <p:txBody>
            <a:bodyPr anchor="t" bIns="40014" lIns="80025" rIns="80025" tIns="40014"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298450" latinLnBrk="1" lvl="0" marL="298450">
                <a:lnSpc>
                  <a:spcPct val="130000"/>
                </a:lnSpc>
                <a:spcBef>
                  <a:spcPct val="0"/>
                </a:spcBef>
                <a:buClr>
                  <a:schemeClr val="dk2"/>
                </a:buClr>
                <a:buSzPct val="60000"/>
                <a:buFontTx/>
                <a:buNone/>
              </a:pPr>
              <a:r>
                <a:rPr altLang="en-US" b="1" sz="1600" lang="zh-CN">
                  <a:latin typeface="FrutigerNext LT Regular" pitchFamily="0" charset="1"/>
                  <a:ea typeface="华文细黑" pitchFamily="2" charset="-122"/>
                </a:rPr>
                <a:t>重型过程</a:t>
              </a:r>
            </a:p>
          </p:txBody>
        </p:sp>
        <p:sp>
          <p:nvSpPr>
            <p:cNvPr id="1048613" name=""/>
            <p:cNvSpPr txBox="1"/>
            <p:nvPr/>
          </p:nvSpPr>
          <p:spPr>
            <a:xfrm rot="0">
              <a:off x="827088" y="4005064"/>
              <a:ext cx="750887" cy="313464"/>
            </a:xfrm>
            <a:prstGeom prst="rect"/>
            <a:noFill/>
            <a:ln>
              <a:noFill/>
            </a:ln>
          </p:spPr>
          <p:txBody>
            <a:bodyPr anchor="t" bIns="43202" lIns="86399" rIns="86399" tIns="43202"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98462" latinLnBrk="1" lvl="0" marL="398462">
                <a:lnSpc>
                  <a:spcPct val="105000"/>
                </a:lnSpc>
                <a:spcBef>
                  <a:spcPct val="50000"/>
                </a:spcBef>
                <a:buClr>
                  <a:srgbClr val="990000"/>
                </a:buClr>
                <a:buSzPct val="100000"/>
                <a:buFontTx/>
                <a:buNone/>
              </a:pPr>
              <a:r>
                <a:rPr altLang="zh-CN" sz="1400" lang="en-US">
                  <a:latin typeface="Times New Roman" pitchFamily="18" charset="0"/>
                  <a:ea typeface="华文细黑" pitchFamily="2" charset="-122"/>
                </a:rPr>
                <a:t>90</a:t>
              </a:r>
              <a:r>
                <a:rPr altLang="en-US" sz="1400" lang="zh-CN">
                  <a:latin typeface="Times New Roman" pitchFamily="18" charset="0"/>
                  <a:ea typeface="华文细黑" pitchFamily="2" charset="-122"/>
                </a:rPr>
                <a:t>年代</a:t>
              </a:r>
            </a:p>
          </p:txBody>
        </p:sp>
      </p:grpSp>
      <p:pic>
        <p:nvPicPr>
          <p:cNvPr id="2097160" name=""/>
          <p:cNvPicPr>
            <a:picLocks/>
          </p:cNvPicPr>
          <p:nvPr/>
        </p:nvPicPr>
        <p:blipFill>
          <a:blip xmlns:r="http://schemas.openxmlformats.org/officeDocument/2006/relationships" r:embed="rId5">
            <a:grayscl/>
            <a:lum bright="18000"/>
            <a:clrChange>
              <a:clrFrom>
                <a:srgbClr val="FEFEFE"/>
              </a:clrFrom>
              <a:clrTo>
                <a:srgbClr val="FEFEFE">
                  <a:alpha val="0"/>
                </a:srgbClr>
              </a:clrTo>
            </a:clrChange>
          </a:blip>
          <a:srcRect l="0" t="0" r="0" b="0"/>
          <a:stretch>
            <a:fillRect/>
          </a:stretch>
        </p:blipFill>
        <p:spPr>
          <a:xfrm rot="0">
            <a:off x="3708400" y="3644900"/>
            <a:ext cx="1079500" cy="889000"/>
          </a:xfrm>
          <a:prstGeom prst="rect"/>
          <a:noFill/>
          <a:ln>
            <a:noFill/>
          </a:ln>
        </p:spPr>
      </p:pic>
      <p:sp>
        <p:nvSpPr>
          <p:cNvPr id="1048614" name=""/>
          <p:cNvSpPr/>
          <p:nvPr/>
        </p:nvSpPr>
        <p:spPr>
          <a:xfrm rot="0">
            <a:off x="2279650" y="5662612"/>
            <a:ext cx="3816350" cy="503237"/>
          </a:xfrm>
          <a:prstGeom prst="rect"/>
          <a:noFill/>
          <a:ln>
            <a:noFill/>
          </a:ln>
        </p:spPr>
        <p:txBody>
          <a:bodyPr anchor="t" bIns="40020" lIns="80040" rIns="80040" tIns="400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298450" latinLnBrk="1" lvl="0" marL="298450">
              <a:lnSpc>
                <a:spcPct val="140000"/>
              </a:lnSpc>
              <a:spcBef>
                <a:spcPct val="0"/>
              </a:spcBef>
              <a:buClr>
                <a:schemeClr val="dk2"/>
              </a:buClr>
              <a:buSzPct val="60000"/>
              <a:buNone/>
            </a:pPr>
            <a:r>
              <a:rPr altLang="en-US" b="1" sz="2400" lang="zh-CN">
                <a:latin typeface="华文细黑" pitchFamily="2" charset="-122"/>
                <a:ea typeface="华文细黑" pitchFamily="2" charset="-122"/>
              </a:rPr>
              <a:t>重型过程           轻量型敏捷</a:t>
            </a:r>
          </a:p>
        </p:txBody>
      </p:sp>
      <p:grpSp>
        <p:nvGrpSpPr>
          <p:cNvPr id="71" name=""/>
          <p:cNvGrpSpPr/>
          <p:nvPr/>
        </p:nvGrpSpPr>
        <p:grpSpPr>
          <a:xfrm rot="0">
            <a:off x="611187" y="1989137"/>
            <a:ext cx="2844800" cy="461962"/>
            <a:chOff x="611188" y="1988840"/>
            <a:chExt cx="2844800" cy="462260"/>
          </a:xfrm>
        </p:grpSpPr>
        <p:grpSp>
          <p:nvGrpSpPr>
            <p:cNvPr id="72" name=""/>
            <p:cNvGrpSpPr/>
            <p:nvPr/>
          </p:nvGrpSpPr>
          <p:grpSpPr>
            <a:xfrm rot="0">
              <a:off x="611188" y="2012950"/>
              <a:ext cx="2844800" cy="438150"/>
              <a:chOff x="336" y="1735"/>
              <a:chExt cx="4806" cy="294"/>
            </a:xfrm>
          </p:grpSpPr>
          <p:sp>
            <p:nvSpPr>
              <p:cNvPr id="1048615" name=""/>
              <p:cNvSpPr/>
              <p:nvPr/>
            </p:nvSpPr>
            <p:spPr bwMode="gray">
              <a:xfrm rot="0">
                <a:off x="336" y="1735"/>
                <a:ext cx="4806" cy="294"/>
              </a:xfrm>
              <a:prstGeom prst="roundRect">
                <a:avLst>
                  <a:gd name="adj" fmla="val 50000"/>
                </a:avLst>
              </a:prstGeom>
              <a:solidFill>
                <a:srgbClr val="946A32"/>
              </a:solidFill>
              <a:ln w="12700" cap="flat" cmpd="sng">
                <a:solidFill>
                  <a:schemeClr val="lt1">
                    <a:alpha val="100000"/>
                  </a:schemeClr>
                </a:solidFill>
                <a:prstDash val="solid"/>
                <a:round/>
              </a:ln>
              <a:effectLst>
                <a:outerShdw algn="ctr" dir="5400000" dist="63500" kx="0" sx="100000" sy="100000">
                  <a:srgbClr val="808080">
                    <a:alpha val="50000"/>
                  </a:srgbClr>
                </a:outerShdw>
              </a:effectLst>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nvGrpSpPr>
              <p:cNvPr id="73" name=""/>
              <p:cNvGrpSpPr/>
              <p:nvPr/>
            </p:nvGrpSpPr>
            <p:grpSpPr>
              <a:xfrm rot="0">
                <a:off x="4988" y="1742"/>
                <a:ext cx="144" cy="287"/>
                <a:chOff x="3364992" y="2023872"/>
                <a:chExt cx="85344" cy="426720"/>
              </a:xfrm>
            </p:grpSpPr>
            <p:pic>
              <p:nvPicPr>
                <p:cNvPr id="2097161" name=""/>
                <p:cNvPicPr>
                  <a:picLocks/>
                </p:cNvPicPr>
                <p:nvPr/>
              </p:nvPicPr>
              <p:blipFill>
                <a:blip xmlns:r="http://schemas.openxmlformats.org/officeDocument/2006/relationships" r:embed="rId2"/>
                <a:srcRect l="0" t="0" r="0" b="0"/>
                <a:stretch>
                  <a:fillRect/>
                </a:stretch>
              </p:blipFill>
              <p:spPr bwMode="gray">
                <a:xfrm rot="0">
                  <a:off x="3364992" y="2023872"/>
                  <a:ext cx="85344" cy="426720"/>
                </a:xfrm>
                <a:prstGeom prst="rect"/>
                <a:noFill/>
                <a:ln>
                  <a:noFill/>
                </a:ln>
              </p:spPr>
            </p:pic>
            <p:sp>
              <p:nvSpPr>
                <p:cNvPr id="1048616" name=""/>
                <p:cNvSpPr txBox="1"/>
                <p:nvPr/>
              </p:nvSpPr>
              <p:spPr>
                <a:xfrm rot="0">
                  <a:off x="3435395" y="2170683"/>
                  <a:ext cx="9539" cy="130413"/>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grpSp>
            <p:nvGrpSpPr>
              <p:cNvPr id="74" name=""/>
              <p:cNvGrpSpPr/>
              <p:nvPr/>
            </p:nvGrpSpPr>
            <p:grpSpPr>
              <a:xfrm rot="0">
                <a:off x="344" y="1763"/>
                <a:ext cx="93" cy="233"/>
                <a:chOff x="615696" y="2054352"/>
                <a:chExt cx="54864" cy="347472"/>
              </a:xfrm>
            </p:grpSpPr>
            <p:pic>
              <p:nvPicPr>
                <p:cNvPr id="2097162" name=""/>
                <p:cNvPicPr>
                  <a:picLocks/>
                </p:cNvPicPr>
                <p:nvPr/>
              </p:nvPicPr>
              <p:blipFill>
                <a:blip xmlns:r="http://schemas.openxmlformats.org/officeDocument/2006/relationships" r:embed="rId3"/>
                <a:srcRect l="0" t="0" r="0" b="0"/>
                <a:stretch>
                  <a:fillRect/>
                </a:stretch>
              </p:blipFill>
              <p:spPr bwMode="gray">
                <a:xfrm rot="0">
                  <a:off x="615696" y="2054352"/>
                  <a:ext cx="54864" cy="347472"/>
                </a:xfrm>
                <a:prstGeom prst="rect"/>
                <a:noFill/>
                <a:ln>
                  <a:noFill/>
                </a:ln>
              </p:spPr>
            </p:pic>
            <p:sp>
              <p:nvSpPr>
                <p:cNvPr id="1048617" name=""/>
                <p:cNvSpPr txBox="1"/>
                <p:nvPr/>
              </p:nvSpPr>
              <p:spPr>
                <a:xfrm rot="0">
                  <a:off x="621844" y="2165588"/>
                  <a:ext cx="8575" cy="124220"/>
                </a:xfrm>
                <a:prstGeom prst="rect"/>
                <a:no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sp>
            <p:nvSpPr>
              <p:cNvPr id="1048618" name=""/>
              <p:cNvSpPr/>
              <p:nvPr/>
            </p:nvSpPr>
            <p:spPr bwMode="gray">
              <a:xfrm rot="0">
                <a:off x="349" y="1740"/>
                <a:ext cx="4771" cy="228"/>
              </a:xfrm>
              <a:prstGeom prst="roundRect">
                <a:avLst>
                  <a:gd name="adj" fmla="val 50000"/>
                </a:avLst>
              </a:prstGeom>
              <a:solidFill>
                <a:srgbClr val="F3EADD"/>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grpSp>
        <p:sp>
          <p:nvSpPr>
            <p:cNvPr id="1048619" name=""/>
            <p:cNvSpPr txBox="1"/>
            <p:nvPr/>
          </p:nvSpPr>
          <p:spPr>
            <a:xfrm rot="0">
              <a:off x="1639888" y="1988840"/>
              <a:ext cx="1708150" cy="401638"/>
            </a:xfrm>
            <a:prstGeom prst="rect"/>
            <a:noFill/>
            <a:ln>
              <a:noFill/>
            </a:ln>
          </p:spPr>
          <p:txBody>
            <a:bodyPr anchor="t" bIns="40014" lIns="80025" rIns="80025" tIns="40014"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298450" latinLnBrk="1" lvl="0" marL="298450">
                <a:lnSpc>
                  <a:spcPct val="130000"/>
                </a:lnSpc>
                <a:spcBef>
                  <a:spcPct val="0"/>
                </a:spcBef>
                <a:buClr>
                  <a:schemeClr val="dk2"/>
                </a:buClr>
                <a:buSzPct val="60000"/>
                <a:buFontTx/>
                <a:buNone/>
              </a:pPr>
              <a:r>
                <a:rPr altLang="en-US" b="1" sz="1600" lang="zh-CN">
                  <a:latin typeface="FrutigerNext LT Regular" pitchFamily="0" charset="1"/>
                  <a:ea typeface="华文细黑" pitchFamily="2" charset="-122"/>
                </a:rPr>
                <a:t>软件危机</a:t>
              </a:r>
            </a:p>
          </p:txBody>
        </p:sp>
        <p:sp>
          <p:nvSpPr>
            <p:cNvPr id="1048620" name=""/>
            <p:cNvSpPr txBox="1"/>
            <p:nvPr/>
          </p:nvSpPr>
          <p:spPr>
            <a:xfrm rot="0">
              <a:off x="827088" y="2060848"/>
              <a:ext cx="874712" cy="313464"/>
            </a:xfrm>
            <a:prstGeom prst="rect"/>
            <a:noFill/>
            <a:ln>
              <a:noFill/>
            </a:ln>
          </p:spPr>
          <p:txBody>
            <a:bodyPr anchor="t" bIns="43202" lIns="86399" rIns="86399" tIns="43202"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98462" latinLnBrk="1" lvl="0" marL="398462">
                <a:lnSpc>
                  <a:spcPct val="105000"/>
                </a:lnSpc>
                <a:spcBef>
                  <a:spcPct val="50000"/>
                </a:spcBef>
                <a:buClr>
                  <a:srgbClr val="990000"/>
                </a:buClr>
                <a:buSzPct val="100000"/>
                <a:buFontTx/>
                <a:buNone/>
              </a:pPr>
              <a:r>
                <a:rPr altLang="zh-CN" sz="1400" lang="en-US">
                  <a:latin typeface="Times New Roman" pitchFamily="18" charset="0"/>
                  <a:ea typeface="华文细黑" pitchFamily="2" charset="-122"/>
                </a:rPr>
                <a:t>70</a:t>
              </a:r>
              <a:r>
                <a:rPr altLang="en-US" sz="1400" lang="zh-CN">
                  <a:latin typeface="Times New Roman" pitchFamily="18" charset="0"/>
                  <a:ea typeface="华文细黑" pitchFamily="2" charset="-122"/>
                </a:rPr>
                <a:t>年代</a:t>
              </a:r>
            </a:p>
          </p:txBody>
        </p:sp>
      </p:grpSp>
      <p:pic>
        <p:nvPicPr>
          <p:cNvPr id="2097163" name="" descr="cad-software-Sketchpad"/>
          <p:cNvPicPr>
            <a:picLocks/>
          </p:cNvPicPr>
          <p:nvPr/>
        </p:nvPicPr>
        <p:blipFill>
          <a:blip xmlns:r="http://schemas.openxmlformats.org/officeDocument/2006/relationships" r:embed="rId6">
            <a:lum bright="18000"/>
          </a:blip>
          <a:srcRect l="0" t="0" r="0" b="0"/>
          <a:stretch>
            <a:fillRect/>
          </a:stretch>
        </p:blipFill>
        <p:spPr>
          <a:xfrm rot="0">
            <a:off x="3563937" y="928687"/>
            <a:ext cx="1223962" cy="746125"/>
          </a:xfrm>
          <a:prstGeom prst="rect"/>
          <a:noFill/>
          <a:ln>
            <a:noFill/>
          </a:ln>
        </p:spPr>
      </p:pic>
      <p:pic>
        <p:nvPicPr>
          <p:cNvPr id="2097164" name="" descr="negligence"/>
          <p:cNvPicPr>
            <a:picLocks/>
          </p:cNvPicPr>
          <p:nvPr/>
        </p:nvPicPr>
        <p:blipFill>
          <a:blip xmlns:r="http://schemas.openxmlformats.org/officeDocument/2006/relationships" r:embed="rId7">
            <a:grayscl/>
            <a:clrChange>
              <a:clrFrom>
                <a:srgbClr val="FFFFFF"/>
              </a:clrFrom>
              <a:clrTo>
                <a:srgbClr val="FFFFFF">
                  <a:alpha val="0"/>
                </a:srgbClr>
              </a:clrTo>
            </a:clrChange>
          </a:blip>
          <a:srcRect l="0" t="0" r="0" b="0"/>
          <a:stretch>
            <a:fillRect/>
          </a:stretch>
        </p:blipFill>
        <p:spPr>
          <a:xfrm rot="0">
            <a:off x="3635375" y="1700212"/>
            <a:ext cx="1044575" cy="885825"/>
          </a:xfrm>
          <a:prstGeom prst="rect"/>
          <a:noFill/>
          <a:ln>
            <a:noFill/>
          </a:ln>
        </p:spPr>
      </p:pic>
      <p:sp>
        <p:nvSpPr>
          <p:cNvPr id="1048621" name=""/>
          <p:cNvSpPr/>
          <p:nvPr/>
        </p:nvSpPr>
        <p:spPr>
          <a:xfrm rot="0">
            <a:off x="395287" y="292100"/>
            <a:ext cx="8135937" cy="664212"/>
          </a:xfrm>
          <a:prstGeom prst="rect"/>
          <a:noFill/>
          <a:ln>
            <a:noFill/>
          </a:ln>
        </p:spPr>
        <p:txBody>
          <a:bodyPr anchor="t" bIns="40006" lIns="80009" rIns="80009" tIns="40006"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10000"/>
              </a:lnSpc>
              <a:spcBef>
                <a:spcPct val="0"/>
              </a:spcBef>
              <a:buSzPct val="100000"/>
              <a:buFontTx/>
              <a:buNone/>
            </a:pPr>
            <a:r>
              <a:rPr altLang="en-US" sz="3600" lang="zh-CN"/>
              <a:t>敏捷诞生的历史背景</a:t>
            </a:r>
          </a:p>
        </p:txBody>
      </p:sp>
      <p:pic>
        <p:nvPicPr>
          <p:cNvPr id="2097165" name="" descr="CAHF217N"/>
          <p:cNvPicPr>
            <a:picLocks/>
          </p:cNvPicPr>
          <p:nvPr/>
        </p:nvPicPr>
        <p:blipFill>
          <a:blip xmlns:r="http://schemas.openxmlformats.org/officeDocument/2006/relationships" r:embed="rId8">
            <a:grayscl/>
            <a:lum bright="24000"/>
            <a:clrChange>
              <a:clrFrom>
                <a:srgbClr val="FEFEFE"/>
              </a:clrFrom>
              <a:clrTo>
                <a:srgbClr val="FEFEFE">
                  <a:alpha val="0"/>
                </a:srgbClr>
              </a:clrTo>
            </a:clrChange>
          </a:blip>
          <a:srcRect l="0" t="0" r="0" b="0"/>
          <a:stretch>
            <a:fillRect/>
          </a:stretch>
        </p:blipFill>
        <p:spPr>
          <a:xfrm rot="0">
            <a:off x="3779837" y="2852737"/>
            <a:ext cx="936625" cy="766762"/>
          </a:xfrm>
          <a:prstGeom prst="rect"/>
          <a:noFill/>
          <a:ln>
            <a:noFill/>
          </a:ln>
        </p:spPr>
      </p:pic>
      <p:sp>
        <p:nvSpPr>
          <p:cNvPr id="1048622" name=""/>
          <p:cNvSpPr/>
          <p:nvPr/>
        </p:nvSpPr>
        <p:spPr>
          <a:xfrm rot="0">
            <a:off x="2268537" y="2565400"/>
            <a:ext cx="304800" cy="360362"/>
          </a:xfrm>
          <a:prstGeom prst="downArrow">
            <a:avLst>
              <a:gd name="adj1" fmla="val 50000"/>
              <a:gd name="adj2" fmla="val 29557"/>
            </a:avLst>
          </a:prstGeom>
          <a:gradFill rotWithShape="1">
            <a:gsLst>
              <a:gs pos="0">
                <a:srgbClr val="FFFFFF">
                  <a:alpha val="100000"/>
                </a:srgbClr>
              </a:gs>
              <a:gs pos="100000">
                <a:srgbClr val="C0C0C0">
                  <a:alpha val="100000"/>
                </a:srgbClr>
              </a:gs>
            </a:gsLst>
            <a:lin ang="5400000" scaled="1"/>
          </a:gradFill>
          <a:ln w="9525" cap="flat" cmpd="sng">
            <a:solidFill>
              <a:schemeClr val="lt1">
                <a:alpha val="100000"/>
              </a:schemeClr>
            </a:solidFill>
            <a:prstDash val="solid"/>
            <a:round/>
          </a:ln>
        </p:spPr>
        <p:txBody>
          <a:bodyPr anchor="ctr" bIns="45711" lIns="91422" rIns="91422" tIns="45711" vert="eaVert"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40000"/>
              </a:spcBef>
              <a:buClr>
                <a:srgbClr val="990000"/>
              </a:buClr>
              <a:buSzPct val="60000"/>
            </a:pPr>
            <a:endParaRPr altLang="en-US" sz="1600" lang="zh-CN">
              <a:latin typeface="FrutigerNext LT Regular" pitchFamily="0" charset="1"/>
              <a:ea typeface="华文细黑" pitchFamily="2" charset="-122"/>
            </a:endParaRPr>
          </a:p>
        </p:txBody>
      </p:sp>
      <p:pic>
        <p:nvPicPr>
          <p:cNvPr id="2097166" name="" descr="026"/>
          <p:cNvPicPr>
            <a:picLocks/>
          </p:cNvPicPr>
          <p:nvPr/>
        </p:nvPicPr>
        <p:blipFill>
          <a:blip xmlns:r="http://schemas.openxmlformats.org/officeDocument/2006/relationships" r:embed="rId9">
            <a:lum bright="18000"/>
          </a:blip>
          <a:srcRect l="0" t="0" r="0" b="0"/>
          <a:stretch>
            <a:fillRect/>
          </a:stretch>
        </p:blipFill>
        <p:spPr>
          <a:xfrm rot="0">
            <a:off x="3563937" y="4581525"/>
            <a:ext cx="1247775" cy="1084262"/>
          </a:xfrm>
          <a:prstGeom prst="rect"/>
          <a:noFill/>
          <a:ln>
            <a:noFill/>
          </a:ln>
        </p:spPr>
      </p:pic>
      <p:sp>
        <p:nvSpPr>
          <p:cNvPr id="1048623" name=""/>
          <p:cNvSpPr/>
          <p:nvPr/>
        </p:nvSpPr>
        <p:spPr>
          <a:xfrm rot="0">
            <a:off x="2268537" y="3500437"/>
            <a:ext cx="304800" cy="360362"/>
          </a:xfrm>
          <a:prstGeom prst="downArrow">
            <a:avLst>
              <a:gd name="adj1" fmla="val 50000"/>
              <a:gd name="adj2" fmla="val 29557"/>
            </a:avLst>
          </a:prstGeom>
          <a:gradFill rotWithShape="1">
            <a:gsLst>
              <a:gs pos="0">
                <a:srgbClr val="FFFFFF">
                  <a:alpha val="100000"/>
                </a:srgbClr>
              </a:gs>
              <a:gs pos="100000">
                <a:srgbClr val="C0C0C0">
                  <a:alpha val="100000"/>
                </a:srgbClr>
              </a:gs>
            </a:gsLst>
            <a:lin ang="5400000" scaled="1"/>
          </a:gradFill>
          <a:ln w="9525" cap="flat" cmpd="sng">
            <a:solidFill>
              <a:schemeClr val="lt1">
                <a:alpha val="100000"/>
              </a:schemeClr>
            </a:solidFill>
            <a:prstDash val="solid"/>
            <a:round/>
          </a:ln>
        </p:spPr>
        <p:txBody>
          <a:bodyPr anchor="ctr" bIns="45711" lIns="91422" rIns="91422" tIns="45711" vert="eaVert"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40000"/>
              </a:spcBef>
              <a:buClr>
                <a:srgbClr val="990000"/>
              </a:buClr>
              <a:buSzPct val="60000"/>
            </a:pPr>
            <a:endParaRPr altLang="en-US" sz="1600" lang="zh-CN">
              <a:latin typeface="FrutigerNext LT Regular" pitchFamily="0" charset="1"/>
              <a:ea typeface="华文细黑" pitchFamily="2" charset="-122"/>
            </a:endParaRPr>
          </a:p>
        </p:txBody>
      </p:sp>
      <p:sp>
        <p:nvSpPr>
          <p:cNvPr id="1048624" name=""/>
          <p:cNvSpPr/>
          <p:nvPr/>
        </p:nvSpPr>
        <p:spPr>
          <a:xfrm rot="0">
            <a:off x="2268537" y="4508500"/>
            <a:ext cx="304800" cy="360362"/>
          </a:xfrm>
          <a:prstGeom prst="downArrow">
            <a:avLst>
              <a:gd name="adj1" fmla="val 50000"/>
              <a:gd name="adj2" fmla="val 29557"/>
            </a:avLst>
          </a:prstGeom>
          <a:gradFill rotWithShape="1">
            <a:gsLst>
              <a:gs pos="0">
                <a:srgbClr val="FFFFFF">
                  <a:alpha val="100000"/>
                </a:srgbClr>
              </a:gs>
              <a:gs pos="100000">
                <a:srgbClr val="C0C0C0">
                  <a:alpha val="100000"/>
                </a:srgbClr>
              </a:gs>
            </a:gsLst>
            <a:lin ang="5400000" scaled="1"/>
          </a:gradFill>
          <a:ln w="9525" cap="flat" cmpd="sng">
            <a:solidFill>
              <a:schemeClr val="lt1">
                <a:alpha val="100000"/>
              </a:schemeClr>
            </a:solidFill>
            <a:prstDash val="solid"/>
            <a:round/>
          </a:ln>
        </p:spPr>
        <p:txBody>
          <a:bodyPr anchor="ctr" bIns="45711" lIns="91422" rIns="91422" tIns="45711" vert="eaVert"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40000"/>
              </a:spcBef>
              <a:buClr>
                <a:srgbClr val="990000"/>
              </a:buClr>
              <a:buSzPct val="60000"/>
            </a:pPr>
            <a:endParaRPr altLang="en-US" sz="1600" lang="zh-CN">
              <a:latin typeface="FrutigerNext LT Regular" pitchFamily="0" charset="1"/>
              <a:ea typeface="华文细黑" pitchFamily="2" charset="-122"/>
            </a:endParaRPr>
          </a:p>
        </p:txBody>
      </p:sp>
      <p:sp>
        <p:nvSpPr>
          <p:cNvPr id="1048625" name=""/>
          <p:cNvSpPr/>
          <p:nvPr/>
        </p:nvSpPr>
        <p:spPr>
          <a:xfrm rot="0">
            <a:off x="4787900" y="1557337"/>
            <a:ext cx="4105275" cy="142875"/>
          </a:xfrm>
          <a:prstGeom prst="rect"/>
          <a:solidFill>
            <a:schemeClr val="lt1"/>
          </a:solidFill>
          <a:ln>
            <a:noFill/>
          </a:ln>
        </p:spPr>
        <p:txBody>
          <a:bodyPr anchor="ctr" bIns="40014" lIns="80025" rIns="80025" tIns="40014"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26" name=""/>
          <p:cNvSpPr/>
          <p:nvPr/>
        </p:nvSpPr>
        <p:spPr>
          <a:xfrm rot="0">
            <a:off x="4572000" y="2636837"/>
            <a:ext cx="4392612" cy="71437"/>
          </a:xfrm>
          <a:prstGeom prst="rect"/>
          <a:solidFill>
            <a:schemeClr val="lt1"/>
          </a:solidFill>
          <a:ln>
            <a:noFill/>
          </a:ln>
        </p:spPr>
        <p:txBody>
          <a:bodyPr anchor="ctr" bIns="40014" lIns="80025" rIns="80025" tIns="40014"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27" name=""/>
          <p:cNvSpPr/>
          <p:nvPr/>
        </p:nvSpPr>
        <p:spPr>
          <a:xfrm rot="0">
            <a:off x="4572000" y="3644900"/>
            <a:ext cx="4392612" cy="71437"/>
          </a:xfrm>
          <a:prstGeom prst="rect"/>
          <a:solidFill>
            <a:schemeClr val="lt1"/>
          </a:solidFill>
          <a:ln>
            <a:noFill/>
          </a:ln>
        </p:spPr>
        <p:txBody>
          <a:bodyPr anchor="ctr" bIns="40014" lIns="80025" rIns="80025" tIns="40014"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28" name=""/>
          <p:cNvSpPr/>
          <p:nvPr/>
        </p:nvSpPr>
        <p:spPr>
          <a:xfrm rot="0">
            <a:off x="4859337" y="4508500"/>
            <a:ext cx="4105275" cy="71437"/>
          </a:xfrm>
          <a:prstGeom prst="rect"/>
          <a:solidFill>
            <a:schemeClr val="lt1"/>
          </a:solidFill>
          <a:ln>
            <a:noFill/>
          </a:ln>
        </p:spPr>
        <p:txBody>
          <a:bodyPr anchor="ctr" bIns="40014" lIns="80025" rIns="80025" tIns="40014"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29" name=""/>
          <p:cNvSpPr txBox="1"/>
          <p:nvPr/>
        </p:nvSpPr>
        <p:spPr>
          <a:xfrm rot="0">
            <a:off x="4932362" y="939800"/>
            <a:ext cx="3960812" cy="688975"/>
          </a:xfrm>
          <a:prstGeom prst="rect"/>
          <a:solidFill>
            <a:srgbClr val="EAEAEA"/>
          </a:solidFill>
          <a:ln>
            <a:noFill/>
          </a:ln>
        </p:spPr>
        <p:txBody>
          <a:bodyPr anchor="t" bIns="45711" lIns="91422" rIns="91422" tIns="45711"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90000"/>
              </a:lnSpc>
              <a:spcBef>
                <a:spcPct val="0"/>
              </a:spcBef>
              <a:buSzPct val="100000"/>
              <a:buNone/>
            </a:pPr>
            <a:r>
              <a:rPr altLang="en-US" sz="1800" lang="zh-CN">
                <a:latin typeface="FrutigerNext LT Regular" pitchFamily="0" charset="1"/>
                <a:ea typeface="黑体" pitchFamily="49" charset="-122"/>
              </a:rPr>
              <a:t>软件规模小，以作坊式开发为主</a:t>
            </a:r>
          </a:p>
        </p:txBody>
      </p:sp>
      <p:sp>
        <p:nvSpPr>
          <p:cNvPr id="1048630" name=""/>
          <p:cNvSpPr txBox="1"/>
          <p:nvPr/>
        </p:nvSpPr>
        <p:spPr>
          <a:xfrm rot="0">
            <a:off x="4932362" y="1711325"/>
            <a:ext cx="3959225" cy="925512"/>
          </a:xfrm>
          <a:prstGeom prst="rect"/>
          <a:solidFill>
            <a:srgbClr val="EAEAEA"/>
          </a:solidFill>
          <a:ln>
            <a:noFill/>
          </a:ln>
        </p:spPr>
        <p:txBody>
          <a:bodyPr anchor="t" bIns="45711" lIns="91422" rIns="91422" tIns="45711"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90000"/>
              </a:lnSpc>
              <a:spcBef>
                <a:spcPct val="0"/>
              </a:spcBef>
              <a:buSzPct val="100000"/>
              <a:buNone/>
            </a:pPr>
            <a:r>
              <a:rPr altLang="en-US" sz="1800" lang="zh-CN">
                <a:latin typeface="FrutigerNext LT Medium" pitchFamily="0" charset="1"/>
                <a:ea typeface="黑体" pitchFamily="49" charset="-122"/>
              </a:rPr>
              <a:t>硬件飞速发展，软件规模和复杂度激增，引发软件危机</a:t>
            </a:r>
          </a:p>
        </p:txBody>
      </p:sp>
      <p:sp>
        <p:nvSpPr>
          <p:cNvPr id="1048631" name=""/>
          <p:cNvSpPr txBox="1"/>
          <p:nvPr/>
        </p:nvSpPr>
        <p:spPr>
          <a:xfrm rot="0">
            <a:off x="4932362" y="2700337"/>
            <a:ext cx="3959225" cy="952500"/>
          </a:xfrm>
          <a:prstGeom prst="rect"/>
          <a:solidFill>
            <a:srgbClr val="EAEAEA"/>
          </a:solidFill>
          <a:ln>
            <a:noFill/>
          </a:ln>
        </p:spPr>
        <p:txBody>
          <a:bodyPr anchor="t" bIns="45711" lIns="91422" rIns="91422" tIns="45711"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None/>
            </a:pPr>
            <a:r>
              <a:rPr altLang="en-US" sz="1800" lang="zh-CN">
                <a:latin typeface="FrutigerNext LT Medium" pitchFamily="0" charset="1"/>
                <a:ea typeface="黑体" pitchFamily="49" charset="-122"/>
              </a:rPr>
              <a:t>以“过程为中心”分阶段来控制软件开发（瀑布模型），一定程度上缓解了软件危机</a:t>
            </a:r>
          </a:p>
        </p:txBody>
      </p:sp>
      <p:sp>
        <p:nvSpPr>
          <p:cNvPr id="1048632" name=""/>
          <p:cNvSpPr txBox="1"/>
          <p:nvPr/>
        </p:nvSpPr>
        <p:spPr>
          <a:xfrm rot="0">
            <a:off x="4932362" y="3716337"/>
            <a:ext cx="3960812" cy="828675"/>
          </a:xfrm>
          <a:prstGeom prst="rect"/>
          <a:solidFill>
            <a:srgbClr val="EAEAEA"/>
          </a:solidFill>
          <a:ln>
            <a:noFill/>
          </a:ln>
        </p:spPr>
        <p:txBody>
          <a:bodyPr anchor="t" bIns="45711" lIns="91422" rIns="91422" tIns="45711"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90000"/>
              </a:lnSpc>
              <a:spcBef>
                <a:spcPct val="0"/>
              </a:spcBef>
              <a:buSzPct val="100000"/>
              <a:buFontTx/>
              <a:buNone/>
            </a:pPr>
            <a:r>
              <a:rPr altLang="en-US" sz="1800" lang="zh-CN">
                <a:latin typeface="FrutigerNext LT Medium" pitchFamily="0" charset="1"/>
                <a:ea typeface="黑体" pitchFamily="49" charset="-122"/>
              </a:rPr>
              <a:t>软件开发过程日益“重型化”，开发效率降低、响应速度变慢</a:t>
            </a:r>
          </a:p>
        </p:txBody>
      </p:sp>
      <p:sp>
        <p:nvSpPr>
          <p:cNvPr id="1048633" name=""/>
          <p:cNvSpPr/>
          <p:nvPr/>
        </p:nvSpPr>
        <p:spPr>
          <a:xfrm rot="0">
            <a:off x="3732212" y="5876925"/>
            <a:ext cx="623887" cy="252412"/>
          </a:xfrm>
          <a:prstGeom prst="rightArrow">
            <a:avLst>
              <a:gd name="adj1" fmla="val 50000"/>
              <a:gd name="adj2" fmla="val 49994"/>
            </a:avLst>
          </a:prstGeom>
          <a:solidFill>
            <a:srgbClr val="946A32"/>
          </a:solidFill>
          <a:ln w="25400" cap="flat" cmpd="sng">
            <a:solidFill>
              <a:schemeClr val="lt1">
                <a:alpha val="100000"/>
              </a:scheme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en-US" lang="zh-CN">
              <a:solidFill>
                <a:srgbClr val="FFFFFF"/>
              </a:solidFill>
            </a:endParaRPr>
          </a:p>
        </p:txBody>
      </p:sp>
      <p:sp>
        <p:nvSpPr>
          <p:cNvPr id="104863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59"/>
                                        </p:tgtEl>
                                        <p:attrNameLst>
                                          <p:attrName>style.visibility</p:attrName>
                                        </p:attrNameLst>
                                      </p:cBhvr>
                                      <p:to>
                                        <p:strVal val="visible"/>
                                      </p:to>
                                    </p:set>
                                    <p:animEffect transition="in" filter="randombar(horizontal)">
                                      <p:cBhvr>
                                        <p:cTn dur="500" id="7"/>
                                        <p:tgtEl>
                                          <p:spTgt spid="59"/>
                                        </p:tgtEl>
                                      </p:cBhvr>
                                    </p:animEffect>
                                  </p:childTnLst>
                                </p:cTn>
                              </p:par>
                              <p:par>
                                <p:cTn fill="hold" id="8" nodeType="withEffect" presetClass="entr" presetID="14" presetSubtype="10">
                                  <p:stCondLst>
                                    <p:cond delay="0"/>
                                  </p:stCondLst>
                                  <p:childTnLst>
                                    <p:set>
                                      <p:cBhvr>
                                        <p:cTn dur="1" fill="hold" id="9">
                                          <p:stCondLst>
                                            <p:cond delay="0"/>
                                          </p:stCondLst>
                                        </p:cTn>
                                        <p:tgtEl>
                                          <p:spTgt spid="2097163"/>
                                        </p:tgtEl>
                                        <p:attrNameLst>
                                          <p:attrName>style.visibility</p:attrName>
                                        </p:attrNameLst>
                                      </p:cBhvr>
                                      <p:to>
                                        <p:strVal val="visible"/>
                                      </p:to>
                                    </p:set>
                                    <p:animEffect transition="in" filter="randombar(horizontal)">
                                      <p:cBhvr>
                                        <p:cTn dur="500" id="10"/>
                                        <p:tgtEl>
                                          <p:spTgt spid="2097163"/>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4" presetSubtype="10">
                                  <p:stCondLst>
                                    <p:cond delay="0"/>
                                  </p:stCondLst>
                                  <p:childTnLst>
                                    <p:set>
                                      <p:cBhvr>
                                        <p:cTn dur="1" fill="hold" id="14">
                                          <p:stCondLst>
                                            <p:cond delay="0"/>
                                          </p:stCondLst>
                                        </p:cTn>
                                        <p:tgtEl>
                                          <p:spTgt spid="1048629"/>
                                        </p:tgtEl>
                                        <p:attrNameLst>
                                          <p:attrName>style.visibility</p:attrName>
                                        </p:attrNameLst>
                                      </p:cBhvr>
                                      <p:to>
                                        <p:strVal val="visible"/>
                                      </p:to>
                                    </p:set>
                                    <p:animEffect transition="in" filter="randombar(horizontal)">
                                      <p:cBhvr>
                                        <p:cTn dur="500" id="15"/>
                                        <p:tgtEl>
                                          <p:spTgt spid="1048629"/>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grpId="0" id="18" nodeType="clickEffect" presetClass="entr" presetID="14" presetSubtype="10">
                                  <p:stCondLst>
                                    <p:cond delay="0"/>
                                  </p:stCondLst>
                                  <p:childTnLst>
                                    <p:set>
                                      <p:cBhvr>
                                        <p:cTn dur="1" fill="hold" id="19">
                                          <p:stCondLst>
                                            <p:cond delay="0"/>
                                          </p:stCondLst>
                                        </p:cTn>
                                        <p:tgtEl>
                                          <p:spTgt spid="1048594"/>
                                        </p:tgtEl>
                                        <p:attrNameLst>
                                          <p:attrName>style.visibility</p:attrName>
                                        </p:attrNameLst>
                                      </p:cBhvr>
                                      <p:to>
                                        <p:strVal val="visible"/>
                                      </p:to>
                                    </p:set>
                                    <p:animEffect transition="in" filter="randombar(horizontal)">
                                      <p:cBhvr>
                                        <p:cTn dur="500" id="20"/>
                                        <p:tgtEl>
                                          <p:spTgt spid="1048594"/>
                                        </p:tgtEl>
                                      </p:cBhvr>
                                    </p:animEffect>
                                  </p:childTnLst>
                                </p:cTn>
                              </p:par>
                              <p:par>
                                <p:cTn fill="hold" id="21" nodeType="withEffect" presetClass="entr" presetID="14" presetSubtype="10">
                                  <p:stCondLst>
                                    <p:cond delay="0"/>
                                  </p:stCondLst>
                                  <p:childTnLst>
                                    <p:set>
                                      <p:cBhvr>
                                        <p:cTn dur="1" fill="hold" id="22">
                                          <p:stCondLst>
                                            <p:cond delay="0"/>
                                          </p:stCondLst>
                                        </p:cTn>
                                        <p:tgtEl>
                                          <p:spTgt spid="71"/>
                                        </p:tgtEl>
                                        <p:attrNameLst>
                                          <p:attrName>style.visibility</p:attrName>
                                        </p:attrNameLst>
                                      </p:cBhvr>
                                      <p:to>
                                        <p:strVal val="visible"/>
                                      </p:to>
                                    </p:set>
                                    <p:animEffect transition="in" filter="randombar(horizontal)">
                                      <p:cBhvr>
                                        <p:cTn dur="500" id="23"/>
                                        <p:tgtEl>
                                          <p:spTgt spid="71"/>
                                        </p:tgtEl>
                                      </p:cBhvr>
                                    </p:animEffect>
                                  </p:childTnLst>
                                </p:cTn>
                              </p:par>
                              <p:par>
                                <p:cTn fill="hold" id="24" nodeType="withEffect" presetClass="entr" presetID="14" presetSubtype="10">
                                  <p:stCondLst>
                                    <p:cond delay="0"/>
                                  </p:stCondLst>
                                  <p:childTnLst>
                                    <p:set>
                                      <p:cBhvr>
                                        <p:cTn dur="1" fill="hold" id="25">
                                          <p:stCondLst>
                                            <p:cond delay="0"/>
                                          </p:stCondLst>
                                        </p:cTn>
                                        <p:tgtEl>
                                          <p:spTgt spid="2097164"/>
                                        </p:tgtEl>
                                        <p:attrNameLst>
                                          <p:attrName>style.visibility</p:attrName>
                                        </p:attrNameLst>
                                      </p:cBhvr>
                                      <p:to>
                                        <p:strVal val="visible"/>
                                      </p:to>
                                    </p:set>
                                    <p:animEffect transition="in" filter="randombar(horizontal)">
                                      <p:cBhvr>
                                        <p:cTn dur="500" id="26"/>
                                        <p:tgtEl>
                                          <p:spTgt spid="2097164"/>
                                        </p:tgtEl>
                                      </p:cBhvr>
                                    </p:animEffect>
                                  </p:childTnLst>
                                </p:cTn>
                              </p:par>
                              <p:par>
                                <p:cTn fill="hold" grpId="0" id="27" nodeType="withEffect" presetClass="entr" presetID="14" presetSubtype="10">
                                  <p:stCondLst>
                                    <p:cond delay="0"/>
                                  </p:stCondLst>
                                  <p:childTnLst>
                                    <p:set>
                                      <p:cBhvr>
                                        <p:cTn dur="1" fill="hold" id="28">
                                          <p:stCondLst>
                                            <p:cond delay="0"/>
                                          </p:stCondLst>
                                        </p:cTn>
                                        <p:tgtEl>
                                          <p:spTgt spid="1048592"/>
                                        </p:tgtEl>
                                        <p:attrNameLst>
                                          <p:attrName>style.visibility</p:attrName>
                                        </p:attrNameLst>
                                      </p:cBhvr>
                                      <p:to>
                                        <p:strVal val="visible"/>
                                      </p:to>
                                    </p:set>
                                    <p:animEffect transition="in" filter="randombar(horizontal)">
                                      <p:cBhvr>
                                        <p:cTn dur="500" id="29"/>
                                        <p:tgtEl>
                                          <p:spTgt spid="1048592"/>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grpId="0" id="32" nodeType="clickEffect" presetClass="entr" presetID="14" presetSubtype="10">
                                  <p:stCondLst>
                                    <p:cond delay="0"/>
                                  </p:stCondLst>
                                  <p:childTnLst>
                                    <p:set>
                                      <p:cBhvr>
                                        <p:cTn dur="1" fill="hold" id="33">
                                          <p:stCondLst>
                                            <p:cond delay="0"/>
                                          </p:stCondLst>
                                        </p:cTn>
                                        <p:tgtEl>
                                          <p:spTgt spid="1048630"/>
                                        </p:tgtEl>
                                        <p:attrNameLst>
                                          <p:attrName>style.visibility</p:attrName>
                                        </p:attrNameLst>
                                      </p:cBhvr>
                                      <p:to>
                                        <p:strVal val="visible"/>
                                      </p:to>
                                    </p:set>
                                    <p:animEffect transition="in" filter="randombar(horizontal)">
                                      <p:cBhvr>
                                        <p:cTn dur="500" id="34"/>
                                        <p:tgtEl>
                                          <p:spTgt spid="1048630"/>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grpId="0" id="37" nodeType="clickEffect" presetClass="entr" presetID="14" presetSubtype="10">
                                  <p:stCondLst>
                                    <p:cond delay="0"/>
                                  </p:stCondLst>
                                  <p:childTnLst>
                                    <p:set>
                                      <p:cBhvr>
                                        <p:cTn dur="1" fill="hold" id="38">
                                          <p:stCondLst>
                                            <p:cond delay="0"/>
                                          </p:stCondLst>
                                        </p:cTn>
                                        <p:tgtEl>
                                          <p:spTgt spid="1048622"/>
                                        </p:tgtEl>
                                        <p:attrNameLst>
                                          <p:attrName>style.visibility</p:attrName>
                                        </p:attrNameLst>
                                      </p:cBhvr>
                                      <p:to>
                                        <p:strVal val="visible"/>
                                      </p:to>
                                    </p:set>
                                    <p:animEffect transition="in" filter="randombar(horizontal)">
                                      <p:cBhvr>
                                        <p:cTn dur="500" id="39"/>
                                        <p:tgtEl>
                                          <p:spTgt spid="1048622"/>
                                        </p:tgtEl>
                                      </p:cBhvr>
                                    </p:animEffect>
                                  </p:childTnLst>
                                </p:cTn>
                              </p:par>
                              <p:par>
                                <p:cTn fill="hold" id="40" nodeType="withEffect" presetClass="entr" presetID="14" presetSubtype="10">
                                  <p:stCondLst>
                                    <p:cond delay="0"/>
                                  </p:stCondLst>
                                  <p:childTnLst>
                                    <p:set>
                                      <p:cBhvr>
                                        <p:cTn dur="1" fill="hold" id="41">
                                          <p:stCondLst>
                                            <p:cond delay="0"/>
                                          </p:stCondLst>
                                        </p:cTn>
                                        <p:tgtEl>
                                          <p:spTgt spid="63"/>
                                        </p:tgtEl>
                                        <p:attrNameLst>
                                          <p:attrName>style.visibility</p:attrName>
                                        </p:attrNameLst>
                                      </p:cBhvr>
                                      <p:to>
                                        <p:strVal val="visible"/>
                                      </p:to>
                                    </p:set>
                                    <p:animEffect transition="in" filter="randombar(horizontal)">
                                      <p:cBhvr>
                                        <p:cTn dur="500" id="42"/>
                                        <p:tgtEl>
                                          <p:spTgt spid="63"/>
                                        </p:tgtEl>
                                      </p:cBhvr>
                                    </p:animEffect>
                                  </p:childTnLst>
                                </p:cTn>
                              </p:par>
                              <p:par>
                                <p:cTn fill="hold" id="43" nodeType="withEffect" presetClass="entr" presetID="14" presetSubtype="10">
                                  <p:stCondLst>
                                    <p:cond delay="0"/>
                                  </p:stCondLst>
                                  <p:childTnLst>
                                    <p:set>
                                      <p:cBhvr>
                                        <p:cTn dur="1" fill="hold" id="44">
                                          <p:stCondLst>
                                            <p:cond delay="0"/>
                                          </p:stCondLst>
                                        </p:cTn>
                                        <p:tgtEl>
                                          <p:spTgt spid="2097165"/>
                                        </p:tgtEl>
                                        <p:attrNameLst>
                                          <p:attrName>style.visibility</p:attrName>
                                        </p:attrNameLst>
                                      </p:cBhvr>
                                      <p:to>
                                        <p:strVal val="visible"/>
                                      </p:to>
                                    </p:set>
                                    <p:animEffect transition="in" filter="randombar(horizontal)">
                                      <p:cBhvr>
                                        <p:cTn dur="500" id="45"/>
                                        <p:tgtEl>
                                          <p:spTgt spid="2097165"/>
                                        </p:tgtEl>
                                      </p:cBhvr>
                                    </p:animEffect>
                                  </p:childTnLst>
                                </p:cTn>
                              </p:par>
                              <p:par>
                                <p:cTn fill="hold" grpId="0" id="46" nodeType="withEffect" presetClass="entr" presetID="14" presetSubtype="10">
                                  <p:stCondLst>
                                    <p:cond delay="0"/>
                                  </p:stCondLst>
                                  <p:childTnLst>
                                    <p:set>
                                      <p:cBhvr>
                                        <p:cTn dur="1" fill="hold" id="47">
                                          <p:stCondLst>
                                            <p:cond delay="0"/>
                                          </p:stCondLst>
                                        </p:cTn>
                                        <p:tgtEl>
                                          <p:spTgt spid="1048591"/>
                                        </p:tgtEl>
                                        <p:attrNameLst>
                                          <p:attrName>style.visibility</p:attrName>
                                        </p:attrNameLst>
                                      </p:cBhvr>
                                      <p:to>
                                        <p:strVal val="visible"/>
                                      </p:to>
                                    </p:set>
                                    <p:animEffect transition="in" filter="randombar(horizontal)">
                                      <p:cBhvr>
                                        <p:cTn dur="500" id="48"/>
                                        <p:tgtEl>
                                          <p:spTgt spid="1048591"/>
                                        </p:tgtEl>
                                      </p:cBhvr>
                                    </p:animEffect>
                                  </p:childTnLst>
                                </p:cTn>
                              </p:par>
                            </p:childTnLst>
                          </p:cTn>
                        </p:par>
                      </p:childTnLst>
                    </p:cTn>
                  </p:par>
                  <p:par>
                    <p:cTn fill="hold" id="49" nodeType="clickPar">
                      <p:stCondLst>
                        <p:cond delay="indefinite"/>
                      </p:stCondLst>
                      <p:childTnLst>
                        <p:par>
                          <p:cTn fill="hold" id="50" nodeType="withGroup">
                            <p:stCondLst>
                              <p:cond delay="0"/>
                            </p:stCondLst>
                            <p:childTnLst>
                              <p:par>
                                <p:cTn fill="hold" grpId="0" id="51" nodeType="clickEffect" presetClass="entr" presetID="14" presetSubtype="10">
                                  <p:stCondLst>
                                    <p:cond delay="0"/>
                                  </p:stCondLst>
                                  <p:childTnLst>
                                    <p:set>
                                      <p:cBhvr>
                                        <p:cTn dur="1" fill="hold" id="52">
                                          <p:stCondLst>
                                            <p:cond delay="0"/>
                                          </p:stCondLst>
                                        </p:cTn>
                                        <p:tgtEl>
                                          <p:spTgt spid="1048631"/>
                                        </p:tgtEl>
                                        <p:attrNameLst>
                                          <p:attrName>style.visibility</p:attrName>
                                        </p:attrNameLst>
                                      </p:cBhvr>
                                      <p:to>
                                        <p:strVal val="visible"/>
                                      </p:to>
                                    </p:set>
                                    <p:animEffect transition="in" filter="randombar(horizontal)">
                                      <p:cBhvr>
                                        <p:cTn dur="500" id="53"/>
                                        <p:tgtEl>
                                          <p:spTgt spid="1048631"/>
                                        </p:tgtEl>
                                      </p:cBhvr>
                                    </p:animEffect>
                                  </p:childTnLst>
                                </p:cTn>
                              </p:par>
                            </p:childTnLst>
                          </p:cTn>
                        </p:par>
                      </p:childTnLst>
                    </p:cTn>
                  </p:par>
                  <p:par>
                    <p:cTn fill="hold" id="54" nodeType="clickPar">
                      <p:stCondLst>
                        <p:cond delay="indefinite"/>
                      </p:stCondLst>
                      <p:childTnLst>
                        <p:par>
                          <p:cTn fill="hold" id="55" nodeType="withGroup">
                            <p:stCondLst>
                              <p:cond delay="0"/>
                            </p:stCondLst>
                            <p:childTnLst>
                              <p:par>
                                <p:cTn fill="hold" grpId="0" id="56" nodeType="clickEffect" presetClass="entr" presetID="14" presetSubtype="10">
                                  <p:stCondLst>
                                    <p:cond delay="0"/>
                                  </p:stCondLst>
                                  <p:childTnLst>
                                    <p:set>
                                      <p:cBhvr>
                                        <p:cTn dur="1" fill="hold" id="57">
                                          <p:stCondLst>
                                            <p:cond delay="0"/>
                                          </p:stCondLst>
                                        </p:cTn>
                                        <p:tgtEl>
                                          <p:spTgt spid="1048623"/>
                                        </p:tgtEl>
                                        <p:attrNameLst>
                                          <p:attrName>style.visibility</p:attrName>
                                        </p:attrNameLst>
                                      </p:cBhvr>
                                      <p:to>
                                        <p:strVal val="visible"/>
                                      </p:to>
                                    </p:set>
                                    <p:animEffect transition="in" filter="randombar(horizontal)">
                                      <p:cBhvr>
                                        <p:cTn dur="500" id="58"/>
                                        <p:tgtEl>
                                          <p:spTgt spid="1048623"/>
                                        </p:tgtEl>
                                      </p:cBhvr>
                                    </p:animEffect>
                                  </p:childTnLst>
                                </p:cTn>
                              </p:par>
                              <p:par>
                                <p:cTn fill="hold" id="59" nodeType="withEffect" presetClass="entr" presetID="14" presetSubtype="10">
                                  <p:stCondLst>
                                    <p:cond delay="0"/>
                                  </p:stCondLst>
                                  <p:childTnLst>
                                    <p:set>
                                      <p:cBhvr>
                                        <p:cTn dur="1" fill="hold" id="60">
                                          <p:stCondLst>
                                            <p:cond delay="0"/>
                                          </p:stCondLst>
                                        </p:cTn>
                                        <p:tgtEl>
                                          <p:spTgt spid="67"/>
                                        </p:tgtEl>
                                        <p:attrNameLst>
                                          <p:attrName>style.visibility</p:attrName>
                                        </p:attrNameLst>
                                      </p:cBhvr>
                                      <p:to>
                                        <p:strVal val="visible"/>
                                      </p:to>
                                    </p:set>
                                    <p:animEffect transition="in" filter="randombar(horizontal)">
                                      <p:cBhvr>
                                        <p:cTn dur="500" id="61"/>
                                        <p:tgtEl>
                                          <p:spTgt spid="67"/>
                                        </p:tgtEl>
                                      </p:cBhvr>
                                    </p:animEffect>
                                  </p:childTnLst>
                                </p:cTn>
                              </p:par>
                              <p:par>
                                <p:cTn fill="hold" id="62" nodeType="withEffect" presetClass="entr" presetID="14" presetSubtype="10">
                                  <p:stCondLst>
                                    <p:cond delay="0"/>
                                  </p:stCondLst>
                                  <p:childTnLst>
                                    <p:set>
                                      <p:cBhvr>
                                        <p:cTn dur="1" fill="hold" id="63">
                                          <p:stCondLst>
                                            <p:cond delay="0"/>
                                          </p:stCondLst>
                                        </p:cTn>
                                        <p:tgtEl>
                                          <p:spTgt spid="2097160"/>
                                        </p:tgtEl>
                                        <p:attrNameLst>
                                          <p:attrName>style.visibility</p:attrName>
                                        </p:attrNameLst>
                                      </p:cBhvr>
                                      <p:to>
                                        <p:strVal val="visible"/>
                                      </p:to>
                                    </p:set>
                                    <p:animEffect transition="in" filter="randombar(horizontal)">
                                      <p:cBhvr>
                                        <p:cTn dur="500" id="64"/>
                                        <p:tgtEl>
                                          <p:spTgt spid="2097160"/>
                                        </p:tgtEl>
                                      </p:cBhvr>
                                    </p:animEffect>
                                  </p:childTnLst>
                                </p:cTn>
                              </p:par>
                              <p:par>
                                <p:cTn fill="hold" grpId="0" id="65" nodeType="withEffect" presetClass="entr" presetID="14" presetSubtype="10">
                                  <p:stCondLst>
                                    <p:cond delay="0"/>
                                  </p:stCondLst>
                                  <p:childTnLst>
                                    <p:set>
                                      <p:cBhvr>
                                        <p:cTn dur="1" fill="hold" id="66">
                                          <p:stCondLst>
                                            <p:cond delay="0"/>
                                          </p:stCondLst>
                                        </p:cTn>
                                        <p:tgtEl>
                                          <p:spTgt spid="1048590"/>
                                        </p:tgtEl>
                                        <p:attrNameLst>
                                          <p:attrName>style.visibility</p:attrName>
                                        </p:attrNameLst>
                                      </p:cBhvr>
                                      <p:to>
                                        <p:strVal val="visible"/>
                                      </p:to>
                                    </p:set>
                                    <p:animEffect transition="in" filter="randombar(horizontal)">
                                      <p:cBhvr>
                                        <p:cTn dur="500" id="67"/>
                                        <p:tgtEl>
                                          <p:spTgt spid="1048590"/>
                                        </p:tgtEl>
                                      </p:cBhvr>
                                    </p:animEffect>
                                  </p:childTnLst>
                                </p:cTn>
                              </p:par>
                            </p:childTnLst>
                          </p:cTn>
                        </p:par>
                      </p:childTnLst>
                    </p:cTn>
                  </p:par>
                  <p:par>
                    <p:cTn fill="hold" id="68" nodeType="clickPar">
                      <p:stCondLst>
                        <p:cond delay="indefinite"/>
                      </p:stCondLst>
                      <p:childTnLst>
                        <p:par>
                          <p:cTn fill="hold" id="69" nodeType="withGroup">
                            <p:stCondLst>
                              <p:cond delay="0"/>
                            </p:stCondLst>
                            <p:childTnLst>
                              <p:par>
                                <p:cTn fill="hold" grpId="0" id="70" nodeType="clickEffect" presetClass="entr" presetID="14" presetSubtype="10">
                                  <p:stCondLst>
                                    <p:cond delay="0"/>
                                  </p:stCondLst>
                                  <p:childTnLst>
                                    <p:set>
                                      <p:cBhvr>
                                        <p:cTn dur="1" fill="hold" id="71">
                                          <p:stCondLst>
                                            <p:cond delay="0"/>
                                          </p:stCondLst>
                                        </p:cTn>
                                        <p:tgtEl>
                                          <p:spTgt spid="1048632"/>
                                        </p:tgtEl>
                                        <p:attrNameLst>
                                          <p:attrName>style.visibility</p:attrName>
                                        </p:attrNameLst>
                                      </p:cBhvr>
                                      <p:to>
                                        <p:strVal val="visible"/>
                                      </p:to>
                                    </p:set>
                                    <p:animEffect transition="in" filter="randombar(horizontal)">
                                      <p:cBhvr>
                                        <p:cTn dur="500" id="72"/>
                                        <p:tgtEl>
                                          <p:spTgt spid="1048632"/>
                                        </p:tgtEl>
                                      </p:cBhvr>
                                    </p:animEffect>
                                  </p:childTnLst>
                                </p:cTn>
                              </p:par>
                            </p:childTnLst>
                          </p:cTn>
                        </p:par>
                      </p:childTnLst>
                    </p:cTn>
                  </p:par>
                  <p:par>
                    <p:cTn fill="hold" id="73" nodeType="clickPar">
                      <p:stCondLst>
                        <p:cond delay="indefinite"/>
                      </p:stCondLst>
                      <p:childTnLst>
                        <p:par>
                          <p:cTn fill="hold" id="74" nodeType="withGroup">
                            <p:stCondLst>
                              <p:cond delay="0"/>
                            </p:stCondLst>
                            <p:childTnLst>
                              <p:par>
                                <p:cTn fill="hold" grpId="0" id="75" nodeType="clickEffect" presetClass="entr" presetID="14" presetSubtype="10">
                                  <p:stCondLst>
                                    <p:cond delay="0"/>
                                  </p:stCondLst>
                                  <p:childTnLst>
                                    <p:set>
                                      <p:cBhvr>
                                        <p:cTn dur="1" fill="hold" id="76">
                                          <p:stCondLst>
                                            <p:cond delay="0"/>
                                          </p:stCondLst>
                                        </p:cTn>
                                        <p:tgtEl>
                                          <p:spTgt spid="1048624"/>
                                        </p:tgtEl>
                                        <p:attrNameLst>
                                          <p:attrName>style.visibility</p:attrName>
                                        </p:attrNameLst>
                                      </p:cBhvr>
                                      <p:to>
                                        <p:strVal val="visible"/>
                                      </p:to>
                                    </p:set>
                                    <p:animEffect transition="in" filter="randombar(horizontal)">
                                      <p:cBhvr>
                                        <p:cTn dur="500" id="77"/>
                                        <p:tgtEl>
                                          <p:spTgt spid="1048624"/>
                                        </p:tgtEl>
                                      </p:cBhvr>
                                    </p:animEffect>
                                  </p:childTnLst>
                                </p:cTn>
                              </p:par>
                              <p:par>
                                <p:cTn fill="hold" id="78" nodeType="withEffect" presetClass="entr" presetID="14" presetSubtype="10">
                                  <p:stCondLst>
                                    <p:cond delay="0"/>
                                  </p:stCondLst>
                                  <p:childTnLst>
                                    <p:set>
                                      <p:cBhvr>
                                        <p:cTn dur="1" fill="hold" id="79">
                                          <p:stCondLst>
                                            <p:cond delay="0"/>
                                          </p:stCondLst>
                                        </p:cTn>
                                        <p:tgtEl>
                                          <p:spTgt spid="58"/>
                                        </p:tgtEl>
                                        <p:attrNameLst>
                                          <p:attrName>style.visibility</p:attrName>
                                        </p:attrNameLst>
                                      </p:cBhvr>
                                      <p:to>
                                        <p:strVal val="visible"/>
                                      </p:to>
                                    </p:set>
                                    <p:animEffect transition="in" filter="randombar(horizontal)">
                                      <p:cBhvr>
                                        <p:cTn dur="500" id="80"/>
                                        <p:tgtEl>
                                          <p:spTgt spid="58"/>
                                        </p:tgtEl>
                                      </p:cBhvr>
                                    </p:animEffect>
                                  </p:childTnLst>
                                </p:cTn>
                              </p:par>
                              <p:par>
                                <p:cTn fill="hold" id="81" nodeType="withEffect" presetClass="entr" presetID="14" presetSubtype="10">
                                  <p:stCondLst>
                                    <p:cond delay="0"/>
                                  </p:stCondLst>
                                  <p:childTnLst>
                                    <p:set>
                                      <p:cBhvr>
                                        <p:cTn dur="1" fill="hold" id="82">
                                          <p:stCondLst>
                                            <p:cond delay="0"/>
                                          </p:stCondLst>
                                        </p:cTn>
                                        <p:tgtEl>
                                          <p:spTgt spid="2097166"/>
                                        </p:tgtEl>
                                        <p:attrNameLst>
                                          <p:attrName>style.visibility</p:attrName>
                                        </p:attrNameLst>
                                      </p:cBhvr>
                                      <p:to>
                                        <p:strVal val="visible"/>
                                      </p:to>
                                    </p:set>
                                    <p:animEffect transition="in" filter="randombar(horizontal)">
                                      <p:cBhvr>
                                        <p:cTn dur="500" id="83"/>
                                        <p:tgtEl>
                                          <p:spTgt spid="2097166"/>
                                        </p:tgtEl>
                                      </p:cBhvr>
                                    </p:animEffect>
                                  </p:childTnLst>
                                </p:cTn>
                              </p:par>
                            </p:childTnLst>
                          </p:cTn>
                        </p:par>
                      </p:childTnLst>
                    </p:cTn>
                  </p:par>
                  <p:par>
                    <p:cTn fill="hold" id="84" nodeType="clickPar">
                      <p:stCondLst>
                        <p:cond delay="indefinite"/>
                      </p:stCondLst>
                      <p:childTnLst>
                        <p:par>
                          <p:cTn fill="hold" id="85" nodeType="withGroup">
                            <p:stCondLst>
                              <p:cond delay="0"/>
                            </p:stCondLst>
                            <p:childTnLst>
                              <p:par>
                                <p:cTn fill="hold" grpId="0" id="86" nodeType="clickEffect" presetClass="entr" presetID="14" presetSubtype="10">
                                  <p:stCondLst>
                                    <p:cond delay="0"/>
                                  </p:stCondLst>
                                  <p:childTnLst>
                                    <p:set>
                                      <p:cBhvr>
                                        <p:cTn dur="1" fill="hold" id="87">
                                          <p:stCondLst>
                                            <p:cond delay="0"/>
                                          </p:stCondLst>
                                        </p:cTn>
                                        <p:tgtEl>
                                          <p:spTgt spid="1048595"/>
                                        </p:tgtEl>
                                        <p:attrNameLst>
                                          <p:attrName>style.visibility</p:attrName>
                                        </p:attrNameLst>
                                      </p:cBhvr>
                                      <p:to>
                                        <p:strVal val="visible"/>
                                      </p:to>
                                    </p:set>
                                    <p:animEffect transition="in" filter="randombar(horizontal)">
                                      <p:cBhvr>
                                        <p:cTn dur="500" id="88"/>
                                        <p:tgtEl>
                                          <p:spTgt spid="1048595"/>
                                        </p:tgtEl>
                                      </p:cBhvr>
                                    </p:animEffect>
                                  </p:childTnLst>
                                </p:cTn>
                              </p:par>
                            </p:childTnLst>
                          </p:cTn>
                        </p:par>
                      </p:childTnLst>
                    </p:cTn>
                  </p:par>
                  <p:par>
                    <p:cTn fill="hold" id="89" nodeType="clickPar">
                      <p:stCondLst>
                        <p:cond delay="indefinite"/>
                      </p:stCondLst>
                      <p:childTnLst>
                        <p:par>
                          <p:cTn fill="hold" id="90" nodeType="withGroup">
                            <p:stCondLst>
                              <p:cond delay="0"/>
                            </p:stCondLst>
                            <p:childTnLst>
                              <p:par>
                                <p:cTn fill="hold" grpId="0" id="91" nodeType="clickEffect" presetClass="entr" presetID="14" presetSubtype="10">
                                  <p:stCondLst>
                                    <p:cond delay="0"/>
                                  </p:stCondLst>
                                  <p:childTnLst>
                                    <p:set>
                                      <p:cBhvr>
                                        <p:cTn dur="1" fill="hold" id="92">
                                          <p:stCondLst>
                                            <p:cond delay="0"/>
                                          </p:stCondLst>
                                        </p:cTn>
                                        <p:tgtEl>
                                          <p:spTgt spid="1048614"/>
                                        </p:tgtEl>
                                        <p:attrNameLst>
                                          <p:attrName>style.visibility</p:attrName>
                                        </p:attrNameLst>
                                      </p:cBhvr>
                                      <p:to>
                                        <p:strVal val="visible"/>
                                      </p:to>
                                    </p:set>
                                    <p:animEffect transition="in" filter="randombar(horizontal)">
                                      <p:cBhvr>
                                        <p:cTn dur="500" id="93"/>
                                        <p:tgtEl>
                                          <p:spTgt spid="1048614"/>
                                        </p:tgtEl>
                                      </p:cBhvr>
                                    </p:animEffect>
                                  </p:childTnLst>
                                </p:cTn>
                              </p:par>
                              <p:par>
                                <p:cTn fill="hold" grpId="0" id="94" nodeType="withEffect" presetClass="entr" presetID="14" presetSubtype="10">
                                  <p:stCondLst>
                                    <p:cond delay="0"/>
                                  </p:stCondLst>
                                  <p:childTnLst>
                                    <p:set>
                                      <p:cBhvr>
                                        <p:cTn dur="1" fill="hold" id="95">
                                          <p:stCondLst>
                                            <p:cond delay="0"/>
                                          </p:stCondLst>
                                        </p:cTn>
                                        <p:tgtEl>
                                          <p:spTgt spid="1048633"/>
                                        </p:tgtEl>
                                        <p:attrNameLst>
                                          <p:attrName>style.visibility</p:attrName>
                                        </p:attrNameLst>
                                      </p:cBhvr>
                                      <p:to>
                                        <p:strVal val="visible"/>
                                      </p:to>
                                    </p:set>
                                    <p:animEffect transition="in" filter="randombar(horizontal)">
                                      <p:cBhvr>
                                        <p:cTn dur="500" id="96"/>
                                        <p:tgtEl>
                                          <p:spTgt spid="1048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uiExpand="0" build="whole" animBg="1"/>
      <p:bldP spid="1048591" grpId="0" uiExpand="0" build="whole" animBg="1"/>
      <p:bldP spid="1048592" grpId="0" uiExpand="0" build="whole" animBg="1"/>
      <p:bldP spid="1048594" grpId="0" uiExpand="0" build="whole" animBg="1"/>
      <p:bldP spid="1048595" grpId="0" uiExpand="0" build="whole" animBg="1"/>
      <p:bldP spid="1048614" grpId="0" uiExpand="0" build="whole"/>
      <p:bldP spid="1048622" grpId="0" uiExpand="0" build="whole" animBg="1"/>
      <p:bldP spid="1048623" grpId="0" uiExpand="0" build="whole" animBg="1"/>
      <p:bldP spid="1048624" grpId="0" uiExpand="0" build="whole" animBg="1"/>
      <p:bldP spid="1048629" grpId="0" uiExpand="0" build="whole" animBg="1"/>
      <p:bldP spid="1048630" grpId="0" uiExpand="0" build="whole" animBg="1"/>
      <p:bldP spid="1048631" grpId="0" uiExpand="0" build="whole" animBg="1"/>
      <p:bldP spid="1048632" grpId="0" uiExpand="0" build="whole" animBg="1"/>
      <p:bldP spid="1048633" grpId="0" uiExpand="0" build="whole"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28" name=""/>
        <p:cNvGrpSpPr/>
        <p:nvPr/>
      </p:nvGrpSpPr>
      <p:grpSpPr>
        <a:xfrm rot="0">
          <a:off x="0" y="0"/>
          <a:ext cx="0" cy="0"/>
          <a:chOff x="0" y="0"/>
          <a:chExt cx="0" cy="0"/>
        </a:xfrm>
      </p:grpSpPr>
      <p:sp>
        <p:nvSpPr>
          <p:cNvPr id="1048808"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两种情形</a:t>
            </a:r>
          </a:p>
        </p:txBody>
      </p:sp>
      <p:sp>
        <p:nvSpPr>
          <p:cNvPr id="1048809" name=""/>
          <p:cNvSpPr/>
          <p:nvPr>
            <p:ph sz="full" idx="1"/>
          </p:nvPr>
        </p:nvSpPr>
        <p:spPr>
          <a:xfrm rot="0">
            <a:off x="468312" y="1341437"/>
            <a:ext cx="8229600" cy="2808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情形</a:t>
            </a:r>
            <a:r>
              <a:rPr altLang="zh-CN" sz="2800" lang="en-US"/>
              <a:t>1</a:t>
            </a:r>
            <a:r>
              <a:rPr altLang="en-US" sz="2800" lang="zh-CN"/>
              <a:t>：代码里定义大量的类、接口、方法，类与类，类与接口之间很多是继承和实现的关系，方法的代码行数很少，一般不超过</a:t>
            </a:r>
            <a:r>
              <a:rPr altLang="zh-CN" sz="2800" lang="en-US"/>
              <a:t>20</a:t>
            </a:r>
            <a:r>
              <a:rPr altLang="en-US" sz="2800" lang="zh-CN"/>
              <a:t>行，代码就是方法之间的调来调去。</a:t>
            </a:r>
          </a:p>
          <a:p>
            <a:pPr lvl="0"/>
            <a:r>
              <a:rPr altLang="en-US" sz="2800" lang="zh-CN"/>
              <a:t>情形</a:t>
            </a:r>
            <a:r>
              <a:rPr altLang="zh-CN" sz="2800" lang="en-US"/>
              <a:t>2</a:t>
            </a:r>
            <a:r>
              <a:rPr altLang="en-US" sz="2800" lang="zh-CN"/>
              <a:t>：一个方法几十上百甚至两三百行都是最基本的语句构成，很少调用自己的方法。</a:t>
            </a:r>
          </a:p>
          <a:p>
            <a:pPr lvl="0"/>
            <a:endParaRPr altLang="zh-CN" sz="2800" lang="en-US"/>
          </a:p>
          <a:p>
            <a:pPr lvl="0"/>
            <a:r>
              <a:rPr altLang="en-US" sz="2400" lang="zh-CN"/>
              <a:t>前者在结构上更清晰，通过类视图就可看出设计意图，并且总的代码量不会高于后者</a:t>
            </a:r>
          </a:p>
          <a:p>
            <a:pPr lvl="0"/>
            <a:r>
              <a:rPr altLang="en-US" sz="2400" lang="zh-CN"/>
              <a:t>后者代码量庞大，代码冗余现象严重，结构不清晰，很难维护。</a:t>
            </a:r>
          </a:p>
          <a:p>
            <a:pPr lvl="2"/>
            <a:endParaRPr altLang="zh-CN" sz="1600" lang="en-US"/>
          </a:p>
        </p:txBody>
      </p:sp>
      <p:sp>
        <p:nvSpPr>
          <p:cNvPr id="104881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20</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1048809">
                                            <p:txEl>
                                              <p:charRg st="117" end="155"/>
                                            </p:txEl>
                                          </p:spTgt>
                                        </p:tgtEl>
                                        <p:attrNameLst>
                                          <p:attrName>style.visibility</p:attrName>
                                        </p:attrNameLst>
                                      </p:cBhvr>
                                      <p:to>
                                        <p:strVal val="visible"/>
                                      </p:to>
                                    </p:set>
                                    <p:animEffect transition="in" filter="circle(in)">
                                      <p:cBhvr>
                                        <p:cTn dur="2000" id="7"/>
                                        <p:tgtEl>
                                          <p:spTgt spid="1048809">
                                            <p:txEl>
                                              <p:charRg st="117" end="155"/>
                                            </p:txEl>
                                          </p:spTgt>
                                        </p:tgtEl>
                                      </p:cBhvr>
                                    </p:animEffect>
                                  </p:childTnLst>
                                </p:cTn>
                              </p:par>
                              <p:par>
                                <p:cTn fill="hold" id="8" nodeType="withEffect" presetClass="entr" presetID="6" presetSubtype="16">
                                  <p:stCondLst>
                                    <p:cond delay="0"/>
                                  </p:stCondLst>
                                  <p:childTnLst>
                                    <p:set>
                                      <p:cBhvr>
                                        <p:cTn dur="1" fill="hold" id="9">
                                          <p:stCondLst>
                                            <p:cond delay="0"/>
                                          </p:stCondLst>
                                        </p:cTn>
                                        <p:tgtEl>
                                          <p:spTgt spid="1048809">
                                            <p:txEl>
                                              <p:charRg st="155" end="184"/>
                                            </p:txEl>
                                          </p:spTgt>
                                        </p:tgtEl>
                                        <p:attrNameLst>
                                          <p:attrName>style.visibility</p:attrName>
                                        </p:attrNameLst>
                                      </p:cBhvr>
                                      <p:to>
                                        <p:strVal val="visible"/>
                                      </p:to>
                                    </p:set>
                                    <p:animEffect transition="in" filter="circle(in)">
                                      <p:cBhvr>
                                        <p:cTn dur="2000" id="10"/>
                                        <p:tgtEl>
                                          <p:spTgt spid="1048809">
                                            <p:txEl>
                                              <p:charRg st="155"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29" name=""/>
        <p:cNvGrpSpPr/>
        <p:nvPr/>
      </p:nvGrpSpPr>
      <p:grpSpPr>
        <a:xfrm rot="0">
          <a:off x="0" y="0"/>
          <a:ext cx="0" cy="0"/>
          <a:chOff x="0" y="0"/>
          <a:chExt cx="0" cy="0"/>
        </a:xfrm>
      </p:grpSpPr>
      <p:sp>
        <p:nvSpPr>
          <p:cNvPr id="1048811"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重构（</a:t>
            </a:r>
            <a:r>
              <a:rPr altLang="zh-CN" lang="en-US"/>
              <a:t>Refactoring</a:t>
            </a:r>
            <a:r>
              <a:rPr altLang="en-US" lang="zh-CN"/>
              <a:t>）</a:t>
            </a:r>
          </a:p>
        </p:txBody>
      </p:sp>
      <p:sp>
        <p:nvSpPr>
          <p:cNvPr id="1048812" name=""/>
          <p:cNvSpPr/>
          <p:nvPr>
            <p:ph sz="full" idx="1"/>
          </p:nvPr>
        </p:nvSpPr>
        <p:spPr>
          <a:xfrm rot="0">
            <a:off x="468312" y="1268412"/>
            <a:ext cx="8229600" cy="34559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所谓重构是这样一个过程：在不改变代码外在行为的前提下，对代码做出修改，以改进程序的内部结构。</a:t>
            </a:r>
          </a:p>
          <a:p>
            <a:pPr lvl="0"/>
            <a:endParaRPr altLang="zh-CN" sz="2800" lang="en-US"/>
          </a:p>
          <a:p>
            <a:pPr algn="r" lvl="0">
              <a:buNone/>
            </a:pPr>
            <a:r>
              <a:rPr altLang="zh-CN" sz="2800" lang="en-US"/>
              <a:t>					</a:t>
            </a:r>
            <a:r>
              <a:rPr altLang="en-US" sz="2800" lang="zh-CN">
                <a:latin typeface="Times New Roman" pitchFamily="18" charset="0"/>
                <a:ea typeface="Times New Roman" pitchFamily="18" charset="0"/>
              </a:rPr>
              <a:t>──</a:t>
            </a:r>
            <a:r>
              <a:rPr altLang="zh-CN" sz="2800" lang="en-US">
                <a:latin typeface="Times New Roman" pitchFamily="18" charset="0"/>
                <a:ea typeface="Times New Roman" pitchFamily="18" charset="0"/>
              </a:rPr>
              <a:t>Martin Fowler</a:t>
            </a:r>
          </a:p>
          <a:p>
            <a:pPr algn="r" lvl="0">
              <a:buNone/>
            </a:pPr>
            <a:r>
              <a:rPr altLang="zh-CN" sz="2000" lang="en-US">
                <a:latin typeface="Times New Roman" pitchFamily="18" charset="0"/>
                <a:ea typeface="Times New Roman" pitchFamily="18" charset="0"/>
              </a:rPr>
              <a:t>“Refactoring: Improving the Design of Existing Code”</a:t>
            </a:r>
          </a:p>
        </p:txBody>
      </p:sp>
      <p:sp>
        <p:nvSpPr>
          <p:cNvPr id="104881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21</a:t>
            </a:fld>
            <a:endParaRPr altLang="zh-CN" sz="1200" lang="en-US">
              <a:solidFill>
                <a:srgbClr val="000000"/>
              </a:solidFill>
              <a:latin typeface="Garamond" pitchFamily="18" charset="0"/>
            </a:endParaRPr>
          </a:p>
        </p:txBody>
      </p:sp>
      <p:pic>
        <p:nvPicPr>
          <p:cNvPr id="2097220" name="" descr="C:\Users\rzqi\Desktop\shupi.jpg"/>
          <p:cNvPicPr>
            <a:picLocks/>
          </p:cNvPicPr>
          <p:nvPr/>
        </p:nvPicPr>
        <p:blipFill>
          <a:blip xmlns:r="http://schemas.openxmlformats.org/officeDocument/2006/relationships" r:embed="rId1"/>
          <a:srcRect l="0" t="0" r="0" b="0"/>
          <a:stretch>
            <a:fillRect/>
          </a:stretch>
        </p:blipFill>
        <p:spPr>
          <a:xfrm rot="0">
            <a:off x="6875462" y="4005262"/>
            <a:ext cx="1800225" cy="2160587"/>
          </a:xfrm>
          <a:prstGeom prst="rect"/>
          <a:noFill/>
          <a:ln>
            <a:noFill/>
          </a:ln>
        </p:spPr>
      </p:pic>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rot="0">
          <a:off x="0" y="0"/>
          <a:ext cx="0" cy="0"/>
          <a:chOff x="0" y="0"/>
          <a:chExt cx="0" cy="0"/>
        </a:xfrm>
      </p:grpSpPr>
      <p:sp>
        <p:nvSpPr>
          <p:cNvPr id="1048814"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重构（</a:t>
            </a:r>
            <a:r>
              <a:rPr altLang="zh-CN" lang="en-US"/>
              <a:t>Refactoring</a:t>
            </a:r>
            <a:r>
              <a:rPr altLang="en-US" lang="zh-CN"/>
              <a:t>）</a:t>
            </a:r>
          </a:p>
        </p:txBody>
      </p:sp>
      <p:sp>
        <p:nvSpPr>
          <p:cNvPr id="1048815" name=""/>
          <p:cNvSpPr/>
          <p:nvPr>
            <p:ph sz="full" idx="1"/>
          </p:nvPr>
        </p:nvSpPr>
        <p:spPr>
          <a:xfrm rot="0">
            <a:off x="468312" y="1557337"/>
            <a:ext cx="8229600" cy="34559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zh-CN" sz="2800" lang="en-US">
                <a:latin typeface="Times New Roman" pitchFamily="18" charset="0"/>
                <a:ea typeface="Times New Roman" pitchFamily="18" charset="0"/>
              </a:rPr>
              <a:t>I am not a great programmer; I am just a good programmer with great habits. Refactoring helps me be much more effective at writing robust code.</a:t>
            </a:r>
          </a:p>
          <a:p>
            <a:pPr lvl="0"/>
            <a:endParaRPr altLang="zh-CN" sz="2800" lang="en-US"/>
          </a:p>
          <a:p>
            <a:pPr algn="r" lvl="0">
              <a:buNone/>
            </a:pPr>
            <a:r>
              <a:rPr altLang="zh-CN" sz="2800" lang="en-US"/>
              <a:t>					</a:t>
            </a:r>
            <a:r>
              <a:rPr altLang="en-US" sz="2800" lang="zh-CN">
                <a:latin typeface="Times New Roman" pitchFamily="18" charset="0"/>
                <a:ea typeface="Times New Roman" pitchFamily="18" charset="0"/>
              </a:rPr>
              <a:t>──</a:t>
            </a:r>
            <a:r>
              <a:rPr altLang="zh-CN" sz="2800" lang="en-US">
                <a:latin typeface="Times New Roman" pitchFamily="18" charset="0"/>
                <a:ea typeface="Times New Roman" pitchFamily="18" charset="0"/>
              </a:rPr>
              <a:t>Kent Beck</a:t>
            </a:r>
          </a:p>
        </p:txBody>
      </p:sp>
      <p:sp>
        <p:nvSpPr>
          <p:cNvPr id="104881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22</a:t>
            </a:fld>
            <a:endParaRPr altLang="zh-CN" sz="1200" lang="en-US">
              <a:solidFill>
                <a:srgbClr val="000000"/>
              </a:solidFill>
              <a:latin typeface="Garamond" pitchFamily="18"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rot="0">
          <a:off x="0" y="0"/>
          <a:ext cx="0" cy="0"/>
          <a:chOff x="0" y="0"/>
          <a:chExt cx="0" cy="0"/>
        </a:xfrm>
      </p:grpSpPr>
      <p:sp>
        <p:nvSpPr>
          <p:cNvPr id="1048817"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代码坏味道（</a:t>
            </a:r>
            <a:r>
              <a:rPr altLang="zh-CN" lang="en-US"/>
              <a:t>Bad Smell in Codes</a:t>
            </a:r>
            <a:r>
              <a:rPr altLang="en-US" lang="zh-CN"/>
              <a:t>）</a:t>
            </a:r>
          </a:p>
        </p:txBody>
      </p:sp>
      <p:sp>
        <p:nvSpPr>
          <p:cNvPr id="1048818" name=""/>
          <p:cNvSpPr/>
          <p:nvPr>
            <p:ph sz="full" idx="1"/>
          </p:nvPr>
        </p:nvSpPr>
        <p:spPr>
          <a:xfrm rot="0">
            <a:off x="468312" y="1484312"/>
            <a:ext cx="8229600" cy="38893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重复代码（</a:t>
            </a:r>
            <a:r>
              <a:rPr altLang="zh-CN" sz="2800" lang="en-US"/>
              <a:t>Duplicated Code</a:t>
            </a:r>
            <a:r>
              <a:rPr altLang="en-US" sz="2800" lang="zh-CN"/>
              <a:t>）</a:t>
            </a:r>
          </a:p>
          <a:p>
            <a:pPr lvl="0"/>
            <a:r>
              <a:rPr altLang="en-US" sz="2800" lang="zh-CN"/>
              <a:t>过长函数（</a:t>
            </a:r>
            <a:r>
              <a:rPr altLang="zh-CN" sz="2800" lang="en-US"/>
              <a:t>Long Method</a:t>
            </a:r>
            <a:r>
              <a:rPr altLang="en-US" sz="2800" lang="zh-CN"/>
              <a:t>）</a:t>
            </a:r>
          </a:p>
          <a:p>
            <a:pPr lvl="0"/>
            <a:r>
              <a:rPr altLang="en-US" sz="2800" lang="zh-CN"/>
              <a:t>过大的类（</a:t>
            </a:r>
            <a:r>
              <a:rPr altLang="zh-CN" sz="2800" lang="en-US"/>
              <a:t>Large Class</a:t>
            </a:r>
            <a:r>
              <a:rPr altLang="en-US" sz="2800" lang="zh-CN"/>
              <a:t>）</a:t>
            </a:r>
          </a:p>
          <a:p>
            <a:pPr lvl="0"/>
            <a:r>
              <a:rPr altLang="en-US" sz="2800" lang="zh-CN"/>
              <a:t>过长参数列（</a:t>
            </a:r>
            <a:r>
              <a:rPr altLang="zh-CN" sz="2800" lang="en-US"/>
              <a:t>Long Parameter list</a:t>
            </a:r>
            <a:r>
              <a:rPr altLang="en-US" sz="2800" lang="zh-CN"/>
              <a:t>）</a:t>
            </a:r>
          </a:p>
          <a:p>
            <a:pPr lvl="0"/>
            <a:r>
              <a:rPr altLang="zh-CN" sz="2800" lang="en-US"/>
              <a:t>Switch</a:t>
            </a:r>
            <a:r>
              <a:rPr altLang="en-US" sz="2800" lang="zh-CN"/>
              <a:t>表达式</a:t>
            </a:r>
          </a:p>
          <a:p>
            <a:pPr lvl="0"/>
            <a:r>
              <a:rPr altLang="zh-CN" sz="2800" lang="en-US"/>
              <a:t>……</a:t>
            </a:r>
          </a:p>
        </p:txBody>
      </p:sp>
      <p:sp>
        <p:nvSpPr>
          <p:cNvPr id="104881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23</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18">
                                            <p:txEl>
                                              <p:charRg st="0" end="22"/>
                                            </p:txEl>
                                          </p:spTgt>
                                        </p:tgtEl>
                                        <p:attrNameLst>
                                          <p:attrName>style.visibility</p:attrName>
                                        </p:attrNameLst>
                                      </p:cBhvr>
                                      <p:to>
                                        <p:strVal val="visible"/>
                                      </p:to>
                                    </p:set>
                                    <p:animEffect transition="in" filter="randombar(horizontal)">
                                      <p:cBhvr>
                                        <p:cTn dur="500" id="7"/>
                                        <p:tgtEl>
                                          <p:spTgt spid="1048818">
                                            <p:txEl>
                                              <p:charRg st="0" end="22"/>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818">
                                            <p:txEl>
                                              <p:charRg st="22" end="40"/>
                                            </p:txEl>
                                          </p:spTgt>
                                        </p:tgtEl>
                                        <p:attrNameLst>
                                          <p:attrName>style.visibility</p:attrName>
                                        </p:attrNameLst>
                                      </p:cBhvr>
                                      <p:to>
                                        <p:strVal val="visible"/>
                                      </p:to>
                                    </p:set>
                                    <p:animEffect transition="in" filter="randombar(horizontal)">
                                      <p:cBhvr>
                                        <p:cTn dur="500" id="10"/>
                                        <p:tgtEl>
                                          <p:spTgt spid="1048818">
                                            <p:txEl>
                                              <p:charRg st="22" end="40"/>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818">
                                            <p:txEl>
                                              <p:charRg st="40" end="58"/>
                                            </p:txEl>
                                          </p:spTgt>
                                        </p:tgtEl>
                                        <p:attrNameLst>
                                          <p:attrName>style.visibility</p:attrName>
                                        </p:attrNameLst>
                                      </p:cBhvr>
                                      <p:to>
                                        <p:strVal val="visible"/>
                                      </p:to>
                                    </p:set>
                                    <p:animEffect transition="in" filter="randombar(horizontal)">
                                      <p:cBhvr>
                                        <p:cTn dur="500" id="13"/>
                                        <p:tgtEl>
                                          <p:spTgt spid="1048818">
                                            <p:txEl>
                                              <p:charRg st="40" end="58"/>
                                            </p:txEl>
                                          </p:spTgt>
                                        </p:tgtEl>
                                      </p:cBhvr>
                                    </p:animEffect>
                                  </p:childTnLst>
                                </p:cTn>
                              </p:par>
                              <p:par>
                                <p:cTn fill="hold" id="14" nodeType="withEffect" presetClass="entr" presetID="14" presetSubtype="10">
                                  <p:stCondLst>
                                    <p:cond delay="0"/>
                                  </p:stCondLst>
                                  <p:childTnLst>
                                    <p:set>
                                      <p:cBhvr>
                                        <p:cTn dur="1" fill="hold" id="15">
                                          <p:stCondLst>
                                            <p:cond delay="0"/>
                                          </p:stCondLst>
                                        </p:cTn>
                                        <p:tgtEl>
                                          <p:spTgt spid="1048818">
                                            <p:txEl>
                                              <p:charRg st="58" end="85"/>
                                            </p:txEl>
                                          </p:spTgt>
                                        </p:tgtEl>
                                        <p:attrNameLst>
                                          <p:attrName>style.visibility</p:attrName>
                                        </p:attrNameLst>
                                      </p:cBhvr>
                                      <p:to>
                                        <p:strVal val="visible"/>
                                      </p:to>
                                    </p:set>
                                    <p:animEffect transition="in" filter="randombar(horizontal)">
                                      <p:cBhvr>
                                        <p:cTn dur="500" id="16"/>
                                        <p:tgtEl>
                                          <p:spTgt spid="1048818">
                                            <p:txEl>
                                              <p:charRg st="58" end="85"/>
                                            </p:txEl>
                                          </p:spTgt>
                                        </p:tgtEl>
                                      </p:cBhvr>
                                    </p:animEffect>
                                  </p:childTnLst>
                                </p:cTn>
                              </p:par>
                              <p:par>
                                <p:cTn fill="hold" id="17" nodeType="withEffect" presetClass="entr" presetID="14" presetSubtype="10">
                                  <p:stCondLst>
                                    <p:cond delay="0"/>
                                  </p:stCondLst>
                                  <p:childTnLst>
                                    <p:set>
                                      <p:cBhvr>
                                        <p:cTn dur="1" fill="hold" id="18">
                                          <p:stCondLst>
                                            <p:cond delay="0"/>
                                          </p:stCondLst>
                                        </p:cTn>
                                        <p:tgtEl>
                                          <p:spTgt spid="1048818">
                                            <p:txEl>
                                              <p:charRg st="85" end="95"/>
                                            </p:txEl>
                                          </p:spTgt>
                                        </p:tgtEl>
                                        <p:attrNameLst>
                                          <p:attrName>style.visibility</p:attrName>
                                        </p:attrNameLst>
                                      </p:cBhvr>
                                      <p:to>
                                        <p:strVal val="visible"/>
                                      </p:to>
                                    </p:set>
                                    <p:animEffect transition="in" filter="randombar(horizontal)">
                                      <p:cBhvr>
                                        <p:cTn dur="500" id="19"/>
                                        <p:tgtEl>
                                          <p:spTgt spid="1048818">
                                            <p:txEl>
                                              <p:charRg st="85" end="95"/>
                                            </p:txEl>
                                          </p:spTgt>
                                        </p:tgtEl>
                                      </p:cBhvr>
                                    </p:animEffect>
                                  </p:childTnLst>
                                </p:cTn>
                              </p:par>
                              <p:par>
                                <p:cTn fill="hold" id="20" nodeType="withEffect" presetClass="entr" presetID="14" presetSubtype="10">
                                  <p:stCondLst>
                                    <p:cond delay="0"/>
                                  </p:stCondLst>
                                  <p:childTnLst>
                                    <p:set>
                                      <p:cBhvr>
                                        <p:cTn dur="1" fill="hold" id="21">
                                          <p:stCondLst>
                                            <p:cond delay="0"/>
                                          </p:stCondLst>
                                        </p:cTn>
                                        <p:tgtEl>
                                          <p:spTgt spid="1048818">
                                            <p:txEl>
                                              <p:charRg st="95" end="98"/>
                                            </p:txEl>
                                          </p:spTgt>
                                        </p:tgtEl>
                                        <p:attrNameLst>
                                          <p:attrName>style.visibility</p:attrName>
                                        </p:attrNameLst>
                                      </p:cBhvr>
                                      <p:to>
                                        <p:strVal val="visible"/>
                                      </p:to>
                                    </p:set>
                                    <p:animEffect transition="in" filter="randombar(horizontal)">
                                      <p:cBhvr>
                                        <p:cTn dur="500" id="22"/>
                                        <p:tgtEl>
                                          <p:spTgt spid="1048818">
                                            <p:txEl>
                                              <p:charRg st="95"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820"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重构方法</a:t>
            </a:r>
          </a:p>
        </p:txBody>
      </p:sp>
      <p:sp>
        <p:nvSpPr>
          <p:cNvPr id="1048821" name=""/>
          <p:cNvSpPr/>
          <p:nvPr>
            <p:ph sz="full" idx="1"/>
          </p:nvPr>
        </p:nvSpPr>
        <p:spPr>
          <a:xfrm rot="0">
            <a:off x="468312" y="1484312"/>
            <a:ext cx="8229600" cy="38893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latin typeface="Times New Roman" pitchFamily="18" charset="0"/>
                <a:ea typeface="Times New Roman" pitchFamily="18" charset="0"/>
              </a:rPr>
              <a:t>提炼函数（</a:t>
            </a:r>
            <a:r>
              <a:rPr altLang="zh-CN" sz="2800" lang="en-US">
                <a:latin typeface="Times New Roman" pitchFamily="18" charset="0"/>
                <a:ea typeface="Times New Roman" pitchFamily="18" charset="0"/>
              </a:rPr>
              <a:t>Extract Method</a:t>
            </a:r>
            <a:r>
              <a:rPr altLang="en-US" sz="2800" lang="zh-CN">
                <a:latin typeface="Times New Roman" pitchFamily="18" charset="0"/>
                <a:ea typeface="Times New Roman" pitchFamily="18" charset="0"/>
              </a:rPr>
              <a:t>）</a:t>
            </a:r>
          </a:p>
          <a:p>
            <a:pPr lvl="0"/>
            <a:r>
              <a:rPr altLang="en-US" sz="2800" lang="zh-CN">
                <a:latin typeface="Times New Roman" pitchFamily="18" charset="0"/>
                <a:ea typeface="Times New Roman" pitchFamily="18" charset="0"/>
              </a:rPr>
              <a:t>函数改名（</a:t>
            </a:r>
            <a:r>
              <a:rPr altLang="zh-CN" sz="2800" lang="en-US">
                <a:latin typeface="Times New Roman" pitchFamily="18" charset="0"/>
                <a:ea typeface="Times New Roman" pitchFamily="18" charset="0"/>
              </a:rPr>
              <a:t>Rename Method</a:t>
            </a:r>
            <a:r>
              <a:rPr altLang="en-US" sz="2800" lang="zh-CN">
                <a:latin typeface="Times New Roman" pitchFamily="18" charset="0"/>
                <a:ea typeface="Times New Roman" pitchFamily="18" charset="0"/>
              </a:rPr>
              <a:t>）</a:t>
            </a:r>
          </a:p>
          <a:p>
            <a:pPr lvl="0"/>
            <a:r>
              <a:rPr altLang="en-US" sz="2800" lang="zh-CN">
                <a:latin typeface="Times New Roman" pitchFamily="18" charset="0"/>
                <a:ea typeface="Times New Roman" pitchFamily="18" charset="0"/>
              </a:rPr>
              <a:t>搬移函数（</a:t>
            </a:r>
            <a:r>
              <a:rPr altLang="zh-CN" sz="2800" lang="en-US">
                <a:latin typeface="Times New Roman" pitchFamily="18" charset="0"/>
                <a:ea typeface="Times New Roman" pitchFamily="18" charset="0"/>
              </a:rPr>
              <a:t>Move Method</a:t>
            </a:r>
            <a:r>
              <a:rPr altLang="en-US" sz="2800" lang="zh-CN">
                <a:latin typeface="Times New Roman" pitchFamily="18" charset="0"/>
                <a:ea typeface="Times New Roman" pitchFamily="18" charset="0"/>
              </a:rPr>
              <a:t>）</a:t>
            </a:r>
          </a:p>
          <a:p>
            <a:pPr lvl="0"/>
            <a:r>
              <a:rPr altLang="en-US" sz="2800" lang="zh-CN">
                <a:latin typeface="Times New Roman" pitchFamily="18" charset="0"/>
                <a:ea typeface="Times New Roman" pitchFamily="18" charset="0"/>
              </a:rPr>
              <a:t>内联函数（</a:t>
            </a:r>
            <a:r>
              <a:rPr altLang="zh-CN" sz="2800" lang="en-US">
                <a:latin typeface="Times New Roman" pitchFamily="18" charset="0"/>
                <a:ea typeface="Times New Roman" pitchFamily="18" charset="0"/>
              </a:rPr>
              <a:t>Inline Method</a:t>
            </a:r>
            <a:r>
              <a:rPr altLang="en-US" sz="2800" lang="zh-CN">
                <a:latin typeface="Times New Roman" pitchFamily="18" charset="0"/>
                <a:ea typeface="Times New Roman" pitchFamily="18" charset="0"/>
              </a:rPr>
              <a:t>）</a:t>
            </a:r>
          </a:p>
          <a:p>
            <a:pPr lvl="0"/>
            <a:r>
              <a:rPr altLang="en-US" sz="2800" lang="zh-CN">
                <a:latin typeface="Times New Roman" pitchFamily="18" charset="0"/>
                <a:ea typeface="Times New Roman" pitchFamily="18" charset="0"/>
              </a:rPr>
              <a:t>内联临时变量（</a:t>
            </a:r>
            <a:r>
              <a:rPr altLang="zh-CN" sz="2800" lang="en-US">
                <a:latin typeface="Times New Roman" pitchFamily="18" charset="0"/>
                <a:ea typeface="Times New Roman" pitchFamily="18" charset="0"/>
              </a:rPr>
              <a:t>Inline Temp</a:t>
            </a:r>
            <a:r>
              <a:rPr altLang="en-US" sz="2800" lang="zh-CN">
                <a:latin typeface="Times New Roman" pitchFamily="18" charset="0"/>
                <a:ea typeface="Times New Roman" pitchFamily="18" charset="0"/>
              </a:rPr>
              <a:t>）</a:t>
            </a:r>
          </a:p>
          <a:p>
            <a:pPr lvl="0"/>
            <a:r>
              <a:rPr altLang="zh-CN" sz="2800" lang="en-US">
                <a:latin typeface="Times New Roman" pitchFamily="18" charset="0"/>
                <a:ea typeface="Times New Roman" pitchFamily="18" charset="0"/>
              </a:rPr>
              <a:t>……</a:t>
            </a:r>
          </a:p>
        </p:txBody>
      </p:sp>
      <p:sp>
        <p:nvSpPr>
          <p:cNvPr id="104882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24</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21">
                                            <p:txEl>
                                              <p:charRg st="0" end="21"/>
                                            </p:txEl>
                                          </p:spTgt>
                                        </p:tgtEl>
                                        <p:attrNameLst>
                                          <p:attrName>style.visibility</p:attrName>
                                        </p:attrNameLst>
                                      </p:cBhvr>
                                      <p:to>
                                        <p:strVal val="visible"/>
                                      </p:to>
                                    </p:set>
                                    <p:animEffect transition="in" filter="randombar(horizontal)">
                                      <p:cBhvr>
                                        <p:cTn dur="500" id="7"/>
                                        <p:tgtEl>
                                          <p:spTgt spid="1048821">
                                            <p:txEl>
                                              <p:charRg st="0" end="21"/>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821">
                                            <p:txEl>
                                              <p:charRg st="21" end="41"/>
                                            </p:txEl>
                                          </p:spTgt>
                                        </p:tgtEl>
                                        <p:attrNameLst>
                                          <p:attrName>style.visibility</p:attrName>
                                        </p:attrNameLst>
                                      </p:cBhvr>
                                      <p:to>
                                        <p:strVal val="visible"/>
                                      </p:to>
                                    </p:set>
                                    <p:animEffect transition="in" filter="randombar(horizontal)">
                                      <p:cBhvr>
                                        <p:cTn dur="500" id="10"/>
                                        <p:tgtEl>
                                          <p:spTgt spid="1048821">
                                            <p:txEl>
                                              <p:charRg st="21" end="41"/>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821">
                                            <p:txEl>
                                              <p:charRg st="41" end="59"/>
                                            </p:txEl>
                                          </p:spTgt>
                                        </p:tgtEl>
                                        <p:attrNameLst>
                                          <p:attrName>style.visibility</p:attrName>
                                        </p:attrNameLst>
                                      </p:cBhvr>
                                      <p:to>
                                        <p:strVal val="visible"/>
                                      </p:to>
                                    </p:set>
                                    <p:animEffect transition="in" filter="randombar(horizontal)">
                                      <p:cBhvr>
                                        <p:cTn dur="500" id="13"/>
                                        <p:tgtEl>
                                          <p:spTgt spid="1048821">
                                            <p:txEl>
                                              <p:charRg st="41" end="59"/>
                                            </p:txEl>
                                          </p:spTgt>
                                        </p:tgtEl>
                                      </p:cBhvr>
                                    </p:animEffect>
                                  </p:childTnLst>
                                </p:cTn>
                              </p:par>
                              <p:par>
                                <p:cTn fill="hold" id="14" nodeType="withEffect" presetClass="entr" presetID="14" presetSubtype="10">
                                  <p:stCondLst>
                                    <p:cond delay="0"/>
                                  </p:stCondLst>
                                  <p:childTnLst>
                                    <p:set>
                                      <p:cBhvr>
                                        <p:cTn dur="1" fill="hold" id="15">
                                          <p:stCondLst>
                                            <p:cond delay="0"/>
                                          </p:stCondLst>
                                        </p:cTn>
                                        <p:tgtEl>
                                          <p:spTgt spid="1048821">
                                            <p:txEl>
                                              <p:charRg st="59" end="79"/>
                                            </p:txEl>
                                          </p:spTgt>
                                        </p:tgtEl>
                                        <p:attrNameLst>
                                          <p:attrName>style.visibility</p:attrName>
                                        </p:attrNameLst>
                                      </p:cBhvr>
                                      <p:to>
                                        <p:strVal val="visible"/>
                                      </p:to>
                                    </p:set>
                                    <p:animEffect transition="in" filter="randombar(horizontal)">
                                      <p:cBhvr>
                                        <p:cTn dur="500" id="16"/>
                                        <p:tgtEl>
                                          <p:spTgt spid="1048821">
                                            <p:txEl>
                                              <p:charRg st="59" end="79"/>
                                            </p:txEl>
                                          </p:spTgt>
                                        </p:tgtEl>
                                      </p:cBhvr>
                                    </p:animEffect>
                                  </p:childTnLst>
                                </p:cTn>
                              </p:par>
                              <p:par>
                                <p:cTn fill="hold" id="17" nodeType="withEffect" presetClass="entr" presetID="14" presetSubtype="10">
                                  <p:stCondLst>
                                    <p:cond delay="0"/>
                                  </p:stCondLst>
                                  <p:childTnLst>
                                    <p:set>
                                      <p:cBhvr>
                                        <p:cTn dur="1" fill="hold" id="18">
                                          <p:stCondLst>
                                            <p:cond delay="0"/>
                                          </p:stCondLst>
                                        </p:cTn>
                                        <p:tgtEl>
                                          <p:spTgt spid="1048821">
                                            <p:txEl>
                                              <p:charRg st="79" end="99"/>
                                            </p:txEl>
                                          </p:spTgt>
                                        </p:tgtEl>
                                        <p:attrNameLst>
                                          <p:attrName>style.visibility</p:attrName>
                                        </p:attrNameLst>
                                      </p:cBhvr>
                                      <p:to>
                                        <p:strVal val="visible"/>
                                      </p:to>
                                    </p:set>
                                    <p:animEffect transition="in" filter="randombar(horizontal)">
                                      <p:cBhvr>
                                        <p:cTn dur="500" id="19"/>
                                        <p:tgtEl>
                                          <p:spTgt spid="1048821">
                                            <p:txEl>
                                              <p:charRg st="79" end="99"/>
                                            </p:txEl>
                                          </p:spTgt>
                                        </p:tgtEl>
                                      </p:cBhvr>
                                    </p:animEffect>
                                  </p:childTnLst>
                                </p:cTn>
                              </p:par>
                              <p:par>
                                <p:cTn fill="hold" id="20" nodeType="withEffect" presetClass="entr" presetID="14" presetSubtype="10">
                                  <p:stCondLst>
                                    <p:cond delay="0"/>
                                  </p:stCondLst>
                                  <p:childTnLst>
                                    <p:set>
                                      <p:cBhvr>
                                        <p:cTn dur="1" fill="hold" id="21">
                                          <p:stCondLst>
                                            <p:cond delay="0"/>
                                          </p:stCondLst>
                                        </p:cTn>
                                        <p:tgtEl>
                                          <p:spTgt spid="1048821">
                                            <p:txEl>
                                              <p:charRg st="99" end="102"/>
                                            </p:txEl>
                                          </p:spTgt>
                                        </p:tgtEl>
                                        <p:attrNameLst>
                                          <p:attrName>style.visibility</p:attrName>
                                        </p:attrNameLst>
                                      </p:cBhvr>
                                      <p:to>
                                        <p:strVal val="visible"/>
                                      </p:to>
                                    </p:set>
                                    <p:animEffect transition="in" filter="randombar(horizontal)">
                                      <p:cBhvr>
                                        <p:cTn dur="500" id="22"/>
                                        <p:tgtEl>
                                          <p:spTgt spid="1048821">
                                            <p:txEl>
                                              <p:charRg st="99"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823"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重构实例</a:t>
            </a:r>
          </a:p>
        </p:txBody>
      </p:sp>
      <p:sp>
        <p:nvSpPr>
          <p:cNvPr id="104882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25</a:t>
            </a:fld>
            <a:endParaRPr altLang="zh-CN" sz="1200" lang="en-US">
              <a:solidFill>
                <a:srgbClr val="000000"/>
              </a:solidFill>
              <a:latin typeface="Garamond" pitchFamily="18" charset="0"/>
            </a:endParaRPr>
          </a:p>
        </p:txBody>
      </p:sp>
      <p:sp>
        <p:nvSpPr>
          <p:cNvPr id="1048825" name=""/>
          <p:cNvSpPr/>
          <p:nvPr>
            <p:ph sz="full" idx="1"/>
          </p:nvPr>
        </p:nvSpPr>
        <p:spPr>
          <a:xfrm rot="0">
            <a:off x="34925" y="1196975"/>
            <a:ext cx="2674937" cy="15843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zh-CN" sz="2800" lang="en-US">
                <a:latin typeface="Times New Roman" pitchFamily="18" charset="0"/>
                <a:ea typeface="Times New Roman" pitchFamily="18" charset="0"/>
              </a:rPr>
              <a:t>Movie</a:t>
            </a:r>
          </a:p>
          <a:p>
            <a:pPr lvl="0"/>
            <a:r>
              <a:rPr altLang="zh-CN" sz="2800" lang="en-US">
                <a:latin typeface="Times New Roman" pitchFamily="18" charset="0"/>
                <a:ea typeface="Times New Roman" pitchFamily="18" charset="0"/>
              </a:rPr>
              <a:t>Rental</a:t>
            </a:r>
          </a:p>
          <a:p>
            <a:pPr lvl="0"/>
            <a:r>
              <a:rPr altLang="zh-CN" sz="2800" lang="en-US">
                <a:latin typeface="Times New Roman" pitchFamily="18" charset="0"/>
                <a:ea typeface="Times New Roman" pitchFamily="18" charset="0"/>
              </a:rPr>
              <a:t>Customer</a:t>
            </a:r>
          </a:p>
          <a:p>
            <a:pPr lvl="0"/>
            <a:endParaRPr altLang="en-US" lang="zh-CN"/>
          </a:p>
        </p:txBody>
      </p:sp>
      <p:pic>
        <p:nvPicPr>
          <p:cNvPr id="2097221" name=""/>
          <p:cNvPicPr>
            <a:picLocks/>
          </p:cNvPicPr>
          <p:nvPr/>
        </p:nvPicPr>
        <p:blipFill>
          <a:blip xmlns:r="http://schemas.openxmlformats.org/officeDocument/2006/relationships" r:embed="rId1"/>
          <a:srcRect l="0" t="0" r="0" b="0"/>
          <a:stretch>
            <a:fillRect/>
          </a:stretch>
        </p:blipFill>
        <p:spPr>
          <a:xfrm rot="0">
            <a:off x="1646237" y="1268412"/>
            <a:ext cx="7462837" cy="1081087"/>
          </a:xfrm>
          <a:prstGeom prst="rect"/>
          <a:noFill/>
          <a:ln>
            <a:noFill/>
          </a:ln>
        </p:spPr>
      </p:pic>
      <p:sp>
        <p:nvSpPr>
          <p:cNvPr id="1048826" name=""/>
          <p:cNvSpPr txBox="1"/>
          <p:nvPr/>
        </p:nvSpPr>
        <p:spPr>
          <a:xfrm rot="0">
            <a:off x="34925" y="3141662"/>
            <a:ext cx="8791575" cy="2879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342900" lvl="0" marL="342900"/>
            <a:r>
              <a:rPr altLang="en-US" sz="2800" lang="zh-CN">
                <a:latin typeface="Times New Roman" pitchFamily="18" charset="0"/>
                <a:ea typeface="Times New Roman" pitchFamily="18" charset="0"/>
              </a:rPr>
              <a:t>分解</a:t>
            </a:r>
            <a:r>
              <a:rPr altLang="zh-CN" sz="2800" lang="en-US">
                <a:latin typeface="Times New Roman" pitchFamily="18" charset="0"/>
                <a:ea typeface="Times New Roman" pitchFamily="18" charset="0"/>
              </a:rPr>
              <a:t>statement()</a:t>
            </a:r>
            <a:r>
              <a:rPr altLang="en-US" sz="2800" lang="zh-CN">
                <a:latin typeface="Times New Roman" pitchFamily="18" charset="0"/>
                <a:ea typeface="Times New Roman" pitchFamily="18" charset="0"/>
              </a:rPr>
              <a:t>（</a:t>
            </a:r>
            <a:r>
              <a:rPr altLang="zh-CN" sz="2800" lang="en-US">
                <a:latin typeface="Times New Roman" pitchFamily="18" charset="0"/>
                <a:ea typeface="Times New Roman" pitchFamily="18" charset="0"/>
              </a:rPr>
              <a:t>Extract Method, Rename</a:t>
            </a:r>
            <a:r>
              <a:rPr altLang="en-US" sz="2800" lang="zh-CN">
                <a:latin typeface="Times New Roman" pitchFamily="18" charset="0"/>
                <a:ea typeface="Times New Roman" pitchFamily="18" charset="0"/>
              </a:rPr>
              <a:t>）</a:t>
            </a:r>
          </a:p>
          <a:p>
            <a:pPr indent="-325437" lvl="1" marL="669925"/>
            <a:r>
              <a:rPr altLang="en-US" sz="2400" lang="zh-CN">
                <a:latin typeface="Times New Roman" pitchFamily="18" charset="0"/>
                <a:ea typeface="Times New Roman" pitchFamily="18" charset="0"/>
              </a:rPr>
              <a:t>把</a:t>
            </a:r>
            <a:r>
              <a:rPr altLang="zh-CN" sz="2400" lang="en-US">
                <a:latin typeface="Times New Roman" pitchFamily="18" charset="0"/>
                <a:ea typeface="Times New Roman" pitchFamily="18" charset="0"/>
              </a:rPr>
              <a:t>statement()</a:t>
            </a:r>
            <a:r>
              <a:rPr altLang="en-US" sz="2400" lang="zh-CN">
                <a:latin typeface="Times New Roman" pitchFamily="18" charset="0"/>
                <a:ea typeface="Times New Roman" pitchFamily="18" charset="0"/>
              </a:rPr>
              <a:t>函数中的</a:t>
            </a:r>
            <a:r>
              <a:rPr altLang="zh-CN" sz="2400" lang="en-US">
                <a:latin typeface="Times New Roman" pitchFamily="18" charset="0"/>
                <a:ea typeface="Times New Roman" pitchFamily="18" charset="0"/>
              </a:rPr>
              <a:t>switch</a:t>
            </a:r>
            <a:r>
              <a:rPr altLang="en-US" sz="2400" lang="zh-CN">
                <a:latin typeface="Times New Roman" pitchFamily="18" charset="0"/>
                <a:ea typeface="Times New Roman" pitchFamily="18" charset="0"/>
              </a:rPr>
              <a:t>语句提炼到函数</a:t>
            </a:r>
            <a:r>
              <a:rPr altLang="zh-CN" sz="2400" lang="en-US">
                <a:latin typeface="Times New Roman" pitchFamily="18" charset="0"/>
                <a:ea typeface="Times New Roman" pitchFamily="18" charset="0"/>
              </a:rPr>
              <a:t>amountFor()</a:t>
            </a:r>
            <a:r>
              <a:rPr altLang="en-US" sz="2400" lang="zh-CN">
                <a:latin typeface="Times New Roman" pitchFamily="18" charset="0"/>
                <a:ea typeface="Times New Roman" pitchFamily="18" charset="0"/>
              </a:rPr>
              <a:t>中</a:t>
            </a:r>
          </a:p>
          <a:p>
            <a:pPr indent="-325437" lvl="1" marL="669925"/>
            <a:r>
              <a:rPr altLang="en-US" sz="2400" lang="zh-CN">
                <a:latin typeface="Times New Roman" pitchFamily="18" charset="0"/>
                <a:ea typeface="Times New Roman" pitchFamily="18" charset="0"/>
              </a:rPr>
              <a:t>修改</a:t>
            </a:r>
            <a:r>
              <a:rPr altLang="zh-CN" sz="2400" lang="en-US">
                <a:latin typeface="Times New Roman" pitchFamily="18" charset="0"/>
                <a:ea typeface="Times New Roman" pitchFamily="18" charset="0"/>
              </a:rPr>
              <a:t>amountFor()</a:t>
            </a:r>
            <a:r>
              <a:rPr altLang="en-US" sz="2400" lang="zh-CN">
                <a:latin typeface="Times New Roman" pitchFamily="18" charset="0"/>
                <a:ea typeface="Times New Roman" pitchFamily="18" charset="0"/>
              </a:rPr>
              <a:t>参数命名</a:t>
            </a:r>
          </a:p>
          <a:p>
            <a:pPr indent="-342900" lvl="0" marL="342900"/>
            <a:r>
              <a:rPr altLang="en-US" sz="2800" lang="zh-CN">
                <a:latin typeface="Times New Roman" pitchFamily="18" charset="0"/>
                <a:ea typeface="Times New Roman" pitchFamily="18" charset="0"/>
              </a:rPr>
              <a:t>搬移“金额计算”代码（</a:t>
            </a:r>
            <a:r>
              <a:rPr altLang="zh-CN" sz="2800" lang="en-US">
                <a:latin typeface="Times New Roman" pitchFamily="18" charset="0"/>
                <a:ea typeface="Times New Roman" pitchFamily="18" charset="0"/>
              </a:rPr>
              <a:t>Move Method, Inline Temp</a:t>
            </a:r>
            <a:r>
              <a:rPr altLang="en-US" sz="2800" lang="zh-CN">
                <a:latin typeface="Times New Roman" pitchFamily="18" charset="0"/>
                <a:ea typeface="Times New Roman" pitchFamily="18" charset="0"/>
              </a:rPr>
              <a:t>）</a:t>
            </a:r>
          </a:p>
          <a:p>
            <a:pPr indent="-325437" lvl="1" marL="669925"/>
            <a:r>
              <a:rPr altLang="en-US" sz="2400" lang="zh-CN">
                <a:latin typeface="Times New Roman" pitchFamily="18" charset="0"/>
                <a:ea typeface="Times New Roman" pitchFamily="18" charset="0"/>
              </a:rPr>
              <a:t>将函数</a:t>
            </a:r>
            <a:r>
              <a:rPr altLang="zh-CN" sz="2400" lang="en-US">
                <a:latin typeface="Times New Roman" pitchFamily="18" charset="0"/>
                <a:ea typeface="Times New Roman" pitchFamily="18" charset="0"/>
              </a:rPr>
              <a:t>amountFor()</a:t>
            </a:r>
            <a:r>
              <a:rPr altLang="en-US" sz="2400" lang="zh-CN">
                <a:latin typeface="Times New Roman" pitchFamily="18" charset="0"/>
                <a:ea typeface="Times New Roman" pitchFamily="18" charset="0"/>
              </a:rPr>
              <a:t>转移到</a:t>
            </a:r>
            <a:r>
              <a:rPr altLang="zh-CN" sz="2400" lang="en-US">
                <a:latin typeface="Times New Roman" pitchFamily="18" charset="0"/>
                <a:ea typeface="Times New Roman" pitchFamily="18" charset="0"/>
              </a:rPr>
              <a:t>Rental</a:t>
            </a:r>
            <a:r>
              <a:rPr altLang="en-US" sz="2400" lang="zh-CN">
                <a:latin typeface="Times New Roman" pitchFamily="18" charset="0"/>
                <a:ea typeface="Times New Roman" pitchFamily="18" charset="0"/>
              </a:rPr>
              <a:t>类中，并更名为</a:t>
            </a:r>
            <a:r>
              <a:rPr altLang="zh-CN" sz="2400" lang="en-US">
                <a:latin typeface="Times New Roman" pitchFamily="18" charset="0"/>
                <a:ea typeface="Times New Roman" pitchFamily="18" charset="0"/>
              </a:rPr>
              <a:t>getCharge()</a:t>
            </a:r>
          </a:p>
          <a:p>
            <a:pPr indent="-325437" lvl="1" marL="669925"/>
            <a:r>
              <a:rPr altLang="en-US" sz="2400" lang="zh-CN">
                <a:latin typeface="Times New Roman" pitchFamily="18" charset="0"/>
                <a:ea typeface="Times New Roman" pitchFamily="18" charset="0"/>
              </a:rPr>
              <a:t>去除临时变量</a:t>
            </a:r>
            <a:r>
              <a:rPr altLang="zh-CN" sz="2400" lang="en-US">
                <a:latin typeface="Times New Roman" pitchFamily="18" charset="0"/>
                <a:ea typeface="Times New Roman" pitchFamily="18" charset="0"/>
              </a:rPr>
              <a:t>thisAmount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26">
                                            <p:txEl>
                                              <p:charRg st="0" end="38"/>
                                            </p:txEl>
                                          </p:spTgt>
                                        </p:tgtEl>
                                        <p:attrNameLst>
                                          <p:attrName>style.visibility</p:attrName>
                                        </p:attrNameLst>
                                      </p:cBhvr>
                                      <p:to>
                                        <p:strVal val="visible"/>
                                      </p:to>
                                    </p:set>
                                    <p:animEffect transition="in" filter="randombar(horizontal)">
                                      <p:cBhvr>
                                        <p:cTn dur="500" id="7"/>
                                        <p:tgtEl>
                                          <p:spTgt spid="1048826">
                                            <p:txEl>
                                              <p:charRg st="0" end="38"/>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826">
                                            <p:txEl>
                                              <p:charRg st="38" end="80"/>
                                            </p:txEl>
                                          </p:spTgt>
                                        </p:tgtEl>
                                        <p:attrNameLst>
                                          <p:attrName>style.visibility</p:attrName>
                                        </p:attrNameLst>
                                      </p:cBhvr>
                                      <p:to>
                                        <p:strVal val="visible"/>
                                      </p:to>
                                    </p:set>
                                    <p:animEffect transition="in" filter="randombar(horizontal)">
                                      <p:cBhvr>
                                        <p:cTn dur="500" id="10"/>
                                        <p:tgtEl>
                                          <p:spTgt spid="1048826">
                                            <p:txEl>
                                              <p:charRg st="38" end="80"/>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826">
                                            <p:txEl>
                                              <p:charRg st="80" end="98"/>
                                            </p:txEl>
                                          </p:spTgt>
                                        </p:tgtEl>
                                        <p:attrNameLst>
                                          <p:attrName>style.visibility</p:attrName>
                                        </p:attrNameLst>
                                      </p:cBhvr>
                                      <p:to>
                                        <p:strVal val="visible"/>
                                      </p:to>
                                    </p:set>
                                    <p:animEffect transition="in" filter="randombar(horizontal)">
                                      <p:cBhvr>
                                        <p:cTn dur="500" id="13"/>
                                        <p:tgtEl>
                                          <p:spTgt spid="1048826">
                                            <p:txEl>
                                              <p:charRg st="80" end="98"/>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14" presetSubtype="10">
                                  <p:stCondLst>
                                    <p:cond delay="0"/>
                                  </p:stCondLst>
                                  <p:childTnLst>
                                    <p:set>
                                      <p:cBhvr>
                                        <p:cTn dur="1" fill="hold" id="17">
                                          <p:stCondLst>
                                            <p:cond delay="0"/>
                                          </p:stCondLst>
                                        </p:cTn>
                                        <p:tgtEl>
                                          <p:spTgt spid="1048826">
                                            <p:txEl>
                                              <p:charRg st="98" end="135"/>
                                            </p:txEl>
                                          </p:spTgt>
                                        </p:tgtEl>
                                        <p:attrNameLst>
                                          <p:attrName>style.visibility</p:attrName>
                                        </p:attrNameLst>
                                      </p:cBhvr>
                                      <p:to>
                                        <p:strVal val="visible"/>
                                      </p:to>
                                    </p:set>
                                    <p:animEffect transition="in" filter="randombar(horizontal)">
                                      <p:cBhvr>
                                        <p:cTn dur="500" id="18"/>
                                        <p:tgtEl>
                                          <p:spTgt spid="1048826">
                                            <p:txEl>
                                              <p:charRg st="98" end="135"/>
                                            </p:txEl>
                                          </p:spTgt>
                                        </p:tgtEl>
                                      </p:cBhvr>
                                    </p:animEffect>
                                  </p:childTnLst>
                                </p:cTn>
                              </p:par>
                              <p:par>
                                <p:cTn fill="hold" id="19" nodeType="withEffect" presetClass="entr" presetID="14" presetSubtype="10">
                                  <p:stCondLst>
                                    <p:cond delay="0"/>
                                  </p:stCondLst>
                                  <p:childTnLst>
                                    <p:set>
                                      <p:cBhvr>
                                        <p:cTn dur="1" fill="hold" id="20">
                                          <p:stCondLst>
                                            <p:cond delay="0"/>
                                          </p:stCondLst>
                                        </p:cTn>
                                        <p:tgtEl>
                                          <p:spTgt spid="1048826">
                                            <p:txEl>
                                              <p:charRg st="135" end="177"/>
                                            </p:txEl>
                                          </p:spTgt>
                                        </p:tgtEl>
                                        <p:attrNameLst>
                                          <p:attrName>style.visibility</p:attrName>
                                        </p:attrNameLst>
                                      </p:cBhvr>
                                      <p:to>
                                        <p:strVal val="visible"/>
                                      </p:to>
                                    </p:set>
                                    <p:animEffect transition="in" filter="randombar(horizontal)">
                                      <p:cBhvr>
                                        <p:cTn dur="500" id="21"/>
                                        <p:tgtEl>
                                          <p:spTgt spid="1048826">
                                            <p:txEl>
                                              <p:charRg st="135" end="177"/>
                                            </p:txEl>
                                          </p:spTgt>
                                        </p:tgtEl>
                                      </p:cBhvr>
                                    </p:animEffect>
                                  </p:childTnLst>
                                </p:cTn>
                              </p:par>
                              <p:par>
                                <p:cTn fill="hold" id="22" nodeType="withEffect" presetClass="entr" presetID="14" presetSubtype="10">
                                  <p:stCondLst>
                                    <p:cond delay="0"/>
                                  </p:stCondLst>
                                  <p:childTnLst>
                                    <p:set>
                                      <p:cBhvr>
                                        <p:cTn dur="1" fill="hold" id="23">
                                          <p:stCondLst>
                                            <p:cond delay="0"/>
                                          </p:stCondLst>
                                        </p:cTn>
                                        <p:tgtEl>
                                          <p:spTgt spid="1048826">
                                            <p:txEl>
                                              <p:charRg st="177" end="194"/>
                                            </p:txEl>
                                          </p:spTgt>
                                        </p:tgtEl>
                                        <p:attrNameLst>
                                          <p:attrName>style.visibility</p:attrName>
                                        </p:attrNameLst>
                                      </p:cBhvr>
                                      <p:to>
                                        <p:strVal val="visible"/>
                                      </p:to>
                                    </p:set>
                                    <p:animEffect transition="in" filter="randombar(horizontal)">
                                      <p:cBhvr>
                                        <p:cTn dur="500" id="24"/>
                                        <p:tgtEl>
                                          <p:spTgt spid="1048826">
                                            <p:txEl>
                                              <p:charRg st="177"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sp>
        <p:nvSpPr>
          <p:cNvPr id="1048827"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lang="en-US">
                <a:latin typeface="Times New Roman" pitchFamily="18" charset="0"/>
                <a:ea typeface="Times New Roman" pitchFamily="18" charset="0"/>
              </a:rPr>
              <a:t>XP</a:t>
            </a:r>
            <a:r>
              <a:rPr altLang="en-US" lang="zh-CN">
                <a:latin typeface="Times New Roman" pitchFamily="18" charset="0"/>
                <a:ea typeface="Times New Roman" pitchFamily="18" charset="0"/>
              </a:rPr>
              <a:t>的测试</a:t>
            </a:r>
          </a:p>
        </p:txBody>
      </p:sp>
      <p:sp>
        <p:nvSpPr>
          <p:cNvPr id="1048828" name=""/>
          <p:cNvSpPr/>
          <p:nvPr>
            <p:ph type="body" sz="full" idx="1"/>
          </p:nvPr>
        </p:nvSpPr>
        <p:spPr>
          <a:xfrm rot="0">
            <a:off x="457200" y="1412875"/>
            <a:ext cx="8229600" cy="38449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50000"/>
              </a:lnSpc>
            </a:pPr>
            <a:r>
              <a:rPr altLang="en-US" sz="2800" lang="zh-CN">
                <a:latin typeface="Times New Roman" pitchFamily="18" charset="0"/>
                <a:ea typeface="Times New Roman" pitchFamily="18" charset="0"/>
              </a:rPr>
              <a:t>测试是</a:t>
            </a:r>
            <a:r>
              <a:rPr altLang="zh-CN" sz="2800" lang="en-US">
                <a:latin typeface="Times New Roman" pitchFamily="18" charset="0"/>
                <a:ea typeface="Times New Roman" pitchFamily="18" charset="0"/>
              </a:rPr>
              <a:t>XP</a:t>
            </a:r>
            <a:r>
              <a:rPr altLang="en-US" sz="2800" lang="zh-CN">
                <a:latin typeface="Times New Roman" pitchFamily="18" charset="0"/>
                <a:ea typeface="Times New Roman" pitchFamily="18" charset="0"/>
              </a:rPr>
              <a:t>方法的重要特点</a:t>
            </a:r>
          </a:p>
          <a:p>
            <a:pPr lvl="0">
              <a:lnSpc>
                <a:spcPct val="150000"/>
              </a:lnSpc>
            </a:pPr>
            <a:r>
              <a:rPr altLang="zh-CN" sz="2800" lang="en-US">
                <a:latin typeface="Times New Roman" pitchFamily="18" charset="0"/>
                <a:ea typeface="Times New Roman" pitchFamily="18" charset="0"/>
              </a:rPr>
              <a:t>XP </a:t>
            </a:r>
            <a:r>
              <a:rPr altLang="en-US" sz="2800" lang="zh-CN">
                <a:latin typeface="Times New Roman" pitchFamily="18" charset="0"/>
                <a:ea typeface="Times New Roman" pitchFamily="18" charset="0"/>
              </a:rPr>
              <a:t>测试特性：</a:t>
            </a:r>
          </a:p>
          <a:p>
            <a:pPr lvl="1">
              <a:lnSpc>
                <a:spcPct val="150000"/>
              </a:lnSpc>
            </a:pPr>
            <a:r>
              <a:rPr altLang="en-US" sz="2400" lang="zh-CN">
                <a:solidFill>
                  <a:srgbClr val="FF0000"/>
                </a:solidFill>
                <a:latin typeface="Times New Roman" pitchFamily="18" charset="0"/>
                <a:ea typeface="Times New Roman" pitchFamily="18" charset="0"/>
                <a:hlinkClick r:id="rId1" action="ppaction://hlinksldjump"/>
              </a:rPr>
              <a:t>测试驱动开发（</a:t>
            </a:r>
            <a:r>
              <a:rPr altLang="zh-CN" sz="2400" lang="en-US">
                <a:solidFill>
                  <a:srgbClr val="FF0000"/>
                </a:solidFill>
                <a:latin typeface="Times New Roman" pitchFamily="18" charset="0"/>
                <a:ea typeface="Times New Roman" pitchFamily="18" charset="0"/>
                <a:hlinkClick r:id="rId1" action="ppaction://hlinksldjump"/>
              </a:rPr>
              <a:t>Test-driven development</a:t>
            </a:r>
            <a:r>
              <a:rPr altLang="en-US" sz="2400" lang="zh-CN">
                <a:solidFill>
                  <a:srgbClr val="FF0000"/>
                </a:solidFill>
                <a:latin typeface="Times New Roman" pitchFamily="18" charset="0"/>
                <a:ea typeface="Times New Roman" pitchFamily="18" charset="0"/>
                <a:hlinkClick r:id="rId1" action="ppaction://hlinksldjump"/>
              </a:rPr>
              <a:t>，</a:t>
            </a:r>
            <a:r>
              <a:rPr altLang="zh-CN" sz="2400" lang="en-US">
                <a:solidFill>
                  <a:srgbClr val="FF0000"/>
                </a:solidFill>
                <a:latin typeface="Times New Roman" pitchFamily="18" charset="0"/>
                <a:ea typeface="Times New Roman" pitchFamily="18" charset="0"/>
                <a:hlinkClick r:id="rId1" action="ppaction://hlinksldjump"/>
              </a:rPr>
              <a:t>TDD</a:t>
            </a:r>
            <a:r>
              <a:rPr altLang="en-US" sz="2400" lang="zh-CN">
                <a:solidFill>
                  <a:srgbClr val="FF0000"/>
                </a:solidFill>
                <a:latin typeface="Times New Roman" pitchFamily="18" charset="0"/>
                <a:ea typeface="Times New Roman" pitchFamily="18" charset="0"/>
                <a:hlinkClick r:id="rId1" action="ppaction://hlinksldjump"/>
              </a:rPr>
              <a:t>）</a:t>
            </a:r>
          </a:p>
          <a:p>
            <a:pPr lvl="1">
              <a:lnSpc>
                <a:spcPct val="150000"/>
              </a:lnSpc>
            </a:pPr>
            <a:r>
              <a:rPr altLang="en-US" sz="2400" lang="zh-CN">
                <a:latin typeface="Times New Roman" pitchFamily="18" charset="0"/>
                <a:ea typeface="Times New Roman" pitchFamily="18" charset="0"/>
                <a:hlinkClick r:id="rId2" action="ppaction://hlinksldjump"/>
              </a:rPr>
              <a:t>用户参与测试开发和确认的过程</a:t>
            </a:r>
          </a:p>
          <a:p>
            <a:pPr lvl="1">
              <a:lnSpc>
                <a:spcPct val="150000"/>
              </a:lnSpc>
            </a:pPr>
            <a:r>
              <a:rPr altLang="en-US" sz="2400" lang="zh-CN">
                <a:latin typeface="Times New Roman" pitchFamily="18" charset="0"/>
                <a:ea typeface="Times New Roman" pitchFamily="18" charset="0"/>
                <a:hlinkClick r:id="rId3" action="ppaction://hlinksldjump"/>
              </a:rPr>
              <a:t>使用自动化测试框架</a:t>
            </a:r>
          </a:p>
        </p:txBody>
      </p:sp>
      <p:sp>
        <p:nvSpPr>
          <p:cNvPr id="104882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26</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28">
                                            <p:txEl>
                                              <p:charRg st="0" end="13"/>
                                            </p:txEl>
                                          </p:spTgt>
                                        </p:tgtEl>
                                        <p:attrNameLst>
                                          <p:attrName>style.visibility</p:attrName>
                                        </p:attrNameLst>
                                      </p:cBhvr>
                                      <p:to>
                                        <p:strVal val="visible"/>
                                      </p:to>
                                    </p:set>
                                    <p:animEffect transition="in" filter="randombar(horizontal)">
                                      <p:cBhvr>
                                        <p:cTn dur="500" id="7"/>
                                        <p:tgtEl>
                                          <p:spTgt spid="1048828">
                                            <p:txEl>
                                              <p:charRg st="0" end="1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828">
                                            <p:txEl>
                                              <p:charRg st="13" end="22"/>
                                            </p:txEl>
                                          </p:spTgt>
                                        </p:tgtEl>
                                        <p:attrNameLst>
                                          <p:attrName>style.visibility</p:attrName>
                                        </p:attrNameLst>
                                      </p:cBhvr>
                                      <p:to>
                                        <p:strVal val="visible"/>
                                      </p:to>
                                    </p:set>
                                    <p:animEffect transition="in" filter="randombar(horizontal)">
                                      <p:cBhvr>
                                        <p:cTn dur="500" id="12"/>
                                        <p:tgtEl>
                                          <p:spTgt spid="1048828">
                                            <p:txEl>
                                              <p:charRg st="13" end="22"/>
                                            </p:txEl>
                                          </p:spTgt>
                                        </p:tgtEl>
                                      </p:cBhvr>
                                    </p:animEffect>
                                  </p:childTnLst>
                                </p:cTn>
                              </p:par>
                              <p:par>
                                <p:cTn fill="hold" id="13" nodeType="withEffect" presetClass="entr" presetID="14" presetSubtype="10">
                                  <p:stCondLst>
                                    <p:cond delay="0"/>
                                  </p:stCondLst>
                                  <p:childTnLst>
                                    <p:set>
                                      <p:cBhvr>
                                        <p:cTn dur="1" fill="hold" id="14">
                                          <p:stCondLst>
                                            <p:cond delay="0"/>
                                          </p:stCondLst>
                                        </p:cTn>
                                        <p:tgtEl>
                                          <p:spTgt spid="1048828">
                                            <p:txEl>
                                              <p:charRg st="22" end="58"/>
                                            </p:txEl>
                                          </p:spTgt>
                                        </p:tgtEl>
                                        <p:attrNameLst>
                                          <p:attrName>style.visibility</p:attrName>
                                        </p:attrNameLst>
                                      </p:cBhvr>
                                      <p:to>
                                        <p:strVal val="visible"/>
                                      </p:to>
                                    </p:set>
                                    <p:animEffect transition="in" filter="randombar(horizontal)">
                                      <p:cBhvr>
                                        <p:cTn dur="500" id="15"/>
                                        <p:tgtEl>
                                          <p:spTgt spid="1048828">
                                            <p:txEl>
                                              <p:charRg st="22" end="58"/>
                                            </p:txEl>
                                          </p:spTgt>
                                        </p:tgtEl>
                                      </p:cBhvr>
                                    </p:animEffect>
                                  </p:childTnLst>
                                </p:cTn>
                              </p:par>
                              <p:par>
                                <p:cTn fill="hold" id="16" nodeType="withEffect" presetClass="entr" presetID="14" presetSubtype="10">
                                  <p:stCondLst>
                                    <p:cond delay="0"/>
                                  </p:stCondLst>
                                  <p:childTnLst>
                                    <p:set>
                                      <p:cBhvr>
                                        <p:cTn dur="1" fill="hold" id="17">
                                          <p:stCondLst>
                                            <p:cond delay="0"/>
                                          </p:stCondLst>
                                        </p:cTn>
                                        <p:tgtEl>
                                          <p:spTgt spid="1048828">
                                            <p:txEl>
                                              <p:charRg st="58" end="73"/>
                                            </p:txEl>
                                          </p:spTgt>
                                        </p:tgtEl>
                                        <p:attrNameLst>
                                          <p:attrName>style.visibility</p:attrName>
                                        </p:attrNameLst>
                                      </p:cBhvr>
                                      <p:to>
                                        <p:strVal val="visible"/>
                                      </p:to>
                                    </p:set>
                                    <p:animEffect transition="in" filter="randombar(horizontal)">
                                      <p:cBhvr>
                                        <p:cTn dur="500" id="18"/>
                                        <p:tgtEl>
                                          <p:spTgt spid="1048828">
                                            <p:txEl>
                                              <p:charRg st="58" end="73"/>
                                            </p:txEl>
                                          </p:spTgt>
                                        </p:tgtEl>
                                      </p:cBhvr>
                                    </p:animEffect>
                                  </p:childTnLst>
                                </p:cTn>
                              </p:par>
                              <p:par>
                                <p:cTn fill="hold" id="19" nodeType="withEffect" presetClass="entr" presetID="14" presetSubtype="10">
                                  <p:stCondLst>
                                    <p:cond delay="0"/>
                                  </p:stCondLst>
                                  <p:childTnLst>
                                    <p:set>
                                      <p:cBhvr>
                                        <p:cTn dur="1" fill="hold" id="20">
                                          <p:stCondLst>
                                            <p:cond delay="0"/>
                                          </p:stCondLst>
                                        </p:cTn>
                                        <p:tgtEl>
                                          <p:spTgt spid="1048828">
                                            <p:txEl>
                                              <p:charRg st="73" end="83"/>
                                            </p:txEl>
                                          </p:spTgt>
                                        </p:tgtEl>
                                        <p:attrNameLst>
                                          <p:attrName>style.visibility</p:attrName>
                                        </p:attrNameLst>
                                      </p:cBhvr>
                                      <p:to>
                                        <p:strVal val="visible"/>
                                      </p:to>
                                    </p:set>
                                    <p:animEffect transition="in" filter="randombar(horizontal)">
                                      <p:cBhvr>
                                        <p:cTn dur="500" id="21"/>
                                        <p:tgtEl>
                                          <p:spTgt spid="1048828">
                                            <p:txEl>
                                              <p:charRg st="73"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35" name=""/>
        <p:cNvGrpSpPr/>
        <p:nvPr/>
      </p:nvGrpSpPr>
      <p:grpSpPr>
        <a:xfrm rot="0">
          <a:off x="0" y="0"/>
          <a:ext cx="0" cy="0"/>
          <a:chOff x="0" y="0"/>
          <a:chExt cx="0" cy="0"/>
        </a:xfrm>
      </p:grpSpPr>
      <p:pic>
        <p:nvPicPr>
          <p:cNvPr id="2097222" name=""/>
          <p:cNvPicPr>
            <a:picLocks/>
          </p:cNvPicPr>
          <p:nvPr/>
        </p:nvPicPr>
        <p:blipFill>
          <a:blip xmlns:r="http://schemas.openxmlformats.org/officeDocument/2006/relationships" r:embed="rId1"/>
          <a:srcRect l="0" t="0" r="0" b="0"/>
          <a:stretch>
            <a:fillRect/>
          </a:stretch>
        </p:blipFill>
        <p:spPr>
          <a:xfrm rot="0">
            <a:off x="4500562" y="1023937"/>
            <a:ext cx="3351212" cy="4897437"/>
          </a:xfrm>
          <a:prstGeom prst="rect"/>
          <a:noFill/>
          <a:ln>
            <a:noFill/>
          </a:ln>
        </p:spPr>
      </p:pic>
      <p:sp>
        <p:nvSpPr>
          <p:cNvPr id="104883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27</a:t>
            </a:fld>
            <a:endParaRPr altLang="zh-CN" sz="1200" lang="en-US">
              <a:solidFill>
                <a:srgbClr val="898989"/>
              </a:solidFill>
              <a:latin typeface="Calibri" pitchFamily="34" charset="0"/>
              <a:ea typeface="MS PGothic" pitchFamily="34" charset="-128"/>
            </a:endParaRPr>
          </a:p>
        </p:txBody>
      </p:sp>
      <p:sp>
        <p:nvSpPr>
          <p:cNvPr id="1048831" name=""/>
          <p:cNvSpPr txBox="1"/>
          <p:nvPr/>
        </p:nvSpPr>
        <p:spPr>
          <a:xfrm rot="0">
            <a:off x="457200" y="260350"/>
            <a:ext cx="7543800" cy="647700"/>
          </a:xfrm>
          <a:prstGeom prst="rect"/>
          <a:noFill/>
          <a:ln>
            <a:noFill/>
          </a:ln>
        </p:spPr>
        <p:txBody>
          <a:bodyPr anchor="t" bIns="40028" lIns="80056" rIns="80056" tIns="40028"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0"/>
              </a:spcBef>
              <a:buSzPct val="100000"/>
              <a:buFontTx/>
              <a:buNone/>
            </a:pPr>
            <a:r>
              <a:rPr altLang="zh-CN" sz="3600" lang="en-US">
                <a:solidFill>
                  <a:schemeClr val="lt2"/>
                </a:solidFill>
                <a:latin typeface="Times New Roman" pitchFamily="18" charset="0"/>
                <a:ea typeface="Times New Roman" pitchFamily="18" charset="0"/>
              </a:rPr>
              <a:t>TDD</a:t>
            </a:r>
            <a:r>
              <a:rPr altLang="en-US" sz="3600" lang="zh-CN">
                <a:solidFill>
                  <a:schemeClr val="lt2"/>
                </a:solidFill>
                <a:latin typeface="Times New Roman" pitchFamily="18" charset="0"/>
                <a:ea typeface="Times New Roman" pitchFamily="18" charset="0"/>
              </a:rPr>
              <a:t>开发流程</a:t>
            </a:r>
          </a:p>
        </p:txBody>
      </p:sp>
      <p:sp>
        <p:nvSpPr>
          <p:cNvPr id="1048832" name=""/>
          <p:cNvSpPr/>
          <p:nvPr/>
        </p:nvSpPr>
        <p:spPr>
          <a:xfrm rot="0">
            <a:off x="8172450" y="1916112"/>
            <a:ext cx="615950" cy="2984500"/>
          </a:xfrm>
          <a:prstGeom prst="rect"/>
          <a:noFill/>
          <a:ln>
            <a:noFill/>
          </a:ln>
        </p:spPr>
        <p:txBody>
          <a:bodyPr anchor="t" bIns="45720" lIns="91440" rIns="91440" tIns="45720" vert="eaVert"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b="1" sz="2800" lang="zh-CN"/>
              <a:t>红灯</a:t>
            </a:r>
            <a:r>
              <a:rPr altLang="zh-CN" b="1" sz="2800" lang="en-US">
                <a:sym typeface="Wingdings" pitchFamily="2" charset="2"/>
              </a:rPr>
              <a:t></a:t>
            </a:r>
            <a:r>
              <a:rPr altLang="en-US" b="1" sz="2800" lang="zh-CN"/>
              <a:t>绿灯</a:t>
            </a:r>
            <a:r>
              <a:rPr altLang="zh-CN" b="1" sz="2800" lang="en-US">
                <a:sym typeface="Wingdings" pitchFamily="2" charset="2"/>
              </a:rPr>
              <a:t></a:t>
            </a:r>
            <a:r>
              <a:rPr altLang="en-US" b="1" sz="2800" lang="zh-CN"/>
              <a:t>重构</a:t>
            </a:r>
          </a:p>
        </p:txBody>
      </p:sp>
      <p:pic>
        <p:nvPicPr>
          <p:cNvPr id="2097223" name=""/>
          <p:cNvPicPr>
            <a:picLocks/>
          </p:cNvPicPr>
          <p:nvPr/>
        </p:nvPicPr>
        <p:blipFill>
          <a:blip xmlns:r="http://schemas.openxmlformats.org/officeDocument/2006/relationships" r:embed="rId2"/>
          <a:srcRect l="0" t="0" r="0" b="0"/>
          <a:stretch>
            <a:fillRect/>
          </a:stretch>
        </p:blipFill>
        <p:spPr>
          <a:xfrm rot="0">
            <a:off x="539750" y="1100137"/>
            <a:ext cx="3351212" cy="49530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2097223"/>
                                        </p:tgtEl>
                                        <p:attrNameLst>
                                          <p:attrName>style.visibility</p:attrName>
                                        </p:attrNameLst>
                                      </p:cBhvr>
                                      <p:to>
                                        <p:strVal val="visible"/>
                                      </p:to>
                                    </p:set>
                                    <p:animEffect transition="in" filter="randombar(horizontal)">
                                      <p:cBhvr>
                                        <p:cTn dur="500" id="7"/>
                                        <p:tgtEl>
                                          <p:spTgt spid="2097223"/>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2097222"/>
                                        </p:tgtEl>
                                        <p:attrNameLst>
                                          <p:attrName>style.visibility</p:attrName>
                                        </p:attrNameLst>
                                      </p:cBhvr>
                                      <p:to>
                                        <p:strVal val="visible"/>
                                      </p:to>
                                    </p:set>
                                    <p:animEffect transition="in" filter="randombar(horizontal)">
                                      <p:cBhvr>
                                        <p:cTn dur="500" id="12"/>
                                        <p:tgtEl>
                                          <p:spTgt spid="2097222"/>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14" presetSubtype="10">
                                  <p:stCondLst>
                                    <p:cond delay="0"/>
                                  </p:stCondLst>
                                  <p:childTnLst>
                                    <p:set>
                                      <p:cBhvr>
                                        <p:cTn dur="1" fill="hold" id="16">
                                          <p:stCondLst>
                                            <p:cond delay="0"/>
                                          </p:stCondLst>
                                        </p:cTn>
                                        <p:tgtEl>
                                          <p:spTgt spid="1048832"/>
                                        </p:tgtEl>
                                        <p:attrNameLst>
                                          <p:attrName>style.visibility</p:attrName>
                                        </p:attrNameLst>
                                      </p:cBhvr>
                                      <p:to>
                                        <p:strVal val="visible"/>
                                      </p:to>
                                    </p:set>
                                    <p:animEffect transition="in" filter="randombar(horizontal)">
                                      <p:cBhvr>
                                        <p:cTn dur="500" id="17"/>
                                        <p:tgtEl>
                                          <p:spTgt spid="1048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2" grpId="0" uiExpand="0" build="whole"/>
    </p:bldLst>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38" name=""/>
        <p:cNvGrpSpPr/>
        <p:nvPr/>
      </p:nvGrpSpPr>
      <p:grpSpPr>
        <a:xfrm rot="0">
          <a:off x="0" y="0"/>
          <a:ext cx="0" cy="0"/>
          <a:chOff x="0" y="0"/>
          <a:chExt cx="0" cy="0"/>
        </a:xfrm>
      </p:grpSpPr>
      <p:sp>
        <p:nvSpPr>
          <p:cNvPr id="1048836" name=""/>
          <p:cNvSpPr/>
          <p:nvPr/>
        </p:nvSpPr>
        <p:spPr>
          <a:xfrm rot="0">
            <a:off x="538162" y="1125537"/>
            <a:ext cx="8128000" cy="4464050"/>
          </a:xfrm>
          <a:prstGeom prst="rect"/>
          <a:noFill/>
          <a:ln>
            <a:noFill/>
          </a:ln>
        </p:spPr>
        <p:txBody>
          <a:bodyPr anchor="t" bIns="40018" lIns="80035" rIns="80035" tIns="40018"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indent="-342900" lvl="0" marL="342900">
              <a:lnSpc>
                <a:spcPct val="150000"/>
              </a:lnSpc>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测试代码和源代码一样都需要简洁，可读性好；</a:t>
            </a:r>
          </a:p>
          <a:p>
            <a:pPr indent="-342900" lvl="0" marL="342900">
              <a:lnSpc>
                <a:spcPct val="150000"/>
              </a:lnSpc>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测试用例的设计要保证完备，覆盖被测单元的所  </a:t>
            </a:r>
          </a:p>
          <a:p>
            <a:pPr indent="-342900" lvl="0" marL="342900">
              <a:lnSpc>
                <a:spcPct val="150000"/>
              </a:lnSpc>
              <a:spcBef>
                <a:spcPct val="20000"/>
              </a:spcBef>
              <a:buClr>
                <a:schemeClr val="accent1"/>
              </a:buClr>
              <a:buSzPct val="65000"/>
              <a:buFontTx/>
              <a:buNone/>
            </a:pPr>
            <a:r>
              <a:rPr altLang="zh-CN" sz="2800" lang="en-US">
                <a:latin typeface="Times New Roman" pitchFamily="18" charset="0"/>
                <a:ea typeface="Times New Roman" pitchFamily="18" charset="0"/>
              </a:rPr>
              <a:t>     </a:t>
            </a:r>
            <a:r>
              <a:rPr altLang="en-US" sz="2800" lang="zh-CN">
                <a:latin typeface="Times New Roman" pitchFamily="18" charset="0"/>
                <a:ea typeface="Times New Roman" pitchFamily="18" charset="0"/>
              </a:rPr>
              <a:t>有功能；</a:t>
            </a:r>
          </a:p>
          <a:p>
            <a:pPr indent="-342900" lvl="0" marL="342900">
              <a:lnSpc>
                <a:spcPct val="150000"/>
              </a:lnSpc>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当功能单元较大时，为降低难度，可分解为多个更小的功能单元，并逐一用 </a:t>
            </a:r>
            <a:r>
              <a:rPr altLang="zh-CN" sz="2800" lang="en-US">
                <a:latin typeface="Times New Roman" pitchFamily="18" charset="0"/>
                <a:ea typeface="Times New Roman" pitchFamily="18" charset="0"/>
              </a:rPr>
              <a:t>TDD </a:t>
            </a:r>
            <a:r>
              <a:rPr altLang="en-US" sz="2800" lang="zh-CN">
                <a:latin typeface="Times New Roman" pitchFamily="18" charset="0"/>
                <a:ea typeface="Times New Roman" pitchFamily="18" charset="0"/>
              </a:rPr>
              <a:t>实现。</a:t>
            </a:r>
          </a:p>
        </p:txBody>
      </p:sp>
      <p:sp>
        <p:nvSpPr>
          <p:cNvPr id="1048837"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28</a:t>
            </a:fld>
            <a:endParaRPr altLang="zh-CN" sz="1200" lang="en-US">
              <a:solidFill>
                <a:srgbClr val="898989"/>
              </a:solidFill>
              <a:latin typeface="Calibri" pitchFamily="34" charset="0"/>
              <a:ea typeface="MS PGothic" pitchFamily="34" charset="-128"/>
            </a:endParaRPr>
          </a:p>
        </p:txBody>
      </p:sp>
      <p:sp>
        <p:nvSpPr>
          <p:cNvPr id="1048838" name=""/>
          <p:cNvSpPr txBox="1"/>
          <p:nvPr/>
        </p:nvSpPr>
        <p:spPr>
          <a:xfrm rot="0">
            <a:off x="457200" y="260350"/>
            <a:ext cx="7543800" cy="647700"/>
          </a:xfrm>
          <a:prstGeom prst="rect"/>
          <a:noFill/>
          <a:ln>
            <a:noFill/>
          </a:ln>
        </p:spPr>
        <p:txBody>
          <a:bodyPr anchor="t" bIns="40028" lIns="80056" rIns="80056" tIns="40028"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0"/>
              </a:spcBef>
              <a:buSzPct val="100000"/>
              <a:buFontTx/>
              <a:buNone/>
            </a:pPr>
            <a:r>
              <a:rPr altLang="zh-CN" sz="3600" lang="en-US">
                <a:solidFill>
                  <a:schemeClr val="lt2"/>
                </a:solidFill>
                <a:latin typeface="Times New Roman" pitchFamily="18" charset="0"/>
                <a:ea typeface="Times New Roman" pitchFamily="18" charset="0"/>
              </a:rPr>
              <a:t>TDD</a:t>
            </a:r>
            <a:r>
              <a:rPr altLang="en-US" sz="3600" lang="zh-CN">
                <a:solidFill>
                  <a:schemeClr val="lt2"/>
                </a:solidFill>
                <a:latin typeface="Times New Roman" pitchFamily="18" charset="0"/>
                <a:ea typeface="Times New Roman" pitchFamily="18" charset="0"/>
              </a:rPr>
              <a:t>的关键要点</a:t>
            </a:r>
          </a:p>
        </p:txBody>
      </p:sp>
      <p:grpSp>
        <p:nvGrpSpPr>
          <p:cNvPr id="139" name=""/>
          <p:cNvGrpSpPr/>
          <p:nvPr/>
        </p:nvGrpSpPr>
        <p:grpSpPr>
          <a:xfrm rot="0">
            <a:off x="7540625" y="5486400"/>
            <a:ext cx="1189037" cy="688975"/>
            <a:chOff x="4750" y="3456"/>
            <a:chExt cx="749" cy="434"/>
          </a:xfrm>
        </p:grpSpPr>
        <p:pic>
          <p:nvPicPr>
            <p:cNvPr id="2097224" name="">
              <a:hlinkClick r:id="rId1" action="ppaction://hlinksldjump"/>
            </p:cNvPr>
            <p:cNvPicPr>
              <a:picLocks/>
            </p:cNvPicPr>
            <p:nvPr/>
          </p:nvPicPr>
          <p:blipFill>
            <a:blip xmlns:r="http://schemas.openxmlformats.org/officeDocument/2006/relationships" r:embed="rId2"/>
            <a:srcRect l="0" t="0" r="0" b="0"/>
            <a:stretch>
              <a:fillRect/>
            </a:stretch>
          </p:blipFill>
          <p:spPr>
            <a:xfrm rot="0">
              <a:off x="4750" y="3456"/>
              <a:ext cx="749" cy="434"/>
            </a:xfrm>
            <a:prstGeom prst="rect"/>
            <a:noFill/>
            <a:ln>
              <a:noFill/>
            </a:ln>
          </p:spPr>
        </p:pic>
        <p:sp>
          <p:nvSpPr>
            <p:cNvPr id="1048839" name=""/>
            <p:cNvSpPr txBox="1"/>
            <p:nvPr/>
          </p:nvSpPr>
          <p:spPr>
            <a:xfrm rot="0">
              <a:off x="4785" y="3475"/>
              <a:ext cx="680" cy="363"/>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en-US" lang="zh-CN">
                <a:solidFill>
                  <a:srgbClr val="FFFFFF"/>
                </a:solidFill>
              </a:endParaRPr>
            </a:p>
          </p:txBody>
        </p:sp>
      </p:gr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42" name=""/>
        <p:cNvGrpSpPr/>
        <p:nvPr/>
      </p:nvGrpSpPr>
      <p:grpSpPr>
        <a:xfrm rot="0">
          <a:off x="0" y="0"/>
          <a:ext cx="0" cy="0"/>
          <a:chOff x="0" y="0"/>
          <a:chExt cx="0" cy="0"/>
        </a:xfrm>
      </p:grpSpPr>
      <p:sp>
        <p:nvSpPr>
          <p:cNvPr id="1048843" name=""/>
          <p:cNvSpPr/>
          <p:nvPr/>
        </p:nvSpPr>
        <p:spPr>
          <a:xfrm rot="0">
            <a:off x="538162" y="981075"/>
            <a:ext cx="8128000" cy="5111750"/>
          </a:xfrm>
          <a:prstGeom prst="rect"/>
          <a:noFill/>
          <a:ln>
            <a:noFill/>
          </a:ln>
        </p:spPr>
        <p:txBody>
          <a:bodyPr anchor="t" bIns="40018" lIns="80035" rIns="80035" tIns="40018"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indent="-342900" lvl="0" marL="342900">
              <a:lnSpc>
                <a:spcPct val="150000"/>
              </a:lnSpc>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用户进行验收测试</a:t>
            </a:r>
          </a:p>
          <a:p>
            <a:pPr indent="-325437" lvl="1" marL="669925">
              <a:lnSpc>
                <a:spcPct val="150000"/>
              </a:lnSpc>
              <a:spcBef>
                <a:spcPct val="20000"/>
              </a:spcBef>
              <a:buClr>
                <a:schemeClr val="accent2"/>
              </a:buClr>
              <a:buSzPct val="60000"/>
              <a:buFont typeface="Wingdings" pitchFamily="2" charset="2"/>
              <a:buChar char="q"/>
            </a:pPr>
            <a:r>
              <a:rPr altLang="zh-CN" sz="2400" lang="en-US">
                <a:latin typeface="Times New Roman" pitchFamily="18" charset="0"/>
                <a:ea typeface="Times New Roman" pitchFamily="18" charset="0"/>
              </a:rPr>
              <a:t>定义验收测试用例</a:t>
            </a:r>
          </a:p>
          <a:p>
            <a:pPr indent="-325437" lvl="1" marL="669925">
              <a:lnSpc>
                <a:spcPct val="150000"/>
              </a:lnSpc>
              <a:spcBef>
                <a:spcPct val="20000"/>
              </a:spcBef>
              <a:buClr>
                <a:schemeClr val="accent2"/>
              </a:buClr>
              <a:buSzPct val="60000"/>
              <a:buFont typeface="Wingdings" pitchFamily="2" charset="2"/>
              <a:buChar char="q"/>
            </a:pPr>
            <a:r>
              <a:rPr altLang="zh-CN" sz="2400" lang="en-US">
                <a:latin typeface="Times New Roman" pitchFamily="18" charset="0"/>
                <a:ea typeface="Times New Roman" pitchFamily="18" charset="0"/>
              </a:rPr>
              <a:t>验收测试用例来源于用户故事</a:t>
            </a:r>
          </a:p>
          <a:p>
            <a:pPr indent="-342900" lvl="0" marL="342900">
              <a:lnSpc>
                <a:spcPct val="150000"/>
              </a:lnSpc>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“开药”故事</a:t>
            </a:r>
          </a:p>
          <a:p>
            <a:pPr indent="-325437" lvl="1" marL="669925">
              <a:lnSpc>
                <a:spcPct val="150000"/>
              </a:lnSpc>
              <a:spcBef>
                <a:spcPct val="20000"/>
              </a:spcBef>
              <a:buClr>
                <a:schemeClr val="accent2"/>
              </a:buClr>
              <a:buSzPct val="60000"/>
              <a:buFont typeface="Wingdings" pitchFamily="2" charset="2"/>
              <a:buChar char="q"/>
            </a:pPr>
            <a:r>
              <a:rPr altLang="en-US" sz="2400" lang="zh-CN">
                <a:latin typeface="Times New Roman" pitchFamily="18" charset="0"/>
                <a:ea typeface="Times New Roman" pitchFamily="18" charset="0"/>
              </a:rPr>
              <a:t>药物的剂量改变了</a:t>
            </a:r>
          </a:p>
          <a:p>
            <a:pPr indent="-325437" lvl="1" marL="669925">
              <a:lnSpc>
                <a:spcPct val="150000"/>
              </a:lnSpc>
              <a:spcBef>
                <a:spcPct val="20000"/>
              </a:spcBef>
              <a:buClr>
                <a:schemeClr val="accent2"/>
              </a:buClr>
              <a:buSzPct val="60000"/>
              <a:buFont typeface="Wingdings" pitchFamily="2" charset="2"/>
              <a:buChar char="q"/>
            </a:pPr>
            <a:r>
              <a:rPr altLang="en-US" sz="2400" lang="zh-CN">
                <a:latin typeface="Times New Roman" pitchFamily="18" charset="0"/>
                <a:ea typeface="Times New Roman" pitchFamily="18" charset="0"/>
              </a:rPr>
              <a:t>选择了新药</a:t>
            </a:r>
          </a:p>
          <a:p>
            <a:pPr indent="-325437" lvl="1" marL="669925">
              <a:lnSpc>
                <a:spcPct val="150000"/>
              </a:lnSpc>
              <a:spcBef>
                <a:spcPct val="20000"/>
              </a:spcBef>
              <a:buClr>
                <a:schemeClr val="accent2"/>
              </a:buClr>
              <a:buSzPct val="60000"/>
              <a:buFont typeface="Wingdings" pitchFamily="2" charset="2"/>
              <a:buChar char="q"/>
            </a:pPr>
            <a:r>
              <a:rPr altLang="en-US" sz="2400" lang="zh-CN">
                <a:latin typeface="Times New Roman" pitchFamily="18" charset="0"/>
                <a:ea typeface="Times New Roman" pitchFamily="18" charset="0"/>
              </a:rPr>
              <a:t>在处方集中查找药物</a:t>
            </a:r>
          </a:p>
          <a:p>
            <a:pPr indent="-325437" lvl="1" marL="669925">
              <a:lnSpc>
                <a:spcPct val="150000"/>
              </a:lnSpc>
              <a:spcBef>
                <a:spcPct val="20000"/>
              </a:spcBef>
              <a:buClr>
                <a:schemeClr val="accent2"/>
              </a:buClr>
              <a:buSzPct val="60000"/>
              <a:buFont typeface="Wingdings" pitchFamily="2" charset="2"/>
              <a:buChar char="q"/>
            </a:pPr>
            <a:r>
              <a:rPr altLang="zh-CN" sz="2400" lang="en-US">
                <a:latin typeface="Times New Roman" pitchFamily="18" charset="0"/>
                <a:ea typeface="Times New Roman" pitchFamily="18" charset="0"/>
              </a:rPr>
              <a:t>……</a:t>
            </a:r>
          </a:p>
        </p:txBody>
      </p:sp>
      <p:sp>
        <p:nvSpPr>
          <p:cNvPr id="104884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29</a:t>
            </a:fld>
            <a:endParaRPr altLang="zh-CN" sz="1200" lang="en-US">
              <a:solidFill>
                <a:srgbClr val="898989"/>
              </a:solidFill>
              <a:latin typeface="Calibri" pitchFamily="34" charset="0"/>
              <a:ea typeface="MS PGothic" pitchFamily="34" charset="-128"/>
            </a:endParaRPr>
          </a:p>
        </p:txBody>
      </p:sp>
      <p:sp>
        <p:nvSpPr>
          <p:cNvPr id="1048845" name=""/>
          <p:cNvSpPr txBox="1"/>
          <p:nvPr/>
        </p:nvSpPr>
        <p:spPr>
          <a:xfrm rot="0">
            <a:off x="457200" y="260350"/>
            <a:ext cx="7543800" cy="647700"/>
          </a:xfrm>
          <a:prstGeom prst="rect"/>
          <a:noFill/>
          <a:ln>
            <a:noFill/>
          </a:ln>
        </p:spPr>
        <p:txBody>
          <a:bodyPr anchor="t" bIns="40028" lIns="80056" rIns="80056" tIns="40028"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0"/>
              </a:spcBef>
              <a:buSzPct val="100000"/>
              <a:buFontTx/>
              <a:buNone/>
            </a:pPr>
            <a:r>
              <a:rPr altLang="en-US" sz="3600" lang="zh-CN">
                <a:solidFill>
                  <a:schemeClr val="lt2"/>
                </a:solidFill>
                <a:latin typeface="Times New Roman" pitchFamily="18" charset="0"/>
                <a:ea typeface="Times New Roman" pitchFamily="18" charset="0"/>
              </a:rPr>
              <a:t>用户参与</a:t>
            </a:r>
          </a:p>
        </p:txBody>
      </p:sp>
      <p:grpSp>
        <p:nvGrpSpPr>
          <p:cNvPr id="143" name=""/>
          <p:cNvGrpSpPr/>
          <p:nvPr/>
        </p:nvGrpSpPr>
        <p:grpSpPr>
          <a:xfrm rot="0">
            <a:off x="7540625" y="5486400"/>
            <a:ext cx="1189037" cy="688975"/>
            <a:chOff x="4750" y="3456"/>
            <a:chExt cx="749" cy="434"/>
          </a:xfrm>
        </p:grpSpPr>
        <p:pic>
          <p:nvPicPr>
            <p:cNvPr id="2097225" name="">
              <a:hlinkClick r:id="rId1" action="ppaction://hlinksldjump"/>
            </p:cNvPr>
            <p:cNvPicPr>
              <a:picLocks/>
            </p:cNvPicPr>
            <p:nvPr/>
          </p:nvPicPr>
          <p:blipFill>
            <a:blip xmlns:r="http://schemas.openxmlformats.org/officeDocument/2006/relationships" r:embed="rId2"/>
            <a:srcRect l="0" t="0" r="0" b="0"/>
            <a:stretch>
              <a:fillRect/>
            </a:stretch>
          </p:blipFill>
          <p:spPr>
            <a:xfrm rot="0">
              <a:off x="4750" y="3456"/>
              <a:ext cx="749" cy="434"/>
            </a:xfrm>
            <a:prstGeom prst="rect"/>
            <a:noFill/>
            <a:ln>
              <a:noFill/>
            </a:ln>
          </p:spPr>
        </p:pic>
        <p:sp>
          <p:nvSpPr>
            <p:cNvPr id="1048846" name=""/>
            <p:cNvSpPr txBox="1"/>
            <p:nvPr/>
          </p:nvSpPr>
          <p:spPr>
            <a:xfrm rot="0">
              <a:off x="4785" y="3475"/>
              <a:ext cx="680" cy="363"/>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en-US" lang="zh-CN">
                <a:solidFill>
                  <a:srgbClr val="FFFFFF"/>
                </a:solidFill>
              </a:endParaRPr>
            </a:p>
          </p:txBody>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43">
                                            <p:txEl>
                                              <p:charRg st="32" end="39"/>
                                            </p:txEl>
                                          </p:spTgt>
                                        </p:tgtEl>
                                        <p:attrNameLst>
                                          <p:attrName>style.visibility</p:attrName>
                                        </p:attrNameLst>
                                      </p:cBhvr>
                                      <p:to>
                                        <p:strVal val="visible"/>
                                      </p:to>
                                    </p:set>
                                    <p:animEffect transition="in" filter="randombar(horizontal)">
                                      <p:cBhvr>
                                        <p:cTn dur="500" id="7"/>
                                        <p:tgtEl>
                                          <p:spTgt spid="1048843">
                                            <p:txEl>
                                              <p:charRg st="32" end="39"/>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843">
                                            <p:txEl>
                                              <p:charRg st="39" end="48"/>
                                            </p:txEl>
                                          </p:spTgt>
                                        </p:tgtEl>
                                        <p:attrNameLst>
                                          <p:attrName>style.visibility</p:attrName>
                                        </p:attrNameLst>
                                      </p:cBhvr>
                                      <p:to>
                                        <p:strVal val="visible"/>
                                      </p:to>
                                    </p:set>
                                    <p:animEffect transition="in" filter="randombar(horizontal)">
                                      <p:cBhvr>
                                        <p:cTn dur="500" id="10"/>
                                        <p:tgtEl>
                                          <p:spTgt spid="1048843">
                                            <p:txEl>
                                              <p:charRg st="39" end="48"/>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843">
                                            <p:txEl>
                                              <p:charRg st="48" end="54"/>
                                            </p:txEl>
                                          </p:spTgt>
                                        </p:tgtEl>
                                        <p:attrNameLst>
                                          <p:attrName>style.visibility</p:attrName>
                                        </p:attrNameLst>
                                      </p:cBhvr>
                                      <p:to>
                                        <p:strVal val="visible"/>
                                      </p:to>
                                    </p:set>
                                    <p:animEffect transition="in" filter="randombar(horizontal)">
                                      <p:cBhvr>
                                        <p:cTn dur="500" id="13"/>
                                        <p:tgtEl>
                                          <p:spTgt spid="1048843">
                                            <p:txEl>
                                              <p:charRg st="48" end="54"/>
                                            </p:txEl>
                                          </p:spTgt>
                                        </p:tgtEl>
                                      </p:cBhvr>
                                    </p:animEffect>
                                  </p:childTnLst>
                                </p:cTn>
                              </p:par>
                              <p:par>
                                <p:cTn fill="hold" id="14" nodeType="withEffect" presetClass="entr" presetID="14" presetSubtype="10">
                                  <p:stCondLst>
                                    <p:cond delay="0"/>
                                  </p:stCondLst>
                                  <p:childTnLst>
                                    <p:set>
                                      <p:cBhvr>
                                        <p:cTn dur="1" fill="hold" id="15">
                                          <p:stCondLst>
                                            <p:cond delay="0"/>
                                          </p:stCondLst>
                                        </p:cTn>
                                        <p:tgtEl>
                                          <p:spTgt spid="1048843">
                                            <p:txEl>
                                              <p:charRg st="54" end="64"/>
                                            </p:txEl>
                                          </p:spTgt>
                                        </p:tgtEl>
                                        <p:attrNameLst>
                                          <p:attrName>style.visibility</p:attrName>
                                        </p:attrNameLst>
                                      </p:cBhvr>
                                      <p:to>
                                        <p:strVal val="visible"/>
                                      </p:to>
                                    </p:set>
                                    <p:animEffect transition="in" filter="randombar(horizontal)">
                                      <p:cBhvr>
                                        <p:cTn dur="500" id="16"/>
                                        <p:tgtEl>
                                          <p:spTgt spid="1048843">
                                            <p:txEl>
                                              <p:charRg st="54" end="64"/>
                                            </p:txEl>
                                          </p:spTgt>
                                        </p:tgtEl>
                                      </p:cBhvr>
                                    </p:animEffect>
                                  </p:childTnLst>
                                </p:cTn>
                              </p:par>
                              <p:par>
                                <p:cTn fill="hold" id="17" nodeType="withEffect" presetClass="entr" presetID="14" presetSubtype="10">
                                  <p:stCondLst>
                                    <p:cond delay="0"/>
                                  </p:stCondLst>
                                  <p:childTnLst>
                                    <p:set>
                                      <p:cBhvr>
                                        <p:cTn dur="1" fill="hold" id="18">
                                          <p:stCondLst>
                                            <p:cond delay="0"/>
                                          </p:stCondLst>
                                        </p:cTn>
                                        <p:tgtEl>
                                          <p:spTgt spid="1048843">
                                            <p:txEl>
                                              <p:charRg st="64" end="67"/>
                                            </p:txEl>
                                          </p:spTgt>
                                        </p:tgtEl>
                                        <p:attrNameLst>
                                          <p:attrName>style.visibility</p:attrName>
                                        </p:attrNameLst>
                                      </p:cBhvr>
                                      <p:to>
                                        <p:strVal val="visible"/>
                                      </p:to>
                                    </p:set>
                                    <p:animEffect transition="in" filter="randombar(horizontal)">
                                      <p:cBhvr>
                                        <p:cTn dur="500" id="19"/>
                                        <p:tgtEl>
                                          <p:spTgt spid="1048843">
                                            <p:txEl>
                                              <p:charRg st="64"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39" name=""/>
          <p:cNvSpPr/>
          <p:nvPr/>
        </p:nvSpPr>
        <p:spPr>
          <a:xfrm rot="0" flipV="1">
            <a:off x="539750" y="4724400"/>
            <a:ext cx="7704137" cy="1223962"/>
          </a:xfrm>
          <a:prstGeom prst="rect"/>
          <a:gradFill rotWithShape="1">
            <a:gsLst>
              <a:gs pos="0">
                <a:schemeClr val="lt1">
                  <a:alpha val="100000"/>
                </a:schemeClr>
              </a:gs>
              <a:gs pos="100000">
                <a:srgbClr val="DCDCDC">
                  <a:alpha val="100000"/>
                </a:srgbClr>
              </a:gs>
            </a:gsLst>
            <a:lin ang="5400000" scaled="1"/>
          </a:gradFill>
          <a:ln>
            <a:noFill/>
          </a:ln>
        </p:spPr>
        <p:txBody>
          <a:bodyPr anchor="ctr" bIns="40014" lIns="80025" rIns="80025" tIns="40014"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640" name=""/>
          <p:cNvSpPr/>
          <p:nvPr/>
        </p:nvSpPr>
        <p:spPr>
          <a:xfrm rot="0">
            <a:off x="539750" y="1052512"/>
            <a:ext cx="7704137" cy="3384550"/>
          </a:xfrm>
          <a:prstGeom prst="rect"/>
          <a:noFill/>
          <a:ln w="38100" cap="flat" cmpd="sng">
            <a:solidFill>
              <a:srgbClr val="DDDDDD">
                <a:alpha val="100000"/>
              </a:srgbClr>
            </a:solidFill>
            <a:prstDash val="solid"/>
            <a:round/>
          </a:ln>
        </p:spPr>
        <p:txBody>
          <a:bodyPr anchor="ctr" bIns="40014" lIns="80025" rIns="80025" tIns="40014"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41" name=""/>
          <p:cNvSpPr/>
          <p:nvPr>
            <p:ph type="title" sz="full" idx="4294967295"/>
          </p:nvPr>
        </p:nvSpPr>
        <p:spPr>
          <a:xfrm rot="0">
            <a:off x="539750" y="260350"/>
            <a:ext cx="5688012" cy="576262"/>
          </a:xfrm>
          <a:prstGeom prst="rect"/>
          <a:noFill/>
          <a:ln>
            <a:noFill/>
          </a:ln>
        </p:spPr>
        <p:txBody>
          <a:bodyPr anchor="t" bIns="40059" lIns="80119" rIns="80119" tIns="40059"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3600" lang="zh-CN"/>
              <a:t>业界敏捷浪潮</a:t>
            </a:r>
          </a:p>
        </p:txBody>
      </p:sp>
      <p:grpSp>
        <p:nvGrpSpPr>
          <p:cNvPr id="79" name=""/>
          <p:cNvGrpSpPr/>
          <p:nvPr/>
        </p:nvGrpSpPr>
        <p:grpSpPr>
          <a:xfrm rot="0">
            <a:off x="1042987" y="1123950"/>
            <a:ext cx="6697662" cy="3025775"/>
            <a:chOff x="295" y="436"/>
            <a:chExt cx="5189" cy="2358"/>
          </a:xfrm>
        </p:grpSpPr>
        <p:pic>
          <p:nvPicPr>
            <p:cNvPr id="2097167" name=""/>
            <p:cNvPicPr>
              <a:picLocks/>
            </p:cNvPicPr>
            <p:nvPr/>
          </p:nvPicPr>
          <p:blipFill>
            <a:blip xmlns:r="http://schemas.openxmlformats.org/officeDocument/2006/relationships" r:embed="rId1"/>
            <a:srcRect l="0" t="0" r="0" b="0"/>
            <a:stretch>
              <a:fillRect/>
            </a:stretch>
          </p:blipFill>
          <p:spPr>
            <a:xfrm rot="0">
              <a:off x="4649" y="663"/>
              <a:ext cx="708" cy="408"/>
            </a:xfrm>
            <a:prstGeom prst="rect"/>
            <a:noFill/>
            <a:ln>
              <a:noFill/>
            </a:ln>
          </p:spPr>
        </p:pic>
        <p:pic>
          <p:nvPicPr>
            <p:cNvPr id="2097168" name=""/>
            <p:cNvPicPr>
              <a:picLocks/>
            </p:cNvPicPr>
            <p:nvPr/>
          </p:nvPicPr>
          <p:blipFill>
            <a:blip xmlns:r="http://schemas.openxmlformats.org/officeDocument/2006/relationships" r:embed="rId2"/>
            <a:srcRect l="0" t="0" r="0" b="0"/>
            <a:stretch>
              <a:fillRect/>
            </a:stretch>
          </p:blipFill>
          <p:spPr>
            <a:xfrm rot="0">
              <a:off x="338" y="730"/>
              <a:ext cx="925" cy="389"/>
            </a:xfrm>
            <a:prstGeom prst="rect"/>
            <a:noFill/>
            <a:ln>
              <a:noFill/>
            </a:ln>
          </p:spPr>
        </p:pic>
        <p:pic>
          <p:nvPicPr>
            <p:cNvPr id="2097169" name=""/>
            <p:cNvPicPr>
              <a:picLocks/>
            </p:cNvPicPr>
            <p:nvPr/>
          </p:nvPicPr>
          <p:blipFill>
            <a:blip xmlns:r="http://schemas.openxmlformats.org/officeDocument/2006/relationships" r:embed="rId3"/>
            <a:srcRect l="0" t="0" r="0" b="0"/>
            <a:stretch>
              <a:fillRect/>
            </a:stretch>
          </p:blipFill>
          <p:spPr>
            <a:xfrm rot="0">
              <a:off x="1726" y="436"/>
              <a:ext cx="841" cy="284"/>
            </a:xfrm>
            <a:prstGeom prst="rect"/>
            <a:noFill/>
            <a:ln>
              <a:noFill/>
            </a:ln>
          </p:spPr>
        </p:pic>
        <p:pic>
          <p:nvPicPr>
            <p:cNvPr id="2097170" name=""/>
            <p:cNvPicPr>
              <a:picLocks/>
            </p:cNvPicPr>
            <p:nvPr/>
          </p:nvPicPr>
          <p:blipFill>
            <a:blip xmlns:r="http://schemas.openxmlformats.org/officeDocument/2006/relationships" r:embed="rId4"/>
            <a:srcRect l="0" t="0" r="0" b="0"/>
            <a:stretch>
              <a:fillRect/>
            </a:stretch>
          </p:blipFill>
          <p:spPr>
            <a:xfrm rot="0">
              <a:off x="1722" y="2161"/>
              <a:ext cx="967" cy="250"/>
            </a:xfrm>
            <a:prstGeom prst="rect"/>
            <a:noFill/>
            <a:ln>
              <a:noFill/>
            </a:ln>
          </p:spPr>
        </p:pic>
        <p:pic>
          <p:nvPicPr>
            <p:cNvPr id="2097171" name=""/>
            <p:cNvPicPr>
              <a:picLocks/>
            </p:cNvPicPr>
            <p:nvPr/>
          </p:nvPicPr>
          <p:blipFill>
            <a:blip xmlns:r="http://schemas.openxmlformats.org/officeDocument/2006/relationships" r:embed="rId5"/>
            <a:srcRect l="0" t="0" r="0" b="0"/>
            <a:stretch>
              <a:fillRect/>
            </a:stretch>
          </p:blipFill>
          <p:spPr>
            <a:xfrm rot="0">
              <a:off x="338" y="2157"/>
              <a:ext cx="1051" cy="340"/>
            </a:xfrm>
            <a:prstGeom prst="rect"/>
            <a:noFill/>
            <a:ln>
              <a:noFill/>
            </a:ln>
          </p:spPr>
        </p:pic>
        <p:pic>
          <p:nvPicPr>
            <p:cNvPr id="2097172" name=""/>
            <p:cNvPicPr>
              <a:picLocks/>
            </p:cNvPicPr>
            <p:nvPr/>
          </p:nvPicPr>
          <p:blipFill>
            <a:blip xmlns:r="http://schemas.openxmlformats.org/officeDocument/2006/relationships" r:embed="rId6">
              <a:clrChange>
                <a:clrFrom>
                  <a:srgbClr val="FFFFFF"/>
                </a:clrFrom>
                <a:clrTo>
                  <a:srgbClr val="FFFFFF">
                    <a:alpha val="0"/>
                  </a:srgbClr>
                </a:clrTo>
              </a:clrChange>
            </a:blip>
            <a:srcRect l="0" t="0" r="0" b="0"/>
            <a:stretch>
              <a:fillRect/>
            </a:stretch>
          </p:blipFill>
          <p:spPr>
            <a:xfrm rot="0">
              <a:off x="295" y="1635"/>
              <a:ext cx="925" cy="339"/>
            </a:xfrm>
            <a:prstGeom prst="rect"/>
            <a:noFill/>
            <a:ln>
              <a:noFill/>
            </a:ln>
          </p:spPr>
        </p:pic>
        <p:pic>
          <p:nvPicPr>
            <p:cNvPr id="2097173" name="" descr="006"/>
            <p:cNvPicPr>
              <a:picLocks/>
            </p:cNvPicPr>
            <p:nvPr/>
          </p:nvPicPr>
          <p:blipFill>
            <a:blip xmlns:r="http://schemas.openxmlformats.org/officeDocument/2006/relationships" r:embed="rId7"/>
            <a:srcRect l="0" t="0" r="0" b="0"/>
            <a:stretch>
              <a:fillRect/>
            </a:stretch>
          </p:blipFill>
          <p:spPr>
            <a:xfrm rot="0">
              <a:off x="422" y="1246"/>
              <a:ext cx="757" cy="264"/>
            </a:xfrm>
            <a:prstGeom prst="rect"/>
            <a:noFill/>
            <a:ln>
              <a:noFill/>
            </a:ln>
          </p:spPr>
        </p:pic>
        <p:pic>
          <p:nvPicPr>
            <p:cNvPr id="2097174" name=""/>
            <p:cNvPicPr>
              <a:picLocks/>
            </p:cNvPicPr>
            <p:nvPr/>
          </p:nvPicPr>
          <p:blipFill>
            <a:blip xmlns:r="http://schemas.openxmlformats.org/officeDocument/2006/relationships" r:embed="rId8"/>
            <a:srcRect l="0" t="0" r="0" b="0"/>
            <a:stretch>
              <a:fillRect/>
            </a:stretch>
          </p:blipFill>
          <p:spPr>
            <a:xfrm rot="0">
              <a:off x="4240" y="1860"/>
              <a:ext cx="985" cy="227"/>
            </a:xfrm>
            <a:prstGeom prst="rect"/>
            <a:noFill/>
            <a:ln>
              <a:noFill/>
            </a:ln>
          </p:spPr>
        </p:pic>
        <p:pic>
          <p:nvPicPr>
            <p:cNvPr id="2097175" name=""/>
            <p:cNvPicPr>
              <a:picLocks/>
            </p:cNvPicPr>
            <p:nvPr/>
          </p:nvPicPr>
          <p:blipFill>
            <a:blip xmlns:r="http://schemas.openxmlformats.org/officeDocument/2006/relationships" r:embed="rId9"/>
            <a:srcRect l="0" t="0" r="0" b="0"/>
            <a:stretch>
              <a:fillRect/>
            </a:stretch>
          </p:blipFill>
          <p:spPr>
            <a:xfrm rot="0">
              <a:off x="1726" y="841"/>
              <a:ext cx="899" cy="149"/>
            </a:xfrm>
            <a:prstGeom prst="rect"/>
            <a:noFill/>
            <a:ln>
              <a:noFill/>
            </a:ln>
          </p:spPr>
        </p:pic>
        <p:pic>
          <p:nvPicPr>
            <p:cNvPr id="2097176" name=""/>
            <p:cNvPicPr>
              <a:picLocks/>
            </p:cNvPicPr>
            <p:nvPr/>
          </p:nvPicPr>
          <p:blipFill>
            <a:blip xmlns:r="http://schemas.openxmlformats.org/officeDocument/2006/relationships" r:embed="rId10"/>
            <a:srcRect l="0" t="0" r="0" b="0"/>
            <a:stretch>
              <a:fillRect/>
            </a:stretch>
          </p:blipFill>
          <p:spPr>
            <a:xfrm rot="0">
              <a:off x="295" y="473"/>
              <a:ext cx="1090" cy="184"/>
            </a:xfrm>
            <a:prstGeom prst="rect"/>
            <a:noFill/>
            <a:ln>
              <a:noFill/>
            </a:ln>
          </p:spPr>
        </p:pic>
        <p:pic>
          <p:nvPicPr>
            <p:cNvPr id="2097177" name=""/>
            <p:cNvPicPr>
              <a:picLocks/>
            </p:cNvPicPr>
            <p:nvPr/>
          </p:nvPicPr>
          <p:blipFill>
            <a:blip xmlns:r="http://schemas.openxmlformats.org/officeDocument/2006/relationships" r:embed="rId11"/>
            <a:srcRect l="0" t="0" r="0" b="0"/>
            <a:stretch>
              <a:fillRect/>
            </a:stretch>
          </p:blipFill>
          <p:spPr>
            <a:xfrm rot="0">
              <a:off x="1837" y="1838"/>
              <a:ext cx="756" cy="304"/>
            </a:xfrm>
            <a:prstGeom prst="rect"/>
            <a:noFill/>
            <a:ln>
              <a:noFill/>
            </a:ln>
          </p:spPr>
        </p:pic>
        <p:pic>
          <p:nvPicPr>
            <p:cNvPr id="2097178" name=""/>
            <p:cNvPicPr>
              <a:picLocks/>
            </p:cNvPicPr>
            <p:nvPr/>
          </p:nvPicPr>
          <p:blipFill>
            <a:blip xmlns:r="http://schemas.openxmlformats.org/officeDocument/2006/relationships" r:embed="rId12"/>
            <a:srcRect l="0" t="0" r="0" b="0"/>
            <a:stretch>
              <a:fillRect/>
            </a:stretch>
          </p:blipFill>
          <p:spPr>
            <a:xfrm rot="0">
              <a:off x="1726" y="1378"/>
              <a:ext cx="1018" cy="185"/>
            </a:xfrm>
            <a:prstGeom prst="rect"/>
            <a:noFill/>
            <a:ln>
              <a:noFill/>
            </a:ln>
          </p:spPr>
        </p:pic>
        <p:pic>
          <p:nvPicPr>
            <p:cNvPr id="2097179" name=""/>
            <p:cNvPicPr>
              <a:picLocks/>
            </p:cNvPicPr>
            <p:nvPr/>
          </p:nvPicPr>
          <p:blipFill>
            <a:blip xmlns:r="http://schemas.openxmlformats.org/officeDocument/2006/relationships" r:embed="rId13"/>
            <a:srcRect l="0" t="0" r="0" b="0"/>
            <a:stretch>
              <a:fillRect/>
            </a:stretch>
          </p:blipFill>
          <p:spPr>
            <a:xfrm rot="0">
              <a:off x="1683" y="1136"/>
              <a:ext cx="1079" cy="199"/>
            </a:xfrm>
            <a:prstGeom prst="rect"/>
            <a:noFill/>
            <a:ln>
              <a:noFill/>
            </a:ln>
          </p:spPr>
        </p:pic>
        <p:pic>
          <p:nvPicPr>
            <p:cNvPr id="2097180" name=""/>
            <p:cNvPicPr>
              <a:picLocks/>
            </p:cNvPicPr>
            <p:nvPr/>
          </p:nvPicPr>
          <p:blipFill>
            <a:blip xmlns:r="http://schemas.openxmlformats.org/officeDocument/2006/relationships" r:embed="rId14"/>
            <a:srcRect l="0" t="0" r="0" b="0"/>
            <a:stretch>
              <a:fillRect/>
            </a:stretch>
          </p:blipFill>
          <p:spPr>
            <a:xfrm rot="0">
              <a:off x="2945" y="473"/>
              <a:ext cx="1140" cy="234"/>
            </a:xfrm>
            <a:prstGeom prst="rect"/>
            <a:noFill/>
            <a:ln>
              <a:noFill/>
            </a:ln>
          </p:spPr>
        </p:pic>
        <p:pic>
          <p:nvPicPr>
            <p:cNvPr id="2097181" name=""/>
            <p:cNvPicPr>
              <a:picLocks/>
            </p:cNvPicPr>
            <p:nvPr/>
          </p:nvPicPr>
          <p:blipFill>
            <a:blip xmlns:r="http://schemas.openxmlformats.org/officeDocument/2006/relationships" r:embed="rId15"/>
            <a:srcRect l="0" t="0" r="0" b="0"/>
            <a:stretch>
              <a:fillRect/>
            </a:stretch>
          </p:blipFill>
          <p:spPr>
            <a:xfrm rot="0">
              <a:off x="394" y="2621"/>
              <a:ext cx="985" cy="161"/>
            </a:xfrm>
            <a:prstGeom prst="rect"/>
            <a:noFill/>
            <a:ln>
              <a:noFill/>
            </a:ln>
          </p:spPr>
        </p:pic>
        <p:pic>
          <p:nvPicPr>
            <p:cNvPr id="2097182" name=""/>
            <p:cNvPicPr>
              <a:picLocks/>
            </p:cNvPicPr>
            <p:nvPr/>
          </p:nvPicPr>
          <p:blipFill>
            <a:blip xmlns:r="http://schemas.openxmlformats.org/officeDocument/2006/relationships" r:embed="rId16"/>
            <a:srcRect l="0" t="0" r="0" b="0"/>
            <a:stretch>
              <a:fillRect/>
            </a:stretch>
          </p:blipFill>
          <p:spPr>
            <a:xfrm rot="0">
              <a:off x="1859" y="2506"/>
              <a:ext cx="734" cy="288"/>
            </a:xfrm>
            <a:prstGeom prst="rect"/>
            <a:noFill/>
            <a:ln>
              <a:noFill/>
            </a:ln>
          </p:spPr>
        </p:pic>
        <p:pic>
          <p:nvPicPr>
            <p:cNvPr id="2097183" name=""/>
            <p:cNvPicPr>
              <a:picLocks/>
            </p:cNvPicPr>
            <p:nvPr/>
          </p:nvPicPr>
          <p:blipFill>
            <a:blip xmlns:r="http://schemas.openxmlformats.org/officeDocument/2006/relationships" r:embed="rId17"/>
            <a:srcRect l="0" t="0" r="0" b="0"/>
            <a:stretch>
              <a:fillRect/>
            </a:stretch>
          </p:blipFill>
          <p:spPr>
            <a:xfrm rot="0">
              <a:off x="2860" y="768"/>
              <a:ext cx="490" cy="195"/>
            </a:xfrm>
            <a:prstGeom prst="rect"/>
            <a:noFill/>
            <a:ln>
              <a:noFill/>
            </a:ln>
          </p:spPr>
        </p:pic>
        <p:pic>
          <p:nvPicPr>
            <p:cNvPr id="2097184" name=""/>
            <p:cNvPicPr>
              <a:picLocks/>
            </p:cNvPicPr>
            <p:nvPr/>
          </p:nvPicPr>
          <p:blipFill>
            <a:blip xmlns:r="http://schemas.openxmlformats.org/officeDocument/2006/relationships" r:embed="rId18"/>
            <a:srcRect l="0" t="0" r="0" b="0"/>
            <a:stretch>
              <a:fillRect/>
            </a:stretch>
          </p:blipFill>
          <p:spPr>
            <a:xfrm rot="0">
              <a:off x="2819" y="1624"/>
              <a:ext cx="1352" cy="253"/>
            </a:xfrm>
            <a:prstGeom prst="rect"/>
            <a:noFill/>
            <a:ln>
              <a:noFill/>
            </a:ln>
          </p:spPr>
        </p:pic>
        <p:pic>
          <p:nvPicPr>
            <p:cNvPr id="2097185" name=""/>
            <p:cNvPicPr>
              <a:picLocks/>
            </p:cNvPicPr>
            <p:nvPr/>
          </p:nvPicPr>
          <p:blipFill>
            <a:blip xmlns:r="http://schemas.openxmlformats.org/officeDocument/2006/relationships" r:embed="rId19"/>
            <a:srcRect l="0" t="0" r="0" b="0"/>
            <a:stretch>
              <a:fillRect/>
            </a:stretch>
          </p:blipFill>
          <p:spPr>
            <a:xfrm rot="0">
              <a:off x="4207" y="436"/>
              <a:ext cx="489" cy="263"/>
            </a:xfrm>
            <a:prstGeom prst="rect"/>
            <a:noFill/>
            <a:ln>
              <a:noFill/>
            </a:ln>
          </p:spPr>
        </p:pic>
        <p:pic>
          <p:nvPicPr>
            <p:cNvPr id="2097186" name=""/>
            <p:cNvPicPr>
              <a:picLocks/>
            </p:cNvPicPr>
            <p:nvPr/>
          </p:nvPicPr>
          <p:blipFill>
            <a:blip xmlns:r="http://schemas.openxmlformats.org/officeDocument/2006/relationships" r:embed="rId20"/>
            <a:srcRect l="0" t="0" r="0" b="0"/>
            <a:stretch>
              <a:fillRect/>
            </a:stretch>
          </p:blipFill>
          <p:spPr>
            <a:xfrm rot="0">
              <a:off x="4694" y="482"/>
              <a:ext cx="790" cy="204"/>
            </a:xfrm>
            <a:prstGeom prst="rect"/>
            <a:noFill/>
            <a:ln>
              <a:noFill/>
            </a:ln>
          </p:spPr>
        </p:pic>
        <p:pic>
          <p:nvPicPr>
            <p:cNvPr id="2097187" name=""/>
            <p:cNvPicPr>
              <a:picLocks/>
            </p:cNvPicPr>
            <p:nvPr/>
          </p:nvPicPr>
          <p:blipFill>
            <a:blip xmlns:r="http://schemas.openxmlformats.org/officeDocument/2006/relationships" r:embed="rId21"/>
            <a:srcRect l="0" t="0" r="0" b="0"/>
            <a:stretch>
              <a:fillRect/>
            </a:stretch>
          </p:blipFill>
          <p:spPr>
            <a:xfrm rot="0">
              <a:off x="1816" y="1558"/>
              <a:ext cx="824" cy="293"/>
            </a:xfrm>
            <a:prstGeom prst="rect"/>
            <a:noFill/>
            <a:ln>
              <a:noFill/>
            </a:ln>
          </p:spPr>
        </p:pic>
        <p:pic>
          <p:nvPicPr>
            <p:cNvPr id="2097188" name=""/>
            <p:cNvPicPr>
              <a:picLocks/>
            </p:cNvPicPr>
            <p:nvPr/>
          </p:nvPicPr>
          <p:blipFill>
            <a:blip xmlns:r="http://schemas.openxmlformats.org/officeDocument/2006/relationships" r:embed="rId22"/>
            <a:srcRect l="0" t="0" r="0" b="0"/>
            <a:stretch>
              <a:fillRect/>
            </a:stretch>
          </p:blipFill>
          <p:spPr>
            <a:xfrm rot="0">
              <a:off x="4150" y="1298"/>
              <a:ext cx="596" cy="210"/>
            </a:xfrm>
            <a:prstGeom prst="rect"/>
            <a:noFill/>
            <a:ln>
              <a:noFill/>
            </a:ln>
          </p:spPr>
        </p:pic>
        <p:pic>
          <p:nvPicPr>
            <p:cNvPr id="2097189" name=""/>
            <p:cNvPicPr>
              <a:picLocks/>
            </p:cNvPicPr>
            <p:nvPr/>
          </p:nvPicPr>
          <p:blipFill>
            <a:blip xmlns:r="http://schemas.openxmlformats.org/officeDocument/2006/relationships" r:embed="rId23"/>
            <a:srcRect l="0" t="0" r="0" b="0"/>
            <a:stretch>
              <a:fillRect/>
            </a:stretch>
          </p:blipFill>
          <p:spPr>
            <a:xfrm rot="0">
              <a:off x="3053" y="1004"/>
              <a:ext cx="662" cy="331"/>
            </a:xfrm>
            <a:prstGeom prst="rect"/>
            <a:noFill/>
            <a:ln>
              <a:noFill/>
            </a:ln>
          </p:spPr>
        </p:pic>
        <p:pic>
          <p:nvPicPr>
            <p:cNvPr id="2097190" name=""/>
            <p:cNvPicPr>
              <a:picLocks/>
            </p:cNvPicPr>
            <p:nvPr/>
          </p:nvPicPr>
          <p:blipFill>
            <a:blip xmlns:r="http://schemas.openxmlformats.org/officeDocument/2006/relationships" r:embed="rId24"/>
            <a:srcRect l="0" t="0" r="0" b="0"/>
            <a:stretch>
              <a:fillRect/>
            </a:stretch>
          </p:blipFill>
          <p:spPr>
            <a:xfrm rot="0">
              <a:off x="3035" y="1398"/>
              <a:ext cx="962" cy="156"/>
            </a:xfrm>
            <a:prstGeom prst="rect"/>
            <a:noFill/>
            <a:ln>
              <a:noFill/>
            </a:ln>
          </p:spPr>
        </p:pic>
        <p:pic>
          <p:nvPicPr>
            <p:cNvPr id="2097191" name=""/>
            <p:cNvPicPr>
              <a:picLocks/>
            </p:cNvPicPr>
            <p:nvPr/>
          </p:nvPicPr>
          <p:blipFill>
            <a:blip xmlns:r="http://schemas.openxmlformats.org/officeDocument/2006/relationships" r:embed="rId25"/>
            <a:srcRect l="0" t="0" r="0" b="0"/>
            <a:stretch>
              <a:fillRect/>
            </a:stretch>
          </p:blipFill>
          <p:spPr>
            <a:xfrm rot="0">
              <a:off x="4241" y="1570"/>
              <a:ext cx="828" cy="244"/>
            </a:xfrm>
            <a:prstGeom prst="rect"/>
            <a:noFill/>
            <a:ln>
              <a:noFill/>
            </a:ln>
          </p:spPr>
        </p:pic>
        <p:pic>
          <p:nvPicPr>
            <p:cNvPr id="2097192" name=""/>
            <p:cNvPicPr>
              <a:picLocks/>
            </p:cNvPicPr>
            <p:nvPr/>
          </p:nvPicPr>
          <p:blipFill>
            <a:blip xmlns:r="http://schemas.openxmlformats.org/officeDocument/2006/relationships" r:embed="rId26"/>
            <a:srcRect l="0" t="0" r="0" b="0"/>
            <a:stretch>
              <a:fillRect/>
            </a:stretch>
          </p:blipFill>
          <p:spPr>
            <a:xfrm rot="0">
              <a:off x="4243" y="2125"/>
              <a:ext cx="823" cy="244"/>
            </a:xfrm>
            <a:prstGeom prst="rect"/>
            <a:noFill/>
            <a:ln>
              <a:noFill/>
            </a:ln>
          </p:spPr>
        </p:pic>
        <p:pic>
          <p:nvPicPr>
            <p:cNvPr id="2097193" name=""/>
            <p:cNvPicPr>
              <a:picLocks/>
            </p:cNvPicPr>
            <p:nvPr/>
          </p:nvPicPr>
          <p:blipFill>
            <a:blip xmlns:r="http://schemas.openxmlformats.org/officeDocument/2006/relationships" r:embed="rId27"/>
            <a:srcRect l="0" t="0" r="0" b="0"/>
            <a:stretch>
              <a:fillRect/>
            </a:stretch>
          </p:blipFill>
          <p:spPr>
            <a:xfrm rot="0">
              <a:off x="3072" y="1988"/>
              <a:ext cx="567" cy="175"/>
            </a:xfrm>
            <a:prstGeom prst="rect"/>
            <a:noFill/>
            <a:ln>
              <a:noFill/>
            </a:ln>
          </p:spPr>
        </p:pic>
        <p:pic>
          <p:nvPicPr>
            <p:cNvPr id="2097194" name=""/>
            <p:cNvPicPr>
              <a:picLocks/>
            </p:cNvPicPr>
            <p:nvPr/>
          </p:nvPicPr>
          <p:blipFill>
            <a:blip xmlns:r="http://schemas.openxmlformats.org/officeDocument/2006/relationships" r:embed="rId28"/>
            <a:srcRect l="0" t="0" r="0" b="0"/>
            <a:stretch>
              <a:fillRect/>
            </a:stretch>
          </p:blipFill>
          <p:spPr>
            <a:xfrm rot="0">
              <a:off x="3029" y="2278"/>
              <a:ext cx="968" cy="189"/>
            </a:xfrm>
            <a:prstGeom prst="rect"/>
            <a:noFill/>
            <a:ln>
              <a:noFill/>
            </a:ln>
          </p:spPr>
        </p:pic>
        <p:pic>
          <p:nvPicPr>
            <p:cNvPr id="2097195" name=""/>
            <p:cNvPicPr>
              <a:picLocks/>
            </p:cNvPicPr>
            <p:nvPr/>
          </p:nvPicPr>
          <p:blipFill>
            <a:blip xmlns:r="http://schemas.openxmlformats.org/officeDocument/2006/relationships" r:embed="rId29"/>
            <a:srcRect l="0" t="0" r="0" b="0"/>
            <a:stretch>
              <a:fillRect/>
            </a:stretch>
          </p:blipFill>
          <p:spPr>
            <a:xfrm rot="0">
              <a:off x="4278" y="2453"/>
              <a:ext cx="912" cy="317"/>
            </a:xfrm>
            <a:prstGeom prst="rect"/>
            <a:noFill/>
            <a:ln>
              <a:noFill/>
            </a:ln>
          </p:spPr>
        </p:pic>
        <p:pic>
          <p:nvPicPr>
            <p:cNvPr id="2097196" name=""/>
            <p:cNvPicPr>
              <a:picLocks/>
            </p:cNvPicPr>
            <p:nvPr/>
          </p:nvPicPr>
          <p:blipFill>
            <a:blip xmlns:r="http://schemas.openxmlformats.org/officeDocument/2006/relationships" r:embed="rId30"/>
            <a:srcRect l="0" t="0" r="0" b="0"/>
            <a:stretch>
              <a:fillRect/>
            </a:stretch>
          </p:blipFill>
          <p:spPr>
            <a:xfrm rot="0">
              <a:off x="2993" y="2531"/>
              <a:ext cx="1074" cy="204"/>
            </a:xfrm>
            <a:prstGeom prst="rect"/>
            <a:noFill/>
            <a:ln>
              <a:noFill/>
            </a:ln>
          </p:spPr>
        </p:pic>
        <p:pic>
          <p:nvPicPr>
            <p:cNvPr id="2097197" name=""/>
            <p:cNvPicPr>
              <a:picLocks/>
            </p:cNvPicPr>
            <p:nvPr/>
          </p:nvPicPr>
          <p:blipFill>
            <a:blip xmlns:r="http://schemas.openxmlformats.org/officeDocument/2006/relationships" r:embed="rId31"/>
            <a:srcRect l="0" t="0" r="0" b="0"/>
            <a:stretch>
              <a:fillRect/>
            </a:stretch>
          </p:blipFill>
          <p:spPr>
            <a:xfrm rot="0">
              <a:off x="3833" y="1071"/>
              <a:ext cx="1041" cy="186"/>
            </a:xfrm>
            <a:prstGeom prst="rect"/>
            <a:noFill/>
            <a:ln>
              <a:noFill/>
            </a:ln>
          </p:spPr>
        </p:pic>
        <p:pic>
          <p:nvPicPr>
            <p:cNvPr id="2097198" name=""/>
            <p:cNvPicPr>
              <a:picLocks/>
            </p:cNvPicPr>
            <p:nvPr/>
          </p:nvPicPr>
          <p:blipFill>
            <a:blip xmlns:r="http://schemas.openxmlformats.org/officeDocument/2006/relationships" r:embed="rId32"/>
            <a:srcRect l="0" t="0" r="0" b="0"/>
            <a:stretch>
              <a:fillRect/>
            </a:stretch>
          </p:blipFill>
          <p:spPr>
            <a:xfrm rot="0">
              <a:off x="3492" y="804"/>
              <a:ext cx="873" cy="141"/>
            </a:xfrm>
            <a:prstGeom prst="rect"/>
            <a:noFill/>
            <a:ln>
              <a:noFill/>
            </a:ln>
          </p:spPr>
        </p:pic>
      </p:grpSp>
      <p:sp>
        <p:nvSpPr>
          <p:cNvPr id="1048642" name=""/>
          <p:cNvSpPr/>
          <p:nvPr/>
        </p:nvSpPr>
        <p:spPr>
          <a:xfrm rot="0">
            <a:off x="684212" y="4652962"/>
            <a:ext cx="7559675" cy="1439862"/>
          </a:xfrm>
          <a:prstGeom prst="rect"/>
          <a:noFill/>
          <a:ln>
            <a:noFill/>
          </a:ln>
        </p:spPr>
        <p:txBody>
          <a:bodyPr anchor="t" bIns="40020" lIns="80040" rIns="80040" tIns="400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457200" latinLnBrk="1" lvl="0" marL="457200">
              <a:spcBef>
                <a:spcPct val="0"/>
              </a:spcBef>
              <a:buClr>
                <a:schemeClr val="dk2"/>
              </a:buClr>
              <a:buSzPct val="60000"/>
            </a:pPr>
            <a:r>
              <a:rPr altLang="en-US" sz="2800" lang="zh-CN">
                <a:solidFill>
                  <a:srgbClr val="000000"/>
                </a:solidFill>
                <a:latin typeface="Times New Roman" pitchFamily="18" charset="0"/>
                <a:ea typeface="Times New Roman" pitchFamily="18" charset="0"/>
              </a:rPr>
              <a:t>世界影响最大的美国波多里奇国家质量奖</a:t>
            </a:r>
            <a:r>
              <a:rPr altLang="en-US" sz="2800" lang="zh-CN">
                <a:latin typeface="Times New Roman" pitchFamily="18" charset="0"/>
                <a:ea typeface="Times New Roman" pitchFamily="18" charset="0"/>
              </a:rPr>
              <a:t>将</a:t>
            </a:r>
            <a:r>
              <a:rPr altLang="en-US" b="1" sz="2800" lang="zh-CN">
                <a:solidFill>
                  <a:srgbClr val="FF0000"/>
                </a:solidFill>
                <a:latin typeface="Times New Roman" pitchFamily="18" charset="0"/>
                <a:ea typeface="Times New Roman" pitchFamily="18" charset="0"/>
              </a:rPr>
              <a:t>敏捷</a:t>
            </a:r>
            <a:r>
              <a:rPr altLang="en-US" sz="2800" lang="zh-CN">
                <a:latin typeface="Times New Roman" pitchFamily="18" charset="0"/>
                <a:ea typeface="Times New Roman" pitchFamily="18" charset="0"/>
              </a:rPr>
              <a:t>作为</a:t>
            </a:r>
            <a:r>
              <a:rPr altLang="en-US" b="1" sz="2800" lang="zh-CN">
                <a:latin typeface="Times New Roman" pitchFamily="18" charset="0"/>
                <a:ea typeface="Times New Roman" pitchFamily="18" charset="0"/>
              </a:rPr>
              <a:t>核心的十一大原则之一</a:t>
            </a:r>
          </a:p>
        </p:txBody>
      </p:sp>
      <p:sp>
        <p:nvSpPr>
          <p:cNvPr id="104864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a:t>
            </a:fld>
            <a:endParaRPr altLang="zh-CN" sz="1200" lang="en-US">
              <a:solidFill>
                <a:srgbClr val="000000"/>
              </a:solidFill>
              <a:latin typeface="Garamond" pitchFamily="18" charset="0"/>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rot="0">
          <a:off x="0" y="0"/>
          <a:ext cx="0" cy="0"/>
          <a:chOff x="0" y="0"/>
          <a:chExt cx="0" cy="0"/>
        </a:xfrm>
      </p:grpSpPr>
      <p:sp>
        <p:nvSpPr>
          <p:cNvPr id="1048850"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测试自动化</a:t>
            </a:r>
          </a:p>
        </p:txBody>
      </p:sp>
      <p:sp>
        <p:nvSpPr>
          <p:cNvPr id="1048851" name=""/>
          <p:cNvSpPr/>
          <p:nvPr>
            <p:ph type="body" sz="full" idx="1"/>
          </p:nvPr>
        </p:nvSpPr>
        <p:spPr>
          <a:xfrm rot="0">
            <a:off x="395287" y="1052512"/>
            <a:ext cx="7416800" cy="1223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400" lang="zh-CN"/>
              <a:t>开发人员编写测试代码、设计测试用例</a:t>
            </a:r>
          </a:p>
          <a:p>
            <a:pPr lvl="0"/>
            <a:r>
              <a:rPr altLang="zh-CN" sz="2400" lang="en-US"/>
              <a:t>JUnit</a:t>
            </a:r>
          </a:p>
          <a:p>
            <a:pPr lvl="0"/>
            <a:r>
              <a:rPr altLang="en-US" sz="2400" lang="zh-CN"/>
              <a:t>“剂量核对”任务测试用例</a:t>
            </a:r>
          </a:p>
        </p:txBody>
      </p:sp>
      <p:sp>
        <p:nvSpPr>
          <p:cNvPr id="104885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30</a:t>
            </a:fld>
            <a:endParaRPr altLang="zh-CN" sz="1200" lang="en-US">
              <a:solidFill>
                <a:srgbClr val="000000"/>
              </a:solidFill>
              <a:latin typeface="Garamond" pitchFamily="18" charset="0"/>
            </a:endParaRPr>
          </a:p>
        </p:txBody>
      </p:sp>
      <p:grpSp>
        <p:nvGrpSpPr>
          <p:cNvPr id="147" name=""/>
          <p:cNvGrpSpPr/>
          <p:nvPr/>
        </p:nvGrpSpPr>
        <p:grpSpPr>
          <a:xfrm rot="0">
            <a:off x="7540625" y="5486400"/>
            <a:ext cx="1189037" cy="688975"/>
            <a:chOff x="4750" y="3456"/>
            <a:chExt cx="749" cy="434"/>
          </a:xfrm>
        </p:grpSpPr>
        <p:pic>
          <p:nvPicPr>
            <p:cNvPr id="2097226" name="">
              <a:hlinkClick r:id="rId1" action="ppaction://hlinksldjump"/>
            </p:cNvPr>
            <p:cNvPicPr>
              <a:picLocks/>
            </p:cNvPicPr>
            <p:nvPr/>
          </p:nvPicPr>
          <p:blipFill>
            <a:blip xmlns:r="http://schemas.openxmlformats.org/officeDocument/2006/relationships" r:embed="rId2"/>
            <a:srcRect l="0" t="0" r="0" b="0"/>
            <a:stretch>
              <a:fillRect/>
            </a:stretch>
          </p:blipFill>
          <p:spPr>
            <a:xfrm rot="0">
              <a:off x="4750" y="3456"/>
              <a:ext cx="749" cy="434"/>
            </a:xfrm>
            <a:prstGeom prst="rect"/>
            <a:noFill/>
            <a:ln>
              <a:noFill/>
            </a:ln>
          </p:spPr>
        </p:pic>
        <p:sp>
          <p:nvSpPr>
            <p:cNvPr id="1048853" name=""/>
            <p:cNvSpPr txBox="1"/>
            <p:nvPr/>
          </p:nvSpPr>
          <p:spPr>
            <a:xfrm rot="0">
              <a:off x="4785" y="3475"/>
              <a:ext cx="680" cy="363"/>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en-US" lang="zh-CN">
                <a:solidFill>
                  <a:srgbClr val="FFFFFF"/>
                </a:solidFill>
              </a:endParaRPr>
            </a:p>
          </p:txBody>
        </p:sp>
      </p:grpSp>
      <p:grpSp>
        <p:nvGrpSpPr>
          <p:cNvPr id="148" name=""/>
          <p:cNvGrpSpPr/>
          <p:nvPr/>
        </p:nvGrpSpPr>
        <p:grpSpPr>
          <a:xfrm rot="0">
            <a:off x="1042987" y="2389187"/>
            <a:ext cx="4897437" cy="4279900"/>
            <a:chOff x="755576" y="1124744"/>
            <a:chExt cx="5904656" cy="3853049"/>
          </a:xfrm>
        </p:grpSpPr>
        <p:sp>
          <p:nvSpPr>
            <p:cNvPr id="1048854" name=""/>
            <p:cNvSpPr/>
            <p:nvPr/>
          </p:nvSpPr>
          <p:spPr>
            <a:xfrm rot="0">
              <a:off x="755576" y="1124744"/>
              <a:ext cx="5904656" cy="504497"/>
            </a:xfrm>
            <a:prstGeom prst="rect"/>
            <a:solidFill>
              <a:srgbClr val="D9D9D9"/>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2400" lang="zh-CN"/>
                <a:t>测试</a:t>
              </a:r>
              <a:r>
                <a:rPr altLang="zh-CN" b="1" sz="2400" lang="en-US"/>
                <a:t>3</a:t>
              </a:r>
              <a:r>
                <a:rPr altLang="en-US" b="1" sz="2400" lang="zh-CN"/>
                <a:t>：剂量核对</a:t>
              </a:r>
            </a:p>
          </p:txBody>
        </p:sp>
        <p:sp>
          <p:nvSpPr>
            <p:cNvPr id="1048855" name=""/>
            <p:cNvSpPr/>
            <p:nvPr/>
          </p:nvSpPr>
          <p:spPr>
            <a:xfrm rot="0">
              <a:off x="755576" y="1629241"/>
              <a:ext cx="5904656" cy="3348552"/>
            </a:xfrm>
            <a:prstGeom prst="rect"/>
            <a:solidFill>
              <a:schemeClr val="lt1"/>
            </a:solid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just" eaLnBrk="1" hangingPunct="1" latinLnBrk="1" lvl="0"/>
              <a:r>
                <a:rPr altLang="en-US" sz="2000" lang="zh-CN"/>
                <a:t>输入：</a:t>
              </a:r>
            </a:p>
            <a:p>
              <a:pPr algn="just" eaLnBrk="1" hangingPunct="1" latinLnBrk="1" lvl="0">
                <a:buFontTx/>
                <a:buAutoNum type="arabicPeriod" startAt="1"/>
              </a:pPr>
              <a:r>
                <a:rPr altLang="en-US" sz="2000" lang="zh-CN"/>
                <a:t>药物的单次剂量，以</a:t>
              </a:r>
              <a:r>
                <a:rPr altLang="zh-CN" sz="2000" i="1" lang="en-US"/>
                <a:t>mg</a:t>
              </a:r>
              <a:r>
                <a:rPr altLang="en-US" sz="2000" lang="zh-CN"/>
                <a:t>为单位</a:t>
              </a:r>
            </a:p>
            <a:p>
              <a:pPr algn="just" eaLnBrk="1" hangingPunct="1" latinLnBrk="1" lvl="0">
                <a:buFontTx/>
                <a:buAutoNum type="arabicPeriod" startAt="1"/>
              </a:pPr>
              <a:r>
                <a:rPr altLang="en-US" sz="2000" lang="zh-CN"/>
                <a:t>每天用药的次数</a:t>
              </a:r>
            </a:p>
            <a:p>
              <a:pPr algn="just" eaLnBrk="1" hangingPunct="1" latinLnBrk="1" lvl="0"/>
              <a:r>
                <a:rPr altLang="en-US" sz="2000" lang="zh-CN"/>
                <a:t>    </a:t>
              </a:r>
            </a:p>
            <a:p>
              <a:pPr algn="just" eaLnBrk="1" hangingPunct="1" latinLnBrk="1" lvl="0"/>
              <a:r>
                <a:rPr altLang="en-US" sz="2000" lang="zh-CN"/>
                <a:t>测试：</a:t>
              </a:r>
            </a:p>
            <a:p>
              <a:pPr algn="just" eaLnBrk="1" hangingPunct="1" latinLnBrk="1" lvl="0">
                <a:buFontTx/>
                <a:buAutoNum type="arabicPeriod" startAt="1"/>
              </a:pPr>
              <a:r>
                <a:rPr altLang="en-US" sz="2000" lang="zh-CN"/>
                <a:t>单次剂量正确，但每天用药次数太多。</a:t>
              </a:r>
            </a:p>
            <a:p>
              <a:pPr algn="just" eaLnBrk="1" hangingPunct="1" latinLnBrk="1" lvl="0">
                <a:buFontTx/>
                <a:buAutoNum type="arabicPeriod" startAt="1"/>
              </a:pPr>
              <a:r>
                <a:rPr altLang="en-US" sz="2000" lang="zh-CN"/>
                <a:t>单次剂量太多和太少。</a:t>
              </a:r>
            </a:p>
            <a:p>
              <a:pPr algn="just" eaLnBrk="1" hangingPunct="1" latinLnBrk="1" lvl="0">
                <a:buFontTx/>
                <a:buAutoNum type="arabicPeriod" startAt="1"/>
              </a:pPr>
              <a:r>
                <a:rPr altLang="en-US" sz="2000" lang="zh-CN"/>
                <a:t>单次剂量</a:t>
              </a:r>
              <a:r>
                <a:rPr altLang="en-US" sz="2000" lang="zh-CN">
                  <a:sym typeface="Symbol" pitchFamily="18" charset="2"/>
                </a:rPr>
                <a:t></a:t>
              </a:r>
              <a:r>
                <a:rPr altLang="zh-CN" sz="2000" lang="en-US"/>
                <a:t>用药次数太多和太少</a:t>
              </a:r>
            </a:p>
            <a:p>
              <a:pPr algn="just" eaLnBrk="1" hangingPunct="1" latinLnBrk="1" lvl="0">
                <a:buFontTx/>
                <a:buAutoNum type="arabicPeriod" startAt="1"/>
              </a:pPr>
              <a:r>
                <a:rPr altLang="en-US" sz="2000" lang="zh-CN"/>
                <a:t>单次剂量</a:t>
              </a:r>
              <a:r>
                <a:rPr altLang="en-US" sz="2000" lang="zh-CN">
                  <a:sym typeface="Symbol" pitchFamily="18" charset="2"/>
                </a:rPr>
                <a:t></a:t>
              </a:r>
              <a:r>
                <a:rPr altLang="zh-CN" sz="2000" lang="en-US"/>
                <a:t>用药次数在允许的范围内</a:t>
              </a:r>
            </a:p>
            <a:p>
              <a:pPr algn="just" eaLnBrk="1" hangingPunct="1" latinLnBrk="1" lvl="0">
                <a:buFontTx/>
                <a:buAutoNum type="arabicPeriod" startAt="1"/>
              </a:pPr>
              <a:endParaRPr altLang="zh-CN" sz="2000" lang="en-US"/>
            </a:p>
            <a:p>
              <a:pPr algn="just" eaLnBrk="1" hangingPunct="1" latinLnBrk="1" lvl="0"/>
              <a:r>
                <a:rPr altLang="en-US" sz="2000" lang="zh-CN"/>
                <a:t>输出：</a:t>
              </a:r>
            </a:p>
            <a:p>
              <a:pPr algn="just" eaLnBrk="1" hangingPunct="1" latinLnBrk="1" lvl="0"/>
              <a:r>
                <a:rPr altLang="zh-CN" sz="2000" lang="en-US"/>
                <a:t>OK</a:t>
              </a:r>
              <a:r>
                <a:rPr altLang="en-US" sz="2000" lang="zh-CN"/>
                <a:t>或者错误信息提示剂量超出了安全范围</a:t>
              </a:r>
            </a:p>
          </p:txBody>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51">
                                            <p:txEl>
                                              <p:charRg st="18" end="24"/>
                                            </p:txEl>
                                          </p:spTgt>
                                        </p:tgtEl>
                                        <p:attrNameLst>
                                          <p:attrName>style.visibility</p:attrName>
                                        </p:attrNameLst>
                                      </p:cBhvr>
                                      <p:to>
                                        <p:strVal val="visible"/>
                                      </p:to>
                                    </p:set>
                                    <p:animEffect transition="in" filter="randombar(horizontal)">
                                      <p:cBhvr>
                                        <p:cTn dur="500" id="7"/>
                                        <p:tgtEl>
                                          <p:spTgt spid="1048851">
                                            <p:txEl>
                                              <p:charRg st="18" end="24"/>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851">
                                            <p:txEl>
                                              <p:charRg st="24" end="37"/>
                                            </p:txEl>
                                          </p:spTgt>
                                        </p:tgtEl>
                                        <p:attrNameLst>
                                          <p:attrName>style.visibility</p:attrName>
                                        </p:attrNameLst>
                                      </p:cBhvr>
                                      <p:to>
                                        <p:strVal val="visible"/>
                                      </p:to>
                                    </p:set>
                                    <p:animEffect transition="in" filter="randombar(horizontal)">
                                      <p:cBhvr>
                                        <p:cTn dur="500" id="12"/>
                                        <p:tgtEl>
                                          <p:spTgt spid="1048851">
                                            <p:txEl>
                                              <p:charRg st="24" end="37"/>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48"/>
                                        </p:tgtEl>
                                        <p:attrNameLst>
                                          <p:attrName>style.visibility</p:attrName>
                                        </p:attrNameLst>
                                      </p:cBhvr>
                                      <p:to>
                                        <p:strVal val="visible"/>
                                      </p:to>
                                    </p:set>
                                    <p:animEffect transition="in" filter="randombar(horizontal)">
                                      <p:cBhvr>
                                        <p:cTn dur="500" id="17"/>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sp>
        <p:nvSpPr>
          <p:cNvPr id="1048856" name=""/>
          <p:cNvSpPr/>
          <p:nvPr>
            <p:ph type="title" sz="full" idx="0"/>
          </p:nvPr>
        </p:nvSpPr>
        <p:spPr>
          <a:xfrm rot="0">
            <a:off x="395287" y="404812"/>
            <a:ext cx="6408737" cy="5762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3600" lang="zh-CN">
                <a:latin typeface="Times New Roman" pitchFamily="18" charset="0"/>
                <a:ea typeface="Times New Roman" pitchFamily="18" charset="0"/>
              </a:rPr>
              <a:t>结</a:t>
            </a:r>
            <a:r>
              <a:rPr altLang="en-US" sz="3600" lang="zh-CN">
                <a:latin typeface="Times New Roman" pitchFamily="18" charset="0"/>
                <a:ea typeface="Times New Roman" pitchFamily="18" charset="0"/>
              </a:rPr>
              <a:t>对</a:t>
            </a:r>
            <a:r>
              <a:rPr altLang="en-US" sz="3600" lang="zh-CN">
                <a:latin typeface="Times New Roman" pitchFamily="18" charset="0"/>
                <a:ea typeface="Times New Roman" pitchFamily="18" charset="0"/>
              </a:rPr>
              <a:t>编程（</a:t>
            </a:r>
            <a:r>
              <a:rPr altLang="zh-CN" sz="3600" lang="en-US">
                <a:latin typeface="Times New Roman" pitchFamily="18" charset="0"/>
                <a:ea typeface="Times New Roman" pitchFamily="18" charset="0"/>
              </a:rPr>
              <a:t>Pair programming</a:t>
            </a:r>
            <a:r>
              <a:rPr altLang="en-US" sz="3600" lang="zh-CN">
                <a:latin typeface="Times New Roman" pitchFamily="18" charset="0"/>
                <a:ea typeface="Times New Roman" pitchFamily="18" charset="0"/>
              </a:rPr>
              <a:t>）</a:t>
            </a:r>
          </a:p>
        </p:txBody>
      </p:sp>
      <p:sp>
        <p:nvSpPr>
          <p:cNvPr id="1048857" name=""/>
          <p:cNvSpPr/>
          <p:nvPr/>
        </p:nvSpPr>
        <p:spPr>
          <a:xfrm rot="0">
            <a:off x="395287" y="1339850"/>
            <a:ext cx="8591550" cy="4752975"/>
          </a:xfrm>
          <a:prstGeom prst="rect"/>
          <a:noFill/>
          <a:ln>
            <a:noFill/>
          </a:ln>
        </p:spPr>
        <p:txBody>
          <a:bodyPr anchor="t" bIns="40018" lIns="80035" rIns="80035" tIns="40018"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indent="-342900" lvl="0" marL="342900">
              <a:spcBef>
                <a:spcPct val="20000"/>
              </a:spcBef>
              <a:buClr>
                <a:schemeClr val="accent1"/>
              </a:buClr>
              <a:buSzPct val="65000"/>
              <a:buFont typeface="Wingdings" pitchFamily="2" charset="2"/>
              <a:buChar char="n"/>
            </a:pPr>
            <a:r>
              <a:rPr altLang="zh-CN" sz="2800" lang="en-US">
                <a:latin typeface="Times New Roman" pitchFamily="18" charset="0"/>
                <a:ea typeface="Times New Roman" pitchFamily="18" charset="0"/>
              </a:rPr>
              <a:t>Erich Gamma</a:t>
            </a:r>
            <a:r>
              <a:rPr altLang="en-US" sz="2800" lang="zh-CN">
                <a:latin typeface="Times New Roman" pitchFamily="18" charset="0"/>
                <a:ea typeface="Times New Roman" pitchFamily="18" charset="0"/>
              </a:rPr>
              <a:t>与</a:t>
            </a:r>
            <a:r>
              <a:rPr altLang="zh-CN" sz="2800" lang="en-US">
                <a:latin typeface="Times New Roman" pitchFamily="18" charset="0"/>
                <a:ea typeface="Times New Roman" pitchFamily="18" charset="0"/>
              </a:rPr>
              <a:t>Kent Beck</a:t>
            </a:r>
          </a:p>
          <a:p>
            <a:pPr indent="-342900" lvl="0" marL="342900">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两位程序员在一台电脑前工作，一个负责敲入代码，而另外一个实时检视每一行敲入的代码</a:t>
            </a:r>
          </a:p>
          <a:p>
            <a:pPr indent="-325437" lvl="1" marL="669925">
              <a:spcBef>
                <a:spcPct val="20000"/>
              </a:spcBef>
              <a:buClr>
                <a:schemeClr val="accent2"/>
              </a:buClr>
              <a:buSzPct val="60000"/>
              <a:buFont typeface="Wingdings" pitchFamily="2" charset="2"/>
              <a:buChar char="q"/>
            </a:pPr>
            <a:r>
              <a:rPr altLang="en-US" sz="2400" lang="zh-CN">
                <a:latin typeface="Times New Roman" pitchFamily="18" charset="0"/>
                <a:ea typeface="Times New Roman" pitchFamily="18" charset="0"/>
              </a:rPr>
              <a:t>操作键盘和鼠标的程序员被称为“驾驶员”</a:t>
            </a:r>
          </a:p>
          <a:p>
            <a:pPr indent="-325437" lvl="1" marL="669925">
              <a:spcBef>
                <a:spcPct val="20000"/>
              </a:spcBef>
              <a:buClr>
                <a:schemeClr val="accent2"/>
              </a:buClr>
              <a:buSzPct val="60000"/>
              <a:buFont typeface="Wingdings" pitchFamily="2" charset="2"/>
              <a:buChar char="q"/>
            </a:pPr>
            <a:r>
              <a:rPr altLang="en-US" sz="2400" lang="zh-CN">
                <a:latin typeface="Times New Roman" pitchFamily="18" charset="0"/>
                <a:ea typeface="Times New Roman" pitchFamily="18" charset="0"/>
              </a:rPr>
              <a:t>负责实时评审和协助的程序员被称为“领航员</a:t>
            </a:r>
            <a:r>
              <a:rPr altLang="zh-CN" sz="2400" lang="en-US">
                <a:latin typeface="Times New Roman" pitchFamily="18" charset="0"/>
                <a:ea typeface="Times New Roman" pitchFamily="18" charset="0"/>
              </a:rPr>
              <a:t>”</a:t>
            </a:r>
          </a:p>
          <a:p>
            <a:pPr indent="-325437" lvl="1" marL="669925">
              <a:spcBef>
                <a:spcPct val="20000"/>
              </a:spcBef>
              <a:buClr>
                <a:schemeClr val="accent2"/>
              </a:buClr>
              <a:buSzPct val="60000"/>
              <a:buFont typeface="Wingdings" pitchFamily="2" charset="2"/>
              <a:buChar char="q"/>
            </a:pPr>
            <a:r>
              <a:rPr altLang="en-US" sz="2400" lang="zh-CN">
                <a:latin typeface="Times New Roman" pitchFamily="18" charset="0"/>
                <a:ea typeface="Times New Roman" pitchFamily="18" charset="0"/>
              </a:rPr>
              <a:t>两个程序员定期互换角色</a:t>
            </a:r>
          </a:p>
          <a:p>
            <a:pPr indent="-342900" lvl="0" marL="342900">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开始一个新</a:t>
            </a:r>
            <a:r>
              <a:rPr altLang="zh-CN" sz="2800" lang="en-US">
                <a:latin typeface="Times New Roman" pitchFamily="18" charset="0"/>
                <a:ea typeface="Times New Roman" pitchFamily="18" charset="0"/>
              </a:rPr>
              <a:t>Story</a:t>
            </a:r>
            <a:r>
              <a:rPr altLang="en-US" sz="2800" lang="zh-CN">
                <a:latin typeface="Times New Roman" pitchFamily="18" charset="0"/>
                <a:ea typeface="Times New Roman" pitchFamily="18" charset="0"/>
              </a:rPr>
              <a:t>开发的时候即可变换搭档</a:t>
            </a:r>
          </a:p>
          <a:p>
            <a:pPr indent="-342900" lvl="0" marL="342900">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研究表明：结对生产率比两个单人总和低 </a:t>
            </a:r>
            <a:r>
              <a:rPr altLang="zh-CN" sz="2800" lang="en-US">
                <a:latin typeface="Times New Roman" pitchFamily="18" charset="0"/>
                <a:ea typeface="Times New Roman" pitchFamily="18" charset="0"/>
              </a:rPr>
              <a:t>15%</a:t>
            </a:r>
            <a:r>
              <a:rPr altLang="en-US" sz="2800" lang="zh-CN">
                <a:latin typeface="Times New Roman" pitchFamily="18" charset="0"/>
                <a:ea typeface="Times New Roman" pitchFamily="18" charset="0"/>
              </a:rPr>
              <a:t>，但缺陷数少 </a:t>
            </a:r>
            <a:r>
              <a:rPr altLang="zh-CN" sz="2800" lang="en-US">
                <a:latin typeface="Times New Roman" pitchFamily="18" charset="0"/>
                <a:ea typeface="Times New Roman" pitchFamily="18" charset="0"/>
              </a:rPr>
              <a:t>15%</a:t>
            </a:r>
            <a:r>
              <a:rPr altLang="en-US" sz="2800" lang="zh-CN">
                <a:latin typeface="Times New Roman" pitchFamily="18" charset="0"/>
                <a:ea typeface="Times New Roman" pitchFamily="18" charset="0"/>
              </a:rPr>
              <a:t>，考虑修改缺陷工作量和时间都比初始编程大几倍，所以结对编程总体效率更高。</a:t>
            </a:r>
          </a:p>
        </p:txBody>
      </p:sp>
      <p:pic>
        <p:nvPicPr>
          <p:cNvPr id="2097227" name=""/>
          <p:cNvPicPr>
            <a:picLocks/>
          </p:cNvPicPr>
          <p:nvPr/>
        </p:nvPicPr>
        <p:blipFill>
          <a:blip xmlns:r="http://schemas.openxmlformats.org/officeDocument/2006/relationships" r:embed="rId1"/>
          <a:srcRect l="0" t="0" r="0" b="0"/>
          <a:stretch>
            <a:fillRect/>
          </a:stretch>
        </p:blipFill>
        <p:spPr>
          <a:xfrm rot="0">
            <a:off x="6875462" y="9525"/>
            <a:ext cx="2233612" cy="1822450"/>
          </a:xfrm>
          <a:prstGeom prst="rect"/>
          <a:noFill/>
          <a:ln>
            <a:noFill/>
          </a:ln>
        </p:spPr>
      </p:pic>
      <p:sp>
        <p:nvSpPr>
          <p:cNvPr id="104885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31</a:t>
            </a:fld>
            <a:endParaRPr altLang="zh-CN" sz="1200" lang="en-US">
              <a:solidFill>
                <a:srgbClr val="898989"/>
              </a:solidFill>
              <a:latin typeface="Calibri" pitchFamily="34" charset="0"/>
              <a:ea typeface="MS PGothic" pitchFamily="34" charset="-128"/>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57">
                                            <p:txEl>
                                              <p:charRg st="0" end="22"/>
                                            </p:txEl>
                                          </p:spTgt>
                                        </p:tgtEl>
                                        <p:attrNameLst>
                                          <p:attrName>style.visibility</p:attrName>
                                        </p:attrNameLst>
                                      </p:cBhvr>
                                      <p:to>
                                        <p:strVal val="visible"/>
                                      </p:to>
                                    </p:set>
                                    <p:animEffect transition="in" filter="randombar(horizontal)">
                                      <p:cBhvr>
                                        <p:cTn dur="500" id="7"/>
                                        <p:tgtEl>
                                          <p:spTgt spid="1048857">
                                            <p:txEl>
                                              <p:charRg st="0" end="2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857">
                                            <p:txEl>
                                              <p:charRg st="22" end="63"/>
                                            </p:txEl>
                                          </p:spTgt>
                                        </p:tgtEl>
                                        <p:attrNameLst>
                                          <p:attrName>style.visibility</p:attrName>
                                        </p:attrNameLst>
                                      </p:cBhvr>
                                      <p:to>
                                        <p:strVal val="visible"/>
                                      </p:to>
                                    </p:set>
                                    <p:animEffect transition="in" filter="randombar(horizontal)">
                                      <p:cBhvr>
                                        <p:cTn dur="500" id="12"/>
                                        <p:tgtEl>
                                          <p:spTgt spid="1048857">
                                            <p:txEl>
                                              <p:charRg st="22" end="63"/>
                                            </p:txEl>
                                          </p:spTgt>
                                        </p:tgtEl>
                                      </p:cBhvr>
                                    </p:animEffect>
                                  </p:childTnLst>
                                </p:cTn>
                              </p:par>
                              <p:par>
                                <p:cTn fill="hold" id="13" nodeType="withEffect" presetClass="entr" presetID="14" presetSubtype="10">
                                  <p:stCondLst>
                                    <p:cond delay="0"/>
                                  </p:stCondLst>
                                  <p:childTnLst>
                                    <p:set>
                                      <p:cBhvr>
                                        <p:cTn dur="1" fill="hold" id="14">
                                          <p:stCondLst>
                                            <p:cond delay="0"/>
                                          </p:stCondLst>
                                        </p:cTn>
                                        <p:tgtEl>
                                          <p:spTgt spid="1048857">
                                            <p:txEl>
                                              <p:charRg st="63" end="83"/>
                                            </p:txEl>
                                          </p:spTgt>
                                        </p:tgtEl>
                                        <p:attrNameLst>
                                          <p:attrName>style.visibility</p:attrName>
                                        </p:attrNameLst>
                                      </p:cBhvr>
                                      <p:to>
                                        <p:strVal val="visible"/>
                                      </p:to>
                                    </p:set>
                                    <p:animEffect transition="in" filter="randombar(horizontal)">
                                      <p:cBhvr>
                                        <p:cTn dur="500" id="15"/>
                                        <p:tgtEl>
                                          <p:spTgt spid="1048857">
                                            <p:txEl>
                                              <p:charRg st="63" end="83"/>
                                            </p:txEl>
                                          </p:spTgt>
                                        </p:tgtEl>
                                      </p:cBhvr>
                                    </p:animEffect>
                                  </p:childTnLst>
                                </p:cTn>
                              </p:par>
                              <p:par>
                                <p:cTn fill="hold" id="16" nodeType="withEffect" presetClass="entr" presetID="14" presetSubtype="10">
                                  <p:stCondLst>
                                    <p:cond delay="0"/>
                                  </p:stCondLst>
                                  <p:childTnLst>
                                    <p:set>
                                      <p:cBhvr>
                                        <p:cTn dur="1" fill="hold" id="17">
                                          <p:stCondLst>
                                            <p:cond delay="0"/>
                                          </p:stCondLst>
                                        </p:cTn>
                                        <p:tgtEl>
                                          <p:spTgt spid="1048857">
                                            <p:txEl>
                                              <p:charRg st="83" end="105"/>
                                            </p:txEl>
                                          </p:spTgt>
                                        </p:tgtEl>
                                        <p:attrNameLst>
                                          <p:attrName>style.visibility</p:attrName>
                                        </p:attrNameLst>
                                      </p:cBhvr>
                                      <p:to>
                                        <p:strVal val="visible"/>
                                      </p:to>
                                    </p:set>
                                    <p:animEffect transition="in" filter="randombar(horizontal)">
                                      <p:cBhvr>
                                        <p:cTn dur="500" id="18"/>
                                        <p:tgtEl>
                                          <p:spTgt spid="1048857">
                                            <p:txEl>
                                              <p:charRg st="83" end="105"/>
                                            </p:txEl>
                                          </p:spTgt>
                                        </p:tgtEl>
                                      </p:cBhvr>
                                    </p:animEffect>
                                  </p:childTnLst>
                                </p:cTn>
                              </p:par>
                              <p:par>
                                <p:cTn fill="hold" id="19" nodeType="withEffect" presetClass="entr" presetID="14" presetSubtype="10">
                                  <p:stCondLst>
                                    <p:cond delay="0"/>
                                  </p:stCondLst>
                                  <p:childTnLst>
                                    <p:set>
                                      <p:cBhvr>
                                        <p:cTn dur="1" fill="hold" id="20">
                                          <p:stCondLst>
                                            <p:cond delay="0"/>
                                          </p:stCondLst>
                                        </p:cTn>
                                        <p:tgtEl>
                                          <p:spTgt spid="1048857">
                                            <p:txEl>
                                              <p:charRg st="105" end="117"/>
                                            </p:txEl>
                                          </p:spTgt>
                                        </p:tgtEl>
                                        <p:attrNameLst>
                                          <p:attrName>style.visibility</p:attrName>
                                        </p:attrNameLst>
                                      </p:cBhvr>
                                      <p:to>
                                        <p:strVal val="visible"/>
                                      </p:to>
                                    </p:set>
                                    <p:animEffect transition="in" filter="randombar(horizontal)">
                                      <p:cBhvr>
                                        <p:cTn dur="500" id="21"/>
                                        <p:tgtEl>
                                          <p:spTgt spid="1048857">
                                            <p:txEl>
                                              <p:charRg st="105" end="117"/>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14" presetSubtype="10">
                                  <p:stCondLst>
                                    <p:cond delay="0"/>
                                  </p:stCondLst>
                                  <p:childTnLst>
                                    <p:set>
                                      <p:cBhvr>
                                        <p:cTn dur="1" fill="hold" id="25">
                                          <p:stCondLst>
                                            <p:cond delay="0"/>
                                          </p:stCondLst>
                                        </p:cTn>
                                        <p:tgtEl>
                                          <p:spTgt spid="1048857">
                                            <p:txEl>
                                              <p:charRg st="117" end="139"/>
                                            </p:txEl>
                                          </p:spTgt>
                                        </p:tgtEl>
                                        <p:attrNameLst>
                                          <p:attrName>style.visibility</p:attrName>
                                        </p:attrNameLst>
                                      </p:cBhvr>
                                      <p:to>
                                        <p:strVal val="visible"/>
                                      </p:to>
                                    </p:set>
                                    <p:animEffect transition="in" filter="randombar(horizontal)">
                                      <p:cBhvr>
                                        <p:cTn dur="500" id="26"/>
                                        <p:tgtEl>
                                          <p:spTgt spid="1048857">
                                            <p:txEl>
                                              <p:charRg st="117" end="139"/>
                                            </p:txEl>
                                          </p:spTgt>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14" presetSubtype="10">
                                  <p:stCondLst>
                                    <p:cond delay="0"/>
                                  </p:stCondLst>
                                  <p:childTnLst>
                                    <p:set>
                                      <p:cBhvr>
                                        <p:cTn dur="1" fill="hold" id="30">
                                          <p:stCondLst>
                                            <p:cond delay="0"/>
                                          </p:stCondLst>
                                        </p:cTn>
                                        <p:tgtEl>
                                          <p:spTgt spid="1048857">
                                            <p:txEl>
                                              <p:charRg st="139" end="208"/>
                                            </p:txEl>
                                          </p:spTgt>
                                        </p:tgtEl>
                                        <p:attrNameLst>
                                          <p:attrName>style.visibility</p:attrName>
                                        </p:attrNameLst>
                                      </p:cBhvr>
                                      <p:to>
                                        <p:strVal val="visible"/>
                                      </p:to>
                                    </p:set>
                                    <p:animEffect transition="in" filter="randombar(horizontal)">
                                      <p:cBhvr>
                                        <p:cTn dur="500" id="31"/>
                                        <p:tgtEl>
                                          <p:spTgt spid="1048857">
                                            <p:txEl>
                                              <p:charRg st="139"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sp>
        <p:nvSpPr>
          <p:cNvPr id="1048862" name=""/>
          <p:cNvSpPr/>
          <p:nvPr>
            <p:ph type="title" sz="full" idx="4294967295"/>
          </p:nvPr>
        </p:nvSpPr>
        <p:spPr>
          <a:xfrm rot="0">
            <a:off x="457200" y="260350"/>
            <a:ext cx="8147050" cy="792162"/>
          </a:xfrm>
          <a:prstGeom prst="rect"/>
          <a:noFill/>
          <a:ln>
            <a:noFill/>
          </a:ln>
        </p:spPr>
        <p:txBody>
          <a:bodyPr anchor="t" bIns="40006" lIns="80009" rIns="80009" tIns="40006"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3600" lang="zh-CN">
                <a:latin typeface="Arial" pitchFamily="34" charset="0"/>
                <a:ea typeface="Arial" pitchFamily="34" charset="0"/>
              </a:rPr>
              <a:t>持续集成</a:t>
            </a:r>
            <a:r>
              <a:rPr altLang="zh-CN" sz="3600" lang="en-US">
                <a:latin typeface="Arial" pitchFamily="34" charset="0"/>
                <a:ea typeface="Arial" pitchFamily="34" charset="0"/>
              </a:rPr>
              <a:t>(</a:t>
            </a:r>
            <a:r>
              <a:rPr altLang="zh-CN" b="1" sz="3600" lang="en-US">
                <a:solidFill>
                  <a:srgbClr val="FF0000"/>
                </a:solidFill>
                <a:latin typeface="Arial" pitchFamily="34" charset="0"/>
                <a:ea typeface="Arial" pitchFamily="34" charset="0"/>
              </a:rPr>
              <a:t>C</a:t>
            </a:r>
            <a:r>
              <a:rPr altLang="zh-CN" sz="3600" lang="en-US">
                <a:latin typeface="Arial" pitchFamily="34" charset="0"/>
                <a:ea typeface="Arial" pitchFamily="34" charset="0"/>
              </a:rPr>
              <a:t>ontinuous </a:t>
            </a:r>
            <a:r>
              <a:rPr altLang="zh-CN" b="1" sz="3600" lang="en-US">
                <a:solidFill>
                  <a:srgbClr val="FF0000"/>
                </a:solidFill>
                <a:latin typeface="Arial" pitchFamily="34" charset="0"/>
                <a:ea typeface="Arial" pitchFamily="34" charset="0"/>
              </a:rPr>
              <a:t>I</a:t>
            </a:r>
            <a:r>
              <a:rPr altLang="zh-CN" sz="3600" lang="en-US">
                <a:latin typeface="Arial" pitchFamily="34" charset="0"/>
                <a:ea typeface="Arial" pitchFamily="34" charset="0"/>
              </a:rPr>
              <a:t>ntegration)</a:t>
            </a:r>
          </a:p>
        </p:txBody>
      </p:sp>
      <p:sp>
        <p:nvSpPr>
          <p:cNvPr id="104886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32</a:t>
            </a:fld>
            <a:endParaRPr altLang="zh-CN" sz="1200" lang="en-US">
              <a:solidFill>
                <a:srgbClr val="898989"/>
              </a:solidFill>
              <a:latin typeface="Calibri" pitchFamily="34" charset="0"/>
              <a:ea typeface="MS PGothic" pitchFamily="34" charset="-128"/>
            </a:endParaRPr>
          </a:p>
        </p:txBody>
      </p:sp>
      <p:sp>
        <p:nvSpPr>
          <p:cNvPr id="1048864" name=""/>
          <p:cNvSpPr txBox="1"/>
          <p:nvPr/>
        </p:nvSpPr>
        <p:spPr>
          <a:xfrm rot="0">
            <a:off x="446087" y="1628775"/>
            <a:ext cx="8229600" cy="38163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buNone/>
            </a:pPr>
            <a:r>
              <a:rPr altLang="zh-CN" sz="2800" lang="en-US"/>
              <a:t> </a:t>
            </a:r>
            <a:r>
              <a:rPr altLang="zh-CN" sz="2800" lang="en-US"/>
              <a:t>     </a:t>
            </a:r>
            <a:r>
              <a:rPr altLang="en-US" sz="2800" lang="zh-CN"/>
              <a:t>一</a:t>
            </a:r>
            <a:r>
              <a:rPr altLang="en-US" sz="2800" lang="zh-CN"/>
              <a:t>种</a:t>
            </a:r>
            <a:r>
              <a:rPr altLang="en-US" sz="2800" lang="zh-CN"/>
              <a:t>软件开发实践，即团队的成员经常集成他们的工作，通常每个成员每天至少集成一次，每次集成通过自动化的构建（包括编译，发布，自动化测试）来验证，从而尽快地检测出集成错误。</a:t>
            </a:r>
          </a:p>
          <a:p>
            <a:pPr algn="r" indent="0" lvl="0" marL="0">
              <a:buNone/>
            </a:pPr>
            <a:endParaRPr altLang="zh-CN" sz="2000" lang="en-US">
              <a:latin typeface="Times New Roman" pitchFamily="18" charset="0"/>
              <a:ea typeface="Times New Roman" pitchFamily="18" charset="0"/>
            </a:endParaRPr>
          </a:p>
          <a:p>
            <a:pPr algn="r" indent="0" lvl="0" marL="0">
              <a:buNone/>
            </a:pPr>
            <a:endParaRPr altLang="zh-CN" sz="2000" lang="en-US">
              <a:latin typeface="Times New Roman" pitchFamily="18" charset="0"/>
              <a:ea typeface="Times New Roman" pitchFamily="18" charset="0"/>
            </a:endParaRPr>
          </a:p>
          <a:p>
            <a:pPr algn="r" indent="0" lvl="0" marL="0">
              <a:buNone/>
            </a:pPr>
            <a:r>
              <a:rPr altLang="zh-CN" sz="2000" lang="en-US">
                <a:latin typeface="Times New Roman" pitchFamily="18" charset="0"/>
                <a:ea typeface="Times New Roman" pitchFamily="18" charset="0"/>
              </a:rPr>
              <a:t>──Martin Fowler</a:t>
            </a:r>
          </a:p>
          <a:p>
            <a:pPr algn="r" indent="0" lvl="0" marL="0">
              <a:buNone/>
            </a:pPr>
            <a:r>
              <a:rPr altLang="zh-CN" sz="2000" lang="en-US">
                <a:latin typeface="Times New Roman" pitchFamily="18" charset="0"/>
                <a:ea typeface="Times New Roman" pitchFamily="18" charset="0"/>
              </a:rPr>
              <a:t>“paper: Continuous Integration”</a:t>
            </a:r>
          </a:p>
          <a:p>
            <a:pPr indent="0" lvl="0" marL="0"/>
            <a:endParaRPr altLang="zh-CN" sz="2800"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8868" name=""/>
          <p:cNvSpPr/>
          <p:nvPr>
            <p:ph type="title" sz="full" idx="4294967295"/>
          </p:nvPr>
        </p:nvSpPr>
        <p:spPr>
          <a:xfrm rot="0">
            <a:off x="457200" y="260350"/>
            <a:ext cx="8147050" cy="792162"/>
          </a:xfrm>
          <a:prstGeom prst="rect"/>
          <a:noFill/>
          <a:ln>
            <a:noFill/>
          </a:ln>
        </p:spPr>
        <p:txBody>
          <a:bodyPr anchor="t" bIns="40006" lIns="80009" rIns="80009" tIns="40006"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sz="3600" lang="en-US">
                <a:latin typeface="Arial" pitchFamily="34" charset="0"/>
                <a:ea typeface="Arial" pitchFamily="34" charset="0"/>
              </a:rPr>
              <a:t>CI</a:t>
            </a:r>
            <a:r>
              <a:rPr altLang="en-US" sz="3600" lang="zh-CN">
                <a:latin typeface="Arial" pitchFamily="34" charset="0"/>
                <a:ea typeface="Arial" pitchFamily="34" charset="0"/>
              </a:rPr>
              <a:t>的关键</a:t>
            </a:r>
            <a:r>
              <a:rPr altLang="en-US" sz="3600" lang="zh-CN">
                <a:latin typeface="Arial" pitchFamily="34" charset="0"/>
                <a:ea typeface="Arial" pitchFamily="34" charset="0"/>
              </a:rPr>
              <a:t>要点</a:t>
            </a:r>
          </a:p>
        </p:txBody>
      </p:sp>
      <p:sp>
        <p:nvSpPr>
          <p:cNvPr id="104886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33</a:t>
            </a:fld>
            <a:endParaRPr altLang="zh-CN" sz="1200" lang="en-US">
              <a:solidFill>
                <a:srgbClr val="898989"/>
              </a:solidFill>
              <a:latin typeface="Calibri" pitchFamily="34" charset="0"/>
              <a:ea typeface="MS PGothic" pitchFamily="34" charset="-128"/>
            </a:endParaRPr>
          </a:p>
        </p:txBody>
      </p:sp>
      <p:sp>
        <p:nvSpPr>
          <p:cNvPr id="1048870" name=""/>
          <p:cNvSpPr txBox="1"/>
          <p:nvPr/>
        </p:nvSpPr>
        <p:spPr>
          <a:xfrm rot="0">
            <a:off x="446087" y="1341437"/>
            <a:ext cx="8229600" cy="43910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342900" lvl="0" marL="342900"/>
            <a:r>
              <a:rPr altLang="en-US" sz="2800" lang="zh-CN"/>
              <a:t>持续集成强调 “快速”和“反馈”，要求完成一次系统集成的时间尽量短，并提供完备且有效的反馈信息。</a:t>
            </a:r>
          </a:p>
          <a:p>
            <a:pPr indent="-342900" lvl="0" marL="342900"/>
            <a:r>
              <a:rPr altLang="en-US" sz="2800" lang="zh-CN"/>
              <a:t>修复失败的构建是团队最高优先级的任务。</a:t>
            </a:r>
          </a:p>
          <a:p>
            <a:pPr indent="-342900" lvl="0" marL="342900"/>
            <a:r>
              <a:rPr altLang="en-US" sz="2800" lang="zh-CN"/>
              <a:t>开发人员须先在本地构建成功，才可提交代码到版本控制库。</a:t>
            </a:r>
          </a:p>
          <a:p>
            <a:pPr indent="-342900" lvl="0" marL="342900"/>
            <a:r>
              <a:rPr altLang="en-US" sz="2800" lang="zh-CN"/>
              <a:t>开发人员每天至少向版本控制库提交一次代码。</a:t>
            </a:r>
          </a:p>
          <a:p>
            <a:pPr indent="-342900" lvl="0" marL="342900"/>
            <a:r>
              <a:rPr altLang="en-US" sz="2800" lang="zh-CN"/>
              <a:t>每次构建都必须</a:t>
            </a:r>
            <a:r>
              <a:rPr altLang="zh-CN" sz="2800" lang="en-US"/>
              <a:t>100%</a:t>
            </a:r>
            <a:r>
              <a:rPr altLang="en-US" sz="2800" lang="zh-CN"/>
              <a:t>通过测试。</a:t>
            </a:r>
          </a:p>
          <a:p>
            <a:pPr indent="-342900" lvl="0" marL="342900"/>
            <a:r>
              <a:rPr altLang="en-US" sz="2800" lang="zh-CN"/>
              <a:t>持续集成的状态必须实时可视化显示给所有人。</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70">
                                            <p:txEl>
                                              <p:charRg st="49" end="69"/>
                                            </p:txEl>
                                          </p:spTgt>
                                        </p:tgtEl>
                                        <p:attrNameLst>
                                          <p:attrName>style.visibility</p:attrName>
                                        </p:attrNameLst>
                                      </p:cBhvr>
                                      <p:to>
                                        <p:strVal val="visible"/>
                                      </p:to>
                                    </p:set>
                                    <p:animEffect transition="in" filter="randombar(horizontal)">
                                      <p:cBhvr>
                                        <p:cTn dur="500" id="7"/>
                                        <p:tgtEl>
                                          <p:spTgt spid="1048870">
                                            <p:txEl>
                                              <p:charRg st="49" end="6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870">
                                            <p:txEl>
                                              <p:charRg st="69" end="97"/>
                                            </p:txEl>
                                          </p:spTgt>
                                        </p:tgtEl>
                                        <p:attrNameLst>
                                          <p:attrName>style.visibility</p:attrName>
                                        </p:attrNameLst>
                                      </p:cBhvr>
                                      <p:to>
                                        <p:strVal val="visible"/>
                                      </p:to>
                                    </p:set>
                                    <p:animEffect transition="in" filter="randombar(horizontal)">
                                      <p:cBhvr>
                                        <p:cTn dur="500" id="12"/>
                                        <p:tgtEl>
                                          <p:spTgt spid="1048870">
                                            <p:txEl>
                                              <p:charRg st="69" end="97"/>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870">
                                            <p:txEl>
                                              <p:charRg st="97" end="119"/>
                                            </p:txEl>
                                          </p:spTgt>
                                        </p:tgtEl>
                                        <p:attrNameLst>
                                          <p:attrName>style.visibility</p:attrName>
                                        </p:attrNameLst>
                                      </p:cBhvr>
                                      <p:to>
                                        <p:strVal val="visible"/>
                                      </p:to>
                                    </p:set>
                                    <p:animEffect transition="in" filter="randombar(horizontal)">
                                      <p:cBhvr>
                                        <p:cTn dur="500" id="17"/>
                                        <p:tgtEl>
                                          <p:spTgt spid="1048870">
                                            <p:txEl>
                                              <p:charRg st="97" end="119"/>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870">
                                            <p:txEl>
                                              <p:charRg st="119" end="136"/>
                                            </p:txEl>
                                          </p:spTgt>
                                        </p:tgtEl>
                                        <p:attrNameLst>
                                          <p:attrName>style.visibility</p:attrName>
                                        </p:attrNameLst>
                                      </p:cBhvr>
                                      <p:to>
                                        <p:strVal val="visible"/>
                                      </p:to>
                                    </p:set>
                                    <p:animEffect transition="in" filter="randombar(horizontal)">
                                      <p:cBhvr>
                                        <p:cTn dur="500" id="22"/>
                                        <p:tgtEl>
                                          <p:spTgt spid="1048870">
                                            <p:txEl>
                                              <p:charRg st="119" end="136"/>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4" presetSubtype="10">
                                  <p:stCondLst>
                                    <p:cond delay="0"/>
                                  </p:stCondLst>
                                  <p:childTnLst>
                                    <p:set>
                                      <p:cBhvr>
                                        <p:cTn dur="1" fill="hold" id="26">
                                          <p:stCondLst>
                                            <p:cond delay="0"/>
                                          </p:stCondLst>
                                        </p:cTn>
                                        <p:tgtEl>
                                          <p:spTgt spid="1048870">
                                            <p:txEl>
                                              <p:charRg st="136" end="158"/>
                                            </p:txEl>
                                          </p:spTgt>
                                        </p:tgtEl>
                                        <p:attrNameLst>
                                          <p:attrName>style.visibility</p:attrName>
                                        </p:attrNameLst>
                                      </p:cBhvr>
                                      <p:to>
                                        <p:strVal val="visible"/>
                                      </p:to>
                                    </p:set>
                                    <p:animEffect transition="in" filter="randombar(horizontal)">
                                      <p:cBhvr>
                                        <p:cTn dur="500" id="27"/>
                                        <p:tgtEl>
                                          <p:spTgt spid="1048870">
                                            <p:txEl>
                                              <p:charRg st="136"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58" name=""/>
        <p:cNvGrpSpPr/>
        <p:nvPr/>
      </p:nvGrpSpPr>
      <p:grpSpPr>
        <a:xfrm rot="0">
          <a:off x="0" y="0"/>
          <a:ext cx="0" cy="0"/>
          <a:chOff x="0" y="0"/>
          <a:chExt cx="0" cy="0"/>
        </a:xfrm>
      </p:grpSpPr>
      <p:sp>
        <p:nvSpPr>
          <p:cNvPr id="1048874" name=""/>
          <p:cNvSpPr/>
          <p:nvPr>
            <p:ph type="title" sz="full" idx="4294967295"/>
          </p:nvPr>
        </p:nvSpPr>
        <p:spPr>
          <a:xfrm rot="0">
            <a:off x="468312" y="260350"/>
            <a:ext cx="7997825" cy="576262"/>
          </a:xfrm>
          <a:prstGeom prst="rect"/>
          <a:noFill/>
          <a:ln>
            <a:noFill/>
          </a:ln>
        </p:spPr>
        <p:txBody>
          <a:bodyPr anchor="t" bIns="40051" lIns="80103" rIns="80103" tIns="40051"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sz="3600" lang="en-US">
                <a:latin typeface="Times New Roman" pitchFamily="18" charset="0"/>
                <a:ea typeface="Times New Roman" pitchFamily="18" charset="0"/>
              </a:rPr>
              <a:t>SCRUM</a:t>
            </a:r>
            <a:r>
              <a:rPr altLang="en-US" sz="3600" lang="zh-CN">
                <a:latin typeface="宋体" pitchFamily="2" charset="-122"/>
              </a:rPr>
              <a:t>敏捷团队</a:t>
            </a:r>
          </a:p>
        </p:txBody>
      </p:sp>
      <p:grpSp>
        <p:nvGrpSpPr>
          <p:cNvPr id="159" name=""/>
          <p:cNvGrpSpPr/>
          <p:nvPr/>
        </p:nvGrpSpPr>
        <p:grpSpPr>
          <a:xfrm rot="0">
            <a:off x="611187" y="1268412"/>
            <a:ext cx="7994650" cy="4884737"/>
            <a:chOff x="611188" y="1484784"/>
            <a:chExt cx="7994650" cy="4883711"/>
          </a:xfrm>
        </p:grpSpPr>
        <p:pic>
          <p:nvPicPr>
            <p:cNvPr id="2097228" name=""/>
            <p:cNvPicPr>
              <a:picLocks/>
            </p:cNvPicPr>
            <p:nvPr/>
          </p:nvPicPr>
          <p:blipFill>
            <a:blip xmlns:r="http://schemas.openxmlformats.org/officeDocument/2006/relationships" r:embed="rId1"/>
            <a:srcRect l="0" t="0" r="0" b="0"/>
            <a:stretch>
              <a:fillRect/>
            </a:stretch>
          </p:blipFill>
          <p:spPr>
            <a:xfrm rot="0">
              <a:off x="755650" y="1484784"/>
              <a:ext cx="7850188" cy="4681538"/>
            </a:xfrm>
            <a:prstGeom prst="rect"/>
            <a:noFill/>
            <a:ln>
              <a:noFill/>
            </a:ln>
          </p:spPr>
        </p:pic>
        <p:sp>
          <p:nvSpPr>
            <p:cNvPr id="1048875" name=""/>
            <p:cNvSpPr txBox="1"/>
            <p:nvPr/>
          </p:nvSpPr>
          <p:spPr>
            <a:xfrm rot="0">
              <a:off x="670108" y="3347840"/>
              <a:ext cx="1085484" cy="338518"/>
            </a:xfrm>
            <a:prstGeom prst="rect"/>
            <a:noFill/>
            <a:ln>
              <a:noFill/>
            </a:ln>
          </p:spPr>
          <p:txBody>
            <a:bodyPr anchor="t" bIns="45702" lIns="91405" rIns="91405" tIns="45702"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sz="1600" lang="en-US">
                  <a:solidFill>
                    <a:srgbClr val="4D4D4D"/>
                  </a:solidFill>
                  <a:ea typeface="Arial Unicode MS" pitchFamily="34" charset="-122"/>
                </a:rPr>
                <a:t>Marketing</a:t>
              </a:r>
            </a:p>
          </p:txBody>
        </p:sp>
        <p:sp>
          <p:nvSpPr>
            <p:cNvPr id="1048876" name=""/>
            <p:cNvSpPr txBox="1"/>
            <p:nvPr/>
          </p:nvSpPr>
          <p:spPr>
            <a:xfrm rot="0">
              <a:off x="902668" y="2781946"/>
              <a:ext cx="594964" cy="338518"/>
            </a:xfrm>
            <a:prstGeom prst="rect"/>
            <a:noFill/>
            <a:ln>
              <a:noFill/>
            </a:ln>
          </p:spPr>
          <p:txBody>
            <a:bodyPr anchor="t" bIns="45702" lIns="91405" rIns="91405" tIns="45702"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en-US" sz="1600" lang="zh-CN">
                  <a:solidFill>
                    <a:srgbClr val="4D4D4D"/>
                  </a:solidFill>
                  <a:ea typeface="Arial Unicode MS" pitchFamily="34" charset="-122"/>
                </a:rPr>
                <a:t>用户</a:t>
              </a:r>
            </a:p>
          </p:txBody>
        </p:sp>
        <p:sp>
          <p:nvSpPr>
            <p:cNvPr id="1048877" name=""/>
            <p:cNvSpPr txBox="1"/>
            <p:nvPr/>
          </p:nvSpPr>
          <p:spPr>
            <a:xfrm rot="0">
              <a:off x="926481" y="3876478"/>
              <a:ext cx="594964" cy="338518"/>
            </a:xfrm>
            <a:prstGeom prst="rect"/>
            <a:noFill/>
            <a:ln>
              <a:noFill/>
            </a:ln>
          </p:spPr>
          <p:txBody>
            <a:bodyPr anchor="t" bIns="45702" lIns="91405" rIns="91405" tIns="45702"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en-US" sz="1600" lang="zh-CN">
                  <a:solidFill>
                    <a:srgbClr val="4D4D4D"/>
                  </a:solidFill>
                  <a:ea typeface="Arial Unicode MS" pitchFamily="34" charset="-122"/>
                </a:rPr>
                <a:t>用服</a:t>
              </a:r>
            </a:p>
          </p:txBody>
        </p:sp>
        <p:sp>
          <p:nvSpPr>
            <p:cNvPr id="1048878" name=""/>
            <p:cNvSpPr txBox="1"/>
            <p:nvPr/>
          </p:nvSpPr>
          <p:spPr>
            <a:xfrm rot="0">
              <a:off x="926481" y="4490430"/>
              <a:ext cx="594964" cy="338518"/>
            </a:xfrm>
            <a:prstGeom prst="rect"/>
            <a:noFill/>
            <a:ln>
              <a:noFill/>
            </a:ln>
          </p:spPr>
          <p:txBody>
            <a:bodyPr anchor="t" bIns="45702" lIns="91405" rIns="91405" tIns="45702"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en-US" sz="1600" lang="zh-CN">
                  <a:solidFill>
                    <a:srgbClr val="4D4D4D"/>
                  </a:solidFill>
                  <a:ea typeface="Arial Unicode MS" pitchFamily="34" charset="-122"/>
                </a:rPr>
                <a:t>管理</a:t>
              </a:r>
            </a:p>
          </p:txBody>
        </p:sp>
        <p:sp>
          <p:nvSpPr>
            <p:cNvPr id="1048879" name=""/>
            <p:cNvSpPr txBox="1"/>
            <p:nvPr/>
          </p:nvSpPr>
          <p:spPr>
            <a:xfrm rot="0">
              <a:off x="905746" y="5066494"/>
              <a:ext cx="779310" cy="338518"/>
            </a:xfrm>
            <a:prstGeom prst="rect"/>
            <a:noFill/>
            <a:ln>
              <a:noFill/>
            </a:ln>
          </p:spPr>
          <p:txBody>
            <a:bodyPr anchor="t" bIns="45702" lIns="91405" rIns="91405" tIns="45702"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sz="1600" lang="en-US">
                  <a:solidFill>
                    <a:srgbClr val="4D4D4D"/>
                  </a:solidFill>
                  <a:ea typeface="Arial Unicode MS" pitchFamily="34" charset="-122"/>
                </a:rPr>
                <a:t>..etc…</a:t>
              </a:r>
            </a:p>
          </p:txBody>
        </p:sp>
        <p:sp>
          <p:nvSpPr>
            <p:cNvPr id="1048880" name=""/>
            <p:cNvSpPr txBox="1"/>
            <p:nvPr/>
          </p:nvSpPr>
          <p:spPr>
            <a:xfrm rot="0">
              <a:off x="619125" y="1773648"/>
              <a:ext cx="1346200" cy="369809"/>
            </a:xfrm>
            <a:prstGeom prst="rect"/>
            <a:noFill/>
            <a:ln>
              <a:noFill/>
            </a:ln>
          </p:spPr>
          <p:txBody>
            <a:bodyPr anchor="t" bIns="45702" lIns="91405" rIns="91405" tIns="45702"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en-US" b="1" sz="1800" lang="zh-CN">
                  <a:latin typeface="宋体" pitchFamily="2" charset="-122"/>
                </a:rPr>
                <a:t>利益相关人</a:t>
              </a:r>
            </a:p>
          </p:txBody>
        </p:sp>
        <p:sp>
          <p:nvSpPr>
            <p:cNvPr id="1048881" name=""/>
            <p:cNvSpPr txBox="1"/>
            <p:nvPr/>
          </p:nvSpPr>
          <p:spPr>
            <a:xfrm rot="0">
              <a:off x="6372225" y="1774628"/>
              <a:ext cx="393700" cy="246221"/>
            </a:xfrm>
            <a:prstGeom prst="rect"/>
            <a:solidFill>
              <a:srgbClr val="FFFF99"/>
            </a:solidFill>
            <a:ln>
              <a:noFill/>
            </a:ln>
          </p:spPr>
          <p:txBody>
            <a:bodyPr anchor="t" bIns="0" lIns="0" rIns="0" tIns="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99660A"/>
                  </a:solidFill>
                  <a:ea typeface="Arial Unicode MS" pitchFamily="34" charset="-122"/>
                </a:rPr>
                <a:t>SM</a:t>
              </a:r>
            </a:p>
          </p:txBody>
        </p:sp>
        <p:sp>
          <p:nvSpPr>
            <p:cNvPr id="1048882" name=""/>
            <p:cNvSpPr txBox="1"/>
            <p:nvPr/>
          </p:nvSpPr>
          <p:spPr>
            <a:xfrm rot="0">
              <a:off x="6084888" y="4006653"/>
              <a:ext cx="392112" cy="246221"/>
            </a:xfrm>
            <a:prstGeom prst="rect"/>
            <a:solidFill>
              <a:srgbClr val="FFFF99"/>
            </a:solidFill>
            <a:ln>
              <a:noFill/>
            </a:ln>
          </p:spPr>
          <p:txBody>
            <a:bodyPr anchor="t" bIns="0" lIns="0" rIns="0" tIns="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99660A"/>
                  </a:solidFill>
                  <a:ea typeface="Arial Unicode MS" pitchFamily="34" charset="-122"/>
                </a:rPr>
                <a:t>SM</a:t>
              </a:r>
            </a:p>
          </p:txBody>
        </p:sp>
        <p:sp>
          <p:nvSpPr>
            <p:cNvPr id="1048883" name=""/>
            <p:cNvSpPr txBox="1"/>
            <p:nvPr/>
          </p:nvSpPr>
          <p:spPr>
            <a:xfrm rot="0">
              <a:off x="6951663" y="4989315"/>
              <a:ext cx="357187" cy="246221"/>
            </a:xfrm>
            <a:prstGeom prst="rect"/>
            <a:solidFill>
              <a:srgbClr val="FFFF99"/>
            </a:solidFill>
            <a:ln>
              <a:noFill/>
            </a:ln>
          </p:spPr>
          <p:txBody>
            <a:bodyPr anchor="t" bIns="0" lIns="0" rIns="0" tIns="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zh-CN" b="1" sz="1600" lang="en-US">
                  <a:solidFill>
                    <a:srgbClr val="99660A"/>
                  </a:solidFill>
                  <a:ea typeface="Arial Unicode MS" pitchFamily="34" charset="-122"/>
                </a:rPr>
                <a:t>SM</a:t>
              </a:r>
            </a:p>
          </p:txBody>
        </p:sp>
        <p:sp>
          <p:nvSpPr>
            <p:cNvPr id="1048884" name=""/>
            <p:cNvSpPr txBox="1"/>
            <p:nvPr/>
          </p:nvSpPr>
          <p:spPr>
            <a:xfrm rot="0">
              <a:off x="611188" y="5805264"/>
              <a:ext cx="2736676" cy="563231"/>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88900">
                <a:lnSpc>
                  <a:spcPct val="60000"/>
                </a:lnSpc>
                <a:spcBef>
                  <a:spcPct val="50000"/>
                </a:spcBef>
                <a:buClr>
                  <a:schemeClr val="dk2"/>
                </a:buClr>
                <a:buSzPct val="60000"/>
                <a:buNone/>
              </a:pPr>
              <a:r>
                <a:rPr altLang="zh-CN" sz="1800" lang="en-US">
                  <a:latin typeface="Times New Roman" pitchFamily="18" charset="0"/>
                  <a:ea typeface="华文细黑" pitchFamily="2" charset="-122"/>
                </a:rPr>
                <a:t>SM</a:t>
              </a:r>
              <a:r>
                <a:rPr altLang="en-US" sz="1800" lang="zh-CN">
                  <a:latin typeface="Times New Roman" pitchFamily="18" charset="0"/>
                  <a:ea typeface="华文细黑" pitchFamily="2" charset="-122"/>
                </a:rPr>
                <a:t>：</a:t>
              </a:r>
              <a:r>
                <a:rPr altLang="zh-CN" sz="1800" lang="en-US">
                  <a:latin typeface="Times New Roman" pitchFamily="18" charset="0"/>
                  <a:ea typeface="华文细黑" pitchFamily="2" charset="-122"/>
                </a:rPr>
                <a:t>Scrum Master</a:t>
              </a:r>
            </a:p>
            <a:p>
              <a:pPr eaLnBrk="1" hangingPunct="1" indent="0" latinLnBrk="1" lvl="0" marL="88900">
                <a:lnSpc>
                  <a:spcPct val="60000"/>
                </a:lnSpc>
                <a:spcBef>
                  <a:spcPct val="50000"/>
                </a:spcBef>
                <a:buClr>
                  <a:schemeClr val="dk2"/>
                </a:buClr>
                <a:buSzPct val="60000"/>
                <a:buNone/>
              </a:pPr>
              <a:r>
                <a:rPr altLang="zh-CN" sz="1800" lang="zh-CN">
                  <a:latin typeface="Times New Roman" pitchFamily="18" charset="0"/>
                  <a:ea typeface="华文细黑" pitchFamily="2" charset="-122"/>
                </a:rPr>
                <a:t>PO</a:t>
              </a:r>
              <a:r>
                <a:rPr altLang="en-US" sz="1800" lang="zh-CN">
                  <a:latin typeface="Times New Roman" pitchFamily="18" charset="0"/>
                  <a:ea typeface="华文细黑" pitchFamily="2" charset="-122"/>
                </a:rPr>
                <a:t>：</a:t>
              </a:r>
              <a:r>
                <a:rPr altLang="zh-CN" sz="1800" lang="en-US">
                  <a:latin typeface="Times New Roman" pitchFamily="18" charset="0"/>
                  <a:ea typeface="华文细黑" pitchFamily="2" charset="-122"/>
                </a:rPr>
                <a:t>Product Owner</a:t>
              </a:r>
            </a:p>
          </p:txBody>
        </p:sp>
      </p:grpSp>
      <p:sp>
        <p:nvSpPr>
          <p:cNvPr id="104888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34</a:t>
            </a:fld>
            <a:endParaRPr altLang="zh-CN" sz="1200" lang="en-US">
              <a:solidFill>
                <a:srgbClr val="898989"/>
              </a:solidFill>
              <a:latin typeface="Calibri" pitchFamily="34" charset="0"/>
              <a:ea typeface="MS PGothic" pitchFamily="34" charset="-128"/>
            </a:endParaRP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62" name=""/>
        <p:cNvGrpSpPr/>
        <p:nvPr/>
      </p:nvGrpSpPr>
      <p:grpSpPr>
        <a:xfrm rot="0">
          <a:off x="0" y="0"/>
          <a:ext cx="0" cy="0"/>
          <a:chOff x="0" y="0"/>
          <a:chExt cx="0" cy="0"/>
        </a:xfrm>
      </p:grpSpPr>
      <p:sp>
        <p:nvSpPr>
          <p:cNvPr id="1048891" name=""/>
          <p:cNvSpPr/>
          <p:nvPr>
            <p:ph type="title" sz="full" idx="4294967295"/>
          </p:nvPr>
        </p:nvSpPr>
        <p:spPr>
          <a:xfrm rot="0">
            <a:off x="395287" y="260350"/>
            <a:ext cx="7997825" cy="576262"/>
          </a:xfrm>
          <a:prstGeom prst="rect"/>
          <a:noFill/>
          <a:ln>
            <a:noFill/>
          </a:ln>
        </p:spPr>
        <p:txBody>
          <a:bodyPr anchor="t" bIns="40051" lIns="80103" rIns="80103" tIns="40051"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3600" lang="zh-CN">
                <a:latin typeface="宋体" pitchFamily="2" charset="-122"/>
              </a:rPr>
              <a:t>敏捷团队的三个核心角色</a:t>
            </a:r>
          </a:p>
        </p:txBody>
      </p:sp>
      <p:sp>
        <p:nvSpPr>
          <p:cNvPr id="104889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35</a:t>
            </a:fld>
            <a:endParaRPr altLang="zh-CN" sz="1200" lang="en-US">
              <a:solidFill>
                <a:srgbClr val="898989"/>
              </a:solidFill>
              <a:latin typeface="Calibri" pitchFamily="34" charset="0"/>
              <a:ea typeface="MS PGothic" pitchFamily="34" charset="-128"/>
            </a:endParaRPr>
          </a:p>
        </p:txBody>
      </p:sp>
      <p:sp>
        <p:nvSpPr>
          <p:cNvPr id="1048893" name=""/>
          <p:cNvSpPr txBox="1"/>
          <p:nvPr/>
        </p:nvSpPr>
        <p:spPr>
          <a:xfrm rot="0">
            <a:off x="684212" y="1196975"/>
            <a:ext cx="7343775" cy="45878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342900" lvl="0" marL="342900"/>
            <a:r>
              <a:rPr altLang="zh-CN" sz="2800" lang="en-US">
                <a:latin typeface="Times New Roman" pitchFamily="18" charset="0"/>
                <a:ea typeface="Times New Roman" pitchFamily="18" charset="0"/>
              </a:rPr>
              <a:t>PO(Product Owner)</a:t>
            </a:r>
          </a:p>
          <a:p>
            <a:pPr indent="-325437" lvl="1" marL="669925"/>
            <a:r>
              <a:rPr altLang="en-US" b="1" sz="2400" lang="zh-CN">
                <a:solidFill>
                  <a:srgbClr val="C00000"/>
                </a:solidFill>
                <a:latin typeface="Times New Roman" pitchFamily="18" charset="0"/>
                <a:ea typeface="Times New Roman" pitchFamily="18" charset="0"/>
              </a:rPr>
              <a:t>确保</a:t>
            </a:r>
            <a:r>
              <a:rPr altLang="zh-CN" b="1" sz="2400" lang="en-US">
                <a:solidFill>
                  <a:srgbClr val="C00000"/>
                </a:solidFill>
                <a:latin typeface="Times New Roman" pitchFamily="18" charset="0"/>
                <a:ea typeface="Times New Roman" pitchFamily="18" charset="0"/>
              </a:rPr>
              <a:t>Team</a:t>
            </a:r>
            <a:r>
              <a:rPr altLang="en-US" b="1" sz="2400" lang="zh-CN">
                <a:solidFill>
                  <a:srgbClr val="C00000"/>
                </a:solidFill>
                <a:latin typeface="Times New Roman" pitchFamily="18" charset="0"/>
                <a:ea typeface="Times New Roman" pitchFamily="18" charset="0"/>
              </a:rPr>
              <a:t>做正确的事</a:t>
            </a:r>
          </a:p>
          <a:p>
            <a:pPr indent="-325437" lvl="1" marL="669925"/>
            <a:r>
              <a:rPr altLang="zh-CN" sz="2400" lang="en-US">
                <a:latin typeface="Times New Roman" pitchFamily="18" charset="0"/>
                <a:ea typeface="Times New Roman" pitchFamily="18" charset="0"/>
              </a:rPr>
              <a:t>代表利益相关人，对产品投资回报负责</a:t>
            </a:r>
          </a:p>
          <a:p>
            <a:pPr indent="-325437" lvl="1" marL="669925"/>
            <a:r>
              <a:rPr altLang="zh-CN" sz="2400" lang="en-US">
                <a:latin typeface="Times New Roman" pitchFamily="18" charset="0"/>
                <a:ea typeface="Times New Roman" pitchFamily="18" charset="0"/>
              </a:rPr>
              <a:t>定义产品需求并确定优先级</a:t>
            </a:r>
          </a:p>
          <a:p>
            <a:pPr indent="-325437" lvl="1" marL="669925"/>
            <a:r>
              <a:rPr altLang="zh-CN" sz="2400" lang="en-US">
                <a:latin typeface="Times New Roman" pitchFamily="18" charset="0"/>
                <a:ea typeface="Times New Roman" pitchFamily="18" charset="0"/>
              </a:rPr>
              <a:t>重构、持续集成环境搭建等内部任务</a:t>
            </a:r>
          </a:p>
          <a:p>
            <a:pPr indent="-342900" lvl="0" marL="342900"/>
            <a:r>
              <a:rPr altLang="en-US" sz="2800" lang="zh-CN">
                <a:latin typeface="Times New Roman" pitchFamily="18" charset="0"/>
                <a:ea typeface="Times New Roman" pitchFamily="18" charset="0"/>
              </a:rPr>
              <a:t>Scrum Master(Scrum教练</a:t>
            </a:r>
            <a:r>
              <a:rPr altLang="zh-CN" sz="2800" lang="en-US">
                <a:latin typeface="Times New Roman" pitchFamily="18" charset="0"/>
                <a:ea typeface="Times New Roman" pitchFamily="18" charset="0"/>
              </a:rPr>
              <a:t>)</a:t>
            </a:r>
          </a:p>
          <a:p>
            <a:pPr indent="-325437" lvl="1" marL="669925"/>
            <a:r>
              <a:rPr altLang="en-US" b="1" sz="2400" lang="zh-CN">
                <a:solidFill>
                  <a:srgbClr val="C00000"/>
                </a:solidFill>
                <a:latin typeface="Times New Roman" pitchFamily="18" charset="0"/>
                <a:ea typeface="Times New Roman" pitchFamily="18" charset="0"/>
              </a:rPr>
              <a:t>确保</a:t>
            </a:r>
            <a:r>
              <a:rPr altLang="zh-CN" b="1" sz="2400" lang="en-US">
                <a:solidFill>
                  <a:srgbClr val="C00000"/>
                </a:solidFill>
                <a:latin typeface="Times New Roman" pitchFamily="18" charset="0"/>
                <a:ea typeface="Times New Roman" pitchFamily="18" charset="0"/>
              </a:rPr>
              <a:t>Team</a:t>
            </a:r>
            <a:r>
              <a:rPr altLang="en-US" b="1" sz="2400" lang="zh-CN">
                <a:solidFill>
                  <a:srgbClr val="C00000"/>
                </a:solidFill>
                <a:latin typeface="Times New Roman" pitchFamily="18" charset="0"/>
                <a:ea typeface="Times New Roman" pitchFamily="18" charset="0"/>
              </a:rPr>
              <a:t>正确地做事</a:t>
            </a:r>
          </a:p>
          <a:p>
            <a:pPr indent="-325437" lvl="1" marL="669925"/>
            <a:r>
              <a:rPr altLang="en-US" sz="2400" lang="zh-CN">
                <a:latin typeface="Times New Roman" pitchFamily="18" charset="0"/>
                <a:ea typeface="Times New Roman" pitchFamily="18" charset="0"/>
              </a:rPr>
              <a:t>辅导团队正确应用敏捷实践</a:t>
            </a:r>
          </a:p>
          <a:p>
            <a:pPr indent="-325437" lvl="1" marL="669925"/>
            <a:r>
              <a:rPr altLang="en-US" sz="2400" lang="zh-CN">
                <a:latin typeface="Times New Roman" pitchFamily="18" charset="0"/>
                <a:ea typeface="Times New Roman" pitchFamily="18" charset="0"/>
              </a:rPr>
              <a:t>引导团队建立并遵守规则</a:t>
            </a:r>
          </a:p>
          <a:p>
            <a:pPr indent="-325437" lvl="1" marL="669925"/>
            <a:r>
              <a:rPr altLang="en-US" sz="2400" lang="zh-CN">
                <a:latin typeface="Times New Roman" pitchFamily="18" charset="0"/>
                <a:ea typeface="Times New Roman" pitchFamily="18" charset="0"/>
              </a:rPr>
              <a:t>激励团队</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93">
                                            <p:txEl>
                                              <p:charRg st="0" end="18"/>
                                            </p:txEl>
                                          </p:spTgt>
                                        </p:tgtEl>
                                        <p:attrNameLst>
                                          <p:attrName>style.visibility</p:attrName>
                                        </p:attrNameLst>
                                      </p:cBhvr>
                                      <p:to>
                                        <p:strVal val="visible"/>
                                      </p:to>
                                    </p:set>
                                    <p:animEffect transition="in" filter="randombar(horizontal)">
                                      <p:cBhvr>
                                        <p:cTn dur="500" id="7"/>
                                        <p:tgtEl>
                                          <p:spTgt spid="1048893">
                                            <p:txEl>
                                              <p:charRg st="0" end="18"/>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893">
                                            <p:txEl>
                                              <p:charRg st="18" end="30"/>
                                            </p:txEl>
                                          </p:spTgt>
                                        </p:tgtEl>
                                        <p:attrNameLst>
                                          <p:attrName>style.visibility</p:attrName>
                                        </p:attrNameLst>
                                      </p:cBhvr>
                                      <p:to>
                                        <p:strVal val="visible"/>
                                      </p:to>
                                    </p:set>
                                    <p:animEffect transition="in" filter="randombar(horizontal)">
                                      <p:cBhvr>
                                        <p:cTn dur="500" id="10"/>
                                        <p:tgtEl>
                                          <p:spTgt spid="1048893">
                                            <p:txEl>
                                              <p:charRg st="18" end="30"/>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893">
                                            <p:txEl>
                                              <p:charRg st="30" end="48"/>
                                            </p:txEl>
                                          </p:spTgt>
                                        </p:tgtEl>
                                        <p:attrNameLst>
                                          <p:attrName>style.visibility</p:attrName>
                                        </p:attrNameLst>
                                      </p:cBhvr>
                                      <p:to>
                                        <p:strVal val="visible"/>
                                      </p:to>
                                    </p:set>
                                    <p:animEffect transition="in" filter="randombar(horizontal)">
                                      <p:cBhvr>
                                        <p:cTn dur="500" id="13"/>
                                        <p:tgtEl>
                                          <p:spTgt spid="1048893">
                                            <p:txEl>
                                              <p:charRg st="30" end="48"/>
                                            </p:txEl>
                                          </p:spTgt>
                                        </p:tgtEl>
                                      </p:cBhvr>
                                    </p:animEffect>
                                  </p:childTnLst>
                                </p:cTn>
                              </p:par>
                              <p:par>
                                <p:cTn fill="hold" id="14" nodeType="withEffect" presetClass="entr" presetID="14" presetSubtype="10">
                                  <p:stCondLst>
                                    <p:cond delay="0"/>
                                  </p:stCondLst>
                                  <p:childTnLst>
                                    <p:set>
                                      <p:cBhvr>
                                        <p:cTn dur="1" fill="hold" id="15">
                                          <p:stCondLst>
                                            <p:cond delay="0"/>
                                          </p:stCondLst>
                                        </p:cTn>
                                        <p:tgtEl>
                                          <p:spTgt spid="1048893">
                                            <p:txEl>
                                              <p:charRg st="48" end="61"/>
                                            </p:txEl>
                                          </p:spTgt>
                                        </p:tgtEl>
                                        <p:attrNameLst>
                                          <p:attrName>style.visibility</p:attrName>
                                        </p:attrNameLst>
                                      </p:cBhvr>
                                      <p:to>
                                        <p:strVal val="visible"/>
                                      </p:to>
                                    </p:set>
                                    <p:animEffect transition="in" filter="randombar(horizontal)">
                                      <p:cBhvr>
                                        <p:cTn dur="500" id="16"/>
                                        <p:tgtEl>
                                          <p:spTgt spid="1048893">
                                            <p:txEl>
                                              <p:charRg st="48" end="61"/>
                                            </p:txEl>
                                          </p:spTgt>
                                        </p:tgtEl>
                                      </p:cBhvr>
                                    </p:animEffect>
                                  </p:childTnLst>
                                </p:cTn>
                              </p:par>
                              <p:par>
                                <p:cTn fill="hold" id="17" nodeType="withEffect" presetClass="entr" presetID="14" presetSubtype="10">
                                  <p:stCondLst>
                                    <p:cond delay="0"/>
                                  </p:stCondLst>
                                  <p:childTnLst>
                                    <p:set>
                                      <p:cBhvr>
                                        <p:cTn dur="1" fill="hold" id="18">
                                          <p:stCondLst>
                                            <p:cond delay="0"/>
                                          </p:stCondLst>
                                        </p:cTn>
                                        <p:tgtEl>
                                          <p:spTgt spid="1048893">
                                            <p:txEl>
                                              <p:charRg st="61" end="78"/>
                                            </p:txEl>
                                          </p:spTgt>
                                        </p:tgtEl>
                                        <p:attrNameLst>
                                          <p:attrName>style.visibility</p:attrName>
                                        </p:attrNameLst>
                                      </p:cBhvr>
                                      <p:to>
                                        <p:strVal val="visible"/>
                                      </p:to>
                                    </p:set>
                                    <p:animEffect transition="in" filter="randombar(horizontal)">
                                      <p:cBhvr>
                                        <p:cTn dur="500" id="19"/>
                                        <p:tgtEl>
                                          <p:spTgt spid="1048893">
                                            <p:txEl>
                                              <p:charRg st="61" end="78"/>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14" presetSubtype="10">
                                  <p:stCondLst>
                                    <p:cond delay="0"/>
                                  </p:stCondLst>
                                  <p:childTnLst>
                                    <p:set>
                                      <p:cBhvr>
                                        <p:cTn dur="1" fill="hold" id="23">
                                          <p:stCondLst>
                                            <p:cond delay="0"/>
                                          </p:stCondLst>
                                        </p:cTn>
                                        <p:tgtEl>
                                          <p:spTgt spid="1048893">
                                            <p:txEl>
                                              <p:charRg st="78" end="100"/>
                                            </p:txEl>
                                          </p:spTgt>
                                        </p:tgtEl>
                                        <p:attrNameLst>
                                          <p:attrName>style.visibility</p:attrName>
                                        </p:attrNameLst>
                                      </p:cBhvr>
                                      <p:to>
                                        <p:strVal val="visible"/>
                                      </p:to>
                                    </p:set>
                                    <p:animEffect transition="in" filter="randombar(horizontal)">
                                      <p:cBhvr>
                                        <p:cTn dur="500" id="24"/>
                                        <p:tgtEl>
                                          <p:spTgt spid="1048893">
                                            <p:txEl>
                                              <p:charRg st="78" end="100"/>
                                            </p:txEl>
                                          </p:spTgt>
                                        </p:tgtEl>
                                      </p:cBhvr>
                                    </p:animEffect>
                                  </p:childTnLst>
                                </p:cTn>
                              </p:par>
                              <p:par>
                                <p:cTn fill="hold" id="25" nodeType="withEffect" presetClass="entr" presetID="14" presetSubtype="10">
                                  <p:stCondLst>
                                    <p:cond delay="0"/>
                                  </p:stCondLst>
                                  <p:childTnLst>
                                    <p:set>
                                      <p:cBhvr>
                                        <p:cTn dur="1" fill="hold" id="26">
                                          <p:stCondLst>
                                            <p:cond delay="0"/>
                                          </p:stCondLst>
                                        </p:cTn>
                                        <p:tgtEl>
                                          <p:spTgt spid="1048893">
                                            <p:txEl>
                                              <p:charRg st="100" end="112"/>
                                            </p:txEl>
                                          </p:spTgt>
                                        </p:tgtEl>
                                        <p:attrNameLst>
                                          <p:attrName>style.visibility</p:attrName>
                                        </p:attrNameLst>
                                      </p:cBhvr>
                                      <p:to>
                                        <p:strVal val="visible"/>
                                      </p:to>
                                    </p:set>
                                    <p:animEffect transition="in" filter="randombar(horizontal)">
                                      <p:cBhvr>
                                        <p:cTn dur="500" id="27"/>
                                        <p:tgtEl>
                                          <p:spTgt spid="1048893">
                                            <p:txEl>
                                              <p:charRg st="100" end="112"/>
                                            </p:txEl>
                                          </p:spTgt>
                                        </p:tgtEl>
                                      </p:cBhvr>
                                    </p:animEffect>
                                  </p:childTnLst>
                                </p:cTn>
                              </p:par>
                              <p:par>
                                <p:cTn fill="hold" id="28" nodeType="withEffect" presetClass="entr" presetID="14" presetSubtype="10">
                                  <p:stCondLst>
                                    <p:cond delay="0"/>
                                  </p:stCondLst>
                                  <p:childTnLst>
                                    <p:set>
                                      <p:cBhvr>
                                        <p:cTn dur="1" fill="hold" id="29">
                                          <p:stCondLst>
                                            <p:cond delay="0"/>
                                          </p:stCondLst>
                                        </p:cTn>
                                        <p:tgtEl>
                                          <p:spTgt spid="1048893">
                                            <p:txEl>
                                              <p:charRg st="112" end="125"/>
                                            </p:txEl>
                                          </p:spTgt>
                                        </p:tgtEl>
                                        <p:attrNameLst>
                                          <p:attrName>style.visibility</p:attrName>
                                        </p:attrNameLst>
                                      </p:cBhvr>
                                      <p:to>
                                        <p:strVal val="visible"/>
                                      </p:to>
                                    </p:set>
                                    <p:animEffect transition="in" filter="randombar(horizontal)">
                                      <p:cBhvr>
                                        <p:cTn dur="500" id="30"/>
                                        <p:tgtEl>
                                          <p:spTgt spid="1048893">
                                            <p:txEl>
                                              <p:charRg st="112" end="125"/>
                                            </p:txEl>
                                          </p:spTgt>
                                        </p:tgtEl>
                                      </p:cBhvr>
                                    </p:animEffect>
                                  </p:childTnLst>
                                </p:cTn>
                              </p:par>
                              <p:par>
                                <p:cTn fill="hold" id="31" nodeType="withEffect" presetClass="entr" presetID="14" presetSubtype="10">
                                  <p:stCondLst>
                                    <p:cond delay="0"/>
                                  </p:stCondLst>
                                  <p:childTnLst>
                                    <p:set>
                                      <p:cBhvr>
                                        <p:cTn dur="1" fill="hold" id="32">
                                          <p:stCondLst>
                                            <p:cond delay="0"/>
                                          </p:stCondLst>
                                        </p:cTn>
                                        <p:tgtEl>
                                          <p:spTgt spid="1048893">
                                            <p:txEl>
                                              <p:charRg st="125" end="137"/>
                                            </p:txEl>
                                          </p:spTgt>
                                        </p:tgtEl>
                                        <p:attrNameLst>
                                          <p:attrName>style.visibility</p:attrName>
                                        </p:attrNameLst>
                                      </p:cBhvr>
                                      <p:to>
                                        <p:strVal val="visible"/>
                                      </p:to>
                                    </p:set>
                                    <p:animEffect transition="in" filter="randombar(horizontal)">
                                      <p:cBhvr>
                                        <p:cTn dur="500" id="33"/>
                                        <p:tgtEl>
                                          <p:spTgt spid="1048893">
                                            <p:txEl>
                                              <p:charRg st="125" end="137"/>
                                            </p:txEl>
                                          </p:spTgt>
                                        </p:tgtEl>
                                      </p:cBhvr>
                                    </p:animEffect>
                                  </p:childTnLst>
                                </p:cTn>
                              </p:par>
                              <p:par>
                                <p:cTn fill="hold" id="34" nodeType="withEffect" presetClass="entr" presetID="14" presetSubtype="10">
                                  <p:stCondLst>
                                    <p:cond delay="0"/>
                                  </p:stCondLst>
                                  <p:childTnLst>
                                    <p:set>
                                      <p:cBhvr>
                                        <p:cTn dur="1" fill="hold" id="35">
                                          <p:stCondLst>
                                            <p:cond delay="0"/>
                                          </p:stCondLst>
                                        </p:cTn>
                                        <p:tgtEl>
                                          <p:spTgt spid="1048893">
                                            <p:txEl>
                                              <p:charRg st="137" end="142"/>
                                            </p:txEl>
                                          </p:spTgt>
                                        </p:tgtEl>
                                        <p:attrNameLst>
                                          <p:attrName>style.visibility</p:attrName>
                                        </p:attrNameLst>
                                      </p:cBhvr>
                                      <p:to>
                                        <p:strVal val="visible"/>
                                      </p:to>
                                    </p:set>
                                    <p:animEffect transition="in" filter="randombar(horizontal)">
                                      <p:cBhvr>
                                        <p:cTn dur="500" id="36"/>
                                        <p:tgtEl>
                                          <p:spTgt spid="1048893">
                                            <p:txEl>
                                              <p:charRg st="137"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65" name=""/>
        <p:cNvGrpSpPr/>
        <p:nvPr/>
      </p:nvGrpSpPr>
      <p:grpSpPr>
        <a:xfrm rot="0">
          <a:off x="0" y="0"/>
          <a:ext cx="0" cy="0"/>
          <a:chOff x="0" y="0"/>
          <a:chExt cx="0" cy="0"/>
        </a:xfrm>
      </p:grpSpPr>
      <p:sp>
        <p:nvSpPr>
          <p:cNvPr id="1048899" name=""/>
          <p:cNvSpPr/>
          <p:nvPr>
            <p:ph type="title" sz="full" idx="4294967295"/>
          </p:nvPr>
        </p:nvSpPr>
        <p:spPr>
          <a:xfrm rot="0">
            <a:off x="395287" y="260350"/>
            <a:ext cx="7997825" cy="576262"/>
          </a:xfrm>
          <a:prstGeom prst="rect"/>
          <a:noFill/>
          <a:ln>
            <a:noFill/>
          </a:ln>
        </p:spPr>
        <p:txBody>
          <a:bodyPr anchor="t" bIns="40051" lIns="80103" rIns="80103" tIns="40051"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sz="3600" lang="zh-CN">
                <a:latin typeface="宋体" pitchFamily="2" charset="-122"/>
              </a:rPr>
              <a:t>敏捷团队的三个核心角色</a:t>
            </a:r>
          </a:p>
        </p:txBody>
      </p:sp>
      <p:sp>
        <p:nvSpPr>
          <p:cNvPr id="104890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36</a:t>
            </a:fld>
            <a:endParaRPr altLang="zh-CN" sz="1200" lang="en-US">
              <a:solidFill>
                <a:srgbClr val="898989"/>
              </a:solidFill>
              <a:latin typeface="Calibri" pitchFamily="34" charset="0"/>
              <a:ea typeface="MS PGothic" pitchFamily="34" charset="-128"/>
            </a:endParaRPr>
          </a:p>
        </p:txBody>
      </p:sp>
      <p:sp>
        <p:nvSpPr>
          <p:cNvPr id="1048901" name=""/>
          <p:cNvSpPr txBox="1"/>
          <p:nvPr/>
        </p:nvSpPr>
        <p:spPr>
          <a:xfrm rot="0">
            <a:off x="611187" y="1484312"/>
            <a:ext cx="7705725" cy="35290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342900" lvl="0" marL="342900"/>
            <a:r>
              <a:rPr altLang="zh-CN" sz="2800" lang="en-US">
                <a:latin typeface="Times New Roman" pitchFamily="18" charset="0"/>
                <a:ea typeface="Times New Roman" pitchFamily="18" charset="0"/>
              </a:rPr>
              <a:t>Team(</a:t>
            </a:r>
            <a:r>
              <a:rPr altLang="en-US" sz="2800" lang="zh-CN">
                <a:latin typeface="Times New Roman" pitchFamily="18" charset="0"/>
                <a:ea typeface="Times New Roman" pitchFamily="18" charset="0"/>
              </a:rPr>
              <a:t>开发团队</a:t>
            </a:r>
            <a:r>
              <a:rPr altLang="zh-CN" sz="2800" lang="en-US">
                <a:latin typeface="Times New Roman" pitchFamily="18" charset="0"/>
                <a:ea typeface="Times New Roman" pitchFamily="18" charset="0"/>
              </a:rPr>
              <a:t>)</a:t>
            </a:r>
          </a:p>
          <a:p>
            <a:pPr indent="-325437" lvl="1" marL="669925"/>
            <a:r>
              <a:rPr altLang="en-US" b="1" sz="2400" lang="zh-CN">
                <a:solidFill>
                  <a:srgbClr val="C00000"/>
                </a:solidFill>
                <a:latin typeface="Times New Roman" pitchFamily="18" charset="0"/>
                <a:ea typeface="Times New Roman" pitchFamily="18" charset="0"/>
              </a:rPr>
              <a:t>负责产品需求实现</a:t>
            </a:r>
          </a:p>
          <a:p>
            <a:pPr indent="-325437" lvl="1" marL="669925"/>
            <a:r>
              <a:rPr altLang="en-US" sz="2400" lang="zh-CN">
                <a:latin typeface="Times New Roman" pitchFamily="18" charset="0"/>
                <a:ea typeface="Times New Roman" pitchFamily="18" charset="0"/>
              </a:rPr>
              <a:t>负责估计工作量</a:t>
            </a:r>
          </a:p>
          <a:p>
            <a:pPr indent="-325437" lvl="1" marL="669925"/>
            <a:r>
              <a:rPr altLang="en-US" sz="2400" lang="zh-CN">
                <a:latin typeface="Times New Roman" pitchFamily="18" charset="0"/>
                <a:ea typeface="Times New Roman" pitchFamily="18" charset="0"/>
              </a:rPr>
              <a:t>根据自身能力找出最佳方案去完成任务</a:t>
            </a:r>
          </a:p>
          <a:p>
            <a:pPr indent="-325437" lvl="1" marL="669925"/>
            <a:r>
              <a:rPr altLang="en-US" sz="2400" lang="zh-CN">
                <a:latin typeface="Times New Roman" pitchFamily="18" charset="0"/>
                <a:ea typeface="Times New Roman" pitchFamily="18" charset="0"/>
              </a:rPr>
              <a:t>保证交付质量</a:t>
            </a:r>
          </a:p>
          <a:p>
            <a:pPr indent="-325437" lvl="1" marL="669925"/>
            <a:r>
              <a:rPr altLang="en-US" sz="2400" lang="zh-CN">
                <a:latin typeface="Times New Roman" pitchFamily="18" charset="0"/>
                <a:ea typeface="Times New Roman" pitchFamily="18" charset="0"/>
              </a:rPr>
              <a:t>向</a:t>
            </a:r>
            <a:r>
              <a:rPr altLang="zh-CN" sz="2400" lang="en-US">
                <a:latin typeface="Times New Roman" pitchFamily="18" charset="0"/>
                <a:ea typeface="Times New Roman" pitchFamily="18" charset="0"/>
              </a:rPr>
              <a:t>PO</a:t>
            </a:r>
            <a:r>
              <a:rPr altLang="en-US" sz="2400" lang="zh-CN">
                <a:latin typeface="Times New Roman" pitchFamily="18" charset="0"/>
                <a:ea typeface="Times New Roman" pitchFamily="18" charset="0"/>
              </a:rPr>
              <a:t>和利益相关人演示工作成果</a:t>
            </a:r>
          </a:p>
          <a:p>
            <a:pPr indent="-325437" lvl="1" marL="669925"/>
            <a:r>
              <a:rPr altLang="en-US" sz="2400" lang="zh-CN">
                <a:latin typeface="Times New Roman" pitchFamily="18" charset="0"/>
                <a:ea typeface="Times New Roman" pitchFamily="18" charset="0"/>
              </a:rPr>
              <a:t>团队自我管理、持续改进</a:t>
            </a:r>
          </a:p>
          <a:p>
            <a:pPr indent="-325437" lvl="1" marL="669925"/>
            <a:endParaRPr altLang="zh-CN" sz="2400" lang="en-US">
              <a:latin typeface="Times New Roman" pitchFamily="18" charset="0"/>
              <a:ea typeface="Times New Roman" pitchFamily="18" charset="0"/>
            </a:endParaRP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68" name=""/>
        <p:cNvGrpSpPr/>
        <p:nvPr/>
      </p:nvGrpSpPr>
      <p:grpSpPr>
        <a:xfrm rot="0">
          <a:off x="0" y="0"/>
          <a:ext cx="0" cy="0"/>
          <a:chOff x="0" y="0"/>
          <a:chExt cx="0" cy="0"/>
        </a:xfrm>
      </p:grpSpPr>
      <p:sp>
        <p:nvSpPr>
          <p:cNvPr id="1048907" name=""/>
          <p:cNvSpPr/>
          <p:nvPr/>
        </p:nvSpPr>
        <p:spPr>
          <a:xfrm rot="0">
            <a:off x="323850" y="1270000"/>
            <a:ext cx="8686800" cy="3238500"/>
          </a:xfrm>
          <a:prstGeom prst="rect"/>
          <a:noFill/>
          <a:ln>
            <a:noFill/>
          </a:ln>
        </p:spPr>
        <p:txBody>
          <a:bodyPr anchor="t" bIns="40018" lIns="80035" rIns="80035" tIns="40018"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342900" lvl="0" marL="342900">
              <a:lnSpc>
                <a:spcPct val="120000"/>
              </a:lnSpc>
            </a:pPr>
            <a:r>
              <a:rPr altLang="en-US" sz="2800" lang="zh-CN">
                <a:latin typeface="Times New Roman" pitchFamily="18" charset="0"/>
                <a:ea typeface="Times New Roman" pitchFamily="18" charset="0"/>
              </a:rPr>
              <a:t>每日工作前，团队成员的例行沟通机制，由</a:t>
            </a:r>
            <a:r>
              <a:rPr altLang="zh-CN" sz="2800" lang="en-US">
                <a:latin typeface="Times New Roman" pitchFamily="18" charset="0"/>
                <a:ea typeface="Times New Roman" pitchFamily="18" charset="0"/>
              </a:rPr>
              <a:t>Scrum Master</a:t>
            </a:r>
            <a:r>
              <a:rPr altLang="en-US" sz="2800" lang="zh-CN">
                <a:latin typeface="Times New Roman" pitchFamily="18" charset="0"/>
                <a:ea typeface="Times New Roman" pitchFamily="18" charset="0"/>
              </a:rPr>
              <a:t>组织，</a:t>
            </a:r>
            <a:r>
              <a:rPr altLang="zh-CN" sz="2800" lang="en-US">
                <a:latin typeface="Times New Roman" pitchFamily="18" charset="0"/>
                <a:ea typeface="Times New Roman" pitchFamily="18" charset="0"/>
              </a:rPr>
              <a:t>Team</a:t>
            </a:r>
            <a:r>
              <a:rPr altLang="en-US" sz="2800" lang="zh-CN">
                <a:latin typeface="Times New Roman" pitchFamily="18" charset="0"/>
                <a:ea typeface="Times New Roman" pitchFamily="18" charset="0"/>
              </a:rPr>
              <a:t>成员全体</a:t>
            </a:r>
            <a:r>
              <a:rPr altLang="en-US" b="1" sz="2800" lang="zh-CN">
                <a:solidFill>
                  <a:srgbClr val="FF0000"/>
                </a:solidFill>
                <a:latin typeface="Times New Roman" pitchFamily="18" charset="0"/>
                <a:ea typeface="Times New Roman" pitchFamily="18" charset="0"/>
              </a:rPr>
              <a:t>站立</a:t>
            </a:r>
            <a:r>
              <a:rPr altLang="en-US" sz="2800" lang="zh-CN">
                <a:latin typeface="Times New Roman" pitchFamily="18" charset="0"/>
                <a:ea typeface="Times New Roman" pitchFamily="18" charset="0"/>
              </a:rPr>
              <a:t>参加</a:t>
            </a:r>
          </a:p>
          <a:p>
            <a:pPr indent="-342900" lvl="0" marL="342900">
              <a:lnSpc>
                <a:spcPct val="120000"/>
              </a:lnSpc>
            </a:pPr>
            <a:r>
              <a:rPr altLang="en-US" sz="2800" lang="zh-CN">
                <a:latin typeface="Times New Roman" pitchFamily="18" charset="0"/>
                <a:ea typeface="Times New Roman" pitchFamily="18" charset="0"/>
              </a:rPr>
              <a:t>聚焦在下面的三个主题：</a:t>
            </a:r>
          </a:p>
          <a:p>
            <a:pPr indent="-325437" lvl="1" marL="669925">
              <a:lnSpc>
                <a:spcPct val="120000"/>
              </a:lnSpc>
            </a:pPr>
            <a:r>
              <a:rPr altLang="en-US" sz="2400" lang="zh-CN">
                <a:latin typeface="Times New Roman" pitchFamily="18" charset="0"/>
                <a:ea typeface="Times New Roman" pitchFamily="18" charset="0"/>
              </a:rPr>
              <a:t>我昨天为本项目做了什么？</a:t>
            </a:r>
          </a:p>
          <a:p>
            <a:pPr indent="-325437" lvl="1" marL="669925">
              <a:lnSpc>
                <a:spcPct val="120000"/>
              </a:lnSpc>
            </a:pPr>
            <a:r>
              <a:rPr altLang="en-US" sz="2400" lang="zh-CN">
                <a:latin typeface="Times New Roman" pitchFamily="18" charset="0"/>
                <a:ea typeface="Times New Roman" pitchFamily="18" charset="0"/>
              </a:rPr>
              <a:t>我计划今天为本项目做什么？</a:t>
            </a:r>
          </a:p>
          <a:p>
            <a:pPr indent="-325437" lvl="1" marL="669925">
              <a:lnSpc>
                <a:spcPct val="120000"/>
              </a:lnSpc>
            </a:pPr>
            <a:r>
              <a:rPr altLang="en-US" sz="2400" lang="zh-CN">
                <a:latin typeface="Times New Roman" pitchFamily="18" charset="0"/>
                <a:ea typeface="Times New Roman" pitchFamily="18" charset="0"/>
              </a:rPr>
              <a:t>我需要什么帮助以更高效的工作？</a:t>
            </a:r>
          </a:p>
          <a:p>
            <a:pPr indent="-342900" lvl="0" marL="342900">
              <a:lnSpc>
                <a:spcPct val="90000"/>
              </a:lnSpc>
              <a:spcBef>
                <a:spcPct val="0"/>
              </a:spcBef>
              <a:buClr>
                <a:schemeClr val="dk2"/>
              </a:buClr>
              <a:buSzPct val="60000"/>
              <a:buNone/>
            </a:pPr>
            <a:endParaRPr altLang="en-US" sz="2400" lang="zh-CN">
              <a:latin typeface="宋体" pitchFamily="2" charset="-122"/>
            </a:endParaRPr>
          </a:p>
        </p:txBody>
      </p:sp>
      <p:sp>
        <p:nvSpPr>
          <p:cNvPr id="1048908" name=""/>
          <p:cNvSpPr txBox="1"/>
          <p:nvPr/>
        </p:nvSpPr>
        <p:spPr>
          <a:xfrm rot="0">
            <a:off x="457200" y="260350"/>
            <a:ext cx="7545387" cy="558800"/>
          </a:xfrm>
          <a:prstGeom prst="rect"/>
          <a:noFill/>
          <a:ln>
            <a:noFill/>
          </a:ln>
        </p:spPr>
        <p:txBody>
          <a:bodyPr anchor="ctr" bIns="40006" lIns="80009" rIns="80009" tIns="40006"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0"/>
              </a:spcBef>
              <a:buSzPct val="100000"/>
              <a:buFontTx/>
              <a:buNone/>
            </a:pPr>
            <a:r>
              <a:rPr altLang="en-US" sz="3600" lang="zh-CN">
                <a:solidFill>
                  <a:schemeClr val="lt2"/>
                </a:solidFill>
                <a:latin typeface="宋体" pitchFamily="2" charset="-122"/>
              </a:rPr>
              <a:t>敏捷管理实践：每日站立会议</a:t>
            </a:r>
          </a:p>
        </p:txBody>
      </p:sp>
      <p:sp>
        <p:nvSpPr>
          <p:cNvPr id="104890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37</a:t>
            </a:fld>
            <a:endParaRPr altLang="zh-CN" sz="1200" lang="en-US">
              <a:solidFill>
                <a:srgbClr val="898989"/>
              </a:solidFill>
              <a:latin typeface="Calibri" pitchFamily="34" charset="0"/>
              <a:ea typeface="MS PGothic" pitchFamily="34" charset="-128"/>
            </a:endParaRPr>
          </a:p>
        </p:txBody>
      </p:sp>
      <p:pic>
        <p:nvPicPr>
          <p:cNvPr id="2097229" name=""/>
          <p:cNvPicPr>
            <a:picLocks/>
          </p:cNvPicPr>
          <p:nvPr/>
        </p:nvPicPr>
        <p:blipFill>
          <a:blip xmlns:r="http://schemas.openxmlformats.org/officeDocument/2006/relationships" r:embed="rId1"/>
          <a:srcRect l="0" t="0" r="0" b="0"/>
          <a:stretch>
            <a:fillRect/>
          </a:stretch>
        </p:blipFill>
        <p:spPr>
          <a:xfrm rot="0">
            <a:off x="4932362" y="4440237"/>
            <a:ext cx="4032250" cy="172561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907">
                                            <p:txEl>
                                              <p:charRg st="47" end="59"/>
                                            </p:txEl>
                                          </p:spTgt>
                                        </p:tgtEl>
                                        <p:attrNameLst>
                                          <p:attrName>style.visibility</p:attrName>
                                        </p:attrNameLst>
                                      </p:cBhvr>
                                      <p:to>
                                        <p:strVal val="visible"/>
                                      </p:to>
                                    </p:set>
                                    <p:animEffect transition="in" filter="randombar(horizontal)">
                                      <p:cBhvr>
                                        <p:cTn dur="500" id="7"/>
                                        <p:tgtEl>
                                          <p:spTgt spid="1048907">
                                            <p:txEl>
                                              <p:charRg st="47" end="59"/>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907">
                                            <p:txEl>
                                              <p:charRg st="59" end="72"/>
                                            </p:txEl>
                                          </p:spTgt>
                                        </p:tgtEl>
                                        <p:attrNameLst>
                                          <p:attrName>style.visibility</p:attrName>
                                        </p:attrNameLst>
                                      </p:cBhvr>
                                      <p:to>
                                        <p:strVal val="visible"/>
                                      </p:to>
                                    </p:set>
                                    <p:animEffect transition="in" filter="randombar(horizontal)">
                                      <p:cBhvr>
                                        <p:cTn dur="500" id="10"/>
                                        <p:tgtEl>
                                          <p:spTgt spid="1048907">
                                            <p:txEl>
                                              <p:charRg st="59" end="72"/>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907">
                                            <p:txEl>
                                              <p:charRg st="72" end="86"/>
                                            </p:txEl>
                                          </p:spTgt>
                                        </p:tgtEl>
                                        <p:attrNameLst>
                                          <p:attrName>style.visibility</p:attrName>
                                        </p:attrNameLst>
                                      </p:cBhvr>
                                      <p:to>
                                        <p:strVal val="visible"/>
                                      </p:to>
                                    </p:set>
                                    <p:animEffect transition="in" filter="randombar(horizontal)">
                                      <p:cBhvr>
                                        <p:cTn dur="500" id="13"/>
                                        <p:tgtEl>
                                          <p:spTgt spid="1048907">
                                            <p:txEl>
                                              <p:charRg st="72" end="86"/>
                                            </p:txEl>
                                          </p:spTgt>
                                        </p:tgtEl>
                                      </p:cBhvr>
                                    </p:animEffect>
                                  </p:childTnLst>
                                </p:cTn>
                              </p:par>
                              <p:par>
                                <p:cTn fill="hold" id="14" nodeType="withEffect" presetClass="entr" presetID="14" presetSubtype="10">
                                  <p:stCondLst>
                                    <p:cond delay="0"/>
                                  </p:stCondLst>
                                  <p:childTnLst>
                                    <p:set>
                                      <p:cBhvr>
                                        <p:cTn dur="1" fill="hold" id="15">
                                          <p:stCondLst>
                                            <p:cond delay="0"/>
                                          </p:stCondLst>
                                        </p:cTn>
                                        <p:tgtEl>
                                          <p:spTgt spid="1048907">
                                            <p:txEl>
                                              <p:charRg st="86" end="102"/>
                                            </p:txEl>
                                          </p:spTgt>
                                        </p:tgtEl>
                                        <p:attrNameLst>
                                          <p:attrName>style.visibility</p:attrName>
                                        </p:attrNameLst>
                                      </p:cBhvr>
                                      <p:to>
                                        <p:strVal val="visible"/>
                                      </p:to>
                                    </p:set>
                                    <p:animEffect transition="in" filter="randombar(horizontal)">
                                      <p:cBhvr>
                                        <p:cTn dur="500" id="16"/>
                                        <p:tgtEl>
                                          <p:spTgt spid="1048907">
                                            <p:txEl>
                                              <p:charRg st="86"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71" name=""/>
        <p:cNvGrpSpPr/>
        <p:nvPr/>
      </p:nvGrpSpPr>
      <p:grpSpPr>
        <a:xfrm rot="0">
          <a:off x="0" y="0"/>
          <a:ext cx="0" cy="0"/>
          <a:chOff x="0" y="0"/>
          <a:chExt cx="0" cy="0"/>
        </a:xfrm>
      </p:grpSpPr>
      <p:sp>
        <p:nvSpPr>
          <p:cNvPr id="1048913" name=""/>
          <p:cNvSpPr/>
          <p:nvPr/>
        </p:nvSpPr>
        <p:spPr>
          <a:xfrm rot="0">
            <a:off x="611187" y="1341437"/>
            <a:ext cx="8137525" cy="4248150"/>
          </a:xfrm>
          <a:prstGeom prst="rect"/>
          <a:noFill/>
          <a:ln>
            <a:noFill/>
          </a:ln>
        </p:spPr>
        <p:txBody>
          <a:bodyPr anchor="t" bIns="40018" lIns="80035" rIns="80035" tIns="40018"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indent="-342900" lvl="0" marL="342900">
              <a:lnSpc>
                <a:spcPct val="120000"/>
              </a:lnSpc>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准时开始：按计划会议制定的时间地点开会，形成团队成员的自然习惯；</a:t>
            </a:r>
          </a:p>
          <a:p>
            <a:pPr indent="-342900" lvl="0" marL="342900">
              <a:lnSpc>
                <a:spcPct val="120000"/>
              </a:lnSpc>
              <a:spcBef>
                <a:spcPct val="20000"/>
              </a:spcBef>
              <a:buClr>
                <a:schemeClr val="accent1"/>
              </a:buClr>
              <a:buSzPct val="65000"/>
              <a:buFont typeface="Wingdings" pitchFamily="2" charset="2"/>
              <a:buChar char="n"/>
            </a:pPr>
            <a:r>
              <a:rPr altLang="en-US" sz="2800" lang="zh-CN">
                <a:latin typeface="Times New Roman" pitchFamily="18" charset="0"/>
                <a:ea typeface="Times New Roman" pitchFamily="18" charset="0"/>
              </a:rPr>
              <a:t>高效会议：会议限时</a:t>
            </a:r>
            <a:r>
              <a:rPr altLang="zh-CN" b="1" sz="2800" lang="en-US">
                <a:solidFill>
                  <a:srgbClr val="FF0000"/>
                </a:solidFill>
                <a:latin typeface="Times New Roman" pitchFamily="18" charset="0"/>
                <a:ea typeface="Times New Roman" pitchFamily="18" charset="0"/>
              </a:rPr>
              <a:t>15</a:t>
            </a:r>
            <a:r>
              <a:rPr altLang="en-US" b="1" sz="2800" lang="zh-CN">
                <a:solidFill>
                  <a:srgbClr val="FF0000"/>
                </a:solidFill>
                <a:latin typeface="Times New Roman" pitchFamily="18" charset="0"/>
                <a:ea typeface="Times New Roman" pitchFamily="18" charset="0"/>
              </a:rPr>
              <a:t>分钟</a:t>
            </a:r>
            <a:r>
              <a:rPr altLang="zh-CN" sz="2800" lang="en-US">
                <a:latin typeface="Times New Roman" pitchFamily="18" charset="0"/>
                <a:ea typeface="Times New Roman" pitchFamily="18" charset="0"/>
              </a:rPr>
              <a:t>，每个人都保持站立，依次发言，不讨论与会议三个主题无关的事情（如技术解决方案等）；</a:t>
            </a:r>
          </a:p>
          <a:p>
            <a:pPr indent="-342900" lvl="0" marL="342900">
              <a:lnSpc>
                <a:spcPct val="120000"/>
              </a:lnSpc>
              <a:spcBef>
                <a:spcPct val="20000"/>
              </a:spcBef>
              <a:buClr>
                <a:schemeClr val="accent1"/>
              </a:buClr>
              <a:buSzPct val="65000"/>
              <a:buFont typeface="Wingdings" pitchFamily="2" charset="2"/>
              <a:buChar char="n"/>
            </a:pPr>
            <a:r>
              <a:rPr altLang="zh-CN" sz="2800" lang="en-US">
                <a:latin typeface="Times New Roman" pitchFamily="18" charset="0"/>
                <a:ea typeface="Times New Roman" pitchFamily="18" charset="0"/>
              </a:rPr>
              <a:t>问题跟踪：Scrum Master</a:t>
            </a:r>
            <a:r>
              <a:rPr altLang="en-US" sz="2800" lang="zh-CN">
                <a:latin typeface="Times New Roman" pitchFamily="18" charset="0"/>
                <a:ea typeface="Times New Roman" pitchFamily="18" charset="0"/>
              </a:rPr>
              <a:t>应该记录下所有的问题并跟踪解决。</a:t>
            </a:r>
          </a:p>
        </p:txBody>
      </p:sp>
      <p:sp>
        <p:nvSpPr>
          <p:cNvPr id="1048914" name=""/>
          <p:cNvSpPr txBox="1"/>
          <p:nvPr/>
        </p:nvSpPr>
        <p:spPr>
          <a:xfrm rot="0">
            <a:off x="457200" y="260350"/>
            <a:ext cx="7545387" cy="630237"/>
          </a:xfrm>
          <a:prstGeom prst="rect"/>
          <a:noFill/>
          <a:ln>
            <a:noFill/>
          </a:ln>
        </p:spPr>
        <p:txBody>
          <a:bodyPr anchor="ctr" bIns="40006" lIns="80009" rIns="80009" tIns="40006"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0"/>
              </a:spcBef>
              <a:buSzPct val="100000"/>
              <a:buFontTx/>
              <a:buNone/>
            </a:pPr>
            <a:r>
              <a:rPr altLang="en-US" sz="3600" lang="zh-CN">
                <a:solidFill>
                  <a:schemeClr val="lt2"/>
                </a:solidFill>
                <a:latin typeface="宋体" pitchFamily="2" charset="-122"/>
              </a:rPr>
              <a:t>关键要点</a:t>
            </a:r>
          </a:p>
        </p:txBody>
      </p:sp>
      <p:sp>
        <p:nvSpPr>
          <p:cNvPr id="104891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898989"/>
                </a:solidFill>
                <a:latin typeface="Calibri" pitchFamily="34" charset="0"/>
                <a:ea typeface="MS PGothic" pitchFamily="34" charset="-128"/>
              </a:rPr>
              <a:pPr algn="r" eaLnBrk="1" hangingPunct="1" indent="0" latinLnBrk="1" lvl="0" marL="0">
                <a:spcBef>
                  <a:spcPct val="0"/>
                </a:spcBef>
                <a:buSzPct val="100000"/>
                <a:buFontTx/>
                <a:buNone/>
              </a:pPr>
              <a:t>38</a:t>
            </a:fld>
            <a:endParaRPr altLang="zh-CN" sz="1200" lang="en-US">
              <a:solidFill>
                <a:srgbClr val="898989"/>
              </a:solidFill>
              <a:latin typeface="Calibri" pitchFamily="34" charset="0"/>
              <a:ea typeface="MS PGothic" pitchFamily="34" charset="-128"/>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913">
                                            <p:txEl>
                                              <p:charRg st="0" end="33"/>
                                            </p:txEl>
                                          </p:spTgt>
                                        </p:tgtEl>
                                        <p:attrNameLst>
                                          <p:attrName>style.visibility</p:attrName>
                                        </p:attrNameLst>
                                      </p:cBhvr>
                                      <p:to>
                                        <p:strVal val="visible"/>
                                      </p:to>
                                    </p:set>
                                    <p:animEffect transition="in" filter="randombar(horizontal)">
                                      <p:cBhvr>
                                        <p:cTn dur="500" id="7"/>
                                        <p:tgtEl>
                                          <p:spTgt spid="1048913">
                                            <p:txEl>
                                              <p:charRg st="0" end="3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913">
                                            <p:txEl>
                                              <p:charRg st="33" end="88"/>
                                            </p:txEl>
                                          </p:spTgt>
                                        </p:tgtEl>
                                        <p:attrNameLst>
                                          <p:attrName>style.visibility</p:attrName>
                                        </p:attrNameLst>
                                      </p:cBhvr>
                                      <p:to>
                                        <p:strVal val="visible"/>
                                      </p:to>
                                    </p:set>
                                    <p:animEffect transition="in" filter="randombar(horizontal)">
                                      <p:cBhvr>
                                        <p:cTn dur="500" id="12"/>
                                        <p:tgtEl>
                                          <p:spTgt spid="1048913">
                                            <p:txEl>
                                              <p:charRg st="33" end="88"/>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913">
                                            <p:txEl>
                                              <p:charRg st="88" end="122"/>
                                            </p:txEl>
                                          </p:spTgt>
                                        </p:tgtEl>
                                        <p:attrNameLst>
                                          <p:attrName>style.visibility</p:attrName>
                                        </p:attrNameLst>
                                      </p:cBhvr>
                                      <p:to>
                                        <p:strVal val="visible"/>
                                      </p:to>
                                    </p:set>
                                    <p:animEffect transition="in" filter="randombar(horizontal)">
                                      <p:cBhvr>
                                        <p:cTn dur="500" id="17"/>
                                        <p:tgtEl>
                                          <p:spTgt spid="1048913">
                                            <p:txEl>
                                              <p:charRg st="88"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49"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敏捷宣言（</a:t>
            </a:r>
            <a:r>
              <a:rPr altLang="zh-CN" lang="en-US"/>
              <a:t>Agile manifesto</a:t>
            </a:r>
            <a:r>
              <a:rPr altLang="en-US" lang="zh-CN"/>
              <a:t>）</a:t>
            </a:r>
            <a:r>
              <a:rPr altLang="zh-CN" lang="en-US"/>
              <a:t> </a:t>
            </a:r>
          </a:p>
        </p:txBody>
      </p:sp>
      <p:sp>
        <p:nvSpPr>
          <p:cNvPr id="1048650" name=""/>
          <p:cNvSpPr/>
          <p:nvPr>
            <p:ph sz="full" idx="1"/>
          </p:nvPr>
        </p:nvSpPr>
        <p:spPr>
          <a:xfrm rot="0">
            <a:off x="457200" y="1484312"/>
            <a:ext cx="8229600" cy="36004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lvl="0"/>
            <a:r>
              <a:rPr altLang="zh-CN" sz="2400" i="1" lang="en-US"/>
              <a:t>We are uncovering better ways of developing software by doing it and helping others do it. Through this work we have come to value:</a:t>
            </a:r>
          </a:p>
          <a:p>
            <a:pPr algn="just" lvl="1"/>
            <a:r>
              <a:rPr altLang="zh-CN" sz="2000" i="1" lang="en-US">
                <a:solidFill>
                  <a:srgbClr val="0000CC"/>
                </a:solidFill>
              </a:rPr>
              <a:t>Individuals and interactions </a:t>
            </a:r>
            <a:r>
              <a:rPr altLang="zh-CN" sz="2000" i="1" lang="en-US"/>
              <a:t>over </a:t>
            </a:r>
            <a:r>
              <a:rPr altLang="zh-CN" sz="2000" i="1" lang="en-US">
                <a:solidFill>
                  <a:srgbClr val="C00000"/>
                </a:solidFill>
              </a:rPr>
              <a:t>processes and tools</a:t>
            </a:r>
          </a:p>
          <a:p>
            <a:pPr algn="just" lvl="1"/>
            <a:r>
              <a:rPr altLang="zh-CN" sz="2000" i="1" lang="en-US">
                <a:solidFill>
                  <a:srgbClr val="0000CC"/>
                </a:solidFill>
              </a:rPr>
              <a:t>Working software</a:t>
            </a:r>
            <a:r>
              <a:rPr altLang="zh-CN" sz="2000" i="1" lang="en-US"/>
              <a:t> over </a:t>
            </a:r>
            <a:r>
              <a:rPr altLang="zh-CN" sz="2000" i="1" lang="en-US">
                <a:solidFill>
                  <a:srgbClr val="C00000"/>
                </a:solidFill>
              </a:rPr>
              <a:t>comprehensive documentation </a:t>
            </a:r>
          </a:p>
          <a:p>
            <a:pPr algn="just" lvl="1"/>
            <a:r>
              <a:rPr altLang="zh-CN" sz="2000" i="1" lang="en-US">
                <a:solidFill>
                  <a:srgbClr val="0000CC"/>
                </a:solidFill>
              </a:rPr>
              <a:t>Customer collaboration </a:t>
            </a:r>
            <a:r>
              <a:rPr altLang="zh-CN" sz="2000" i="1" lang="en-US"/>
              <a:t>over </a:t>
            </a:r>
            <a:r>
              <a:rPr altLang="zh-CN" sz="2000" i="1" lang="en-US">
                <a:solidFill>
                  <a:srgbClr val="C00000"/>
                </a:solidFill>
              </a:rPr>
              <a:t>contract negotiation</a:t>
            </a:r>
            <a:r>
              <a:rPr altLang="zh-CN" sz="2000" i="1" lang="en-US"/>
              <a:t> </a:t>
            </a:r>
          </a:p>
          <a:p>
            <a:pPr algn="just" lvl="1"/>
            <a:r>
              <a:rPr altLang="zh-CN" sz="2000" i="1" lang="en-US">
                <a:solidFill>
                  <a:srgbClr val="0000CC"/>
                </a:solidFill>
              </a:rPr>
              <a:t>Responding to change </a:t>
            </a:r>
            <a:r>
              <a:rPr altLang="zh-CN" sz="2000" i="1" lang="en-US"/>
              <a:t>over </a:t>
            </a:r>
            <a:r>
              <a:rPr altLang="zh-CN" sz="2000" i="1" lang="en-US">
                <a:solidFill>
                  <a:srgbClr val="C00000"/>
                </a:solidFill>
              </a:rPr>
              <a:t>following a plan </a:t>
            </a:r>
          </a:p>
          <a:p>
            <a:pPr algn="just" lvl="0"/>
            <a:r>
              <a:rPr altLang="zh-CN" sz="2400" i="1" lang="en-US"/>
              <a:t>That is, while there is value in the items on the right, we value the items on the left more.</a:t>
            </a:r>
            <a:r>
              <a:rPr altLang="zh-CN" sz="2400" lang="en-GB"/>
              <a:t> </a:t>
            </a:r>
          </a:p>
        </p:txBody>
      </p:sp>
      <p:sp>
        <p:nvSpPr>
          <p:cNvPr id="104865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a:t>
            </a:fld>
            <a:endParaRPr altLang="zh-CN" sz="1200" lang="en-US">
              <a:solidFill>
                <a:srgbClr val="000000"/>
              </a:solidFill>
              <a:latin typeface="Garamond" pitchFamily="18" charset="0"/>
            </a:endParaRPr>
          </a:p>
        </p:txBody>
      </p:sp>
      <p:pic>
        <p:nvPicPr>
          <p:cNvPr id="2097199" name="" descr="Agile_banner_logo"/>
          <p:cNvPicPr>
            <a:picLocks/>
          </p:cNvPicPr>
          <p:nvPr/>
        </p:nvPicPr>
        <p:blipFill>
          <a:blip xmlns:r="http://schemas.openxmlformats.org/officeDocument/2006/relationships" r:embed="rId1"/>
          <a:srcRect l="0" t="0" r="0" b="0"/>
          <a:stretch>
            <a:fillRect/>
          </a:stretch>
        </p:blipFill>
        <p:spPr>
          <a:xfrm rot="0">
            <a:off x="7092950" y="358775"/>
            <a:ext cx="1223962" cy="774700"/>
          </a:xfrm>
          <a:prstGeom prst="rect"/>
          <a:noFill/>
          <a:ln>
            <a:noFill/>
          </a:ln>
        </p:spPr>
      </p:pic>
      <p:sp>
        <p:nvSpPr>
          <p:cNvPr id="1048652" name=""/>
          <p:cNvSpPr txBox="1"/>
          <p:nvPr/>
        </p:nvSpPr>
        <p:spPr>
          <a:xfrm rot="0">
            <a:off x="250825" y="5157787"/>
            <a:ext cx="8675688" cy="936625"/>
          </a:xfrm>
          <a:prstGeom prst="rect"/>
          <a:noFill/>
          <a:ln>
            <a:noFill/>
          </a:ln>
        </p:spPr>
        <p:txBody>
          <a:bodyPr anchor="t" bIns="40020" lIns="80040" rIns="80040" tIns="400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indent="0" latinLnBrk="1" lvl="0" marL="0">
              <a:spcBef>
                <a:spcPct val="0"/>
              </a:spcBef>
              <a:buClr>
                <a:schemeClr val="dk2"/>
              </a:buClr>
              <a:buSzPct val="60000"/>
              <a:buFontTx/>
              <a:buNone/>
            </a:pPr>
            <a:r>
              <a:rPr altLang="en-US" b="1" sz="2400" lang="zh-CN">
                <a:solidFill>
                  <a:schemeClr val="lt2"/>
                </a:solidFill>
                <a:latin typeface="宋体" pitchFamily="2" charset="-122"/>
              </a:rPr>
              <a:t>  敏捷宣言本质是揭示一种更好的软件开发方式，启迪人们重新思考软件开发中的价值和如何更好地工作。</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50">
                                            <p:txEl>
                                              <p:charRg st="0" end="132"/>
                                            </p:txEl>
                                          </p:spTgt>
                                        </p:tgtEl>
                                        <p:attrNameLst>
                                          <p:attrName>style.visibility</p:attrName>
                                        </p:attrNameLst>
                                      </p:cBhvr>
                                      <p:to>
                                        <p:strVal val="visible"/>
                                      </p:to>
                                    </p:set>
                                    <p:animEffect transition="in" filter="randombar(horizontal)">
                                      <p:cBhvr>
                                        <p:cTn dur="500" id="7"/>
                                        <p:tgtEl>
                                          <p:spTgt spid="1048650">
                                            <p:txEl>
                                              <p:charRg st="0" end="132"/>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50">
                                            <p:txEl>
                                              <p:charRg st="132" end="186"/>
                                            </p:txEl>
                                          </p:spTgt>
                                        </p:tgtEl>
                                        <p:attrNameLst>
                                          <p:attrName>style.visibility</p:attrName>
                                        </p:attrNameLst>
                                      </p:cBhvr>
                                      <p:to>
                                        <p:strVal val="visible"/>
                                      </p:to>
                                    </p:set>
                                    <p:animEffect transition="in" filter="randombar(horizontal)">
                                      <p:cBhvr>
                                        <p:cTn dur="500" id="10"/>
                                        <p:tgtEl>
                                          <p:spTgt spid="1048650">
                                            <p:txEl>
                                              <p:charRg st="132" end="186"/>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650">
                                            <p:txEl>
                                              <p:charRg st="186" end="237"/>
                                            </p:txEl>
                                          </p:spTgt>
                                        </p:tgtEl>
                                        <p:attrNameLst>
                                          <p:attrName>style.visibility</p:attrName>
                                        </p:attrNameLst>
                                      </p:cBhvr>
                                      <p:to>
                                        <p:strVal val="visible"/>
                                      </p:to>
                                    </p:set>
                                    <p:animEffect transition="in" filter="randombar(horizontal)">
                                      <p:cBhvr>
                                        <p:cTn dur="500" id="13"/>
                                        <p:tgtEl>
                                          <p:spTgt spid="1048650">
                                            <p:txEl>
                                              <p:charRg st="186" end="237"/>
                                            </p:txEl>
                                          </p:spTgt>
                                        </p:tgtEl>
                                      </p:cBhvr>
                                    </p:animEffect>
                                  </p:childTnLst>
                                </p:cTn>
                              </p:par>
                              <p:par>
                                <p:cTn fill="hold" id="14" nodeType="withEffect" presetClass="entr" presetID="14" presetSubtype="10">
                                  <p:stCondLst>
                                    <p:cond delay="0"/>
                                  </p:stCondLst>
                                  <p:childTnLst>
                                    <p:set>
                                      <p:cBhvr>
                                        <p:cTn dur="1" fill="hold" id="15">
                                          <p:stCondLst>
                                            <p:cond delay="0"/>
                                          </p:stCondLst>
                                        </p:cTn>
                                        <p:tgtEl>
                                          <p:spTgt spid="1048650">
                                            <p:txEl>
                                              <p:charRg st="237" end="287"/>
                                            </p:txEl>
                                          </p:spTgt>
                                        </p:tgtEl>
                                        <p:attrNameLst>
                                          <p:attrName>style.visibility</p:attrName>
                                        </p:attrNameLst>
                                      </p:cBhvr>
                                      <p:to>
                                        <p:strVal val="visible"/>
                                      </p:to>
                                    </p:set>
                                    <p:animEffect transition="in" filter="randombar(horizontal)">
                                      <p:cBhvr>
                                        <p:cTn dur="500" id="16"/>
                                        <p:tgtEl>
                                          <p:spTgt spid="1048650">
                                            <p:txEl>
                                              <p:charRg st="237" end="287"/>
                                            </p:txEl>
                                          </p:spTgt>
                                        </p:tgtEl>
                                      </p:cBhvr>
                                    </p:animEffect>
                                  </p:childTnLst>
                                </p:cTn>
                              </p:par>
                              <p:par>
                                <p:cTn fill="hold" id="17" nodeType="withEffect" presetClass="entr" presetID="14" presetSubtype="10">
                                  <p:stCondLst>
                                    <p:cond delay="0"/>
                                  </p:stCondLst>
                                  <p:childTnLst>
                                    <p:set>
                                      <p:cBhvr>
                                        <p:cTn dur="1" fill="hold" id="18">
                                          <p:stCondLst>
                                            <p:cond delay="0"/>
                                          </p:stCondLst>
                                        </p:cTn>
                                        <p:tgtEl>
                                          <p:spTgt spid="1048650">
                                            <p:txEl>
                                              <p:charRg st="287" end="331"/>
                                            </p:txEl>
                                          </p:spTgt>
                                        </p:tgtEl>
                                        <p:attrNameLst>
                                          <p:attrName>style.visibility</p:attrName>
                                        </p:attrNameLst>
                                      </p:cBhvr>
                                      <p:to>
                                        <p:strVal val="visible"/>
                                      </p:to>
                                    </p:set>
                                    <p:animEffect transition="in" filter="randombar(horizontal)">
                                      <p:cBhvr>
                                        <p:cTn dur="500" id="19"/>
                                        <p:tgtEl>
                                          <p:spTgt spid="1048650">
                                            <p:txEl>
                                              <p:charRg st="287" end="331"/>
                                            </p:txEl>
                                          </p:spTgt>
                                        </p:tgtEl>
                                      </p:cBhvr>
                                    </p:animEffect>
                                  </p:childTnLst>
                                </p:cTn>
                              </p:par>
                              <p:par>
                                <p:cTn fill="hold" id="20" nodeType="withEffect" presetClass="entr" presetID="14" presetSubtype="10">
                                  <p:stCondLst>
                                    <p:cond delay="0"/>
                                  </p:stCondLst>
                                  <p:childTnLst>
                                    <p:set>
                                      <p:cBhvr>
                                        <p:cTn dur="1" fill="hold" id="21">
                                          <p:stCondLst>
                                            <p:cond delay="0"/>
                                          </p:stCondLst>
                                        </p:cTn>
                                        <p:tgtEl>
                                          <p:spTgt spid="1048650">
                                            <p:txEl>
                                              <p:charRg st="331" end="426"/>
                                            </p:txEl>
                                          </p:spTgt>
                                        </p:tgtEl>
                                        <p:attrNameLst>
                                          <p:attrName>style.visibility</p:attrName>
                                        </p:attrNameLst>
                                      </p:cBhvr>
                                      <p:to>
                                        <p:strVal val="visible"/>
                                      </p:to>
                                    </p:set>
                                    <p:animEffect transition="in" filter="randombar(horizontal)">
                                      <p:cBhvr>
                                        <p:cTn dur="500" id="22"/>
                                        <p:tgtEl>
                                          <p:spTgt spid="1048650">
                                            <p:txEl>
                                              <p:charRg st="331" end="426"/>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42" presetSubtype="0">
                                  <p:stCondLst>
                                    <p:cond delay="0"/>
                                  </p:stCondLst>
                                  <p:childTnLst>
                                    <p:set>
                                      <p:cBhvr>
                                        <p:cTn dur="1" fill="hold" id="26">
                                          <p:stCondLst>
                                            <p:cond delay="0"/>
                                          </p:stCondLst>
                                        </p:cTn>
                                        <p:tgtEl>
                                          <p:spTgt spid="1048652"/>
                                        </p:tgtEl>
                                        <p:attrNameLst>
                                          <p:attrName>style.visibility</p:attrName>
                                        </p:attrNameLst>
                                      </p:cBhvr>
                                      <p:to>
                                        <p:strVal val="visible"/>
                                      </p:to>
                                    </p:set>
                                    <p:animEffect transition="in" filter="fade">
                                      <p:cBhvr>
                                        <p:cTn dur="1000" id="27"/>
                                        <p:tgtEl>
                                          <p:spTgt spid="1048652"/>
                                        </p:tgtEl>
                                      </p:cBhvr>
                                    </p:animEffect>
                                    <p:anim calcmode="lin" valueType="num">
                                      <p:cBhvr>
                                        <p:cTn dur="1000" fill="hold" id="28"/>
                                        <p:tgtEl>
                                          <p:spTgt spid="1048652"/>
                                        </p:tgtEl>
                                        <p:attrNameLst>
                                          <p:attrName>ppt_x</p:attrName>
                                        </p:attrNameLst>
                                      </p:cBhvr>
                                      <p:tavLst>
                                        <p:tav tm="0">
                                          <p:val>
                                            <p:strVal val="#ppt_x"/>
                                          </p:val>
                                        </p:tav>
                                        <p:tav tm="100000">
                                          <p:val>
                                            <p:strVal val="#ppt_x"/>
                                          </p:val>
                                        </p:tav>
                                      </p:tavLst>
                                    </p:anim>
                                    <p:anim calcmode="lin" valueType="num">
                                      <p:cBhvr>
                                        <p:cTn dur="1000" fill="hold" id="29"/>
                                        <p:tgtEl>
                                          <p:spTgt spid="10486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uiExpand="0" build="whole"/>
    </p:bld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53"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敏捷方法（</a:t>
            </a:r>
            <a:r>
              <a:rPr altLang="zh-CN" lang="en-US"/>
              <a:t>Agile methods</a:t>
            </a:r>
            <a:r>
              <a:rPr altLang="en-US" lang="zh-CN"/>
              <a:t>）</a:t>
            </a:r>
          </a:p>
        </p:txBody>
      </p:sp>
      <p:sp>
        <p:nvSpPr>
          <p:cNvPr id="1048654" name=""/>
          <p:cNvSpPr/>
          <p:nvPr>
            <p:ph type="body" sz="full" idx="1"/>
          </p:nvPr>
        </p:nvSpPr>
        <p:spPr>
          <a:xfrm rot="0">
            <a:off x="395287" y="1052512"/>
            <a:ext cx="8229600" cy="511333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一些业界专家针对软件开发现状提出了一些让软件开发团队具有快速工作、响应变化能力的</a:t>
            </a:r>
            <a:r>
              <a:rPr altLang="en-US" b="1" sz="2800" lang="zh-CN">
                <a:solidFill>
                  <a:srgbClr val="FF0000"/>
                </a:solidFill>
              </a:rPr>
              <a:t>价值观和原则</a:t>
            </a:r>
            <a:r>
              <a:rPr altLang="zh-CN" sz="2800" lang="en-US"/>
              <a:t>。</a:t>
            </a:r>
          </a:p>
          <a:p>
            <a:pPr lvl="0"/>
            <a:r>
              <a:rPr altLang="en-US" sz="2800" lang="zh-CN"/>
              <a:t>敏捷方法是一种思维方式和软件过程方法论。</a:t>
            </a:r>
          </a:p>
          <a:p>
            <a:pPr lvl="0"/>
            <a:r>
              <a:rPr altLang="en-US" sz="2800" lang="zh-CN"/>
              <a:t>敏捷方法是一种</a:t>
            </a:r>
            <a:r>
              <a:rPr altLang="en-US" b="1" sz="2800" lang="zh-CN">
                <a:solidFill>
                  <a:srgbClr val="FF0000"/>
                </a:solidFill>
              </a:rPr>
              <a:t>以人为核心、迭代、增量式</a:t>
            </a:r>
            <a:r>
              <a:rPr altLang="zh-CN" sz="2800" lang="en-US"/>
              <a:t>的开发方法。</a:t>
            </a:r>
          </a:p>
          <a:p>
            <a:pPr lvl="0"/>
            <a:r>
              <a:rPr altLang="en-US" sz="2800" lang="zh-CN"/>
              <a:t>相比较传统软件开发方法，敏捷方法</a:t>
            </a:r>
          </a:p>
          <a:p>
            <a:pPr lvl="1"/>
            <a:r>
              <a:rPr altLang="en-US" sz="2400" lang="zh-CN"/>
              <a:t>强调软件本身，胜于设计和文档</a:t>
            </a:r>
          </a:p>
          <a:p>
            <a:pPr lvl="1"/>
            <a:r>
              <a:rPr altLang="en-US" sz="2400" lang="zh-CN"/>
              <a:t>基于迭代的软件开发方法</a:t>
            </a:r>
          </a:p>
          <a:p>
            <a:pPr lvl="1"/>
            <a:r>
              <a:rPr altLang="en-US" sz="2400" lang="zh-CN"/>
              <a:t>尽快交付可工作的软件产品</a:t>
            </a:r>
          </a:p>
          <a:p>
            <a:pPr lvl="1"/>
            <a:r>
              <a:rPr altLang="en-US" sz="2400" lang="zh-CN"/>
              <a:t>尽快变更软件以满足变化的需求</a:t>
            </a:r>
          </a:p>
        </p:txBody>
      </p:sp>
      <p:sp>
        <p:nvSpPr>
          <p:cNvPr id="104865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5</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54">
                                            <p:txEl>
                                              <p:charRg st="48" end="69"/>
                                            </p:txEl>
                                          </p:spTgt>
                                        </p:tgtEl>
                                        <p:attrNameLst>
                                          <p:attrName>style.visibility</p:attrName>
                                        </p:attrNameLst>
                                      </p:cBhvr>
                                      <p:to>
                                        <p:strVal val="visible"/>
                                      </p:to>
                                    </p:set>
                                    <p:animEffect transition="in" filter="randombar(horizontal)">
                                      <p:cBhvr>
                                        <p:cTn dur="500" id="7"/>
                                        <p:tgtEl>
                                          <p:spTgt spid="1048654">
                                            <p:txEl>
                                              <p:charRg st="48" end="6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54">
                                            <p:txEl>
                                              <p:charRg st="69" end="95"/>
                                            </p:txEl>
                                          </p:spTgt>
                                        </p:tgtEl>
                                        <p:attrNameLst>
                                          <p:attrName>style.visibility</p:attrName>
                                        </p:attrNameLst>
                                      </p:cBhvr>
                                      <p:to>
                                        <p:strVal val="visible"/>
                                      </p:to>
                                    </p:set>
                                    <p:animEffect transition="in" filter="randombar(horizontal)">
                                      <p:cBhvr>
                                        <p:cTn dur="500" id="12"/>
                                        <p:tgtEl>
                                          <p:spTgt spid="1048654">
                                            <p:txEl>
                                              <p:charRg st="69" end="9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54">
                                            <p:txEl>
                                              <p:charRg st="95" end="112"/>
                                            </p:txEl>
                                          </p:spTgt>
                                        </p:tgtEl>
                                        <p:attrNameLst>
                                          <p:attrName>style.visibility</p:attrName>
                                        </p:attrNameLst>
                                      </p:cBhvr>
                                      <p:to>
                                        <p:strVal val="visible"/>
                                      </p:to>
                                    </p:set>
                                    <p:animEffect transition="in" filter="randombar(horizontal)">
                                      <p:cBhvr>
                                        <p:cTn dur="500" id="17"/>
                                        <p:tgtEl>
                                          <p:spTgt spid="1048654">
                                            <p:txEl>
                                              <p:charRg st="95" end="112"/>
                                            </p:txEl>
                                          </p:spTgt>
                                        </p:tgtEl>
                                      </p:cBhvr>
                                    </p:animEffect>
                                  </p:childTnLst>
                                </p:cTn>
                              </p:par>
                              <p:par>
                                <p:cTn fill="hold" id="18" nodeType="withEffect" presetClass="entr" presetID="14" presetSubtype="10">
                                  <p:stCondLst>
                                    <p:cond delay="0"/>
                                  </p:stCondLst>
                                  <p:childTnLst>
                                    <p:set>
                                      <p:cBhvr>
                                        <p:cTn dur="1" fill="hold" id="19">
                                          <p:stCondLst>
                                            <p:cond delay="0"/>
                                          </p:stCondLst>
                                        </p:cTn>
                                        <p:tgtEl>
                                          <p:spTgt spid="1048654">
                                            <p:txEl>
                                              <p:charRg st="112" end="127"/>
                                            </p:txEl>
                                          </p:spTgt>
                                        </p:tgtEl>
                                        <p:attrNameLst>
                                          <p:attrName>style.visibility</p:attrName>
                                        </p:attrNameLst>
                                      </p:cBhvr>
                                      <p:to>
                                        <p:strVal val="visible"/>
                                      </p:to>
                                    </p:set>
                                    <p:animEffect transition="in" filter="randombar(horizontal)">
                                      <p:cBhvr>
                                        <p:cTn dur="500" id="20"/>
                                        <p:tgtEl>
                                          <p:spTgt spid="1048654">
                                            <p:txEl>
                                              <p:charRg st="112" end="127"/>
                                            </p:txEl>
                                          </p:spTgt>
                                        </p:tgtEl>
                                      </p:cBhvr>
                                    </p:animEffect>
                                  </p:childTnLst>
                                </p:cTn>
                              </p:par>
                              <p:par>
                                <p:cTn fill="hold" id="21" nodeType="withEffect" presetClass="entr" presetID="14" presetSubtype="10">
                                  <p:stCondLst>
                                    <p:cond delay="0"/>
                                  </p:stCondLst>
                                  <p:childTnLst>
                                    <p:set>
                                      <p:cBhvr>
                                        <p:cTn dur="1" fill="hold" id="22">
                                          <p:stCondLst>
                                            <p:cond delay="0"/>
                                          </p:stCondLst>
                                        </p:cTn>
                                        <p:tgtEl>
                                          <p:spTgt spid="1048654">
                                            <p:txEl>
                                              <p:charRg st="127" end="139"/>
                                            </p:txEl>
                                          </p:spTgt>
                                        </p:tgtEl>
                                        <p:attrNameLst>
                                          <p:attrName>style.visibility</p:attrName>
                                        </p:attrNameLst>
                                      </p:cBhvr>
                                      <p:to>
                                        <p:strVal val="visible"/>
                                      </p:to>
                                    </p:set>
                                    <p:animEffect transition="in" filter="randombar(horizontal)">
                                      <p:cBhvr>
                                        <p:cTn dur="500" id="23"/>
                                        <p:tgtEl>
                                          <p:spTgt spid="1048654">
                                            <p:txEl>
                                              <p:charRg st="127" end="139"/>
                                            </p:txEl>
                                          </p:spTgt>
                                        </p:tgtEl>
                                      </p:cBhvr>
                                    </p:animEffect>
                                  </p:childTnLst>
                                </p:cTn>
                              </p:par>
                              <p:par>
                                <p:cTn fill="hold" id="24" nodeType="withEffect" presetClass="entr" presetID="14" presetSubtype="10">
                                  <p:stCondLst>
                                    <p:cond delay="0"/>
                                  </p:stCondLst>
                                  <p:childTnLst>
                                    <p:set>
                                      <p:cBhvr>
                                        <p:cTn dur="1" fill="hold" id="25">
                                          <p:stCondLst>
                                            <p:cond delay="0"/>
                                          </p:stCondLst>
                                        </p:cTn>
                                        <p:tgtEl>
                                          <p:spTgt spid="1048654">
                                            <p:txEl>
                                              <p:charRg st="139" end="152"/>
                                            </p:txEl>
                                          </p:spTgt>
                                        </p:tgtEl>
                                        <p:attrNameLst>
                                          <p:attrName>style.visibility</p:attrName>
                                        </p:attrNameLst>
                                      </p:cBhvr>
                                      <p:to>
                                        <p:strVal val="visible"/>
                                      </p:to>
                                    </p:set>
                                    <p:animEffect transition="in" filter="randombar(horizontal)">
                                      <p:cBhvr>
                                        <p:cTn dur="500" id="26"/>
                                        <p:tgtEl>
                                          <p:spTgt spid="1048654">
                                            <p:txEl>
                                              <p:charRg st="139" end="152"/>
                                            </p:txEl>
                                          </p:spTgt>
                                        </p:tgtEl>
                                      </p:cBhvr>
                                    </p:animEffect>
                                  </p:childTnLst>
                                </p:cTn>
                              </p:par>
                              <p:par>
                                <p:cTn fill="hold" id="27" nodeType="withEffect" presetClass="entr" presetID="14" presetSubtype="10">
                                  <p:stCondLst>
                                    <p:cond delay="0"/>
                                  </p:stCondLst>
                                  <p:childTnLst>
                                    <p:set>
                                      <p:cBhvr>
                                        <p:cTn dur="1" fill="hold" id="28">
                                          <p:stCondLst>
                                            <p:cond delay="0"/>
                                          </p:stCondLst>
                                        </p:cTn>
                                        <p:tgtEl>
                                          <p:spTgt spid="1048654">
                                            <p:txEl>
                                              <p:charRg st="152" end="167"/>
                                            </p:txEl>
                                          </p:spTgt>
                                        </p:tgtEl>
                                        <p:attrNameLst>
                                          <p:attrName>style.visibility</p:attrName>
                                        </p:attrNameLst>
                                      </p:cBhvr>
                                      <p:to>
                                        <p:strVal val="visible"/>
                                      </p:to>
                                    </p:set>
                                    <p:animEffect transition="in" filter="randombar(horizontal)">
                                      <p:cBhvr>
                                        <p:cTn dur="500" id="29"/>
                                        <p:tgtEl>
                                          <p:spTgt spid="1048654">
                                            <p:txEl>
                                              <p:charRg st="152" end="1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656"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敏捷方法的原则</a:t>
            </a:r>
          </a:p>
        </p:txBody>
      </p:sp>
      <p:sp>
        <p:nvSpPr>
          <p:cNvPr id="1048657" name=""/>
          <p:cNvSpPr/>
          <p:nvPr>
            <p:ph type="body" sz="full" idx="1"/>
          </p:nvPr>
        </p:nvSpPr>
        <p:spPr>
          <a:xfrm rot="0">
            <a:off x="457200" y="1628775"/>
            <a:ext cx="8229600" cy="38877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客户参与（</a:t>
            </a:r>
            <a:r>
              <a:rPr altLang="zh-CN" sz="2800" lang="en-US"/>
              <a:t>Customer involvement</a:t>
            </a:r>
            <a:r>
              <a:rPr altLang="en-US" sz="2800" lang="zh-CN"/>
              <a:t>）</a:t>
            </a:r>
          </a:p>
          <a:p>
            <a:pPr lvl="1"/>
            <a:r>
              <a:rPr altLang="en-US" sz="2400" lang="zh-CN"/>
              <a:t>参与整个开发过程</a:t>
            </a:r>
          </a:p>
          <a:p>
            <a:pPr lvl="1"/>
            <a:r>
              <a:rPr altLang="en-US" sz="2400" lang="zh-CN"/>
              <a:t>提供新的系统需求</a:t>
            </a:r>
          </a:p>
          <a:p>
            <a:pPr lvl="1"/>
            <a:r>
              <a:rPr altLang="en-US" sz="2400" lang="zh-CN"/>
              <a:t>评估系统的每个增量</a:t>
            </a:r>
          </a:p>
          <a:p>
            <a:pPr lvl="0"/>
            <a:r>
              <a:rPr altLang="en-US" sz="2800" lang="zh-CN"/>
              <a:t>增量交付（</a:t>
            </a:r>
            <a:r>
              <a:rPr altLang="zh-CN" sz="2800" lang="en-US"/>
              <a:t>Incremental delivery</a:t>
            </a:r>
            <a:r>
              <a:rPr altLang="en-US" sz="2800" lang="zh-CN"/>
              <a:t>）</a:t>
            </a:r>
          </a:p>
          <a:p>
            <a:pPr lvl="1"/>
            <a:r>
              <a:rPr altLang="en-US" sz="2400" lang="zh-CN"/>
              <a:t>用户确定每个增量中包含的需求</a:t>
            </a:r>
          </a:p>
          <a:p>
            <a:pPr lvl="1"/>
            <a:r>
              <a:rPr altLang="en-US" sz="2400" lang="zh-CN"/>
              <a:t>增量规模小</a:t>
            </a:r>
          </a:p>
          <a:p>
            <a:pPr lvl="1"/>
            <a:r>
              <a:rPr altLang="en-US" sz="2400" lang="zh-CN"/>
              <a:t>快速交付（</a:t>
            </a:r>
            <a:r>
              <a:rPr altLang="zh-CN" sz="2400" lang="en-US"/>
              <a:t>2~3 weeks</a:t>
            </a:r>
            <a:r>
              <a:rPr altLang="en-US" sz="2400" lang="zh-CN"/>
              <a:t>）</a:t>
            </a:r>
          </a:p>
        </p:txBody>
      </p:sp>
      <p:sp>
        <p:nvSpPr>
          <p:cNvPr id="104865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6</a:t>
            </a:fld>
            <a:endParaRPr altLang="zh-CN" sz="1200" lang="en-US">
              <a:solidFill>
                <a:srgbClr val="000000"/>
              </a:solidFill>
              <a:latin typeface="Garamond" pitchFamily="18" charset="0"/>
            </a:endParaRPr>
          </a:p>
        </p:txBody>
      </p:sp>
      <p:sp>
        <p:nvSpPr>
          <p:cNvPr id="1048659" name=""/>
          <p:cNvSpPr txBox="1"/>
          <p:nvPr/>
        </p:nvSpPr>
        <p:spPr>
          <a:xfrm rot="0">
            <a:off x="395287" y="6211887"/>
            <a:ext cx="548005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r>
              <a:rPr altLang="zh-CN" sz="1600" lang="en-US">
                <a:solidFill>
                  <a:srgbClr val="000000"/>
                </a:solidFill>
                <a:latin typeface="Garamond" pitchFamily="18" charset="0"/>
              </a:rPr>
              <a:t>Ian </a:t>
            </a:r>
            <a:r>
              <a:rPr altLang="zh-CN" sz="1600" lang="en-US">
                <a:solidFill>
                  <a:srgbClr val="000000"/>
                </a:solidFill>
                <a:latin typeface="Garamond" pitchFamily="18" charset="0"/>
              </a:rPr>
              <a:t>Sommerville, Software Engineering (9th Edition)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57">
                                            <p:txEl>
                                              <p:charRg st="0" end="27"/>
                                            </p:txEl>
                                          </p:spTgt>
                                        </p:tgtEl>
                                        <p:attrNameLst>
                                          <p:attrName>style.visibility</p:attrName>
                                        </p:attrNameLst>
                                      </p:cBhvr>
                                      <p:to>
                                        <p:strVal val="visible"/>
                                      </p:to>
                                    </p:set>
                                    <p:animEffect transition="in" filter="randombar(horizontal)">
                                      <p:cBhvr>
                                        <p:cTn dur="500" id="7"/>
                                        <p:tgtEl>
                                          <p:spTgt spid="1048657">
                                            <p:txEl>
                                              <p:charRg st="0" end="27"/>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57">
                                            <p:txEl>
                                              <p:charRg st="27" end="36"/>
                                            </p:txEl>
                                          </p:spTgt>
                                        </p:tgtEl>
                                        <p:attrNameLst>
                                          <p:attrName>style.visibility</p:attrName>
                                        </p:attrNameLst>
                                      </p:cBhvr>
                                      <p:to>
                                        <p:strVal val="visible"/>
                                      </p:to>
                                    </p:set>
                                    <p:animEffect transition="in" filter="randombar(horizontal)">
                                      <p:cBhvr>
                                        <p:cTn dur="500" id="10"/>
                                        <p:tgtEl>
                                          <p:spTgt spid="1048657">
                                            <p:txEl>
                                              <p:charRg st="27" end="36"/>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657">
                                            <p:txEl>
                                              <p:charRg st="36" end="45"/>
                                            </p:txEl>
                                          </p:spTgt>
                                        </p:tgtEl>
                                        <p:attrNameLst>
                                          <p:attrName>style.visibility</p:attrName>
                                        </p:attrNameLst>
                                      </p:cBhvr>
                                      <p:to>
                                        <p:strVal val="visible"/>
                                      </p:to>
                                    </p:set>
                                    <p:animEffect transition="in" filter="randombar(horizontal)">
                                      <p:cBhvr>
                                        <p:cTn dur="500" id="13"/>
                                        <p:tgtEl>
                                          <p:spTgt spid="1048657">
                                            <p:txEl>
                                              <p:charRg st="36" end="45"/>
                                            </p:txEl>
                                          </p:spTgt>
                                        </p:tgtEl>
                                      </p:cBhvr>
                                    </p:animEffect>
                                  </p:childTnLst>
                                </p:cTn>
                              </p:par>
                              <p:par>
                                <p:cTn fill="hold" id="14" nodeType="withEffect" presetClass="entr" presetID="14" presetSubtype="10">
                                  <p:stCondLst>
                                    <p:cond delay="0"/>
                                  </p:stCondLst>
                                  <p:childTnLst>
                                    <p:set>
                                      <p:cBhvr>
                                        <p:cTn dur="1" fill="hold" id="15">
                                          <p:stCondLst>
                                            <p:cond delay="0"/>
                                          </p:stCondLst>
                                        </p:cTn>
                                        <p:tgtEl>
                                          <p:spTgt spid="1048657">
                                            <p:txEl>
                                              <p:charRg st="45" end="55"/>
                                            </p:txEl>
                                          </p:spTgt>
                                        </p:tgtEl>
                                        <p:attrNameLst>
                                          <p:attrName>style.visibility</p:attrName>
                                        </p:attrNameLst>
                                      </p:cBhvr>
                                      <p:to>
                                        <p:strVal val="visible"/>
                                      </p:to>
                                    </p:set>
                                    <p:animEffect transition="in" filter="randombar(horizontal)">
                                      <p:cBhvr>
                                        <p:cTn dur="500" id="16"/>
                                        <p:tgtEl>
                                          <p:spTgt spid="1048657">
                                            <p:txEl>
                                              <p:charRg st="45" end="55"/>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14" presetSubtype="10">
                                  <p:stCondLst>
                                    <p:cond delay="0"/>
                                  </p:stCondLst>
                                  <p:childTnLst>
                                    <p:set>
                                      <p:cBhvr>
                                        <p:cTn dur="1" fill="hold" id="20">
                                          <p:stCondLst>
                                            <p:cond delay="0"/>
                                          </p:stCondLst>
                                        </p:cTn>
                                        <p:tgtEl>
                                          <p:spTgt spid="1048657">
                                            <p:txEl>
                                              <p:charRg st="55" end="82"/>
                                            </p:txEl>
                                          </p:spTgt>
                                        </p:tgtEl>
                                        <p:attrNameLst>
                                          <p:attrName>style.visibility</p:attrName>
                                        </p:attrNameLst>
                                      </p:cBhvr>
                                      <p:to>
                                        <p:strVal val="visible"/>
                                      </p:to>
                                    </p:set>
                                    <p:animEffect transition="in" filter="randombar(horizontal)">
                                      <p:cBhvr>
                                        <p:cTn dur="500" id="21"/>
                                        <p:tgtEl>
                                          <p:spTgt spid="1048657">
                                            <p:txEl>
                                              <p:charRg st="55" end="82"/>
                                            </p:txEl>
                                          </p:spTgt>
                                        </p:tgtEl>
                                      </p:cBhvr>
                                    </p:animEffect>
                                  </p:childTnLst>
                                </p:cTn>
                              </p:par>
                              <p:par>
                                <p:cTn fill="hold" id="22" nodeType="withEffect" presetClass="entr" presetID="14" presetSubtype="10">
                                  <p:stCondLst>
                                    <p:cond delay="0"/>
                                  </p:stCondLst>
                                  <p:childTnLst>
                                    <p:set>
                                      <p:cBhvr>
                                        <p:cTn dur="1" fill="hold" id="23">
                                          <p:stCondLst>
                                            <p:cond delay="0"/>
                                          </p:stCondLst>
                                        </p:cTn>
                                        <p:tgtEl>
                                          <p:spTgt spid="1048657">
                                            <p:txEl>
                                              <p:charRg st="82" end="97"/>
                                            </p:txEl>
                                          </p:spTgt>
                                        </p:tgtEl>
                                        <p:attrNameLst>
                                          <p:attrName>style.visibility</p:attrName>
                                        </p:attrNameLst>
                                      </p:cBhvr>
                                      <p:to>
                                        <p:strVal val="visible"/>
                                      </p:to>
                                    </p:set>
                                    <p:animEffect transition="in" filter="randombar(horizontal)">
                                      <p:cBhvr>
                                        <p:cTn dur="500" id="24"/>
                                        <p:tgtEl>
                                          <p:spTgt spid="1048657">
                                            <p:txEl>
                                              <p:charRg st="82" end="97"/>
                                            </p:txEl>
                                          </p:spTgt>
                                        </p:tgtEl>
                                      </p:cBhvr>
                                    </p:animEffect>
                                  </p:childTnLst>
                                </p:cTn>
                              </p:par>
                              <p:par>
                                <p:cTn fill="hold" id="25" nodeType="withEffect" presetClass="entr" presetID="14" presetSubtype="10">
                                  <p:stCondLst>
                                    <p:cond delay="0"/>
                                  </p:stCondLst>
                                  <p:childTnLst>
                                    <p:set>
                                      <p:cBhvr>
                                        <p:cTn dur="1" fill="hold" id="26">
                                          <p:stCondLst>
                                            <p:cond delay="0"/>
                                          </p:stCondLst>
                                        </p:cTn>
                                        <p:tgtEl>
                                          <p:spTgt spid="1048657">
                                            <p:txEl>
                                              <p:charRg st="97" end="103"/>
                                            </p:txEl>
                                          </p:spTgt>
                                        </p:tgtEl>
                                        <p:attrNameLst>
                                          <p:attrName>style.visibility</p:attrName>
                                        </p:attrNameLst>
                                      </p:cBhvr>
                                      <p:to>
                                        <p:strVal val="visible"/>
                                      </p:to>
                                    </p:set>
                                    <p:animEffect transition="in" filter="randombar(horizontal)">
                                      <p:cBhvr>
                                        <p:cTn dur="500" id="27"/>
                                        <p:tgtEl>
                                          <p:spTgt spid="1048657">
                                            <p:txEl>
                                              <p:charRg st="97" end="103"/>
                                            </p:txEl>
                                          </p:spTgt>
                                        </p:tgtEl>
                                      </p:cBhvr>
                                    </p:animEffect>
                                  </p:childTnLst>
                                </p:cTn>
                              </p:par>
                              <p:par>
                                <p:cTn fill="hold" id="28" nodeType="withEffect" presetClass="entr" presetID="14" presetSubtype="10">
                                  <p:stCondLst>
                                    <p:cond delay="0"/>
                                  </p:stCondLst>
                                  <p:childTnLst>
                                    <p:set>
                                      <p:cBhvr>
                                        <p:cTn dur="1" fill="hold" id="29">
                                          <p:stCondLst>
                                            <p:cond delay="0"/>
                                          </p:stCondLst>
                                        </p:cTn>
                                        <p:tgtEl>
                                          <p:spTgt spid="1048657">
                                            <p:txEl>
                                              <p:charRg st="103" end="119"/>
                                            </p:txEl>
                                          </p:spTgt>
                                        </p:tgtEl>
                                        <p:attrNameLst>
                                          <p:attrName>style.visibility</p:attrName>
                                        </p:attrNameLst>
                                      </p:cBhvr>
                                      <p:to>
                                        <p:strVal val="visible"/>
                                      </p:to>
                                    </p:set>
                                    <p:animEffect transition="in" filter="randombar(horizontal)">
                                      <p:cBhvr>
                                        <p:cTn dur="500" id="30"/>
                                        <p:tgtEl>
                                          <p:spTgt spid="1048657">
                                            <p:txEl>
                                              <p:charRg st="103"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60"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敏捷方法的原则</a:t>
            </a:r>
          </a:p>
        </p:txBody>
      </p:sp>
      <p:sp>
        <p:nvSpPr>
          <p:cNvPr id="1048661" name=""/>
          <p:cNvSpPr/>
          <p:nvPr>
            <p:ph type="body" sz="full" idx="1"/>
          </p:nvPr>
        </p:nvSpPr>
        <p:spPr>
          <a:xfrm rot="0">
            <a:off x="457200" y="1484312"/>
            <a:ext cx="8229600" cy="34575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2800" lang="zh-CN"/>
              <a:t>人胜于过程（</a:t>
            </a:r>
            <a:r>
              <a:rPr altLang="zh-CN" sz="2800" lang="en-US"/>
              <a:t>People not process</a:t>
            </a:r>
            <a:r>
              <a:rPr altLang="en-US" sz="2800" lang="zh-CN"/>
              <a:t>）</a:t>
            </a:r>
          </a:p>
          <a:p>
            <a:pPr lvl="1"/>
            <a:r>
              <a:rPr altLang="en-US" sz="2400" lang="zh-CN"/>
              <a:t>开发团队成员的技术</a:t>
            </a:r>
          </a:p>
          <a:p>
            <a:pPr lvl="1"/>
            <a:r>
              <a:rPr altLang="en-US" sz="2400" lang="zh-CN"/>
              <a:t>不拘泥于特定的过程</a:t>
            </a:r>
          </a:p>
          <a:p>
            <a:pPr lvl="0"/>
            <a:r>
              <a:rPr altLang="en-US" sz="2800" lang="zh-CN"/>
              <a:t>拥抱变更（</a:t>
            </a:r>
            <a:r>
              <a:rPr altLang="zh-CN" sz="2800" lang="en-US"/>
              <a:t>Embrace change</a:t>
            </a:r>
            <a:r>
              <a:rPr altLang="en-US" sz="2800" lang="zh-CN"/>
              <a:t>）</a:t>
            </a:r>
          </a:p>
          <a:p>
            <a:pPr lvl="1"/>
            <a:r>
              <a:rPr altLang="en-US" sz="2400" lang="zh-CN"/>
              <a:t>快速响应变更</a:t>
            </a:r>
          </a:p>
          <a:p>
            <a:pPr lvl="0"/>
            <a:r>
              <a:rPr altLang="en-US" sz="2800" lang="zh-CN"/>
              <a:t>保持简单（</a:t>
            </a:r>
            <a:r>
              <a:rPr altLang="zh-CN" sz="2800" lang="en-US"/>
              <a:t>Maintain simplicity</a:t>
            </a:r>
            <a:r>
              <a:rPr altLang="en-US" sz="2800" lang="zh-CN"/>
              <a:t>）</a:t>
            </a:r>
          </a:p>
          <a:p>
            <a:pPr lvl="1"/>
            <a:r>
              <a:rPr altLang="en-US" sz="2400" lang="zh-CN"/>
              <a:t>开发过程简单</a:t>
            </a:r>
          </a:p>
        </p:txBody>
      </p:sp>
      <p:sp>
        <p:nvSpPr>
          <p:cNvPr id="104866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7</a:t>
            </a:fld>
            <a:endParaRPr altLang="zh-CN" sz="1200" lang="en-US">
              <a:solidFill>
                <a:srgbClr val="000000"/>
              </a:solidFill>
              <a:latin typeface="Garamond" pitchFamily="18" charset="0"/>
            </a:endParaRPr>
          </a:p>
        </p:txBody>
      </p:sp>
      <p:sp>
        <p:nvSpPr>
          <p:cNvPr id="1048663" name=""/>
          <p:cNvSpPr txBox="1"/>
          <p:nvPr/>
        </p:nvSpPr>
        <p:spPr>
          <a:xfrm rot="0">
            <a:off x="395287" y="6211887"/>
            <a:ext cx="548005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r>
              <a:rPr altLang="zh-CN" sz="1600" lang="en-US">
                <a:solidFill>
                  <a:srgbClr val="000000"/>
                </a:solidFill>
                <a:latin typeface="Garamond" pitchFamily="18" charset="0"/>
              </a:rPr>
              <a:t>Ian </a:t>
            </a:r>
            <a:r>
              <a:rPr altLang="zh-CN" sz="1600" lang="en-US">
                <a:solidFill>
                  <a:srgbClr val="000000"/>
                </a:solidFill>
                <a:latin typeface="Garamond" pitchFamily="18" charset="0"/>
              </a:rPr>
              <a:t>Sommerville, Software Engineering (9th Edition)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61">
                                            <p:txEl>
                                              <p:charRg st="46" end="67"/>
                                            </p:txEl>
                                          </p:spTgt>
                                        </p:tgtEl>
                                        <p:attrNameLst>
                                          <p:attrName>style.visibility</p:attrName>
                                        </p:attrNameLst>
                                      </p:cBhvr>
                                      <p:to>
                                        <p:strVal val="visible"/>
                                      </p:to>
                                    </p:set>
                                    <p:animEffect transition="in" filter="randombar(horizontal)">
                                      <p:cBhvr>
                                        <p:cTn dur="500" id="7"/>
                                        <p:tgtEl>
                                          <p:spTgt spid="1048661">
                                            <p:txEl>
                                              <p:charRg st="46" end="67"/>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61">
                                            <p:txEl>
                                              <p:charRg st="67" end="74"/>
                                            </p:txEl>
                                          </p:spTgt>
                                        </p:tgtEl>
                                        <p:attrNameLst>
                                          <p:attrName>style.visibility</p:attrName>
                                        </p:attrNameLst>
                                      </p:cBhvr>
                                      <p:to>
                                        <p:strVal val="visible"/>
                                      </p:to>
                                    </p:set>
                                    <p:animEffect transition="in" filter="randombar(horizontal)">
                                      <p:cBhvr>
                                        <p:cTn dur="500" id="10"/>
                                        <p:tgtEl>
                                          <p:spTgt spid="1048661">
                                            <p:txEl>
                                              <p:charRg st="67" end="74"/>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4" presetSubtype="10">
                                  <p:stCondLst>
                                    <p:cond delay="0"/>
                                  </p:stCondLst>
                                  <p:childTnLst>
                                    <p:set>
                                      <p:cBhvr>
                                        <p:cTn dur="1" fill="hold" id="14">
                                          <p:stCondLst>
                                            <p:cond delay="0"/>
                                          </p:stCondLst>
                                        </p:cTn>
                                        <p:tgtEl>
                                          <p:spTgt spid="1048661">
                                            <p:txEl>
                                              <p:charRg st="74" end="100"/>
                                            </p:txEl>
                                          </p:spTgt>
                                        </p:tgtEl>
                                        <p:attrNameLst>
                                          <p:attrName>style.visibility</p:attrName>
                                        </p:attrNameLst>
                                      </p:cBhvr>
                                      <p:to>
                                        <p:strVal val="visible"/>
                                      </p:to>
                                    </p:set>
                                    <p:animEffect transition="in" filter="randombar(horizontal)">
                                      <p:cBhvr>
                                        <p:cTn dur="500" id="15"/>
                                        <p:tgtEl>
                                          <p:spTgt spid="1048661">
                                            <p:txEl>
                                              <p:charRg st="74" end="100"/>
                                            </p:txEl>
                                          </p:spTgt>
                                        </p:tgtEl>
                                      </p:cBhvr>
                                    </p:animEffect>
                                  </p:childTnLst>
                                </p:cTn>
                              </p:par>
                              <p:par>
                                <p:cTn fill="hold" id="16" nodeType="withEffect" presetClass="entr" presetID="14" presetSubtype="10">
                                  <p:stCondLst>
                                    <p:cond delay="0"/>
                                  </p:stCondLst>
                                  <p:childTnLst>
                                    <p:set>
                                      <p:cBhvr>
                                        <p:cTn dur="1" fill="hold" id="17">
                                          <p:stCondLst>
                                            <p:cond delay="0"/>
                                          </p:stCondLst>
                                        </p:cTn>
                                        <p:tgtEl>
                                          <p:spTgt spid="1048661">
                                            <p:txEl>
                                              <p:charRg st="100" end="107"/>
                                            </p:txEl>
                                          </p:spTgt>
                                        </p:tgtEl>
                                        <p:attrNameLst>
                                          <p:attrName>style.visibility</p:attrName>
                                        </p:attrNameLst>
                                      </p:cBhvr>
                                      <p:to>
                                        <p:strVal val="visible"/>
                                      </p:to>
                                    </p:set>
                                    <p:animEffect transition="in" filter="randombar(horizontal)">
                                      <p:cBhvr>
                                        <p:cTn dur="500" id="18"/>
                                        <p:tgtEl>
                                          <p:spTgt spid="1048661">
                                            <p:txEl>
                                              <p:charRg st="100"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664"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en-US" lang="zh-CN"/>
              <a:t>敏捷方法的特征</a:t>
            </a:r>
          </a:p>
        </p:txBody>
      </p:sp>
      <p:sp>
        <p:nvSpPr>
          <p:cNvPr id="1048665" name=""/>
          <p:cNvSpPr/>
          <p:nvPr>
            <p:ph type="body" sz="full" idx="1"/>
          </p:nvPr>
        </p:nvSpPr>
        <p:spPr>
          <a:xfrm rot="0">
            <a:off x="457200" y="4508500"/>
            <a:ext cx="8229600" cy="16573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b="1" sz="2400" lang="zh-CN"/>
              <a:t>软件更像一个活着的植物，软件开发是自底向上逐步有序的生长过程，类似于植物自然生长</a:t>
            </a:r>
          </a:p>
          <a:p>
            <a:pPr lvl="0"/>
            <a:r>
              <a:rPr altLang="en-US" b="1" sz="2400" lang="zh-CN"/>
              <a:t>敏捷开发遵循软件客观规律，不断的进行迭代增量开发，最终交付符合客户需求的产品</a:t>
            </a:r>
          </a:p>
        </p:txBody>
      </p:sp>
      <p:sp>
        <p:nvSpPr>
          <p:cNvPr id="104866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8</a:t>
            </a:fld>
            <a:endParaRPr altLang="zh-CN" sz="1200" lang="en-US">
              <a:solidFill>
                <a:srgbClr val="000000"/>
              </a:solidFill>
              <a:latin typeface="Garamond" pitchFamily="18" charset="0"/>
            </a:endParaRPr>
          </a:p>
        </p:txBody>
      </p:sp>
      <p:grpSp>
        <p:nvGrpSpPr>
          <p:cNvPr id="87" name=""/>
          <p:cNvGrpSpPr/>
          <p:nvPr/>
        </p:nvGrpSpPr>
        <p:grpSpPr>
          <a:xfrm rot="0">
            <a:off x="684212" y="836612"/>
            <a:ext cx="7297737" cy="1716087"/>
            <a:chOff x="684213" y="911225"/>
            <a:chExt cx="7297737" cy="1716088"/>
          </a:xfrm>
        </p:grpSpPr>
        <p:sp>
          <p:nvSpPr>
            <p:cNvPr id="1048667" name=""/>
            <p:cNvSpPr/>
            <p:nvPr/>
          </p:nvSpPr>
          <p:spPr bwMode="hidden">
            <a:xfrm rot="0">
              <a:off x="684213" y="1412875"/>
              <a:ext cx="2808287" cy="919163"/>
            </a:xfrm>
            <a:prstGeom prst="ellipse"/>
            <a:gradFill rotWithShape="1">
              <a:gsLst>
                <a:gs pos="0">
                  <a:srgbClr val="DEDEDE">
                    <a:alpha val="100000"/>
                  </a:srgbClr>
                </a:gs>
                <a:gs pos="100000">
                  <a:srgbClr val="DDDDDD">
                    <a:alpha val="10999"/>
                  </a:srgbClr>
                </a:gs>
              </a:gsLst>
              <a:lin ang="0" scaled="1"/>
            </a:gra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68" name=""/>
            <p:cNvSpPr/>
            <p:nvPr/>
          </p:nvSpPr>
          <p:spPr>
            <a:xfrm rot="16200000">
              <a:off x="5076031" y="837407"/>
              <a:ext cx="649288" cy="2232025"/>
            </a:xfrm>
            <a:prstGeom prst="downArrow">
              <a:avLst>
                <a:gd name="adj1" fmla="val 50000"/>
                <a:gd name="adj2" fmla="val 85941"/>
              </a:avLst>
            </a:prstGeom>
            <a:gradFill rotWithShape="1">
              <a:gsLst>
                <a:gs pos="0">
                  <a:srgbClr val="FFFFFF">
                    <a:alpha val="100000"/>
                  </a:srgbClr>
                </a:gs>
                <a:gs pos="100000">
                  <a:srgbClr val="C0C0C0">
                    <a:alpha val="100000"/>
                  </a:srgbClr>
                </a:gs>
              </a:gsLst>
              <a:lin ang="5400000" scaled="1"/>
            </a:gradFill>
            <a:ln w="9525" cap="flat" cmpd="sng">
              <a:solidFill>
                <a:schemeClr val="lt1">
                  <a:alpha val="100000"/>
                </a:schemeClr>
              </a:solidFill>
              <a:prstDash val="solid"/>
              <a:round/>
            </a:ln>
          </p:spPr>
          <p:txBody>
            <a:bodyPr anchor="ctr" bIns="45711" lIns="91422" rIns="91422" rot="10800000" tIns="45711"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40000"/>
                </a:spcBef>
                <a:buClr>
                  <a:srgbClr val="990000"/>
                </a:buClr>
                <a:buSzPct val="60000"/>
              </a:pPr>
              <a:endParaRPr altLang="en-US" sz="1600" lang="zh-CN">
                <a:latin typeface="FrutigerNext LT Regular" pitchFamily="0" charset="1"/>
                <a:ea typeface="华文细黑" pitchFamily="2" charset="-122"/>
              </a:endParaRPr>
            </a:p>
          </p:txBody>
        </p:sp>
        <p:pic>
          <p:nvPicPr>
            <p:cNvPr id="2097200" name=""/>
            <p:cNvPicPr>
              <a:picLocks/>
            </p:cNvPicPr>
            <p:nvPr/>
          </p:nvPicPr>
          <p:blipFill>
            <a:blip xmlns:r="http://schemas.openxmlformats.org/officeDocument/2006/relationships" r:embed="rId1">
              <a:clrChange>
                <a:clrFrom>
                  <a:srgbClr val="FFFFFF"/>
                </a:clrFrom>
                <a:clrTo>
                  <a:srgbClr val="FFFFFF">
                    <a:alpha val="0"/>
                  </a:srgbClr>
                </a:clrTo>
              </a:clrChange>
            </a:blip>
            <a:srcRect l="0" t="0" r="0" b="0"/>
            <a:stretch>
              <a:fillRect/>
            </a:stretch>
          </p:blipFill>
          <p:spPr>
            <a:xfrm rot="0">
              <a:off x="2700338" y="1125538"/>
              <a:ext cx="2232025" cy="1501775"/>
            </a:xfrm>
            <a:prstGeom prst="rect"/>
            <a:noFill/>
            <a:ln>
              <a:noFill/>
            </a:ln>
          </p:spPr>
        </p:pic>
        <p:sp>
          <p:nvSpPr>
            <p:cNvPr id="1048669" name=""/>
            <p:cNvSpPr txBox="1"/>
            <p:nvPr/>
          </p:nvSpPr>
          <p:spPr>
            <a:xfrm rot="0">
              <a:off x="830263" y="1652588"/>
              <a:ext cx="996950" cy="336550"/>
            </a:xfrm>
            <a:prstGeom prst="rect"/>
            <a:noFill/>
            <a:ln>
              <a:noFill/>
            </a:ln>
          </p:spPr>
          <p:txBody>
            <a:bodyPr anchor="t" bIns="45708" lIns="91416" rIns="91416" tIns="45708"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en-US" b="1" sz="1600" lang="zh-CN">
                  <a:latin typeface="FrutigerNext LT Regular" pitchFamily="0" charset="1"/>
                  <a:ea typeface="华文细黑" pitchFamily="2" charset="-122"/>
                </a:rPr>
                <a:t>传统开发</a:t>
              </a:r>
            </a:p>
          </p:txBody>
        </p:sp>
        <p:pic>
          <p:nvPicPr>
            <p:cNvPr id="2097201" name=""/>
            <p:cNvPicPr>
              <a:picLocks/>
            </p:cNvPicPr>
            <p:nvPr/>
          </p:nvPicPr>
          <p:blipFill>
            <a:blip xmlns:r="http://schemas.openxmlformats.org/officeDocument/2006/relationships" r:embed="rId2"/>
            <a:srcRect l="0" t="0" r="0" b="0"/>
            <a:stretch>
              <a:fillRect/>
            </a:stretch>
          </p:blipFill>
          <p:spPr>
            <a:xfrm rot="0">
              <a:off x="6732588" y="911225"/>
              <a:ext cx="1249362" cy="1654175"/>
            </a:xfrm>
            <a:prstGeom prst="rect"/>
            <a:noFill/>
            <a:ln>
              <a:noFill/>
            </a:ln>
          </p:spPr>
        </p:pic>
      </p:grpSp>
      <p:grpSp>
        <p:nvGrpSpPr>
          <p:cNvPr id="88" name=""/>
          <p:cNvGrpSpPr/>
          <p:nvPr/>
        </p:nvGrpSpPr>
        <p:grpSpPr>
          <a:xfrm rot="0">
            <a:off x="684212" y="2636837"/>
            <a:ext cx="7056437" cy="1784350"/>
            <a:chOff x="684213" y="3084513"/>
            <a:chExt cx="7056437" cy="1784350"/>
          </a:xfrm>
        </p:grpSpPr>
        <p:sp>
          <p:nvSpPr>
            <p:cNvPr id="1048670" name=""/>
            <p:cNvSpPr/>
            <p:nvPr/>
          </p:nvSpPr>
          <p:spPr bwMode="hidden">
            <a:xfrm rot="0">
              <a:off x="684213" y="3556000"/>
              <a:ext cx="3095625" cy="1025525"/>
            </a:xfrm>
            <a:prstGeom prst="ellipse"/>
            <a:gradFill rotWithShape="1">
              <a:gsLst>
                <a:gs pos="0">
                  <a:srgbClr val="DEDEDE">
                    <a:alpha val="100000"/>
                  </a:srgbClr>
                </a:gs>
                <a:gs pos="100000">
                  <a:srgbClr val="DDDDDD">
                    <a:alpha val="10999"/>
                  </a:srgbClr>
                </a:gs>
              </a:gsLst>
              <a:lin ang="0" scaled="1"/>
            </a:gra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71" name=""/>
            <p:cNvSpPr txBox="1"/>
            <p:nvPr/>
          </p:nvSpPr>
          <p:spPr>
            <a:xfrm rot="0">
              <a:off x="827088" y="3884613"/>
              <a:ext cx="996950" cy="336550"/>
            </a:xfrm>
            <a:prstGeom prst="rect"/>
            <a:noFill/>
            <a:ln>
              <a:noFill/>
            </a:ln>
          </p:spPr>
          <p:txBody>
            <a:bodyPr anchor="t" bIns="45708" lIns="91416" rIns="91416" tIns="45708"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en-US" b="1" sz="1600" lang="zh-CN">
                  <a:latin typeface="FrutigerNext LT Regular" pitchFamily="0" charset="1"/>
                  <a:ea typeface="华文细黑" pitchFamily="2" charset="-122"/>
                </a:rPr>
                <a:t>敏捷开发</a:t>
              </a:r>
            </a:p>
          </p:txBody>
        </p:sp>
        <p:pic>
          <p:nvPicPr>
            <p:cNvPr id="2097202" name=""/>
            <p:cNvPicPr>
              <a:picLocks/>
            </p:cNvPicPr>
            <p:nvPr/>
          </p:nvPicPr>
          <p:blipFill>
            <a:blip xmlns:r="http://schemas.openxmlformats.org/officeDocument/2006/relationships" r:embed="rId3">
              <a:clrChange>
                <a:clrFrom>
                  <a:srgbClr val="FFFFFF"/>
                </a:clrFrom>
                <a:clrTo>
                  <a:srgbClr val="FFFFFF">
                    <a:alpha val="0"/>
                  </a:srgbClr>
                </a:clrTo>
              </a:clrChange>
            </a:blip>
            <a:srcRect l="0" t="0" r="0" b="0"/>
            <a:stretch>
              <a:fillRect/>
            </a:stretch>
          </p:blipFill>
          <p:spPr>
            <a:xfrm rot="0">
              <a:off x="2640013" y="3084513"/>
              <a:ext cx="5100637" cy="1784350"/>
            </a:xfrm>
            <a:prstGeom prst="rect"/>
            <a:noFill/>
            <a:ln>
              <a:noFill/>
            </a:ln>
          </p:spPr>
        </p:pic>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88"/>
                                        </p:tgtEl>
                                        <p:attrNameLst>
                                          <p:attrName>style.visibility</p:attrName>
                                        </p:attrNameLst>
                                      </p:cBhvr>
                                      <p:to>
                                        <p:strVal val="visible"/>
                                      </p:to>
                                    </p:set>
                                    <p:animEffect transition="in" filter="randombar(horizontal)">
                                      <p:cBhvr>
                                        <p:cTn dur="500" id="7"/>
                                        <p:tgtEl>
                                          <p:spTgt spid="88"/>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65">
                                            <p:txEl>
                                              <p:charRg st="0" end="41"/>
                                            </p:txEl>
                                          </p:spTgt>
                                        </p:tgtEl>
                                        <p:attrNameLst>
                                          <p:attrName>style.visibility</p:attrName>
                                        </p:attrNameLst>
                                      </p:cBhvr>
                                      <p:to>
                                        <p:strVal val="visible"/>
                                      </p:to>
                                    </p:set>
                                    <p:animEffect transition="in" filter="randombar(horizontal)">
                                      <p:cBhvr>
                                        <p:cTn dur="500" id="12"/>
                                        <p:tgtEl>
                                          <p:spTgt spid="1048665">
                                            <p:txEl>
                                              <p:charRg st="0" end="41"/>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65">
                                            <p:txEl>
                                              <p:charRg st="41" end="80"/>
                                            </p:txEl>
                                          </p:spTgt>
                                        </p:tgtEl>
                                        <p:attrNameLst>
                                          <p:attrName>style.visibility</p:attrName>
                                        </p:attrNameLst>
                                      </p:cBhvr>
                                      <p:to>
                                        <p:strVal val="visible"/>
                                      </p:to>
                                    </p:set>
                                    <p:animEffect transition="in" filter="randombar(horizontal)">
                                      <p:cBhvr>
                                        <p:cTn dur="500" id="17"/>
                                        <p:tgtEl>
                                          <p:spTgt spid="1048665">
                                            <p:txEl>
                                              <p:charRg st="41"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672" name=""/>
          <p:cNvSpPr/>
          <p:nvPr/>
        </p:nvSpPr>
        <p:spPr bwMode="gray">
          <a:xfrm rot="0">
            <a:off x="2125662" y="1125537"/>
            <a:ext cx="6191250" cy="863600"/>
          </a:xfrm>
          <a:prstGeom prst="rect"/>
          <a:gradFill rotWithShape="1">
            <a:gsLst>
              <a:gs pos="0">
                <a:schemeClr val="accent2">
                  <a:alpha val="50000"/>
                </a:schemeClr>
              </a:gs>
              <a:gs pos="100000">
                <a:srgbClr val="FFFFFF">
                  <a:alpha val="0"/>
                </a:srgbClr>
              </a:gs>
            </a:gsLst>
            <a:lin ang="0" scaled="1"/>
          </a:gra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673" name=""/>
          <p:cNvSpPr/>
          <p:nvPr/>
        </p:nvSpPr>
        <p:spPr bwMode="gray">
          <a:xfrm rot="0">
            <a:off x="2119312" y="2489200"/>
            <a:ext cx="6197600" cy="884237"/>
          </a:xfrm>
          <a:prstGeom prst="rect"/>
          <a:gradFill rotWithShape="1">
            <a:gsLst>
              <a:gs pos="0">
                <a:schemeClr val="accent1">
                  <a:alpha val="42000"/>
                </a:schemeClr>
              </a:gs>
              <a:gs pos="100000">
                <a:srgbClr val="FFFFFF">
                  <a:alpha val="0"/>
                </a:srgbClr>
              </a:gs>
            </a:gsLst>
            <a:lin ang="0" scaled="1"/>
          </a:gra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674" name=""/>
          <p:cNvSpPr/>
          <p:nvPr/>
        </p:nvSpPr>
        <p:spPr bwMode="gray">
          <a:xfrm rot="0">
            <a:off x="2125662" y="3933825"/>
            <a:ext cx="6191250" cy="862012"/>
          </a:xfrm>
          <a:prstGeom prst="rect"/>
          <a:gradFill rotWithShape="1">
            <a:gsLst>
              <a:gs pos="0">
                <a:srgbClr val="91B5D5">
                  <a:alpha val="50000"/>
                </a:srgbClr>
              </a:gs>
              <a:gs pos="100000">
                <a:srgbClr val="FFFFFF">
                  <a:alpha val="0"/>
                </a:srgbClr>
              </a:gs>
            </a:gsLst>
            <a:lin ang="0" scaled="1"/>
          </a:gradFill>
          <a:ln>
            <a:noFill/>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75" name=""/>
          <p:cNvSpPr/>
          <p:nvPr>
            <p:ph type="title" sz="full" idx="4294967295"/>
          </p:nvPr>
        </p:nvSpPr>
        <p:spPr>
          <a:xfrm rot="0">
            <a:off x="601662" y="158750"/>
            <a:ext cx="8320087" cy="606425"/>
          </a:xfrm>
          <a:prstGeom prst="rect"/>
          <a:noFill/>
          <a:ln>
            <a:noFill/>
          </a:ln>
        </p:spPr>
        <p:txBody>
          <a:bodyPr anchor="t" bIns="40047" lIns="80093" rIns="80093" tIns="40047"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en-US" lang="zh-CN">
                <a:latin typeface="黑体" pitchFamily="49" charset="-122"/>
              </a:rPr>
              <a:t>敏捷</a:t>
            </a:r>
            <a:r>
              <a:rPr altLang="zh-CN" lang="en-US">
                <a:latin typeface="黑体" pitchFamily="49" charset="-122"/>
              </a:rPr>
              <a:t>=</a:t>
            </a:r>
            <a:r>
              <a:rPr altLang="en-US" lang="zh-CN">
                <a:latin typeface="黑体" pitchFamily="49" charset="-122"/>
              </a:rPr>
              <a:t>理念</a:t>
            </a:r>
            <a:r>
              <a:rPr altLang="zh-CN" lang="en-US">
                <a:latin typeface="黑体" pitchFamily="49" charset="-122"/>
              </a:rPr>
              <a:t>+</a:t>
            </a:r>
            <a:r>
              <a:rPr altLang="en-US" lang="zh-CN">
                <a:latin typeface="黑体" pitchFamily="49" charset="-122"/>
              </a:rPr>
              <a:t>优秀实践</a:t>
            </a:r>
            <a:r>
              <a:rPr altLang="zh-CN" lang="en-US">
                <a:latin typeface="黑体" pitchFamily="49" charset="-122"/>
              </a:rPr>
              <a:t>+</a:t>
            </a:r>
            <a:r>
              <a:rPr altLang="en-US" lang="zh-CN">
                <a:latin typeface="黑体" pitchFamily="49" charset="-122"/>
              </a:rPr>
              <a:t>具体应用</a:t>
            </a:r>
          </a:p>
        </p:txBody>
      </p:sp>
      <p:sp>
        <p:nvSpPr>
          <p:cNvPr id="1048676" name=""/>
          <p:cNvSpPr/>
          <p:nvPr>
            <p:ph type="body" sz="full" idx="4294967295"/>
          </p:nvPr>
        </p:nvSpPr>
        <p:spPr>
          <a:xfrm rot="0">
            <a:off x="611187" y="4868862"/>
            <a:ext cx="8280400" cy="1150937"/>
          </a:xfrm>
          <a:prstGeom prst="rect"/>
          <a:noFill/>
          <a:ln>
            <a:noFill/>
          </a:ln>
        </p:spPr>
        <p:txBody>
          <a:bodyPr anchor="t" bIns="40053" lIns="80107" rIns="80107" tIns="40053"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30000"/>
              </a:lnSpc>
              <a:buNone/>
            </a:pPr>
            <a:r>
              <a:rPr altLang="en-US" sz="2000" lang="zh-CN">
                <a:solidFill>
                  <a:schemeClr val="lt2"/>
                </a:solidFill>
                <a:latin typeface="黑体" pitchFamily="49" charset="-122"/>
                <a:ea typeface="黑体" pitchFamily="49" charset="-122"/>
              </a:rPr>
              <a:t>                  理念（敏捷核心思想）</a:t>
            </a:r>
          </a:p>
          <a:p>
            <a:pPr lvl="0">
              <a:lnSpc>
                <a:spcPct val="130000"/>
              </a:lnSpc>
              <a:buNone/>
            </a:pPr>
            <a:r>
              <a:rPr altLang="en-US" sz="2000" lang="zh-CN">
                <a:solidFill>
                  <a:schemeClr val="lt2"/>
                </a:solidFill>
                <a:latin typeface="黑体" pitchFamily="49" charset="-122"/>
                <a:ea typeface="黑体" pitchFamily="49" charset="-122"/>
              </a:rPr>
              <a:t>敏捷包括</a:t>
            </a:r>
            <a:r>
              <a:rPr altLang="zh-CN" sz="2000" lang="en-US">
                <a:solidFill>
                  <a:schemeClr val="lt2"/>
                </a:solidFill>
                <a:latin typeface="黑体" pitchFamily="49" charset="-122"/>
                <a:ea typeface="黑体" pitchFamily="49" charset="-122"/>
              </a:rPr>
              <a:t>3</a:t>
            </a:r>
            <a:r>
              <a:rPr altLang="en-US" sz="2000" lang="zh-CN">
                <a:solidFill>
                  <a:schemeClr val="lt2"/>
                </a:solidFill>
                <a:latin typeface="黑体" pitchFamily="49" charset="-122"/>
                <a:ea typeface="黑体" pitchFamily="49" charset="-122"/>
              </a:rPr>
              <a:t>个层次   优秀实践（敏捷的经验积累）</a:t>
            </a:r>
          </a:p>
          <a:p>
            <a:pPr lvl="0">
              <a:lnSpc>
                <a:spcPct val="130000"/>
              </a:lnSpc>
              <a:buNone/>
            </a:pPr>
            <a:r>
              <a:rPr altLang="en-US" sz="2000" lang="zh-CN">
                <a:solidFill>
                  <a:schemeClr val="lt2"/>
                </a:solidFill>
                <a:latin typeface="黑体" pitchFamily="49" charset="-122"/>
                <a:ea typeface="黑体" pitchFamily="49" charset="-122"/>
              </a:rPr>
              <a:t>                  具体应用（能够结合自身灵活应用才是真正敏捷）</a:t>
            </a:r>
          </a:p>
        </p:txBody>
      </p:sp>
      <p:sp>
        <p:nvSpPr>
          <p:cNvPr id="1048677" name=""/>
          <p:cNvSpPr/>
          <p:nvPr/>
        </p:nvSpPr>
        <p:spPr bwMode="gray">
          <a:xfrm rot="0">
            <a:off x="1258887" y="3133725"/>
            <a:ext cx="677862" cy="439737"/>
          </a:xfrm>
          <a:custGeom>
            <a:avLst/>
            <a:ah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path>
            </a:pathLst>
          </a:custGeom>
          <a:solidFill>
            <a:srgbClr val="FFFFFF">
              <a:alpha val="23921"/>
            </a:srgbClr>
          </a:solidFill>
          <a:ln>
            <a:noFill/>
          </a:ln>
        </p:spPr>
      </p:sp>
      <p:sp>
        <p:nvSpPr>
          <p:cNvPr id="1048678" name=""/>
          <p:cNvSpPr/>
          <p:nvPr/>
        </p:nvSpPr>
        <p:spPr>
          <a:xfrm rot="0">
            <a:off x="2700337" y="5157787"/>
            <a:ext cx="215900" cy="863600"/>
          </a:xfrm>
          <a:prstGeom prst="leftBrace">
            <a:avLst>
              <a:gd name="adj1" fmla="val 45703"/>
              <a:gd name="adj2" fmla="val 50000"/>
            </a:avLst>
          </a:prstGeom>
          <a:noFill/>
          <a:ln w="19050" cap="flat" cmpd="sng">
            <a:solidFill>
              <a:schemeClr val="lt2">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67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9</a:t>
            </a:fld>
            <a:endParaRPr altLang="zh-CN" sz="1200" lang="en-US">
              <a:solidFill>
                <a:srgbClr val="000000"/>
              </a:solidFill>
              <a:latin typeface="Garamond" pitchFamily="18" charset="0"/>
            </a:endParaRPr>
          </a:p>
        </p:txBody>
      </p:sp>
      <p:grpSp>
        <p:nvGrpSpPr>
          <p:cNvPr id="90" name=""/>
          <p:cNvGrpSpPr/>
          <p:nvPr/>
        </p:nvGrpSpPr>
        <p:grpSpPr>
          <a:xfrm rot="0">
            <a:off x="669925" y="1116012"/>
            <a:ext cx="1536700" cy="884237"/>
            <a:chOff x="422" y="703"/>
            <a:chExt cx="968" cy="557"/>
          </a:xfrm>
        </p:grpSpPr>
        <p:pic>
          <p:nvPicPr>
            <p:cNvPr id="2097203" name=""/>
            <p:cNvPicPr>
              <a:picLocks/>
            </p:cNvPicPr>
            <p:nvPr/>
          </p:nvPicPr>
          <p:blipFill>
            <a:blip xmlns:r="http://schemas.openxmlformats.org/officeDocument/2006/relationships" r:embed="rId1"/>
            <a:srcRect l="0" t="0" r="0" b="0"/>
            <a:stretch>
              <a:fillRect/>
            </a:stretch>
          </p:blipFill>
          <p:spPr>
            <a:xfrm rot="0">
              <a:off x="422" y="703"/>
              <a:ext cx="968" cy="557"/>
            </a:xfrm>
            <a:prstGeom prst="rect"/>
            <a:noFill/>
            <a:ln>
              <a:noFill/>
            </a:ln>
          </p:spPr>
        </p:pic>
        <p:sp>
          <p:nvSpPr>
            <p:cNvPr id="1048680" name=""/>
            <p:cNvSpPr txBox="1"/>
            <p:nvPr/>
          </p:nvSpPr>
          <p:spPr>
            <a:xfrm rot="0">
              <a:off x="457" y="735"/>
              <a:ext cx="900" cy="491"/>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b="1" sz="2400" lang="zh-CN">
                  <a:solidFill>
                    <a:schemeClr val="lt2"/>
                  </a:solidFill>
                  <a:hlinkClick r:id="rId2" action="ppaction://hlinksldjump"/>
                </a:rPr>
                <a:t>理念</a:t>
              </a:r>
            </a:p>
          </p:txBody>
        </p:sp>
      </p:grpSp>
      <p:sp>
        <p:nvSpPr>
          <p:cNvPr id="1048681" name=""/>
          <p:cNvSpPr/>
          <p:nvPr/>
        </p:nvSpPr>
        <p:spPr>
          <a:xfrm rot="0">
            <a:off x="2916237" y="1341437"/>
            <a:ext cx="1008062" cy="431800"/>
          </a:xfrm>
          <a:prstGeom prst="roundRect"/>
          <a:solidFill>
            <a:srgbClr val="FFE085"/>
          </a:solidFill>
          <a:ln w="25400" cap="flat" cmpd="sng">
            <a:solidFill>
              <a:srgbClr val="956F00">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zh-CN" b="1" lang="en-US">
                <a:latin typeface="Times New Roman" pitchFamily="18" charset="0"/>
                <a:ea typeface="Times New Roman" pitchFamily="18" charset="0"/>
              </a:rPr>
              <a:t>Value</a:t>
            </a:r>
          </a:p>
        </p:txBody>
      </p:sp>
      <p:sp>
        <p:nvSpPr>
          <p:cNvPr id="1048682" name=""/>
          <p:cNvSpPr/>
          <p:nvPr/>
        </p:nvSpPr>
        <p:spPr>
          <a:xfrm rot="0">
            <a:off x="4716462" y="1341437"/>
            <a:ext cx="1008062" cy="431800"/>
          </a:xfrm>
          <a:prstGeom prst="roundRect"/>
          <a:solidFill>
            <a:srgbClr val="FFE085"/>
          </a:solidFill>
          <a:ln w="25400" cap="flat" cmpd="sng">
            <a:solidFill>
              <a:srgbClr val="956F00">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zh-CN" b="1" lang="en-US">
                <a:latin typeface="Times New Roman" pitchFamily="18" charset="0"/>
                <a:ea typeface="Times New Roman" pitchFamily="18" charset="0"/>
              </a:rPr>
              <a:t>Team</a:t>
            </a:r>
          </a:p>
        </p:txBody>
      </p:sp>
      <p:sp>
        <p:nvSpPr>
          <p:cNvPr id="1048683" name=""/>
          <p:cNvSpPr/>
          <p:nvPr/>
        </p:nvSpPr>
        <p:spPr>
          <a:xfrm rot="0">
            <a:off x="6516687" y="1335087"/>
            <a:ext cx="1223962" cy="431800"/>
          </a:xfrm>
          <a:prstGeom prst="roundRect"/>
          <a:solidFill>
            <a:srgbClr val="FFE085"/>
          </a:solidFill>
          <a:ln w="25400" cap="flat" cmpd="sng">
            <a:solidFill>
              <a:srgbClr val="956F00">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zh-CN" b="1" lang="en-US">
                <a:latin typeface="Times New Roman" pitchFamily="18" charset="0"/>
                <a:ea typeface="Times New Roman" pitchFamily="18" charset="0"/>
              </a:rPr>
              <a:t>Adapting</a:t>
            </a:r>
          </a:p>
        </p:txBody>
      </p:sp>
      <p:grpSp>
        <p:nvGrpSpPr>
          <p:cNvPr id="91" name=""/>
          <p:cNvGrpSpPr/>
          <p:nvPr/>
        </p:nvGrpSpPr>
        <p:grpSpPr>
          <a:xfrm rot="0">
            <a:off x="669925" y="2474912"/>
            <a:ext cx="1536700" cy="890587"/>
            <a:chOff x="422" y="1559"/>
            <a:chExt cx="968" cy="561"/>
          </a:xfrm>
        </p:grpSpPr>
        <p:pic>
          <p:nvPicPr>
            <p:cNvPr id="2097204" name=""/>
            <p:cNvPicPr>
              <a:picLocks/>
            </p:cNvPicPr>
            <p:nvPr/>
          </p:nvPicPr>
          <p:blipFill>
            <a:blip xmlns:r="http://schemas.openxmlformats.org/officeDocument/2006/relationships" r:embed="rId3"/>
            <a:srcRect l="0" t="0" r="0" b="0"/>
            <a:stretch>
              <a:fillRect/>
            </a:stretch>
          </p:blipFill>
          <p:spPr>
            <a:xfrm rot="0">
              <a:off x="422" y="1559"/>
              <a:ext cx="968" cy="561"/>
            </a:xfrm>
            <a:prstGeom prst="rect"/>
            <a:noFill/>
            <a:ln>
              <a:noFill/>
            </a:ln>
          </p:spPr>
        </p:pic>
        <p:sp>
          <p:nvSpPr>
            <p:cNvPr id="1048684" name=""/>
            <p:cNvSpPr txBox="1"/>
            <p:nvPr/>
          </p:nvSpPr>
          <p:spPr>
            <a:xfrm rot="0">
              <a:off x="457" y="1594"/>
              <a:ext cx="900" cy="492"/>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b="1" sz="2400" lang="zh-CN"/>
                <a:t>优秀实践</a:t>
              </a:r>
            </a:p>
          </p:txBody>
        </p:sp>
      </p:grpSp>
      <p:pic>
        <p:nvPicPr>
          <p:cNvPr id="2097205" name=""/>
          <p:cNvPicPr>
            <a:picLocks/>
          </p:cNvPicPr>
          <p:nvPr/>
        </p:nvPicPr>
        <p:blipFill>
          <a:blip xmlns:r="http://schemas.openxmlformats.org/officeDocument/2006/relationships" r:embed="rId4"/>
          <a:srcRect l="0" t="0" r="0" b="0"/>
          <a:stretch>
            <a:fillRect/>
          </a:stretch>
        </p:blipFill>
        <p:spPr>
          <a:xfrm rot="0">
            <a:off x="6772275" y="2474912"/>
            <a:ext cx="701675" cy="890587"/>
          </a:xfrm>
          <a:prstGeom prst="rect"/>
          <a:noFill/>
          <a:ln>
            <a:noFill/>
          </a:ln>
        </p:spPr>
      </p:pic>
      <p:pic>
        <p:nvPicPr>
          <p:cNvPr id="2097206" name=""/>
          <p:cNvPicPr>
            <a:picLocks/>
          </p:cNvPicPr>
          <p:nvPr/>
        </p:nvPicPr>
        <p:blipFill>
          <a:blip xmlns:r="http://schemas.openxmlformats.org/officeDocument/2006/relationships" r:embed="rId5"/>
          <a:srcRect l="0" t="0" r="0" b="0"/>
          <a:stretch>
            <a:fillRect/>
          </a:stretch>
        </p:blipFill>
        <p:spPr>
          <a:xfrm rot="0">
            <a:off x="6076950" y="2468562"/>
            <a:ext cx="701675" cy="890587"/>
          </a:xfrm>
          <a:prstGeom prst="rect"/>
          <a:noFill/>
          <a:ln>
            <a:noFill/>
          </a:ln>
        </p:spPr>
      </p:pic>
      <p:pic>
        <p:nvPicPr>
          <p:cNvPr id="2097207" name=""/>
          <p:cNvPicPr>
            <a:picLocks/>
          </p:cNvPicPr>
          <p:nvPr/>
        </p:nvPicPr>
        <p:blipFill>
          <a:blip xmlns:r="http://schemas.openxmlformats.org/officeDocument/2006/relationships" r:embed="rId6"/>
          <a:srcRect l="0" t="0" r="0" b="0"/>
          <a:stretch>
            <a:fillRect/>
          </a:stretch>
        </p:blipFill>
        <p:spPr>
          <a:xfrm rot="0">
            <a:off x="2687637" y="2474912"/>
            <a:ext cx="701675" cy="890587"/>
          </a:xfrm>
          <a:prstGeom prst="rect"/>
          <a:noFill/>
          <a:ln>
            <a:noFill/>
          </a:ln>
        </p:spPr>
      </p:pic>
      <p:pic>
        <p:nvPicPr>
          <p:cNvPr id="2097208" name=""/>
          <p:cNvPicPr>
            <a:picLocks/>
          </p:cNvPicPr>
          <p:nvPr/>
        </p:nvPicPr>
        <p:blipFill>
          <a:blip xmlns:r="http://schemas.openxmlformats.org/officeDocument/2006/relationships" r:embed="rId7"/>
          <a:srcRect l="0" t="0" r="0" b="0"/>
          <a:stretch>
            <a:fillRect/>
          </a:stretch>
        </p:blipFill>
        <p:spPr>
          <a:xfrm rot="0">
            <a:off x="3365500" y="2481262"/>
            <a:ext cx="700087" cy="890587"/>
          </a:xfrm>
          <a:prstGeom prst="rect"/>
          <a:noFill/>
          <a:ln>
            <a:noFill/>
          </a:ln>
        </p:spPr>
      </p:pic>
      <p:pic>
        <p:nvPicPr>
          <p:cNvPr id="2097209" name=""/>
          <p:cNvPicPr>
            <a:picLocks/>
          </p:cNvPicPr>
          <p:nvPr/>
        </p:nvPicPr>
        <p:blipFill>
          <a:blip xmlns:r="http://schemas.openxmlformats.org/officeDocument/2006/relationships" r:embed="rId8"/>
          <a:srcRect l="0" t="0" r="0" b="0"/>
          <a:stretch>
            <a:fillRect/>
          </a:stretch>
        </p:blipFill>
        <p:spPr>
          <a:xfrm rot="0">
            <a:off x="4041775" y="2474912"/>
            <a:ext cx="701675" cy="890587"/>
          </a:xfrm>
          <a:prstGeom prst="rect"/>
          <a:noFill/>
          <a:ln>
            <a:noFill/>
          </a:ln>
        </p:spPr>
      </p:pic>
      <p:pic>
        <p:nvPicPr>
          <p:cNvPr id="2097210" name=""/>
          <p:cNvPicPr>
            <a:picLocks/>
          </p:cNvPicPr>
          <p:nvPr/>
        </p:nvPicPr>
        <p:blipFill>
          <a:blip xmlns:r="http://schemas.openxmlformats.org/officeDocument/2006/relationships" r:embed="rId9"/>
          <a:srcRect l="0" t="0" r="0" b="0"/>
          <a:stretch>
            <a:fillRect/>
          </a:stretch>
        </p:blipFill>
        <p:spPr>
          <a:xfrm rot="0">
            <a:off x="4718050" y="2468562"/>
            <a:ext cx="701675" cy="890587"/>
          </a:xfrm>
          <a:prstGeom prst="rect"/>
          <a:noFill/>
          <a:ln>
            <a:noFill/>
          </a:ln>
        </p:spPr>
      </p:pic>
      <p:pic>
        <p:nvPicPr>
          <p:cNvPr id="2097211" name=""/>
          <p:cNvPicPr>
            <a:picLocks/>
          </p:cNvPicPr>
          <p:nvPr/>
        </p:nvPicPr>
        <p:blipFill>
          <a:blip xmlns:r="http://schemas.openxmlformats.org/officeDocument/2006/relationships" r:embed="rId10"/>
          <a:srcRect l="0" t="0" r="0" b="0"/>
          <a:stretch>
            <a:fillRect/>
          </a:stretch>
        </p:blipFill>
        <p:spPr>
          <a:xfrm rot="0">
            <a:off x="5394325" y="2468562"/>
            <a:ext cx="708025" cy="890587"/>
          </a:xfrm>
          <a:prstGeom prst="rect"/>
          <a:noFill/>
          <a:ln>
            <a:noFill/>
          </a:ln>
        </p:spPr>
      </p:pic>
      <p:grpSp>
        <p:nvGrpSpPr>
          <p:cNvPr id="92" name=""/>
          <p:cNvGrpSpPr/>
          <p:nvPr/>
        </p:nvGrpSpPr>
        <p:grpSpPr>
          <a:xfrm rot="0">
            <a:off x="669925" y="3919537"/>
            <a:ext cx="1536700" cy="890587"/>
            <a:chOff x="422" y="2469"/>
            <a:chExt cx="968" cy="561"/>
          </a:xfrm>
        </p:grpSpPr>
        <p:pic>
          <p:nvPicPr>
            <p:cNvPr id="2097212" name=""/>
            <p:cNvPicPr>
              <a:picLocks/>
            </p:cNvPicPr>
            <p:nvPr/>
          </p:nvPicPr>
          <p:blipFill>
            <a:blip xmlns:r="http://schemas.openxmlformats.org/officeDocument/2006/relationships" r:embed="rId11"/>
            <a:srcRect l="0" t="0" r="0" b="0"/>
            <a:stretch>
              <a:fillRect/>
            </a:stretch>
          </p:blipFill>
          <p:spPr>
            <a:xfrm rot="0">
              <a:off x="422" y="2469"/>
              <a:ext cx="968" cy="561"/>
            </a:xfrm>
            <a:prstGeom prst="rect"/>
            <a:noFill/>
            <a:ln>
              <a:noFill/>
            </a:ln>
          </p:spPr>
        </p:pic>
        <p:sp>
          <p:nvSpPr>
            <p:cNvPr id="1048685" name=""/>
            <p:cNvSpPr txBox="1"/>
            <p:nvPr/>
          </p:nvSpPr>
          <p:spPr>
            <a:xfrm rot="0">
              <a:off x="457" y="2504"/>
              <a:ext cx="900" cy="491"/>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b="1" sz="2400" lang="zh-CN"/>
                <a:t>具体应用</a:t>
              </a:r>
            </a:p>
          </p:txBody>
        </p:sp>
      </p:grpSp>
      <p:sp>
        <p:nvSpPr>
          <p:cNvPr id="1048686" name=""/>
          <p:cNvSpPr/>
          <p:nvPr/>
        </p:nvSpPr>
        <p:spPr>
          <a:xfrm rot="0">
            <a:off x="2411412" y="4149725"/>
            <a:ext cx="1376362" cy="503237"/>
          </a:xfrm>
          <a:prstGeom prst="flowChartPunchedTape"/>
          <a:solidFill>
            <a:srgbClr val="FFD147"/>
          </a:solidFill>
          <a:ln w="25400" cap="flat" cmpd="sng">
            <a:solidFill>
              <a:srgbClr val="956F00">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b="1" lang="zh-CN"/>
              <a:t>敏捷应用</a:t>
            </a:r>
          </a:p>
        </p:txBody>
      </p:sp>
      <p:sp>
        <p:nvSpPr>
          <p:cNvPr id="1048687" name=""/>
          <p:cNvSpPr/>
          <p:nvPr/>
        </p:nvSpPr>
        <p:spPr>
          <a:xfrm rot="0">
            <a:off x="4492625" y="4149725"/>
            <a:ext cx="1374775" cy="503237"/>
          </a:xfrm>
          <a:prstGeom prst="flowChartPunchedTape"/>
          <a:solidFill>
            <a:srgbClr val="FFD147"/>
          </a:solidFill>
          <a:ln w="25400" cap="flat" cmpd="sng">
            <a:solidFill>
              <a:srgbClr val="956F00">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b="1" lang="zh-CN"/>
              <a:t>敏捷应用</a:t>
            </a:r>
          </a:p>
        </p:txBody>
      </p:sp>
      <p:sp>
        <p:nvSpPr>
          <p:cNvPr id="1048688" name=""/>
          <p:cNvSpPr/>
          <p:nvPr/>
        </p:nvSpPr>
        <p:spPr>
          <a:xfrm rot="0">
            <a:off x="6580187" y="4149725"/>
            <a:ext cx="1376362" cy="503237"/>
          </a:xfrm>
          <a:prstGeom prst="flowChartPunchedTape"/>
          <a:solidFill>
            <a:srgbClr val="FFD147"/>
          </a:solidFill>
          <a:ln w="25400" cap="flat" cmpd="sng">
            <a:solidFill>
              <a:srgbClr val="956F00">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r>
              <a:rPr altLang="en-US" b="1" lang="zh-CN"/>
              <a:t>敏捷应用</a:t>
            </a:r>
          </a:p>
        </p:txBody>
      </p:sp>
      <p:cxnSp>
        <p:nvCxnSpPr>
          <p:cNvPr id="3145728" name=""/>
          <p:cNvCxnSpPr>
            <a:cxnSpLocks/>
          </p:cNvCxnSpPr>
          <p:nvPr/>
        </p:nvCxnSpPr>
        <p:spPr>
          <a:xfrm rot="0">
            <a:off x="4713287" y="1989137"/>
            <a:ext cx="19050" cy="506412"/>
          </a:xfrm>
          <a:prstGeom prst="straightConnector1"/>
          <a:noFill/>
          <a:ln w="28575" cap="flat" cmpd="sng">
            <a:solidFill>
              <a:schemeClr val="dk1">
                <a:alpha val="100000"/>
              </a:schemeClr>
            </a:solidFill>
            <a:prstDash val="solid"/>
            <a:round/>
            <a:tailEnd type="arrow" w="med" len="med"/>
          </a:ln>
        </p:spPr>
      </p:cxnSp>
      <p:cxnSp>
        <p:nvCxnSpPr>
          <p:cNvPr id="3145729" name=""/>
          <p:cNvCxnSpPr>
            <a:cxnSpLocks/>
          </p:cNvCxnSpPr>
          <p:nvPr/>
        </p:nvCxnSpPr>
        <p:spPr>
          <a:xfrm rot="0">
            <a:off x="4706937" y="3346450"/>
            <a:ext cx="0" cy="587375"/>
          </a:xfrm>
          <a:prstGeom prst="straightConnector1"/>
          <a:noFill/>
          <a:ln w="28575" cap="flat" cmpd="sng">
            <a:solidFill>
              <a:schemeClr val="dk1">
                <a:alpha val="100000"/>
              </a:schemeClr>
            </a:solidFill>
            <a:prstDash val="solid"/>
            <a:round/>
            <a:tailEnd type="arrow" w="med" len="med"/>
          </a:ln>
        </p:spPr>
      </p:cxnSp>
      <p:cxnSp>
        <p:nvCxnSpPr>
          <p:cNvPr id="3145730" name=""/>
          <p:cNvCxnSpPr>
            <a:cxnSpLocks/>
          </p:cNvCxnSpPr>
          <p:nvPr/>
        </p:nvCxnSpPr>
        <p:spPr>
          <a:xfrm rot="0">
            <a:off x="3038475" y="3403600"/>
            <a:ext cx="0" cy="500062"/>
          </a:xfrm>
          <a:prstGeom prst="straightConnector1"/>
          <a:noFill/>
          <a:ln w="28575" cap="flat" cmpd="sng">
            <a:solidFill>
              <a:schemeClr val="dk1">
                <a:alpha val="100000"/>
              </a:schemeClr>
            </a:solidFill>
            <a:prstDash val="solid"/>
            <a:round/>
            <a:tailEnd type="arrow" w="med" len="med"/>
          </a:ln>
        </p:spPr>
      </p:cxnSp>
      <p:cxnSp>
        <p:nvCxnSpPr>
          <p:cNvPr id="3145731" name=""/>
          <p:cNvCxnSpPr>
            <a:cxnSpLocks/>
          </p:cNvCxnSpPr>
          <p:nvPr/>
        </p:nvCxnSpPr>
        <p:spPr>
          <a:xfrm rot="0">
            <a:off x="6573837" y="3403600"/>
            <a:ext cx="0" cy="500062"/>
          </a:xfrm>
          <a:prstGeom prst="straightConnector1"/>
          <a:noFill/>
          <a:ln w="28575" cap="flat" cmpd="sng">
            <a:solidFill>
              <a:schemeClr val="dk1">
                <a:alpha val="100000"/>
              </a:schemeClr>
            </a:solidFill>
            <a:prstDash val="solid"/>
            <a:round/>
            <a:tailEnd type="arrow" w="med" len="med"/>
          </a:ln>
        </p:spPr>
      </p:cxnSp>
      <p:pic>
        <p:nvPicPr>
          <p:cNvPr id="2097213" name=""/>
          <p:cNvPicPr>
            <a:picLocks/>
          </p:cNvPicPr>
          <p:nvPr/>
        </p:nvPicPr>
        <p:blipFill>
          <a:blip xmlns:r="http://schemas.openxmlformats.org/officeDocument/2006/relationships" r:embed="rId12"/>
          <a:srcRect l="0" t="0" r="0" b="0"/>
          <a:stretch>
            <a:fillRect/>
          </a:stretch>
        </p:blipFill>
        <p:spPr>
          <a:xfrm rot="0">
            <a:off x="7448550" y="2468562"/>
            <a:ext cx="701675" cy="8905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90"/>
                                        </p:tgtEl>
                                        <p:attrNameLst>
                                          <p:attrName>style.visibility</p:attrName>
                                        </p:attrNameLst>
                                      </p:cBhvr>
                                      <p:to>
                                        <p:strVal val="visible"/>
                                      </p:to>
                                    </p:set>
                                    <p:animEffect transition="in" filter="randombar(horizontal)">
                                      <p:cBhvr>
                                        <p:cTn dur="500" id="7"/>
                                        <p:tgtEl>
                                          <p:spTgt spid="9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14" presetSubtype="10">
                                  <p:stCondLst>
                                    <p:cond delay="0"/>
                                  </p:stCondLst>
                                  <p:childTnLst>
                                    <p:set>
                                      <p:cBhvr>
                                        <p:cTn dur="1" fill="hold" id="11">
                                          <p:stCondLst>
                                            <p:cond delay="0"/>
                                          </p:stCondLst>
                                        </p:cTn>
                                        <p:tgtEl>
                                          <p:spTgt spid="1048672"/>
                                        </p:tgtEl>
                                        <p:attrNameLst>
                                          <p:attrName>style.visibility</p:attrName>
                                        </p:attrNameLst>
                                      </p:cBhvr>
                                      <p:to>
                                        <p:strVal val="visible"/>
                                      </p:to>
                                    </p:set>
                                    <p:animEffect transition="in" filter="randombar(horizontal)">
                                      <p:cBhvr>
                                        <p:cTn dur="500" id="12"/>
                                        <p:tgtEl>
                                          <p:spTgt spid="1048672"/>
                                        </p:tgtEl>
                                      </p:cBhvr>
                                    </p:animEffect>
                                  </p:childTnLst>
                                </p:cTn>
                              </p:par>
                              <p:par>
                                <p:cTn fill="hold" grpId="0" id="13" nodeType="withEffect" presetClass="entr" presetID="14" presetSubtype="10">
                                  <p:stCondLst>
                                    <p:cond delay="0"/>
                                  </p:stCondLst>
                                  <p:childTnLst>
                                    <p:set>
                                      <p:cBhvr>
                                        <p:cTn dur="1" fill="hold" id="14">
                                          <p:stCondLst>
                                            <p:cond delay="0"/>
                                          </p:stCondLst>
                                        </p:cTn>
                                        <p:tgtEl>
                                          <p:spTgt spid="1048681"/>
                                        </p:tgtEl>
                                        <p:attrNameLst>
                                          <p:attrName>style.visibility</p:attrName>
                                        </p:attrNameLst>
                                      </p:cBhvr>
                                      <p:to>
                                        <p:strVal val="visible"/>
                                      </p:to>
                                    </p:set>
                                    <p:animEffect transition="in" filter="randombar(horizontal)">
                                      <p:cBhvr>
                                        <p:cTn dur="500" id="15"/>
                                        <p:tgtEl>
                                          <p:spTgt spid="1048681"/>
                                        </p:tgtEl>
                                      </p:cBhvr>
                                    </p:animEffect>
                                  </p:childTnLst>
                                </p:cTn>
                              </p:par>
                              <p:par>
                                <p:cTn fill="hold" grpId="0" id="16" nodeType="withEffect" presetClass="entr" presetID="14" presetSubtype="10">
                                  <p:stCondLst>
                                    <p:cond delay="0"/>
                                  </p:stCondLst>
                                  <p:childTnLst>
                                    <p:set>
                                      <p:cBhvr>
                                        <p:cTn dur="1" fill="hold" id="17">
                                          <p:stCondLst>
                                            <p:cond delay="0"/>
                                          </p:stCondLst>
                                        </p:cTn>
                                        <p:tgtEl>
                                          <p:spTgt spid="1048682"/>
                                        </p:tgtEl>
                                        <p:attrNameLst>
                                          <p:attrName>style.visibility</p:attrName>
                                        </p:attrNameLst>
                                      </p:cBhvr>
                                      <p:to>
                                        <p:strVal val="visible"/>
                                      </p:to>
                                    </p:set>
                                    <p:animEffect transition="in" filter="randombar(horizontal)">
                                      <p:cBhvr>
                                        <p:cTn dur="500" id="18"/>
                                        <p:tgtEl>
                                          <p:spTgt spid="1048682"/>
                                        </p:tgtEl>
                                      </p:cBhvr>
                                    </p:animEffect>
                                  </p:childTnLst>
                                </p:cTn>
                              </p:par>
                              <p:par>
                                <p:cTn fill="hold" grpId="0" id="19" nodeType="withEffect" presetClass="entr" presetID="14" presetSubtype="10">
                                  <p:stCondLst>
                                    <p:cond delay="0"/>
                                  </p:stCondLst>
                                  <p:childTnLst>
                                    <p:set>
                                      <p:cBhvr>
                                        <p:cTn dur="1" fill="hold" id="20">
                                          <p:stCondLst>
                                            <p:cond delay="0"/>
                                          </p:stCondLst>
                                        </p:cTn>
                                        <p:tgtEl>
                                          <p:spTgt spid="1048683"/>
                                        </p:tgtEl>
                                        <p:attrNameLst>
                                          <p:attrName>style.visibility</p:attrName>
                                        </p:attrNameLst>
                                      </p:cBhvr>
                                      <p:to>
                                        <p:strVal val="visible"/>
                                      </p:to>
                                    </p:set>
                                    <p:animEffect transition="in" filter="randombar(horizontal)">
                                      <p:cBhvr>
                                        <p:cTn dur="500" id="21"/>
                                        <p:tgtEl>
                                          <p:spTgt spid="1048683"/>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14" presetSubtype="10">
                                  <p:stCondLst>
                                    <p:cond delay="0"/>
                                  </p:stCondLst>
                                  <p:childTnLst>
                                    <p:set>
                                      <p:cBhvr>
                                        <p:cTn dur="1" fill="hold" id="25">
                                          <p:stCondLst>
                                            <p:cond delay="0"/>
                                          </p:stCondLst>
                                        </p:cTn>
                                        <p:tgtEl>
                                          <p:spTgt spid="91"/>
                                        </p:tgtEl>
                                        <p:attrNameLst>
                                          <p:attrName>style.visibility</p:attrName>
                                        </p:attrNameLst>
                                      </p:cBhvr>
                                      <p:to>
                                        <p:strVal val="visible"/>
                                      </p:to>
                                    </p:set>
                                    <p:animEffect transition="in" filter="randombar(horizontal)">
                                      <p:cBhvr>
                                        <p:cTn dur="500" id="26"/>
                                        <p:tgtEl>
                                          <p:spTgt spid="91"/>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14" presetSubtype="10">
                                  <p:stCondLst>
                                    <p:cond delay="0"/>
                                  </p:stCondLst>
                                  <p:childTnLst>
                                    <p:set>
                                      <p:cBhvr>
                                        <p:cTn dur="1" fill="hold" id="30">
                                          <p:stCondLst>
                                            <p:cond delay="0"/>
                                          </p:stCondLst>
                                        </p:cTn>
                                        <p:tgtEl>
                                          <p:spTgt spid="3145728"/>
                                        </p:tgtEl>
                                        <p:attrNameLst>
                                          <p:attrName>style.visibility</p:attrName>
                                        </p:attrNameLst>
                                      </p:cBhvr>
                                      <p:to>
                                        <p:strVal val="visible"/>
                                      </p:to>
                                    </p:set>
                                    <p:animEffect transition="in" filter="randombar(horizontal)">
                                      <p:cBhvr>
                                        <p:cTn dur="500" id="31"/>
                                        <p:tgtEl>
                                          <p:spTgt spid="3145728"/>
                                        </p:tgtEl>
                                      </p:cBhvr>
                                    </p:animEffect>
                                  </p:childTnLst>
                                </p:cTn>
                              </p:par>
                              <p:par>
                                <p:cTn fill="hold" grpId="0" id="32" nodeType="withEffect" presetClass="entr" presetID="14" presetSubtype="10">
                                  <p:stCondLst>
                                    <p:cond delay="0"/>
                                  </p:stCondLst>
                                  <p:childTnLst>
                                    <p:set>
                                      <p:cBhvr>
                                        <p:cTn dur="1" fill="hold" id="33">
                                          <p:stCondLst>
                                            <p:cond delay="0"/>
                                          </p:stCondLst>
                                        </p:cTn>
                                        <p:tgtEl>
                                          <p:spTgt spid="1048673"/>
                                        </p:tgtEl>
                                        <p:attrNameLst>
                                          <p:attrName>style.visibility</p:attrName>
                                        </p:attrNameLst>
                                      </p:cBhvr>
                                      <p:to>
                                        <p:strVal val="visible"/>
                                      </p:to>
                                    </p:set>
                                    <p:animEffect transition="in" filter="randombar(horizontal)">
                                      <p:cBhvr>
                                        <p:cTn dur="500" id="34"/>
                                        <p:tgtEl>
                                          <p:spTgt spid="1048673"/>
                                        </p:tgtEl>
                                      </p:cBhvr>
                                    </p:animEffect>
                                  </p:childTnLst>
                                </p:cTn>
                              </p:par>
                              <p:par>
                                <p:cTn fill="hold" id="35" nodeType="withEffect" presetClass="entr" presetID="14" presetSubtype="10">
                                  <p:stCondLst>
                                    <p:cond delay="0"/>
                                  </p:stCondLst>
                                  <p:childTnLst>
                                    <p:set>
                                      <p:cBhvr>
                                        <p:cTn dur="1" fill="hold" id="36">
                                          <p:stCondLst>
                                            <p:cond delay="0"/>
                                          </p:stCondLst>
                                        </p:cTn>
                                        <p:tgtEl>
                                          <p:spTgt spid="2097207"/>
                                        </p:tgtEl>
                                        <p:attrNameLst>
                                          <p:attrName>style.visibility</p:attrName>
                                        </p:attrNameLst>
                                      </p:cBhvr>
                                      <p:to>
                                        <p:strVal val="visible"/>
                                      </p:to>
                                    </p:set>
                                    <p:animEffect transition="in" filter="randombar(horizontal)">
                                      <p:cBhvr>
                                        <p:cTn dur="500" id="37"/>
                                        <p:tgtEl>
                                          <p:spTgt spid="2097207"/>
                                        </p:tgtEl>
                                      </p:cBhvr>
                                    </p:animEffect>
                                  </p:childTnLst>
                                </p:cTn>
                              </p:par>
                              <p:par>
                                <p:cTn fill="hold" id="38" nodeType="withEffect" presetClass="entr" presetID="14" presetSubtype="10">
                                  <p:stCondLst>
                                    <p:cond delay="0"/>
                                  </p:stCondLst>
                                  <p:childTnLst>
                                    <p:set>
                                      <p:cBhvr>
                                        <p:cTn dur="1" fill="hold" id="39">
                                          <p:stCondLst>
                                            <p:cond delay="0"/>
                                          </p:stCondLst>
                                        </p:cTn>
                                        <p:tgtEl>
                                          <p:spTgt spid="2097208"/>
                                        </p:tgtEl>
                                        <p:attrNameLst>
                                          <p:attrName>style.visibility</p:attrName>
                                        </p:attrNameLst>
                                      </p:cBhvr>
                                      <p:to>
                                        <p:strVal val="visible"/>
                                      </p:to>
                                    </p:set>
                                    <p:animEffect transition="in" filter="randombar(horizontal)">
                                      <p:cBhvr>
                                        <p:cTn dur="500" id="40"/>
                                        <p:tgtEl>
                                          <p:spTgt spid="2097208"/>
                                        </p:tgtEl>
                                      </p:cBhvr>
                                    </p:animEffect>
                                  </p:childTnLst>
                                </p:cTn>
                              </p:par>
                              <p:par>
                                <p:cTn fill="hold" id="41" nodeType="withEffect" presetClass="entr" presetID="14" presetSubtype="10">
                                  <p:stCondLst>
                                    <p:cond delay="0"/>
                                  </p:stCondLst>
                                  <p:childTnLst>
                                    <p:set>
                                      <p:cBhvr>
                                        <p:cTn dur="1" fill="hold" id="42">
                                          <p:stCondLst>
                                            <p:cond delay="0"/>
                                          </p:stCondLst>
                                        </p:cTn>
                                        <p:tgtEl>
                                          <p:spTgt spid="2097209"/>
                                        </p:tgtEl>
                                        <p:attrNameLst>
                                          <p:attrName>style.visibility</p:attrName>
                                        </p:attrNameLst>
                                      </p:cBhvr>
                                      <p:to>
                                        <p:strVal val="visible"/>
                                      </p:to>
                                    </p:set>
                                    <p:animEffect transition="in" filter="randombar(horizontal)">
                                      <p:cBhvr>
                                        <p:cTn dur="500" id="43"/>
                                        <p:tgtEl>
                                          <p:spTgt spid="2097209"/>
                                        </p:tgtEl>
                                      </p:cBhvr>
                                    </p:animEffect>
                                  </p:childTnLst>
                                </p:cTn>
                              </p:par>
                              <p:par>
                                <p:cTn fill="hold" id="44" nodeType="withEffect" presetClass="entr" presetID="14" presetSubtype="10">
                                  <p:stCondLst>
                                    <p:cond delay="0"/>
                                  </p:stCondLst>
                                  <p:childTnLst>
                                    <p:set>
                                      <p:cBhvr>
                                        <p:cTn dur="1" fill="hold" id="45">
                                          <p:stCondLst>
                                            <p:cond delay="0"/>
                                          </p:stCondLst>
                                        </p:cTn>
                                        <p:tgtEl>
                                          <p:spTgt spid="2097210"/>
                                        </p:tgtEl>
                                        <p:attrNameLst>
                                          <p:attrName>style.visibility</p:attrName>
                                        </p:attrNameLst>
                                      </p:cBhvr>
                                      <p:to>
                                        <p:strVal val="visible"/>
                                      </p:to>
                                    </p:set>
                                    <p:animEffect transition="in" filter="randombar(horizontal)">
                                      <p:cBhvr>
                                        <p:cTn dur="500" id="46"/>
                                        <p:tgtEl>
                                          <p:spTgt spid="2097210"/>
                                        </p:tgtEl>
                                      </p:cBhvr>
                                    </p:animEffect>
                                  </p:childTnLst>
                                </p:cTn>
                              </p:par>
                              <p:par>
                                <p:cTn fill="hold" id="47" nodeType="withEffect" presetClass="entr" presetID="14" presetSubtype="10">
                                  <p:stCondLst>
                                    <p:cond delay="0"/>
                                  </p:stCondLst>
                                  <p:childTnLst>
                                    <p:set>
                                      <p:cBhvr>
                                        <p:cTn dur="1" fill="hold" id="48">
                                          <p:stCondLst>
                                            <p:cond delay="0"/>
                                          </p:stCondLst>
                                        </p:cTn>
                                        <p:tgtEl>
                                          <p:spTgt spid="2097211"/>
                                        </p:tgtEl>
                                        <p:attrNameLst>
                                          <p:attrName>style.visibility</p:attrName>
                                        </p:attrNameLst>
                                      </p:cBhvr>
                                      <p:to>
                                        <p:strVal val="visible"/>
                                      </p:to>
                                    </p:set>
                                    <p:animEffect transition="in" filter="randombar(horizontal)">
                                      <p:cBhvr>
                                        <p:cTn dur="500" id="49"/>
                                        <p:tgtEl>
                                          <p:spTgt spid="2097211"/>
                                        </p:tgtEl>
                                      </p:cBhvr>
                                    </p:animEffect>
                                  </p:childTnLst>
                                </p:cTn>
                              </p:par>
                              <p:par>
                                <p:cTn fill="hold" id="50" nodeType="withEffect" presetClass="entr" presetID="14" presetSubtype="10">
                                  <p:stCondLst>
                                    <p:cond delay="0"/>
                                  </p:stCondLst>
                                  <p:childTnLst>
                                    <p:set>
                                      <p:cBhvr>
                                        <p:cTn dur="1" fill="hold" id="51">
                                          <p:stCondLst>
                                            <p:cond delay="0"/>
                                          </p:stCondLst>
                                        </p:cTn>
                                        <p:tgtEl>
                                          <p:spTgt spid="2097206"/>
                                        </p:tgtEl>
                                        <p:attrNameLst>
                                          <p:attrName>style.visibility</p:attrName>
                                        </p:attrNameLst>
                                      </p:cBhvr>
                                      <p:to>
                                        <p:strVal val="visible"/>
                                      </p:to>
                                    </p:set>
                                    <p:animEffect transition="in" filter="randombar(horizontal)">
                                      <p:cBhvr>
                                        <p:cTn dur="500" id="52"/>
                                        <p:tgtEl>
                                          <p:spTgt spid="2097206"/>
                                        </p:tgtEl>
                                      </p:cBhvr>
                                    </p:animEffect>
                                  </p:childTnLst>
                                </p:cTn>
                              </p:par>
                              <p:par>
                                <p:cTn fill="hold" id="53" nodeType="withEffect" presetClass="entr" presetID="14" presetSubtype="10">
                                  <p:stCondLst>
                                    <p:cond delay="0"/>
                                  </p:stCondLst>
                                  <p:childTnLst>
                                    <p:set>
                                      <p:cBhvr>
                                        <p:cTn dur="1" fill="hold" id="54">
                                          <p:stCondLst>
                                            <p:cond delay="0"/>
                                          </p:stCondLst>
                                        </p:cTn>
                                        <p:tgtEl>
                                          <p:spTgt spid="2097205"/>
                                        </p:tgtEl>
                                        <p:attrNameLst>
                                          <p:attrName>style.visibility</p:attrName>
                                        </p:attrNameLst>
                                      </p:cBhvr>
                                      <p:to>
                                        <p:strVal val="visible"/>
                                      </p:to>
                                    </p:set>
                                    <p:animEffect transition="in" filter="randombar(horizontal)">
                                      <p:cBhvr>
                                        <p:cTn dur="500" id="55"/>
                                        <p:tgtEl>
                                          <p:spTgt spid="2097205"/>
                                        </p:tgtEl>
                                      </p:cBhvr>
                                    </p:animEffect>
                                  </p:childTnLst>
                                </p:cTn>
                              </p:par>
                              <p:par>
                                <p:cTn fill="hold" id="56" nodeType="withEffect" presetClass="entr" presetID="14" presetSubtype="10">
                                  <p:stCondLst>
                                    <p:cond delay="0"/>
                                  </p:stCondLst>
                                  <p:childTnLst>
                                    <p:set>
                                      <p:cBhvr>
                                        <p:cTn dur="1" fill="hold" id="57">
                                          <p:stCondLst>
                                            <p:cond delay="0"/>
                                          </p:stCondLst>
                                        </p:cTn>
                                        <p:tgtEl>
                                          <p:spTgt spid="2097213"/>
                                        </p:tgtEl>
                                        <p:attrNameLst>
                                          <p:attrName>style.visibility</p:attrName>
                                        </p:attrNameLst>
                                      </p:cBhvr>
                                      <p:to>
                                        <p:strVal val="visible"/>
                                      </p:to>
                                    </p:set>
                                    <p:animEffect transition="in" filter="randombar(horizontal)">
                                      <p:cBhvr>
                                        <p:cTn dur="500" id="58"/>
                                        <p:tgtEl>
                                          <p:spTgt spid="2097213"/>
                                        </p:tgtEl>
                                      </p:cBhvr>
                                    </p:animEffect>
                                  </p:childTnLst>
                                </p:cTn>
                              </p:par>
                            </p:childTnLst>
                          </p:cTn>
                        </p:par>
                      </p:childTnLst>
                    </p:cTn>
                  </p:par>
                  <p:par>
                    <p:cTn fill="hold" id="59" nodeType="clickPar">
                      <p:stCondLst>
                        <p:cond delay="indefinite"/>
                      </p:stCondLst>
                      <p:childTnLst>
                        <p:par>
                          <p:cTn fill="hold" id="60" nodeType="withGroup">
                            <p:stCondLst>
                              <p:cond delay="0"/>
                            </p:stCondLst>
                            <p:childTnLst>
                              <p:par>
                                <p:cTn fill="hold" id="61" nodeType="clickEffect" presetClass="entr" presetID="14" presetSubtype="10">
                                  <p:stCondLst>
                                    <p:cond delay="0"/>
                                  </p:stCondLst>
                                  <p:childTnLst>
                                    <p:set>
                                      <p:cBhvr>
                                        <p:cTn dur="1" fill="hold" id="62">
                                          <p:stCondLst>
                                            <p:cond delay="0"/>
                                          </p:stCondLst>
                                        </p:cTn>
                                        <p:tgtEl>
                                          <p:spTgt spid="92"/>
                                        </p:tgtEl>
                                        <p:attrNameLst>
                                          <p:attrName>style.visibility</p:attrName>
                                        </p:attrNameLst>
                                      </p:cBhvr>
                                      <p:to>
                                        <p:strVal val="visible"/>
                                      </p:to>
                                    </p:set>
                                    <p:animEffect transition="in" filter="randombar(horizontal)">
                                      <p:cBhvr>
                                        <p:cTn dur="500" id="63"/>
                                        <p:tgtEl>
                                          <p:spTgt spid="92"/>
                                        </p:tgtEl>
                                      </p:cBhvr>
                                    </p:animEffect>
                                  </p:childTnLst>
                                </p:cTn>
                              </p:par>
                            </p:childTnLst>
                          </p:cTn>
                        </p:par>
                      </p:childTnLst>
                    </p:cTn>
                  </p:par>
                  <p:par>
                    <p:cTn fill="hold" id="64" nodeType="clickPar">
                      <p:stCondLst>
                        <p:cond delay="indefinite"/>
                      </p:stCondLst>
                      <p:childTnLst>
                        <p:par>
                          <p:cTn fill="hold" id="65" nodeType="withGroup">
                            <p:stCondLst>
                              <p:cond delay="0"/>
                            </p:stCondLst>
                            <p:childTnLst>
                              <p:par>
                                <p:cTn fill="hold" id="66" nodeType="clickEffect" presetClass="entr" presetID="14" presetSubtype="10">
                                  <p:stCondLst>
                                    <p:cond delay="0"/>
                                  </p:stCondLst>
                                  <p:childTnLst>
                                    <p:set>
                                      <p:cBhvr>
                                        <p:cTn dur="1" fill="hold" id="67">
                                          <p:stCondLst>
                                            <p:cond delay="0"/>
                                          </p:stCondLst>
                                        </p:cTn>
                                        <p:tgtEl>
                                          <p:spTgt spid="3145730"/>
                                        </p:tgtEl>
                                        <p:attrNameLst>
                                          <p:attrName>style.visibility</p:attrName>
                                        </p:attrNameLst>
                                      </p:cBhvr>
                                      <p:to>
                                        <p:strVal val="visible"/>
                                      </p:to>
                                    </p:set>
                                    <p:animEffect transition="in" filter="randombar(horizontal)">
                                      <p:cBhvr>
                                        <p:cTn dur="500" id="68"/>
                                        <p:tgtEl>
                                          <p:spTgt spid="3145730"/>
                                        </p:tgtEl>
                                      </p:cBhvr>
                                    </p:animEffect>
                                  </p:childTnLst>
                                </p:cTn>
                              </p:par>
                              <p:par>
                                <p:cTn fill="hold" id="69" nodeType="withEffect" presetClass="entr" presetID="14" presetSubtype="10">
                                  <p:stCondLst>
                                    <p:cond delay="0"/>
                                  </p:stCondLst>
                                  <p:childTnLst>
                                    <p:set>
                                      <p:cBhvr>
                                        <p:cTn dur="1" fill="hold" id="70">
                                          <p:stCondLst>
                                            <p:cond delay="0"/>
                                          </p:stCondLst>
                                        </p:cTn>
                                        <p:tgtEl>
                                          <p:spTgt spid="3145729"/>
                                        </p:tgtEl>
                                        <p:attrNameLst>
                                          <p:attrName>style.visibility</p:attrName>
                                        </p:attrNameLst>
                                      </p:cBhvr>
                                      <p:to>
                                        <p:strVal val="visible"/>
                                      </p:to>
                                    </p:set>
                                    <p:animEffect transition="in" filter="randombar(horizontal)">
                                      <p:cBhvr>
                                        <p:cTn dur="500" id="71"/>
                                        <p:tgtEl>
                                          <p:spTgt spid="3145729"/>
                                        </p:tgtEl>
                                      </p:cBhvr>
                                    </p:animEffect>
                                  </p:childTnLst>
                                </p:cTn>
                              </p:par>
                              <p:par>
                                <p:cTn fill="hold" id="72" nodeType="withEffect" presetClass="entr" presetID="14" presetSubtype="10">
                                  <p:stCondLst>
                                    <p:cond delay="0"/>
                                  </p:stCondLst>
                                  <p:childTnLst>
                                    <p:set>
                                      <p:cBhvr>
                                        <p:cTn dur="1" fill="hold" id="73">
                                          <p:stCondLst>
                                            <p:cond delay="0"/>
                                          </p:stCondLst>
                                        </p:cTn>
                                        <p:tgtEl>
                                          <p:spTgt spid="3145731"/>
                                        </p:tgtEl>
                                        <p:attrNameLst>
                                          <p:attrName>style.visibility</p:attrName>
                                        </p:attrNameLst>
                                      </p:cBhvr>
                                      <p:to>
                                        <p:strVal val="visible"/>
                                      </p:to>
                                    </p:set>
                                    <p:animEffect transition="in" filter="randombar(horizontal)">
                                      <p:cBhvr>
                                        <p:cTn dur="500" id="74"/>
                                        <p:tgtEl>
                                          <p:spTgt spid="3145731"/>
                                        </p:tgtEl>
                                      </p:cBhvr>
                                    </p:animEffect>
                                  </p:childTnLst>
                                </p:cTn>
                              </p:par>
                              <p:par>
                                <p:cTn fill="hold" grpId="0" id="75" nodeType="withEffect" presetClass="entr" presetID="14" presetSubtype="10">
                                  <p:stCondLst>
                                    <p:cond delay="0"/>
                                  </p:stCondLst>
                                  <p:childTnLst>
                                    <p:set>
                                      <p:cBhvr>
                                        <p:cTn dur="1" fill="hold" id="76">
                                          <p:stCondLst>
                                            <p:cond delay="0"/>
                                          </p:stCondLst>
                                        </p:cTn>
                                        <p:tgtEl>
                                          <p:spTgt spid="1048674"/>
                                        </p:tgtEl>
                                        <p:attrNameLst>
                                          <p:attrName>style.visibility</p:attrName>
                                        </p:attrNameLst>
                                      </p:cBhvr>
                                      <p:to>
                                        <p:strVal val="visible"/>
                                      </p:to>
                                    </p:set>
                                    <p:animEffect transition="in" filter="randombar(horizontal)">
                                      <p:cBhvr>
                                        <p:cTn dur="500" id="77"/>
                                        <p:tgtEl>
                                          <p:spTgt spid="1048674"/>
                                        </p:tgtEl>
                                      </p:cBhvr>
                                    </p:animEffect>
                                  </p:childTnLst>
                                </p:cTn>
                              </p:par>
                              <p:par>
                                <p:cTn fill="hold" grpId="0" id="78" nodeType="withEffect" presetClass="entr" presetID="14" presetSubtype="10">
                                  <p:stCondLst>
                                    <p:cond delay="0"/>
                                  </p:stCondLst>
                                  <p:childTnLst>
                                    <p:set>
                                      <p:cBhvr>
                                        <p:cTn dur="1" fill="hold" id="79">
                                          <p:stCondLst>
                                            <p:cond delay="0"/>
                                          </p:stCondLst>
                                        </p:cTn>
                                        <p:tgtEl>
                                          <p:spTgt spid="1048688"/>
                                        </p:tgtEl>
                                        <p:attrNameLst>
                                          <p:attrName>style.visibility</p:attrName>
                                        </p:attrNameLst>
                                      </p:cBhvr>
                                      <p:to>
                                        <p:strVal val="visible"/>
                                      </p:to>
                                    </p:set>
                                    <p:animEffect transition="in" filter="randombar(horizontal)">
                                      <p:cBhvr>
                                        <p:cTn dur="500" id="80"/>
                                        <p:tgtEl>
                                          <p:spTgt spid="1048688"/>
                                        </p:tgtEl>
                                      </p:cBhvr>
                                    </p:animEffect>
                                  </p:childTnLst>
                                </p:cTn>
                              </p:par>
                              <p:par>
                                <p:cTn fill="hold" grpId="0" id="81" nodeType="withEffect" presetClass="entr" presetID="14" presetSubtype="10">
                                  <p:stCondLst>
                                    <p:cond delay="0"/>
                                  </p:stCondLst>
                                  <p:childTnLst>
                                    <p:set>
                                      <p:cBhvr>
                                        <p:cTn dur="1" fill="hold" id="82">
                                          <p:stCondLst>
                                            <p:cond delay="0"/>
                                          </p:stCondLst>
                                        </p:cTn>
                                        <p:tgtEl>
                                          <p:spTgt spid="1048687"/>
                                        </p:tgtEl>
                                        <p:attrNameLst>
                                          <p:attrName>style.visibility</p:attrName>
                                        </p:attrNameLst>
                                      </p:cBhvr>
                                      <p:to>
                                        <p:strVal val="visible"/>
                                      </p:to>
                                    </p:set>
                                    <p:animEffect transition="in" filter="randombar(horizontal)">
                                      <p:cBhvr>
                                        <p:cTn dur="500" id="83"/>
                                        <p:tgtEl>
                                          <p:spTgt spid="1048687"/>
                                        </p:tgtEl>
                                      </p:cBhvr>
                                    </p:animEffect>
                                  </p:childTnLst>
                                </p:cTn>
                              </p:par>
                              <p:par>
                                <p:cTn fill="hold" grpId="0" id="84" nodeType="withEffect" presetClass="entr" presetID="14" presetSubtype="10">
                                  <p:stCondLst>
                                    <p:cond delay="0"/>
                                  </p:stCondLst>
                                  <p:childTnLst>
                                    <p:set>
                                      <p:cBhvr>
                                        <p:cTn dur="1" fill="hold" id="85">
                                          <p:stCondLst>
                                            <p:cond delay="0"/>
                                          </p:stCondLst>
                                        </p:cTn>
                                        <p:tgtEl>
                                          <p:spTgt spid="1048686"/>
                                        </p:tgtEl>
                                        <p:attrNameLst>
                                          <p:attrName>style.visibility</p:attrName>
                                        </p:attrNameLst>
                                      </p:cBhvr>
                                      <p:to>
                                        <p:strVal val="visible"/>
                                      </p:to>
                                    </p:set>
                                    <p:animEffect transition="in" filter="randombar(horizontal)">
                                      <p:cBhvr>
                                        <p:cTn dur="500" id="86"/>
                                        <p:tgtEl>
                                          <p:spTgt spid="104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2" grpId="0" uiExpand="0" build="whole" animBg="1"/>
      <p:bldP spid="1048673" grpId="0" uiExpand="0" build="whole" animBg="1"/>
      <p:bldP spid="1048674" grpId="0" uiExpand="0" build="whole" animBg="1"/>
      <p:bldP spid="1048681" grpId="0" uiExpand="0" build="whole" animBg="1"/>
      <p:bldP spid="1048682" grpId="0" uiExpand="0" build="whole" animBg="1"/>
      <p:bldP spid="1048683" grpId="0" uiExpand="0" build="whole" animBg="1"/>
      <p:bldP spid="1048686" grpId="0" uiExpand="0" build="whole" animBg="1"/>
      <p:bldP spid="1048687" grpId="0" uiExpand="0" build="whole" animBg="1"/>
      <p:bldP spid="1048688" grpId="0" uiExpand="0" build="whole" animBg="1"/>
    </p:bldLst>
  </p:timing>
</p:sld>
</file>

<file path=ppt/theme/theme1.xml><?xml version="1.0" encoding="utf-8"?>
<a:theme xmlns:a="http://schemas.openxmlformats.org/drawingml/2006/main" name="Office 主题">
  <a:themeElements>
    <a:clrScheme name="Default Color Scheme">
      <a:dk1>
        <a:srgbClr val="000000"/>
      </a:dk1>
      <a:lt1>
        <a:srgbClr val="FFFFFF"/>
      </a:lt1>
      <a:dk2>
        <a:srgbClr val="5F5F5F"/>
      </a:dk2>
      <a:lt2>
        <a:srgbClr val="006633"/>
      </a:lt2>
      <a:accent1>
        <a:srgbClr val="CC9900"/>
      </a:accent1>
      <a:accent2>
        <a:srgbClr val="3B812F"/>
      </a:accent2>
      <a:accent3>
        <a:srgbClr val="FFFFFF"/>
      </a:accent3>
      <a:accent4>
        <a:srgbClr val="000000"/>
      </a:accent4>
      <a:accent5>
        <a:srgbClr val="000000"/>
      </a:accent5>
      <a:accent6>
        <a:srgbClr val="000000"/>
      </a:accent6>
      <a:hlink>
        <a:srgbClr val="996600"/>
      </a:hlink>
      <a:folHlink>
        <a:srgbClr val="AFBF3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820000"/>
        </a:lt1>
        <a:dk2>
          <a:srgbClr val="333333"/>
        </a:dk2>
        <a:lt2>
          <a:srgbClr val="FFFFFF"/>
        </a:lt2>
        <a:accent1>
          <a:srgbClr val="FF9900"/>
        </a:accent1>
        <a:accent2>
          <a:srgbClr val="CC3300"/>
        </a:accent2>
        <a:accent3>
          <a:srgbClr val="820000"/>
        </a:accent3>
        <a:accent4>
          <a:srgbClr val="FFFFFF"/>
        </a:accent4>
        <a:accent5>
          <a:srgbClr val="000000"/>
        </a:accent5>
        <a:accent6>
          <a:srgbClr val="000000"/>
        </a:accent6>
        <a:hlink>
          <a:srgbClr val="808080"/>
        </a:hlink>
        <a:folHlink>
          <a:srgbClr val="666633"/>
        </a:folHlink>
      </a:clrScheme>
    </a:extraClrScheme>
    <a:extraClrScheme>
      <a:clrScheme name="Default Color Scheme 2">
        <a:dk1>
          <a:srgbClr val="CCCCFF"/>
        </a:dk1>
        <a:lt1>
          <a:srgbClr val="0B0506"/>
        </a:lt1>
        <a:dk2>
          <a:srgbClr val="333333"/>
        </a:dk2>
        <a:lt2>
          <a:srgbClr val="FFFFFF"/>
        </a:lt2>
        <a:accent1>
          <a:srgbClr val="3366CC"/>
        </a:accent1>
        <a:accent2>
          <a:srgbClr val="3333CC"/>
        </a:accent2>
        <a:accent3>
          <a:srgbClr val="0B0506"/>
        </a:accent3>
        <a:accent4>
          <a:srgbClr val="CCCCFF"/>
        </a:accent4>
        <a:accent5>
          <a:srgbClr val="000000"/>
        </a:accent5>
        <a:accent6>
          <a:srgbClr val="000000"/>
        </a:accent6>
        <a:hlink>
          <a:srgbClr val="808080"/>
        </a:hlink>
        <a:folHlink>
          <a:srgbClr val="666633"/>
        </a:folHlink>
      </a:clrScheme>
    </a:extraClrScheme>
    <a:extraClrScheme>
      <a:clrScheme name="Default Color Scheme 3">
        <a:dk1>
          <a:srgbClr val="FFFFFF"/>
        </a:dk1>
        <a:lt1>
          <a:srgbClr val="221013"/>
        </a:lt1>
        <a:dk2>
          <a:srgbClr val="333333"/>
        </a:dk2>
        <a:lt2>
          <a:srgbClr val="FFFFFF"/>
        </a:lt2>
        <a:accent1>
          <a:srgbClr val="CC3300"/>
        </a:accent1>
        <a:accent2>
          <a:srgbClr val="CC9900"/>
        </a:accent2>
        <a:accent3>
          <a:srgbClr val="221013"/>
        </a:accent3>
        <a:accent4>
          <a:srgbClr val="FFFFFF"/>
        </a:accent4>
        <a:accent5>
          <a:srgbClr val="000000"/>
        </a:accent5>
        <a:accent6>
          <a:srgbClr val="000000"/>
        </a:accent6>
        <a:hlink>
          <a:srgbClr val="808080"/>
        </a:hlink>
        <a:folHlink>
          <a:srgbClr val="666633"/>
        </a:folHlink>
      </a:clrScheme>
    </a:extraClrScheme>
    <a:extraClrScheme>
      <a:clrScheme name="Default Color Scheme 4">
        <a:dk1>
          <a:srgbClr val="FFFFFF"/>
        </a:dk1>
        <a:lt1>
          <a:srgbClr val="0000CC"/>
        </a:lt1>
        <a:dk2>
          <a:srgbClr val="11054B"/>
        </a:dk2>
        <a:lt2>
          <a:srgbClr val="FFFFFF"/>
        </a:lt2>
        <a:accent1>
          <a:srgbClr val="FF6600"/>
        </a:accent1>
        <a:accent2>
          <a:srgbClr val="FF3300"/>
        </a:accent2>
        <a:accent3>
          <a:srgbClr val="0000CC"/>
        </a:accent3>
        <a:accent4>
          <a:srgbClr val="FFFFFF"/>
        </a:accent4>
        <a:accent5>
          <a:srgbClr val="000000"/>
        </a:accent5>
        <a:accent6>
          <a:srgbClr val="000000"/>
        </a:accent6>
        <a:hlink>
          <a:srgbClr val="CC9900"/>
        </a:hlink>
        <a:folHlink>
          <a:srgbClr val="B2B2B2"/>
        </a:folHlink>
      </a:clrScheme>
    </a:extraClrScheme>
    <a:extraClrScheme>
      <a:clrScheme name="Default Color Scheme 5">
        <a:dk1>
          <a:srgbClr val="F8F8F8"/>
        </a:dk1>
        <a:lt1>
          <a:srgbClr val="002600"/>
        </a:lt1>
        <a:dk2>
          <a:srgbClr val="9B8D65"/>
        </a:dk2>
        <a:lt2>
          <a:srgbClr val="FAFACC"/>
        </a:lt2>
        <a:accent1>
          <a:srgbClr val="CC9933"/>
        </a:accent1>
        <a:accent2>
          <a:srgbClr val="8F9967"/>
        </a:accent2>
        <a:accent3>
          <a:srgbClr val="002600"/>
        </a:accent3>
        <a:accent4>
          <a:srgbClr val="F8F8F8"/>
        </a:accent4>
        <a:accent5>
          <a:srgbClr val="000000"/>
        </a:accent5>
        <a:accent6>
          <a:srgbClr val="000000"/>
        </a:accent6>
        <a:hlink>
          <a:srgbClr val="336600"/>
        </a:hlink>
        <a:folHlink>
          <a:srgbClr val="808000"/>
        </a:folHlink>
      </a:clrScheme>
    </a:extraClrScheme>
    <a:extraClrScheme>
      <a:clrScheme name="Default Color Scheme 6">
        <a:dk1>
          <a:srgbClr val="FFFFFF"/>
        </a:dk1>
        <a:lt1>
          <a:srgbClr val="006699"/>
        </a:lt1>
        <a:dk2>
          <a:srgbClr val="333333"/>
        </a:dk2>
        <a:lt2>
          <a:srgbClr val="FFFFFF"/>
        </a:lt2>
        <a:accent1>
          <a:srgbClr val="CC9900"/>
        </a:accent1>
        <a:accent2>
          <a:srgbClr val="FF9900"/>
        </a:accent2>
        <a:accent3>
          <a:srgbClr val="006699"/>
        </a:accent3>
        <a:accent4>
          <a:srgbClr val="FFFFFF"/>
        </a:accent4>
        <a:accent5>
          <a:srgbClr val="000000"/>
        </a:accent5>
        <a:accent6>
          <a:srgbClr val="000000"/>
        </a:accent6>
        <a:hlink>
          <a:srgbClr val="FFCC00"/>
        </a:hlink>
        <a:folHlink>
          <a:srgbClr val="706F37"/>
        </a:folHlink>
      </a:clrScheme>
    </a:extraClrScheme>
    <a:extraClrScheme>
      <a:clrScheme name="Default Color Scheme 7">
        <a:dk1>
          <a:srgbClr val="000000"/>
        </a:dk1>
        <a:lt1>
          <a:srgbClr val="FFFFFF"/>
        </a:lt1>
        <a:dk2>
          <a:srgbClr val="5F5F5F"/>
        </a:dk2>
        <a:lt2>
          <a:srgbClr val="006633"/>
        </a:lt2>
        <a:accent1>
          <a:srgbClr val="CC9900"/>
        </a:accent1>
        <a:accent2>
          <a:srgbClr val="3B812F"/>
        </a:accent2>
        <a:accent3>
          <a:srgbClr val="FFFFFF"/>
        </a:accent3>
        <a:accent4>
          <a:srgbClr val="000000"/>
        </a:accent4>
        <a:accent5>
          <a:srgbClr val="000000"/>
        </a:accent5>
        <a:accent6>
          <a:srgbClr val="000000"/>
        </a:accent6>
        <a:hlink>
          <a:srgbClr val="996600"/>
        </a:hlink>
        <a:folHlink>
          <a:srgbClr val="AFBF39"/>
        </a:folHlink>
      </a:clrScheme>
    </a:extraClrScheme>
    <a:extraClrScheme>
      <a:clrScheme name="Default Color Scheme 8">
        <a:dk1>
          <a:srgbClr val="000000"/>
        </a:dk1>
        <a:lt1>
          <a:srgbClr val="FFFFFF"/>
        </a:lt1>
        <a:dk2>
          <a:srgbClr val="666699"/>
        </a:dk2>
        <a:lt2>
          <a:srgbClr val="CC0000"/>
        </a:lt2>
        <a:accent1>
          <a:srgbClr val="808080"/>
        </a:accent1>
        <a:accent2>
          <a:srgbClr val="999933"/>
        </a:accent2>
        <a:accent3>
          <a:srgbClr val="FFFFFF"/>
        </a:accent3>
        <a:accent4>
          <a:srgbClr val="000000"/>
        </a:accent4>
        <a:accent5>
          <a:srgbClr val="000000"/>
        </a:accent5>
        <a:accent6>
          <a:srgbClr val="000000"/>
        </a:accent6>
        <a:hlink>
          <a:srgbClr val="4C6D80"/>
        </a:hlink>
        <a:folHlink>
          <a:srgbClr val="B2B2B2"/>
        </a:folHlink>
      </a:clrScheme>
    </a:extraClrScheme>
    <a:extraClrScheme>
      <a:clrScheme name="Default Color Scheme 9">
        <a:dk1>
          <a:srgbClr val="000000"/>
        </a:dk1>
        <a:lt1>
          <a:srgbClr val="FFFFFF"/>
        </a:lt1>
        <a:dk2>
          <a:srgbClr val="666699"/>
        </a:dk2>
        <a:lt2>
          <a:srgbClr val="003399"/>
        </a:lt2>
        <a:accent1>
          <a:srgbClr val="009999"/>
        </a:accent1>
        <a:accent2>
          <a:srgbClr val="4C6D4E"/>
        </a:accent2>
        <a:accent3>
          <a:srgbClr val="FFFFFF"/>
        </a:accent3>
        <a:accent4>
          <a:srgbClr val="000000"/>
        </a:accent4>
        <a:accent5>
          <a:srgbClr val="000000"/>
        </a:accent5>
        <a:accent6>
          <a:srgbClr val="000000"/>
        </a:accent6>
        <a:hlink>
          <a:srgbClr val="4C6D80"/>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rzqi</dc:creator>
  <cp:lastModifiedBy>rzqi</cp:lastModifiedBy>
  <dcterms:created xsi:type="dcterms:W3CDTF">2010-02-01T21:13:25Z</dcterms:created>
  <dcterms:modified xsi:type="dcterms:W3CDTF">2017-12-31T04:54:36Z</dcterms:modified>
</cp:coreProperties>
</file>