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wmf" ContentType="image/x-wmf"/>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6170" autoAdjust="0"/>
    <p:restoredTop sz="99825" autoAdjust="0"/>
  </p:normalViewPr>
  <p:slideViewPr>
    <p:cSldViewPr showGuides="0" snapToGrid="1" snapToObjects="0">
      <p:cViewPr varScale="1">
        <p:scale>
          <a:sx n="92" d="100"/>
          <a:sy n="92" d="100"/>
        </p:scale>
        <p:origin x="1320" y="8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8" name=""/>
        <p:cNvGrpSpPr/>
        <p:nvPr/>
      </p:nvGrpSpPr>
      <p:grpSpPr>
        <a:xfrm rot="0">
          <a:off x="0" y="0"/>
          <a:ext cx="0" cy="0"/>
          <a:chOff x="0" y="0"/>
          <a:chExt cx="0" cy="0"/>
        </a:xfrm>
      </p:grpSpPr>
      <p:sp>
        <p:nvSpPr>
          <p:cNvPr id="1048724"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zh-CN" sz="1200" lang="en-US"/>
          </a:p>
        </p:txBody>
      </p:sp>
      <p:sp>
        <p:nvSpPr>
          <p:cNvPr id="1048725" name=""/>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endParaRPr altLang="zh-CN" sz="1200" lang="en-US"/>
          </a:p>
        </p:txBody>
      </p:sp>
      <p:sp>
        <p:nvSpPr>
          <p:cNvPr id="1048726" name=""/>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727" name=""/>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28" name=""/>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zh-CN" sz="1200" lang="en-US"/>
          </a:p>
        </p:txBody>
      </p:sp>
      <p:sp>
        <p:nvSpPr>
          <p:cNvPr id="1048729" name=""/>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rot="0">
          <a:off x="0" y="0"/>
          <a:ext cx="0" cy="0"/>
          <a:chOff x="0" y="0"/>
          <a:chExt cx="0" cy="0"/>
        </a:xfrm>
      </p:grpSpPr>
      <p:sp>
        <p:nvSpPr>
          <p:cNvPr id="1048587" name=""/>
          <p:cNvSpPr/>
          <p:nvPr>
            <p:ph type="sldImg" sz="full" idx="0"/>
          </p:nvPr>
        </p:nvSpPr>
        <p:spPr>
          <a:xfrm rot="0">
            <a:off x="1143000" y="685800"/>
            <a:ext cx="4572000" cy="3429000"/>
          </a:xfrm>
          <a:prstGeom prst="rect"/>
        </p:spPr>
        <p:txBody>
          <a:bodyPr anchor="ctr" bIns="45720" lIns="91440" rIns="91440" tIns="45720" vert="horz"/>
          <a:p/>
        </p:txBody>
      </p:sp>
      <p:sp>
        <p:nvSpPr>
          <p:cNvPr id="1048588"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
        <p:nvSpPr>
          <p:cNvPr id="104858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73" name=""/>
        <p:cNvGrpSpPr/>
        <p:nvPr/>
      </p:nvGrpSpPr>
      <p:grpSpPr>
        <a:xfrm rot="0">
          <a:off x="0" y="0"/>
          <a:ext cx="0" cy="0"/>
          <a:chOff x="0" y="0"/>
          <a:chExt cx="0" cy="0"/>
        </a:xfrm>
      </p:grpSpPr>
      <p:sp>
        <p:nvSpPr>
          <p:cNvPr id="1048689" name=""/>
          <p:cNvSpPr/>
          <p:nvPr/>
        </p:nvSpPr>
        <p:spPr bwMode="auto">
          <a:xfrm rot="0">
            <a:off x="609600" y="1219200"/>
            <a:ext cx="7924800" cy="914400"/>
          </a:xfrm>
          <a:custGeom>
            <a:avLst/>
            <a:ahLst/>
            <a:rect l="0" t="0" r="r" b="b"/>
            <a:pathLst>
              <a:path w="1000" h="1000">
                <a:moveTo>
                  <a:pt x="0" y="1000"/>
                </a:moveTo>
                <a:lnTo>
                  <a:pt x="0" y="0"/>
                </a:lnTo>
                <a:lnTo>
                  <a:pt x="1000" y="0"/>
                </a:lnTo>
              </a:path>
            </a:pathLst>
          </a:custGeom>
          <a:noFill/>
          <a:ln w="25400" cap="flat" cmpd="sng">
            <a:solidFill>
              <a:schemeClr val="accent1">
                <a:alpha val="100000"/>
              </a:schemeClr>
            </a:solidFill>
            <a:prstDash val="solid"/>
            <a:miter/>
          </a:ln>
        </p:spPr>
      </p:sp>
      <p:sp>
        <p:nvSpPr>
          <p:cNvPr id="1048690" name=""/>
          <p:cNvSpPr/>
          <p:nvPr/>
        </p:nvSpPr>
        <p:spPr>
          <a:xfrm rot="0">
            <a:off x="1981200" y="3962400"/>
            <a:ext cx="6511925" cy="0"/>
          </a:xfrm>
          <a:prstGeom prst="line"/>
          <a:noFill/>
          <a:ln w="19050" cap="flat" cmpd="sng">
            <a:solidFill>
              <a:schemeClr val="accent1">
                <a:alpha val="100000"/>
              </a:schemeClr>
            </a:solidFill>
            <a:prstDash val="solid"/>
            <a:round/>
          </a:ln>
        </p:spPr>
      </p:sp>
      <p:sp>
        <p:nvSpPr>
          <p:cNvPr id="1048693"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694" name=""/>
          <p:cNvSpPr/>
          <p:nvPr>
            <p:ph type="ftr" sz="quarter" idx="3"/>
          </p:nvPr>
        </p:nvSpPr>
        <p:spPr>
          <a:xfrm rot="0">
            <a:off x="3124200" y="6243637"/>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
        <p:nvSpPr>
          <p:cNvPr id="1048695"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697" name="Rectangle 3"/>
          <p:cNvSpPr>
            <a:spLocks noGrp="1" noChangeArrowheads="1"/>
          </p:cNvSpPr>
          <p:nvPr>
            <p:ph type="subTitle" idx="1"/>
          </p:nvPr>
        </p:nvSpPr>
        <p:spPr>
          <a:xfrm>
            <a:off x="1981200" y="3962400"/>
            <a:ext cx="6553200" cy="1752600"/>
          </a:xfrm>
        </p:spPr>
        <p:txBody>
          <a:bodyPr/>
          <a:lstStyle>
            <a:lvl1pPr indent="0" marL="0">
              <a:buFont typeface="Wingdings" pitchFamily="2" charset="2"/>
              <a:buNone/>
              <a:defRPr sz="2800"/>
            </a:lvl1pPr>
          </a:lstStyle>
          <a:p>
            <a:pPr lvl="0"/>
            <a:r>
              <a:rPr altLang="en-US" lang="zh-CN" noProof="0" smtClean="0"/>
              <a:t>单击此处编辑母版副标题样式</a:t>
            </a:r>
          </a:p>
        </p:txBody>
      </p:sp>
      <p:sp>
        <p:nvSpPr>
          <p:cNvPr id="1048696" name="Rectangle 2"/>
          <p:cNvSpPr>
            <a:spLocks noGrp="1" noChangeArrowheads="1"/>
          </p:cNvSpPr>
          <p:nvPr>
            <p:ph type="ctrTitle"/>
          </p:nvPr>
        </p:nvSpPr>
        <p:spPr>
          <a:xfrm>
            <a:off x="914400" y="1524000"/>
            <a:ext cx="7623175" cy="1752600"/>
          </a:xfrm>
        </p:spPr>
        <p:txBody>
          <a:bodyPr/>
          <a:lstStyle>
            <a:lvl1pPr>
              <a:defRPr sz="5000"/>
            </a:lvl1pPr>
          </a:lstStyle>
          <a:p>
            <a:pPr lvl="0"/>
            <a:r>
              <a:rPr altLang="en-US" lang="zh-CN" noProof="0" smtClean="0"/>
              <a:t>单击此处编辑母版标题样式</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84" name=""/>
        <p:cNvGrpSpPr/>
        <p:nvPr/>
      </p:nvGrpSpPr>
      <p:grpSpPr>
        <a:xfrm>
          <a:off x="0" y="0"/>
          <a:ext cx="0" cy="0"/>
          <a:chOff x="0" y="0"/>
          <a:chExt cx="0" cy="0"/>
        </a:xfrm>
      </p:grpSpPr>
      <p:sp>
        <p:nvSpPr>
          <p:cNvPr id="1048721" name="标题 1"/>
          <p:cNvSpPr>
            <a:spLocks noGrp="1"/>
          </p:cNvSpPr>
          <p:nvPr>
            <p:ph type="title"/>
          </p:nvPr>
        </p:nvSpPr>
        <p:spPr/>
        <p:txBody>
          <a:bodyPr/>
          <a:p>
            <a:r>
              <a:rPr altLang="en-US" lang="zh-CN" smtClean="0"/>
              <a:t>单击此处编辑母版标题样式</a:t>
            </a:r>
            <a:endParaRPr altLang="en-US" lang="zh-CN"/>
          </a:p>
        </p:txBody>
      </p:sp>
      <p:sp>
        <p:nvSpPr>
          <p:cNvPr id="1048722"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01" name="竖排标题 1"/>
          <p:cNvSpPr>
            <a:spLocks noGrp="1"/>
          </p:cNvSpPr>
          <p:nvPr>
            <p:ph type="title" orient="vert"/>
          </p:nvPr>
        </p:nvSpPr>
        <p:spPr>
          <a:xfrm>
            <a:off x="6629400" y="277813"/>
            <a:ext cx="2057400" cy="5853112"/>
          </a:xfrm>
        </p:spPr>
        <p:txBody>
          <a:bodyPr vert="eaVert"/>
          <a:p>
            <a:r>
              <a:rPr altLang="en-US" lang="zh-CN" smtClean="0"/>
              <a:t>单击此处编辑母版标题样式</a:t>
            </a:r>
            <a:endParaRPr altLang="en-US" lang="zh-CN"/>
          </a:p>
        </p:txBody>
      </p:sp>
      <p:sp>
        <p:nvSpPr>
          <p:cNvPr id="1048702" name="竖排文字占位符 2"/>
          <p:cNvSpPr>
            <a:spLocks noGrp="1"/>
          </p:cNvSpPr>
          <p:nvPr>
            <p:ph type="body" orient="vert" idx="1"/>
          </p:nvPr>
        </p:nvSpPr>
        <p:spPr>
          <a:xfrm>
            <a:off x="457200" y="277813"/>
            <a:ext cx="6019800" cy="5853112"/>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bl">
  <p:cSld name="标题和表格">
    <p:spTree>
      <p:nvGrpSpPr>
        <p:cNvPr id="83" name=""/>
        <p:cNvGrpSpPr/>
        <p:nvPr/>
      </p:nvGrpSpPr>
      <p:grpSpPr>
        <a:xfrm>
          <a:off x="0" y="0"/>
          <a:ext cx="0" cy="0"/>
          <a:chOff x="0" y="0"/>
          <a:chExt cx="0" cy="0"/>
        </a:xfrm>
      </p:grpSpPr>
      <p:sp>
        <p:nvSpPr>
          <p:cNvPr id="1048719" name="标题 1"/>
          <p:cNvSpPr>
            <a:spLocks noGrp="1"/>
          </p:cNvSpPr>
          <p:nvPr>
            <p:ph type="title"/>
          </p:nvPr>
        </p:nvSpPr>
        <p:spPr>
          <a:xfrm>
            <a:off x="457200" y="277813"/>
            <a:ext cx="8229600" cy="1139825"/>
          </a:xfrm>
        </p:spPr>
        <p:txBody>
          <a:bodyPr/>
          <a:p>
            <a:r>
              <a:rPr altLang="en-US" lang="zh-CN" smtClean="0"/>
              <a:t>单击此处编辑母版标题样式</a:t>
            </a:r>
            <a:endParaRPr altLang="en-US" lang="zh-CN"/>
          </a:p>
        </p:txBody>
      </p:sp>
      <p:sp>
        <p:nvSpPr>
          <p:cNvPr id="1048720" name="表格占位符 2"/>
          <p:cNvSpPr>
            <a:spLocks noGrp="1"/>
          </p:cNvSpPr>
          <p:nvPr>
            <p:ph type="tbl" idx="1"/>
          </p:nvPr>
        </p:nvSpPr>
        <p:spPr>
          <a:xfrm>
            <a:off x="457200" y="1600200"/>
            <a:ext cx="8229600" cy="4530725"/>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
                <a:schemeClr val="accent1"/>
              </a:buClr>
              <a:buSzPct val="65000"/>
              <a:buFont typeface="Wingdings" panose="05000000000000000000" pitchFamily="2" charset="2"/>
              <a:buChar char="n"/>
            </a:pPr>
            <a:endParaRPr altLang="en-US" baseline="0" b="0" cap="none" sz="3000" i="0" kern="0" kumimoji="0" lang="zh-CN" noProof="0" normalizeH="0" spc="0" strike="noStrike" u="none" smtClean="0">
              <a:ln>
                <a:noFill/>
              </a:ln>
              <a:solidFill>
                <a:schemeClr val="tx1"/>
              </a:solidFill>
              <a:effectLst/>
              <a:uLnTx/>
              <a:uFillTx/>
              <a:latin typeface="+mn-lt"/>
              <a:ea typeface="+mn-ea"/>
              <a:cs typeface="+mn-cs"/>
            </a:endParaRP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Obj">
  <p:cSld name="标题，文本与内容">
    <p:spTree>
      <p:nvGrpSpPr>
        <p:cNvPr id="78" name=""/>
        <p:cNvGrpSpPr/>
        <p:nvPr/>
      </p:nvGrpSpPr>
      <p:grpSpPr>
        <a:xfrm>
          <a:off x="0" y="0"/>
          <a:ext cx="0" cy="0"/>
          <a:chOff x="0" y="0"/>
          <a:chExt cx="0" cy="0"/>
        </a:xfrm>
      </p:grpSpPr>
      <p:sp>
        <p:nvSpPr>
          <p:cNvPr id="1048703" name="标题 1"/>
          <p:cNvSpPr>
            <a:spLocks noGrp="1"/>
          </p:cNvSpPr>
          <p:nvPr>
            <p:ph type="title"/>
          </p:nvPr>
        </p:nvSpPr>
        <p:spPr>
          <a:xfrm>
            <a:off x="457200" y="277813"/>
            <a:ext cx="8229600" cy="1139825"/>
          </a:xfrm>
        </p:spPr>
        <p:txBody>
          <a:bodyPr/>
          <a:p>
            <a:r>
              <a:rPr altLang="en-US" lang="zh-CN" smtClean="0"/>
              <a:t>单击此处编辑母版标题样式</a:t>
            </a:r>
            <a:endParaRPr altLang="en-US" lang="zh-CN"/>
          </a:p>
        </p:txBody>
      </p:sp>
      <p:sp>
        <p:nvSpPr>
          <p:cNvPr id="1048704" name="文本占位符 2"/>
          <p:cNvSpPr>
            <a:spLocks noGrp="1"/>
          </p:cNvSpPr>
          <p:nvPr>
            <p:ph type="body" sz="half" idx="1"/>
          </p:nvPr>
        </p:nvSpPr>
        <p:spPr>
          <a:xfrm>
            <a:off x="457200" y="1600200"/>
            <a:ext cx="4038600" cy="45307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5" name="内容占位符 3"/>
          <p:cNvSpPr>
            <a:spLocks noGrp="1"/>
          </p:cNvSpPr>
          <p:nvPr>
            <p:ph sz="half" idx="2"/>
          </p:nvPr>
        </p:nvSpPr>
        <p:spPr>
          <a:xfrm>
            <a:off x="4648200" y="1600200"/>
            <a:ext cx="4038600" cy="45307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70" name=""/>
        <p:cNvGrpSpPr/>
        <p:nvPr/>
      </p:nvGrpSpPr>
      <p:grpSpPr>
        <a:xfrm rot="0">
          <a:off x="0" y="0"/>
          <a:ext cx="0" cy="0"/>
          <a:chOff x="0" y="0"/>
          <a:chExt cx="0" cy="0"/>
        </a:xfrm>
      </p:grpSpPr>
      <p:sp>
        <p:nvSpPr>
          <p:cNvPr id="1048682" name=""/>
          <p:cNvSpPr/>
          <p:nvPr/>
        </p:nvSpPr>
        <p:spPr bwMode="auto">
          <a:xfrm rot="0">
            <a:off x="381000" y="228600"/>
            <a:ext cx="8229600" cy="609600"/>
          </a:xfrm>
          <a:custGeom>
            <a:avLst/>
            <a:ahLst/>
            <a:rect l="0" t="0" r="r" b="b"/>
            <a:pathLst>
              <a:path w="1000" h="1000">
                <a:moveTo>
                  <a:pt x="0" y="1000"/>
                </a:moveTo>
                <a:lnTo>
                  <a:pt x="0" y="0"/>
                </a:lnTo>
                <a:lnTo>
                  <a:pt x="1000" y="0"/>
                </a:lnTo>
              </a:path>
            </a:pathLst>
          </a:custGeom>
          <a:noFill/>
          <a:ln w="19050" cap="flat" cmpd="sng">
            <a:solidFill>
              <a:schemeClr val="accent1">
                <a:alpha val="100000"/>
              </a:schemeClr>
            </a:solidFill>
            <a:prstDash val="solid"/>
            <a:miter/>
          </a:ln>
        </p:spPr>
      </p:sp>
      <p:sp>
        <p:nvSpPr>
          <p:cNvPr id="1048683" name=""/>
          <p:cNvSpPr/>
          <p:nvPr/>
        </p:nvSpPr>
        <p:spPr>
          <a:xfrm rot="0">
            <a:off x="457200" y="6172200"/>
            <a:ext cx="8229600" cy="0"/>
          </a:xfrm>
          <a:prstGeom prst="line"/>
          <a:noFill/>
          <a:ln w="19050" cap="flat" cmpd="sng">
            <a:solidFill>
              <a:schemeClr val="accent1">
                <a:alpha val="100000"/>
              </a:schemeClr>
            </a:solidFill>
            <a:prstDash val="solid"/>
            <a:round/>
          </a:ln>
        </p:spPr>
      </p:sp>
      <p:sp>
        <p:nvSpPr>
          <p:cNvPr id="1048686"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endParaRPr>
          </a:p>
        </p:txBody>
      </p:sp>
      <p:sp>
        <p:nvSpPr>
          <p:cNvPr id="1048687" name=""/>
          <p:cNvSpPr/>
          <p:nvPr>
            <p:ph type="sldNum" sz="quarter" idx="4"/>
          </p:nvPr>
        </p:nvSpPr>
        <p:spPr>
          <a:xfrm rot="0">
            <a:off x="7740650" y="6237287"/>
            <a:ext cx="792162"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688" name="内容占位符 1"/>
          <p:cNvSpPr>
            <a:spLocks noGrp="1"/>
          </p:cNvSpPr>
          <p:nvPr>
            <p:ph/>
          </p:nvPr>
        </p:nvSpPr>
        <p:spPr>
          <a:xfrm>
            <a:off x="552450" y="304800"/>
            <a:ext cx="8058150" cy="571500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7" name=""/>
        <p:cNvGrpSpPr/>
        <p:nvPr/>
      </p:nvGrpSpPr>
      <p:grpSpPr>
        <a:xfrm>
          <a:off x="0" y="0"/>
          <a:ext cx="0" cy="0"/>
          <a:chOff x="0" y="0"/>
          <a:chExt cx="0" cy="0"/>
        </a:xfrm>
      </p:grpSpPr>
      <p:sp>
        <p:nvSpPr>
          <p:cNvPr id="1048585" name="标题 1"/>
          <p:cNvSpPr>
            <a:spLocks noGrp="1"/>
          </p:cNvSpPr>
          <p:nvPr>
            <p:ph type="title"/>
          </p:nvPr>
        </p:nvSpPr>
        <p:spPr/>
        <p:txBody>
          <a:bodyPr/>
          <a:p>
            <a:r>
              <a:rPr altLang="en-US" lang="zh-CN" smtClean="0"/>
              <a:t>单击此处编辑母版标题样式</a:t>
            </a:r>
            <a:endParaRPr altLang="en-US" lang="zh-CN"/>
          </a:p>
        </p:txBody>
      </p:sp>
      <p:sp>
        <p:nvSpPr>
          <p:cNvPr id="1048586"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1" name=""/>
        <p:cNvGrpSpPr/>
        <p:nvPr/>
      </p:nvGrpSpPr>
      <p:grpSpPr>
        <a:xfrm>
          <a:off x="0" y="0"/>
          <a:ext cx="0" cy="0"/>
          <a:chOff x="0" y="0"/>
          <a:chExt cx="0" cy="0"/>
        </a:xfrm>
      </p:grpSpPr>
      <p:sp>
        <p:nvSpPr>
          <p:cNvPr id="1048714" name="标题 1"/>
          <p:cNvSpPr>
            <a:spLocks noGrp="1"/>
          </p:cNvSpPr>
          <p:nvPr>
            <p:ph type="title"/>
          </p:nvPr>
        </p:nvSpPr>
        <p:spPr>
          <a:xfrm>
            <a:off x="722313" y="4406900"/>
            <a:ext cx="7772400" cy="1362075"/>
          </a:xfrm>
        </p:spPr>
        <p:txBody>
          <a:bodyPr/>
          <a:lstStyle>
            <a:lvl1pPr algn="l">
              <a:defRPr b="1" cap="all" sz="4000"/>
            </a:lvl1pPr>
          </a:lstStyle>
          <a:p>
            <a:r>
              <a:rPr altLang="en-US" lang="zh-CN" smtClean="0"/>
              <a:t>单击此处编辑母版标题样式</a:t>
            </a:r>
            <a:endParaRPr altLang="en-US" lang="zh-CN"/>
          </a:p>
        </p:txBody>
      </p:sp>
      <p:sp>
        <p:nvSpPr>
          <p:cNvPr id="1048715"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16" name="标题 1"/>
          <p:cNvSpPr>
            <a:spLocks noGrp="1"/>
          </p:cNvSpPr>
          <p:nvPr>
            <p:ph type="title"/>
          </p:nvPr>
        </p:nvSpPr>
        <p:spPr/>
        <p:txBody>
          <a:bodyPr/>
          <a:p>
            <a:r>
              <a:rPr altLang="en-US" lang="zh-CN" smtClean="0"/>
              <a:t>单击此处编辑母版标题样式</a:t>
            </a:r>
            <a:endParaRPr altLang="en-US" lang="zh-CN"/>
          </a:p>
        </p:txBody>
      </p:sp>
      <p:sp>
        <p:nvSpPr>
          <p:cNvPr id="1048717"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09"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8710"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1"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2"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3"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6" name=""/>
        <p:cNvGrpSpPr/>
        <p:nvPr/>
      </p:nvGrpSpPr>
      <p:grpSpPr>
        <a:xfrm>
          <a:off x="0" y="0"/>
          <a:ext cx="0" cy="0"/>
          <a:chOff x="0" y="0"/>
          <a:chExt cx="0" cy="0"/>
        </a:xfrm>
      </p:grpSpPr>
      <p:sp>
        <p:nvSpPr>
          <p:cNvPr id="1048723" name="标题 1"/>
          <p:cNvSpPr>
            <a:spLocks noGrp="1"/>
          </p:cNvSpPr>
          <p:nvPr>
            <p:ph type="title"/>
          </p:nvPr>
        </p:nvSpPr>
        <p:spPr/>
        <p:txBody>
          <a:bodyPr/>
          <a:p>
            <a:r>
              <a:rPr altLang="en-US" lang="zh-CN" smtClean="0"/>
              <a:t>单击此处编辑母版标题样式</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5" name=""/>
        <p:cNvGrpSpPr/>
        <p:nvPr/>
      </p:nvGrpSpPr>
      <p:grpSpPr>
        <a:xfrm>
          <a:off x="0" y="0"/>
          <a:ext cx="0" cy="0"/>
          <a:chOff x="0" y="0"/>
          <a:chExt cx="0" cy="0"/>
        </a:xfrm>
      </p:grpSpPr>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6" name=""/>
        <p:cNvGrpSpPr/>
        <p:nvPr/>
      </p:nvGrpSpPr>
      <p:grpSpPr>
        <a:xfrm>
          <a:off x="0" y="0"/>
          <a:ext cx="0" cy="0"/>
          <a:chOff x="0" y="0"/>
          <a:chExt cx="0" cy="0"/>
        </a:xfrm>
      </p:grpSpPr>
      <p:sp>
        <p:nvSpPr>
          <p:cNvPr id="1048698"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99"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0"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9" name=""/>
        <p:cNvGrpSpPr/>
        <p:nvPr/>
      </p:nvGrpSpPr>
      <p:grpSpPr>
        <a:xfrm>
          <a:off x="0" y="0"/>
          <a:ext cx="0" cy="0"/>
          <a:chOff x="0" y="0"/>
          <a:chExt cx="0" cy="0"/>
        </a:xfrm>
      </p:grpSpPr>
      <p:sp>
        <p:nvSpPr>
          <p:cNvPr id="1048706"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07"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accent1"/>
              </a:buClr>
              <a:buSzPct val="65000"/>
              <a:buFont typeface="Wingdings" panose="05000000000000000000" pitchFamily="2" charset="2"/>
              <a:buNone/>
            </a:pPr>
            <a:endParaRPr altLang="en-US" baseline="0" b="0" cap="none" sz="3200" i="0" kern="0" kumimoji="0" lang="zh-CN" noProof="0" normalizeH="0" spc="0" strike="noStrike" u="none" smtClean="0">
              <a:ln>
                <a:noFill/>
              </a:ln>
              <a:solidFill>
                <a:schemeClr val="tx1"/>
              </a:solidFill>
              <a:effectLst/>
              <a:uLnTx/>
              <a:uFillTx/>
              <a:latin typeface="+mn-lt"/>
              <a:ea typeface="+mn-ea"/>
              <a:cs typeface="+mn-cs"/>
            </a:endParaRPr>
          </a:p>
        </p:txBody>
      </p:sp>
      <p:sp>
        <p:nvSpPr>
          <p:cNvPr id="1048708"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5" name=""/>
        <p:cNvGrpSpPr/>
        <p:nvPr/>
      </p:nvGrpSpPr>
      <p:grpSpPr>
        <a:xfrm rot="0">
          <a:off x="0" y="0"/>
          <a:ext cx="0" cy="0"/>
          <a:chOff x="0" y="0"/>
          <a:chExt cx="0" cy="0"/>
        </a:xfrm>
      </p:grpSpPr>
      <p:sp>
        <p:nvSpPr>
          <p:cNvPr id="1048576" name=""/>
          <p:cNvSpPr/>
          <p:nvPr>
            <p:ph type="title" sz="full" idx="0"/>
          </p:nvPr>
        </p:nvSpPr>
        <p:spPr>
          <a:xfrm rot="0">
            <a:off x="457200" y="277812"/>
            <a:ext cx="8229600" cy="1139825"/>
          </a:xfrm>
          <a:prstGeom prst="rect"/>
          <a:noFill/>
          <a:ln>
            <a:noFill/>
          </a:ln>
        </p:spPr>
        <p:txBody>
          <a:bodyPr anchor="t" bIns="45720" lIns="91440" rIns="91440" tIns="45720" vert="horz"/>
          <a:p>
            <a:pPr lvl="0"/>
            <a:r>
              <a:rPr altLang="en-US" lang="zh-CN"/>
              <a:t>单击此处编辑母版标题样式</a:t>
            </a:r>
          </a:p>
        </p:txBody>
      </p:sp>
      <p:sp>
        <p:nvSpPr>
          <p:cNvPr id="1048577" name=""/>
          <p:cNvSpPr/>
          <p:nvPr>
            <p:ph type="body" sz="full" idx="1"/>
          </p:nvPr>
        </p:nvSpPr>
        <p:spPr>
          <a:xfrm rot="0">
            <a:off x="457200" y="1600200"/>
            <a:ext cx="8229600" cy="4530725"/>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81" name=""/>
          <p:cNvSpPr/>
          <p:nvPr/>
        </p:nvSpPr>
        <p:spPr bwMode="auto">
          <a:xfrm rot="0">
            <a:off x="381000" y="228600"/>
            <a:ext cx="8229600" cy="609600"/>
          </a:xfrm>
          <a:custGeom>
            <a:avLst/>
            <a:ahLst/>
            <a:rect l="0" t="0" r="r" b="b"/>
            <a:pathLst>
              <a:path w="1000" h="1000">
                <a:moveTo>
                  <a:pt x="0" y="1000"/>
                </a:moveTo>
                <a:lnTo>
                  <a:pt x="0" y="0"/>
                </a:lnTo>
                <a:lnTo>
                  <a:pt x="1000" y="0"/>
                </a:lnTo>
              </a:path>
            </a:pathLst>
          </a:custGeom>
          <a:noFill/>
          <a:ln w="19050" cap="flat" cmpd="sng">
            <a:solidFill>
              <a:schemeClr val="accent1">
                <a:alpha val="100000"/>
              </a:schemeClr>
            </a:solidFill>
            <a:prstDash val="solid"/>
            <a:miter/>
          </a:ln>
        </p:spPr>
      </p:sp>
      <p:sp>
        <p:nvSpPr>
          <p:cNvPr id="1048582" name=""/>
          <p:cNvSpPr/>
          <p:nvPr/>
        </p:nvSpPr>
        <p:spPr>
          <a:xfrm rot="0">
            <a:off x="457200" y="6172200"/>
            <a:ext cx="8229600" cy="0"/>
          </a:xfrm>
          <a:prstGeom prst="line"/>
          <a:noFill/>
          <a:ln w="19050" cap="flat" cmpd="sng">
            <a:solidFill>
              <a:schemeClr val="accent1">
                <a:alpha val="100000"/>
              </a:schemeClr>
            </a:solidFill>
            <a:prstDash val="solid"/>
            <a:round/>
          </a:ln>
        </p:spPr>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hf dt="0" ftr="0" hdr="0" sldNum="1"/>
  <p:txStyles>
    <p:titleStyle>
      <a:lvl1pPr algn="l" eaLnBrk="0" fontAlgn="base" hangingPunct="0" rtl="0">
        <a:spcBef>
          <a:spcPct val="0"/>
        </a:spcBef>
        <a:spcAft>
          <a:spcPct val="0"/>
        </a:spcAft>
        <a:defRPr sz="4200">
          <a:solidFill>
            <a:schemeClr val="tx2"/>
          </a:solidFill>
          <a:latin typeface="+mj-lt"/>
          <a:ea typeface="+mj-ea"/>
          <a:cs typeface="+mj-cs"/>
        </a:defRPr>
      </a:lvl1pPr>
      <a:lvl2pPr algn="l" eaLnBrk="0" fontAlgn="base" hangingPunct="0" rtl="0">
        <a:spcBef>
          <a:spcPct val="0"/>
        </a:spcBef>
        <a:spcAft>
          <a:spcPct val="0"/>
        </a:spcAft>
        <a:defRPr sz="4200">
          <a:solidFill>
            <a:schemeClr val="tx2"/>
          </a:solidFill>
          <a:latin typeface="Garamond" pitchFamily="18" charset="0"/>
          <a:ea typeface="宋体" pitchFamily="2" charset="-122"/>
        </a:defRPr>
      </a:lvl2pPr>
      <a:lvl3pPr algn="l" eaLnBrk="0" fontAlgn="base" hangingPunct="0" rtl="0">
        <a:spcBef>
          <a:spcPct val="0"/>
        </a:spcBef>
        <a:spcAft>
          <a:spcPct val="0"/>
        </a:spcAft>
        <a:defRPr sz="4200">
          <a:solidFill>
            <a:schemeClr val="tx2"/>
          </a:solidFill>
          <a:latin typeface="Garamond" pitchFamily="18" charset="0"/>
          <a:ea typeface="宋体" pitchFamily="2" charset="-122"/>
        </a:defRPr>
      </a:lvl3pPr>
      <a:lvl4pPr algn="l" eaLnBrk="0" fontAlgn="base" hangingPunct="0" rtl="0">
        <a:spcBef>
          <a:spcPct val="0"/>
        </a:spcBef>
        <a:spcAft>
          <a:spcPct val="0"/>
        </a:spcAft>
        <a:defRPr sz="4200">
          <a:solidFill>
            <a:schemeClr val="tx2"/>
          </a:solidFill>
          <a:latin typeface="Garamond" pitchFamily="18" charset="0"/>
          <a:ea typeface="宋体" pitchFamily="2" charset="-122"/>
        </a:defRPr>
      </a:lvl4pPr>
      <a:lvl5pPr algn="l" eaLnBrk="0" fontAlgn="base" hangingPunct="0" rtl="0">
        <a:spcBef>
          <a:spcPct val="0"/>
        </a:spcBef>
        <a:spcAft>
          <a:spcPct val="0"/>
        </a:spcAft>
        <a:defRPr sz="4200">
          <a:solidFill>
            <a:schemeClr val="tx2"/>
          </a:solidFill>
          <a:latin typeface="Garamond" pitchFamily="18" charset="0"/>
          <a:ea typeface="宋体" pitchFamily="2" charset="-122"/>
        </a:defRPr>
      </a:lvl5pPr>
      <a:lvl6pPr algn="l" fontAlgn="base" marL="457200" rtl="0">
        <a:spcBef>
          <a:spcPct val="0"/>
        </a:spcBef>
        <a:spcAft>
          <a:spcPct val="0"/>
        </a:spcAft>
        <a:defRPr sz="4200">
          <a:solidFill>
            <a:schemeClr val="tx2"/>
          </a:solidFill>
          <a:latin typeface="Garamond" pitchFamily="18" charset="0"/>
          <a:ea typeface="宋体" pitchFamily="2" charset="-122"/>
        </a:defRPr>
      </a:lvl6pPr>
      <a:lvl7pPr algn="l" fontAlgn="base" marL="914400" rtl="0">
        <a:spcBef>
          <a:spcPct val="0"/>
        </a:spcBef>
        <a:spcAft>
          <a:spcPct val="0"/>
        </a:spcAft>
        <a:defRPr sz="4200">
          <a:solidFill>
            <a:schemeClr val="tx2"/>
          </a:solidFill>
          <a:latin typeface="Garamond" pitchFamily="18" charset="0"/>
          <a:ea typeface="宋体" pitchFamily="2" charset="-122"/>
        </a:defRPr>
      </a:lvl7pPr>
      <a:lvl8pPr algn="l" fontAlgn="base" marL="1371600" rtl="0">
        <a:spcBef>
          <a:spcPct val="0"/>
        </a:spcBef>
        <a:spcAft>
          <a:spcPct val="0"/>
        </a:spcAft>
        <a:defRPr sz="4200">
          <a:solidFill>
            <a:schemeClr val="tx2"/>
          </a:solidFill>
          <a:latin typeface="Garamond" pitchFamily="18" charset="0"/>
          <a:ea typeface="宋体" pitchFamily="2" charset="-122"/>
        </a:defRPr>
      </a:lvl8pPr>
      <a:lvl9pPr algn="l" fontAlgn="base" marL="1828800" rtl="0">
        <a:spcBef>
          <a:spcPct val="0"/>
        </a:spcBef>
        <a:spcAft>
          <a:spcPct val="0"/>
        </a:spcAft>
        <a:defRPr sz="4200">
          <a:solidFill>
            <a:schemeClr val="tx2"/>
          </a:solidFill>
          <a:latin typeface="Garamond" pitchFamily="18" charset="0"/>
          <a:ea typeface="宋体" pitchFamily="2" charset="-122"/>
        </a:defRPr>
      </a:lvl9pPr>
    </p:titleStyle>
    <p:bodyStyle>
      <a:lvl1pPr algn="l" eaLnBrk="0" fontAlgn="base" hangingPunct="0" indent="-342900" marL="342900" rtl="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algn="l" eaLnBrk="0" fontAlgn="base" hangingPunct="0" indent="-325438" marL="669925" rtl="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algn="l" eaLnBrk="0" fontAlgn="base" hangingPunct="0" indent="-350838" marL="1022350" rtl="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algn="l" eaLnBrk="0" fontAlgn="base" hangingPunct="0" indent="-315913" marL="1339850" rtl="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algn="l" eaLnBrk="0" fontAlgn="base" hangingPunct="0" indent="-339725" marL="1681163" rtl="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algn="l" fontAlgn="base" indent="-339725" marL="21383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algn="l" fontAlgn="base" indent="-339725" marL="25955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algn="l" fontAlgn="base" indent="-339725" marL="30527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algn="l" fontAlgn="base" indent="-339725" marL="35099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sp>
        <p:nvSpPr>
          <p:cNvPr id="1048583"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zh-CN" lang="en-US"/>
              <a:t>outline</a:t>
            </a:r>
          </a:p>
        </p:txBody>
      </p:sp>
      <p:sp>
        <p:nvSpPr>
          <p:cNvPr id="104858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a:t>
            </a:fld>
            <a:endParaRPr altLang="zh-CN" sz="1200" lang="en-US">
              <a:solidFill>
                <a:srgbClr val="000000"/>
              </a:solidFill>
              <a:latin typeface="Garamond" pitchFamily="18" charset="0"/>
            </a:endParaRPr>
          </a:p>
        </p:txBody>
      </p:sp>
      <p:pic>
        <p:nvPicPr>
          <p:cNvPr id="2097152" name=""/>
          <p:cNvPicPr>
            <a:picLocks/>
          </p:cNvPicPr>
          <p:nvPr/>
        </p:nvPicPr>
        <p:blipFill>
          <a:blip xmlns:r="http://schemas.openxmlformats.org/officeDocument/2006/relationships" r:embed="rId1"/>
          <a:srcRect l="0" t="0" r="0" b="0"/>
          <a:stretch>
            <a:fillRect/>
          </a:stretch>
        </p:blipFill>
        <p:spPr>
          <a:xfrm rot="0">
            <a:off x="971550" y="981075"/>
            <a:ext cx="7129462" cy="5032375"/>
          </a:xfrm>
          <a:prstGeom prst="rect"/>
          <a:noFill/>
          <a:ln>
            <a:noFill/>
          </a:ln>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18"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pipe-and-filter</a:t>
            </a:r>
          </a:p>
        </p:txBody>
      </p:sp>
      <p:sp>
        <p:nvSpPr>
          <p:cNvPr id="1048619" name=""/>
          <p:cNvSpPr/>
          <p:nvPr>
            <p:ph sz="full" idx="1"/>
          </p:nvPr>
        </p:nvSpPr>
        <p:spPr>
          <a:xfrm rot="0">
            <a:off x="457200" y="1125537"/>
            <a:ext cx="8362950" cy="2735262"/>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将数据流处理分为几个顺序的步骤来进行，一个步骤的输出是下一个步骤的输入，每个处理步骤由一个过滤器来实现</a:t>
            </a:r>
          </a:p>
          <a:p>
            <a:pPr algn="just" lvl="1"/>
            <a:r>
              <a:rPr altLang="en-US" sz="2400" lang="zh-CN"/>
              <a:t>构件：过滤器</a:t>
            </a:r>
          </a:p>
          <a:p>
            <a:pPr algn="just" lvl="1"/>
            <a:r>
              <a:rPr altLang="en-US" sz="2400" lang="zh-CN"/>
              <a:t>连接器：管道</a:t>
            </a:r>
          </a:p>
          <a:p>
            <a:pPr algn="just" lvl="0"/>
            <a:r>
              <a:rPr altLang="en-US" sz="2800" lang="zh-CN"/>
              <a:t>系统中构件之间通过数据流松散耦合</a:t>
            </a:r>
          </a:p>
        </p:txBody>
      </p:sp>
      <p:sp>
        <p:nvSpPr>
          <p:cNvPr id="104862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10</a:t>
            </a:fld>
            <a:endParaRPr altLang="zh-CN" sz="1200" lang="en-US">
              <a:solidFill>
                <a:srgbClr val="000000"/>
              </a:solidFill>
              <a:latin typeface="Garamond" pitchFamily="18" charset="0"/>
            </a:endParaRPr>
          </a:p>
        </p:txBody>
      </p:sp>
      <p:pic>
        <p:nvPicPr>
          <p:cNvPr id="2097160" name=""/>
          <p:cNvPicPr>
            <a:picLocks/>
          </p:cNvPicPr>
          <p:nvPr/>
        </p:nvPicPr>
        <p:blipFill>
          <a:blip xmlns:r="http://schemas.openxmlformats.org/officeDocument/2006/relationships" r:embed="rId1"/>
          <a:srcRect l="0" t="0" r="0" b="0"/>
          <a:stretch>
            <a:fillRect/>
          </a:stretch>
        </p:blipFill>
        <p:spPr>
          <a:xfrm rot="0">
            <a:off x="215900" y="3860800"/>
            <a:ext cx="8602662" cy="208438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19">
                                            <p:txEl>
                                              <p:charRg st="0" end="52"/>
                                            </p:txEl>
                                          </p:spTgt>
                                        </p:tgtEl>
                                        <p:attrNameLst>
                                          <p:attrName>style.visibility</p:attrName>
                                        </p:attrNameLst>
                                      </p:cBhvr>
                                      <p:to>
                                        <p:strVal val="visible"/>
                                      </p:to>
                                    </p:set>
                                    <p:animEffect transition="in" filter="randombar(horizontal)">
                                      <p:cBhvr>
                                        <p:cTn dur="500" id="7"/>
                                        <p:tgtEl>
                                          <p:spTgt spid="1048619">
                                            <p:txEl>
                                              <p:charRg st="0" end="5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19">
                                            <p:txEl>
                                              <p:charRg st="52" end="59"/>
                                            </p:txEl>
                                          </p:spTgt>
                                        </p:tgtEl>
                                        <p:attrNameLst>
                                          <p:attrName>style.visibility</p:attrName>
                                        </p:attrNameLst>
                                      </p:cBhvr>
                                      <p:to>
                                        <p:strVal val="visible"/>
                                      </p:to>
                                    </p:set>
                                    <p:animEffect transition="in" filter="randombar(horizontal)">
                                      <p:cBhvr>
                                        <p:cTn dur="500" id="12"/>
                                        <p:tgtEl>
                                          <p:spTgt spid="1048619">
                                            <p:txEl>
                                              <p:charRg st="52" end="59"/>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19">
                                            <p:txEl>
                                              <p:charRg st="59" end="66"/>
                                            </p:txEl>
                                          </p:spTgt>
                                        </p:tgtEl>
                                        <p:attrNameLst>
                                          <p:attrName>style.visibility</p:attrName>
                                        </p:attrNameLst>
                                      </p:cBhvr>
                                      <p:to>
                                        <p:strVal val="visible"/>
                                      </p:to>
                                    </p:set>
                                    <p:animEffect transition="in" filter="randombar(horizontal)">
                                      <p:cBhvr>
                                        <p:cTn dur="500" id="17"/>
                                        <p:tgtEl>
                                          <p:spTgt spid="1048619">
                                            <p:txEl>
                                              <p:charRg st="59" end="66"/>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619">
                                            <p:txEl>
                                              <p:charRg st="66" end="83"/>
                                            </p:txEl>
                                          </p:spTgt>
                                        </p:tgtEl>
                                        <p:attrNameLst>
                                          <p:attrName>style.visibility</p:attrName>
                                        </p:attrNameLst>
                                      </p:cBhvr>
                                      <p:to>
                                        <p:strVal val="visible"/>
                                      </p:to>
                                    </p:set>
                                    <p:animEffect transition="in" filter="randombar(horizontal)">
                                      <p:cBhvr>
                                        <p:cTn dur="500" id="22"/>
                                        <p:tgtEl>
                                          <p:spTgt spid="1048619">
                                            <p:txEl>
                                              <p:charRg st="66"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21"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编译器实例</a:t>
            </a:r>
          </a:p>
        </p:txBody>
      </p:sp>
      <p:sp>
        <p:nvSpPr>
          <p:cNvPr id="104862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11</a:t>
            </a:fld>
            <a:endParaRPr altLang="zh-CN" sz="1200" lang="en-US">
              <a:solidFill>
                <a:srgbClr val="000000"/>
              </a:solidFill>
              <a:latin typeface="Garamond" pitchFamily="18" charset="0"/>
            </a:endParaRPr>
          </a:p>
        </p:txBody>
      </p:sp>
      <p:pic>
        <p:nvPicPr>
          <p:cNvPr id="2097161" name=""/>
          <p:cNvPicPr>
            <a:picLocks/>
          </p:cNvPicPr>
          <p:nvPr/>
        </p:nvPicPr>
        <p:blipFill>
          <a:blip xmlns:r="http://schemas.openxmlformats.org/officeDocument/2006/relationships" r:embed="rId1"/>
          <a:srcRect l="0" t="0" r="0" b="0"/>
          <a:stretch>
            <a:fillRect/>
          </a:stretch>
        </p:blipFill>
        <p:spPr>
          <a:xfrm rot="0">
            <a:off x="352425" y="2498725"/>
            <a:ext cx="8439150" cy="1860550"/>
          </a:xfrm>
          <a:prstGeom prst="rect"/>
          <a:noFill/>
          <a:ln>
            <a:noFill/>
          </a:ln>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23"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Shell</a:t>
            </a:r>
            <a:r>
              <a:rPr altLang="en-US" lang="zh-CN"/>
              <a:t>命令实例</a:t>
            </a:r>
          </a:p>
        </p:txBody>
      </p:sp>
      <p:sp>
        <p:nvSpPr>
          <p:cNvPr id="1048624" name=""/>
          <p:cNvSpPr/>
          <p:nvPr>
            <p:ph sz="full" idx="1"/>
          </p:nvPr>
        </p:nvSpPr>
        <p:spPr>
          <a:xfrm rot="0">
            <a:off x="457200" y="1125537"/>
            <a:ext cx="8362950" cy="115093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统计</a:t>
            </a:r>
            <a:r>
              <a:rPr altLang="zh-CN" sz="2800" lang="en-US"/>
              <a:t>a.txt</a:t>
            </a:r>
            <a:r>
              <a:rPr altLang="en-US" sz="2800" lang="zh-CN"/>
              <a:t>中单词的个数并打印出来：</a:t>
            </a:r>
          </a:p>
          <a:p>
            <a:pPr algn="just" lvl="0">
              <a:buNone/>
            </a:pPr>
            <a:r>
              <a:rPr altLang="zh-CN" sz="2800" lang="en-US"/>
              <a:t>    shell</a:t>
            </a:r>
            <a:r>
              <a:rPr altLang="en-US" sz="2800" lang="zh-CN"/>
              <a:t>命令：“</a:t>
            </a:r>
            <a:r>
              <a:rPr altLang="zh-CN" sz="2800" lang="en-US"/>
              <a:t>cat a.txt | wc -w | lpr” </a:t>
            </a:r>
          </a:p>
          <a:p>
            <a:pPr algn="just" lvl="0"/>
            <a:endParaRPr altLang="zh-CN" sz="2400" lang="en-US"/>
          </a:p>
        </p:txBody>
      </p:sp>
      <p:sp>
        <p:nvSpPr>
          <p:cNvPr id="104862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12</a:t>
            </a:fld>
            <a:endParaRPr altLang="zh-CN" sz="1200" lang="en-US">
              <a:solidFill>
                <a:srgbClr val="000000"/>
              </a:solidFill>
              <a:latin typeface="Garamond" pitchFamily="18" charset="0"/>
            </a:endParaRPr>
          </a:p>
        </p:txBody>
      </p:sp>
      <p:sp>
        <p:nvSpPr>
          <p:cNvPr id="1048626" name=""/>
          <p:cNvSpPr txBox="1"/>
          <p:nvPr/>
        </p:nvSpPr>
        <p:spPr>
          <a:xfrm rot="0">
            <a:off x="250825" y="4164012"/>
            <a:ext cx="8424862" cy="1568450"/>
          </a:xfrm>
          <a:prstGeom prst="rect"/>
          <a:noFill/>
          <a:ln>
            <a:noFill/>
          </a:ln>
          <a:effectLst>
            <a:prstShdw prst="shdw12" dir="0" dist="0">
              <a:schemeClr val="dk2">
                <a:alpha val="50000"/>
              </a:schemeClr>
            </a:prstShdw>
          </a:effectLst>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zh-CN" sz="2400" lang="en-US"/>
              <a:t>1</a:t>
            </a:r>
            <a:r>
              <a:rPr altLang="en-US" sz="2400" lang="zh-CN"/>
              <a:t>、</a:t>
            </a:r>
            <a:r>
              <a:rPr altLang="zh-CN" sz="2400" lang="en-US"/>
              <a:t>cat</a:t>
            </a:r>
            <a:r>
              <a:rPr altLang="en-US" sz="2400" lang="zh-CN"/>
              <a:t>命令输出</a:t>
            </a:r>
            <a:r>
              <a:rPr altLang="zh-CN" sz="2400" lang="en-US"/>
              <a:t>a.txt</a:t>
            </a:r>
            <a:r>
              <a:rPr altLang="en-US" sz="2400" lang="zh-CN"/>
              <a:t>的内容</a:t>
            </a:r>
          </a:p>
          <a:p>
            <a:pPr eaLnBrk="1" hangingPunct="1" indent="0" latinLnBrk="1" lvl="0" marL="0">
              <a:spcBef>
                <a:spcPct val="50000"/>
              </a:spcBef>
              <a:buSzPct val="100000"/>
              <a:buFontTx/>
              <a:buNone/>
            </a:pPr>
            <a:r>
              <a:rPr altLang="zh-CN" sz="2400" lang="en-US"/>
              <a:t>2</a:t>
            </a:r>
            <a:r>
              <a:rPr altLang="en-US" sz="2400" lang="zh-CN"/>
              <a:t>、通过管道传给命令</a:t>
            </a:r>
            <a:r>
              <a:rPr altLang="zh-CN" sz="2400" lang="en-US"/>
              <a:t>wc</a:t>
            </a:r>
            <a:r>
              <a:rPr altLang="en-US" sz="2400" lang="zh-CN"/>
              <a:t>，统计输入流中单词的 个数并输出</a:t>
            </a:r>
          </a:p>
          <a:p>
            <a:pPr eaLnBrk="1" hangingPunct="1" indent="0" latinLnBrk="1" lvl="0" marL="0">
              <a:spcBef>
                <a:spcPct val="50000"/>
              </a:spcBef>
              <a:buSzPct val="100000"/>
              <a:buFontTx/>
              <a:buNone/>
            </a:pPr>
            <a:r>
              <a:rPr altLang="zh-CN" sz="2400" lang="en-US"/>
              <a:t>3</a:t>
            </a:r>
            <a:r>
              <a:rPr altLang="en-US" sz="2400" lang="zh-CN"/>
              <a:t>、输出的单词数通过管道传给命令</a:t>
            </a:r>
            <a:r>
              <a:rPr altLang="zh-CN" sz="2400" lang="en-US"/>
              <a:t>lpr</a:t>
            </a:r>
            <a:r>
              <a:rPr altLang="en-US" sz="2400" lang="zh-CN"/>
              <a:t>，</a:t>
            </a:r>
            <a:r>
              <a:rPr altLang="zh-CN" sz="2400" lang="en-US"/>
              <a:t>lpr</a:t>
            </a:r>
            <a:r>
              <a:rPr altLang="en-US" sz="2400" lang="zh-CN"/>
              <a:t>将其打印出来</a:t>
            </a:r>
          </a:p>
        </p:txBody>
      </p:sp>
      <p:pic>
        <p:nvPicPr>
          <p:cNvPr id="2097162" name=""/>
          <p:cNvPicPr>
            <a:picLocks/>
          </p:cNvPicPr>
          <p:nvPr/>
        </p:nvPicPr>
        <p:blipFill>
          <a:blip xmlns:r="http://schemas.openxmlformats.org/officeDocument/2006/relationships" r:embed="rId1"/>
          <a:srcRect l="0" t="0" r="0" b="0"/>
          <a:stretch>
            <a:fillRect/>
          </a:stretch>
        </p:blipFill>
        <p:spPr>
          <a:xfrm rot="0">
            <a:off x="381000" y="2813050"/>
            <a:ext cx="8382000" cy="12319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624">
                                            <p:txEl>
                                              <p:charRg st="0" end="20"/>
                                            </p:txEl>
                                          </p:spTgt>
                                        </p:tgtEl>
                                        <p:attrNameLst>
                                          <p:attrName>style.visibility</p:attrName>
                                        </p:attrNameLst>
                                      </p:cBhvr>
                                      <p:to>
                                        <p:strVal val="visible"/>
                                      </p:to>
                                    </p:set>
                                    <p:animEffect transition="in" filter="randombar(horizontal)">
                                      <p:cBhvr>
                                        <p:cTn dur="500" id="7"/>
                                        <p:tgtEl>
                                          <p:spTgt spid="1048624">
                                            <p:txEl>
                                              <p:charRg st="0" end="20"/>
                                            </p:txEl>
                                          </p:spTgt>
                                        </p:tgtEl>
                                      </p:cBhvr>
                                    </p:animEffect>
                                  </p:childTnLst>
                                </p:cTn>
                              </p:par>
                              <p:par>
                                <p:cTn fill="hold" grpId="0" id="8" nodeType="withEffect" presetClass="entr" presetID="14" presetSubtype="10">
                                  <p:stCondLst>
                                    <p:cond delay="0"/>
                                  </p:stCondLst>
                                  <p:childTnLst>
                                    <p:set>
                                      <p:cBhvr>
                                        <p:cTn dur="1" fill="hold" id="9">
                                          <p:stCondLst>
                                            <p:cond delay="0"/>
                                          </p:stCondLst>
                                        </p:cTn>
                                        <p:tgtEl>
                                          <p:spTgt spid="1048624">
                                            <p:txEl>
                                              <p:charRg st="20" end="59"/>
                                            </p:txEl>
                                          </p:spTgt>
                                        </p:tgtEl>
                                        <p:attrNameLst>
                                          <p:attrName>style.visibility</p:attrName>
                                        </p:attrNameLst>
                                      </p:cBhvr>
                                      <p:to>
                                        <p:strVal val="visible"/>
                                      </p:to>
                                    </p:set>
                                    <p:animEffect transition="in" filter="randombar(horizontal)">
                                      <p:cBhvr>
                                        <p:cTn dur="500" id="10"/>
                                        <p:tgtEl>
                                          <p:spTgt spid="1048624">
                                            <p:txEl>
                                              <p:charRg st="20" end="59"/>
                                            </p:txEl>
                                          </p:spTgt>
                                        </p:tgtEl>
                                      </p:cBhvr>
                                    </p:animEffect>
                                  </p:childTnLst>
                                </p:cTn>
                              </p:par>
                              <p:par>
                                <p:cTn fill="hold" grpId="0" id="11" nodeType="withEffect" presetClass="entr" presetID="14" presetSubtype="10">
                                  <p:stCondLst>
                                    <p:cond delay="0"/>
                                  </p:stCondLst>
                                  <p:childTnLst>
                                    <p:set>
                                      <p:cBhvr>
                                        <p:cTn dur="1" fill="hold" id="12">
                                          <p:stCondLst>
                                            <p:cond delay="0"/>
                                          </p:stCondLst>
                                        </p:cTn>
                                        <p:tgtEl>
                                          <p:spTgt spid="1048626"/>
                                        </p:tgtEl>
                                        <p:attrNameLst>
                                          <p:attrName>style.visibility</p:attrName>
                                        </p:attrNameLst>
                                      </p:cBhvr>
                                      <p:to>
                                        <p:strVal val="visible"/>
                                      </p:to>
                                    </p:set>
                                    <p:animEffect transition="in" filter="randombar(horizontal)">
                                      <p:cBhvr>
                                        <p:cTn dur="500" id="13"/>
                                        <p:tgtEl>
                                          <p:spTgt spid="1048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uiExpand="0" build="p" bldLvl="1"/>
      <p:bldP spid="1048626" grpId="0" uiExpand="0" build="whole"/>
    </p:bld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27"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Main program/subprogram</a:t>
            </a:r>
            <a:br/>
            <a:endParaRPr altLang="zh-CN" lang="en-US"/>
          </a:p>
        </p:txBody>
      </p:sp>
      <p:sp>
        <p:nvSpPr>
          <p:cNvPr id="1048628" name=""/>
          <p:cNvSpPr/>
          <p:nvPr>
            <p:ph sz="full" idx="1"/>
          </p:nvPr>
        </p:nvSpPr>
        <p:spPr>
          <a:xfrm rot="0">
            <a:off x="457200" y="1268412"/>
            <a:ext cx="8362950" cy="280828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结构化程序设计的风格，从功能的角度设计系统，自顶向下，逐层分解</a:t>
            </a:r>
          </a:p>
          <a:p>
            <a:pPr algn="just" lvl="1"/>
            <a:r>
              <a:rPr altLang="en-US" sz="2400" lang="zh-CN"/>
              <a:t>构件：主程序、子程序</a:t>
            </a:r>
          </a:p>
          <a:p>
            <a:pPr algn="just" lvl="1"/>
            <a:r>
              <a:rPr altLang="en-US" sz="2400" lang="zh-CN"/>
              <a:t>连接器：调用</a:t>
            </a:r>
            <a:r>
              <a:rPr altLang="zh-CN" sz="2400" lang="en-US"/>
              <a:t>-</a:t>
            </a:r>
            <a:r>
              <a:rPr altLang="en-US" sz="2400" lang="zh-CN"/>
              <a:t>返回机制</a:t>
            </a:r>
          </a:p>
          <a:p>
            <a:pPr algn="just" lvl="0"/>
            <a:r>
              <a:rPr altLang="en-US" sz="2800" lang="zh-CN"/>
              <a:t>当构件分布在网络的多台计算机上时，就形成了远程过程调用体系结构。</a:t>
            </a:r>
          </a:p>
        </p:txBody>
      </p:sp>
      <p:sp>
        <p:nvSpPr>
          <p:cNvPr id="104862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13</a:t>
            </a:fld>
            <a:endParaRPr altLang="zh-CN" sz="1200" lang="en-US">
              <a:solidFill>
                <a:srgbClr val="000000"/>
              </a:solidFill>
              <a:latin typeface="Garamond" pitchFamily="18" charset="0"/>
            </a:endParaRPr>
          </a:p>
        </p:txBody>
      </p:sp>
      <p:pic>
        <p:nvPicPr>
          <p:cNvPr id="2097163" name=""/>
          <p:cNvPicPr>
            <a:picLocks/>
          </p:cNvPicPr>
          <p:nvPr/>
        </p:nvPicPr>
        <p:blipFill>
          <a:blip xmlns:r="http://schemas.openxmlformats.org/officeDocument/2006/relationships" r:embed="rId1"/>
          <a:srcRect l="0" t="0" r="0" b="0"/>
          <a:stretch>
            <a:fillRect/>
          </a:stretch>
        </p:blipFill>
        <p:spPr>
          <a:xfrm rot="0">
            <a:off x="4240212" y="3644900"/>
            <a:ext cx="4689475" cy="272732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28">
                                            <p:txEl>
                                              <p:charRg st="0" end="32"/>
                                            </p:txEl>
                                          </p:spTgt>
                                        </p:tgtEl>
                                        <p:attrNameLst>
                                          <p:attrName>style.visibility</p:attrName>
                                        </p:attrNameLst>
                                      </p:cBhvr>
                                      <p:to>
                                        <p:strVal val="visible"/>
                                      </p:to>
                                    </p:set>
                                    <p:animEffect transition="in" filter="randombar(horizontal)">
                                      <p:cBhvr>
                                        <p:cTn dur="500" id="7"/>
                                        <p:tgtEl>
                                          <p:spTgt spid="1048628">
                                            <p:txEl>
                                              <p:charRg st="0" end="3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28">
                                            <p:txEl>
                                              <p:charRg st="32" end="43"/>
                                            </p:txEl>
                                          </p:spTgt>
                                        </p:tgtEl>
                                        <p:attrNameLst>
                                          <p:attrName>style.visibility</p:attrName>
                                        </p:attrNameLst>
                                      </p:cBhvr>
                                      <p:to>
                                        <p:strVal val="visible"/>
                                      </p:to>
                                    </p:set>
                                    <p:animEffect transition="in" filter="randombar(horizontal)">
                                      <p:cBhvr>
                                        <p:cTn dur="500" id="12"/>
                                        <p:tgtEl>
                                          <p:spTgt spid="1048628">
                                            <p:txEl>
                                              <p:charRg st="32" end="43"/>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28">
                                            <p:txEl>
                                              <p:charRg st="43" end="55"/>
                                            </p:txEl>
                                          </p:spTgt>
                                        </p:tgtEl>
                                        <p:attrNameLst>
                                          <p:attrName>style.visibility</p:attrName>
                                        </p:attrNameLst>
                                      </p:cBhvr>
                                      <p:to>
                                        <p:strVal val="visible"/>
                                      </p:to>
                                    </p:set>
                                    <p:animEffect transition="in" filter="randombar(horizontal)">
                                      <p:cBhvr>
                                        <p:cTn dur="500" id="17"/>
                                        <p:tgtEl>
                                          <p:spTgt spid="1048628">
                                            <p:txEl>
                                              <p:charRg st="43" end="55"/>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628">
                                            <p:txEl>
                                              <p:charRg st="55" end="88"/>
                                            </p:txEl>
                                          </p:spTgt>
                                        </p:tgtEl>
                                        <p:attrNameLst>
                                          <p:attrName>style.visibility</p:attrName>
                                        </p:attrNameLst>
                                      </p:cBhvr>
                                      <p:to>
                                        <p:strVal val="visible"/>
                                      </p:to>
                                    </p:set>
                                    <p:animEffect transition="in" filter="randombar(horizontal)">
                                      <p:cBhvr>
                                        <p:cTn dur="500" id="22"/>
                                        <p:tgtEl>
                                          <p:spTgt spid="1048628">
                                            <p:txEl>
                                              <p:charRg st="55" end="88"/>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4" presetSubtype="10">
                                  <p:stCondLst>
                                    <p:cond delay="0"/>
                                  </p:stCondLst>
                                  <p:childTnLst>
                                    <p:set>
                                      <p:cBhvr>
                                        <p:cTn dur="1" fill="hold" id="26">
                                          <p:stCondLst>
                                            <p:cond delay="0"/>
                                          </p:stCondLst>
                                        </p:cTn>
                                        <p:tgtEl>
                                          <p:spTgt spid="2097163"/>
                                        </p:tgtEl>
                                        <p:attrNameLst>
                                          <p:attrName>style.visibility</p:attrName>
                                        </p:attrNameLst>
                                      </p:cBhvr>
                                      <p:to>
                                        <p:strVal val="visible"/>
                                      </p:to>
                                    </p:set>
                                    <p:animEffect transition="in" filter="randombar(horizontal)">
                                      <p:cBhvr>
                                        <p:cTn dur="500" id="27"/>
                                        <p:tgtEl>
                                          <p:spTgt spid="2097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30"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Layered Architectures</a:t>
            </a:r>
            <a:br/>
            <a:endParaRPr altLang="zh-CN" lang="en-US"/>
          </a:p>
        </p:txBody>
      </p:sp>
      <p:sp>
        <p:nvSpPr>
          <p:cNvPr id="1048631" name=""/>
          <p:cNvSpPr/>
          <p:nvPr>
            <p:ph sz="full" idx="1"/>
          </p:nvPr>
        </p:nvSpPr>
        <p:spPr>
          <a:xfrm rot="0">
            <a:off x="468312" y="1196975"/>
            <a:ext cx="8362950" cy="71913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操作系统的层次结构</a:t>
            </a:r>
          </a:p>
        </p:txBody>
      </p:sp>
      <p:sp>
        <p:nvSpPr>
          <p:cNvPr id="104863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14</a:t>
            </a:fld>
            <a:endParaRPr altLang="zh-CN" sz="1200" lang="en-US">
              <a:solidFill>
                <a:srgbClr val="000000"/>
              </a:solidFill>
              <a:latin typeface="Garamond" pitchFamily="18" charset="0"/>
            </a:endParaRPr>
          </a:p>
        </p:txBody>
      </p:sp>
      <p:pic>
        <p:nvPicPr>
          <p:cNvPr id="2097164" name=""/>
          <p:cNvPicPr>
            <a:picLocks/>
          </p:cNvPicPr>
          <p:nvPr/>
        </p:nvPicPr>
        <p:blipFill>
          <a:blip xmlns:r="http://schemas.openxmlformats.org/officeDocument/2006/relationships" r:embed="rId1"/>
          <a:srcRect l="0" t="0" r="0" b="0"/>
          <a:stretch>
            <a:fillRect/>
          </a:stretch>
        </p:blipFill>
        <p:spPr>
          <a:xfrm rot="0">
            <a:off x="4572000" y="298450"/>
            <a:ext cx="3671887" cy="58674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631">
                                            <p:txEl>
                                              <p:charRg st="0" end="10"/>
                                            </p:txEl>
                                          </p:spTgt>
                                        </p:tgtEl>
                                        <p:attrNameLst>
                                          <p:attrName>style.visibility</p:attrName>
                                        </p:attrNameLst>
                                      </p:cBhvr>
                                      <p:to>
                                        <p:strVal val="visible"/>
                                      </p:to>
                                    </p:set>
                                    <p:animEffect transition="in" filter="randombar(horizontal)">
                                      <p:cBhvr>
                                        <p:cTn dur="500" id="7"/>
                                        <p:tgtEl>
                                          <p:spTgt spid="1048631">
                                            <p:txEl>
                                              <p:charRg st="0" end="10"/>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2097164"/>
                                        </p:tgtEl>
                                        <p:attrNameLst>
                                          <p:attrName>style.visibility</p:attrName>
                                        </p:attrNameLst>
                                      </p:cBhvr>
                                      <p:to>
                                        <p:strVal val="visible"/>
                                      </p:to>
                                    </p:set>
                                    <p:animEffect transition="in" filter="randombar(horizontal)">
                                      <p:cBhvr>
                                        <p:cTn dur="500" id="1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1" grpId="0" uiExpand="0" build="p" bldLvl="1"/>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33"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Layered Architectures</a:t>
            </a:r>
            <a:br/>
            <a:endParaRPr altLang="zh-CN" lang="en-US"/>
          </a:p>
        </p:txBody>
      </p:sp>
      <p:sp>
        <p:nvSpPr>
          <p:cNvPr id="1048634" name=""/>
          <p:cNvSpPr/>
          <p:nvPr>
            <p:ph sz="full" idx="1"/>
          </p:nvPr>
        </p:nvSpPr>
        <p:spPr>
          <a:xfrm rot="0">
            <a:off x="468312" y="1196975"/>
            <a:ext cx="8362950" cy="71913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计算机网络的层次结构</a:t>
            </a:r>
          </a:p>
        </p:txBody>
      </p:sp>
      <p:sp>
        <p:nvSpPr>
          <p:cNvPr id="104863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15</a:t>
            </a:fld>
            <a:endParaRPr altLang="zh-CN" sz="1200" lang="en-US">
              <a:solidFill>
                <a:srgbClr val="000000"/>
              </a:solidFill>
              <a:latin typeface="Garamond" pitchFamily="18" charset="0"/>
            </a:endParaRPr>
          </a:p>
        </p:txBody>
      </p:sp>
      <p:pic>
        <p:nvPicPr>
          <p:cNvPr id="2097165" name=""/>
          <p:cNvPicPr>
            <a:picLocks/>
          </p:cNvPicPr>
          <p:nvPr/>
        </p:nvPicPr>
        <p:blipFill>
          <a:blip xmlns:r="http://schemas.openxmlformats.org/officeDocument/2006/relationships" r:embed="rId1"/>
          <a:srcRect l="0" t="0" r="0" b="0"/>
          <a:stretch>
            <a:fillRect/>
          </a:stretch>
        </p:blipFill>
        <p:spPr>
          <a:xfrm rot="0">
            <a:off x="1547812" y="1731962"/>
            <a:ext cx="6553200" cy="442595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634">
                                            <p:txEl>
                                              <p:charRg st="0" end="11"/>
                                            </p:txEl>
                                          </p:spTgt>
                                        </p:tgtEl>
                                        <p:attrNameLst>
                                          <p:attrName>style.visibility</p:attrName>
                                        </p:attrNameLst>
                                      </p:cBhvr>
                                      <p:to>
                                        <p:strVal val="visible"/>
                                      </p:to>
                                    </p:set>
                                    <p:animEffect transition="in" filter="randombar(horizontal)">
                                      <p:cBhvr>
                                        <p:cTn dur="500" id="7"/>
                                        <p:tgtEl>
                                          <p:spTgt spid="1048634">
                                            <p:txEl>
                                              <p:charRg st="0" end="11"/>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2097165"/>
                                        </p:tgtEl>
                                        <p:attrNameLst>
                                          <p:attrName>style.visibility</p:attrName>
                                        </p:attrNameLst>
                                      </p:cBhvr>
                                      <p:to>
                                        <p:strVal val="visible"/>
                                      </p:to>
                                    </p:set>
                                    <p:animEffect transition="in" filter="randombar(horizontal)">
                                      <p:cBhvr>
                                        <p:cTn dur="500" id="10"/>
                                        <p:tgtEl>
                                          <p:spTgt spid="2097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4" grpId="0" uiExpand="0" build="p" bldLvl="1"/>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36"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Layered Architectures</a:t>
            </a:r>
            <a:br/>
            <a:endParaRPr altLang="zh-CN" lang="en-US"/>
          </a:p>
        </p:txBody>
      </p:sp>
      <p:sp>
        <p:nvSpPr>
          <p:cNvPr id="1048637"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16</a:t>
            </a:fld>
            <a:endParaRPr altLang="zh-CN" sz="1200" lang="en-US">
              <a:solidFill>
                <a:srgbClr val="000000"/>
              </a:solidFill>
              <a:latin typeface="Garamond" pitchFamily="18" charset="0"/>
            </a:endParaRPr>
          </a:p>
        </p:txBody>
      </p:sp>
      <p:sp>
        <p:nvSpPr>
          <p:cNvPr id="1048638" name=""/>
          <p:cNvSpPr/>
          <p:nvPr>
            <p:ph sz="full" idx="1"/>
          </p:nvPr>
        </p:nvSpPr>
        <p:spPr>
          <a:xfrm rot="0">
            <a:off x="457200" y="1412875"/>
            <a:ext cx="8362950" cy="431958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系统被划分成若干个层次</a:t>
            </a:r>
          </a:p>
          <a:p>
            <a:pPr algn="just" lvl="0"/>
            <a:r>
              <a:rPr altLang="en-US" sz="2800" lang="zh-CN"/>
              <a:t>每一层都具有高度的内聚性，包含一系列构件，支持信息隐藏</a:t>
            </a:r>
          </a:p>
          <a:p>
            <a:pPr algn="just" lvl="0"/>
            <a:r>
              <a:rPr altLang="en-US" sz="2800" lang="zh-CN"/>
              <a:t>下层构件通过接口向上层构件提供服务，形成</a:t>
            </a:r>
            <a:r>
              <a:rPr altLang="zh-CN" sz="2800" lang="en-US"/>
              <a:t>call/return</a:t>
            </a:r>
            <a:r>
              <a:rPr altLang="en-US" sz="2800" lang="zh-CN"/>
              <a:t>的关系</a:t>
            </a:r>
          </a:p>
          <a:p>
            <a:pPr algn="just" lvl="0"/>
            <a:r>
              <a:rPr altLang="en-US" sz="2800" lang="zh-CN"/>
              <a:t>上层构件是下层构件的客户端</a:t>
            </a:r>
          </a:p>
          <a:p>
            <a:pPr algn="just" lvl="0"/>
            <a:r>
              <a:rPr altLang="en-US" sz="2800" lang="zh-CN"/>
              <a:t>每层只对相邻层可见，层次之间的连接器是协议和过程调用，用以实现各层之间的交互</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39"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sz="4000" lang="en-US"/>
              <a:t>The architecture of the LIBSYS system</a:t>
            </a:r>
            <a:r>
              <a:rPr altLang="zh-CN" sz="4000" lang="en-GB"/>
              <a:t> </a:t>
            </a:r>
          </a:p>
        </p:txBody>
      </p:sp>
      <p:sp>
        <p:nvSpPr>
          <p:cNvPr id="104864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17</a:t>
            </a:fld>
            <a:endParaRPr altLang="zh-CN" sz="1200" lang="en-US">
              <a:solidFill>
                <a:srgbClr val="000000"/>
              </a:solidFill>
              <a:latin typeface="Garamond" pitchFamily="18" charset="0"/>
            </a:endParaRPr>
          </a:p>
        </p:txBody>
      </p:sp>
      <p:pic>
        <p:nvPicPr>
          <p:cNvPr id="2097166" name=""/>
          <p:cNvPicPr>
            <a:picLocks/>
          </p:cNvPicPr>
          <p:nvPr/>
        </p:nvPicPr>
        <p:blipFill>
          <a:blip xmlns:r="http://schemas.openxmlformats.org/officeDocument/2006/relationships" r:embed="rId1"/>
          <a:srcRect l="0" t="0" r="0" b="0"/>
          <a:stretch>
            <a:fillRect/>
          </a:stretch>
        </p:blipFill>
        <p:spPr>
          <a:xfrm rot="0">
            <a:off x="1547812" y="981075"/>
            <a:ext cx="5545137" cy="521017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2097166"/>
                                        </p:tgtEl>
                                        <p:attrNameLst>
                                          <p:attrName>style.visibility</p:attrName>
                                        </p:attrNameLst>
                                      </p:cBhvr>
                                      <p:to>
                                        <p:strVal val="visible"/>
                                      </p:to>
                                    </p:set>
                                    <p:animEffect transition="in" filter="randombar(horizontal)">
                                      <p:cBhvr>
                                        <p:cTn dur="500" id="7"/>
                                        <p:tgtEl>
                                          <p:spTgt spid="209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41"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Client/Server Architectures</a:t>
            </a:r>
            <a:br/>
            <a:endParaRPr altLang="zh-CN" lang="en-US"/>
          </a:p>
        </p:txBody>
      </p:sp>
      <p:sp>
        <p:nvSpPr>
          <p:cNvPr id="1048642" name=""/>
          <p:cNvSpPr/>
          <p:nvPr>
            <p:ph sz="full" idx="1"/>
          </p:nvPr>
        </p:nvSpPr>
        <p:spPr>
          <a:xfrm rot="0">
            <a:off x="468312" y="1196975"/>
            <a:ext cx="8362950" cy="71913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zh-CN" sz="2800" lang="en-US"/>
              <a:t>FTP</a:t>
            </a:r>
            <a:r>
              <a:rPr altLang="en-US" sz="2800" lang="zh-CN"/>
              <a:t>系统</a:t>
            </a:r>
          </a:p>
        </p:txBody>
      </p:sp>
      <p:sp>
        <p:nvSpPr>
          <p:cNvPr id="104864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18</a:t>
            </a:fld>
            <a:endParaRPr altLang="zh-CN" sz="1200" lang="en-US">
              <a:solidFill>
                <a:srgbClr val="000000"/>
              </a:solidFill>
              <a:latin typeface="Garamond" pitchFamily="18" charset="0"/>
            </a:endParaRPr>
          </a:p>
        </p:txBody>
      </p:sp>
      <p:pic>
        <p:nvPicPr>
          <p:cNvPr id="2097167" name=""/>
          <p:cNvPicPr>
            <a:picLocks/>
          </p:cNvPicPr>
          <p:nvPr/>
        </p:nvPicPr>
        <p:blipFill>
          <a:blip xmlns:r="http://schemas.openxmlformats.org/officeDocument/2006/relationships" r:embed="rId1"/>
          <a:srcRect l="0" t="0" r="0" b="0"/>
          <a:stretch>
            <a:fillRect/>
          </a:stretch>
        </p:blipFill>
        <p:spPr>
          <a:xfrm rot="0">
            <a:off x="765175" y="1860550"/>
            <a:ext cx="7688262" cy="415448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642">
                                            <p:txEl>
                                              <p:charRg st="0" end="6"/>
                                            </p:txEl>
                                          </p:spTgt>
                                        </p:tgtEl>
                                        <p:attrNameLst>
                                          <p:attrName>style.visibility</p:attrName>
                                        </p:attrNameLst>
                                      </p:cBhvr>
                                      <p:to>
                                        <p:strVal val="visible"/>
                                      </p:to>
                                    </p:set>
                                    <p:animEffect transition="in" filter="randombar(horizontal)">
                                      <p:cBhvr>
                                        <p:cTn dur="500" id="7"/>
                                        <p:tgtEl>
                                          <p:spTgt spid="1048642">
                                            <p:txEl>
                                              <p:charRg st="0" end="6"/>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2097167"/>
                                        </p:tgtEl>
                                        <p:attrNameLst>
                                          <p:attrName>style.visibility</p:attrName>
                                        </p:attrNameLst>
                                      </p:cBhvr>
                                      <p:to>
                                        <p:strVal val="visible"/>
                                      </p:to>
                                    </p:set>
                                    <p:animEffect transition="in" filter="randombar(horizontal)">
                                      <p:cBhvr>
                                        <p:cTn dur="500" id="10"/>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uiExpand="0" build="p" bldLvl="1"/>
    </p:bld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44"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Client/Server Architectures</a:t>
            </a:r>
            <a:br/>
            <a:endParaRPr altLang="zh-CN" lang="en-US"/>
          </a:p>
        </p:txBody>
      </p:sp>
      <p:sp>
        <p:nvSpPr>
          <p:cNvPr id="1048645" name=""/>
          <p:cNvSpPr/>
          <p:nvPr>
            <p:ph sz="full" idx="1"/>
          </p:nvPr>
        </p:nvSpPr>
        <p:spPr>
          <a:xfrm rot="0">
            <a:off x="395287" y="1557337"/>
            <a:ext cx="8362950" cy="3384550"/>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客户机</a:t>
            </a:r>
            <a:r>
              <a:rPr altLang="zh-CN" sz="2800" lang="en-US"/>
              <a:t>/</a:t>
            </a:r>
            <a:r>
              <a:rPr altLang="en-US" sz="2800" lang="zh-CN"/>
              <a:t>服务器</a:t>
            </a:r>
            <a:r>
              <a:rPr altLang="zh-CN" sz="2800" lang="en-US"/>
              <a:t>(Client/Server</a:t>
            </a:r>
            <a:r>
              <a:rPr altLang="en-US" sz="2800" lang="zh-CN"/>
              <a:t>，</a:t>
            </a:r>
            <a:r>
              <a:rPr altLang="zh-CN" sz="2800" lang="en-US"/>
              <a:t>C/S)</a:t>
            </a:r>
            <a:r>
              <a:rPr altLang="en-US" sz="2800" lang="zh-CN"/>
              <a:t> 主要针对资源不对等问题而提出的一种共享策略</a:t>
            </a:r>
          </a:p>
          <a:p>
            <a:pPr algn="just" lvl="0"/>
            <a:r>
              <a:rPr altLang="en-US" sz="2800" lang="zh-CN"/>
              <a:t>在</a:t>
            </a:r>
            <a:r>
              <a:rPr altLang="zh-CN" sz="2800" lang="en-US"/>
              <a:t>C/S</a:t>
            </a:r>
            <a:r>
              <a:rPr altLang="en-US" sz="2800" lang="zh-CN"/>
              <a:t>体系结构中，主要包括三个部分：服务器、客户机和网络</a:t>
            </a:r>
          </a:p>
          <a:p>
            <a:pPr algn="just" lvl="1"/>
            <a:r>
              <a:rPr altLang="en-US" sz="2400" lang="zh-CN"/>
              <a:t>服务器：数据管理、业务逻辑、与客户机通讯的接口</a:t>
            </a:r>
          </a:p>
          <a:p>
            <a:pPr algn="just" lvl="1"/>
            <a:r>
              <a:rPr altLang="en-US" sz="2400" lang="zh-CN"/>
              <a:t>客户机：数据显示、用户交互、业务逻辑、与服务器通讯的接口</a:t>
            </a:r>
          </a:p>
        </p:txBody>
      </p:sp>
      <p:sp>
        <p:nvSpPr>
          <p:cNvPr id="104864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19</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45">
                                            <p:txEl>
                                              <p:charRg st="0" end="49"/>
                                            </p:txEl>
                                          </p:spTgt>
                                        </p:tgtEl>
                                        <p:attrNameLst>
                                          <p:attrName>style.visibility</p:attrName>
                                        </p:attrNameLst>
                                      </p:cBhvr>
                                      <p:to>
                                        <p:strVal val="visible"/>
                                      </p:to>
                                    </p:set>
                                    <p:animEffect transition="in" filter="randombar(horizontal)">
                                      <p:cBhvr>
                                        <p:cTn dur="500" id="7"/>
                                        <p:tgtEl>
                                          <p:spTgt spid="1048645">
                                            <p:txEl>
                                              <p:charRg st="0" end="4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45">
                                            <p:txEl>
                                              <p:charRg st="49" end="79"/>
                                            </p:txEl>
                                          </p:spTgt>
                                        </p:tgtEl>
                                        <p:attrNameLst>
                                          <p:attrName>style.visibility</p:attrName>
                                        </p:attrNameLst>
                                      </p:cBhvr>
                                      <p:to>
                                        <p:strVal val="visible"/>
                                      </p:to>
                                    </p:set>
                                    <p:animEffect transition="in" filter="randombar(horizontal)">
                                      <p:cBhvr>
                                        <p:cTn dur="500" id="12"/>
                                        <p:tgtEl>
                                          <p:spTgt spid="1048645">
                                            <p:txEl>
                                              <p:charRg st="49" end="79"/>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45">
                                            <p:txEl>
                                              <p:charRg st="79" end="103"/>
                                            </p:txEl>
                                          </p:spTgt>
                                        </p:tgtEl>
                                        <p:attrNameLst>
                                          <p:attrName>style.visibility</p:attrName>
                                        </p:attrNameLst>
                                      </p:cBhvr>
                                      <p:to>
                                        <p:strVal val="visible"/>
                                      </p:to>
                                    </p:set>
                                    <p:animEffect transition="in" filter="randombar(horizontal)">
                                      <p:cBhvr>
                                        <p:cTn dur="500" id="17"/>
                                        <p:tgtEl>
                                          <p:spTgt spid="1048645">
                                            <p:txEl>
                                              <p:charRg st="79" end="103"/>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645">
                                            <p:txEl>
                                              <p:charRg st="103" end="132"/>
                                            </p:txEl>
                                          </p:spTgt>
                                        </p:tgtEl>
                                        <p:attrNameLst>
                                          <p:attrName>style.visibility</p:attrName>
                                        </p:attrNameLst>
                                      </p:cBhvr>
                                      <p:to>
                                        <p:strVal val="visible"/>
                                      </p:to>
                                    </p:set>
                                    <p:animEffect transition="in" filter="randombar(horizontal)">
                                      <p:cBhvr>
                                        <p:cTn dur="500" id="22"/>
                                        <p:tgtEl>
                                          <p:spTgt spid="1048645">
                                            <p:txEl>
                                              <p:charRg st="103"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590" name=""/>
          <p:cNvSpPr/>
          <p:nvPr>
            <p:ph type="title" sz="full" idx="0"/>
          </p:nvPr>
        </p:nvSpPr>
        <p:spPr>
          <a:xfrm rot="0">
            <a:off x="457200" y="277812"/>
            <a:ext cx="8229600" cy="7032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建筑风格</a:t>
            </a:r>
          </a:p>
        </p:txBody>
      </p:sp>
      <p:sp>
        <p:nvSpPr>
          <p:cNvPr id="1048591" name=""/>
          <p:cNvSpPr/>
          <p:nvPr>
            <p:ph sz="full" idx="1"/>
          </p:nvPr>
        </p:nvSpPr>
        <p:spPr>
          <a:xfrm rot="0">
            <a:off x="1630362" y="1062037"/>
            <a:ext cx="1758950" cy="431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indent="0" lvl="0" marL="0">
              <a:buNone/>
            </a:pPr>
            <a:r>
              <a:rPr altLang="en-US" sz="2400" lang="zh-CN">
                <a:latin typeface="微软雅黑" pitchFamily="34" charset="-122"/>
                <a:ea typeface="微软雅黑" pitchFamily="34" charset="-122"/>
              </a:rPr>
              <a:t>歌特式建筑</a:t>
            </a:r>
          </a:p>
        </p:txBody>
      </p:sp>
      <p:sp>
        <p:nvSpPr>
          <p:cNvPr id="104859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a:t>
            </a:fld>
            <a:endParaRPr altLang="zh-CN" sz="1200" lang="en-US">
              <a:solidFill>
                <a:srgbClr val="000000"/>
              </a:solidFill>
              <a:latin typeface="Garamond" pitchFamily="18" charset="0"/>
            </a:endParaRPr>
          </a:p>
        </p:txBody>
      </p:sp>
      <p:sp>
        <p:nvSpPr>
          <p:cNvPr id="1048593" name=""/>
          <p:cNvSpPr txBox="1"/>
          <p:nvPr/>
        </p:nvSpPr>
        <p:spPr>
          <a:xfrm rot="0">
            <a:off x="5705475" y="1062037"/>
            <a:ext cx="1758950" cy="431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indent="0" lvl="0" marL="0">
              <a:buNone/>
            </a:pPr>
            <a:r>
              <a:rPr altLang="en-US" sz="2400" lang="zh-CN">
                <a:latin typeface="微软雅黑" pitchFamily="34" charset="-122"/>
                <a:ea typeface="微软雅黑" pitchFamily="34" charset="-122"/>
              </a:rPr>
              <a:t>巴洛克建筑</a:t>
            </a:r>
          </a:p>
        </p:txBody>
      </p:sp>
      <p:pic>
        <p:nvPicPr>
          <p:cNvPr id="2097153" name=""/>
          <p:cNvPicPr>
            <a:picLocks/>
          </p:cNvPicPr>
          <p:nvPr/>
        </p:nvPicPr>
        <p:blipFill>
          <a:blip xmlns:r="http://schemas.openxmlformats.org/officeDocument/2006/relationships" r:embed="rId1"/>
          <a:srcRect l="0" t="0" r="0" b="0"/>
          <a:stretch>
            <a:fillRect/>
          </a:stretch>
        </p:blipFill>
        <p:spPr>
          <a:xfrm rot="0">
            <a:off x="952500" y="1520825"/>
            <a:ext cx="3116262" cy="2339975"/>
          </a:xfrm>
          <a:prstGeom prst="rect"/>
          <a:noFill/>
          <a:ln>
            <a:noFill/>
          </a:ln>
        </p:spPr>
      </p:pic>
      <p:pic>
        <p:nvPicPr>
          <p:cNvPr id="2097154" name=""/>
          <p:cNvPicPr>
            <a:picLocks/>
          </p:cNvPicPr>
          <p:nvPr/>
        </p:nvPicPr>
        <p:blipFill>
          <a:blip xmlns:r="http://schemas.openxmlformats.org/officeDocument/2006/relationships" r:embed="rId2"/>
          <a:srcRect l="0" t="0" r="0" b="0"/>
          <a:stretch>
            <a:fillRect/>
          </a:stretch>
        </p:blipFill>
        <p:spPr>
          <a:xfrm rot="0">
            <a:off x="4984750" y="1520825"/>
            <a:ext cx="3403600" cy="2339975"/>
          </a:xfrm>
          <a:prstGeom prst="rect"/>
          <a:noFill/>
          <a:ln>
            <a:noFill/>
          </a:ln>
        </p:spPr>
      </p:pic>
      <p:pic>
        <p:nvPicPr>
          <p:cNvPr id="2097155" name=""/>
          <p:cNvPicPr>
            <a:picLocks/>
          </p:cNvPicPr>
          <p:nvPr/>
        </p:nvPicPr>
        <p:blipFill>
          <a:blip xmlns:r="http://schemas.openxmlformats.org/officeDocument/2006/relationships" r:embed="rId3"/>
          <a:srcRect l="0" t="0" r="0" b="0"/>
          <a:stretch>
            <a:fillRect/>
          </a:stretch>
        </p:blipFill>
        <p:spPr>
          <a:xfrm rot="0">
            <a:off x="134937" y="4668837"/>
            <a:ext cx="3116262" cy="2073275"/>
          </a:xfrm>
          <a:prstGeom prst="rect"/>
          <a:noFill/>
          <a:ln>
            <a:noFill/>
          </a:ln>
        </p:spPr>
      </p:pic>
      <p:sp>
        <p:nvSpPr>
          <p:cNvPr id="1048594" name=""/>
          <p:cNvSpPr txBox="1"/>
          <p:nvPr/>
        </p:nvSpPr>
        <p:spPr>
          <a:xfrm rot="0">
            <a:off x="782637" y="4237037"/>
            <a:ext cx="1758950" cy="431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indent="0" lvl="0" marL="0">
              <a:buNone/>
            </a:pPr>
            <a:r>
              <a:rPr altLang="en-US" sz="2400" lang="zh-CN">
                <a:latin typeface="微软雅黑" pitchFamily="34" charset="-122"/>
                <a:ea typeface="微软雅黑" pitchFamily="34" charset="-122"/>
              </a:rPr>
              <a:t>洛可可建筑</a:t>
            </a:r>
          </a:p>
        </p:txBody>
      </p:sp>
      <p:pic>
        <p:nvPicPr>
          <p:cNvPr id="2097156" name=""/>
          <p:cNvPicPr>
            <a:picLocks/>
          </p:cNvPicPr>
          <p:nvPr/>
        </p:nvPicPr>
        <p:blipFill>
          <a:blip xmlns:r="http://schemas.openxmlformats.org/officeDocument/2006/relationships" r:embed="rId4"/>
          <a:srcRect l="0" t="0" r="0" b="0"/>
          <a:stretch>
            <a:fillRect/>
          </a:stretch>
        </p:blipFill>
        <p:spPr>
          <a:xfrm rot="0">
            <a:off x="3502025" y="4668837"/>
            <a:ext cx="2709862" cy="2032000"/>
          </a:xfrm>
          <a:prstGeom prst="rect"/>
          <a:noFill/>
          <a:ln>
            <a:noFill/>
          </a:ln>
        </p:spPr>
      </p:pic>
      <p:sp>
        <p:nvSpPr>
          <p:cNvPr id="1048595" name=""/>
          <p:cNvSpPr txBox="1"/>
          <p:nvPr/>
        </p:nvSpPr>
        <p:spPr>
          <a:xfrm rot="0">
            <a:off x="4149725" y="4237037"/>
            <a:ext cx="1476375" cy="431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indent="0" lvl="0" marL="0">
              <a:buNone/>
            </a:pPr>
            <a:r>
              <a:rPr altLang="en-US" sz="2400" lang="zh-CN">
                <a:latin typeface="微软雅黑" pitchFamily="34" charset="-122"/>
                <a:ea typeface="微软雅黑" pitchFamily="34" charset="-122"/>
              </a:rPr>
              <a:t>园林风格</a:t>
            </a:r>
          </a:p>
        </p:txBody>
      </p:sp>
      <p:pic>
        <p:nvPicPr>
          <p:cNvPr id="2097157" name=""/>
          <p:cNvPicPr>
            <a:picLocks/>
          </p:cNvPicPr>
          <p:nvPr/>
        </p:nvPicPr>
        <p:blipFill>
          <a:blip xmlns:r="http://schemas.openxmlformats.org/officeDocument/2006/relationships" r:embed="rId5"/>
          <a:srcRect l="0" t="0" r="0" b="0"/>
          <a:stretch>
            <a:fillRect/>
          </a:stretch>
        </p:blipFill>
        <p:spPr>
          <a:xfrm rot="0">
            <a:off x="6646862" y="4668837"/>
            <a:ext cx="2246312" cy="2011362"/>
          </a:xfrm>
          <a:prstGeom prst="rect"/>
          <a:noFill/>
          <a:ln>
            <a:noFill/>
          </a:ln>
        </p:spPr>
      </p:pic>
      <p:sp>
        <p:nvSpPr>
          <p:cNvPr id="1048596" name=""/>
          <p:cNvSpPr txBox="1"/>
          <p:nvPr/>
        </p:nvSpPr>
        <p:spPr>
          <a:xfrm rot="0">
            <a:off x="7021512" y="4216400"/>
            <a:ext cx="1477962" cy="431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indent="0" lvl="0" marL="0">
              <a:buNone/>
            </a:pPr>
            <a:r>
              <a:rPr altLang="en-US" sz="2400" lang="zh-CN">
                <a:latin typeface="微软雅黑" pitchFamily="34" charset="-122"/>
                <a:ea typeface="微软雅黑" pitchFamily="34" charset="-122"/>
              </a:rPr>
              <a:t>北美风格</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47"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Client/Server Architectures</a:t>
            </a:r>
            <a:br/>
            <a:endParaRPr altLang="zh-CN" lang="en-US"/>
          </a:p>
        </p:txBody>
      </p:sp>
      <p:sp>
        <p:nvSpPr>
          <p:cNvPr id="104864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20</a:t>
            </a:fld>
            <a:endParaRPr altLang="zh-CN" sz="1200" lang="en-US">
              <a:solidFill>
                <a:srgbClr val="000000"/>
              </a:solidFill>
              <a:latin typeface="Garamond" pitchFamily="18" charset="0"/>
            </a:endParaRPr>
          </a:p>
        </p:txBody>
      </p:sp>
      <p:pic>
        <p:nvPicPr>
          <p:cNvPr id="2097168" name=""/>
          <p:cNvPicPr>
            <a:picLocks/>
          </p:cNvPicPr>
          <p:nvPr/>
        </p:nvPicPr>
        <p:blipFill>
          <a:blip xmlns:r="http://schemas.openxmlformats.org/officeDocument/2006/relationships" r:embed="rId1"/>
          <a:srcRect l="0" t="0" r="0" b="0"/>
          <a:stretch>
            <a:fillRect/>
          </a:stretch>
        </p:blipFill>
        <p:spPr>
          <a:xfrm rot="0">
            <a:off x="1619250" y="1773237"/>
            <a:ext cx="6319837" cy="4308475"/>
          </a:xfrm>
          <a:prstGeom prst="rect"/>
          <a:noFill/>
          <a:ln>
            <a:noFill/>
          </a:ln>
        </p:spPr>
      </p:pic>
      <p:sp>
        <p:nvSpPr>
          <p:cNvPr id="1048649" name=""/>
          <p:cNvSpPr/>
          <p:nvPr>
            <p:ph sz="full" idx="1"/>
          </p:nvPr>
        </p:nvSpPr>
        <p:spPr>
          <a:xfrm rot="0">
            <a:off x="468312" y="1196975"/>
            <a:ext cx="8362950" cy="71913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两层</a:t>
            </a:r>
            <a:r>
              <a:rPr altLang="zh-CN" sz="2800" lang="en-US"/>
              <a:t>C/S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2097168"/>
                                        </p:tgtEl>
                                        <p:attrNameLst>
                                          <p:attrName>style.visibility</p:attrName>
                                        </p:attrNameLst>
                                      </p:cBhvr>
                                      <p:to>
                                        <p:strVal val="visible"/>
                                      </p:to>
                                    </p:set>
                                    <p:animEffect transition="in" filter="randombar(horizontal)">
                                      <p:cBhvr>
                                        <p:cTn dur="500" id="7"/>
                                        <p:tgtEl>
                                          <p:spTgt spid="2097168"/>
                                        </p:tgtEl>
                                      </p:cBhvr>
                                    </p:animEffect>
                                  </p:childTnLst>
                                </p:cTn>
                              </p:par>
                              <p:par>
                                <p:cTn fill="hold" grpId="0" id="8" nodeType="withEffect" presetClass="entr" presetID="14" presetSubtype="10">
                                  <p:stCondLst>
                                    <p:cond delay="0"/>
                                  </p:stCondLst>
                                  <p:childTnLst>
                                    <p:set>
                                      <p:cBhvr>
                                        <p:cTn dur="1" fill="hold" id="9">
                                          <p:stCondLst>
                                            <p:cond delay="0"/>
                                          </p:stCondLst>
                                        </p:cTn>
                                        <p:tgtEl>
                                          <p:spTgt spid="1048649">
                                            <p:txEl>
                                              <p:charRg st="0" end="6"/>
                                            </p:txEl>
                                          </p:spTgt>
                                        </p:tgtEl>
                                        <p:attrNameLst>
                                          <p:attrName>style.visibility</p:attrName>
                                        </p:attrNameLst>
                                      </p:cBhvr>
                                      <p:to>
                                        <p:strVal val="visible"/>
                                      </p:to>
                                    </p:set>
                                    <p:animEffect transition="in" filter="randombar(horizontal)">
                                      <p:cBhvr>
                                        <p:cTn dur="500" id="10"/>
                                        <p:tgtEl>
                                          <p:spTgt spid="1048649">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uiExpand="0" build="p" bldLvl="1"/>
    </p:bld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50"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Client/Server Architectures</a:t>
            </a:r>
            <a:br/>
            <a:endParaRPr altLang="zh-CN" lang="en-US"/>
          </a:p>
        </p:txBody>
      </p:sp>
      <p:sp>
        <p:nvSpPr>
          <p:cNvPr id="104865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21</a:t>
            </a:fld>
            <a:endParaRPr altLang="zh-CN" sz="1200" lang="en-US">
              <a:solidFill>
                <a:srgbClr val="000000"/>
              </a:solidFill>
              <a:latin typeface="Garamond" pitchFamily="18" charset="0"/>
            </a:endParaRPr>
          </a:p>
        </p:txBody>
      </p:sp>
      <p:pic>
        <p:nvPicPr>
          <p:cNvPr id="2097169" name=""/>
          <p:cNvPicPr>
            <a:picLocks/>
          </p:cNvPicPr>
          <p:nvPr/>
        </p:nvPicPr>
        <p:blipFill>
          <a:blip xmlns:r="http://schemas.openxmlformats.org/officeDocument/2006/relationships" r:embed="rId1"/>
          <a:srcRect l="0" t="0" r="0" b="0"/>
          <a:stretch>
            <a:fillRect/>
          </a:stretch>
        </p:blipFill>
        <p:spPr>
          <a:xfrm rot="0">
            <a:off x="1042987" y="1773237"/>
            <a:ext cx="7129462" cy="4376737"/>
          </a:xfrm>
          <a:prstGeom prst="rect"/>
          <a:noFill/>
          <a:ln>
            <a:noFill/>
          </a:ln>
        </p:spPr>
      </p:pic>
      <p:sp>
        <p:nvSpPr>
          <p:cNvPr id="1048652" name=""/>
          <p:cNvSpPr/>
          <p:nvPr>
            <p:ph sz="full" idx="1"/>
          </p:nvPr>
        </p:nvSpPr>
        <p:spPr>
          <a:xfrm rot="0">
            <a:off x="468312" y="1196975"/>
            <a:ext cx="8362950" cy="71913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三层</a:t>
            </a:r>
            <a:r>
              <a:rPr altLang="zh-CN" sz="2800" lang="en-US"/>
              <a:t>C/S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652">
                                            <p:txEl>
                                              <p:charRg st="0" end="6"/>
                                            </p:txEl>
                                          </p:spTgt>
                                        </p:tgtEl>
                                        <p:attrNameLst>
                                          <p:attrName>style.visibility</p:attrName>
                                        </p:attrNameLst>
                                      </p:cBhvr>
                                      <p:to>
                                        <p:strVal val="visible"/>
                                      </p:to>
                                    </p:set>
                                    <p:animEffect transition="in" filter="randombar(horizontal)">
                                      <p:cBhvr>
                                        <p:cTn dur="500" id="7"/>
                                        <p:tgtEl>
                                          <p:spTgt spid="1048652">
                                            <p:txEl>
                                              <p:charRg st="0" end="6"/>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2097169"/>
                                        </p:tgtEl>
                                        <p:attrNameLst>
                                          <p:attrName>style.visibility</p:attrName>
                                        </p:attrNameLst>
                                      </p:cBhvr>
                                      <p:to>
                                        <p:strVal val="visible"/>
                                      </p:to>
                                    </p:set>
                                    <p:animEffect transition="in" filter="randombar(horizontal)">
                                      <p:cBhvr>
                                        <p:cTn dur="500" id="10"/>
                                        <p:tgtEl>
                                          <p:spTgt spid="209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uiExpand="0" build="p" bldLvl="1"/>
    </p:bld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53"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Client/Server Architectures</a:t>
            </a:r>
            <a:br/>
            <a:endParaRPr altLang="zh-CN" lang="en-US"/>
          </a:p>
        </p:txBody>
      </p:sp>
      <p:sp>
        <p:nvSpPr>
          <p:cNvPr id="1048654" name=""/>
          <p:cNvSpPr/>
          <p:nvPr>
            <p:ph sz="full" idx="1"/>
          </p:nvPr>
        </p:nvSpPr>
        <p:spPr>
          <a:xfrm rot="0">
            <a:off x="395287" y="1341437"/>
            <a:ext cx="8362950" cy="2951162"/>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浏览器</a:t>
            </a:r>
            <a:r>
              <a:rPr altLang="zh-CN" sz="2800" lang="en-US"/>
              <a:t>/</a:t>
            </a:r>
            <a:r>
              <a:rPr altLang="en-US" sz="2800" lang="zh-CN"/>
              <a:t>服务器</a:t>
            </a:r>
            <a:r>
              <a:rPr altLang="zh-CN" sz="2800" lang="en-US"/>
              <a:t>(Browser/Server</a:t>
            </a:r>
            <a:r>
              <a:rPr altLang="en-US" sz="2800" lang="zh-CN"/>
              <a:t>，</a:t>
            </a:r>
            <a:r>
              <a:rPr altLang="zh-CN" sz="2800" lang="en-US"/>
              <a:t>B/S)</a:t>
            </a:r>
            <a:r>
              <a:rPr altLang="en-US" sz="2800" lang="zh-CN"/>
              <a:t>是三层</a:t>
            </a:r>
            <a:r>
              <a:rPr altLang="zh-CN" sz="2800" lang="en-US"/>
              <a:t>C/S</a:t>
            </a:r>
            <a:r>
              <a:rPr altLang="en-US" sz="2800" lang="zh-CN"/>
              <a:t>体系结构的一种实现方式，主要包括：浏览器、</a:t>
            </a:r>
            <a:r>
              <a:rPr altLang="zh-CN" sz="2800" lang="en-US"/>
              <a:t>Web</a:t>
            </a:r>
            <a:r>
              <a:rPr altLang="en-US" sz="2800" lang="zh-CN"/>
              <a:t>服务器和数据库服务器</a:t>
            </a:r>
          </a:p>
          <a:p>
            <a:pPr algn="just" lvl="0"/>
            <a:endParaRPr altLang="zh-CN" sz="2800" lang="en-US"/>
          </a:p>
        </p:txBody>
      </p:sp>
      <p:sp>
        <p:nvSpPr>
          <p:cNvPr id="104865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22</a:t>
            </a:fld>
            <a:endParaRPr altLang="zh-CN" sz="1200" lang="en-US">
              <a:solidFill>
                <a:srgbClr val="000000"/>
              </a:solidFill>
              <a:latin typeface="Garamond" pitchFamily="18" charset="0"/>
            </a:endParaRPr>
          </a:p>
        </p:txBody>
      </p:sp>
      <p:pic>
        <p:nvPicPr>
          <p:cNvPr id="2097170" name=""/>
          <p:cNvPicPr>
            <a:picLocks/>
          </p:cNvPicPr>
          <p:nvPr/>
        </p:nvPicPr>
        <p:blipFill>
          <a:blip xmlns:r="http://schemas.openxmlformats.org/officeDocument/2006/relationships" r:embed="rId1"/>
          <a:srcRect l="0" t="0" r="0" b="0"/>
          <a:stretch>
            <a:fillRect/>
          </a:stretch>
        </p:blipFill>
        <p:spPr>
          <a:xfrm rot="0">
            <a:off x="1193800" y="2698750"/>
            <a:ext cx="6902450" cy="36068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54">
                                            <p:txEl>
                                              <p:charRg st="0" end="68"/>
                                            </p:txEl>
                                          </p:spTgt>
                                        </p:tgtEl>
                                        <p:attrNameLst>
                                          <p:attrName>style.visibility</p:attrName>
                                        </p:attrNameLst>
                                      </p:cBhvr>
                                      <p:to>
                                        <p:strVal val="visible"/>
                                      </p:to>
                                    </p:set>
                                    <p:animEffect transition="in" filter="randombar(horizontal)">
                                      <p:cBhvr>
                                        <p:cTn dur="500" id="7"/>
                                        <p:tgtEl>
                                          <p:spTgt spid="1048654">
                                            <p:txEl>
                                              <p:charRg st="0" end="68"/>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2097170"/>
                                        </p:tgtEl>
                                        <p:attrNameLst>
                                          <p:attrName>style.visibility</p:attrName>
                                        </p:attrNameLst>
                                      </p:cBhvr>
                                      <p:to>
                                        <p:strVal val="visible"/>
                                      </p:to>
                                    </p:set>
                                    <p:animEffect transition="in" filter="randombar(horizontal)">
                                      <p:cBhvr>
                                        <p:cTn dur="500" id="12"/>
                                        <p:tgtEl>
                                          <p:spTgt spid="209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56"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Client/Server Architectures</a:t>
            </a:r>
            <a:br/>
            <a:endParaRPr altLang="zh-CN" lang="en-US"/>
          </a:p>
        </p:txBody>
      </p:sp>
      <p:sp>
        <p:nvSpPr>
          <p:cNvPr id="1048657" name=""/>
          <p:cNvSpPr/>
          <p:nvPr>
            <p:ph sz="full" idx="1"/>
          </p:nvPr>
        </p:nvSpPr>
        <p:spPr>
          <a:xfrm rot="0">
            <a:off x="395287" y="1341437"/>
            <a:ext cx="8362950" cy="93503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多层</a:t>
            </a:r>
            <a:r>
              <a:rPr altLang="zh-CN" sz="2800" lang="en-US"/>
              <a:t>B/S</a:t>
            </a:r>
            <a:r>
              <a:rPr altLang="en-US" sz="2800" lang="zh-CN"/>
              <a:t>：浏览器、</a:t>
            </a:r>
            <a:r>
              <a:rPr altLang="zh-CN" sz="2800" lang="en-US"/>
              <a:t>Web</a:t>
            </a:r>
            <a:r>
              <a:rPr altLang="en-US" sz="2800" lang="zh-CN"/>
              <a:t>服务器、应用服务器和数据库服务器</a:t>
            </a:r>
          </a:p>
          <a:p>
            <a:pPr algn="just" lvl="0"/>
            <a:endParaRPr altLang="zh-CN" sz="2800" lang="en-US"/>
          </a:p>
        </p:txBody>
      </p:sp>
      <p:sp>
        <p:nvSpPr>
          <p:cNvPr id="104865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23</a:t>
            </a:fld>
            <a:endParaRPr altLang="zh-CN" sz="1200" lang="en-US">
              <a:solidFill>
                <a:srgbClr val="000000"/>
              </a:solidFill>
              <a:latin typeface="Garamond" pitchFamily="18" charset="0"/>
            </a:endParaRPr>
          </a:p>
        </p:txBody>
      </p:sp>
      <p:pic>
        <p:nvPicPr>
          <p:cNvPr id="2097171" name=""/>
          <p:cNvPicPr>
            <a:picLocks/>
          </p:cNvPicPr>
          <p:nvPr/>
        </p:nvPicPr>
        <p:blipFill>
          <a:blip xmlns:r="http://schemas.openxmlformats.org/officeDocument/2006/relationships" r:embed="rId1"/>
          <a:srcRect l="0" t="0" r="0" b="0"/>
          <a:stretch>
            <a:fillRect/>
          </a:stretch>
        </p:blipFill>
        <p:spPr>
          <a:xfrm rot="0">
            <a:off x="66675" y="2422525"/>
            <a:ext cx="8969375" cy="347821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57">
                                            <p:txEl>
                                              <p:charRg st="0" end="30"/>
                                            </p:txEl>
                                          </p:spTgt>
                                        </p:tgtEl>
                                        <p:attrNameLst>
                                          <p:attrName>style.visibility</p:attrName>
                                        </p:attrNameLst>
                                      </p:cBhvr>
                                      <p:to>
                                        <p:strVal val="visible"/>
                                      </p:to>
                                    </p:set>
                                    <p:animEffect transition="in" filter="randombar(horizontal)">
                                      <p:cBhvr>
                                        <p:cTn dur="500" id="7"/>
                                        <p:tgtEl>
                                          <p:spTgt spid="1048657">
                                            <p:txEl>
                                              <p:charRg st="0" end="3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2097171"/>
                                        </p:tgtEl>
                                        <p:attrNameLst>
                                          <p:attrName>style.visibility</p:attrName>
                                        </p:attrNameLst>
                                      </p:cBhvr>
                                      <p:to>
                                        <p:strVal val="visible"/>
                                      </p:to>
                                    </p:set>
                                    <p:animEffect transition="in" filter="randombar(horizontal)">
                                      <p:cBhvr>
                                        <p:cTn dur="500" id="12"/>
                                        <p:tgtEl>
                                          <p:spTgt spid="209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59" name=""/>
          <p:cNvSpPr/>
          <p:nvPr>
            <p:ph type="title" sz="full" idx="0"/>
          </p:nvPr>
        </p:nvSpPr>
        <p:spPr>
          <a:xfrm rot="0">
            <a:off x="376237" y="260350"/>
            <a:ext cx="6859587" cy="720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sz="3600" lang="en-US"/>
              <a:t>Model-View-Controller (MVC) </a:t>
            </a:r>
          </a:p>
        </p:txBody>
      </p:sp>
      <p:grpSp>
        <p:nvGrpSpPr>
          <p:cNvPr id="68" name=""/>
          <p:cNvGrpSpPr/>
          <p:nvPr/>
        </p:nvGrpSpPr>
        <p:grpSpPr>
          <a:xfrm rot="0">
            <a:off x="434975" y="1049337"/>
            <a:ext cx="7920037" cy="4910137"/>
            <a:chOff x="2706" y="7402"/>
            <a:chExt cx="7200" cy="4630"/>
          </a:xfrm>
        </p:grpSpPr>
        <p:sp>
          <p:nvSpPr>
            <p:cNvPr id="1048660" name=""/>
            <p:cNvSpPr/>
            <p:nvPr/>
          </p:nvSpPr>
          <p:spPr>
            <a:xfrm rot="0">
              <a:off x="2706" y="7402"/>
              <a:ext cx="7200" cy="4321"/>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61" name=""/>
            <p:cNvSpPr/>
            <p:nvPr/>
          </p:nvSpPr>
          <p:spPr>
            <a:xfrm rot="0">
              <a:off x="5139" y="8175"/>
              <a:ext cx="2100" cy="1080"/>
            </a:xfrm>
            <a:prstGeom prst="rect"/>
            <a:gradFill rotWithShape="1">
              <a:gsLst>
                <a:gs pos="0">
                  <a:srgbClr val="CCFFCC">
                    <a:alpha val="100000"/>
                  </a:srgbClr>
                </a:gs>
                <a:gs pos="100000">
                  <a:srgbClr val="FFFFFF">
                    <a:alpha val="100000"/>
                  </a:srgbClr>
                </a:gs>
              </a:gsLst>
              <a:lin ang="5400000" scaled="1"/>
            </a:gradFill>
            <a:ln w="9525" cap="flat" cmpd="sng">
              <a:solidFill>
                <a:srgbClr val="000000">
                  <a:alpha val="100000"/>
                </a:srgbClr>
              </a:solidFill>
              <a:prstDash val="solid"/>
              <a:round/>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b="1" sz="1800" lang="zh-CN">
                  <a:ea typeface="黑体" pitchFamily="49" charset="-122"/>
                </a:rPr>
                <a:t>（控制器）</a:t>
              </a:r>
            </a:p>
            <a:p>
              <a:pPr algn="ctr" eaLnBrk="1" hangingPunct="1" indent="0" latinLnBrk="1" lvl="0" marL="0">
                <a:spcBef>
                  <a:spcPct val="0"/>
                </a:spcBef>
                <a:buSzPct val="100000"/>
                <a:buFontTx/>
                <a:buNone/>
              </a:pPr>
              <a:r>
                <a:rPr altLang="en-US" sz="1600" lang="zh-CN">
                  <a:ea typeface="黑体" pitchFamily="49" charset="-122"/>
                </a:rPr>
                <a:t>接受用户请求</a:t>
              </a:r>
            </a:p>
            <a:p>
              <a:pPr algn="ctr" eaLnBrk="1" hangingPunct="1" indent="0" latinLnBrk="1" lvl="0" marL="0">
                <a:spcBef>
                  <a:spcPct val="0"/>
                </a:spcBef>
                <a:buSzPct val="100000"/>
                <a:buFontTx/>
                <a:buNone/>
              </a:pPr>
              <a:r>
                <a:rPr altLang="en-US" sz="1600" lang="zh-CN">
                  <a:ea typeface="黑体" pitchFamily="49" charset="-122"/>
                </a:rPr>
                <a:t>调用模型响应用户请求</a:t>
              </a:r>
            </a:p>
            <a:p>
              <a:pPr algn="ctr" eaLnBrk="1" hangingPunct="1" indent="0" latinLnBrk="1" lvl="0" marL="0">
                <a:spcBef>
                  <a:spcPct val="0"/>
                </a:spcBef>
                <a:buSzPct val="100000"/>
                <a:buFontTx/>
                <a:buNone/>
              </a:pPr>
              <a:r>
                <a:rPr altLang="en-US" sz="1600" lang="zh-CN">
                  <a:ea typeface="黑体" pitchFamily="49" charset="-122"/>
                </a:rPr>
                <a:t>选择视图显示响应结果</a:t>
              </a:r>
            </a:p>
          </p:txBody>
        </p:sp>
        <p:sp>
          <p:nvSpPr>
            <p:cNvPr id="1048662" name=""/>
            <p:cNvSpPr/>
            <p:nvPr/>
          </p:nvSpPr>
          <p:spPr>
            <a:xfrm rot="0">
              <a:off x="3189" y="9872"/>
              <a:ext cx="2400" cy="1236"/>
            </a:xfrm>
            <a:prstGeom prst="rect"/>
            <a:gradFill rotWithShape="1">
              <a:gsLst>
                <a:gs pos="0">
                  <a:srgbClr val="CCFFCC">
                    <a:alpha val="100000"/>
                  </a:srgbClr>
                </a:gs>
                <a:gs pos="100000">
                  <a:srgbClr val="FFFFFF">
                    <a:alpha val="100000"/>
                  </a:srgbClr>
                </a:gs>
              </a:gsLst>
              <a:lin ang="5400000" scaled="1"/>
            </a:gradFill>
            <a:ln w="9525" cap="flat" cmpd="sng">
              <a:solidFill>
                <a:srgbClr val="000000">
                  <a:alpha val="100000"/>
                </a:srgbClr>
              </a:solidFill>
              <a:prstDash val="solid"/>
              <a:round/>
            </a:ln>
          </p:spPr>
          <p:txBody>
            <a:bodyPr anchor="ctr"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b="1" sz="1800" lang="zh-CN">
                  <a:ea typeface="黑体" pitchFamily="49" charset="-122"/>
                </a:rPr>
                <a:t>（视图）</a:t>
              </a:r>
            </a:p>
            <a:p>
              <a:pPr algn="ctr" eaLnBrk="1" hangingPunct="1" indent="0" latinLnBrk="1" lvl="0" marL="0">
                <a:spcBef>
                  <a:spcPct val="0"/>
                </a:spcBef>
                <a:buSzPct val="100000"/>
                <a:buFontTx/>
                <a:buNone/>
              </a:pPr>
              <a:r>
                <a:rPr altLang="en-US" sz="1600" lang="zh-CN">
                  <a:ea typeface="黑体" pitchFamily="49" charset="-122"/>
                </a:rPr>
                <a:t>显示模型状态</a:t>
              </a:r>
            </a:p>
            <a:p>
              <a:pPr algn="ctr" eaLnBrk="1" hangingPunct="1" indent="0" latinLnBrk="1" lvl="0" marL="0">
                <a:spcBef>
                  <a:spcPct val="0"/>
                </a:spcBef>
                <a:buSzPct val="100000"/>
                <a:buFontTx/>
                <a:buNone/>
              </a:pPr>
              <a:r>
                <a:rPr altLang="en-US" sz="1600" lang="zh-CN">
                  <a:ea typeface="黑体" pitchFamily="49" charset="-122"/>
                </a:rPr>
                <a:t>接受数据更新请求</a:t>
              </a:r>
            </a:p>
            <a:p>
              <a:pPr algn="ctr" eaLnBrk="1" hangingPunct="1" indent="0" latinLnBrk="1" lvl="0" marL="0">
                <a:spcBef>
                  <a:spcPct val="0"/>
                </a:spcBef>
                <a:buSzPct val="100000"/>
                <a:buFontTx/>
                <a:buNone/>
              </a:pPr>
              <a:r>
                <a:rPr altLang="en-US" sz="1600" lang="zh-CN">
                  <a:ea typeface="黑体" pitchFamily="49" charset="-122"/>
                </a:rPr>
                <a:t>把用户输入数据传给控制器</a:t>
              </a:r>
            </a:p>
          </p:txBody>
        </p:sp>
        <p:sp>
          <p:nvSpPr>
            <p:cNvPr id="1048663" name=""/>
            <p:cNvSpPr/>
            <p:nvPr/>
          </p:nvSpPr>
          <p:spPr>
            <a:xfrm rot="0">
              <a:off x="6939" y="9872"/>
              <a:ext cx="2250" cy="1236"/>
            </a:xfrm>
            <a:prstGeom prst="rect"/>
            <a:gradFill rotWithShape="1">
              <a:gsLst>
                <a:gs pos="0">
                  <a:srgbClr val="CCFFCC">
                    <a:alpha val="100000"/>
                  </a:srgbClr>
                </a:gs>
                <a:gs pos="100000">
                  <a:srgbClr val="FFFFFF">
                    <a:alpha val="100000"/>
                  </a:srgbClr>
                </a:gs>
              </a:gsLst>
              <a:lin ang="5400000" scaled="1"/>
            </a:gradFill>
            <a:ln w="9525" cap="flat" cmpd="sng">
              <a:solidFill>
                <a:srgbClr val="000000">
                  <a:alpha val="100000"/>
                </a:srgbClr>
              </a:solidFill>
              <a:prstDash val="solid"/>
              <a:round/>
            </a:ln>
          </p:spPr>
          <p:txBody>
            <a:bodyPr anchor="ctr"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b="1" sz="1800" lang="zh-CN">
                  <a:ea typeface="黑体" pitchFamily="49" charset="-122"/>
                </a:rPr>
                <a:t>（模型）</a:t>
              </a:r>
            </a:p>
            <a:p>
              <a:pPr algn="ctr" eaLnBrk="1" hangingPunct="1" indent="0" latinLnBrk="1" lvl="0" marL="0">
                <a:spcBef>
                  <a:spcPct val="0"/>
                </a:spcBef>
                <a:buSzPct val="100000"/>
                <a:buFontTx/>
                <a:buNone/>
              </a:pPr>
              <a:r>
                <a:rPr altLang="en-US" sz="1600" lang="zh-CN">
                  <a:ea typeface="黑体" pitchFamily="49" charset="-122"/>
                </a:rPr>
                <a:t>代表应用程序状态</a:t>
              </a:r>
            </a:p>
            <a:p>
              <a:pPr algn="ctr" eaLnBrk="1" hangingPunct="1" indent="0" latinLnBrk="1" lvl="0" marL="0">
                <a:spcBef>
                  <a:spcPct val="0"/>
                </a:spcBef>
                <a:buSzPct val="100000"/>
                <a:buFontTx/>
                <a:buNone/>
              </a:pPr>
              <a:r>
                <a:rPr altLang="en-US" sz="1600" lang="zh-CN">
                  <a:ea typeface="黑体" pitchFamily="49" charset="-122"/>
                </a:rPr>
                <a:t>响应状态查询</a:t>
              </a:r>
            </a:p>
            <a:p>
              <a:pPr algn="ctr" eaLnBrk="1" hangingPunct="1" indent="0" latinLnBrk="1" lvl="0" marL="0">
                <a:spcBef>
                  <a:spcPct val="0"/>
                </a:spcBef>
                <a:buSzPct val="100000"/>
                <a:buFontTx/>
                <a:buNone/>
              </a:pPr>
              <a:r>
                <a:rPr altLang="en-US" sz="1600" lang="zh-CN">
                  <a:ea typeface="黑体" pitchFamily="49" charset="-122"/>
                </a:rPr>
                <a:t>处理业务流程</a:t>
              </a:r>
            </a:p>
            <a:p>
              <a:pPr algn="ctr" eaLnBrk="1" hangingPunct="1" indent="0" latinLnBrk="1" lvl="0" marL="0">
                <a:spcBef>
                  <a:spcPct val="0"/>
                </a:spcBef>
                <a:buSzPct val="100000"/>
                <a:buFontTx/>
                <a:buNone/>
              </a:pPr>
              <a:r>
                <a:rPr altLang="en-US" sz="1600" lang="zh-CN">
                  <a:ea typeface="黑体" pitchFamily="49" charset="-122"/>
                </a:rPr>
                <a:t>通知视图业务状态更新</a:t>
              </a:r>
            </a:p>
          </p:txBody>
        </p:sp>
        <p:sp>
          <p:nvSpPr>
            <p:cNvPr id="1048664" name=""/>
            <p:cNvSpPr/>
            <p:nvPr/>
          </p:nvSpPr>
          <p:spPr bwMode="auto">
            <a:xfrm rot="0">
              <a:off x="4239" y="8792"/>
              <a:ext cx="900" cy="1086"/>
            </a:xfrm>
            <a:custGeom>
              <a:avLst/>
              <a:gdLst>
                <a:gd name="l" fmla="*/ 0 w 1635"/>
                <a:gd name="t" fmla="*/ 0 h 1266"/>
                <a:gd name="r" fmla="*/ 1635 w 1635"/>
                <a:gd name="b" fmla="*/ 1266 h 1266"/>
              </a:gdLst>
              <a:ahLst/>
              <a:rect l="l" t="t" r="r" b="b"/>
              <a:pathLst>
                <a:path w="1635" h="1266">
                  <a:moveTo>
                    <a:pt x="1635" y="6"/>
                  </a:moveTo>
                  <a:lnTo>
                    <a:pt x="0" y="0"/>
                  </a:lnTo>
                  <a:lnTo>
                    <a:pt x="15" y="1266"/>
                  </a:lnTo>
                </a:path>
              </a:pathLst>
            </a:custGeom>
            <a:noFill/>
            <a:ln w="9525" cap="flat" cmpd="sng">
              <a:solidFill>
                <a:srgbClr val="000000">
                  <a:alpha val="100000"/>
                </a:srgbClr>
              </a:solidFill>
              <a:prstDash val="solid"/>
              <a:round/>
              <a:tailEnd type="triangle" w="med" len="med"/>
            </a:ln>
          </p:spPr>
        </p:sp>
        <p:sp>
          <p:nvSpPr>
            <p:cNvPr id="1048665" name=""/>
            <p:cNvSpPr/>
            <p:nvPr/>
          </p:nvSpPr>
          <p:spPr bwMode="auto">
            <a:xfrm rot="0">
              <a:off x="7239" y="8792"/>
              <a:ext cx="1050" cy="1080"/>
            </a:xfrm>
            <a:custGeom>
              <a:avLst/>
              <a:gdLst>
                <a:gd name="l" fmla="*/ 0 w 1260"/>
                <a:gd name="t" fmla="*/ 0 h 1260"/>
                <a:gd name="r" fmla="*/ 1260 w 1260"/>
                <a:gd name="b" fmla="*/ 1260 h 1260"/>
              </a:gdLst>
              <a:ahLst/>
              <a:rect l="l" t="t" r="r" b="b"/>
              <a:pathLst>
                <a:path w="1260" h="1260">
                  <a:moveTo>
                    <a:pt x="0" y="0"/>
                  </a:moveTo>
                  <a:lnTo>
                    <a:pt x="1260" y="3"/>
                  </a:lnTo>
                  <a:lnTo>
                    <a:pt x="1260" y="1260"/>
                  </a:lnTo>
                </a:path>
              </a:pathLst>
            </a:custGeom>
            <a:noFill/>
            <a:ln w="12700" cap="flat" cmpd="sng">
              <a:solidFill>
                <a:srgbClr val="000000">
                  <a:alpha val="100000"/>
                </a:srgbClr>
              </a:solidFill>
              <a:prstDash val="solid"/>
              <a:round/>
              <a:tailEnd type="triangle" w="med" len="med"/>
            </a:ln>
          </p:spPr>
        </p:sp>
        <p:sp>
          <p:nvSpPr>
            <p:cNvPr id="1048666" name=""/>
            <p:cNvSpPr/>
            <p:nvPr/>
          </p:nvSpPr>
          <p:spPr>
            <a:xfrm rot="0">
              <a:off x="5589" y="10644"/>
              <a:ext cx="1350" cy="2"/>
            </a:xfrm>
            <a:prstGeom prst="line"/>
            <a:noFill/>
            <a:ln w="9525" cap="flat" cmpd="sng">
              <a:solidFill>
                <a:srgbClr val="000000">
                  <a:alpha val="100000"/>
                </a:srgbClr>
              </a:solidFill>
              <a:prstDash val="solid"/>
              <a:round/>
              <a:tailEnd type="triangle" w="med" len="med"/>
            </a:ln>
          </p:spPr>
        </p:sp>
        <p:sp>
          <p:nvSpPr>
            <p:cNvPr id="1048667" name=""/>
            <p:cNvSpPr/>
            <p:nvPr/>
          </p:nvSpPr>
          <p:spPr>
            <a:xfrm rot="0" flipH="1">
              <a:off x="5589" y="10952"/>
              <a:ext cx="1350" cy="1"/>
            </a:xfrm>
            <a:prstGeom prst="line"/>
            <a:noFill/>
            <a:ln w="12700" cap="flat" cmpd="sng">
              <a:solidFill>
                <a:srgbClr val="000000">
                  <a:alpha val="100000"/>
                </a:srgbClr>
              </a:solidFill>
              <a:prstDash val="dash"/>
              <a:round/>
              <a:tailEnd type="triangle" w="med" len="med"/>
            </a:ln>
          </p:spPr>
        </p:sp>
        <p:sp>
          <p:nvSpPr>
            <p:cNvPr id="1048668" name=""/>
            <p:cNvSpPr/>
            <p:nvPr/>
          </p:nvSpPr>
          <p:spPr bwMode="auto">
            <a:xfrm rot="0">
              <a:off x="5589" y="9255"/>
              <a:ext cx="900" cy="772"/>
            </a:xfrm>
            <a:custGeom>
              <a:avLst/>
              <a:gdLst>
                <a:gd name="l" fmla="*/ 0 w 1110"/>
                <a:gd name="t" fmla="*/ 0 h 1080"/>
                <a:gd name="r" fmla="*/ 1110 w 1110"/>
                <a:gd name="b" fmla="*/ 1080 h 1080"/>
              </a:gdLst>
              <a:ahLst/>
              <a:rect l="l" t="t" r="r" b="b"/>
              <a:pathLst>
                <a:path w="1110" h="1080">
                  <a:moveTo>
                    <a:pt x="0" y="1080"/>
                  </a:moveTo>
                  <a:lnTo>
                    <a:pt x="1110" y="1074"/>
                  </a:lnTo>
                  <a:lnTo>
                    <a:pt x="1080" y="0"/>
                  </a:lnTo>
                </a:path>
              </a:pathLst>
            </a:custGeom>
            <a:noFill/>
            <a:ln w="12700" cap="flat" cmpd="sng">
              <a:solidFill>
                <a:srgbClr val="000000">
                  <a:alpha val="100000"/>
                </a:srgbClr>
              </a:solidFill>
              <a:prstDash val="dash"/>
              <a:round/>
              <a:tailEnd type="triangle" w="med" len="med"/>
            </a:ln>
          </p:spPr>
        </p:sp>
        <p:sp>
          <p:nvSpPr>
            <p:cNvPr id="1048669" name=""/>
            <p:cNvSpPr/>
            <p:nvPr/>
          </p:nvSpPr>
          <p:spPr>
            <a:xfrm rot="0">
              <a:off x="3189" y="11570"/>
              <a:ext cx="1200" cy="0"/>
            </a:xfrm>
            <a:prstGeom prst="line"/>
            <a:noFill/>
            <a:ln w="12700" cap="flat" cmpd="sng">
              <a:solidFill>
                <a:srgbClr val="000000">
                  <a:alpha val="100000"/>
                </a:srgbClr>
              </a:solidFill>
              <a:prstDash val="dash"/>
              <a:round/>
              <a:tailEnd type="triangle" w="med" len="med"/>
            </a:ln>
          </p:spPr>
        </p:sp>
        <p:sp>
          <p:nvSpPr>
            <p:cNvPr id="1048670" name=""/>
            <p:cNvSpPr/>
            <p:nvPr/>
          </p:nvSpPr>
          <p:spPr>
            <a:xfrm rot="0">
              <a:off x="3189" y="11878"/>
              <a:ext cx="1200" cy="0"/>
            </a:xfrm>
            <a:prstGeom prst="line"/>
            <a:noFill/>
            <a:ln w="9525" cap="flat" cmpd="sng">
              <a:solidFill>
                <a:srgbClr val="000000">
                  <a:alpha val="100000"/>
                </a:srgbClr>
              </a:solidFill>
              <a:prstDash val="solid"/>
              <a:round/>
              <a:tailEnd type="triangle" w="med" len="med"/>
            </a:ln>
          </p:spPr>
        </p:sp>
        <p:sp>
          <p:nvSpPr>
            <p:cNvPr id="1048671" name=""/>
            <p:cNvSpPr txBox="1"/>
            <p:nvPr/>
          </p:nvSpPr>
          <p:spPr>
            <a:xfrm rot="0">
              <a:off x="4089" y="8484"/>
              <a:ext cx="1050" cy="308"/>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sz="1400" lang="zh-CN">
                  <a:ea typeface="黑体" pitchFamily="49" charset="-122"/>
                </a:rPr>
                <a:t>选择视图</a:t>
              </a:r>
            </a:p>
          </p:txBody>
        </p:sp>
        <p:sp>
          <p:nvSpPr>
            <p:cNvPr id="1048672" name=""/>
            <p:cNvSpPr txBox="1"/>
            <p:nvPr/>
          </p:nvSpPr>
          <p:spPr>
            <a:xfrm rot="0">
              <a:off x="7389" y="8484"/>
              <a:ext cx="1050" cy="308"/>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sz="1400" lang="zh-CN">
                  <a:ea typeface="黑体" pitchFamily="49" charset="-122"/>
                </a:rPr>
                <a:t>业务处理</a:t>
              </a:r>
            </a:p>
          </p:txBody>
        </p:sp>
        <p:sp>
          <p:nvSpPr>
            <p:cNvPr id="1048673" name=""/>
            <p:cNvSpPr txBox="1"/>
            <p:nvPr/>
          </p:nvSpPr>
          <p:spPr>
            <a:xfrm rot="0">
              <a:off x="5357" y="9492"/>
              <a:ext cx="1050" cy="308"/>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sz="1400" lang="zh-CN">
                  <a:ea typeface="黑体" pitchFamily="49" charset="-122"/>
                </a:rPr>
                <a:t>用户请求</a:t>
              </a:r>
            </a:p>
          </p:txBody>
        </p:sp>
        <p:sp>
          <p:nvSpPr>
            <p:cNvPr id="1048674" name=""/>
            <p:cNvSpPr txBox="1"/>
            <p:nvPr/>
          </p:nvSpPr>
          <p:spPr>
            <a:xfrm rot="0">
              <a:off x="5589" y="11053"/>
              <a:ext cx="1350" cy="308"/>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sz="1400" lang="zh-CN">
                  <a:ea typeface="黑体" pitchFamily="49" charset="-122"/>
                </a:rPr>
                <a:t>通知数据更新</a:t>
              </a:r>
            </a:p>
          </p:txBody>
        </p:sp>
        <p:sp>
          <p:nvSpPr>
            <p:cNvPr id="1048675" name=""/>
            <p:cNvSpPr txBox="1"/>
            <p:nvPr/>
          </p:nvSpPr>
          <p:spPr>
            <a:xfrm rot="0">
              <a:off x="5739" y="10269"/>
              <a:ext cx="1050" cy="309"/>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sz="1400" lang="zh-CN">
                  <a:ea typeface="黑体" pitchFamily="49" charset="-122"/>
                </a:rPr>
                <a:t>状态查询</a:t>
              </a:r>
            </a:p>
          </p:txBody>
        </p:sp>
        <p:sp>
          <p:nvSpPr>
            <p:cNvPr id="1048676" name=""/>
            <p:cNvSpPr txBox="1"/>
            <p:nvPr/>
          </p:nvSpPr>
          <p:spPr>
            <a:xfrm rot="0">
              <a:off x="4389" y="11415"/>
              <a:ext cx="1350" cy="308"/>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eaLnBrk="1" hangingPunct="1" indent="0" latinLnBrk="1" lvl="0" marL="0">
                <a:spcBef>
                  <a:spcPct val="0"/>
                </a:spcBef>
                <a:buSzPct val="100000"/>
                <a:buFontTx/>
                <a:buNone/>
              </a:pPr>
              <a:r>
                <a:rPr altLang="en-US" sz="1400" lang="zh-CN">
                  <a:ea typeface="黑体" pitchFamily="49" charset="-122"/>
                </a:rPr>
                <a:t>事件</a:t>
              </a:r>
            </a:p>
          </p:txBody>
        </p:sp>
        <p:sp>
          <p:nvSpPr>
            <p:cNvPr id="1048677" name=""/>
            <p:cNvSpPr txBox="1"/>
            <p:nvPr/>
          </p:nvSpPr>
          <p:spPr>
            <a:xfrm rot="0">
              <a:off x="4389" y="11724"/>
              <a:ext cx="1350" cy="308"/>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eaLnBrk="1" hangingPunct="1" indent="0" latinLnBrk="1" lvl="0" marL="0">
                <a:spcBef>
                  <a:spcPct val="0"/>
                </a:spcBef>
                <a:buSzPct val="100000"/>
                <a:buFontTx/>
                <a:buNone/>
              </a:pPr>
              <a:r>
                <a:rPr altLang="en-US" sz="1400" lang="zh-CN">
                  <a:ea typeface="黑体" pitchFamily="49" charset="-122"/>
                </a:rPr>
                <a:t>方法调用</a:t>
              </a:r>
            </a:p>
          </p:txBody>
        </p:sp>
      </p:grpSp>
      <p:sp>
        <p:nvSpPr>
          <p:cNvPr id="104867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24</a:t>
            </a:fld>
            <a:endParaRPr altLang="zh-CN" sz="1200" lang="en-US">
              <a:solidFill>
                <a:srgbClr val="000000"/>
              </a:solidFill>
              <a:latin typeface="Garamond" pitchFamily="18" charset="0"/>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79"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sz="3600" lang="en-US"/>
              <a:t>JSP Model 2</a:t>
            </a:r>
            <a:r>
              <a:rPr altLang="en-US" sz="3600" lang="zh-CN"/>
              <a:t>体系结构图</a:t>
            </a:r>
          </a:p>
        </p:txBody>
      </p:sp>
      <p:pic>
        <p:nvPicPr>
          <p:cNvPr id="2097172" name=""/>
          <p:cNvPicPr>
            <a:picLocks/>
          </p:cNvPicPr>
          <p:nvPr/>
        </p:nvPicPr>
        <p:blipFill>
          <a:blip xmlns:r="http://schemas.openxmlformats.org/officeDocument/2006/relationships" r:embed="rId1"/>
          <a:srcRect l="0" t="0" r="0" b="0"/>
          <a:stretch>
            <a:fillRect/>
          </a:stretch>
        </p:blipFill>
        <p:spPr>
          <a:xfrm rot="0">
            <a:off x="900112" y="981075"/>
            <a:ext cx="7381875" cy="4006850"/>
          </a:xfrm>
          <a:prstGeom prst="rect"/>
          <a:noFill/>
          <a:ln>
            <a:noFill/>
          </a:ln>
        </p:spPr>
      </p:pic>
      <p:sp>
        <p:nvSpPr>
          <p:cNvPr id="1048680" name=""/>
          <p:cNvSpPr/>
          <p:nvPr/>
        </p:nvSpPr>
        <p:spPr>
          <a:xfrm rot="0">
            <a:off x="395287" y="5013325"/>
            <a:ext cx="6626225" cy="11382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spcBef>
                <a:spcPct val="20000"/>
              </a:spcBef>
              <a:buClr>
                <a:srgbClr val="3333CC"/>
              </a:buClr>
              <a:buSzPct val="60000"/>
              <a:buFont typeface="Wingdings" pitchFamily="2" charset="2"/>
              <a:buChar char="n"/>
            </a:pPr>
            <a:r>
              <a:rPr altLang="zh-CN" b="1" sz="2000" lang="en-US">
                <a:solidFill>
                  <a:srgbClr val="000000"/>
                </a:solidFill>
                <a:latin typeface="Tahoma" pitchFamily="34" charset="0"/>
              </a:rPr>
              <a:t>JSP</a:t>
            </a:r>
            <a:r>
              <a:rPr altLang="en-US" b="1" sz="2000" lang="zh-CN">
                <a:solidFill>
                  <a:srgbClr val="000000"/>
                </a:solidFill>
                <a:latin typeface="Tahoma" pitchFamily="34" charset="0"/>
              </a:rPr>
              <a:t>负责生成动态网页</a:t>
            </a:r>
          </a:p>
          <a:p>
            <a:pPr eaLnBrk="1" hangingPunct="1" indent="-342900" latinLnBrk="1" lvl="0" marL="342900">
              <a:spcBef>
                <a:spcPct val="20000"/>
              </a:spcBef>
              <a:buClr>
                <a:srgbClr val="3333CC"/>
              </a:buClr>
              <a:buSzPct val="60000"/>
              <a:buFont typeface="Wingdings" pitchFamily="2" charset="2"/>
              <a:buChar char="n"/>
            </a:pPr>
            <a:r>
              <a:rPr altLang="zh-CN" b="1" sz="2000" lang="en-US">
                <a:solidFill>
                  <a:srgbClr val="000000"/>
                </a:solidFill>
                <a:latin typeface="Tahoma" pitchFamily="34" charset="0"/>
              </a:rPr>
              <a:t>Servlet</a:t>
            </a:r>
            <a:r>
              <a:rPr altLang="en-US" b="1" sz="2000" lang="zh-CN">
                <a:solidFill>
                  <a:srgbClr val="000000"/>
                </a:solidFill>
                <a:latin typeface="Tahoma" pitchFamily="34" charset="0"/>
              </a:rPr>
              <a:t>负责流程控制</a:t>
            </a:r>
          </a:p>
          <a:p>
            <a:pPr eaLnBrk="1" hangingPunct="1" indent="-342900" latinLnBrk="1" lvl="0" marL="342900">
              <a:spcBef>
                <a:spcPct val="20000"/>
              </a:spcBef>
              <a:buClr>
                <a:srgbClr val="3333CC"/>
              </a:buClr>
              <a:buSzPct val="60000"/>
              <a:buFont typeface="Wingdings" pitchFamily="2" charset="2"/>
              <a:buChar char="n"/>
            </a:pPr>
            <a:r>
              <a:rPr altLang="zh-CN" b="1" sz="2000" lang="en-US">
                <a:solidFill>
                  <a:srgbClr val="000000"/>
                </a:solidFill>
                <a:latin typeface="Tahoma" pitchFamily="34" charset="0"/>
              </a:rPr>
              <a:t>JavaBean</a:t>
            </a:r>
            <a:r>
              <a:rPr altLang="en-US" b="1" sz="2000" lang="zh-CN">
                <a:solidFill>
                  <a:srgbClr val="000000"/>
                </a:solidFill>
                <a:latin typeface="Tahoma" pitchFamily="34" charset="0"/>
              </a:rPr>
              <a:t>负责业务逻辑</a:t>
            </a:r>
          </a:p>
        </p:txBody>
      </p:sp>
      <p:sp>
        <p:nvSpPr>
          <p:cNvPr id="104868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25</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80"/>
                                        </p:tgtEl>
                                        <p:attrNameLst>
                                          <p:attrName>style.visibility</p:attrName>
                                        </p:attrNameLst>
                                      </p:cBhvr>
                                      <p:to>
                                        <p:strVal val="visible"/>
                                      </p:to>
                                    </p:set>
                                    <p:anim calcmode="lin" valueType="num">
                                      <p:cBhvr additive="base">
                                        <p:cTn dur="500" fill="hold" id="7"/>
                                        <p:tgtEl>
                                          <p:spTgt spid="1048680"/>
                                        </p:tgtEl>
                                        <p:attrNameLst>
                                          <p:attrName>ppt_x</p:attrName>
                                        </p:attrNameLst>
                                      </p:cBhvr>
                                      <p:tavLst>
                                        <p:tav tm="0">
                                          <p:val>
                                            <p:strVal val="#ppt_x"/>
                                          </p:val>
                                        </p:tav>
                                        <p:tav tm="100000">
                                          <p:val>
                                            <p:strVal val="#ppt_x"/>
                                          </p:val>
                                        </p:tav>
                                      </p:tavLst>
                                    </p:anim>
                                    <p:anim calcmode="lin" valueType="num">
                                      <p:cBhvr additive="base">
                                        <p:cTn dur="500" fill="hold" id="8"/>
                                        <p:tgtEl>
                                          <p:spTgt spid="1048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0" grpId="0" uiExpand="0" build="whole"/>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597" name=""/>
          <p:cNvSpPr/>
          <p:nvPr>
            <p:ph type="title" sz="full" idx="0"/>
          </p:nvPr>
        </p:nvSpPr>
        <p:spPr>
          <a:xfrm rot="0">
            <a:off x="457200" y="277812"/>
            <a:ext cx="8229600" cy="7032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GB"/>
              <a:t>Software architecture</a:t>
            </a:r>
          </a:p>
        </p:txBody>
      </p:sp>
      <p:sp>
        <p:nvSpPr>
          <p:cNvPr id="1048598" name=""/>
          <p:cNvSpPr/>
          <p:nvPr>
            <p:ph sz="full" idx="1"/>
          </p:nvPr>
        </p:nvSpPr>
        <p:spPr>
          <a:xfrm rot="0">
            <a:off x="312737" y="1412875"/>
            <a:ext cx="8435975" cy="41036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indent="0" lvl="0" marL="0">
              <a:buNone/>
            </a:pPr>
            <a:r>
              <a:rPr altLang="zh-CN" sz="2800" lang="en-GB"/>
              <a:t>The </a:t>
            </a:r>
            <a:r>
              <a:rPr altLang="zh-CN" sz="2800" lang="en-US"/>
              <a:t>software architecture of a program or computing system is the structure or structures of the system, which comprise </a:t>
            </a:r>
            <a:r>
              <a:rPr altLang="zh-CN" b="1" sz="2800" lang="en-US">
                <a:solidFill>
                  <a:srgbClr val="C00000"/>
                </a:solidFill>
              </a:rPr>
              <a:t>software components</a:t>
            </a:r>
            <a:r>
              <a:rPr altLang="zh-CN" sz="2800" lang="en-US"/>
              <a:t>, the </a:t>
            </a:r>
            <a:r>
              <a:rPr altLang="zh-CN" b="1" sz="2800" lang="en-US">
                <a:solidFill>
                  <a:srgbClr val="002060"/>
                </a:solidFill>
              </a:rPr>
              <a:t>externally</a:t>
            </a:r>
            <a:r>
              <a:rPr altLang="zh-CN" sz="2800" lang="en-US"/>
              <a:t> visible properties of those components, and the relationships among them.</a:t>
            </a:r>
          </a:p>
          <a:p>
            <a:pPr algn="just" indent="0" lvl="0" marL="0">
              <a:buNone/>
            </a:pPr>
            <a:endParaRPr altLang="zh-CN" sz="2800" lang="en-US"/>
          </a:p>
          <a:p>
            <a:pPr algn="just" indent="0" lvl="0" marL="0">
              <a:buNone/>
            </a:pPr>
            <a:r>
              <a:rPr altLang="zh-CN" sz="2000" lang="en-US"/>
              <a:t>                                                                                                      Len Bass</a:t>
            </a:r>
          </a:p>
          <a:p>
            <a:pPr algn="just" indent="0" lvl="0" marL="0">
              <a:buNone/>
            </a:pPr>
            <a:r>
              <a:rPr altLang="zh-CN" sz="2000" lang="en-US"/>
              <a:t>                                                          Software Architecture in Practice, 3rd </a:t>
            </a:r>
          </a:p>
        </p:txBody>
      </p:sp>
      <p:sp>
        <p:nvSpPr>
          <p:cNvPr id="104859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a:t>
            </a:fld>
            <a:endParaRPr altLang="zh-CN" sz="1200" lang="en-US">
              <a:solidFill>
                <a:srgbClr val="000000"/>
              </a:solidFill>
              <a:latin typeface="Garamond"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00"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体系结构设计</a:t>
            </a:r>
          </a:p>
        </p:txBody>
      </p:sp>
      <p:sp>
        <p:nvSpPr>
          <p:cNvPr id="1048601" name=""/>
          <p:cNvSpPr/>
          <p:nvPr>
            <p:ph sz="full" idx="1"/>
          </p:nvPr>
        </p:nvSpPr>
        <p:spPr>
          <a:xfrm rot="0">
            <a:off x="457200" y="1268412"/>
            <a:ext cx="8362950" cy="4824412"/>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体系结构设计是确定组成软件系统的子系统，以及子系统间通信的设计过程。</a:t>
            </a:r>
          </a:p>
          <a:p>
            <a:pPr algn="just" lvl="1"/>
            <a:r>
              <a:rPr altLang="en-US" sz="2400" lang="zh-CN"/>
              <a:t>设计过程的早期阶段</a:t>
            </a:r>
          </a:p>
          <a:p>
            <a:pPr algn="just" lvl="1"/>
            <a:r>
              <a:rPr altLang="en-US" sz="2400" lang="zh-CN"/>
              <a:t>规格说明和设计过程之间的桥梁</a:t>
            </a:r>
          </a:p>
          <a:p>
            <a:pPr algn="just" lvl="1"/>
            <a:r>
              <a:rPr altLang="en-US" sz="2400" lang="zh-CN"/>
              <a:t>通常和规格说明活动并发进行</a:t>
            </a:r>
          </a:p>
          <a:p>
            <a:pPr algn="just" lvl="1"/>
            <a:r>
              <a:rPr altLang="en-US" sz="2400" lang="zh-CN"/>
              <a:t>需要考虑采取的体系结构风格、系统组成构件的结构和性质、以及构件之间的相互关系</a:t>
            </a:r>
          </a:p>
          <a:p>
            <a:pPr algn="just" lvl="0"/>
            <a:r>
              <a:rPr altLang="en-US" sz="2800" lang="zh-CN"/>
              <a:t>构造大型复杂系统时，体系结构设计由专家完成</a:t>
            </a:r>
          </a:p>
          <a:p>
            <a:pPr algn="just" lvl="1"/>
            <a:r>
              <a:rPr altLang="en-US" sz="2400" lang="zh-CN"/>
              <a:t>数据库或数据仓库设计者创建系统</a:t>
            </a:r>
            <a:r>
              <a:rPr altLang="zh-CN" b="1" sz="2400" lang="en-US">
                <a:solidFill>
                  <a:srgbClr val="C00000"/>
                </a:solidFill>
              </a:rPr>
              <a:t>数据体系结构</a:t>
            </a:r>
          </a:p>
          <a:p>
            <a:pPr algn="just" lvl="1"/>
            <a:r>
              <a:rPr altLang="en-US" sz="2400" lang="zh-CN"/>
              <a:t>系统体系结构设计师根据需求规格说明选择合适的</a:t>
            </a:r>
            <a:r>
              <a:rPr altLang="zh-CN" b="1" sz="2400" lang="en-GB">
                <a:solidFill>
                  <a:srgbClr val="C00000"/>
                </a:solidFill>
              </a:rPr>
              <a:t>体系结构风格</a:t>
            </a:r>
          </a:p>
        </p:txBody>
      </p:sp>
      <p:sp>
        <p:nvSpPr>
          <p:cNvPr id="104860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4</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01">
                                            <p:txEl>
                                              <p:charRg st="0" end="35"/>
                                            </p:txEl>
                                          </p:spTgt>
                                        </p:tgtEl>
                                        <p:attrNameLst>
                                          <p:attrName>style.visibility</p:attrName>
                                        </p:attrNameLst>
                                      </p:cBhvr>
                                      <p:to>
                                        <p:strVal val="visible"/>
                                      </p:to>
                                    </p:set>
                                    <p:animEffect transition="in" filter="randombar(horizontal)">
                                      <p:cBhvr>
                                        <p:cTn dur="500" id="7"/>
                                        <p:tgtEl>
                                          <p:spTgt spid="1048601">
                                            <p:txEl>
                                              <p:charRg st="0" end="3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01">
                                            <p:txEl>
                                              <p:charRg st="35" end="45"/>
                                            </p:txEl>
                                          </p:spTgt>
                                        </p:tgtEl>
                                        <p:attrNameLst>
                                          <p:attrName>style.visibility</p:attrName>
                                        </p:attrNameLst>
                                      </p:cBhvr>
                                      <p:to>
                                        <p:strVal val="visible"/>
                                      </p:to>
                                    </p:set>
                                    <p:animEffect transition="in" filter="randombar(horizontal)">
                                      <p:cBhvr>
                                        <p:cTn dur="500" id="12"/>
                                        <p:tgtEl>
                                          <p:spTgt spid="1048601">
                                            <p:txEl>
                                              <p:charRg st="35" end="4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01">
                                            <p:txEl>
                                              <p:charRg st="45" end="60"/>
                                            </p:txEl>
                                          </p:spTgt>
                                        </p:tgtEl>
                                        <p:attrNameLst>
                                          <p:attrName>style.visibility</p:attrName>
                                        </p:attrNameLst>
                                      </p:cBhvr>
                                      <p:to>
                                        <p:strVal val="visible"/>
                                      </p:to>
                                    </p:set>
                                    <p:animEffect transition="in" filter="randombar(horizontal)">
                                      <p:cBhvr>
                                        <p:cTn dur="500" id="17"/>
                                        <p:tgtEl>
                                          <p:spTgt spid="1048601">
                                            <p:txEl>
                                              <p:charRg st="45" end="60"/>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601">
                                            <p:txEl>
                                              <p:charRg st="60" end="74"/>
                                            </p:txEl>
                                          </p:spTgt>
                                        </p:tgtEl>
                                        <p:attrNameLst>
                                          <p:attrName>style.visibility</p:attrName>
                                        </p:attrNameLst>
                                      </p:cBhvr>
                                      <p:to>
                                        <p:strVal val="visible"/>
                                      </p:to>
                                    </p:set>
                                    <p:animEffect transition="in" filter="randombar(horizontal)">
                                      <p:cBhvr>
                                        <p:cTn dur="500" id="22"/>
                                        <p:tgtEl>
                                          <p:spTgt spid="1048601">
                                            <p:txEl>
                                              <p:charRg st="60" end="74"/>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4" presetSubtype="10">
                                  <p:stCondLst>
                                    <p:cond delay="0"/>
                                  </p:stCondLst>
                                  <p:childTnLst>
                                    <p:set>
                                      <p:cBhvr>
                                        <p:cTn dur="1" fill="hold" id="26">
                                          <p:stCondLst>
                                            <p:cond delay="0"/>
                                          </p:stCondLst>
                                        </p:cTn>
                                        <p:tgtEl>
                                          <p:spTgt spid="1048601">
                                            <p:txEl>
                                              <p:charRg st="74" end="113"/>
                                            </p:txEl>
                                          </p:spTgt>
                                        </p:tgtEl>
                                        <p:attrNameLst>
                                          <p:attrName>style.visibility</p:attrName>
                                        </p:attrNameLst>
                                      </p:cBhvr>
                                      <p:to>
                                        <p:strVal val="visible"/>
                                      </p:to>
                                    </p:set>
                                    <p:animEffect transition="in" filter="randombar(horizontal)">
                                      <p:cBhvr>
                                        <p:cTn dur="500" id="27"/>
                                        <p:tgtEl>
                                          <p:spTgt spid="1048601">
                                            <p:txEl>
                                              <p:charRg st="74" end="113"/>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14" presetSubtype="10">
                                  <p:stCondLst>
                                    <p:cond delay="0"/>
                                  </p:stCondLst>
                                  <p:childTnLst>
                                    <p:set>
                                      <p:cBhvr>
                                        <p:cTn dur="1" fill="hold" id="31">
                                          <p:stCondLst>
                                            <p:cond delay="0"/>
                                          </p:stCondLst>
                                        </p:cTn>
                                        <p:tgtEl>
                                          <p:spTgt spid="1048601">
                                            <p:txEl>
                                              <p:charRg st="113" end="135"/>
                                            </p:txEl>
                                          </p:spTgt>
                                        </p:tgtEl>
                                        <p:attrNameLst>
                                          <p:attrName>style.visibility</p:attrName>
                                        </p:attrNameLst>
                                      </p:cBhvr>
                                      <p:to>
                                        <p:strVal val="visible"/>
                                      </p:to>
                                    </p:set>
                                    <p:animEffect transition="in" filter="randombar(horizontal)">
                                      <p:cBhvr>
                                        <p:cTn dur="500" id="32"/>
                                        <p:tgtEl>
                                          <p:spTgt spid="1048601">
                                            <p:txEl>
                                              <p:charRg st="113" end="135"/>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4" presetSubtype="10">
                                  <p:stCondLst>
                                    <p:cond delay="0"/>
                                  </p:stCondLst>
                                  <p:childTnLst>
                                    <p:set>
                                      <p:cBhvr>
                                        <p:cTn dur="1" fill="hold" id="36">
                                          <p:stCondLst>
                                            <p:cond delay="0"/>
                                          </p:stCondLst>
                                        </p:cTn>
                                        <p:tgtEl>
                                          <p:spTgt spid="1048601">
                                            <p:txEl>
                                              <p:charRg st="135" end="157"/>
                                            </p:txEl>
                                          </p:spTgt>
                                        </p:tgtEl>
                                        <p:attrNameLst>
                                          <p:attrName>style.visibility</p:attrName>
                                        </p:attrNameLst>
                                      </p:cBhvr>
                                      <p:to>
                                        <p:strVal val="visible"/>
                                      </p:to>
                                    </p:set>
                                    <p:animEffect transition="in" filter="randombar(horizontal)">
                                      <p:cBhvr>
                                        <p:cTn dur="500" id="37"/>
                                        <p:tgtEl>
                                          <p:spTgt spid="1048601">
                                            <p:txEl>
                                              <p:charRg st="135" end="157"/>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14" presetSubtype="10">
                                  <p:stCondLst>
                                    <p:cond delay="0"/>
                                  </p:stCondLst>
                                  <p:childTnLst>
                                    <p:set>
                                      <p:cBhvr>
                                        <p:cTn dur="1" fill="hold" id="41">
                                          <p:stCondLst>
                                            <p:cond delay="0"/>
                                          </p:stCondLst>
                                        </p:cTn>
                                        <p:tgtEl>
                                          <p:spTgt spid="1048601">
                                            <p:txEl>
                                              <p:charRg st="157" end="186"/>
                                            </p:txEl>
                                          </p:spTgt>
                                        </p:tgtEl>
                                        <p:attrNameLst>
                                          <p:attrName>style.visibility</p:attrName>
                                        </p:attrNameLst>
                                      </p:cBhvr>
                                      <p:to>
                                        <p:strVal val="visible"/>
                                      </p:to>
                                    </p:set>
                                    <p:animEffect transition="in" filter="randombar(horizontal)">
                                      <p:cBhvr>
                                        <p:cTn dur="500" id="42"/>
                                        <p:tgtEl>
                                          <p:spTgt spid="1048601">
                                            <p:txEl>
                                              <p:charRg st="157"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03"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体系结构风格（</a:t>
            </a:r>
            <a:r>
              <a:rPr altLang="zh-CN" lang="en-US"/>
              <a:t>Style</a:t>
            </a:r>
            <a:r>
              <a:rPr altLang="en-US" lang="zh-CN"/>
              <a:t>）</a:t>
            </a:r>
          </a:p>
        </p:txBody>
      </p:sp>
      <p:sp>
        <p:nvSpPr>
          <p:cNvPr id="1048604" name=""/>
          <p:cNvSpPr/>
          <p:nvPr>
            <p:ph sz="full" idx="1"/>
          </p:nvPr>
        </p:nvSpPr>
        <p:spPr>
          <a:xfrm rot="0">
            <a:off x="457200" y="1125537"/>
            <a:ext cx="8362950" cy="496728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软件体系结构设计的一个关键问题是：能否复用已经成型的体系结构方案</a:t>
            </a:r>
          </a:p>
          <a:p>
            <a:pPr algn="just" lvl="0"/>
            <a:r>
              <a:rPr altLang="en-US" sz="2800" lang="zh-CN"/>
              <a:t>不同系统的体系结构设计方案存在着许多共性问题，把这些共性部分抽象出来，就形成了具有代表性的和可广泛接受的</a:t>
            </a:r>
            <a:r>
              <a:rPr altLang="zh-CN" b="1" sz="2800" lang="en-US">
                <a:solidFill>
                  <a:srgbClr val="C00000"/>
                </a:solidFill>
              </a:rPr>
              <a:t>体系结构风格</a:t>
            </a:r>
          </a:p>
          <a:p>
            <a:pPr algn="just" lvl="0"/>
            <a:r>
              <a:rPr altLang="en-US" sz="2800" lang="zh-CN"/>
              <a:t>在构件和连接件的层次上描述的可重复使用的软件设计问题解决方案</a:t>
            </a:r>
          </a:p>
          <a:p>
            <a:pPr algn="just" lvl="1"/>
            <a:r>
              <a:rPr altLang="en-US" sz="2400" lang="zh-CN"/>
              <a:t>一组</a:t>
            </a:r>
            <a:r>
              <a:rPr altLang="en-US" b="1" sz="2400" lang="zh-CN">
                <a:solidFill>
                  <a:srgbClr val="FF0000"/>
                </a:solidFill>
              </a:rPr>
              <a:t>构件</a:t>
            </a:r>
            <a:r>
              <a:rPr altLang="zh-CN" sz="2400" lang="en-US"/>
              <a:t>：完成系统需要的某些功能</a:t>
            </a:r>
          </a:p>
          <a:p>
            <a:pPr algn="just" lvl="1"/>
            <a:r>
              <a:rPr altLang="en-US" sz="2400" lang="zh-CN"/>
              <a:t>一组</a:t>
            </a:r>
            <a:r>
              <a:rPr altLang="en-US" b="1" sz="2400" lang="zh-CN">
                <a:solidFill>
                  <a:srgbClr val="FF0000"/>
                </a:solidFill>
              </a:rPr>
              <a:t>连接器</a:t>
            </a:r>
            <a:r>
              <a:rPr altLang="zh-CN" sz="2400" lang="en-US"/>
              <a:t>：使构件间实现通信、合作和协调</a:t>
            </a:r>
          </a:p>
          <a:p>
            <a:pPr algn="just" lvl="1"/>
            <a:r>
              <a:rPr altLang="en-US" sz="2400" lang="zh-CN"/>
              <a:t>约束：定义构件如何集成为一个系统</a:t>
            </a:r>
          </a:p>
          <a:p>
            <a:pPr algn="just" lvl="1"/>
            <a:endParaRPr altLang="zh-CN" sz="2400" lang="en-GB"/>
          </a:p>
        </p:txBody>
      </p:sp>
      <p:sp>
        <p:nvSpPr>
          <p:cNvPr id="104860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5</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04">
                                            <p:txEl>
                                              <p:charRg st="0" end="33"/>
                                            </p:txEl>
                                          </p:spTgt>
                                        </p:tgtEl>
                                        <p:attrNameLst>
                                          <p:attrName>style.visibility</p:attrName>
                                        </p:attrNameLst>
                                      </p:cBhvr>
                                      <p:to>
                                        <p:strVal val="visible"/>
                                      </p:to>
                                    </p:set>
                                    <p:animEffect transition="in" filter="randombar(horizontal)">
                                      <p:cBhvr>
                                        <p:cTn dur="500" id="7"/>
                                        <p:tgtEl>
                                          <p:spTgt spid="1048604">
                                            <p:txEl>
                                              <p:charRg st="0" end="3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04">
                                            <p:txEl>
                                              <p:charRg st="33" end="92"/>
                                            </p:txEl>
                                          </p:spTgt>
                                        </p:tgtEl>
                                        <p:attrNameLst>
                                          <p:attrName>style.visibility</p:attrName>
                                        </p:attrNameLst>
                                      </p:cBhvr>
                                      <p:to>
                                        <p:strVal val="visible"/>
                                      </p:to>
                                    </p:set>
                                    <p:animEffect transition="in" filter="randombar(horizontal)">
                                      <p:cBhvr>
                                        <p:cTn dur="500" id="12"/>
                                        <p:tgtEl>
                                          <p:spTgt spid="1048604">
                                            <p:txEl>
                                              <p:charRg st="33" end="92"/>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04">
                                            <p:txEl>
                                              <p:charRg st="92" end="123"/>
                                            </p:txEl>
                                          </p:spTgt>
                                        </p:tgtEl>
                                        <p:attrNameLst>
                                          <p:attrName>style.visibility</p:attrName>
                                        </p:attrNameLst>
                                      </p:cBhvr>
                                      <p:to>
                                        <p:strVal val="visible"/>
                                      </p:to>
                                    </p:set>
                                    <p:animEffect transition="in" filter="randombar(horizontal)">
                                      <p:cBhvr>
                                        <p:cTn dur="500" id="17"/>
                                        <p:tgtEl>
                                          <p:spTgt spid="1048604">
                                            <p:txEl>
                                              <p:charRg st="92" end="123"/>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604">
                                            <p:txEl>
                                              <p:charRg st="123" end="140"/>
                                            </p:txEl>
                                          </p:spTgt>
                                        </p:tgtEl>
                                        <p:attrNameLst>
                                          <p:attrName>style.visibility</p:attrName>
                                        </p:attrNameLst>
                                      </p:cBhvr>
                                      <p:to>
                                        <p:strVal val="visible"/>
                                      </p:to>
                                    </p:set>
                                    <p:animEffect transition="in" filter="randombar(horizontal)">
                                      <p:cBhvr>
                                        <p:cTn dur="500" id="22"/>
                                        <p:tgtEl>
                                          <p:spTgt spid="1048604">
                                            <p:txEl>
                                              <p:charRg st="123" end="140"/>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4" presetSubtype="10">
                                  <p:stCondLst>
                                    <p:cond delay="0"/>
                                  </p:stCondLst>
                                  <p:childTnLst>
                                    <p:set>
                                      <p:cBhvr>
                                        <p:cTn dur="1" fill="hold" id="26">
                                          <p:stCondLst>
                                            <p:cond delay="0"/>
                                          </p:stCondLst>
                                        </p:cTn>
                                        <p:tgtEl>
                                          <p:spTgt spid="1048604">
                                            <p:txEl>
                                              <p:charRg st="140" end="161"/>
                                            </p:txEl>
                                          </p:spTgt>
                                        </p:tgtEl>
                                        <p:attrNameLst>
                                          <p:attrName>style.visibility</p:attrName>
                                        </p:attrNameLst>
                                      </p:cBhvr>
                                      <p:to>
                                        <p:strVal val="visible"/>
                                      </p:to>
                                    </p:set>
                                    <p:animEffect transition="in" filter="randombar(horizontal)">
                                      <p:cBhvr>
                                        <p:cTn dur="500" id="27"/>
                                        <p:tgtEl>
                                          <p:spTgt spid="1048604">
                                            <p:txEl>
                                              <p:charRg st="140" end="161"/>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14" presetSubtype="10">
                                  <p:stCondLst>
                                    <p:cond delay="0"/>
                                  </p:stCondLst>
                                  <p:childTnLst>
                                    <p:set>
                                      <p:cBhvr>
                                        <p:cTn dur="1" fill="hold" id="31">
                                          <p:stCondLst>
                                            <p:cond delay="0"/>
                                          </p:stCondLst>
                                        </p:cTn>
                                        <p:tgtEl>
                                          <p:spTgt spid="1048604">
                                            <p:txEl>
                                              <p:charRg st="161" end="178"/>
                                            </p:txEl>
                                          </p:spTgt>
                                        </p:tgtEl>
                                        <p:attrNameLst>
                                          <p:attrName>style.visibility</p:attrName>
                                        </p:attrNameLst>
                                      </p:cBhvr>
                                      <p:to>
                                        <p:strVal val="visible"/>
                                      </p:to>
                                    </p:set>
                                    <p:animEffect transition="in" filter="randombar(horizontal)">
                                      <p:cBhvr>
                                        <p:cTn dur="500" id="32"/>
                                        <p:tgtEl>
                                          <p:spTgt spid="1048604">
                                            <p:txEl>
                                              <p:charRg st="161"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06"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体系结构模式（</a:t>
            </a:r>
            <a:r>
              <a:rPr altLang="zh-CN" lang="en-US"/>
              <a:t>Pattern</a:t>
            </a:r>
            <a:r>
              <a:rPr altLang="en-US" lang="zh-CN"/>
              <a:t>）</a:t>
            </a:r>
          </a:p>
        </p:txBody>
      </p:sp>
      <p:sp>
        <p:nvSpPr>
          <p:cNvPr id="1048607" name=""/>
          <p:cNvSpPr/>
          <p:nvPr>
            <p:ph sz="full" idx="1"/>
          </p:nvPr>
        </p:nvSpPr>
        <p:spPr>
          <a:xfrm rot="0">
            <a:off x="395287" y="1052512"/>
            <a:ext cx="8578850" cy="5040312"/>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设计模式是针对于具体问题的解决方案，是对以前某一类问题的经验总结，在某种场景下可以套用。</a:t>
            </a:r>
          </a:p>
          <a:p>
            <a:pPr algn="just" lvl="0"/>
            <a:r>
              <a:rPr altLang="en-US" sz="2800" lang="zh-CN"/>
              <a:t>体系结构模式是一种设计模式</a:t>
            </a:r>
          </a:p>
          <a:p>
            <a:pPr algn="just" lvl="0"/>
            <a:r>
              <a:rPr altLang="zh-CN" sz="2800" lang="en-US"/>
              <a:t>style</a:t>
            </a:r>
            <a:r>
              <a:rPr altLang="en-US" sz="2800" lang="zh-CN"/>
              <a:t>与</a:t>
            </a:r>
            <a:r>
              <a:rPr altLang="zh-CN" sz="2800" lang="en-US"/>
              <a:t>pattern</a:t>
            </a:r>
            <a:r>
              <a:rPr altLang="en-US" sz="2800" lang="zh-CN"/>
              <a:t>的关系</a:t>
            </a:r>
          </a:p>
          <a:p>
            <a:pPr algn="just" lvl="1"/>
            <a:r>
              <a:rPr altLang="zh-CN" sz="2400" lang="en-US"/>
              <a:t>Style</a:t>
            </a:r>
            <a:r>
              <a:rPr altLang="en-US" sz="2400" lang="zh-CN"/>
              <a:t>描述了系统的组织结构（整体）</a:t>
            </a:r>
          </a:p>
          <a:p>
            <a:pPr algn="just" lvl="0">
              <a:buNone/>
            </a:pPr>
            <a:r>
              <a:rPr altLang="zh-CN" sz="2400" lang="en-US"/>
              <a:t> </a:t>
            </a:r>
            <a:r>
              <a:rPr altLang="zh-CN" sz="2400" lang="en-US"/>
              <a:t>       Pattern</a:t>
            </a:r>
            <a:r>
              <a:rPr altLang="en-US" sz="2400" lang="zh-CN"/>
              <a:t>在系统结构的环境下处理特定的行为问题（局部）</a:t>
            </a:r>
          </a:p>
          <a:p>
            <a:pPr algn="just" lvl="1"/>
            <a:r>
              <a:rPr altLang="en-US" sz="2400" lang="zh-CN"/>
              <a:t>针对特定应用领域选择合适的</a:t>
            </a:r>
            <a:r>
              <a:rPr altLang="zh-CN" sz="2400" lang="en-US"/>
              <a:t>Style </a:t>
            </a:r>
          </a:p>
          <a:p>
            <a:pPr algn="just" lvl="1">
              <a:buNone/>
            </a:pPr>
            <a:r>
              <a:rPr altLang="zh-CN" sz="2400" lang="en-US"/>
              <a:t>    </a:t>
            </a:r>
            <a:r>
              <a:rPr altLang="en-US" sz="2400" lang="zh-CN"/>
              <a:t>在这个</a:t>
            </a:r>
            <a:r>
              <a:rPr altLang="zh-CN" sz="2400" lang="en-US"/>
              <a:t>Style</a:t>
            </a:r>
            <a:r>
              <a:rPr altLang="en-US" sz="2400" lang="zh-CN"/>
              <a:t>中，有一些可以用</a:t>
            </a:r>
            <a:r>
              <a:rPr altLang="zh-CN" sz="2400" lang="en-US"/>
              <a:t>Pattern</a:t>
            </a:r>
            <a:r>
              <a:rPr altLang="en-US" sz="2400" lang="zh-CN"/>
              <a:t>解决的问题</a:t>
            </a:r>
          </a:p>
          <a:p>
            <a:pPr algn="just" lvl="1"/>
            <a:r>
              <a:rPr altLang="en-US" sz="2400" lang="zh-CN"/>
              <a:t>一个体系结构风格可以使用多个（体系结构）模式</a:t>
            </a:r>
          </a:p>
          <a:p>
            <a:pPr algn="just" lvl="2"/>
            <a:r>
              <a:rPr altLang="en-US" sz="2000" lang="zh-CN"/>
              <a:t>MVC是</a:t>
            </a:r>
            <a:r>
              <a:rPr altLang="zh-CN" sz="2000" lang="en-US"/>
              <a:t>Web</a:t>
            </a:r>
            <a:r>
              <a:rPr altLang="en-US" sz="2000" lang="zh-CN"/>
              <a:t>应用开发常用的一种体系结构</a:t>
            </a:r>
          </a:p>
          <a:p>
            <a:pPr algn="just" lvl="2"/>
            <a:r>
              <a:rPr altLang="zh-CN" sz="2000" lang="en-US"/>
              <a:t>MVC</a:t>
            </a:r>
            <a:r>
              <a:rPr altLang="en-US" sz="2000" lang="zh-CN"/>
              <a:t>主要使用了观察者模式</a:t>
            </a:r>
            <a:r>
              <a:rPr altLang="zh-CN" sz="2000" lang="en-US"/>
              <a:t>(Observer), </a:t>
            </a:r>
            <a:r>
              <a:rPr altLang="en-US" sz="2000" lang="zh-CN"/>
              <a:t>策略模式</a:t>
            </a:r>
            <a:r>
              <a:rPr altLang="zh-CN" sz="2000" lang="en-US"/>
              <a:t>(Strategy)</a:t>
            </a:r>
            <a:r>
              <a:rPr altLang="en-US" sz="2000" lang="zh-CN"/>
              <a:t>和组合模式</a:t>
            </a:r>
            <a:r>
              <a:rPr altLang="zh-CN" sz="2000" lang="en-US"/>
              <a:t>(Composite)</a:t>
            </a:r>
            <a:r>
              <a:rPr altLang="en-US" sz="2000" lang="zh-CN"/>
              <a:t>等</a:t>
            </a:r>
          </a:p>
          <a:p>
            <a:pPr algn="just" lvl="1">
              <a:buNone/>
            </a:pPr>
            <a:r>
              <a:rPr altLang="zh-CN" sz="2400" lang="en-US"/>
              <a:t>    </a:t>
            </a:r>
          </a:p>
        </p:txBody>
      </p:sp>
      <p:sp>
        <p:nvSpPr>
          <p:cNvPr id="104860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6</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07">
                                            <p:txEl>
                                              <p:charRg st="0" end="45"/>
                                            </p:txEl>
                                          </p:spTgt>
                                        </p:tgtEl>
                                        <p:attrNameLst>
                                          <p:attrName>style.visibility</p:attrName>
                                        </p:attrNameLst>
                                      </p:cBhvr>
                                      <p:to>
                                        <p:strVal val="visible"/>
                                      </p:to>
                                    </p:set>
                                    <p:animEffect transition="in" filter="randombar(horizontal)">
                                      <p:cBhvr>
                                        <p:cTn dur="500" id="7"/>
                                        <p:tgtEl>
                                          <p:spTgt spid="1048607">
                                            <p:txEl>
                                              <p:charRg st="0" end="4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07">
                                            <p:txEl>
                                              <p:charRg st="45" end="59"/>
                                            </p:txEl>
                                          </p:spTgt>
                                        </p:tgtEl>
                                        <p:attrNameLst>
                                          <p:attrName>style.visibility</p:attrName>
                                        </p:attrNameLst>
                                      </p:cBhvr>
                                      <p:to>
                                        <p:strVal val="visible"/>
                                      </p:to>
                                    </p:set>
                                    <p:animEffect transition="in" filter="randombar(horizontal)">
                                      <p:cBhvr>
                                        <p:cTn dur="500" id="12"/>
                                        <p:tgtEl>
                                          <p:spTgt spid="1048607">
                                            <p:txEl>
                                              <p:charRg st="45" end="59"/>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07">
                                            <p:txEl>
                                              <p:charRg st="59" end="76"/>
                                            </p:txEl>
                                          </p:spTgt>
                                        </p:tgtEl>
                                        <p:attrNameLst>
                                          <p:attrName>style.visibility</p:attrName>
                                        </p:attrNameLst>
                                      </p:cBhvr>
                                      <p:to>
                                        <p:strVal val="visible"/>
                                      </p:to>
                                    </p:set>
                                    <p:animEffect transition="in" filter="randombar(horizontal)">
                                      <p:cBhvr>
                                        <p:cTn dur="500" id="17"/>
                                        <p:tgtEl>
                                          <p:spTgt spid="1048607">
                                            <p:txEl>
                                              <p:charRg st="59" end="76"/>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607">
                                            <p:txEl>
                                              <p:charRg st="76" end="96"/>
                                            </p:txEl>
                                          </p:spTgt>
                                        </p:tgtEl>
                                        <p:attrNameLst>
                                          <p:attrName>style.visibility</p:attrName>
                                        </p:attrNameLst>
                                      </p:cBhvr>
                                      <p:to>
                                        <p:strVal val="visible"/>
                                      </p:to>
                                    </p:set>
                                    <p:animEffect transition="in" filter="randombar(horizontal)">
                                      <p:cBhvr>
                                        <p:cTn dur="500" id="22"/>
                                        <p:tgtEl>
                                          <p:spTgt spid="1048607">
                                            <p:txEl>
                                              <p:charRg st="76" end="96"/>
                                            </p:txEl>
                                          </p:spTgt>
                                        </p:tgtEl>
                                      </p:cBhvr>
                                    </p:animEffect>
                                  </p:childTnLst>
                                </p:cTn>
                              </p:par>
                              <p:par>
                                <p:cTn fill="hold" id="23" nodeType="withEffect" presetClass="entr" presetID="14" presetSubtype="10">
                                  <p:stCondLst>
                                    <p:cond delay="0"/>
                                  </p:stCondLst>
                                  <p:childTnLst>
                                    <p:set>
                                      <p:cBhvr>
                                        <p:cTn dur="1" fill="hold" id="24">
                                          <p:stCondLst>
                                            <p:cond delay="0"/>
                                          </p:stCondLst>
                                        </p:cTn>
                                        <p:tgtEl>
                                          <p:spTgt spid="1048607">
                                            <p:txEl>
                                              <p:charRg st="96" end="134"/>
                                            </p:txEl>
                                          </p:spTgt>
                                        </p:tgtEl>
                                        <p:attrNameLst>
                                          <p:attrName>style.visibility</p:attrName>
                                        </p:attrNameLst>
                                      </p:cBhvr>
                                      <p:to>
                                        <p:strVal val="visible"/>
                                      </p:to>
                                    </p:set>
                                    <p:animEffect transition="in" filter="randombar(horizontal)">
                                      <p:cBhvr>
                                        <p:cTn dur="500" id="25"/>
                                        <p:tgtEl>
                                          <p:spTgt spid="1048607">
                                            <p:txEl>
                                              <p:charRg st="96" end="134"/>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14" presetSubtype="10">
                                  <p:stCondLst>
                                    <p:cond delay="0"/>
                                  </p:stCondLst>
                                  <p:childTnLst>
                                    <p:set>
                                      <p:cBhvr>
                                        <p:cTn dur="1" fill="hold" id="29">
                                          <p:stCondLst>
                                            <p:cond delay="0"/>
                                          </p:stCondLst>
                                        </p:cTn>
                                        <p:tgtEl>
                                          <p:spTgt spid="1048607">
                                            <p:txEl>
                                              <p:charRg st="134" end="154"/>
                                            </p:txEl>
                                          </p:spTgt>
                                        </p:tgtEl>
                                        <p:attrNameLst>
                                          <p:attrName>style.visibility</p:attrName>
                                        </p:attrNameLst>
                                      </p:cBhvr>
                                      <p:to>
                                        <p:strVal val="visible"/>
                                      </p:to>
                                    </p:set>
                                    <p:animEffect transition="in" filter="randombar(horizontal)">
                                      <p:cBhvr>
                                        <p:cTn dur="500" id="30"/>
                                        <p:tgtEl>
                                          <p:spTgt spid="1048607">
                                            <p:txEl>
                                              <p:charRg st="134" end="154"/>
                                            </p:txEl>
                                          </p:spTgt>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14" presetSubtype="10">
                                  <p:stCondLst>
                                    <p:cond delay="0"/>
                                  </p:stCondLst>
                                  <p:childTnLst>
                                    <p:set>
                                      <p:cBhvr>
                                        <p:cTn dur="1" fill="hold" id="34">
                                          <p:stCondLst>
                                            <p:cond delay="0"/>
                                          </p:stCondLst>
                                        </p:cTn>
                                        <p:tgtEl>
                                          <p:spTgt spid="1048607">
                                            <p:txEl>
                                              <p:charRg st="154" end="187"/>
                                            </p:txEl>
                                          </p:spTgt>
                                        </p:tgtEl>
                                        <p:attrNameLst>
                                          <p:attrName>style.visibility</p:attrName>
                                        </p:attrNameLst>
                                      </p:cBhvr>
                                      <p:to>
                                        <p:strVal val="visible"/>
                                      </p:to>
                                    </p:set>
                                    <p:animEffect transition="in" filter="randombar(horizontal)">
                                      <p:cBhvr>
                                        <p:cTn dur="500" id="35"/>
                                        <p:tgtEl>
                                          <p:spTgt spid="1048607">
                                            <p:txEl>
                                              <p:charRg st="154" end="187"/>
                                            </p:txEl>
                                          </p:spTgt>
                                        </p:tgtEl>
                                      </p:cBhvr>
                                    </p:animEffect>
                                  </p:childTnLst>
                                </p:cTn>
                              </p:par>
                            </p:childTnLst>
                          </p:cTn>
                        </p:par>
                      </p:childTnLst>
                    </p:cTn>
                  </p:par>
                  <p:par>
                    <p:cTn fill="hold" id="36" nodeType="clickPar">
                      <p:stCondLst>
                        <p:cond delay="indefinite"/>
                      </p:stCondLst>
                      <p:childTnLst>
                        <p:par>
                          <p:cTn fill="hold" id="37" nodeType="withGroup">
                            <p:stCondLst>
                              <p:cond delay="0"/>
                            </p:stCondLst>
                            <p:childTnLst>
                              <p:par>
                                <p:cTn fill="hold" id="38" nodeType="clickEffect" presetClass="entr" presetID="14" presetSubtype="10">
                                  <p:stCondLst>
                                    <p:cond delay="0"/>
                                  </p:stCondLst>
                                  <p:childTnLst>
                                    <p:set>
                                      <p:cBhvr>
                                        <p:cTn dur="1" fill="hold" id="39">
                                          <p:stCondLst>
                                            <p:cond delay="0"/>
                                          </p:stCondLst>
                                        </p:cTn>
                                        <p:tgtEl>
                                          <p:spTgt spid="1048607">
                                            <p:txEl>
                                              <p:charRg st="187" end="210"/>
                                            </p:txEl>
                                          </p:spTgt>
                                        </p:tgtEl>
                                        <p:attrNameLst>
                                          <p:attrName>style.visibility</p:attrName>
                                        </p:attrNameLst>
                                      </p:cBhvr>
                                      <p:to>
                                        <p:strVal val="visible"/>
                                      </p:to>
                                    </p:set>
                                    <p:animEffect transition="in" filter="randombar(horizontal)">
                                      <p:cBhvr>
                                        <p:cTn dur="500" id="40"/>
                                        <p:tgtEl>
                                          <p:spTgt spid="1048607">
                                            <p:txEl>
                                              <p:charRg st="187" end="210"/>
                                            </p:txEl>
                                          </p:spTgt>
                                        </p:tgtEl>
                                      </p:cBhvr>
                                    </p:animEffect>
                                  </p:childTnLst>
                                </p:cTn>
                              </p:par>
                            </p:childTnLst>
                          </p:cTn>
                        </p:par>
                      </p:childTnLst>
                    </p:cTn>
                  </p:par>
                  <p:par>
                    <p:cTn fill="hold" id="41" nodeType="clickPar">
                      <p:stCondLst>
                        <p:cond delay="indefinite"/>
                      </p:stCondLst>
                      <p:childTnLst>
                        <p:par>
                          <p:cTn fill="hold" id="42" nodeType="withGroup">
                            <p:stCondLst>
                              <p:cond delay="0"/>
                            </p:stCondLst>
                            <p:childTnLst>
                              <p:par>
                                <p:cTn fill="hold" id="43" nodeType="clickEffect" presetClass="entr" presetID="14" presetSubtype="10">
                                  <p:stCondLst>
                                    <p:cond delay="0"/>
                                  </p:stCondLst>
                                  <p:childTnLst>
                                    <p:set>
                                      <p:cBhvr>
                                        <p:cTn dur="1" fill="hold" id="44">
                                          <p:stCondLst>
                                            <p:cond delay="0"/>
                                          </p:stCondLst>
                                        </p:cTn>
                                        <p:tgtEl>
                                          <p:spTgt spid="1048607">
                                            <p:txEl>
                                              <p:charRg st="210" end="231"/>
                                            </p:txEl>
                                          </p:spTgt>
                                        </p:tgtEl>
                                        <p:attrNameLst>
                                          <p:attrName>style.visibility</p:attrName>
                                        </p:attrNameLst>
                                      </p:cBhvr>
                                      <p:to>
                                        <p:strVal val="visible"/>
                                      </p:to>
                                    </p:set>
                                    <p:animEffect transition="in" filter="randombar(horizontal)">
                                      <p:cBhvr>
                                        <p:cTn dur="500" id="45"/>
                                        <p:tgtEl>
                                          <p:spTgt spid="1048607">
                                            <p:txEl>
                                              <p:charRg st="210" end="231"/>
                                            </p:txEl>
                                          </p:spTgt>
                                        </p:tgtEl>
                                      </p:cBhvr>
                                    </p:animEffect>
                                  </p:childTnLst>
                                </p:cTn>
                              </p:par>
                              <p:par>
                                <p:cTn fill="hold" id="46" nodeType="withEffect" presetClass="entr" presetID="14" presetSubtype="10">
                                  <p:stCondLst>
                                    <p:cond delay="0"/>
                                  </p:stCondLst>
                                  <p:childTnLst>
                                    <p:set>
                                      <p:cBhvr>
                                        <p:cTn dur="1" fill="hold" id="47">
                                          <p:stCondLst>
                                            <p:cond delay="0"/>
                                          </p:stCondLst>
                                        </p:cTn>
                                        <p:tgtEl>
                                          <p:spTgt spid="1048607">
                                            <p:txEl>
                                              <p:charRg st="231" end="288"/>
                                            </p:txEl>
                                          </p:spTgt>
                                        </p:tgtEl>
                                        <p:attrNameLst>
                                          <p:attrName>style.visibility</p:attrName>
                                        </p:attrNameLst>
                                      </p:cBhvr>
                                      <p:to>
                                        <p:strVal val="visible"/>
                                      </p:to>
                                    </p:set>
                                    <p:animEffect transition="in" filter="randombar(horizontal)">
                                      <p:cBhvr>
                                        <p:cTn dur="500" id="48"/>
                                        <p:tgtEl>
                                          <p:spTgt spid="1048607">
                                            <p:txEl>
                                              <p:charRg st="231" end="2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09"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经典体系结构风格</a:t>
            </a:r>
          </a:p>
        </p:txBody>
      </p:sp>
      <p:sp>
        <p:nvSpPr>
          <p:cNvPr id="1048610" name=""/>
          <p:cNvSpPr/>
          <p:nvPr>
            <p:ph sz="full" idx="1"/>
          </p:nvPr>
        </p:nvSpPr>
        <p:spPr>
          <a:xfrm rot="0">
            <a:off x="457200" y="981075"/>
            <a:ext cx="8362950" cy="5472112"/>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zh-CN" sz="2800" lang="en-US"/>
              <a:t>Data-Centered Architectures</a:t>
            </a:r>
          </a:p>
          <a:p>
            <a:pPr algn="just" lvl="1"/>
            <a:r>
              <a:rPr altLang="en-US" sz="2400" lang="zh-CN"/>
              <a:t>repository仓库</a:t>
            </a:r>
          </a:p>
          <a:p>
            <a:pPr algn="just" lvl="1"/>
            <a:r>
              <a:rPr altLang="zh-CN" sz="2400" lang="en-US"/>
              <a:t>blackboard</a:t>
            </a:r>
            <a:r>
              <a:rPr altLang="en-US" sz="2400" lang="zh-CN"/>
              <a:t>黑板</a:t>
            </a:r>
          </a:p>
          <a:p>
            <a:pPr algn="just" lvl="0"/>
            <a:r>
              <a:rPr altLang="zh-CN" sz="2800" lang="en-US"/>
              <a:t>Data-Flow Architectures</a:t>
            </a:r>
          </a:p>
          <a:p>
            <a:pPr algn="just" lvl="1"/>
            <a:r>
              <a:rPr altLang="en-US" sz="2400" lang="zh-CN"/>
              <a:t>pipe-and-filter管道</a:t>
            </a:r>
            <a:r>
              <a:rPr altLang="zh-CN" sz="2400" lang="en-US"/>
              <a:t>-</a:t>
            </a:r>
            <a:r>
              <a:rPr altLang="en-US" sz="2400" lang="zh-CN"/>
              <a:t>过滤器</a:t>
            </a:r>
          </a:p>
          <a:p>
            <a:pPr algn="just" lvl="1"/>
            <a:r>
              <a:rPr altLang="zh-CN" sz="2400" lang="en-US"/>
              <a:t>batch sequential</a:t>
            </a:r>
            <a:r>
              <a:rPr altLang="en-US" sz="2400" lang="zh-CN"/>
              <a:t>批处理</a:t>
            </a:r>
          </a:p>
          <a:p>
            <a:pPr algn="just" lvl="0"/>
            <a:r>
              <a:rPr altLang="zh-CN" sz="2800" lang="en-US"/>
              <a:t>Call and Return Architectures</a:t>
            </a:r>
          </a:p>
          <a:p>
            <a:pPr algn="just" lvl="1"/>
            <a:r>
              <a:rPr altLang="zh-CN" sz="2400" lang="en-US"/>
              <a:t>Main program/subprogram</a:t>
            </a:r>
          </a:p>
          <a:p>
            <a:pPr algn="just" lvl="1"/>
            <a:r>
              <a:rPr altLang="zh-CN" sz="2400" lang="en-US"/>
              <a:t>Layered</a:t>
            </a:r>
          </a:p>
          <a:p>
            <a:pPr algn="just" lvl="1"/>
            <a:r>
              <a:rPr altLang="zh-CN" sz="2400" lang="en-US"/>
              <a:t>Client/Server</a:t>
            </a:r>
          </a:p>
          <a:p>
            <a:pPr algn="just" lvl="0"/>
            <a:r>
              <a:rPr altLang="zh-CN" sz="2800" lang="en-US"/>
              <a:t>Object-Oriented</a:t>
            </a:r>
          </a:p>
          <a:p>
            <a:pPr algn="just" lvl="0"/>
            <a:r>
              <a:rPr altLang="zh-CN" sz="2800" lang="en-US"/>
              <a:t>……</a:t>
            </a:r>
          </a:p>
          <a:p>
            <a:pPr algn="just" lvl="1"/>
            <a:endParaRPr altLang="zh-CN" sz="2400" lang="en-US"/>
          </a:p>
        </p:txBody>
      </p:sp>
      <p:sp>
        <p:nvSpPr>
          <p:cNvPr id="104861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7</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10">
                                            <p:txEl>
                                              <p:charRg st="0" end="28"/>
                                            </p:txEl>
                                          </p:spTgt>
                                        </p:tgtEl>
                                        <p:attrNameLst>
                                          <p:attrName>style.visibility</p:attrName>
                                        </p:attrNameLst>
                                      </p:cBhvr>
                                      <p:to>
                                        <p:strVal val="visible"/>
                                      </p:to>
                                    </p:set>
                                    <p:animEffect transition="in" filter="randombar(horizontal)">
                                      <p:cBhvr>
                                        <p:cTn dur="500" id="7"/>
                                        <p:tgtEl>
                                          <p:spTgt spid="1048610">
                                            <p:txEl>
                                              <p:charRg st="0" end="28"/>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610">
                                            <p:txEl>
                                              <p:charRg st="28" end="41"/>
                                            </p:txEl>
                                          </p:spTgt>
                                        </p:tgtEl>
                                        <p:attrNameLst>
                                          <p:attrName>style.visibility</p:attrName>
                                        </p:attrNameLst>
                                      </p:cBhvr>
                                      <p:to>
                                        <p:strVal val="visible"/>
                                      </p:to>
                                    </p:set>
                                    <p:animEffect transition="in" filter="randombar(horizontal)">
                                      <p:cBhvr>
                                        <p:cTn dur="500" id="10"/>
                                        <p:tgtEl>
                                          <p:spTgt spid="1048610">
                                            <p:txEl>
                                              <p:charRg st="28" end="41"/>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610">
                                            <p:txEl>
                                              <p:charRg st="41" end="54"/>
                                            </p:txEl>
                                          </p:spTgt>
                                        </p:tgtEl>
                                        <p:attrNameLst>
                                          <p:attrName>style.visibility</p:attrName>
                                        </p:attrNameLst>
                                      </p:cBhvr>
                                      <p:to>
                                        <p:strVal val="visible"/>
                                      </p:to>
                                    </p:set>
                                    <p:animEffect transition="in" filter="randombar(horizontal)">
                                      <p:cBhvr>
                                        <p:cTn dur="500" id="13"/>
                                        <p:tgtEl>
                                          <p:spTgt spid="1048610">
                                            <p:txEl>
                                              <p:charRg st="41" end="54"/>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14" presetSubtype="10">
                                  <p:stCondLst>
                                    <p:cond delay="0"/>
                                  </p:stCondLst>
                                  <p:childTnLst>
                                    <p:set>
                                      <p:cBhvr>
                                        <p:cTn dur="1" fill="hold" id="17">
                                          <p:stCondLst>
                                            <p:cond delay="0"/>
                                          </p:stCondLst>
                                        </p:cTn>
                                        <p:tgtEl>
                                          <p:spTgt spid="1048610">
                                            <p:txEl>
                                              <p:charRg st="54" end="78"/>
                                            </p:txEl>
                                          </p:spTgt>
                                        </p:tgtEl>
                                        <p:attrNameLst>
                                          <p:attrName>style.visibility</p:attrName>
                                        </p:attrNameLst>
                                      </p:cBhvr>
                                      <p:to>
                                        <p:strVal val="visible"/>
                                      </p:to>
                                    </p:set>
                                    <p:animEffect transition="in" filter="randombar(horizontal)">
                                      <p:cBhvr>
                                        <p:cTn dur="500" id="18"/>
                                        <p:tgtEl>
                                          <p:spTgt spid="1048610">
                                            <p:txEl>
                                              <p:charRg st="54" end="78"/>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14" presetSubtype="10">
                                  <p:stCondLst>
                                    <p:cond delay="0"/>
                                  </p:stCondLst>
                                  <p:childTnLst>
                                    <p:set>
                                      <p:cBhvr>
                                        <p:cTn dur="1" fill="hold" id="22">
                                          <p:stCondLst>
                                            <p:cond delay="0"/>
                                          </p:stCondLst>
                                        </p:cTn>
                                        <p:tgtEl>
                                          <p:spTgt spid="1048610">
                                            <p:txEl>
                                              <p:charRg st="78" end="100"/>
                                            </p:txEl>
                                          </p:spTgt>
                                        </p:tgtEl>
                                        <p:attrNameLst>
                                          <p:attrName>style.visibility</p:attrName>
                                        </p:attrNameLst>
                                      </p:cBhvr>
                                      <p:to>
                                        <p:strVal val="visible"/>
                                      </p:to>
                                    </p:set>
                                    <p:animEffect transition="in" filter="randombar(horizontal)">
                                      <p:cBhvr>
                                        <p:cTn dur="500" id="23"/>
                                        <p:tgtEl>
                                          <p:spTgt spid="1048610">
                                            <p:txEl>
                                              <p:charRg st="78" end="100"/>
                                            </p:txEl>
                                          </p:spTgt>
                                        </p:tgtEl>
                                      </p:cBhvr>
                                    </p:animEffect>
                                  </p:childTnLst>
                                </p:cTn>
                              </p:par>
                              <p:par>
                                <p:cTn fill="hold" id="24" nodeType="withEffect" presetClass="entr" presetID="14" presetSubtype="10">
                                  <p:stCondLst>
                                    <p:cond delay="0"/>
                                  </p:stCondLst>
                                  <p:childTnLst>
                                    <p:set>
                                      <p:cBhvr>
                                        <p:cTn dur="1" fill="hold" id="25">
                                          <p:stCondLst>
                                            <p:cond delay="0"/>
                                          </p:stCondLst>
                                        </p:cTn>
                                        <p:tgtEl>
                                          <p:spTgt spid="1048610">
                                            <p:txEl>
                                              <p:charRg st="100" end="120"/>
                                            </p:txEl>
                                          </p:spTgt>
                                        </p:tgtEl>
                                        <p:attrNameLst>
                                          <p:attrName>style.visibility</p:attrName>
                                        </p:attrNameLst>
                                      </p:cBhvr>
                                      <p:to>
                                        <p:strVal val="visible"/>
                                      </p:to>
                                    </p:set>
                                    <p:animEffect transition="in" filter="randombar(horizontal)">
                                      <p:cBhvr>
                                        <p:cTn dur="500" id="26"/>
                                        <p:tgtEl>
                                          <p:spTgt spid="1048610">
                                            <p:txEl>
                                              <p:charRg st="100" end="120"/>
                                            </p:txEl>
                                          </p:spTgt>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14" presetSubtype="10">
                                  <p:stCondLst>
                                    <p:cond delay="0"/>
                                  </p:stCondLst>
                                  <p:childTnLst>
                                    <p:set>
                                      <p:cBhvr>
                                        <p:cTn dur="1" fill="hold" id="30">
                                          <p:stCondLst>
                                            <p:cond delay="0"/>
                                          </p:stCondLst>
                                        </p:cTn>
                                        <p:tgtEl>
                                          <p:spTgt spid="1048610">
                                            <p:txEl>
                                              <p:charRg st="120" end="150"/>
                                            </p:txEl>
                                          </p:spTgt>
                                        </p:tgtEl>
                                        <p:attrNameLst>
                                          <p:attrName>style.visibility</p:attrName>
                                        </p:attrNameLst>
                                      </p:cBhvr>
                                      <p:to>
                                        <p:strVal val="visible"/>
                                      </p:to>
                                    </p:set>
                                    <p:animEffect transition="in" filter="randombar(horizontal)">
                                      <p:cBhvr>
                                        <p:cTn dur="500" id="31"/>
                                        <p:tgtEl>
                                          <p:spTgt spid="1048610">
                                            <p:txEl>
                                              <p:charRg st="120" end="150"/>
                                            </p:txEl>
                                          </p:spTgt>
                                        </p:tgtEl>
                                      </p:cBhvr>
                                    </p:animEffect>
                                  </p:childTnLst>
                                </p:cTn>
                              </p:par>
                              <p:par>
                                <p:cTn fill="hold" id="32" nodeType="withEffect" presetClass="entr" presetID="14" presetSubtype="10">
                                  <p:stCondLst>
                                    <p:cond delay="0"/>
                                  </p:stCondLst>
                                  <p:childTnLst>
                                    <p:set>
                                      <p:cBhvr>
                                        <p:cTn dur="1" fill="hold" id="33">
                                          <p:stCondLst>
                                            <p:cond delay="0"/>
                                          </p:stCondLst>
                                        </p:cTn>
                                        <p:tgtEl>
                                          <p:spTgt spid="1048610">
                                            <p:txEl>
                                              <p:charRg st="150" end="174"/>
                                            </p:txEl>
                                          </p:spTgt>
                                        </p:tgtEl>
                                        <p:attrNameLst>
                                          <p:attrName>style.visibility</p:attrName>
                                        </p:attrNameLst>
                                      </p:cBhvr>
                                      <p:to>
                                        <p:strVal val="visible"/>
                                      </p:to>
                                    </p:set>
                                    <p:animEffect transition="in" filter="randombar(horizontal)">
                                      <p:cBhvr>
                                        <p:cTn dur="500" id="34"/>
                                        <p:tgtEl>
                                          <p:spTgt spid="1048610">
                                            <p:txEl>
                                              <p:charRg st="150" end="174"/>
                                            </p:txEl>
                                          </p:spTgt>
                                        </p:tgtEl>
                                      </p:cBhvr>
                                    </p:animEffect>
                                  </p:childTnLst>
                                </p:cTn>
                              </p:par>
                              <p:par>
                                <p:cTn fill="hold" id="35" nodeType="withEffect" presetClass="entr" presetID="14" presetSubtype="10">
                                  <p:stCondLst>
                                    <p:cond delay="0"/>
                                  </p:stCondLst>
                                  <p:childTnLst>
                                    <p:set>
                                      <p:cBhvr>
                                        <p:cTn dur="1" fill="hold" id="36">
                                          <p:stCondLst>
                                            <p:cond delay="0"/>
                                          </p:stCondLst>
                                        </p:cTn>
                                        <p:tgtEl>
                                          <p:spTgt spid="1048610">
                                            <p:txEl>
                                              <p:charRg st="174" end="182"/>
                                            </p:txEl>
                                          </p:spTgt>
                                        </p:tgtEl>
                                        <p:attrNameLst>
                                          <p:attrName>style.visibility</p:attrName>
                                        </p:attrNameLst>
                                      </p:cBhvr>
                                      <p:to>
                                        <p:strVal val="visible"/>
                                      </p:to>
                                    </p:set>
                                    <p:animEffect transition="in" filter="randombar(horizontal)">
                                      <p:cBhvr>
                                        <p:cTn dur="500" id="37"/>
                                        <p:tgtEl>
                                          <p:spTgt spid="1048610">
                                            <p:txEl>
                                              <p:charRg st="174" end="182"/>
                                            </p:txEl>
                                          </p:spTgt>
                                        </p:tgtEl>
                                      </p:cBhvr>
                                    </p:animEffect>
                                  </p:childTnLst>
                                </p:cTn>
                              </p:par>
                              <p:par>
                                <p:cTn fill="hold" id="38" nodeType="withEffect" presetClass="entr" presetID="14" presetSubtype="10">
                                  <p:stCondLst>
                                    <p:cond delay="0"/>
                                  </p:stCondLst>
                                  <p:childTnLst>
                                    <p:set>
                                      <p:cBhvr>
                                        <p:cTn dur="1" fill="hold" id="39">
                                          <p:stCondLst>
                                            <p:cond delay="0"/>
                                          </p:stCondLst>
                                        </p:cTn>
                                        <p:tgtEl>
                                          <p:spTgt spid="1048610">
                                            <p:txEl>
                                              <p:charRg st="182" end="196"/>
                                            </p:txEl>
                                          </p:spTgt>
                                        </p:tgtEl>
                                        <p:attrNameLst>
                                          <p:attrName>style.visibility</p:attrName>
                                        </p:attrNameLst>
                                      </p:cBhvr>
                                      <p:to>
                                        <p:strVal val="visible"/>
                                      </p:to>
                                    </p:set>
                                    <p:animEffect transition="in" filter="randombar(horizontal)">
                                      <p:cBhvr>
                                        <p:cTn dur="500" id="40"/>
                                        <p:tgtEl>
                                          <p:spTgt spid="1048610">
                                            <p:txEl>
                                              <p:charRg st="182" end="196"/>
                                            </p:txEl>
                                          </p:spTgt>
                                        </p:tgtEl>
                                      </p:cBhvr>
                                    </p:animEffect>
                                  </p:childTnLst>
                                </p:cTn>
                              </p:par>
                            </p:childTnLst>
                          </p:cTn>
                        </p:par>
                      </p:childTnLst>
                    </p:cTn>
                  </p:par>
                  <p:par>
                    <p:cTn fill="hold" id="41" nodeType="clickPar">
                      <p:stCondLst>
                        <p:cond delay="indefinite"/>
                      </p:stCondLst>
                      <p:childTnLst>
                        <p:par>
                          <p:cTn fill="hold" id="42" nodeType="withGroup">
                            <p:stCondLst>
                              <p:cond delay="0"/>
                            </p:stCondLst>
                            <p:childTnLst>
                              <p:par>
                                <p:cTn fill="hold" id="43" nodeType="clickEffect" presetClass="entr" presetID="14" presetSubtype="10">
                                  <p:stCondLst>
                                    <p:cond delay="0"/>
                                  </p:stCondLst>
                                  <p:childTnLst>
                                    <p:set>
                                      <p:cBhvr>
                                        <p:cTn dur="1" fill="hold" id="44">
                                          <p:stCondLst>
                                            <p:cond delay="0"/>
                                          </p:stCondLst>
                                        </p:cTn>
                                        <p:tgtEl>
                                          <p:spTgt spid="1048610">
                                            <p:txEl>
                                              <p:charRg st="196" end="212"/>
                                            </p:txEl>
                                          </p:spTgt>
                                        </p:tgtEl>
                                        <p:attrNameLst>
                                          <p:attrName>style.visibility</p:attrName>
                                        </p:attrNameLst>
                                      </p:cBhvr>
                                      <p:to>
                                        <p:strVal val="visible"/>
                                      </p:to>
                                    </p:set>
                                    <p:animEffect transition="in" filter="randombar(horizontal)">
                                      <p:cBhvr>
                                        <p:cTn dur="500" id="45"/>
                                        <p:tgtEl>
                                          <p:spTgt spid="1048610">
                                            <p:txEl>
                                              <p:charRg st="196" end="212"/>
                                            </p:txEl>
                                          </p:spTgt>
                                        </p:tgtEl>
                                      </p:cBhvr>
                                    </p:animEffect>
                                  </p:childTnLst>
                                </p:cTn>
                              </p:par>
                            </p:childTnLst>
                          </p:cTn>
                        </p:par>
                      </p:childTnLst>
                    </p:cTn>
                  </p:par>
                  <p:par>
                    <p:cTn fill="hold" id="46" nodeType="clickPar">
                      <p:stCondLst>
                        <p:cond delay="indefinite"/>
                      </p:stCondLst>
                      <p:childTnLst>
                        <p:par>
                          <p:cTn fill="hold" id="47" nodeType="withGroup">
                            <p:stCondLst>
                              <p:cond delay="0"/>
                            </p:stCondLst>
                            <p:childTnLst>
                              <p:par>
                                <p:cTn fill="hold" id="48" nodeType="clickEffect" presetClass="entr" presetID="14" presetSubtype="10">
                                  <p:stCondLst>
                                    <p:cond delay="0"/>
                                  </p:stCondLst>
                                  <p:childTnLst>
                                    <p:set>
                                      <p:cBhvr>
                                        <p:cTn dur="1" fill="hold" id="49">
                                          <p:stCondLst>
                                            <p:cond delay="0"/>
                                          </p:stCondLst>
                                        </p:cTn>
                                        <p:tgtEl>
                                          <p:spTgt spid="1048610">
                                            <p:txEl>
                                              <p:charRg st="212" end="215"/>
                                            </p:txEl>
                                          </p:spTgt>
                                        </p:tgtEl>
                                        <p:attrNameLst>
                                          <p:attrName>style.visibility</p:attrName>
                                        </p:attrNameLst>
                                      </p:cBhvr>
                                      <p:to>
                                        <p:strVal val="visible"/>
                                      </p:to>
                                    </p:set>
                                    <p:animEffect transition="in" filter="randombar(horizontal)">
                                      <p:cBhvr>
                                        <p:cTn dur="500" id="50"/>
                                        <p:tgtEl>
                                          <p:spTgt spid="1048610">
                                            <p:txEl>
                                              <p:charRg st="212" end="2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12"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Data-Centered Architectures</a:t>
            </a:r>
          </a:p>
        </p:txBody>
      </p:sp>
      <p:sp>
        <p:nvSpPr>
          <p:cNvPr id="1048613" name=""/>
          <p:cNvSpPr/>
          <p:nvPr>
            <p:ph sz="full" idx="1"/>
          </p:nvPr>
        </p:nvSpPr>
        <p:spPr>
          <a:xfrm rot="0">
            <a:off x="457200" y="1268412"/>
            <a:ext cx="8362950" cy="4681537"/>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中心为数据存储</a:t>
            </a:r>
          </a:p>
          <a:p>
            <a:pPr algn="just" lvl="0"/>
            <a:r>
              <a:rPr altLang="en-US" sz="2800" lang="zh-CN"/>
              <a:t>其他构件访问数据存储（增、删、改）</a:t>
            </a:r>
          </a:p>
          <a:p>
            <a:pPr algn="just" lvl="0"/>
            <a:r>
              <a:rPr altLang="en-US" sz="2800" lang="zh-CN"/>
              <a:t>两种类型</a:t>
            </a:r>
          </a:p>
          <a:p>
            <a:pPr algn="just" lvl="1"/>
            <a:r>
              <a:rPr altLang="en-US" sz="2400" lang="zh-CN"/>
              <a:t>数据库：被动</a:t>
            </a:r>
          </a:p>
          <a:p>
            <a:pPr algn="just" lvl="1"/>
            <a:r>
              <a:rPr altLang="en-US" sz="2400" lang="zh-CN"/>
              <a:t>黑板：主动</a:t>
            </a:r>
          </a:p>
        </p:txBody>
      </p:sp>
      <p:sp>
        <p:nvSpPr>
          <p:cNvPr id="104861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8</a:t>
            </a:fld>
            <a:endParaRPr altLang="zh-CN" sz="1200" lang="en-US">
              <a:solidFill>
                <a:srgbClr val="000000"/>
              </a:solidFill>
              <a:latin typeface="Garamond" pitchFamily="18" charset="0"/>
            </a:endParaRPr>
          </a:p>
        </p:txBody>
      </p:sp>
      <p:pic>
        <p:nvPicPr>
          <p:cNvPr id="2097158" name=""/>
          <p:cNvPicPr>
            <a:picLocks/>
          </p:cNvPicPr>
          <p:nvPr/>
        </p:nvPicPr>
        <p:blipFill>
          <a:blip xmlns:r="http://schemas.openxmlformats.org/officeDocument/2006/relationships" r:embed="rId1"/>
          <a:srcRect l="0" t="0" r="0" b="0"/>
          <a:stretch>
            <a:fillRect/>
          </a:stretch>
        </p:blipFill>
        <p:spPr>
          <a:xfrm rot="0">
            <a:off x="3059112" y="2270125"/>
            <a:ext cx="5486400" cy="395922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13">
                                            <p:txEl>
                                              <p:charRg st="0" end="8"/>
                                            </p:txEl>
                                          </p:spTgt>
                                        </p:tgtEl>
                                        <p:attrNameLst>
                                          <p:attrName>style.visibility</p:attrName>
                                        </p:attrNameLst>
                                      </p:cBhvr>
                                      <p:to>
                                        <p:strVal val="visible"/>
                                      </p:to>
                                    </p:set>
                                    <p:animEffect transition="in" filter="randombar(horizontal)">
                                      <p:cBhvr>
                                        <p:cTn dur="500" id="7"/>
                                        <p:tgtEl>
                                          <p:spTgt spid="1048613">
                                            <p:txEl>
                                              <p:charRg st="0" end="8"/>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13">
                                            <p:txEl>
                                              <p:charRg st="8" end="26"/>
                                            </p:txEl>
                                          </p:spTgt>
                                        </p:tgtEl>
                                        <p:attrNameLst>
                                          <p:attrName>style.visibility</p:attrName>
                                        </p:attrNameLst>
                                      </p:cBhvr>
                                      <p:to>
                                        <p:strVal val="visible"/>
                                      </p:to>
                                    </p:set>
                                    <p:animEffect transition="in" filter="randombar(horizontal)">
                                      <p:cBhvr>
                                        <p:cTn dur="500" id="12"/>
                                        <p:tgtEl>
                                          <p:spTgt spid="1048613">
                                            <p:txEl>
                                              <p:charRg st="8" end="26"/>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13">
                                            <p:txEl>
                                              <p:charRg st="26" end="31"/>
                                            </p:txEl>
                                          </p:spTgt>
                                        </p:tgtEl>
                                        <p:attrNameLst>
                                          <p:attrName>style.visibility</p:attrName>
                                        </p:attrNameLst>
                                      </p:cBhvr>
                                      <p:to>
                                        <p:strVal val="visible"/>
                                      </p:to>
                                    </p:set>
                                    <p:animEffect transition="in" filter="randombar(horizontal)">
                                      <p:cBhvr>
                                        <p:cTn dur="500" id="17"/>
                                        <p:tgtEl>
                                          <p:spTgt spid="1048613">
                                            <p:txEl>
                                              <p:charRg st="26" end="31"/>
                                            </p:txEl>
                                          </p:spTgt>
                                        </p:tgtEl>
                                      </p:cBhvr>
                                    </p:animEffect>
                                  </p:childTnLst>
                                </p:cTn>
                              </p:par>
                              <p:par>
                                <p:cTn fill="hold" id="18" nodeType="withEffect" presetClass="entr" presetID="14" presetSubtype="10">
                                  <p:stCondLst>
                                    <p:cond delay="0"/>
                                  </p:stCondLst>
                                  <p:childTnLst>
                                    <p:set>
                                      <p:cBhvr>
                                        <p:cTn dur="1" fill="hold" id="19">
                                          <p:stCondLst>
                                            <p:cond delay="0"/>
                                          </p:stCondLst>
                                        </p:cTn>
                                        <p:tgtEl>
                                          <p:spTgt spid="1048613">
                                            <p:txEl>
                                              <p:charRg st="31" end="38"/>
                                            </p:txEl>
                                          </p:spTgt>
                                        </p:tgtEl>
                                        <p:attrNameLst>
                                          <p:attrName>style.visibility</p:attrName>
                                        </p:attrNameLst>
                                      </p:cBhvr>
                                      <p:to>
                                        <p:strVal val="visible"/>
                                      </p:to>
                                    </p:set>
                                    <p:animEffect transition="in" filter="randombar(horizontal)">
                                      <p:cBhvr>
                                        <p:cTn dur="500" id="20"/>
                                        <p:tgtEl>
                                          <p:spTgt spid="1048613">
                                            <p:txEl>
                                              <p:charRg st="31" end="38"/>
                                            </p:txEl>
                                          </p:spTgt>
                                        </p:tgtEl>
                                      </p:cBhvr>
                                    </p:animEffect>
                                  </p:childTnLst>
                                </p:cTn>
                              </p:par>
                              <p:par>
                                <p:cTn fill="hold" id="21" nodeType="withEffect" presetClass="entr" presetID="14" presetSubtype="10">
                                  <p:stCondLst>
                                    <p:cond delay="0"/>
                                  </p:stCondLst>
                                  <p:childTnLst>
                                    <p:set>
                                      <p:cBhvr>
                                        <p:cTn dur="1" fill="hold" id="22">
                                          <p:stCondLst>
                                            <p:cond delay="0"/>
                                          </p:stCondLst>
                                        </p:cTn>
                                        <p:tgtEl>
                                          <p:spTgt spid="1048613">
                                            <p:txEl>
                                              <p:charRg st="38" end="44"/>
                                            </p:txEl>
                                          </p:spTgt>
                                        </p:tgtEl>
                                        <p:attrNameLst>
                                          <p:attrName>style.visibility</p:attrName>
                                        </p:attrNameLst>
                                      </p:cBhvr>
                                      <p:to>
                                        <p:strVal val="visible"/>
                                      </p:to>
                                    </p:set>
                                    <p:animEffect transition="in" filter="randombar(horizontal)">
                                      <p:cBhvr>
                                        <p:cTn dur="500" id="23"/>
                                        <p:tgtEl>
                                          <p:spTgt spid="1048613">
                                            <p:txEl>
                                              <p:charRg st="38" end="44"/>
                                            </p:txEl>
                                          </p:spTgt>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14" presetSubtype="10">
                                  <p:stCondLst>
                                    <p:cond delay="0"/>
                                  </p:stCondLst>
                                  <p:childTnLst>
                                    <p:set>
                                      <p:cBhvr>
                                        <p:cTn dur="1" fill="hold" id="27">
                                          <p:stCondLst>
                                            <p:cond delay="0"/>
                                          </p:stCondLst>
                                        </p:cTn>
                                        <p:tgtEl>
                                          <p:spTgt spid="2097158"/>
                                        </p:tgtEl>
                                        <p:attrNameLst>
                                          <p:attrName>style.visibility</p:attrName>
                                        </p:attrNameLst>
                                      </p:cBhvr>
                                      <p:to>
                                        <p:strVal val="visible"/>
                                      </p:to>
                                    </p:set>
                                    <p:animEffect transition="in" filter="randombar(horizontal)">
                                      <p:cBhvr>
                                        <p:cTn dur="500" id="28"/>
                                        <p:tgtEl>
                                          <p:spTgt spid="209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15" name=""/>
          <p:cNvSpPr/>
          <p:nvPr>
            <p:ph type="title" sz="full" idx="0"/>
          </p:nvPr>
        </p:nvSpPr>
        <p:spPr>
          <a:xfrm rot="0">
            <a:off x="457200" y="277812"/>
            <a:ext cx="8229600" cy="774700"/>
          </a:xfrm>
          <a:prstGeom prst="rect"/>
          <a:noFill/>
          <a:ln>
            <a:noFill/>
          </a:ln>
        </p:spPr>
        <p:txBody>
          <a:bodyPr anchor="t" bIns="44450" lIns="90487" rIns="90487" tIns="4445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剪贴板实例</a:t>
            </a:r>
          </a:p>
        </p:txBody>
      </p:sp>
      <p:sp>
        <p:nvSpPr>
          <p:cNvPr id="1048616" name=""/>
          <p:cNvSpPr/>
          <p:nvPr>
            <p:ph sz="full" idx="1"/>
          </p:nvPr>
        </p:nvSpPr>
        <p:spPr>
          <a:xfrm rot="0">
            <a:off x="457200" y="1052512"/>
            <a:ext cx="8362950" cy="4679950"/>
          </a:xfrm>
          <a:prstGeom prst="rect"/>
          <a:noFill/>
          <a:ln>
            <a:noFill/>
          </a:ln>
        </p:spPr>
        <p:txBody>
          <a:bodyPr anchor="t" bIns="44450" lIns="90487" rIns="90487" tIns="4445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en-US" sz="2800" lang="zh-CN"/>
              <a:t>剪贴板是一个用来短时间存储数据并在应用间进行数据交换的应用程序</a:t>
            </a:r>
          </a:p>
          <a:p>
            <a:pPr algn="just" lvl="1"/>
            <a:r>
              <a:rPr altLang="en-US" sz="2400" lang="zh-CN"/>
              <a:t>共享数据仓库：交换信息的公共区域</a:t>
            </a:r>
          </a:p>
          <a:p>
            <a:pPr algn="just" lvl="1"/>
            <a:r>
              <a:rPr altLang="en-US" sz="2400" lang="zh-CN"/>
              <a:t>不同应用程序通过该区域交换信息</a:t>
            </a:r>
          </a:p>
          <a:p>
            <a:pPr algn="just" lvl="1"/>
            <a:r>
              <a:rPr altLang="zh-CN" sz="2400" lang="en-US"/>
              <a:t>copy &amp; paste</a:t>
            </a:r>
          </a:p>
        </p:txBody>
      </p:sp>
      <p:sp>
        <p:nvSpPr>
          <p:cNvPr id="1048617"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9</a:t>
            </a:fld>
            <a:endParaRPr altLang="zh-CN" sz="1200" lang="en-US">
              <a:solidFill>
                <a:srgbClr val="000000"/>
              </a:solidFill>
              <a:latin typeface="Garamond" pitchFamily="18" charset="0"/>
            </a:endParaRPr>
          </a:p>
        </p:txBody>
      </p:sp>
      <p:pic>
        <p:nvPicPr>
          <p:cNvPr id="2097159" name=""/>
          <p:cNvPicPr>
            <a:picLocks/>
          </p:cNvPicPr>
          <p:nvPr/>
        </p:nvPicPr>
        <p:blipFill>
          <a:blip xmlns:r="http://schemas.openxmlformats.org/officeDocument/2006/relationships" r:embed="rId1"/>
          <a:srcRect l="0" t="0" r="0" b="0"/>
          <a:stretch>
            <a:fillRect/>
          </a:stretch>
        </p:blipFill>
        <p:spPr>
          <a:xfrm rot="0">
            <a:off x="3563937" y="2895600"/>
            <a:ext cx="5486400" cy="327025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16">
                                            <p:txEl>
                                              <p:charRg st="0" end="32"/>
                                            </p:txEl>
                                          </p:spTgt>
                                        </p:tgtEl>
                                        <p:attrNameLst>
                                          <p:attrName>style.visibility</p:attrName>
                                        </p:attrNameLst>
                                      </p:cBhvr>
                                      <p:to>
                                        <p:strVal val="visible"/>
                                      </p:to>
                                    </p:set>
                                    <p:animEffect transition="in" filter="randombar(horizontal)">
                                      <p:cBhvr>
                                        <p:cTn dur="500" id="7"/>
                                        <p:tgtEl>
                                          <p:spTgt spid="1048616">
                                            <p:txEl>
                                              <p:charRg st="0" end="3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16">
                                            <p:txEl>
                                              <p:charRg st="32" end="49"/>
                                            </p:txEl>
                                          </p:spTgt>
                                        </p:tgtEl>
                                        <p:attrNameLst>
                                          <p:attrName>style.visibility</p:attrName>
                                        </p:attrNameLst>
                                      </p:cBhvr>
                                      <p:to>
                                        <p:strVal val="visible"/>
                                      </p:to>
                                    </p:set>
                                    <p:animEffect transition="in" filter="randombar(horizontal)">
                                      <p:cBhvr>
                                        <p:cTn dur="500" id="12"/>
                                        <p:tgtEl>
                                          <p:spTgt spid="1048616">
                                            <p:txEl>
                                              <p:charRg st="32" end="49"/>
                                            </p:txEl>
                                          </p:spTgt>
                                        </p:tgtEl>
                                      </p:cBhvr>
                                    </p:animEffect>
                                  </p:childTnLst>
                                </p:cTn>
                              </p:par>
                              <p:par>
                                <p:cTn fill="hold" id="13" nodeType="withEffect" presetClass="entr" presetID="14" presetSubtype="10">
                                  <p:stCondLst>
                                    <p:cond delay="0"/>
                                  </p:stCondLst>
                                  <p:childTnLst>
                                    <p:set>
                                      <p:cBhvr>
                                        <p:cTn dur="1" fill="hold" id="14">
                                          <p:stCondLst>
                                            <p:cond delay="0"/>
                                          </p:stCondLst>
                                        </p:cTn>
                                        <p:tgtEl>
                                          <p:spTgt spid="1048616">
                                            <p:txEl>
                                              <p:charRg st="49" end="65"/>
                                            </p:txEl>
                                          </p:spTgt>
                                        </p:tgtEl>
                                        <p:attrNameLst>
                                          <p:attrName>style.visibility</p:attrName>
                                        </p:attrNameLst>
                                      </p:cBhvr>
                                      <p:to>
                                        <p:strVal val="visible"/>
                                      </p:to>
                                    </p:set>
                                    <p:animEffect transition="in" filter="randombar(horizontal)">
                                      <p:cBhvr>
                                        <p:cTn dur="500" id="15"/>
                                        <p:tgtEl>
                                          <p:spTgt spid="1048616">
                                            <p:txEl>
                                              <p:charRg st="49" end="65"/>
                                            </p:txEl>
                                          </p:spTgt>
                                        </p:tgtEl>
                                      </p:cBhvr>
                                    </p:animEffect>
                                  </p:childTnLst>
                                </p:cTn>
                              </p:par>
                              <p:par>
                                <p:cTn fill="hold" id="16" nodeType="withEffect" presetClass="entr" presetID="14" presetSubtype="10">
                                  <p:stCondLst>
                                    <p:cond delay="0"/>
                                  </p:stCondLst>
                                  <p:childTnLst>
                                    <p:set>
                                      <p:cBhvr>
                                        <p:cTn dur="1" fill="hold" id="17">
                                          <p:stCondLst>
                                            <p:cond delay="0"/>
                                          </p:stCondLst>
                                        </p:cTn>
                                        <p:tgtEl>
                                          <p:spTgt spid="1048616">
                                            <p:txEl>
                                              <p:charRg st="65" end="78"/>
                                            </p:txEl>
                                          </p:spTgt>
                                        </p:tgtEl>
                                        <p:attrNameLst>
                                          <p:attrName>style.visibility</p:attrName>
                                        </p:attrNameLst>
                                      </p:cBhvr>
                                      <p:to>
                                        <p:strVal val="visible"/>
                                      </p:to>
                                    </p:set>
                                    <p:animEffect transition="in" filter="randombar(horizontal)">
                                      <p:cBhvr>
                                        <p:cTn dur="500" id="18"/>
                                        <p:tgtEl>
                                          <p:spTgt spid="1048616">
                                            <p:txEl>
                                              <p:charRg st="65" end="78"/>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14" presetSubtype="10">
                                  <p:stCondLst>
                                    <p:cond delay="0"/>
                                  </p:stCondLst>
                                  <p:childTnLst>
                                    <p:set>
                                      <p:cBhvr>
                                        <p:cTn dur="1" fill="hold" id="22">
                                          <p:stCondLst>
                                            <p:cond delay="0"/>
                                          </p:stCondLst>
                                        </p:cTn>
                                        <p:tgtEl>
                                          <p:spTgt spid="2097159"/>
                                        </p:tgtEl>
                                        <p:attrNameLst>
                                          <p:attrName>style.visibility</p:attrName>
                                        </p:attrNameLst>
                                      </p:cBhvr>
                                      <p:to>
                                        <p:strVal val="visible"/>
                                      </p:to>
                                    </p:set>
                                    <p:animEffect transition="in" filter="randombar(horizontal)">
                                      <p:cBhvr>
                                        <p:cTn dur="500" id="23"/>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Default Color Scheme">
      <a:dk1>
        <a:srgbClr val="000000"/>
      </a:dk1>
      <a:lt1>
        <a:srgbClr val="FFFFFF"/>
      </a:lt1>
      <a:dk2>
        <a:srgbClr val="5F5F5F"/>
      </a:dk2>
      <a:lt2>
        <a:srgbClr val="006633"/>
      </a:lt2>
      <a:accent1>
        <a:srgbClr val="CC9900"/>
      </a:accent1>
      <a:accent2>
        <a:srgbClr val="3B812F"/>
      </a:accent2>
      <a:accent3>
        <a:srgbClr val="FFFFFF"/>
      </a:accent3>
      <a:accent4>
        <a:srgbClr val="000000"/>
      </a:accent4>
      <a:accent5>
        <a:srgbClr val="000000"/>
      </a:accent5>
      <a:accent6>
        <a:srgbClr val="000000"/>
      </a:accent6>
      <a:hlink>
        <a:srgbClr val="996600"/>
      </a:hlink>
      <a:folHlink>
        <a:srgbClr val="AFBF3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820000"/>
        </a:lt1>
        <a:dk2>
          <a:srgbClr val="333333"/>
        </a:dk2>
        <a:lt2>
          <a:srgbClr val="FFFFFF"/>
        </a:lt2>
        <a:accent1>
          <a:srgbClr val="FF9900"/>
        </a:accent1>
        <a:accent2>
          <a:srgbClr val="CC3300"/>
        </a:accent2>
        <a:accent3>
          <a:srgbClr val="820000"/>
        </a:accent3>
        <a:accent4>
          <a:srgbClr val="FFFFFF"/>
        </a:accent4>
        <a:accent5>
          <a:srgbClr val="000000"/>
        </a:accent5>
        <a:accent6>
          <a:srgbClr val="000000"/>
        </a:accent6>
        <a:hlink>
          <a:srgbClr val="808080"/>
        </a:hlink>
        <a:folHlink>
          <a:srgbClr val="666633"/>
        </a:folHlink>
      </a:clrScheme>
    </a:extraClrScheme>
    <a:extraClrScheme>
      <a:clrScheme name="Default Color Scheme 2">
        <a:dk1>
          <a:srgbClr val="CCCCFF"/>
        </a:dk1>
        <a:lt1>
          <a:srgbClr val="0B0506"/>
        </a:lt1>
        <a:dk2>
          <a:srgbClr val="333333"/>
        </a:dk2>
        <a:lt2>
          <a:srgbClr val="FFFFFF"/>
        </a:lt2>
        <a:accent1>
          <a:srgbClr val="3366CC"/>
        </a:accent1>
        <a:accent2>
          <a:srgbClr val="3333CC"/>
        </a:accent2>
        <a:accent3>
          <a:srgbClr val="0B0506"/>
        </a:accent3>
        <a:accent4>
          <a:srgbClr val="CCCCFF"/>
        </a:accent4>
        <a:accent5>
          <a:srgbClr val="000000"/>
        </a:accent5>
        <a:accent6>
          <a:srgbClr val="000000"/>
        </a:accent6>
        <a:hlink>
          <a:srgbClr val="808080"/>
        </a:hlink>
        <a:folHlink>
          <a:srgbClr val="666633"/>
        </a:folHlink>
      </a:clrScheme>
    </a:extraClrScheme>
    <a:extraClrScheme>
      <a:clrScheme name="Default Color Scheme 3">
        <a:dk1>
          <a:srgbClr val="FFFFFF"/>
        </a:dk1>
        <a:lt1>
          <a:srgbClr val="221013"/>
        </a:lt1>
        <a:dk2>
          <a:srgbClr val="333333"/>
        </a:dk2>
        <a:lt2>
          <a:srgbClr val="FFFFFF"/>
        </a:lt2>
        <a:accent1>
          <a:srgbClr val="CC3300"/>
        </a:accent1>
        <a:accent2>
          <a:srgbClr val="CC9900"/>
        </a:accent2>
        <a:accent3>
          <a:srgbClr val="221013"/>
        </a:accent3>
        <a:accent4>
          <a:srgbClr val="FFFFFF"/>
        </a:accent4>
        <a:accent5>
          <a:srgbClr val="000000"/>
        </a:accent5>
        <a:accent6>
          <a:srgbClr val="000000"/>
        </a:accent6>
        <a:hlink>
          <a:srgbClr val="808080"/>
        </a:hlink>
        <a:folHlink>
          <a:srgbClr val="666633"/>
        </a:folHlink>
      </a:clrScheme>
    </a:extraClrScheme>
    <a:extraClrScheme>
      <a:clrScheme name="Default Color Scheme 4">
        <a:dk1>
          <a:srgbClr val="FFFFFF"/>
        </a:dk1>
        <a:lt1>
          <a:srgbClr val="0000CC"/>
        </a:lt1>
        <a:dk2>
          <a:srgbClr val="11054B"/>
        </a:dk2>
        <a:lt2>
          <a:srgbClr val="FFFFFF"/>
        </a:lt2>
        <a:accent1>
          <a:srgbClr val="FF6600"/>
        </a:accent1>
        <a:accent2>
          <a:srgbClr val="FF3300"/>
        </a:accent2>
        <a:accent3>
          <a:srgbClr val="0000CC"/>
        </a:accent3>
        <a:accent4>
          <a:srgbClr val="FFFFFF"/>
        </a:accent4>
        <a:accent5>
          <a:srgbClr val="000000"/>
        </a:accent5>
        <a:accent6>
          <a:srgbClr val="000000"/>
        </a:accent6>
        <a:hlink>
          <a:srgbClr val="CC9900"/>
        </a:hlink>
        <a:folHlink>
          <a:srgbClr val="B2B2B2"/>
        </a:folHlink>
      </a:clrScheme>
    </a:extraClrScheme>
    <a:extraClrScheme>
      <a:clrScheme name="Default Color Scheme 5">
        <a:dk1>
          <a:srgbClr val="F8F8F8"/>
        </a:dk1>
        <a:lt1>
          <a:srgbClr val="002600"/>
        </a:lt1>
        <a:dk2>
          <a:srgbClr val="9B8D65"/>
        </a:dk2>
        <a:lt2>
          <a:srgbClr val="FAFACC"/>
        </a:lt2>
        <a:accent1>
          <a:srgbClr val="CC9933"/>
        </a:accent1>
        <a:accent2>
          <a:srgbClr val="8F9967"/>
        </a:accent2>
        <a:accent3>
          <a:srgbClr val="002600"/>
        </a:accent3>
        <a:accent4>
          <a:srgbClr val="F8F8F8"/>
        </a:accent4>
        <a:accent5>
          <a:srgbClr val="000000"/>
        </a:accent5>
        <a:accent6>
          <a:srgbClr val="000000"/>
        </a:accent6>
        <a:hlink>
          <a:srgbClr val="336600"/>
        </a:hlink>
        <a:folHlink>
          <a:srgbClr val="808000"/>
        </a:folHlink>
      </a:clrScheme>
    </a:extraClrScheme>
    <a:extraClrScheme>
      <a:clrScheme name="Default Color Scheme 6">
        <a:dk1>
          <a:srgbClr val="FFFFFF"/>
        </a:dk1>
        <a:lt1>
          <a:srgbClr val="006699"/>
        </a:lt1>
        <a:dk2>
          <a:srgbClr val="333333"/>
        </a:dk2>
        <a:lt2>
          <a:srgbClr val="FFFFFF"/>
        </a:lt2>
        <a:accent1>
          <a:srgbClr val="CC9900"/>
        </a:accent1>
        <a:accent2>
          <a:srgbClr val="FF9900"/>
        </a:accent2>
        <a:accent3>
          <a:srgbClr val="006699"/>
        </a:accent3>
        <a:accent4>
          <a:srgbClr val="FFFFFF"/>
        </a:accent4>
        <a:accent5>
          <a:srgbClr val="000000"/>
        </a:accent5>
        <a:accent6>
          <a:srgbClr val="000000"/>
        </a:accent6>
        <a:hlink>
          <a:srgbClr val="FFCC00"/>
        </a:hlink>
        <a:folHlink>
          <a:srgbClr val="706F37"/>
        </a:folHlink>
      </a:clrScheme>
    </a:extraClrScheme>
    <a:extraClrScheme>
      <a:clrScheme name="Default Color Scheme 7">
        <a:dk1>
          <a:srgbClr val="000000"/>
        </a:dk1>
        <a:lt1>
          <a:srgbClr val="FFFFFF"/>
        </a:lt1>
        <a:dk2>
          <a:srgbClr val="5F5F5F"/>
        </a:dk2>
        <a:lt2>
          <a:srgbClr val="006633"/>
        </a:lt2>
        <a:accent1>
          <a:srgbClr val="CC9900"/>
        </a:accent1>
        <a:accent2>
          <a:srgbClr val="3B812F"/>
        </a:accent2>
        <a:accent3>
          <a:srgbClr val="FFFFFF"/>
        </a:accent3>
        <a:accent4>
          <a:srgbClr val="000000"/>
        </a:accent4>
        <a:accent5>
          <a:srgbClr val="000000"/>
        </a:accent5>
        <a:accent6>
          <a:srgbClr val="000000"/>
        </a:accent6>
        <a:hlink>
          <a:srgbClr val="996600"/>
        </a:hlink>
        <a:folHlink>
          <a:srgbClr val="AFBF39"/>
        </a:folHlink>
      </a:clrScheme>
    </a:extraClrScheme>
    <a:extraClrScheme>
      <a:clrScheme name="Default Color Scheme 8">
        <a:dk1>
          <a:srgbClr val="000000"/>
        </a:dk1>
        <a:lt1>
          <a:srgbClr val="FFFFFF"/>
        </a:lt1>
        <a:dk2>
          <a:srgbClr val="666699"/>
        </a:dk2>
        <a:lt2>
          <a:srgbClr val="CC0000"/>
        </a:lt2>
        <a:accent1>
          <a:srgbClr val="808080"/>
        </a:accent1>
        <a:accent2>
          <a:srgbClr val="999933"/>
        </a:accent2>
        <a:accent3>
          <a:srgbClr val="FFFFFF"/>
        </a:accent3>
        <a:accent4>
          <a:srgbClr val="000000"/>
        </a:accent4>
        <a:accent5>
          <a:srgbClr val="000000"/>
        </a:accent5>
        <a:accent6>
          <a:srgbClr val="000000"/>
        </a:accent6>
        <a:hlink>
          <a:srgbClr val="4C6D80"/>
        </a:hlink>
        <a:folHlink>
          <a:srgbClr val="B2B2B2"/>
        </a:folHlink>
      </a:clrScheme>
    </a:extraClrScheme>
    <a:extraClrScheme>
      <a:clrScheme name="Default Color Scheme 9">
        <a:dk1>
          <a:srgbClr val="000000"/>
        </a:dk1>
        <a:lt1>
          <a:srgbClr val="FFFFFF"/>
        </a:lt1>
        <a:dk2>
          <a:srgbClr val="666699"/>
        </a:dk2>
        <a:lt2>
          <a:srgbClr val="003399"/>
        </a:lt2>
        <a:accent1>
          <a:srgbClr val="009999"/>
        </a:accent1>
        <a:accent2>
          <a:srgbClr val="4C6D4E"/>
        </a:accent2>
        <a:accent3>
          <a:srgbClr val="FFFFFF"/>
        </a:accent3>
        <a:accent4>
          <a:srgbClr val="000000"/>
        </a:accent4>
        <a:accent5>
          <a:srgbClr val="000000"/>
        </a:accent5>
        <a:accent6>
          <a:srgbClr val="000000"/>
        </a:accent6>
        <a:hlink>
          <a:srgbClr val="4C6D80"/>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rzqi</dc:creator>
  <cp:lastModifiedBy>rzqi</cp:lastModifiedBy>
  <dcterms:created xsi:type="dcterms:W3CDTF">2010-02-01T21:13:25Z</dcterms:created>
  <dcterms:modified xsi:type="dcterms:W3CDTF">2017-12-31T05:14:13Z</dcterms:modified>
</cp:coreProperties>
</file>