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3" r:id="rId1"/>
  </p:sldMasterIdLst>
  <p:notesMasterIdLst>
    <p:notesMasterId r:id="rId91"/>
  </p:notesMasterIdLst>
  <p:handoutMasterIdLst>
    <p:handoutMasterId r:id="rId92"/>
  </p:handoutMasterIdLst>
  <p:sldIdLst>
    <p:sldId id="370" r:id="rId2"/>
    <p:sldId id="256" r:id="rId3"/>
    <p:sldId id="344" r:id="rId4"/>
    <p:sldId id="319" r:id="rId5"/>
    <p:sldId id="343" r:id="rId6"/>
    <p:sldId id="465" r:id="rId7"/>
    <p:sldId id="477" r:id="rId8"/>
    <p:sldId id="426" r:id="rId9"/>
    <p:sldId id="427" r:id="rId10"/>
    <p:sldId id="466" r:id="rId11"/>
    <p:sldId id="428" r:id="rId12"/>
    <p:sldId id="429" r:id="rId13"/>
    <p:sldId id="430" r:id="rId14"/>
    <p:sldId id="431" r:id="rId15"/>
    <p:sldId id="432" r:id="rId16"/>
    <p:sldId id="433" r:id="rId17"/>
    <p:sldId id="434" r:id="rId18"/>
    <p:sldId id="435" r:id="rId19"/>
    <p:sldId id="436" r:id="rId20"/>
    <p:sldId id="437" r:id="rId21"/>
    <p:sldId id="471" r:id="rId22"/>
    <p:sldId id="479" r:id="rId23"/>
    <p:sldId id="480" r:id="rId24"/>
    <p:sldId id="481" r:id="rId25"/>
    <p:sldId id="476" r:id="rId26"/>
    <p:sldId id="363" r:id="rId27"/>
    <p:sldId id="309" r:id="rId28"/>
    <p:sldId id="310" r:id="rId29"/>
    <p:sldId id="388" r:id="rId30"/>
    <p:sldId id="311" r:id="rId31"/>
    <p:sldId id="312" r:id="rId32"/>
    <p:sldId id="313" r:id="rId33"/>
    <p:sldId id="461" r:id="rId34"/>
    <p:sldId id="462" r:id="rId35"/>
    <p:sldId id="463" r:id="rId36"/>
    <p:sldId id="455" r:id="rId37"/>
    <p:sldId id="456" r:id="rId38"/>
    <p:sldId id="342" r:id="rId39"/>
    <p:sldId id="457" r:id="rId40"/>
    <p:sldId id="317" r:id="rId41"/>
    <p:sldId id="318" r:id="rId42"/>
    <p:sldId id="364" r:id="rId43"/>
    <p:sldId id="439" r:id="rId44"/>
    <p:sldId id="425" r:id="rId45"/>
    <p:sldId id="320" r:id="rId46"/>
    <p:sldId id="321" r:id="rId47"/>
    <p:sldId id="323" r:id="rId48"/>
    <p:sldId id="346" r:id="rId49"/>
    <p:sldId id="464" r:id="rId50"/>
    <p:sldId id="322" r:id="rId51"/>
    <p:sldId id="365" r:id="rId52"/>
    <p:sldId id="324" r:id="rId53"/>
    <p:sldId id="459" r:id="rId54"/>
    <p:sldId id="325" r:id="rId55"/>
    <p:sldId id="327" r:id="rId56"/>
    <p:sldId id="328" r:id="rId57"/>
    <p:sldId id="470" r:id="rId58"/>
    <p:sldId id="347" r:id="rId59"/>
    <p:sldId id="366" r:id="rId60"/>
    <p:sldId id="467" r:id="rId61"/>
    <p:sldId id="350" r:id="rId62"/>
    <p:sldId id="349" r:id="rId63"/>
    <p:sldId id="468" r:id="rId64"/>
    <p:sldId id="351" r:id="rId65"/>
    <p:sldId id="352" r:id="rId66"/>
    <p:sldId id="353" r:id="rId67"/>
    <p:sldId id="354" r:id="rId68"/>
    <p:sldId id="355" r:id="rId69"/>
    <p:sldId id="356" r:id="rId70"/>
    <p:sldId id="367" r:id="rId71"/>
    <p:sldId id="357" r:id="rId72"/>
    <p:sldId id="358" r:id="rId73"/>
    <p:sldId id="359" r:id="rId74"/>
    <p:sldId id="368" r:id="rId75"/>
    <p:sldId id="442" r:id="rId76"/>
    <p:sldId id="445" r:id="rId77"/>
    <p:sldId id="446" r:id="rId78"/>
    <p:sldId id="447" r:id="rId79"/>
    <p:sldId id="458" r:id="rId80"/>
    <p:sldId id="444" r:id="rId81"/>
    <p:sldId id="460" r:id="rId82"/>
    <p:sldId id="469" r:id="rId83"/>
    <p:sldId id="478" r:id="rId84"/>
    <p:sldId id="449" r:id="rId85"/>
    <p:sldId id="450" r:id="rId86"/>
    <p:sldId id="451" r:id="rId87"/>
    <p:sldId id="452" r:id="rId88"/>
    <p:sldId id="453" r:id="rId89"/>
    <p:sldId id="454" r:id="rId90"/>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6">
          <p15:clr>
            <a:srgbClr val="A4A3A4"/>
          </p15:clr>
        </p15:guide>
        <p15:guide id="2" pos="57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FF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58"/>
    <p:restoredTop sz="86937" autoAdjust="0"/>
  </p:normalViewPr>
  <p:slideViewPr>
    <p:cSldViewPr snapToGrid="0">
      <p:cViewPr varScale="1">
        <p:scale>
          <a:sx n="135" d="100"/>
          <a:sy n="135" d="100"/>
        </p:scale>
        <p:origin x="2256" y="176"/>
      </p:cViewPr>
      <p:guideLst>
        <p:guide orient="horz" pos="70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8" d="100"/>
        <a:sy n="68" d="100"/>
      </p:scale>
      <p:origin x="0" y="0"/>
    </p:cViewPr>
  </p:sorterViewPr>
  <p:notesViewPr>
    <p:cSldViewPr snapToGrid="0">
      <p:cViewPr varScale="1">
        <p:scale>
          <a:sx n="86" d="100"/>
          <a:sy n="86" d="100"/>
        </p:scale>
        <p:origin x="3828"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a:extLst>
              <a:ext uri="{FF2B5EF4-FFF2-40B4-BE49-F238E27FC236}">
                <a16:creationId xmlns:a16="http://schemas.microsoft.com/office/drawing/2014/main" id="{A1F08303-2CD9-4788-958C-65C4BFDD7545}"/>
              </a:ext>
            </a:extLst>
          </p:cNvPr>
          <p:cNvSpPr>
            <a:spLocks noGrp="1" noChangeArrowheads="1"/>
          </p:cNvSpPr>
          <p:nvPr>
            <p:ph type="hdr" sz="quarter"/>
          </p:nvPr>
        </p:nvSpPr>
        <p:spPr bwMode="auto">
          <a:xfrm>
            <a:off x="0" y="0"/>
            <a:ext cx="3051175" cy="457200"/>
          </a:xfrm>
          <a:prstGeom prst="rect">
            <a:avLst/>
          </a:prstGeom>
          <a:noFill/>
          <a:ln w="9525">
            <a:noFill/>
            <a:miter lim="800000"/>
            <a:headEnd/>
            <a:tailEnd/>
          </a:ln>
          <a:effectLst/>
        </p:spPr>
        <p:txBody>
          <a:bodyPr vert="horz" wrap="none" lIns="91478" tIns="45739" rIns="91478" bIns="45739" numCol="1" anchor="t" anchorCtr="0" compatLnSpc="1">
            <a:prstTxWarp prst="textNoShape">
              <a:avLst/>
            </a:prstTxWarp>
          </a:bodyPr>
          <a:lstStyle>
            <a:lvl1pPr>
              <a:defRPr sz="1200">
                <a:latin typeface="Helvetica" charset="0"/>
                <a:ea typeface="+mn-ea"/>
                <a:cs typeface="+mn-cs"/>
              </a:defRPr>
            </a:lvl1pPr>
          </a:lstStyle>
          <a:p>
            <a:pPr>
              <a:defRPr/>
            </a:pPr>
            <a:endParaRPr lang="en-US"/>
          </a:p>
        </p:txBody>
      </p:sp>
      <p:sp>
        <p:nvSpPr>
          <p:cNvPr id="393219" name="Rectangle 3">
            <a:extLst>
              <a:ext uri="{FF2B5EF4-FFF2-40B4-BE49-F238E27FC236}">
                <a16:creationId xmlns:a16="http://schemas.microsoft.com/office/drawing/2014/main" id="{161BF148-0A15-46B7-8DD7-02C13C8EF907}"/>
              </a:ext>
            </a:extLst>
          </p:cNvPr>
          <p:cNvSpPr>
            <a:spLocks noGrp="1" noChangeArrowheads="1"/>
          </p:cNvSpPr>
          <p:nvPr>
            <p:ph type="dt" sz="quarter" idx="1"/>
          </p:nvPr>
        </p:nvSpPr>
        <p:spPr bwMode="auto">
          <a:xfrm>
            <a:off x="3967163" y="0"/>
            <a:ext cx="3049587" cy="457200"/>
          </a:xfrm>
          <a:prstGeom prst="rect">
            <a:avLst/>
          </a:prstGeom>
          <a:noFill/>
          <a:ln w="9525">
            <a:noFill/>
            <a:miter lim="800000"/>
            <a:headEnd/>
            <a:tailEnd/>
          </a:ln>
          <a:effectLst/>
        </p:spPr>
        <p:txBody>
          <a:bodyPr vert="horz" wrap="none" lIns="91478" tIns="45739" rIns="91478" bIns="45739" numCol="1" anchor="t" anchorCtr="0" compatLnSpc="1">
            <a:prstTxWarp prst="textNoShape">
              <a:avLst/>
            </a:prstTxWarp>
          </a:bodyPr>
          <a:lstStyle>
            <a:lvl1pPr algn="r">
              <a:defRPr sz="1200">
                <a:latin typeface="Helvetica" charset="0"/>
                <a:ea typeface="+mn-ea"/>
                <a:cs typeface="+mn-cs"/>
              </a:defRPr>
            </a:lvl1pPr>
          </a:lstStyle>
          <a:p>
            <a:pPr>
              <a:defRPr/>
            </a:pPr>
            <a:endParaRPr lang="en-US"/>
          </a:p>
        </p:txBody>
      </p:sp>
      <p:sp>
        <p:nvSpPr>
          <p:cNvPr id="393220" name="Rectangle 4">
            <a:extLst>
              <a:ext uri="{FF2B5EF4-FFF2-40B4-BE49-F238E27FC236}">
                <a16:creationId xmlns:a16="http://schemas.microsoft.com/office/drawing/2014/main" id="{7238AF6D-AA32-4C88-BB92-27E791452A17}"/>
              </a:ext>
            </a:extLst>
          </p:cNvPr>
          <p:cNvSpPr>
            <a:spLocks noGrp="1" noChangeArrowheads="1"/>
          </p:cNvSpPr>
          <p:nvPr>
            <p:ph type="ftr" sz="quarter" idx="2"/>
          </p:nvPr>
        </p:nvSpPr>
        <p:spPr bwMode="auto">
          <a:xfrm>
            <a:off x="0" y="8840788"/>
            <a:ext cx="3051175" cy="457200"/>
          </a:xfrm>
          <a:prstGeom prst="rect">
            <a:avLst/>
          </a:prstGeom>
          <a:noFill/>
          <a:ln w="9525">
            <a:noFill/>
            <a:miter lim="800000"/>
            <a:headEnd/>
            <a:tailEnd/>
          </a:ln>
          <a:effectLst/>
        </p:spPr>
        <p:txBody>
          <a:bodyPr vert="horz" wrap="none" lIns="91478" tIns="45739" rIns="91478" bIns="45739" numCol="1" anchor="b" anchorCtr="0" compatLnSpc="1">
            <a:prstTxWarp prst="textNoShape">
              <a:avLst/>
            </a:prstTxWarp>
          </a:bodyPr>
          <a:lstStyle>
            <a:lvl1pPr>
              <a:defRPr sz="1200">
                <a:latin typeface="Helvetica" charset="0"/>
                <a:ea typeface="+mn-ea"/>
                <a:cs typeface="+mn-cs"/>
              </a:defRPr>
            </a:lvl1pPr>
          </a:lstStyle>
          <a:p>
            <a:pPr>
              <a:defRPr/>
            </a:pPr>
            <a:endParaRPr lang="en-US"/>
          </a:p>
        </p:txBody>
      </p:sp>
      <p:sp>
        <p:nvSpPr>
          <p:cNvPr id="393221" name="Rectangle 5">
            <a:extLst>
              <a:ext uri="{FF2B5EF4-FFF2-40B4-BE49-F238E27FC236}">
                <a16:creationId xmlns:a16="http://schemas.microsoft.com/office/drawing/2014/main" id="{91141A00-8B0B-40AA-9BDC-71C79084B681}"/>
              </a:ext>
            </a:extLst>
          </p:cNvPr>
          <p:cNvSpPr>
            <a:spLocks noGrp="1" noChangeArrowheads="1"/>
          </p:cNvSpPr>
          <p:nvPr>
            <p:ph type="sldNum" sz="quarter" idx="3"/>
          </p:nvPr>
        </p:nvSpPr>
        <p:spPr bwMode="auto">
          <a:xfrm>
            <a:off x="3967163" y="8840788"/>
            <a:ext cx="3049587" cy="457200"/>
          </a:xfrm>
          <a:prstGeom prst="rect">
            <a:avLst/>
          </a:prstGeom>
          <a:noFill/>
          <a:ln w="9525">
            <a:noFill/>
            <a:miter lim="800000"/>
            <a:headEnd/>
            <a:tailEnd/>
          </a:ln>
          <a:effectLst/>
        </p:spPr>
        <p:txBody>
          <a:bodyPr vert="horz" wrap="none" lIns="91478" tIns="45739" rIns="91478" bIns="45739" numCol="1" anchor="b" anchorCtr="0" compatLnSpc="1">
            <a:prstTxWarp prst="textNoShape">
              <a:avLst/>
            </a:prstTxWarp>
          </a:bodyPr>
          <a:lstStyle>
            <a:lvl1pPr algn="r">
              <a:defRPr sz="1200" smtClean="0"/>
            </a:lvl1pPr>
          </a:lstStyle>
          <a:p>
            <a:pPr>
              <a:defRPr/>
            </a:pPr>
            <a:fld id="{B36E825B-D795-474E-A44E-EE0311DDC17D}"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6BFD82A-7DBF-496D-8A34-58AC02633776}"/>
              </a:ext>
            </a:extLst>
          </p:cNvPr>
          <p:cNvSpPr>
            <a:spLocks noGrp="1" noChangeArrowheads="1"/>
          </p:cNvSpPr>
          <p:nvPr>
            <p:ph type="hdr" sz="quarter"/>
          </p:nvPr>
        </p:nvSpPr>
        <p:spPr bwMode="auto">
          <a:xfrm>
            <a:off x="0" y="0"/>
            <a:ext cx="3030538" cy="46355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lvl1pPr defTabSz="938213">
              <a:defRPr sz="1200">
                <a:latin typeface="Times New Roman" charset="0"/>
                <a:ea typeface="+mn-ea"/>
                <a:cs typeface="+mn-cs"/>
              </a:defRPr>
            </a:lvl1pPr>
          </a:lstStyle>
          <a:p>
            <a:pPr>
              <a:defRPr/>
            </a:pPr>
            <a:endParaRPr lang="en-US"/>
          </a:p>
        </p:txBody>
      </p:sp>
      <p:sp>
        <p:nvSpPr>
          <p:cNvPr id="6147" name="Rectangle 3">
            <a:extLst>
              <a:ext uri="{FF2B5EF4-FFF2-40B4-BE49-F238E27FC236}">
                <a16:creationId xmlns:a16="http://schemas.microsoft.com/office/drawing/2014/main" id="{A1F4BD03-B568-40D5-86DC-D2326AF69573}"/>
              </a:ext>
            </a:extLst>
          </p:cNvPr>
          <p:cNvSpPr>
            <a:spLocks noGrp="1" noChangeArrowheads="1"/>
          </p:cNvSpPr>
          <p:nvPr>
            <p:ph type="dt" idx="1"/>
          </p:nvPr>
        </p:nvSpPr>
        <p:spPr bwMode="auto">
          <a:xfrm>
            <a:off x="3967163" y="0"/>
            <a:ext cx="3030537" cy="46355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lvl1pPr algn="r" defTabSz="938213">
              <a:defRPr sz="1200">
                <a:latin typeface="Times New Roman"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57E6A977-6667-44CC-9695-7786EF5BC62E}"/>
              </a:ext>
            </a:extLst>
          </p:cNvPr>
          <p:cNvSpPr>
            <a:spLocks noGrp="1" noRot="1" noChangeAspect="1" noChangeArrowheads="1" noTextEdit="1"/>
          </p:cNvSpPr>
          <p:nvPr>
            <p:ph type="sldImg" idx="2"/>
          </p:nvPr>
        </p:nvSpPr>
        <p:spPr bwMode="auto">
          <a:xfrm>
            <a:off x="1177925" y="696913"/>
            <a:ext cx="4640263"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07351312-129D-4F3F-81CB-22BFA61745BF}"/>
              </a:ext>
            </a:extLst>
          </p:cNvPr>
          <p:cNvSpPr>
            <a:spLocks noGrp="1" noChangeArrowheads="1"/>
          </p:cNvSpPr>
          <p:nvPr>
            <p:ph type="body" sz="quarter" idx="3"/>
          </p:nvPr>
        </p:nvSpPr>
        <p:spPr bwMode="auto">
          <a:xfrm>
            <a:off x="931863" y="4408488"/>
            <a:ext cx="5133975" cy="4178300"/>
          </a:xfrm>
          <a:prstGeom prst="rect">
            <a:avLst/>
          </a:prstGeom>
          <a:noFill/>
          <a:ln w="9525">
            <a:noFill/>
            <a:miter lim="800000"/>
            <a:headEnd/>
            <a:tailEnd/>
          </a:ln>
          <a:effectLst/>
        </p:spPr>
        <p:txBody>
          <a:bodyPr vert="horz" wrap="none" lIns="93920" tIns="46960" rIns="93920" bIns="46960" numCol="1" anchor="ctr"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6150" name="Rectangle 6">
            <a:extLst>
              <a:ext uri="{FF2B5EF4-FFF2-40B4-BE49-F238E27FC236}">
                <a16:creationId xmlns:a16="http://schemas.microsoft.com/office/drawing/2014/main" id="{59839329-0D0E-4440-AF95-A5CC0C4458A8}"/>
              </a:ext>
            </a:extLst>
          </p:cNvPr>
          <p:cNvSpPr>
            <a:spLocks noGrp="1" noChangeArrowheads="1"/>
          </p:cNvSpPr>
          <p:nvPr>
            <p:ph type="ftr" sz="quarter" idx="4"/>
          </p:nvPr>
        </p:nvSpPr>
        <p:spPr bwMode="auto">
          <a:xfrm>
            <a:off x="0" y="8820150"/>
            <a:ext cx="3030538" cy="463550"/>
          </a:xfrm>
          <a:prstGeom prst="rect">
            <a:avLst/>
          </a:prstGeom>
          <a:noFill/>
          <a:ln w="9525">
            <a:noFill/>
            <a:miter lim="800000"/>
            <a:headEnd/>
            <a:tailEnd/>
          </a:ln>
          <a:effectLst/>
        </p:spPr>
        <p:txBody>
          <a:bodyPr vert="horz" wrap="none" lIns="93920" tIns="46960" rIns="93920" bIns="46960" numCol="1" anchor="b" anchorCtr="0" compatLnSpc="1">
            <a:prstTxWarp prst="textNoShape">
              <a:avLst/>
            </a:prstTxWarp>
          </a:bodyPr>
          <a:lstStyle>
            <a:lvl1pPr defTabSz="938213">
              <a:defRPr sz="1200">
                <a:latin typeface="Times New Roman" charset="0"/>
                <a:ea typeface="+mn-ea"/>
                <a:cs typeface="+mn-cs"/>
              </a:defRPr>
            </a:lvl1pPr>
          </a:lstStyle>
          <a:p>
            <a:pPr>
              <a:defRPr/>
            </a:pPr>
            <a:endParaRPr lang="en-US"/>
          </a:p>
        </p:txBody>
      </p:sp>
      <p:sp>
        <p:nvSpPr>
          <p:cNvPr id="6151" name="Rectangle 7">
            <a:extLst>
              <a:ext uri="{FF2B5EF4-FFF2-40B4-BE49-F238E27FC236}">
                <a16:creationId xmlns:a16="http://schemas.microsoft.com/office/drawing/2014/main" id="{BE5359F0-274A-4408-8973-E5AB5744535C}"/>
              </a:ext>
            </a:extLst>
          </p:cNvPr>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a:effectLst/>
        </p:spPr>
        <p:txBody>
          <a:bodyPr vert="horz" wrap="none" lIns="93920" tIns="46960" rIns="93920" bIns="46960" numCol="1" anchor="b" anchorCtr="0" compatLnSpc="1">
            <a:prstTxWarp prst="textNoShape">
              <a:avLst/>
            </a:prstTxWarp>
          </a:bodyPr>
          <a:lstStyle>
            <a:lvl1pPr algn="r" defTabSz="938213">
              <a:defRPr sz="1200" smtClean="0">
                <a:latin typeface="Times New Roman" panose="02020603050405020304" pitchFamily="18" charset="0"/>
              </a:defRPr>
            </a:lvl1pPr>
          </a:lstStyle>
          <a:p>
            <a:pPr>
              <a:defRPr/>
            </a:pPr>
            <a:fld id="{FE737BEB-9250-4702-B43C-3A636F0CD61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742950" indent="-28575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11430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6002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2057400" indent="-228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1A0E380-F0EE-40D0-AFCE-90433E95E2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D0C9F46-EEC1-44E1-AADF-0C5DFAC157FD}" type="slidenum">
              <a:rPr lang="en-US" altLang="en-US"/>
              <a:pPr>
                <a:spcBef>
                  <a:spcPct val="0"/>
                </a:spcBef>
              </a:pPr>
              <a:t>1</a:t>
            </a:fld>
            <a:endParaRPr lang="en-US" altLang="en-US"/>
          </a:p>
        </p:txBody>
      </p:sp>
      <p:sp>
        <p:nvSpPr>
          <p:cNvPr id="6147" name="Rectangle 2">
            <a:extLst>
              <a:ext uri="{FF2B5EF4-FFF2-40B4-BE49-F238E27FC236}">
                <a16:creationId xmlns:a16="http://schemas.microsoft.com/office/drawing/2014/main" id="{BEE72DA4-8AA8-4864-8EDE-1781EF2B1829}"/>
              </a:ext>
            </a:extLst>
          </p:cNvPr>
          <p:cNvSpPr>
            <a:spLocks noGrp="1" noRot="1" noChangeAspect="1" noChangeArrowheads="1" noTextEdit="1"/>
          </p:cNvSpPr>
          <p:nvPr>
            <p:ph type="sldImg"/>
          </p:nvPr>
        </p:nvSpPr>
        <p:spPr>
          <a:xfrm>
            <a:off x="1177925" y="696913"/>
            <a:ext cx="4641850" cy="3481387"/>
          </a:xfrm>
          <a:ln/>
        </p:spPr>
      </p:sp>
      <p:sp>
        <p:nvSpPr>
          <p:cNvPr id="6148" name="Rectangle 3">
            <a:extLst>
              <a:ext uri="{FF2B5EF4-FFF2-40B4-BE49-F238E27FC236}">
                <a16:creationId xmlns:a16="http://schemas.microsoft.com/office/drawing/2014/main" id="{133BAE36-8C0B-40D0-862F-F5862FDA85A1}"/>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83559CD3-DE10-4005-9316-DA78585EA0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BDC10EE-63E0-4227-A36A-67C2F043110C}" type="slidenum">
              <a:rPr lang="en-US" altLang="en-US"/>
              <a:pPr>
                <a:spcBef>
                  <a:spcPct val="0"/>
                </a:spcBef>
              </a:pPr>
              <a:t>12</a:t>
            </a:fld>
            <a:endParaRPr lang="en-US" altLang="en-US"/>
          </a:p>
        </p:txBody>
      </p:sp>
      <p:sp>
        <p:nvSpPr>
          <p:cNvPr id="78851" name="Rectangle 2">
            <a:extLst>
              <a:ext uri="{FF2B5EF4-FFF2-40B4-BE49-F238E27FC236}">
                <a16:creationId xmlns:a16="http://schemas.microsoft.com/office/drawing/2014/main" id="{C7D3DFD0-427F-437C-952B-2FFAA5FBDA40}"/>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2C53DDDB-BBE4-4830-A772-48EB4E4562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06769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5F7092FC-A0F3-4562-BBBC-D1152A1026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8A6C910-6398-48B8-8ED3-30ACA795710E}" type="slidenum">
              <a:rPr lang="en-US" altLang="en-US"/>
              <a:pPr>
                <a:spcBef>
                  <a:spcPct val="0"/>
                </a:spcBef>
              </a:pPr>
              <a:t>13</a:t>
            </a:fld>
            <a:endParaRPr lang="en-US" altLang="en-US"/>
          </a:p>
        </p:txBody>
      </p:sp>
      <p:sp>
        <p:nvSpPr>
          <p:cNvPr id="80899" name="Rectangle 2">
            <a:extLst>
              <a:ext uri="{FF2B5EF4-FFF2-40B4-BE49-F238E27FC236}">
                <a16:creationId xmlns:a16="http://schemas.microsoft.com/office/drawing/2014/main" id="{5A228FE6-43E8-4CC2-93E1-40D7894ECF9D}"/>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4FF91C14-76BF-40D6-A170-A521689250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29584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F89C2380-DD83-417E-8993-3E83E876F2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293E869-9D40-4B88-8E40-B0ACF785DB22}" type="slidenum">
              <a:rPr lang="en-US" altLang="en-US"/>
              <a:pPr>
                <a:spcBef>
                  <a:spcPct val="0"/>
                </a:spcBef>
              </a:pPr>
              <a:t>14</a:t>
            </a:fld>
            <a:endParaRPr lang="en-US" altLang="en-US"/>
          </a:p>
        </p:txBody>
      </p:sp>
      <p:sp>
        <p:nvSpPr>
          <p:cNvPr id="82947" name="Rectangle 2">
            <a:extLst>
              <a:ext uri="{FF2B5EF4-FFF2-40B4-BE49-F238E27FC236}">
                <a16:creationId xmlns:a16="http://schemas.microsoft.com/office/drawing/2014/main" id="{86891FF3-6310-4B2B-9BBA-3BD705C15EE0}"/>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EE2D25C5-071E-46E9-AB50-21CB676145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40444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1EB7A463-DB2F-4593-9E41-069B4BF3E8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08EC5A6-CA0A-4B93-9AE1-9C51E7E4F0A0}" type="slidenum">
              <a:rPr lang="en-US" altLang="en-US"/>
              <a:pPr>
                <a:spcBef>
                  <a:spcPct val="0"/>
                </a:spcBef>
              </a:pPr>
              <a:t>15</a:t>
            </a:fld>
            <a:endParaRPr lang="en-US" altLang="en-US"/>
          </a:p>
        </p:txBody>
      </p:sp>
      <p:sp>
        <p:nvSpPr>
          <p:cNvPr id="84995" name="Rectangle 2">
            <a:extLst>
              <a:ext uri="{FF2B5EF4-FFF2-40B4-BE49-F238E27FC236}">
                <a16:creationId xmlns:a16="http://schemas.microsoft.com/office/drawing/2014/main" id="{6CFF0221-CA6B-4D1B-A3C8-6874FCCEEF55}"/>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B42A2413-B610-4EAB-97EF-BF4B6A27AF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17043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016C5B21-E863-445D-9DA4-2B041C1CE8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9D611E8-E558-46B3-9611-D02AC771076E}" type="slidenum">
              <a:rPr lang="en-US" altLang="en-US"/>
              <a:pPr>
                <a:spcBef>
                  <a:spcPct val="0"/>
                </a:spcBef>
              </a:pPr>
              <a:t>16</a:t>
            </a:fld>
            <a:endParaRPr lang="en-US" altLang="en-US"/>
          </a:p>
        </p:txBody>
      </p:sp>
      <p:sp>
        <p:nvSpPr>
          <p:cNvPr id="87043" name="Rectangle 2">
            <a:extLst>
              <a:ext uri="{FF2B5EF4-FFF2-40B4-BE49-F238E27FC236}">
                <a16:creationId xmlns:a16="http://schemas.microsoft.com/office/drawing/2014/main" id="{A9B3F4B0-0CA9-477B-9D07-09B144085FD4}"/>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623B7D8A-A03D-4DC1-809E-381D45FDF3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09714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0249BD36-102A-4631-857E-2CB6D1FD67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73CA7CE-698A-4263-91A8-AF3B66C5F188}" type="slidenum">
              <a:rPr lang="en-US" altLang="en-US"/>
              <a:pPr>
                <a:spcBef>
                  <a:spcPct val="0"/>
                </a:spcBef>
              </a:pPr>
              <a:t>17</a:t>
            </a:fld>
            <a:endParaRPr lang="en-US" altLang="en-US"/>
          </a:p>
        </p:txBody>
      </p:sp>
      <p:sp>
        <p:nvSpPr>
          <p:cNvPr id="89091" name="Rectangle 2">
            <a:extLst>
              <a:ext uri="{FF2B5EF4-FFF2-40B4-BE49-F238E27FC236}">
                <a16:creationId xmlns:a16="http://schemas.microsoft.com/office/drawing/2014/main" id="{6CFF2B0C-4A73-436F-8BB6-A68FABA64443}"/>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1D40C941-A8A7-46CD-8549-B48D8C1745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22861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6769BAA2-2A96-482B-9A16-1B73B0B0B1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63A2678-797E-458D-9724-43E4EADCB2CF}" type="slidenum">
              <a:rPr lang="en-US" altLang="en-US"/>
              <a:pPr>
                <a:spcBef>
                  <a:spcPct val="0"/>
                </a:spcBef>
              </a:pPr>
              <a:t>18</a:t>
            </a:fld>
            <a:endParaRPr lang="en-US" altLang="en-US"/>
          </a:p>
        </p:txBody>
      </p:sp>
      <p:sp>
        <p:nvSpPr>
          <p:cNvPr id="91139" name="Rectangle 2">
            <a:extLst>
              <a:ext uri="{FF2B5EF4-FFF2-40B4-BE49-F238E27FC236}">
                <a16:creationId xmlns:a16="http://schemas.microsoft.com/office/drawing/2014/main" id="{5B9357E7-CAC8-4067-A91E-3CA75C7C43E9}"/>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9E2AD840-3FC3-4E62-B93E-1D8ECB8729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8908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DB753B3D-93BF-48AC-B514-D4380ADE61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B727037-B529-4C02-BD94-50107701C26A}" type="slidenum">
              <a:rPr lang="en-US" altLang="en-US"/>
              <a:pPr>
                <a:spcBef>
                  <a:spcPct val="0"/>
                </a:spcBef>
              </a:pPr>
              <a:t>19</a:t>
            </a:fld>
            <a:endParaRPr lang="en-US" altLang="en-US"/>
          </a:p>
        </p:txBody>
      </p:sp>
      <p:sp>
        <p:nvSpPr>
          <p:cNvPr id="93187" name="Rectangle 2">
            <a:extLst>
              <a:ext uri="{FF2B5EF4-FFF2-40B4-BE49-F238E27FC236}">
                <a16:creationId xmlns:a16="http://schemas.microsoft.com/office/drawing/2014/main" id="{6A76DBD9-2BEC-4572-8890-59DABD8FFC0F}"/>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18C09F81-0457-478C-B646-7E42FE87C3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41445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57D5C350-4B93-45DA-8FAE-CF897A4583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C4DD776-AE23-45CC-9BBA-2D74E0D5318D}" type="slidenum">
              <a:rPr lang="en-US" altLang="en-US"/>
              <a:pPr>
                <a:spcBef>
                  <a:spcPct val="0"/>
                </a:spcBef>
              </a:pPr>
              <a:t>20</a:t>
            </a:fld>
            <a:endParaRPr lang="en-US" altLang="en-US"/>
          </a:p>
        </p:txBody>
      </p:sp>
      <p:sp>
        <p:nvSpPr>
          <p:cNvPr id="95235" name="Rectangle 2">
            <a:extLst>
              <a:ext uri="{FF2B5EF4-FFF2-40B4-BE49-F238E27FC236}">
                <a16:creationId xmlns:a16="http://schemas.microsoft.com/office/drawing/2014/main" id="{D7110030-7440-4274-8719-3C8343B4DCA2}"/>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CA91128D-0776-48A8-81EC-82862AE405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90759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8E01CAD0-5F23-4D28-BEEA-0FDA9633A0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D280E10-4A51-4D35-803F-1548401E0AC8}" type="slidenum">
              <a:rPr lang="en-US" altLang="en-US"/>
              <a:pPr>
                <a:spcBef>
                  <a:spcPct val="0"/>
                </a:spcBef>
              </a:pPr>
              <a:t>21</a:t>
            </a:fld>
            <a:endParaRPr lang="en-US" altLang="en-US"/>
          </a:p>
        </p:txBody>
      </p:sp>
      <p:sp>
        <p:nvSpPr>
          <p:cNvPr id="97283" name="Rectangle 2">
            <a:extLst>
              <a:ext uri="{FF2B5EF4-FFF2-40B4-BE49-F238E27FC236}">
                <a16:creationId xmlns:a16="http://schemas.microsoft.com/office/drawing/2014/main" id="{6B66C5B2-DFE5-45A7-9841-48F9A016A6C7}"/>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D7B10E24-38E2-4E3E-AB4B-88693277DF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7933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6321B667-9A45-42B8-9A88-05CCA7CE45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F219423-C9AB-4B43-A997-58F863D1912F}" type="slidenum">
              <a:rPr lang="en-US" altLang="en-US"/>
              <a:pPr>
                <a:spcBef>
                  <a:spcPct val="0"/>
                </a:spcBef>
              </a:pPr>
              <a:t>2</a:t>
            </a:fld>
            <a:endParaRPr lang="en-US" altLang="en-US"/>
          </a:p>
        </p:txBody>
      </p:sp>
      <p:sp>
        <p:nvSpPr>
          <p:cNvPr id="8195" name="Rectangle 2">
            <a:extLst>
              <a:ext uri="{FF2B5EF4-FFF2-40B4-BE49-F238E27FC236}">
                <a16:creationId xmlns:a16="http://schemas.microsoft.com/office/drawing/2014/main" id="{23F8EC89-E9A1-405D-981C-52FF1AF2496B}"/>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E27EED68-434D-49BF-B488-F849812758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E737BEB-9250-4702-B43C-3A636F0CD61C}" type="slidenum">
              <a:rPr lang="en-US" altLang="en-US" smtClean="0"/>
              <a:pPr>
                <a:defRPr/>
              </a:pPr>
              <a:t>22</a:t>
            </a:fld>
            <a:endParaRPr lang="en-US" altLang="en-US"/>
          </a:p>
        </p:txBody>
      </p:sp>
    </p:spTree>
    <p:extLst>
      <p:ext uri="{BB962C8B-B14F-4D97-AF65-F5344CB8AC3E}">
        <p14:creationId xmlns:p14="http://schemas.microsoft.com/office/powerpoint/2010/main" val="3125525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03F6759-721F-432F-A734-55E1C5F22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pPr>
                <a:spcBef>
                  <a:spcPct val="0"/>
                </a:spcBef>
              </a:pPr>
              <a:t>25</a:t>
            </a:fld>
            <a:endParaRPr lang="en-US" altLang="en-US"/>
          </a:p>
        </p:txBody>
      </p:sp>
      <p:sp>
        <p:nvSpPr>
          <p:cNvPr id="99331" name="Rectangle 2">
            <a:extLst>
              <a:ext uri="{FF2B5EF4-FFF2-40B4-BE49-F238E27FC236}">
                <a16:creationId xmlns:a16="http://schemas.microsoft.com/office/drawing/2014/main" id="{FCA8C569-269B-4964-A6C4-E112A1C17AD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A955F6C-4161-4C7D-96F2-9FF5E5C91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430274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3152DB3B-E3D4-4EB9-891D-3AFF2DD1D4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217FA94-1851-4A4F-882F-690D434D5664}" type="slidenum">
              <a:rPr lang="en-US" altLang="en-US"/>
              <a:pPr>
                <a:spcBef>
                  <a:spcPct val="0"/>
                </a:spcBef>
              </a:pPr>
              <a:t>26</a:t>
            </a:fld>
            <a:endParaRPr lang="en-US" altLang="en-US"/>
          </a:p>
        </p:txBody>
      </p:sp>
      <p:sp>
        <p:nvSpPr>
          <p:cNvPr id="18435" name="Rectangle 2">
            <a:extLst>
              <a:ext uri="{FF2B5EF4-FFF2-40B4-BE49-F238E27FC236}">
                <a16:creationId xmlns:a16="http://schemas.microsoft.com/office/drawing/2014/main" id="{AAF0C87B-A3AD-4535-996D-565146AFE9C0}"/>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CC7946C1-AA22-4D30-A389-86F48E7982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88A60A3C-83B9-4899-851B-E58271EE25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F2A6619-26FC-4C2B-BBB5-BE9514BF1391}" type="slidenum">
              <a:rPr lang="en-US" altLang="en-US"/>
              <a:pPr>
                <a:spcBef>
                  <a:spcPct val="0"/>
                </a:spcBef>
              </a:pPr>
              <a:t>27</a:t>
            </a:fld>
            <a:endParaRPr lang="en-US" altLang="en-US"/>
          </a:p>
        </p:txBody>
      </p:sp>
      <p:sp>
        <p:nvSpPr>
          <p:cNvPr id="20483" name="Rectangle 2">
            <a:extLst>
              <a:ext uri="{FF2B5EF4-FFF2-40B4-BE49-F238E27FC236}">
                <a16:creationId xmlns:a16="http://schemas.microsoft.com/office/drawing/2014/main" id="{19CE9E0F-6018-43CB-B763-D2A60ACCC8C4}"/>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FE9F0D31-793C-457E-82A5-88A01D82B9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28C1544A-10C5-41D5-BE9F-0F5FFAC90E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858AEBB-0155-4B61-8D5B-283345223885}" type="slidenum">
              <a:rPr lang="en-US" altLang="en-US"/>
              <a:pPr>
                <a:spcBef>
                  <a:spcPct val="0"/>
                </a:spcBef>
              </a:pPr>
              <a:t>28</a:t>
            </a:fld>
            <a:endParaRPr lang="en-US" altLang="en-US"/>
          </a:p>
        </p:txBody>
      </p:sp>
      <p:sp>
        <p:nvSpPr>
          <p:cNvPr id="22531" name="Rectangle 2">
            <a:extLst>
              <a:ext uri="{FF2B5EF4-FFF2-40B4-BE49-F238E27FC236}">
                <a16:creationId xmlns:a16="http://schemas.microsoft.com/office/drawing/2014/main" id="{D6171361-ED55-4304-B92D-1B39E353D0B6}"/>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731805C8-25FE-4591-82A9-583FCE3F77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E15551B6-F202-41C7-9919-C9D7CFDD0F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C98B507-36CD-452D-B3F8-31AD42CE15FF}" type="slidenum">
              <a:rPr lang="en-US" altLang="en-US"/>
              <a:pPr>
                <a:spcBef>
                  <a:spcPct val="0"/>
                </a:spcBef>
              </a:pPr>
              <a:t>29</a:t>
            </a:fld>
            <a:endParaRPr lang="en-US" altLang="en-US"/>
          </a:p>
        </p:txBody>
      </p:sp>
      <p:sp>
        <p:nvSpPr>
          <p:cNvPr id="24579" name="Rectangle 2">
            <a:extLst>
              <a:ext uri="{FF2B5EF4-FFF2-40B4-BE49-F238E27FC236}">
                <a16:creationId xmlns:a16="http://schemas.microsoft.com/office/drawing/2014/main" id="{A97D8762-D09A-4267-9D70-BE56B46690D3}"/>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C64E75D3-B753-40E5-8669-F958D69C70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0FCF47F-4348-498B-B820-B9B73C6D58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EF0E0E8-D17B-41A3-B753-2245199CBB30}" type="slidenum">
              <a:rPr lang="en-US" altLang="en-US"/>
              <a:pPr>
                <a:spcBef>
                  <a:spcPct val="0"/>
                </a:spcBef>
              </a:pPr>
              <a:t>30</a:t>
            </a:fld>
            <a:endParaRPr lang="en-US" altLang="en-US"/>
          </a:p>
        </p:txBody>
      </p:sp>
      <p:sp>
        <p:nvSpPr>
          <p:cNvPr id="26627" name="Rectangle 2">
            <a:extLst>
              <a:ext uri="{FF2B5EF4-FFF2-40B4-BE49-F238E27FC236}">
                <a16:creationId xmlns:a16="http://schemas.microsoft.com/office/drawing/2014/main" id="{E6EC2138-3D91-405A-B29F-B1C527799DDB}"/>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77519BCB-959F-4CA7-86A5-A3590C17A1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CBC8D124-B136-42BA-B33A-1DF2378A5F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43A896A-CD88-45BB-883A-A5A6ACCFC261}" type="slidenum">
              <a:rPr lang="en-US" altLang="en-US"/>
              <a:pPr>
                <a:spcBef>
                  <a:spcPct val="0"/>
                </a:spcBef>
              </a:pPr>
              <a:t>31</a:t>
            </a:fld>
            <a:endParaRPr lang="en-US" altLang="en-US"/>
          </a:p>
        </p:txBody>
      </p:sp>
      <p:sp>
        <p:nvSpPr>
          <p:cNvPr id="28675" name="Rectangle 2">
            <a:extLst>
              <a:ext uri="{FF2B5EF4-FFF2-40B4-BE49-F238E27FC236}">
                <a16:creationId xmlns:a16="http://schemas.microsoft.com/office/drawing/2014/main" id="{D0E5C191-44C7-4313-85F7-8BD71D8C9317}"/>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F12ECE34-0B14-4777-B117-F516895DED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32</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34</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23856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D737C83C-5231-400C-ABAC-E802D57250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76960B5-CD0D-4E77-9549-F0BE319614AF}" type="slidenum">
              <a:rPr lang="en-US" altLang="en-US"/>
              <a:pPr>
                <a:spcBef>
                  <a:spcPct val="0"/>
                </a:spcBef>
              </a:pPr>
              <a:t>3</a:t>
            </a:fld>
            <a:endParaRPr lang="en-US" altLang="en-US"/>
          </a:p>
        </p:txBody>
      </p:sp>
      <p:sp>
        <p:nvSpPr>
          <p:cNvPr id="10243" name="Rectangle 2">
            <a:extLst>
              <a:ext uri="{FF2B5EF4-FFF2-40B4-BE49-F238E27FC236}">
                <a16:creationId xmlns:a16="http://schemas.microsoft.com/office/drawing/2014/main" id="{9C02F081-F3E5-4E82-A506-8249FCC7EAD5}"/>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E01E14C4-E8D3-4EF2-AE91-C909FDE038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375F6E7-BF43-423E-9E8D-8524F7B1F7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E8B0E96-3F79-4205-B0CE-221B7F97329C}" type="slidenum">
              <a:rPr lang="en-US" altLang="en-US"/>
              <a:pPr>
                <a:spcBef>
                  <a:spcPct val="0"/>
                </a:spcBef>
              </a:pPr>
              <a:t>35</a:t>
            </a:fld>
            <a:endParaRPr lang="en-US" altLang="en-US"/>
          </a:p>
        </p:txBody>
      </p:sp>
      <p:sp>
        <p:nvSpPr>
          <p:cNvPr id="30723" name="Rectangle 2">
            <a:extLst>
              <a:ext uri="{FF2B5EF4-FFF2-40B4-BE49-F238E27FC236}">
                <a16:creationId xmlns:a16="http://schemas.microsoft.com/office/drawing/2014/main" id="{F61EE5A8-966A-41BB-B726-B2C48308DB8E}"/>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1EC76AA-7316-448A-A891-5E3CEF9330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How about </a:t>
            </a:r>
            <a:r>
              <a:rPr lang="en-US" altLang="en-US" dirty="0">
                <a:sym typeface="Greek Symbols" pitchFamily="18" charset="2"/>
              </a:rPr>
              <a:t>(r </a:t>
            </a:r>
            <a:r>
              <a:rPr lang="en-IN" dirty="0"/>
              <a:t>⟕ s) ⟕ t  vs </a:t>
            </a:r>
            <a:r>
              <a:rPr lang="en-US" altLang="en-US" dirty="0">
                <a:sym typeface="Greek Symbols" pitchFamily="18" charset="2"/>
              </a:rPr>
              <a:t>(r </a:t>
            </a:r>
            <a:r>
              <a:rPr lang="en-IN" dirty="0"/>
              <a:t>⟕ t) ⟕ s assuming r has common attributes with s and t?  Hint: consider 2 cases where s and t have common attributes and those where they have no common attribute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0964848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2FFE2C0B-1E00-41D0-8A11-C4E72548B5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8C713CF-9607-4470-A273-AC494A38B95B}" type="slidenum">
              <a:rPr lang="en-US" altLang="en-US"/>
              <a:pPr>
                <a:spcBef>
                  <a:spcPct val="0"/>
                </a:spcBef>
              </a:pPr>
              <a:t>38</a:t>
            </a:fld>
            <a:endParaRPr lang="en-US" altLang="en-US"/>
          </a:p>
        </p:txBody>
      </p:sp>
      <p:sp>
        <p:nvSpPr>
          <p:cNvPr id="35843" name="Rectangle 2">
            <a:extLst>
              <a:ext uri="{FF2B5EF4-FFF2-40B4-BE49-F238E27FC236}">
                <a16:creationId xmlns:a16="http://schemas.microsoft.com/office/drawing/2014/main" id="{919EB798-4276-4EB1-BA14-2883766AD6B1}"/>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3ECD4996-047F-43DA-BBDD-D548EFF47D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9047973B-0933-4747-BC7D-DC93B515F7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6076AEA-D4D8-443A-B94D-3E3B52B66C93}" type="slidenum">
              <a:rPr lang="en-US" altLang="en-US"/>
              <a:pPr>
                <a:spcBef>
                  <a:spcPct val="0"/>
                </a:spcBef>
              </a:pPr>
              <a:t>40</a:t>
            </a:fld>
            <a:endParaRPr lang="en-US" altLang="en-US"/>
          </a:p>
        </p:txBody>
      </p:sp>
      <p:sp>
        <p:nvSpPr>
          <p:cNvPr id="38915" name="Rectangle 2">
            <a:extLst>
              <a:ext uri="{FF2B5EF4-FFF2-40B4-BE49-F238E27FC236}">
                <a16:creationId xmlns:a16="http://schemas.microsoft.com/office/drawing/2014/main" id="{094E1CE2-39F3-415A-A9D3-7A1485FAB11B}"/>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9618E90F-7E5F-432A-A700-F2B7700B1C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371AD5BA-2A20-45B1-B5ED-8C53DA2ECC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7A7E811-F856-4583-9950-8E1234DCF49C}" type="slidenum">
              <a:rPr lang="en-US" altLang="en-US"/>
              <a:pPr>
                <a:spcBef>
                  <a:spcPct val="0"/>
                </a:spcBef>
              </a:pPr>
              <a:t>41</a:t>
            </a:fld>
            <a:endParaRPr lang="en-US" altLang="en-US"/>
          </a:p>
        </p:txBody>
      </p:sp>
      <p:sp>
        <p:nvSpPr>
          <p:cNvPr id="40963" name="Rectangle 2">
            <a:extLst>
              <a:ext uri="{FF2B5EF4-FFF2-40B4-BE49-F238E27FC236}">
                <a16:creationId xmlns:a16="http://schemas.microsoft.com/office/drawing/2014/main" id="{294988F5-3980-4401-8BEA-49271D3F2BC3}"/>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1081064C-90F0-4D6B-84C2-C2B908F487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DC3B6426-DEBD-439A-B825-EAF23D5313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3591014-7458-4460-9DFD-89B1944A3F9E}" type="slidenum">
              <a:rPr lang="en-US" altLang="en-US"/>
              <a:pPr>
                <a:spcBef>
                  <a:spcPct val="0"/>
                </a:spcBef>
              </a:pPr>
              <a:t>42</a:t>
            </a:fld>
            <a:endParaRPr lang="en-US" altLang="en-US"/>
          </a:p>
        </p:txBody>
      </p:sp>
      <p:sp>
        <p:nvSpPr>
          <p:cNvPr id="43011" name="Rectangle 2">
            <a:extLst>
              <a:ext uri="{FF2B5EF4-FFF2-40B4-BE49-F238E27FC236}">
                <a16:creationId xmlns:a16="http://schemas.microsoft.com/office/drawing/2014/main" id="{86B845D5-6C90-4896-8EFD-B2EEDA235B7F}"/>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0ADE95A0-2975-4AFA-9BF4-3B9DD6F099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0704F009-3D51-4C12-ADD5-A92556FDEB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A4F0F59-CA50-4DDE-B670-499E64C342ED}" type="slidenum">
              <a:rPr lang="en-US" altLang="en-US"/>
              <a:pPr>
                <a:spcBef>
                  <a:spcPct val="0"/>
                </a:spcBef>
              </a:pPr>
              <a:t>43</a:t>
            </a:fld>
            <a:endParaRPr lang="en-US" altLang="en-US"/>
          </a:p>
        </p:txBody>
      </p:sp>
      <p:sp>
        <p:nvSpPr>
          <p:cNvPr id="45059" name="Rectangle 2">
            <a:extLst>
              <a:ext uri="{FF2B5EF4-FFF2-40B4-BE49-F238E27FC236}">
                <a16:creationId xmlns:a16="http://schemas.microsoft.com/office/drawing/2014/main" id="{802C35DC-9644-47A0-A511-5C011EF6CF5A}"/>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8EA22417-65CB-4CAA-9F03-4A2CC240A4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8640E601-E447-4EA9-8E5B-261D289D72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1BC6F3F-3101-443A-9932-59D410DB72C2}" type="slidenum">
              <a:rPr lang="en-US" altLang="en-US"/>
              <a:pPr>
                <a:spcBef>
                  <a:spcPct val="0"/>
                </a:spcBef>
              </a:pPr>
              <a:t>44</a:t>
            </a:fld>
            <a:endParaRPr lang="en-US" altLang="en-US"/>
          </a:p>
        </p:txBody>
      </p:sp>
      <p:sp>
        <p:nvSpPr>
          <p:cNvPr id="47107" name="Rectangle 2">
            <a:extLst>
              <a:ext uri="{FF2B5EF4-FFF2-40B4-BE49-F238E27FC236}">
                <a16:creationId xmlns:a16="http://schemas.microsoft.com/office/drawing/2014/main" id="{EB6B35C0-D563-464E-8DD0-1467C17E1176}"/>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59CA3D8A-3E47-403D-9CF5-59912AA4EF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03C188B3-A46D-44EC-BBED-E180A2EEEA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6DDAB6A-6145-44B6-8CC9-B34BECF16AE0}" type="slidenum">
              <a:rPr lang="en-US" altLang="en-US"/>
              <a:pPr>
                <a:spcBef>
                  <a:spcPct val="0"/>
                </a:spcBef>
              </a:pPr>
              <a:t>45</a:t>
            </a:fld>
            <a:endParaRPr lang="en-US" altLang="en-US"/>
          </a:p>
        </p:txBody>
      </p:sp>
      <p:sp>
        <p:nvSpPr>
          <p:cNvPr id="49155" name="Rectangle 2">
            <a:extLst>
              <a:ext uri="{FF2B5EF4-FFF2-40B4-BE49-F238E27FC236}">
                <a16:creationId xmlns:a16="http://schemas.microsoft.com/office/drawing/2014/main" id="{38C02448-FBA7-4F1D-93CC-8D33FFE4CBAB}"/>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DEEE7383-E30A-4C27-985A-259DE8AF32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1B06015-4375-4F47-98C5-80E32064BC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9566348-BFEE-4085-9B98-BB3E51A967A7}" type="slidenum">
              <a:rPr lang="en-US" altLang="en-US"/>
              <a:pPr>
                <a:spcBef>
                  <a:spcPct val="0"/>
                </a:spcBef>
              </a:pPr>
              <a:t>46</a:t>
            </a:fld>
            <a:endParaRPr lang="en-US" altLang="en-US"/>
          </a:p>
        </p:txBody>
      </p:sp>
      <p:sp>
        <p:nvSpPr>
          <p:cNvPr id="51203" name="Rectangle 2">
            <a:extLst>
              <a:ext uri="{FF2B5EF4-FFF2-40B4-BE49-F238E27FC236}">
                <a16:creationId xmlns:a16="http://schemas.microsoft.com/office/drawing/2014/main" id="{400DAAEE-9188-46A0-8928-77476B356C78}"/>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131AFA1C-1C5D-441D-82BC-5AC4D121B4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F7AA2A1-A200-485E-94E0-DF5E184626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3D95FDE-07CC-4A10-B7F5-32DEE8BA7590}" type="slidenum">
              <a:rPr lang="en-US" altLang="en-US"/>
              <a:pPr>
                <a:spcBef>
                  <a:spcPct val="0"/>
                </a:spcBef>
              </a:pPr>
              <a:t>47</a:t>
            </a:fld>
            <a:endParaRPr lang="en-US" altLang="en-US"/>
          </a:p>
        </p:txBody>
      </p:sp>
      <p:sp>
        <p:nvSpPr>
          <p:cNvPr id="53251" name="Rectangle 2">
            <a:extLst>
              <a:ext uri="{FF2B5EF4-FFF2-40B4-BE49-F238E27FC236}">
                <a16:creationId xmlns:a16="http://schemas.microsoft.com/office/drawing/2014/main" id="{CC1245F7-63F5-4598-8B60-BFF2F30A0FD9}"/>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4D4994E5-3B48-4092-B80F-C37B76685C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E0B70E7C-6BD0-4B47-846B-BDFA05BE3F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1FFDD60-6F1F-41F9-AE11-E0C93AB48046}" type="slidenum">
              <a:rPr lang="en-US" altLang="en-US"/>
              <a:pPr>
                <a:spcBef>
                  <a:spcPct val="0"/>
                </a:spcBef>
              </a:pPr>
              <a:t>4</a:t>
            </a:fld>
            <a:endParaRPr lang="en-US" altLang="en-US"/>
          </a:p>
        </p:txBody>
      </p:sp>
      <p:sp>
        <p:nvSpPr>
          <p:cNvPr id="12291" name="Rectangle 2">
            <a:extLst>
              <a:ext uri="{FF2B5EF4-FFF2-40B4-BE49-F238E27FC236}">
                <a16:creationId xmlns:a16="http://schemas.microsoft.com/office/drawing/2014/main" id="{09056EE3-D9C5-4A86-BC14-5FA042746930}"/>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9C850731-90E0-4872-BC7B-AD10870C11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9DAD2C2-02CA-410F-9747-535A391D1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FF631D1-8BF0-4D43-A038-0CCB2780AD80}" type="slidenum">
              <a:rPr lang="en-US" altLang="en-US"/>
              <a:pPr>
                <a:spcBef>
                  <a:spcPct val="0"/>
                </a:spcBef>
              </a:pPr>
              <a:t>48</a:t>
            </a:fld>
            <a:endParaRPr lang="en-US" altLang="en-US"/>
          </a:p>
        </p:txBody>
      </p:sp>
      <p:sp>
        <p:nvSpPr>
          <p:cNvPr id="55299" name="Rectangle 2">
            <a:extLst>
              <a:ext uri="{FF2B5EF4-FFF2-40B4-BE49-F238E27FC236}">
                <a16:creationId xmlns:a16="http://schemas.microsoft.com/office/drawing/2014/main" id="{B8D9A3CC-B793-4BD1-92A4-0520D4E33D34}"/>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E2880CCD-EC1F-44F1-A82B-9B6F2E4CDF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9DAD2C2-02CA-410F-9747-535A391D1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FF631D1-8BF0-4D43-A038-0CCB2780AD80}" type="slidenum">
              <a:rPr lang="en-US" altLang="en-US"/>
              <a:pPr>
                <a:spcBef>
                  <a:spcPct val="0"/>
                </a:spcBef>
              </a:pPr>
              <a:t>49</a:t>
            </a:fld>
            <a:endParaRPr lang="en-US" altLang="en-US"/>
          </a:p>
        </p:txBody>
      </p:sp>
      <p:sp>
        <p:nvSpPr>
          <p:cNvPr id="55299" name="Rectangle 2">
            <a:extLst>
              <a:ext uri="{FF2B5EF4-FFF2-40B4-BE49-F238E27FC236}">
                <a16:creationId xmlns:a16="http://schemas.microsoft.com/office/drawing/2014/main" id="{B8D9A3CC-B793-4BD1-92A4-0520D4E33D34}"/>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E2880CCD-EC1F-44F1-A82B-9B6F2E4CDF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515283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C44337F7-50FA-4021-BC54-20BEE3F6CF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6C7E9C3-BD75-46A3-867E-65FA35FE9943}" type="slidenum">
              <a:rPr lang="en-US" altLang="en-US"/>
              <a:pPr>
                <a:spcBef>
                  <a:spcPct val="0"/>
                </a:spcBef>
              </a:pPr>
              <a:t>50</a:t>
            </a:fld>
            <a:endParaRPr lang="en-US" altLang="en-US"/>
          </a:p>
        </p:txBody>
      </p:sp>
      <p:sp>
        <p:nvSpPr>
          <p:cNvPr id="57347" name="Rectangle 2">
            <a:extLst>
              <a:ext uri="{FF2B5EF4-FFF2-40B4-BE49-F238E27FC236}">
                <a16:creationId xmlns:a16="http://schemas.microsoft.com/office/drawing/2014/main" id="{958E696C-C7BE-499B-8D32-37876C7BD164}"/>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318E99F0-F35A-4648-A298-134C44B1E7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45C5F54-67E0-4E9C-8378-CB080DBF1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805660C-6BD5-4182-AFBC-BBA57AF2224E}" type="slidenum">
              <a:rPr lang="en-US" altLang="en-US"/>
              <a:pPr>
                <a:spcBef>
                  <a:spcPct val="0"/>
                </a:spcBef>
              </a:pPr>
              <a:t>51</a:t>
            </a:fld>
            <a:endParaRPr lang="en-US" altLang="en-US"/>
          </a:p>
        </p:txBody>
      </p:sp>
      <p:sp>
        <p:nvSpPr>
          <p:cNvPr id="59395" name="Rectangle 2">
            <a:extLst>
              <a:ext uri="{FF2B5EF4-FFF2-40B4-BE49-F238E27FC236}">
                <a16:creationId xmlns:a16="http://schemas.microsoft.com/office/drawing/2014/main" id="{41A240B9-B0AF-425D-881F-231B8A53EBAC}"/>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5B47539-C71B-4EA3-9DFF-12DFCB7EBA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E44DF81E-872F-4CD0-AFBD-47B6CCE5D7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7A2061F-9093-42ED-A4F3-987491992B71}" type="slidenum">
              <a:rPr lang="en-US" altLang="en-US"/>
              <a:pPr>
                <a:spcBef>
                  <a:spcPct val="0"/>
                </a:spcBef>
              </a:pPr>
              <a:t>52</a:t>
            </a:fld>
            <a:endParaRPr lang="en-US" altLang="en-US"/>
          </a:p>
        </p:txBody>
      </p:sp>
      <p:sp>
        <p:nvSpPr>
          <p:cNvPr id="61443" name="Rectangle 2">
            <a:extLst>
              <a:ext uri="{FF2B5EF4-FFF2-40B4-BE49-F238E27FC236}">
                <a16:creationId xmlns:a16="http://schemas.microsoft.com/office/drawing/2014/main" id="{EED39568-5F8D-4E78-88C7-1975CE027DBC}"/>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FC45C962-0B5D-4F26-9A10-61DE452DC2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4207BE2E-CD49-4007-A746-9E7BC97E9A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E2F11D3-C453-4FDA-9D45-787E30EAB8E3}" type="slidenum">
              <a:rPr lang="en-US" altLang="en-US"/>
              <a:pPr>
                <a:spcBef>
                  <a:spcPct val="0"/>
                </a:spcBef>
              </a:pPr>
              <a:t>54</a:t>
            </a:fld>
            <a:endParaRPr lang="en-US" altLang="en-US"/>
          </a:p>
        </p:txBody>
      </p:sp>
      <p:sp>
        <p:nvSpPr>
          <p:cNvPr id="64515" name="Rectangle 2">
            <a:extLst>
              <a:ext uri="{FF2B5EF4-FFF2-40B4-BE49-F238E27FC236}">
                <a16:creationId xmlns:a16="http://schemas.microsoft.com/office/drawing/2014/main" id="{048AD38A-DA1E-4E9E-B746-D9DC296EF45B}"/>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2FBAAC0F-5BDD-45F4-AAE7-FD45B13CE6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19FEE978-6044-4D2E-8F9F-32A6AE15BC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ACB2606-DECF-45B3-A0F6-8771E5D1B393}" type="slidenum">
              <a:rPr lang="en-US" altLang="en-US"/>
              <a:pPr>
                <a:spcBef>
                  <a:spcPct val="0"/>
                </a:spcBef>
              </a:pPr>
              <a:t>55</a:t>
            </a:fld>
            <a:endParaRPr lang="en-US" altLang="en-US"/>
          </a:p>
        </p:txBody>
      </p:sp>
      <p:sp>
        <p:nvSpPr>
          <p:cNvPr id="66563" name="Rectangle 2">
            <a:extLst>
              <a:ext uri="{FF2B5EF4-FFF2-40B4-BE49-F238E27FC236}">
                <a16:creationId xmlns:a16="http://schemas.microsoft.com/office/drawing/2014/main" id="{A94E872E-7942-443C-ADE8-42F93E345AB1}"/>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A6B2C401-F648-4E44-981B-48E8A3DD43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2D39EA6C-42C4-49FA-A04B-E724C52723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5AE1339-B637-4260-8C8B-8BD687B29C9D}" type="slidenum">
              <a:rPr lang="en-US" altLang="en-US"/>
              <a:pPr>
                <a:spcBef>
                  <a:spcPct val="0"/>
                </a:spcBef>
              </a:pPr>
              <a:t>56</a:t>
            </a:fld>
            <a:endParaRPr lang="en-US" altLang="en-US"/>
          </a:p>
        </p:txBody>
      </p:sp>
      <p:sp>
        <p:nvSpPr>
          <p:cNvPr id="68611" name="Rectangle 2">
            <a:extLst>
              <a:ext uri="{FF2B5EF4-FFF2-40B4-BE49-F238E27FC236}">
                <a16:creationId xmlns:a16="http://schemas.microsoft.com/office/drawing/2014/main" id="{24F4CFF6-94AC-4A55-8E7A-B46A95728E5A}"/>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26080C2F-B19D-4F75-8687-069C24ED2D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03F6759-721F-432F-A734-55E1C5F22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pPr>
                <a:spcBef>
                  <a:spcPct val="0"/>
                </a:spcBef>
              </a:pPr>
              <a:t>57</a:t>
            </a:fld>
            <a:endParaRPr lang="en-US" altLang="en-US"/>
          </a:p>
        </p:txBody>
      </p:sp>
      <p:sp>
        <p:nvSpPr>
          <p:cNvPr id="99331" name="Rectangle 2">
            <a:extLst>
              <a:ext uri="{FF2B5EF4-FFF2-40B4-BE49-F238E27FC236}">
                <a16:creationId xmlns:a16="http://schemas.microsoft.com/office/drawing/2014/main" id="{FCA8C569-269B-4964-A6C4-E112A1C17AD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A955F6C-4161-4C7D-96F2-9FF5E5C91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070096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382A1B1B-F105-4542-8C84-F3577F8398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0AE584F-BE77-4CB7-BA8C-A68D1227213D}" type="slidenum">
              <a:rPr lang="en-US" altLang="en-US"/>
              <a:pPr>
                <a:spcBef>
                  <a:spcPct val="0"/>
                </a:spcBef>
              </a:pPr>
              <a:t>58</a:t>
            </a:fld>
            <a:endParaRPr lang="en-US" altLang="en-US"/>
          </a:p>
        </p:txBody>
      </p:sp>
      <p:sp>
        <p:nvSpPr>
          <p:cNvPr id="101379" name="Rectangle 2">
            <a:extLst>
              <a:ext uri="{FF2B5EF4-FFF2-40B4-BE49-F238E27FC236}">
                <a16:creationId xmlns:a16="http://schemas.microsoft.com/office/drawing/2014/main" id="{850431C6-2CED-448B-86D5-66F5582BBC52}"/>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623CF82B-25A6-4AEA-B852-622167DB5F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F32DA4FD-03E3-4ADF-B51F-ED6C5C47E1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8F12D1A-C6EE-4D7C-AC44-7E505EC7AF9A}" type="slidenum">
              <a:rPr lang="en-US" altLang="en-US"/>
              <a:pPr>
                <a:spcBef>
                  <a:spcPct val="0"/>
                </a:spcBef>
              </a:pPr>
              <a:t>5</a:t>
            </a:fld>
            <a:endParaRPr lang="en-US" altLang="en-US"/>
          </a:p>
        </p:txBody>
      </p:sp>
      <p:sp>
        <p:nvSpPr>
          <p:cNvPr id="14339" name="Rectangle 2">
            <a:extLst>
              <a:ext uri="{FF2B5EF4-FFF2-40B4-BE49-F238E27FC236}">
                <a16:creationId xmlns:a16="http://schemas.microsoft.com/office/drawing/2014/main" id="{0DF77218-C772-4D7B-9568-C8F8165B99E5}"/>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D40D1FB1-38D3-4CD0-9B4F-E6C0968214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7EDCD3A8-8CE4-4EDB-864A-4C21897A52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A10B5C1-7C2C-4F20-A729-16D6CB13CEC5}" type="slidenum">
              <a:rPr lang="en-US" altLang="en-US"/>
              <a:pPr>
                <a:spcBef>
                  <a:spcPct val="0"/>
                </a:spcBef>
              </a:pPr>
              <a:t>59</a:t>
            </a:fld>
            <a:endParaRPr lang="en-US" altLang="en-US"/>
          </a:p>
        </p:txBody>
      </p:sp>
      <p:sp>
        <p:nvSpPr>
          <p:cNvPr id="103427" name="Rectangle 2">
            <a:extLst>
              <a:ext uri="{FF2B5EF4-FFF2-40B4-BE49-F238E27FC236}">
                <a16:creationId xmlns:a16="http://schemas.microsoft.com/office/drawing/2014/main" id="{3B15ED7A-4E38-4E80-9C71-3F15BF94B298}"/>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2CE105D2-8B2B-433C-B339-E151778D85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7EDCD3A8-8CE4-4EDB-864A-4C21897A52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A10B5C1-7C2C-4F20-A729-16D6CB13CEC5}" type="slidenum">
              <a:rPr lang="en-US" altLang="en-US"/>
              <a:pPr>
                <a:spcBef>
                  <a:spcPct val="0"/>
                </a:spcBef>
              </a:pPr>
              <a:t>60</a:t>
            </a:fld>
            <a:endParaRPr lang="en-US" altLang="en-US"/>
          </a:p>
        </p:txBody>
      </p:sp>
      <p:sp>
        <p:nvSpPr>
          <p:cNvPr id="103427" name="Rectangle 2">
            <a:extLst>
              <a:ext uri="{FF2B5EF4-FFF2-40B4-BE49-F238E27FC236}">
                <a16:creationId xmlns:a16="http://schemas.microsoft.com/office/drawing/2014/main" id="{3B15ED7A-4E38-4E80-9C71-3F15BF94B298}"/>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2CE105D2-8B2B-433C-B339-E151778D85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736619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8388A9BE-CAEE-40C7-A9AC-A6A2AFA686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967966D-D241-441D-8A98-B44F3BCDA90B}" type="slidenum">
              <a:rPr lang="en-US" altLang="en-US"/>
              <a:pPr>
                <a:spcBef>
                  <a:spcPct val="0"/>
                </a:spcBef>
              </a:pPr>
              <a:t>61</a:t>
            </a:fld>
            <a:endParaRPr lang="en-US" altLang="en-US"/>
          </a:p>
        </p:txBody>
      </p:sp>
      <p:sp>
        <p:nvSpPr>
          <p:cNvPr id="107523" name="Rectangle 2">
            <a:extLst>
              <a:ext uri="{FF2B5EF4-FFF2-40B4-BE49-F238E27FC236}">
                <a16:creationId xmlns:a16="http://schemas.microsoft.com/office/drawing/2014/main" id="{A73D03FA-2A61-43B5-9CAC-FB54DF93DECF}"/>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D62D1324-E1FC-4253-B012-6A729B1667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92B87CB8-9DD2-4BE0-98B5-BA889B46ED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E269A15-F8FA-4B14-9339-75723294DD04}" type="slidenum">
              <a:rPr lang="en-US" altLang="en-US"/>
              <a:pPr>
                <a:spcBef>
                  <a:spcPct val="0"/>
                </a:spcBef>
              </a:pPr>
              <a:t>62</a:t>
            </a:fld>
            <a:endParaRPr lang="en-US" altLang="en-US"/>
          </a:p>
        </p:txBody>
      </p:sp>
      <p:sp>
        <p:nvSpPr>
          <p:cNvPr id="105475" name="Rectangle 2">
            <a:extLst>
              <a:ext uri="{FF2B5EF4-FFF2-40B4-BE49-F238E27FC236}">
                <a16:creationId xmlns:a16="http://schemas.microsoft.com/office/drawing/2014/main" id="{8E7D9A2B-1067-4164-98DA-EE39329FE455}"/>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200B00AE-D509-49B5-9EF3-0E257B5B80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FBA35C56-5884-418A-A710-C72DAA06D7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EC98DFC3-B04D-4D7B-AE3F-771854D17957}" type="slidenum">
              <a:rPr lang="en-US" altLang="en-US"/>
              <a:pPr>
                <a:spcBef>
                  <a:spcPct val="0"/>
                </a:spcBef>
              </a:pPr>
              <a:t>64</a:t>
            </a:fld>
            <a:endParaRPr lang="en-US" altLang="en-US"/>
          </a:p>
        </p:txBody>
      </p:sp>
      <p:sp>
        <p:nvSpPr>
          <p:cNvPr id="109571" name="Rectangle 2">
            <a:extLst>
              <a:ext uri="{FF2B5EF4-FFF2-40B4-BE49-F238E27FC236}">
                <a16:creationId xmlns:a16="http://schemas.microsoft.com/office/drawing/2014/main" id="{BDB88FD2-6EF2-4C57-A062-4F7247E369CF}"/>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44B1F0EB-B6D9-404E-9105-6F144A0A06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82815B4D-17A1-4892-AD9B-42A8E2641C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E2403F1-BA73-4A79-BA61-8EB38B83C072}" type="slidenum">
              <a:rPr lang="en-US" altLang="en-US"/>
              <a:pPr>
                <a:spcBef>
                  <a:spcPct val="0"/>
                </a:spcBef>
              </a:pPr>
              <a:t>65</a:t>
            </a:fld>
            <a:endParaRPr lang="en-US" altLang="en-US"/>
          </a:p>
        </p:txBody>
      </p:sp>
      <p:sp>
        <p:nvSpPr>
          <p:cNvPr id="111619" name="Rectangle 2">
            <a:extLst>
              <a:ext uri="{FF2B5EF4-FFF2-40B4-BE49-F238E27FC236}">
                <a16:creationId xmlns:a16="http://schemas.microsoft.com/office/drawing/2014/main" id="{5DCFC0F7-3A69-436D-84EB-7E77E50D430D}"/>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23F0CA09-EBA2-40C5-BA79-8F26EF4302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9A128C53-CB30-47FE-AB93-A75A3D501C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70AB2FA-44E6-4D45-9718-797B2D10A34F}" type="slidenum">
              <a:rPr lang="en-US" altLang="en-US"/>
              <a:pPr>
                <a:spcBef>
                  <a:spcPct val="0"/>
                </a:spcBef>
              </a:pPr>
              <a:t>66</a:t>
            </a:fld>
            <a:endParaRPr lang="en-US" altLang="en-US"/>
          </a:p>
        </p:txBody>
      </p:sp>
      <p:sp>
        <p:nvSpPr>
          <p:cNvPr id="113667" name="Rectangle 2">
            <a:extLst>
              <a:ext uri="{FF2B5EF4-FFF2-40B4-BE49-F238E27FC236}">
                <a16:creationId xmlns:a16="http://schemas.microsoft.com/office/drawing/2014/main" id="{B9A2BEED-4A75-4E08-8612-8A659850C5F0}"/>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21855F94-8969-4C8D-A9E0-1A63BB9BB9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EE50B942-6273-48FB-A317-908B5BA8C7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C71C6D7-81FB-46D5-957D-BAB0DCCBA01D}" type="slidenum">
              <a:rPr lang="en-US" altLang="en-US"/>
              <a:pPr>
                <a:spcBef>
                  <a:spcPct val="0"/>
                </a:spcBef>
              </a:pPr>
              <a:t>67</a:t>
            </a:fld>
            <a:endParaRPr lang="en-US" altLang="en-US"/>
          </a:p>
        </p:txBody>
      </p:sp>
      <p:sp>
        <p:nvSpPr>
          <p:cNvPr id="115715" name="Rectangle 2">
            <a:extLst>
              <a:ext uri="{FF2B5EF4-FFF2-40B4-BE49-F238E27FC236}">
                <a16:creationId xmlns:a16="http://schemas.microsoft.com/office/drawing/2014/main" id="{F2EBAB9B-E20F-45BE-BB5E-E099B77D6C84}"/>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22BF91D5-3852-4FF5-BE9E-8CACA60864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A7D7EF1D-4A8E-47C1-B8E7-7F73C891DD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BFB42BA-7338-4141-B8FF-85A813300A34}" type="slidenum">
              <a:rPr lang="en-US" altLang="en-US"/>
              <a:pPr>
                <a:spcBef>
                  <a:spcPct val="0"/>
                </a:spcBef>
              </a:pPr>
              <a:t>68</a:t>
            </a:fld>
            <a:endParaRPr lang="en-US" altLang="en-US"/>
          </a:p>
        </p:txBody>
      </p:sp>
      <p:sp>
        <p:nvSpPr>
          <p:cNvPr id="117763" name="Rectangle 2">
            <a:extLst>
              <a:ext uri="{FF2B5EF4-FFF2-40B4-BE49-F238E27FC236}">
                <a16:creationId xmlns:a16="http://schemas.microsoft.com/office/drawing/2014/main" id="{3ED9EE40-3702-4C7B-885F-3EB93EA060B6}"/>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5149F8FC-43A5-4562-8659-6BBDADB13A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679FB86F-30AC-486C-8D7A-697BCDF6A0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139DCB2-C52A-43BA-BE87-2C9958BA8626}" type="slidenum">
              <a:rPr lang="en-US" altLang="en-US"/>
              <a:pPr>
                <a:spcBef>
                  <a:spcPct val="0"/>
                </a:spcBef>
              </a:pPr>
              <a:t>69</a:t>
            </a:fld>
            <a:endParaRPr lang="en-US" altLang="en-US"/>
          </a:p>
        </p:txBody>
      </p:sp>
      <p:sp>
        <p:nvSpPr>
          <p:cNvPr id="119811" name="Rectangle 2">
            <a:extLst>
              <a:ext uri="{FF2B5EF4-FFF2-40B4-BE49-F238E27FC236}">
                <a16:creationId xmlns:a16="http://schemas.microsoft.com/office/drawing/2014/main" id="{98C7413E-12B3-4D53-B685-DA769D0F9449}"/>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02D52E34-2B69-4546-95F6-1532EF87D2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03F6759-721F-432F-A734-55E1C5F22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pPr>
                <a:spcBef>
                  <a:spcPct val="0"/>
                </a:spcBef>
              </a:pPr>
              <a:t>7</a:t>
            </a:fld>
            <a:endParaRPr lang="en-US" altLang="en-US"/>
          </a:p>
        </p:txBody>
      </p:sp>
      <p:sp>
        <p:nvSpPr>
          <p:cNvPr id="99331" name="Rectangle 2">
            <a:extLst>
              <a:ext uri="{FF2B5EF4-FFF2-40B4-BE49-F238E27FC236}">
                <a16:creationId xmlns:a16="http://schemas.microsoft.com/office/drawing/2014/main" id="{FCA8C569-269B-4964-A6C4-E112A1C17AD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A955F6C-4161-4C7D-96F2-9FF5E5C91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665116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8729101F-97AD-4600-B540-6772C12C97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FCB4AC00-ADD9-4E7A-A3A6-6FA547D0AE66}" type="slidenum">
              <a:rPr lang="en-US" altLang="en-US"/>
              <a:pPr>
                <a:spcBef>
                  <a:spcPct val="0"/>
                </a:spcBef>
              </a:pPr>
              <a:t>70</a:t>
            </a:fld>
            <a:endParaRPr lang="en-US" altLang="en-US"/>
          </a:p>
        </p:txBody>
      </p:sp>
      <p:sp>
        <p:nvSpPr>
          <p:cNvPr id="121859" name="Rectangle 2">
            <a:extLst>
              <a:ext uri="{FF2B5EF4-FFF2-40B4-BE49-F238E27FC236}">
                <a16:creationId xmlns:a16="http://schemas.microsoft.com/office/drawing/2014/main" id="{FCD76CE0-DC89-4250-915F-CE8F6775B5FD}"/>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2C4177D3-F655-482A-8099-C7CA55853B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AB784A94-3858-48E8-86A5-D6180D020C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2593C74-5895-4E3B-865F-BF6B0B15EA7A}" type="slidenum">
              <a:rPr lang="en-US" altLang="en-US"/>
              <a:pPr>
                <a:spcBef>
                  <a:spcPct val="0"/>
                </a:spcBef>
              </a:pPr>
              <a:t>71</a:t>
            </a:fld>
            <a:endParaRPr lang="en-US" altLang="en-US"/>
          </a:p>
        </p:txBody>
      </p:sp>
      <p:sp>
        <p:nvSpPr>
          <p:cNvPr id="123907" name="Rectangle 2">
            <a:extLst>
              <a:ext uri="{FF2B5EF4-FFF2-40B4-BE49-F238E27FC236}">
                <a16:creationId xmlns:a16="http://schemas.microsoft.com/office/drawing/2014/main" id="{A4B130F0-A87F-4759-B721-2EEF39CF3D5E}"/>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B001DAF7-978A-43C4-B585-FD51F40728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7B7D854C-7019-4B4F-81A5-34CB019A0F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CB57B825-C2F0-4497-AA07-1D07C7913FD2}" type="slidenum">
              <a:rPr lang="en-US" altLang="en-US"/>
              <a:pPr>
                <a:spcBef>
                  <a:spcPct val="0"/>
                </a:spcBef>
              </a:pPr>
              <a:t>72</a:t>
            </a:fld>
            <a:endParaRPr lang="en-US" altLang="en-US"/>
          </a:p>
        </p:txBody>
      </p:sp>
      <p:sp>
        <p:nvSpPr>
          <p:cNvPr id="125955" name="Rectangle 2">
            <a:extLst>
              <a:ext uri="{FF2B5EF4-FFF2-40B4-BE49-F238E27FC236}">
                <a16:creationId xmlns:a16="http://schemas.microsoft.com/office/drawing/2014/main" id="{D5222F24-C070-44FA-8A8F-D089716400B4}"/>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44E79C1A-1E45-4A9C-A1E9-B0A1A653DD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E288FAC4-4038-46A2-A12A-7A88395647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B8E3653-64ED-4D8A-A0DD-2DF026C78E72}" type="slidenum">
              <a:rPr lang="en-US" altLang="en-US"/>
              <a:pPr>
                <a:spcBef>
                  <a:spcPct val="0"/>
                </a:spcBef>
              </a:pPr>
              <a:t>73</a:t>
            </a:fld>
            <a:endParaRPr lang="en-US" altLang="en-US"/>
          </a:p>
        </p:txBody>
      </p:sp>
      <p:sp>
        <p:nvSpPr>
          <p:cNvPr id="128003" name="Rectangle 2">
            <a:extLst>
              <a:ext uri="{FF2B5EF4-FFF2-40B4-BE49-F238E27FC236}">
                <a16:creationId xmlns:a16="http://schemas.microsoft.com/office/drawing/2014/main" id="{15CF936A-C5DA-4982-ACDC-E1FF21660F03}"/>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E5F153B0-EB6B-41C6-A9F2-A3802207F1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B5D7CD0E-03B2-435D-8ABE-5EC3B2BBBD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433C407-B021-4004-BEFB-2930E33D2AE7}" type="slidenum">
              <a:rPr lang="en-US" altLang="en-US"/>
              <a:pPr>
                <a:spcBef>
                  <a:spcPct val="0"/>
                </a:spcBef>
              </a:pPr>
              <a:t>74</a:t>
            </a:fld>
            <a:endParaRPr lang="en-US" altLang="en-US"/>
          </a:p>
        </p:txBody>
      </p:sp>
      <p:sp>
        <p:nvSpPr>
          <p:cNvPr id="130051" name="Rectangle 2">
            <a:extLst>
              <a:ext uri="{FF2B5EF4-FFF2-40B4-BE49-F238E27FC236}">
                <a16:creationId xmlns:a16="http://schemas.microsoft.com/office/drawing/2014/main" id="{E79ADFA5-7781-480A-87AF-AA0BA997AD3B}"/>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7E916BB3-9301-4BEC-86C7-6F3494D6A9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1C024034-FEF3-40B7-AC81-16E0C9A26A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3A813AF-61DB-4225-8327-C5D43E49192F}" type="slidenum">
              <a:rPr lang="en-US" altLang="en-US"/>
              <a:pPr>
                <a:spcBef>
                  <a:spcPct val="0"/>
                </a:spcBef>
              </a:pPr>
              <a:t>75</a:t>
            </a:fld>
            <a:endParaRPr lang="en-US" altLang="en-US"/>
          </a:p>
        </p:txBody>
      </p:sp>
      <p:sp>
        <p:nvSpPr>
          <p:cNvPr id="134147" name="Rectangle 2">
            <a:extLst>
              <a:ext uri="{FF2B5EF4-FFF2-40B4-BE49-F238E27FC236}">
                <a16:creationId xmlns:a16="http://schemas.microsoft.com/office/drawing/2014/main" id="{9A404278-F99F-4841-899C-7EF3FDEAB06D}"/>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5D2AAA75-F51F-41FD-9D5B-B9235EF7E2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98E73383-F835-476A-B19A-4E38BE2C48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6CB9E8D-5277-4EBF-9920-496D057AF186}" type="slidenum">
              <a:rPr lang="en-US" altLang="en-US"/>
              <a:pPr>
                <a:spcBef>
                  <a:spcPct val="0"/>
                </a:spcBef>
              </a:pPr>
              <a:t>76</a:t>
            </a:fld>
            <a:endParaRPr lang="en-US" altLang="en-US"/>
          </a:p>
        </p:txBody>
      </p:sp>
      <p:sp>
        <p:nvSpPr>
          <p:cNvPr id="136195" name="Rectangle 2">
            <a:extLst>
              <a:ext uri="{FF2B5EF4-FFF2-40B4-BE49-F238E27FC236}">
                <a16:creationId xmlns:a16="http://schemas.microsoft.com/office/drawing/2014/main" id="{E89033FE-49EE-4AA5-8427-655A5F88A178}"/>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C6C78F76-F845-42FD-92D4-5C789B0822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14A6BA56-4EBB-409B-BA07-485C44045C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9943186-389B-48BE-B772-8FC666B1B4A4}" type="slidenum">
              <a:rPr lang="en-US" altLang="en-US"/>
              <a:pPr>
                <a:spcBef>
                  <a:spcPct val="0"/>
                </a:spcBef>
              </a:pPr>
              <a:t>77</a:t>
            </a:fld>
            <a:endParaRPr lang="en-US" altLang="en-US"/>
          </a:p>
        </p:txBody>
      </p:sp>
      <p:sp>
        <p:nvSpPr>
          <p:cNvPr id="138243" name="Rectangle 2">
            <a:extLst>
              <a:ext uri="{FF2B5EF4-FFF2-40B4-BE49-F238E27FC236}">
                <a16:creationId xmlns:a16="http://schemas.microsoft.com/office/drawing/2014/main" id="{6708636D-EEA4-40D7-B8E6-20EC89159F3F}"/>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7535E657-491E-4178-AF8D-2DEEBD37F4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C4CB9F3B-7097-4D9B-A0CC-C9A19543E1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D910C1C-9B68-4964-8816-B48DEF4567E5}" type="slidenum">
              <a:rPr lang="en-US" altLang="en-US"/>
              <a:pPr>
                <a:spcBef>
                  <a:spcPct val="0"/>
                </a:spcBef>
              </a:pPr>
              <a:t>78</a:t>
            </a:fld>
            <a:endParaRPr lang="en-US" altLang="en-US"/>
          </a:p>
        </p:txBody>
      </p:sp>
      <p:sp>
        <p:nvSpPr>
          <p:cNvPr id="140291" name="Rectangle 2">
            <a:extLst>
              <a:ext uri="{FF2B5EF4-FFF2-40B4-BE49-F238E27FC236}">
                <a16:creationId xmlns:a16="http://schemas.microsoft.com/office/drawing/2014/main" id="{8EE1013D-C394-418F-B045-97FCFBE1C1AC}"/>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5A741CBA-D06C-4824-AEDE-7F6DFC75E4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CD4D5D04-50D0-4DB8-8CDA-A17F1E5C1857}"/>
              </a:ext>
            </a:extLst>
          </p:cNvPr>
          <p:cNvSpPr txBox="1">
            <a:spLocks noGrp="1" noChangeArrowheads="1"/>
          </p:cNvSpPr>
          <p:nvPr/>
        </p:nvSpPr>
        <p:spPr bwMode="auto">
          <a:xfrm>
            <a:off x="3967163" y="8820150"/>
            <a:ext cx="30305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0" tIns="46960" rIns="93920" bIns="46960" anchor="b"/>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lgn="r">
              <a:spcBef>
                <a:spcPct val="0"/>
              </a:spcBef>
            </a:pPr>
            <a:fld id="{98450238-5616-4D92-9D1B-D7FF94A6CF05}" type="slidenum">
              <a:rPr lang="en-US" altLang="en-US"/>
              <a:pPr algn="r">
                <a:spcBef>
                  <a:spcPct val="0"/>
                </a:spcBef>
              </a:pPr>
              <a:t>79</a:t>
            </a:fld>
            <a:endParaRPr lang="en-US" altLang="en-US"/>
          </a:p>
        </p:txBody>
      </p:sp>
      <p:sp>
        <p:nvSpPr>
          <p:cNvPr id="142339" name="Rectangle 2">
            <a:extLst>
              <a:ext uri="{FF2B5EF4-FFF2-40B4-BE49-F238E27FC236}">
                <a16:creationId xmlns:a16="http://schemas.microsoft.com/office/drawing/2014/main" id="{ADE7A286-C5C9-4466-90C9-D77B5A037E3A}"/>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E2AC6789-8E55-480F-8B75-71D3E4E99B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8E1D179-B9D0-48F6-B6D0-CA0943E584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87635B1-A065-42E2-B3DD-0514E4CC0D92}" type="slidenum">
              <a:rPr lang="en-US" altLang="en-US"/>
              <a:pPr>
                <a:spcBef>
                  <a:spcPct val="0"/>
                </a:spcBef>
              </a:pPr>
              <a:t>8</a:t>
            </a:fld>
            <a:endParaRPr lang="en-US" altLang="en-US"/>
          </a:p>
        </p:txBody>
      </p:sp>
      <p:sp>
        <p:nvSpPr>
          <p:cNvPr id="72707" name="Rectangle 2">
            <a:extLst>
              <a:ext uri="{FF2B5EF4-FFF2-40B4-BE49-F238E27FC236}">
                <a16:creationId xmlns:a16="http://schemas.microsoft.com/office/drawing/2014/main" id="{6261093E-637A-458C-94AC-5E33FAC54E61}"/>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DADF86CC-0D28-4363-A6D7-10D10E9193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5682187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8FA3785B-BC96-4292-A7D7-3490BBAC94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EDE018D-3132-477A-A792-7CFDAD3B58BC}" type="slidenum">
              <a:rPr lang="en-US" altLang="en-US"/>
              <a:pPr>
                <a:spcBef>
                  <a:spcPct val="0"/>
                </a:spcBef>
              </a:pPr>
              <a:t>80</a:t>
            </a:fld>
            <a:endParaRPr lang="en-US" altLang="en-US"/>
          </a:p>
        </p:txBody>
      </p:sp>
      <p:sp>
        <p:nvSpPr>
          <p:cNvPr id="144387" name="Rectangle 2">
            <a:extLst>
              <a:ext uri="{FF2B5EF4-FFF2-40B4-BE49-F238E27FC236}">
                <a16:creationId xmlns:a16="http://schemas.microsoft.com/office/drawing/2014/main" id="{7FD8AC91-B35C-4516-87D5-C868B4FA3EC0}"/>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B964DA40-7F35-438E-811E-E2F7C2A787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C03F6759-721F-432F-A734-55E1C5F22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DB28228-8DD8-403B-A9BF-0CD8617B2CD0}" type="slidenum">
              <a:rPr lang="en-US" altLang="en-US"/>
              <a:pPr>
                <a:spcBef>
                  <a:spcPct val="0"/>
                </a:spcBef>
              </a:pPr>
              <a:t>83</a:t>
            </a:fld>
            <a:endParaRPr lang="en-US" altLang="en-US"/>
          </a:p>
        </p:txBody>
      </p:sp>
      <p:sp>
        <p:nvSpPr>
          <p:cNvPr id="99331" name="Rectangle 2">
            <a:extLst>
              <a:ext uri="{FF2B5EF4-FFF2-40B4-BE49-F238E27FC236}">
                <a16:creationId xmlns:a16="http://schemas.microsoft.com/office/drawing/2014/main" id="{FCA8C569-269B-4964-A6C4-E112A1C17AD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A955F6C-4161-4C7D-96F2-9FF5E5C913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365113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6CF650C2-80E3-4CAE-B402-F5D65ADB88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BE748F81-99FD-43AF-9238-630E5FAF0BB1}" type="slidenum">
              <a:rPr lang="en-US" altLang="en-US"/>
              <a:pPr>
                <a:spcBef>
                  <a:spcPct val="0"/>
                </a:spcBef>
              </a:pPr>
              <a:t>84</a:t>
            </a:fld>
            <a:endParaRPr lang="en-US" altLang="en-US"/>
          </a:p>
        </p:txBody>
      </p:sp>
      <p:sp>
        <p:nvSpPr>
          <p:cNvPr id="149507" name="Rectangle 2">
            <a:extLst>
              <a:ext uri="{FF2B5EF4-FFF2-40B4-BE49-F238E27FC236}">
                <a16:creationId xmlns:a16="http://schemas.microsoft.com/office/drawing/2014/main" id="{FFB6153E-9C76-4B1D-93BF-420016151D70}"/>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id="{65F741D8-9CB0-4C0A-A804-C6285A7D1D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E4F09F3E-6E8F-4B86-BC1D-780E006D7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C25B7F2-3196-4B6B-A397-E0814A77837E}" type="slidenum">
              <a:rPr lang="en-US" altLang="en-US"/>
              <a:pPr>
                <a:spcBef>
                  <a:spcPct val="0"/>
                </a:spcBef>
              </a:pPr>
              <a:t>85</a:t>
            </a:fld>
            <a:endParaRPr lang="en-US" altLang="en-US"/>
          </a:p>
        </p:txBody>
      </p:sp>
      <p:sp>
        <p:nvSpPr>
          <p:cNvPr id="151555" name="Rectangle 2">
            <a:extLst>
              <a:ext uri="{FF2B5EF4-FFF2-40B4-BE49-F238E27FC236}">
                <a16:creationId xmlns:a16="http://schemas.microsoft.com/office/drawing/2014/main" id="{BE9E19F4-950B-4370-B2DF-840D71F24497}"/>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02C2A723-E80B-4D34-BD41-92A55428F9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F76E8F01-50DB-4DAC-A14E-7725196B5D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473C88F-C442-4107-BFCF-6A552A371D3E}" type="slidenum">
              <a:rPr lang="en-US" altLang="en-US"/>
              <a:pPr>
                <a:spcBef>
                  <a:spcPct val="0"/>
                </a:spcBef>
              </a:pPr>
              <a:t>86</a:t>
            </a:fld>
            <a:endParaRPr lang="en-US" altLang="en-US"/>
          </a:p>
        </p:txBody>
      </p:sp>
      <p:sp>
        <p:nvSpPr>
          <p:cNvPr id="153603" name="Rectangle 2">
            <a:extLst>
              <a:ext uri="{FF2B5EF4-FFF2-40B4-BE49-F238E27FC236}">
                <a16:creationId xmlns:a16="http://schemas.microsoft.com/office/drawing/2014/main" id="{5BE766EE-2959-4F58-88A9-26FCB27C10D1}"/>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85F43BDE-3010-447B-871C-6397D09C11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DD270E9E-20F3-4BAD-8F33-615151C284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12EE6C2-5042-41D6-8DC4-7849D078CBD2}" type="slidenum">
              <a:rPr lang="en-US" altLang="en-US"/>
              <a:pPr>
                <a:spcBef>
                  <a:spcPct val="0"/>
                </a:spcBef>
              </a:pPr>
              <a:t>87</a:t>
            </a:fld>
            <a:endParaRPr lang="en-US" altLang="en-US"/>
          </a:p>
        </p:txBody>
      </p:sp>
      <p:sp>
        <p:nvSpPr>
          <p:cNvPr id="155651" name="Rectangle 2">
            <a:extLst>
              <a:ext uri="{FF2B5EF4-FFF2-40B4-BE49-F238E27FC236}">
                <a16:creationId xmlns:a16="http://schemas.microsoft.com/office/drawing/2014/main" id="{9D491853-AD1D-43AE-ACBC-483FE51F9ECA}"/>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id="{86A00DE3-3A90-4962-9557-92CF95D375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C09B93E8-2058-4A4D-BCB2-1A82F3A34F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7D7808BA-38A7-4311-A7C3-9D654572C264}" type="slidenum">
              <a:rPr lang="en-US" altLang="en-US"/>
              <a:pPr>
                <a:spcBef>
                  <a:spcPct val="0"/>
                </a:spcBef>
              </a:pPr>
              <a:t>88</a:t>
            </a:fld>
            <a:endParaRPr lang="en-US" altLang="en-US"/>
          </a:p>
        </p:txBody>
      </p:sp>
      <p:sp>
        <p:nvSpPr>
          <p:cNvPr id="157699" name="Rectangle 2">
            <a:extLst>
              <a:ext uri="{FF2B5EF4-FFF2-40B4-BE49-F238E27FC236}">
                <a16:creationId xmlns:a16="http://schemas.microsoft.com/office/drawing/2014/main" id="{DBC55B19-D5BA-4F06-9FDB-710361D818FA}"/>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78154A94-573A-445D-BFA8-345EFE59E0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14ED7219-148C-4D56-8786-BED4323FAB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7716CAA-1AFC-4B77-8BC2-B16F79A2CC37}" type="slidenum">
              <a:rPr lang="en-US" altLang="en-US"/>
              <a:pPr>
                <a:spcBef>
                  <a:spcPct val="0"/>
                </a:spcBef>
              </a:pPr>
              <a:t>89</a:t>
            </a:fld>
            <a:endParaRPr lang="en-US" altLang="en-US"/>
          </a:p>
        </p:txBody>
      </p:sp>
      <p:sp>
        <p:nvSpPr>
          <p:cNvPr id="159747" name="Rectangle 2">
            <a:extLst>
              <a:ext uri="{FF2B5EF4-FFF2-40B4-BE49-F238E27FC236}">
                <a16:creationId xmlns:a16="http://schemas.microsoft.com/office/drawing/2014/main" id="{6430DB70-9D49-4F65-9101-289B8C0007E3}"/>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A4111C1E-706F-4518-81CA-4B7EBBA37E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1ECC75F1-FF96-44EB-9E57-7B4029AEEE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5918ACC0-49F8-47AD-970F-E6ED5878580B}" type="slidenum">
              <a:rPr lang="en-US" altLang="en-US"/>
              <a:pPr>
                <a:spcBef>
                  <a:spcPct val="0"/>
                </a:spcBef>
              </a:pPr>
              <a:t>9</a:t>
            </a:fld>
            <a:endParaRPr lang="en-US" altLang="en-US"/>
          </a:p>
        </p:txBody>
      </p:sp>
      <p:sp>
        <p:nvSpPr>
          <p:cNvPr id="74755" name="Rectangle 2">
            <a:extLst>
              <a:ext uri="{FF2B5EF4-FFF2-40B4-BE49-F238E27FC236}">
                <a16:creationId xmlns:a16="http://schemas.microsoft.com/office/drawing/2014/main" id="{94DFE4F3-2356-4D53-BC8E-C847746CD5EF}"/>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57C376C0-3BE1-415B-9426-66FD918A09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94954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FABB337A-7416-4EA0-B63B-3F3E233AD1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82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82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82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C5B2E15-168D-404D-B3E5-D811B39D72AB}" type="slidenum">
              <a:rPr lang="en-US" altLang="en-US"/>
              <a:pPr>
                <a:spcBef>
                  <a:spcPct val="0"/>
                </a:spcBef>
              </a:pPr>
              <a:t>11</a:t>
            </a:fld>
            <a:endParaRPr lang="en-US" altLang="en-US"/>
          </a:p>
        </p:txBody>
      </p:sp>
      <p:sp>
        <p:nvSpPr>
          <p:cNvPr id="76803" name="Rectangle 2">
            <a:extLst>
              <a:ext uri="{FF2B5EF4-FFF2-40B4-BE49-F238E27FC236}">
                <a16:creationId xmlns:a16="http://schemas.microsoft.com/office/drawing/2014/main" id="{38E8E170-8726-477F-A246-82382BBD6D26}"/>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8ECF24F5-E536-40B5-A388-459BFDBDDC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158860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smtClean="0"/>
              <a:pPr>
                <a:defRPr/>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77026798-0827-482F-848C-054321BDFD4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417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a:xfrm>
            <a:off x="814388" y="1093788"/>
            <a:ext cx="7661275" cy="4903787"/>
          </a:xfrm>
          <a:prstGeom prst="rect">
            <a:avLst/>
          </a:prstGeo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pPr>
              <a:defRPr/>
            </a:pPr>
            <a:fld id="{6BE145AF-6EF6-4D3F-9F5A-D9A01965DFCC}" type="slidenum">
              <a:rPr lang="en-US" altLang="en-US" smtClean="0"/>
              <a:pPr>
                <a:defRPr/>
              </a:pPr>
              <a:t>‹#›</a:t>
            </a:fld>
            <a:endParaRPr lang="en-US" altLang="en-US"/>
          </a:p>
        </p:txBody>
      </p:sp>
    </p:spTree>
    <p:extLst>
      <p:ext uri="{BB962C8B-B14F-4D97-AF65-F5344CB8AC3E}">
        <p14:creationId xmlns:p14="http://schemas.microsoft.com/office/powerpoint/2010/main" val="38093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8350" y="117475"/>
            <a:ext cx="5905500" cy="5880100"/>
          </a:xfrm>
          <a:prstGeom prst="rect">
            <a:avLst/>
          </a:prstGeo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pPr>
              <a:defRPr/>
            </a:pPr>
            <a:fld id="{330473E3-C97D-4F1E-BBB4-46F84DAEF79D}" type="slidenum">
              <a:rPr lang="en-US" altLang="en-US" smtClean="0"/>
              <a:pPr>
                <a:defRPr/>
              </a:pPr>
              <a:t>‹#›</a:t>
            </a:fld>
            <a:endParaRPr lang="en-US" altLang="en-US"/>
          </a:p>
        </p:txBody>
      </p:sp>
    </p:spTree>
    <p:extLst>
      <p:ext uri="{BB962C8B-B14F-4D97-AF65-F5344CB8AC3E}">
        <p14:creationId xmlns:p14="http://schemas.microsoft.com/office/powerpoint/2010/main" val="3728229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dirty="0"/>
              <a:t>Click to edit Master title style</a:t>
            </a:r>
          </a:p>
        </p:txBody>
      </p:sp>
      <p:sp>
        <p:nvSpPr>
          <p:cNvPr id="3" name="Text Placeholder 2"/>
          <p:cNvSpPr>
            <a:spLocks noGrp="1"/>
          </p:cNvSpPr>
          <p:nvPr>
            <p:ph type="body" sz="half" idx="1"/>
          </p:nvPr>
        </p:nvSpPr>
        <p:spPr>
          <a:xfrm>
            <a:off x="814388" y="1093788"/>
            <a:ext cx="3754437" cy="490378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21225" y="1093788"/>
            <a:ext cx="3754438" cy="490378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3">
            <a:extLst>
              <a:ext uri="{FF2B5EF4-FFF2-40B4-BE49-F238E27FC236}">
                <a16:creationId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pPr>
              <a:defRPr/>
            </a:pPr>
            <a:fld id="{C2ED80F2-B6B5-42D7-B641-5532DED86820}" type="slidenum">
              <a:rPr lang="en-US" altLang="en-US"/>
              <a:pPr>
                <a:defRPr/>
              </a:pPr>
              <a:t>‹#›</a:t>
            </a:fld>
            <a:endParaRPr lang="en-US" altLang="en-US"/>
          </a:p>
        </p:txBody>
      </p:sp>
    </p:spTree>
    <p:extLst>
      <p:ext uri="{BB962C8B-B14F-4D97-AF65-F5344CB8AC3E}">
        <p14:creationId xmlns:p14="http://schemas.microsoft.com/office/powerpoint/2010/main" val="1027186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a:t>
            </a:r>
            <a:r>
              <a:rPr lang="en-US" altLang="en-US" sz="1200" b="1" dirty="0" err="1">
                <a:solidFill>
                  <a:srgbClr val="002060"/>
                </a:solidFill>
              </a:rPr>
              <a:t>Korth</a:t>
            </a:r>
            <a:r>
              <a:rPr lang="en-US" altLang="en-US" sz="1200" b="1" dirty="0">
                <a:solidFill>
                  <a:srgbClr val="002060"/>
                </a:solidFill>
              </a:rPr>
              <a:t>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7" name="Rectangle 4">
            <a:extLst>
              <a:ext uri="{FF2B5EF4-FFF2-40B4-BE49-F238E27FC236}">
                <a16:creationId xmlns:a16="http://schemas.microsoft.com/office/drawing/2014/main" id="{4053C40E-D8FC-4564-9F45-CF1A70873460}"/>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dirty="0"/>
              <a:t>7</a:t>
            </a:r>
          </a:p>
        </p:txBody>
      </p:sp>
      <p:sp>
        <p:nvSpPr>
          <p:cNvPr id="8" name="Rectangle 5">
            <a:extLst>
              <a:ext uri="{FF2B5EF4-FFF2-40B4-BE49-F238E27FC236}">
                <a16:creationId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477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85800" y="1102497"/>
            <a:ext cx="7772400" cy="5367972"/>
          </a:xfrm>
          <a:prstGeom prst="rect">
            <a:avLst/>
          </a:prstGeo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E42D457B-4574-44A7-82F5-364A95AA2566}"/>
              </a:ext>
            </a:extLst>
          </p:cNvPr>
          <p:cNvSpPr>
            <a:spLocks noGrp="1" noChangeArrowheads="1"/>
          </p:cNvSpPr>
          <p:nvPr>
            <p:ph type="sldNum" sz="quarter" idx="10"/>
          </p:nvPr>
        </p:nvSpPr>
        <p:spPr>
          <a:ln/>
        </p:spPr>
        <p:txBody>
          <a:bodyPr/>
          <a:lstStyle>
            <a:lvl1pPr>
              <a:defRPr/>
            </a:lvl1pPr>
          </a:lstStyle>
          <a:p>
            <a:pPr>
              <a:defRPr/>
            </a:pPr>
            <a:fld id="{9DC0FF13-A7A4-47FE-9669-E2EFAD58ABEC}" type="slidenum">
              <a:rPr lang="en-US" altLang="en-US" smtClean="0"/>
              <a:pPr>
                <a:defRPr/>
              </a:pPr>
              <a:t>‹#›</a:t>
            </a:fld>
            <a:endParaRPr lang="en-US" altLang="en-US"/>
          </a:p>
        </p:txBody>
      </p:sp>
    </p:spTree>
    <p:extLst>
      <p:ext uri="{BB962C8B-B14F-4D97-AF65-F5344CB8AC3E}">
        <p14:creationId xmlns:p14="http://schemas.microsoft.com/office/powerpoint/2010/main" val="285768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a:prstGeom prst="rect">
            <a:avLst/>
          </a:prstGeo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Edit Master text styles</a:t>
            </a:r>
          </a:p>
        </p:txBody>
      </p:sp>
      <p:sp>
        <p:nvSpPr>
          <p:cNvPr id="4" name="Rectangle 3">
            <a:extLst>
              <a:ext uri="{FF2B5EF4-FFF2-40B4-BE49-F238E27FC236}">
                <a16:creationId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pPr>
              <a:defRPr/>
            </a:pPr>
            <a:fld id="{37F29D90-88FA-402A-BEA8-1EF51CAB6752}" type="slidenum">
              <a:rPr lang="en-US" altLang="en-US" smtClean="0"/>
              <a:pPr>
                <a:defRPr/>
              </a:pPr>
              <a:t>‹#›</a:t>
            </a:fld>
            <a:endParaRPr lang="en-US" altLang="en-US"/>
          </a:p>
        </p:txBody>
      </p:sp>
    </p:spTree>
    <p:extLst>
      <p:ext uri="{BB962C8B-B14F-4D97-AF65-F5344CB8AC3E}">
        <p14:creationId xmlns:p14="http://schemas.microsoft.com/office/powerpoint/2010/main" val="422202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Rectangle 3">
            <a:extLst>
              <a:ext uri="{FF2B5EF4-FFF2-40B4-BE49-F238E27FC236}">
                <a16:creationId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pPr>
              <a:defRPr/>
            </a:pPr>
            <a:fld id="{E5F592F4-3A7D-46E7-98AB-5C544D380A1B}" type="slidenum">
              <a:rPr lang="en-US" altLang="en-US" smtClean="0"/>
              <a:pPr>
                <a:defRPr/>
              </a:pPr>
              <a:t>‹#›</a:t>
            </a:fld>
            <a:endParaRPr lang="en-US" altLang="en-US"/>
          </a:p>
        </p:txBody>
      </p:sp>
      <p:sp>
        <p:nvSpPr>
          <p:cNvPr id="6" name="Content Placeholder 2">
            <a:extLst>
              <a:ext uri="{FF2B5EF4-FFF2-40B4-BE49-F238E27FC236}">
                <a16:creationId xmlns:a16="http://schemas.microsoft.com/office/drawing/2014/main" id="{EE86E211-15D2-459B-B331-A82FFB150BE0}"/>
              </a:ext>
            </a:extLst>
          </p:cNvPr>
          <p:cNvSpPr>
            <a:spLocks noGrp="1"/>
          </p:cNvSpPr>
          <p:nvPr>
            <p:ph idx="1"/>
          </p:nvPr>
        </p:nvSpPr>
        <p:spPr>
          <a:xfrm>
            <a:off x="437424" y="1102497"/>
            <a:ext cx="3985352" cy="5367972"/>
          </a:xfrm>
          <a:prstGeom prst="rect">
            <a:avLst/>
          </a:prstGeo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3406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pPr>
              <a:defRPr/>
            </a:pPr>
            <a:fld id="{574C0E4B-79D4-46C0-883C-5BC043062C35}" type="slidenum">
              <a:rPr lang="en-US" altLang="en-US" smtClean="0"/>
              <a:pPr>
                <a:defRPr/>
              </a:pPr>
              <a:t>‹#›</a:t>
            </a:fld>
            <a:endParaRPr lang="en-US" altLang="en-US"/>
          </a:p>
        </p:txBody>
      </p:sp>
    </p:spTree>
    <p:extLst>
      <p:ext uri="{BB962C8B-B14F-4D97-AF65-F5344CB8AC3E}">
        <p14:creationId xmlns:p14="http://schemas.microsoft.com/office/powerpoint/2010/main" val="2472332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3">
            <a:extLst>
              <a:ext uri="{FF2B5EF4-FFF2-40B4-BE49-F238E27FC236}">
                <a16:creationId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pPr>
              <a:defRPr/>
            </a:pPr>
            <a:fld id="{BDFDF77F-67A1-48F6-8358-97C70542CB22}" type="slidenum">
              <a:rPr lang="en-US" altLang="en-US" smtClean="0"/>
              <a:pPr>
                <a:defRPr/>
              </a:pPr>
              <a:t>‹#›</a:t>
            </a:fld>
            <a:endParaRPr lang="en-US" altLang="en-US"/>
          </a:p>
        </p:txBody>
      </p:sp>
    </p:spTree>
    <p:extLst>
      <p:ext uri="{BB962C8B-B14F-4D97-AF65-F5344CB8AC3E}">
        <p14:creationId xmlns:p14="http://schemas.microsoft.com/office/powerpoint/2010/main" val="331417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pPr>
              <a:defRPr/>
            </a:pPr>
            <a:fld id="{AA16F0F5-1220-4B86-AECD-B7BEE6E1BE7F}" type="slidenum">
              <a:rPr lang="en-US" altLang="en-US" smtClean="0"/>
              <a:pPr>
                <a:defRPr/>
              </a:pPr>
              <a:t>‹#›</a:t>
            </a:fld>
            <a:endParaRPr lang="en-US" altLang="en-US"/>
          </a:p>
        </p:txBody>
      </p:sp>
    </p:spTree>
    <p:extLst>
      <p:ext uri="{BB962C8B-B14F-4D97-AF65-F5344CB8AC3E}">
        <p14:creationId xmlns:p14="http://schemas.microsoft.com/office/powerpoint/2010/main" val="194274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pPr>
              <a:defRPr/>
            </a:pPr>
            <a:fld id="{2725D68A-6EDF-45EE-BBA8-637BD793E613}" type="slidenum">
              <a:rPr lang="en-US" altLang="en-US" smtClean="0"/>
              <a:pPr>
                <a:defRPr/>
              </a:pPr>
              <a:t>‹#›</a:t>
            </a:fld>
            <a:endParaRPr lang="en-US" altLang="en-US"/>
          </a:p>
        </p:txBody>
      </p:sp>
    </p:spTree>
    <p:extLst>
      <p:ext uri="{BB962C8B-B14F-4D97-AF65-F5344CB8AC3E}">
        <p14:creationId xmlns:p14="http://schemas.microsoft.com/office/powerpoint/2010/main" val="2567097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pPr>
              <a:defRPr/>
            </a:pPr>
            <a:fld id="{6D035670-FB96-4DB8-BA64-B31D7C042BD4}" type="slidenum">
              <a:rPr lang="en-US" altLang="en-US" smtClean="0"/>
              <a:pPr>
                <a:defRPr/>
              </a:pPr>
              <a:t>‹#›</a:t>
            </a:fld>
            <a:endParaRPr lang="en-US" altLang="en-US"/>
          </a:p>
        </p:txBody>
      </p:sp>
    </p:spTree>
    <p:extLst>
      <p:ext uri="{BB962C8B-B14F-4D97-AF65-F5344CB8AC3E}">
        <p14:creationId xmlns:p14="http://schemas.microsoft.com/office/powerpoint/2010/main" val="255381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B05D94-0FBF-40E0-A0E2-9EC3FEAB3CBA}"/>
              </a:ext>
            </a:extLst>
          </p:cNvPr>
          <p:cNvSpPr>
            <a:spLocks noGrp="1" noChangeArrowheads="1"/>
          </p:cNvSpPr>
          <p:nvPr>
            <p:ph type="body" idx="1"/>
          </p:nvPr>
        </p:nvSpPr>
        <p:spPr bwMode="auto">
          <a:xfrm>
            <a:off x="650876" y="1093788"/>
            <a:ext cx="782478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86403" name="Rectangle 3">
            <a:extLst>
              <a:ext uri="{FF2B5EF4-FFF2-40B4-BE49-F238E27FC236}">
                <a16:creationId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pPr>
              <a:defRPr/>
            </a:pPr>
            <a:fld id="{43251494-9320-46DB-9561-B10814EE66F9}" type="slidenum">
              <a:rPr lang="en-US" altLang="en-US" smtClean="0"/>
              <a:pPr>
                <a:defRPr/>
              </a:pPr>
              <a:t>‹#›</a:t>
            </a:fld>
            <a:endParaRPr lang="en-US" altLang="en-US"/>
          </a:p>
        </p:txBody>
      </p:sp>
      <p:sp>
        <p:nvSpPr>
          <p:cNvPr id="1028" name="Text Box 4">
            <a:extLst>
              <a:ext uri="{FF2B5EF4-FFF2-40B4-BE49-F238E27FC236}">
                <a16:creationId xmlns:a16="http://schemas.microsoft.com/office/drawing/2014/main" id="{DB0C920A-6775-4600-AD1D-310553D67F86}"/>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486405" name="Text Box 5">
            <a:extLst>
              <a:ext uri="{FF2B5EF4-FFF2-40B4-BE49-F238E27FC236}">
                <a16:creationId xmlns:a16="http://schemas.microsoft.com/office/drawing/2014/main"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16.</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31" name="Text Box 7">
            <a:extLst>
              <a:ext uri="{FF2B5EF4-FFF2-40B4-BE49-F238E27FC236}">
                <a16:creationId xmlns:a16="http://schemas.microsoft.com/office/drawing/2014/main"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id="{8415B884-A6BF-4E61-8F45-53870045B34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096058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62" r:id="rId13"/>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9.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1.e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7.sv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a:extLst>
              <a:ext uri="{FF2B5EF4-FFF2-40B4-BE49-F238E27FC236}">
                <a16:creationId xmlns:a16="http://schemas.microsoft.com/office/drawing/2014/main" id="{4BB7257D-8AAC-402C-AE83-4064ED60F5C2}"/>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16: Query Optimization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70F08-A4D6-4755-A428-3ABB81B56E0B}"/>
              </a:ext>
            </a:extLst>
          </p:cNvPr>
          <p:cNvSpPr>
            <a:spLocks noGrp="1"/>
          </p:cNvSpPr>
          <p:nvPr>
            <p:ph type="title"/>
          </p:nvPr>
        </p:nvSpPr>
        <p:spPr/>
        <p:txBody>
          <a:bodyPr/>
          <a:lstStyle/>
          <a:p>
            <a:r>
              <a:rPr lang="en-IN" dirty="0"/>
              <a:t>Histograms (cont.)</a:t>
            </a:r>
          </a:p>
        </p:txBody>
      </p:sp>
      <p:sp>
        <p:nvSpPr>
          <p:cNvPr id="3" name="Content Placeholder 2">
            <a:extLst>
              <a:ext uri="{FF2B5EF4-FFF2-40B4-BE49-F238E27FC236}">
                <a16:creationId xmlns:a16="http://schemas.microsoft.com/office/drawing/2014/main" id="{5AEBEAC6-9925-40BC-B05B-1DDF59AB9CC4}"/>
              </a:ext>
            </a:extLst>
          </p:cNvPr>
          <p:cNvSpPr>
            <a:spLocks noGrp="1"/>
          </p:cNvSpPr>
          <p:nvPr>
            <p:ph idx="1"/>
          </p:nvPr>
        </p:nvSpPr>
        <p:spPr>
          <a:xfrm>
            <a:off x="654518" y="1102497"/>
            <a:ext cx="7748337" cy="5367972"/>
          </a:xfrm>
        </p:spPr>
        <p:txBody>
          <a:bodyPr/>
          <a:lstStyle/>
          <a:p>
            <a:r>
              <a:rPr lang="en-IN" dirty="0"/>
              <a:t>Histograms and other statistics usually computed based on a </a:t>
            </a:r>
            <a:r>
              <a:rPr lang="en-IN" b="1" dirty="0">
                <a:solidFill>
                  <a:srgbClr val="002060"/>
                </a:solidFill>
              </a:rPr>
              <a:t>random  sample</a:t>
            </a:r>
          </a:p>
          <a:p>
            <a:r>
              <a:rPr lang="en-IN" dirty="0"/>
              <a:t>Statistics may be out of date</a:t>
            </a:r>
          </a:p>
          <a:p>
            <a:pPr lvl="1"/>
            <a:r>
              <a:rPr lang="en-IN" dirty="0"/>
              <a:t>Some database require a </a:t>
            </a:r>
            <a:r>
              <a:rPr lang="en-IN" b="1" dirty="0" err="1"/>
              <a:t>analyze</a:t>
            </a:r>
            <a:r>
              <a:rPr lang="en-IN" b="1" dirty="0"/>
              <a:t> </a:t>
            </a:r>
            <a:r>
              <a:rPr lang="en-IN" dirty="0"/>
              <a:t> command to be executed to update statistics</a:t>
            </a:r>
          </a:p>
          <a:p>
            <a:pPr lvl="1"/>
            <a:r>
              <a:rPr lang="en-IN" dirty="0"/>
              <a:t>Others automatically recompute statistics </a:t>
            </a:r>
          </a:p>
          <a:p>
            <a:pPr lvl="2"/>
            <a:r>
              <a:rPr lang="en-IN" dirty="0"/>
              <a:t>e.g., when number of tuples in a relation changes by some percentage</a:t>
            </a:r>
          </a:p>
        </p:txBody>
      </p:sp>
    </p:spTree>
    <p:extLst>
      <p:ext uri="{BB962C8B-B14F-4D97-AF65-F5344CB8AC3E}">
        <p14:creationId xmlns:p14="http://schemas.microsoft.com/office/powerpoint/2010/main" val="795123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a:extLst>
              <a:ext uri="{FF2B5EF4-FFF2-40B4-BE49-F238E27FC236}">
                <a16:creationId xmlns:a16="http://schemas.microsoft.com/office/drawing/2014/main" id="{A902C18D-987A-402C-B20E-660F1DA6FA13}"/>
              </a:ext>
            </a:extLst>
          </p:cNvPr>
          <p:cNvSpPr>
            <a:spLocks noGrp="1" noChangeArrowheads="1"/>
          </p:cNvSpPr>
          <p:nvPr>
            <p:ph type="body" sz="half" idx="4294967295"/>
          </p:nvPr>
        </p:nvSpPr>
        <p:spPr>
          <a:xfrm>
            <a:off x="654519" y="1092794"/>
            <a:ext cx="7843762" cy="4903787"/>
          </a:xfrm>
          <a:prstGeom prst="rect">
            <a:avLst/>
          </a:prstGeom>
        </p:spPr>
        <p:txBody>
          <a:bodyPr/>
          <a:lstStyle/>
          <a:p>
            <a:pPr>
              <a:buSzPct val="110000"/>
              <a:buFont typeface="Wingdings" panose="05000000000000000000" pitchFamily="2" charset="2"/>
              <a:buChar char="§"/>
            </a:pPr>
            <a:r>
              <a:rPr lang="en-US" altLang="en-US" b="1" dirty="0">
                <a:sym typeface="Symbol" panose="05050102010706020507" pitchFamily="18" charset="2"/>
              </a:rPr>
              <a:t></a:t>
            </a:r>
            <a:r>
              <a:rPr lang="en-US" altLang="en-US" b="1" i="1" baseline="-25000" dirty="0">
                <a:sym typeface="Symbol" panose="05050102010706020507" pitchFamily="18" charset="2"/>
              </a:rPr>
              <a:t>A=v</a:t>
            </a:r>
            <a:r>
              <a:rPr lang="en-US" altLang="en-US" b="1" dirty="0">
                <a:sym typeface="Symbol" panose="05050102010706020507" pitchFamily="18" charset="2"/>
              </a:rPr>
              <a:t>(</a:t>
            </a:r>
            <a:r>
              <a:rPr lang="en-US" altLang="en-US" b="1" i="1" dirty="0">
                <a:sym typeface="Symbol" panose="05050102010706020507" pitchFamily="18" charset="2"/>
              </a:rPr>
              <a:t>r</a:t>
            </a:r>
            <a:r>
              <a:rPr lang="en-US" altLang="en-US" b="1" dirty="0">
                <a:sym typeface="Symbol" panose="05050102010706020507" pitchFamily="18" charset="2"/>
              </a:rPr>
              <a:t>)</a:t>
            </a:r>
            <a:endParaRPr lang="en-US" altLang="en-US" dirty="0"/>
          </a:p>
          <a:p>
            <a:pPr lvl="1">
              <a:buSzPct val="110000"/>
              <a:buFont typeface="Arial" panose="020B0604020202020204" pitchFamily="34" charset="0"/>
              <a:buChar char="•"/>
            </a:pPr>
            <a:r>
              <a:rPr lang="en-US" altLang="en-US" i="1" dirty="0" err="1">
                <a:sym typeface="Symbol" panose="05050102010706020507" pitchFamily="18" charset="2"/>
              </a:rPr>
              <a:t>n</a:t>
            </a:r>
            <a:r>
              <a:rPr lang="en-US" altLang="en-US" i="1" baseline="-25000" dirty="0" err="1">
                <a:sym typeface="Symbol" panose="05050102010706020507" pitchFamily="18" charset="2"/>
              </a:rPr>
              <a:t>r</a:t>
            </a:r>
            <a:r>
              <a:rPr lang="en-US" altLang="en-US" i="1" dirty="0">
                <a:sym typeface="Symbol" panose="05050102010706020507" pitchFamily="18" charset="2"/>
              </a:rPr>
              <a:t> / V(</a:t>
            </a:r>
            <a:r>
              <a:rPr lang="en-US" altLang="en-US" i="1" dirty="0" err="1">
                <a:sym typeface="Symbol" panose="05050102010706020507" pitchFamily="18" charset="2"/>
              </a:rPr>
              <a:t>A,r</a:t>
            </a:r>
            <a:r>
              <a:rPr lang="en-US" altLang="en-US" i="1" dirty="0">
                <a:sym typeface="Symbol" panose="05050102010706020507" pitchFamily="18" charset="2"/>
              </a:rPr>
              <a:t>) </a:t>
            </a:r>
            <a:r>
              <a:rPr lang="en-US" altLang="en-US" dirty="0">
                <a:sym typeface="Symbol" panose="05050102010706020507" pitchFamily="18" charset="2"/>
              </a:rPr>
              <a:t>: number of records that will satisfy the selection</a:t>
            </a:r>
          </a:p>
          <a:p>
            <a:pPr lvl="1">
              <a:buSzPct val="110000"/>
              <a:buFont typeface="Arial" panose="020B0604020202020204" pitchFamily="34" charset="0"/>
              <a:buChar char="•"/>
            </a:pPr>
            <a:r>
              <a:rPr lang="en-US" altLang="en-US" dirty="0">
                <a:sym typeface="Symbol" panose="05050102010706020507" pitchFamily="18" charset="2"/>
              </a:rPr>
              <a:t>Equality condition on a key attribute:</a:t>
            </a:r>
            <a:r>
              <a:rPr lang="en-US" altLang="en-US" i="1" dirty="0">
                <a:sym typeface="Symbol" panose="05050102010706020507" pitchFamily="18" charset="2"/>
              </a:rPr>
              <a:t> size estimate = </a:t>
            </a:r>
            <a:r>
              <a:rPr lang="en-US" altLang="en-US" dirty="0">
                <a:sym typeface="Symbol" panose="05050102010706020507" pitchFamily="18" charset="2"/>
              </a:rPr>
              <a:t>1</a:t>
            </a:r>
          </a:p>
          <a:p>
            <a:pPr>
              <a:buSzPct val="110000"/>
              <a:buFont typeface="Wingdings" panose="05000000000000000000" pitchFamily="2" charset="2"/>
              <a:buChar char="§"/>
            </a:pPr>
            <a:r>
              <a:rPr kumimoji="0" lang="en-US" altLang="en-US" dirty="0">
                <a:sym typeface="Symbol" panose="05050102010706020507" pitchFamily="18" charset="2"/>
              </a:rPr>
              <a:t></a:t>
            </a:r>
            <a:r>
              <a:rPr kumimoji="0" lang="en-US" altLang="en-US" i="1" baseline="-25000" dirty="0">
                <a:sym typeface="Symbol" panose="05050102010706020507" pitchFamily="18" charset="2"/>
              </a:rPr>
              <a:t>A</a:t>
            </a:r>
            <a:r>
              <a:rPr kumimoji="0" lang="en-US" altLang="en-US" baseline="-25000" dirty="0">
                <a:sym typeface="Symbol" panose="05050102010706020507" pitchFamily="18" charset="2"/>
              </a:rPr>
              <a:t></a:t>
            </a:r>
            <a:r>
              <a:rPr kumimoji="0" lang="en-US" altLang="en-US" i="1" baseline="-25000" dirty="0">
                <a:sym typeface="Symbol" panose="05050102010706020507" pitchFamily="18" charset="2"/>
              </a:rPr>
              <a:t>V</a:t>
            </a:r>
            <a:r>
              <a:rPr kumimoji="0" lang="en-US" altLang="en-US" dirty="0">
                <a:sym typeface="Symbol" panose="05050102010706020507" pitchFamily="18" charset="2"/>
              </a:rPr>
              <a:t>(</a:t>
            </a:r>
            <a:r>
              <a:rPr kumimoji="0" lang="en-US" altLang="en-US" i="1" dirty="0">
                <a:sym typeface="Symbol" panose="05050102010706020507" pitchFamily="18" charset="2"/>
              </a:rPr>
              <a:t>r</a:t>
            </a:r>
            <a:r>
              <a:rPr kumimoji="0" lang="en-US" altLang="en-US" dirty="0">
                <a:sym typeface="Symbol" panose="05050102010706020507" pitchFamily="18" charset="2"/>
              </a:rPr>
              <a:t>) (case of </a:t>
            </a:r>
            <a:r>
              <a:rPr kumimoji="0" lang="en-US" altLang="en-US" i="1" baseline="-25000" dirty="0">
                <a:sym typeface="Symbol" panose="05050102010706020507" pitchFamily="18" charset="2"/>
              </a:rPr>
              <a:t>A </a:t>
            </a:r>
            <a:r>
              <a:rPr kumimoji="0" lang="en-US" altLang="en-US" baseline="-25000" dirty="0">
                <a:sym typeface="Symbol" panose="05050102010706020507" pitchFamily="18" charset="2"/>
              </a:rPr>
              <a:t> </a:t>
            </a:r>
            <a:r>
              <a:rPr kumimoji="0" lang="en-US" altLang="en-US" i="1" baseline="-25000" dirty="0">
                <a:sym typeface="Symbol" panose="05050102010706020507" pitchFamily="18" charset="2"/>
              </a:rPr>
              <a:t>V</a:t>
            </a:r>
            <a:r>
              <a:rPr kumimoji="0" lang="en-US" altLang="en-US" dirty="0">
                <a:sym typeface="Symbol" panose="05050102010706020507" pitchFamily="18" charset="2"/>
              </a:rPr>
              <a:t>(</a:t>
            </a:r>
            <a:r>
              <a:rPr kumimoji="0" lang="en-US" altLang="en-US" i="1" dirty="0">
                <a:sym typeface="Symbol" panose="05050102010706020507" pitchFamily="18" charset="2"/>
              </a:rPr>
              <a:t>r</a:t>
            </a:r>
            <a:r>
              <a:rPr kumimoji="0" lang="en-US" altLang="en-US" dirty="0">
                <a:sym typeface="Symbol" panose="05050102010706020507" pitchFamily="18" charset="2"/>
              </a:rPr>
              <a:t>) is symmetric)</a:t>
            </a:r>
            <a:endParaRPr lang="en-US" altLang="en-US" dirty="0"/>
          </a:p>
          <a:p>
            <a:pPr lvl="1">
              <a:buSzPct val="110000"/>
              <a:buFont typeface="Arial" panose="020B0604020202020204" pitchFamily="34" charset="0"/>
              <a:buChar char="•"/>
            </a:pPr>
            <a:r>
              <a:rPr lang="en-US" altLang="en-US" dirty="0"/>
              <a:t>Let c denote  the estimated number of tuples satisfying the condition. </a:t>
            </a:r>
          </a:p>
          <a:p>
            <a:pPr lvl="1">
              <a:buSzPct val="110000"/>
              <a:buFont typeface="Arial" panose="020B0604020202020204" pitchFamily="34" charset="0"/>
              <a:buChar char="•"/>
            </a:pPr>
            <a:r>
              <a:rPr lang="en-US" altLang="en-US" dirty="0">
                <a:sym typeface="Symbol" panose="05050102010706020507" pitchFamily="18" charset="2"/>
              </a:rPr>
              <a:t>If min(</a:t>
            </a:r>
            <a:r>
              <a:rPr lang="en-US" altLang="en-US" dirty="0" err="1">
                <a:sym typeface="Symbol" panose="05050102010706020507" pitchFamily="18" charset="2"/>
              </a:rPr>
              <a:t>A,r</a:t>
            </a:r>
            <a:r>
              <a:rPr lang="en-US" altLang="en-US" dirty="0">
                <a:sym typeface="Symbol" panose="05050102010706020507" pitchFamily="18" charset="2"/>
              </a:rPr>
              <a:t>) and max(</a:t>
            </a:r>
            <a:r>
              <a:rPr lang="en-US" altLang="en-US" dirty="0" err="1">
                <a:sym typeface="Symbol" panose="05050102010706020507" pitchFamily="18" charset="2"/>
              </a:rPr>
              <a:t>A,r</a:t>
            </a:r>
            <a:r>
              <a:rPr lang="en-US" altLang="en-US" dirty="0">
                <a:sym typeface="Symbol" panose="05050102010706020507" pitchFamily="18" charset="2"/>
              </a:rPr>
              <a:t>) are available in catalog</a:t>
            </a:r>
          </a:p>
          <a:p>
            <a:pPr lvl="2">
              <a:buFont typeface="Wingdings" panose="05000000000000000000" pitchFamily="2" charset="2"/>
              <a:buChar char="§"/>
            </a:pPr>
            <a:r>
              <a:rPr lang="en-US" altLang="en-US" dirty="0"/>
              <a:t>c = 0 if v &lt; min(</a:t>
            </a:r>
            <a:r>
              <a:rPr lang="en-US" altLang="en-US" dirty="0" err="1"/>
              <a:t>A,r</a:t>
            </a:r>
            <a:r>
              <a:rPr lang="en-US" altLang="en-US" dirty="0"/>
              <a:t>)</a:t>
            </a:r>
            <a:br>
              <a:rPr lang="en-US" altLang="en-US" dirty="0"/>
            </a:br>
            <a:endParaRPr lang="en-US" altLang="en-US" dirty="0"/>
          </a:p>
          <a:p>
            <a:pPr lvl="2">
              <a:buFont typeface="Wingdings" panose="05000000000000000000" pitchFamily="2" charset="2"/>
              <a:buChar char="§"/>
            </a:pPr>
            <a:r>
              <a:rPr lang="en-US" altLang="en-US" dirty="0"/>
              <a:t>c =</a:t>
            </a:r>
            <a:br>
              <a:rPr lang="en-US" altLang="en-US" dirty="0"/>
            </a:br>
            <a:endParaRPr lang="en-US" altLang="en-US" dirty="0"/>
          </a:p>
          <a:p>
            <a:pPr lvl="1">
              <a:buSzPct val="110000"/>
              <a:buFont typeface="Arial" panose="020B0604020202020204" pitchFamily="34" charset="0"/>
              <a:buChar char="•"/>
            </a:pPr>
            <a:r>
              <a:rPr lang="en-US" altLang="en-US" dirty="0"/>
              <a:t> If histograms available, can refine above estimate</a:t>
            </a:r>
          </a:p>
          <a:p>
            <a:pPr lvl="1">
              <a:buSzPct val="110000"/>
              <a:buFont typeface="Arial" panose="020B0604020202020204" pitchFamily="34" charset="0"/>
              <a:buChar char="•"/>
            </a:pPr>
            <a:r>
              <a:rPr lang="en-US" altLang="en-US" dirty="0"/>
              <a:t>In absence of statistical information</a:t>
            </a:r>
            <a:r>
              <a:rPr lang="en-US" altLang="en-US" i="1" dirty="0"/>
              <a:t> c </a:t>
            </a:r>
            <a:r>
              <a:rPr lang="en-US" altLang="en-US" dirty="0"/>
              <a:t>is assumed to be</a:t>
            </a:r>
            <a:r>
              <a:rPr lang="en-US" altLang="en-US" i="1" dirty="0"/>
              <a:t> </a:t>
            </a:r>
            <a:r>
              <a:rPr lang="en-US" altLang="en-US" i="1" dirty="0" err="1">
                <a:sym typeface="Symbol" panose="05050102010706020507" pitchFamily="18" charset="2"/>
              </a:rPr>
              <a:t>n</a:t>
            </a:r>
            <a:r>
              <a:rPr lang="en-US" altLang="en-US" i="1" baseline="-25000" dirty="0" err="1">
                <a:sym typeface="Symbol" panose="05050102010706020507" pitchFamily="18" charset="2"/>
              </a:rPr>
              <a:t>r</a:t>
            </a:r>
            <a:r>
              <a:rPr lang="en-US" altLang="en-US" i="1" baseline="-25000" dirty="0">
                <a:sym typeface="Symbol" panose="05050102010706020507" pitchFamily="18" charset="2"/>
              </a:rPr>
              <a:t> </a:t>
            </a:r>
            <a:r>
              <a:rPr lang="en-US" altLang="en-US" i="1" dirty="0">
                <a:sym typeface="Symbol" panose="05050102010706020507" pitchFamily="18" charset="2"/>
              </a:rPr>
              <a:t>/ </a:t>
            </a:r>
            <a:r>
              <a:rPr lang="en-US" altLang="en-US" dirty="0">
                <a:sym typeface="Symbol" panose="05050102010706020507" pitchFamily="18" charset="2"/>
              </a:rPr>
              <a:t>2.</a:t>
            </a:r>
          </a:p>
          <a:p>
            <a:pPr lvl="2"/>
            <a:endParaRPr lang="en-US" altLang="en-US" sz="1600" dirty="0">
              <a:sym typeface="Symbol" panose="05050102010706020507" pitchFamily="18" charset="2"/>
            </a:endParaRPr>
          </a:p>
        </p:txBody>
      </p:sp>
      <p:sp>
        <p:nvSpPr>
          <p:cNvPr id="499714" name="Rectangle 2">
            <a:extLst>
              <a:ext uri="{FF2B5EF4-FFF2-40B4-BE49-F238E27FC236}">
                <a16:creationId xmlns:a16="http://schemas.microsoft.com/office/drawing/2014/main" id="{C897B721-DA5B-48DB-89C5-0ECC40E42EE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Selection Size Estimation</a:t>
            </a:r>
          </a:p>
        </p:txBody>
      </p:sp>
      <p:graphicFrame>
        <p:nvGraphicFramePr>
          <p:cNvPr id="75780" name="Object 2">
            <a:extLst>
              <a:ext uri="{FF2B5EF4-FFF2-40B4-BE49-F238E27FC236}">
                <a16:creationId xmlns:a16="http://schemas.microsoft.com/office/drawing/2014/main" id="{51A7D16A-0EF1-42C9-84D1-BB8084DBD575}"/>
              </a:ext>
            </a:extLst>
          </p:cNvPr>
          <p:cNvGraphicFramePr>
            <a:graphicFrameLocks noGrp="1" noChangeAspect="1"/>
          </p:cNvGraphicFramePr>
          <p:nvPr>
            <p:ph idx="1"/>
            <p:extLst/>
          </p:nvPr>
        </p:nvGraphicFramePr>
        <p:xfrm>
          <a:off x="2217019" y="3701147"/>
          <a:ext cx="2167090" cy="597230"/>
        </p:xfrm>
        <a:graphic>
          <a:graphicData uri="http://schemas.openxmlformats.org/presentationml/2006/ole">
            <mc:AlternateContent xmlns:mc="http://schemas.openxmlformats.org/markup-compatibility/2006">
              <mc:Choice xmlns:v="urn:schemas-microsoft-com:vml" Requires="v">
                <p:oleObj spid="_x0000_s86038" name="Equation" r:id="rId4" imgW="1612900" imgH="444500" progId="Equation.3">
                  <p:embed/>
                </p:oleObj>
              </mc:Choice>
              <mc:Fallback>
                <p:oleObj name="Equation" r:id="rId4" imgW="1612900" imgH="444500" progId="Equation.3">
                  <p:embed/>
                  <p:pic>
                    <p:nvPicPr>
                      <p:cNvPr id="75780" name="Object 2">
                        <a:extLst>
                          <a:ext uri="{FF2B5EF4-FFF2-40B4-BE49-F238E27FC236}">
                            <a16:creationId xmlns:a16="http://schemas.microsoft.com/office/drawing/2014/main" id="{51A7D16A-0EF1-42C9-84D1-BB8084DBD5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7019" y="3701147"/>
                        <a:ext cx="2167090" cy="59723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27917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25B34E41-68A0-4111-B5A3-5964468F8F7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Size Estimation of Complex Selections</a:t>
            </a:r>
          </a:p>
        </p:txBody>
      </p:sp>
      <p:sp>
        <p:nvSpPr>
          <p:cNvPr id="77827" name="Rectangle 3">
            <a:extLst>
              <a:ext uri="{FF2B5EF4-FFF2-40B4-BE49-F238E27FC236}">
                <a16:creationId xmlns:a16="http://schemas.microsoft.com/office/drawing/2014/main" id="{2F37CA3D-1CFA-4DD3-8583-A2203BB9D122}"/>
              </a:ext>
            </a:extLst>
          </p:cNvPr>
          <p:cNvSpPr>
            <a:spLocks noGrp="1" noChangeArrowheads="1"/>
          </p:cNvSpPr>
          <p:nvPr>
            <p:ph idx="1"/>
          </p:nvPr>
        </p:nvSpPr>
        <p:spPr>
          <a:xfrm>
            <a:off x="683394" y="1102497"/>
            <a:ext cx="7719461" cy="5367972"/>
          </a:xfrm>
        </p:spPr>
        <p:txBody>
          <a:bodyPr/>
          <a:lstStyle/>
          <a:p>
            <a:pPr>
              <a:tabLst>
                <a:tab pos="2338388" algn="l"/>
              </a:tabLst>
            </a:pPr>
            <a:r>
              <a:rPr lang="en-US" altLang="en-US" dirty="0"/>
              <a:t>The </a:t>
            </a:r>
            <a:r>
              <a:rPr lang="en-US" altLang="en-US" b="1" dirty="0">
                <a:solidFill>
                  <a:srgbClr val="002060"/>
                </a:solidFill>
              </a:rPr>
              <a:t>selectivity </a:t>
            </a:r>
            <a:r>
              <a:rPr lang="en-US" altLang="en-US" dirty="0"/>
              <a:t>of a condition </a:t>
            </a:r>
            <a:r>
              <a:rPr lang="en-US" altLang="en-US" sz="2000" dirty="0">
                <a:sym typeface="Symbol" panose="05050102010706020507" pitchFamily="18" charset="2"/>
              </a:rPr>
              <a:t></a:t>
            </a:r>
            <a:r>
              <a:rPr lang="en-US" altLang="en-US" i="1" baseline="-25000" dirty="0" err="1">
                <a:sym typeface="Greek Symbols" pitchFamily="18" charset="2"/>
              </a:rPr>
              <a:t>i</a:t>
            </a:r>
            <a:r>
              <a:rPr lang="en-US" altLang="en-US" dirty="0">
                <a:sym typeface="Greek Symbols" pitchFamily="18" charset="2"/>
              </a:rPr>
              <a:t> is the probability that a tuple in the relation </a:t>
            </a:r>
            <a:r>
              <a:rPr lang="en-US" altLang="en-US" i="1" dirty="0">
                <a:sym typeface="Greek Symbols" pitchFamily="18" charset="2"/>
              </a:rPr>
              <a:t>r</a:t>
            </a:r>
            <a:r>
              <a:rPr lang="en-US" altLang="en-US" dirty="0">
                <a:sym typeface="Greek Symbols" pitchFamily="18" charset="2"/>
              </a:rPr>
              <a:t> satisfies </a:t>
            </a:r>
            <a:r>
              <a:rPr lang="en-US" altLang="en-US" sz="2000" dirty="0">
                <a:sym typeface="Symbol" panose="05050102010706020507" pitchFamily="18" charset="2"/>
              </a:rPr>
              <a:t></a:t>
            </a:r>
            <a:r>
              <a:rPr lang="en-US" altLang="en-US" i="1" baseline="-25000" dirty="0" err="1">
                <a:sym typeface="Greek Symbols" pitchFamily="18" charset="2"/>
              </a:rPr>
              <a:t>i</a:t>
            </a:r>
            <a:r>
              <a:rPr lang="en-US" altLang="en-US" dirty="0">
                <a:sym typeface="Greek Symbols" pitchFamily="18" charset="2"/>
              </a:rPr>
              <a:t> . </a:t>
            </a:r>
          </a:p>
          <a:p>
            <a:pPr lvl="1">
              <a:tabLst>
                <a:tab pos="2338388" algn="l"/>
              </a:tabLst>
            </a:pPr>
            <a:r>
              <a:rPr lang="en-US" altLang="en-US" dirty="0">
                <a:sym typeface="Greek Symbols" pitchFamily="18" charset="2"/>
              </a:rPr>
              <a:t> If </a:t>
            </a:r>
            <a:r>
              <a:rPr lang="en-US" altLang="en-US" i="1" dirty="0" err="1">
                <a:sym typeface="Greek Symbols" pitchFamily="18" charset="2"/>
              </a:rPr>
              <a:t>s</a:t>
            </a:r>
            <a:r>
              <a:rPr lang="en-US" altLang="en-US" i="1" baseline="-25000" dirty="0" err="1">
                <a:sym typeface="Greek Symbols" pitchFamily="18" charset="2"/>
              </a:rPr>
              <a:t>i</a:t>
            </a:r>
            <a:r>
              <a:rPr lang="en-US" altLang="en-US" i="1" dirty="0">
                <a:sym typeface="Greek Symbols" pitchFamily="18" charset="2"/>
              </a:rPr>
              <a:t> </a:t>
            </a:r>
            <a:r>
              <a:rPr lang="en-US" altLang="en-US" dirty="0">
                <a:sym typeface="Greek Symbols" pitchFamily="18" charset="2"/>
              </a:rPr>
              <a:t> is the number of satisfying tuples in </a:t>
            </a:r>
            <a:r>
              <a:rPr lang="en-US" altLang="en-US" i="1" dirty="0">
                <a:sym typeface="Greek Symbols" pitchFamily="18" charset="2"/>
              </a:rPr>
              <a:t>r, </a:t>
            </a:r>
            <a:r>
              <a:rPr lang="en-US" altLang="en-US" dirty="0">
                <a:sym typeface="Greek Symbols" pitchFamily="18" charset="2"/>
              </a:rPr>
              <a:t>the selectivity of </a:t>
            </a:r>
            <a:r>
              <a:rPr lang="en-US" altLang="en-US" i="1" dirty="0">
                <a:sym typeface="Greek Symbols" pitchFamily="18" charset="2"/>
              </a:rPr>
              <a:t> </a:t>
            </a:r>
            <a:r>
              <a:rPr lang="en-US" altLang="en-US" sz="2000" dirty="0">
                <a:sym typeface="Symbol" panose="05050102010706020507" pitchFamily="18" charset="2"/>
              </a:rPr>
              <a:t></a:t>
            </a:r>
            <a:r>
              <a:rPr lang="en-US" altLang="en-US" i="1" baseline="-25000" dirty="0" err="1">
                <a:sym typeface="Greek Symbols" pitchFamily="18" charset="2"/>
              </a:rPr>
              <a:t>i</a:t>
            </a:r>
            <a:r>
              <a:rPr lang="en-US" altLang="en-US" dirty="0">
                <a:sym typeface="Greek Symbols" pitchFamily="18" charset="2"/>
              </a:rPr>
              <a:t> is given by </a:t>
            </a:r>
            <a:r>
              <a:rPr lang="en-US" altLang="en-US" i="1" dirty="0" err="1">
                <a:sym typeface="Greek Symbols" pitchFamily="18" charset="2"/>
              </a:rPr>
              <a:t>s</a:t>
            </a:r>
            <a:r>
              <a:rPr lang="en-US" altLang="en-US" i="1" baseline="-25000" dirty="0" err="1">
                <a:sym typeface="Greek Symbols" pitchFamily="18" charset="2"/>
              </a:rPr>
              <a:t>i</a:t>
            </a:r>
            <a:r>
              <a:rPr lang="en-US" altLang="en-US" i="1" dirty="0">
                <a:sym typeface="Greek Symbols" pitchFamily="18" charset="2"/>
              </a:rPr>
              <a:t> /</a:t>
            </a:r>
            <a:r>
              <a:rPr lang="en-US" altLang="en-US" i="1" dirty="0" err="1">
                <a:sym typeface="Greek Symbols" pitchFamily="18" charset="2"/>
              </a:rPr>
              <a:t>n</a:t>
            </a:r>
            <a:r>
              <a:rPr lang="en-US" altLang="en-US" i="1" baseline="-25000" dirty="0" err="1">
                <a:sym typeface="Greek Symbols" pitchFamily="18" charset="2"/>
              </a:rPr>
              <a:t>r</a:t>
            </a:r>
            <a:r>
              <a:rPr lang="en-US" altLang="en-US" i="1" dirty="0">
                <a:sym typeface="Greek Symbols" pitchFamily="18" charset="2"/>
              </a:rPr>
              <a:t>.</a:t>
            </a:r>
            <a:endParaRPr lang="en-US" altLang="en-US" dirty="0">
              <a:sym typeface="Greek Symbols" pitchFamily="18" charset="2"/>
            </a:endParaRPr>
          </a:p>
          <a:p>
            <a:pPr>
              <a:tabLst>
                <a:tab pos="2338388" algn="l"/>
              </a:tabLst>
            </a:pPr>
            <a:r>
              <a:rPr lang="en-US" altLang="en-US" b="1" dirty="0">
                <a:sym typeface="Greek Symbols" pitchFamily="18" charset="2"/>
              </a:rPr>
              <a:t>Conjunction:  </a:t>
            </a:r>
            <a:r>
              <a:rPr lang="en-US" altLang="en-US" sz="2000" i="1" dirty="0">
                <a:sym typeface="Symbol" panose="05050102010706020507" pitchFamily="18" charset="2"/>
              </a:rPr>
              <a:t></a:t>
            </a:r>
            <a:r>
              <a:rPr lang="en-US" altLang="en-US" sz="2400" baseline="-25000" dirty="0">
                <a:sym typeface="Symbol" panose="05050102010706020507" pitchFamily="18" charset="2"/>
              </a:rPr>
              <a:t></a:t>
            </a:r>
            <a:r>
              <a:rPr lang="en-US" altLang="en-US" sz="2000" baseline="-25000" dirty="0">
                <a:sym typeface="Greek Symbols" pitchFamily="18" charset="2"/>
              </a:rPr>
              <a:t>1</a:t>
            </a:r>
            <a:r>
              <a:rPr lang="en-US" altLang="en-US" sz="2000" baseline="-25000" dirty="0">
                <a:sym typeface="Symbol" panose="05050102010706020507" pitchFamily="18" charset="2"/>
              </a:rPr>
              <a:t> </a:t>
            </a:r>
            <a:r>
              <a:rPr lang="en-US" altLang="en-US" sz="2400" baseline="-25000" dirty="0">
                <a:sym typeface="Symbol" panose="05050102010706020507" pitchFamily="18" charset="2"/>
              </a:rPr>
              <a:t></a:t>
            </a:r>
            <a:r>
              <a:rPr lang="en-US" altLang="en-US" sz="2000" baseline="-25000" dirty="0">
                <a:sym typeface="Greek Symbols" pitchFamily="18" charset="2"/>
              </a:rPr>
              <a:t>2</a:t>
            </a:r>
            <a:r>
              <a:rPr lang="en-US" altLang="en-US" sz="2000" baseline="-25000" dirty="0">
                <a:sym typeface="Symbol" panose="05050102010706020507" pitchFamily="18" charset="2"/>
              </a:rPr>
              <a:t>. . .  </a:t>
            </a:r>
            <a:r>
              <a:rPr lang="en-US" altLang="en-US" sz="2400" baseline="-25000" dirty="0">
                <a:sym typeface="Symbol" panose="05050102010706020507" pitchFamily="18" charset="2"/>
              </a:rPr>
              <a:t></a:t>
            </a:r>
            <a:r>
              <a:rPr lang="en-US" altLang="en-US" sz="2000" i="1" baseline="-25000" dirty="0">
                <a:sym typeface="Greek Symbols" pitchFamily="18" charset="2"/>
              </a:rPr>
              <a:t>n</a:t>
            </a:r>
            <a:r>
              <a:rPr lang="en-US" altLang="en-US" sz="2000" dirty="0">
                <a:sym typeface="Symbol" panose="05050102010706020507" pitchFamily="18" charset="2"/>
              </a:rPr>
              <a:t> (</a:t>
            </a:r>
            <a:r>
              <a:rPr lang="en-US" altLang="en-US" i="1" dirty="0">
                <a:sym typeface="Symbol" panose="05050102010706020507" pitchFamily="18" charset="2"/>
              </a:rPr>
              <a:t>r).  Assuming independence, </a:t>
            </a:r>
            <a:r>
              <a:rPr lang="en-US" altLang="en-US" dirty="0">
                <a:sym typeface="Symbol" panose="05050102010706020507" pitchFamily="18" charset="2"/>
              </a:rPr>
              <a:t>estimate of</a:t>
            </a:r>
            <a:r>
              <a:rPr lang="en-US" altLang="en-US" sz="2000" dirty="0">
                <a:sym typeface="Symbol" panose="05050102010706020507" pitchFamily="18" charset="2"/>
              </a:rPr>
              <a:t> </a:t>
            </a:r>
            <a:br>
              <a:rPr lang="en-US" altLang="en-US" sz="2000" dirty="0">
                <a:sym typeface="Symbol" panose="05050102010706020507" pitchFamily="18" charset="2"/>
              </a:rPr>
            </a:br>
            <a:r>
              <a:rPr lang="en-US" altLang="en-US" sz="2000" dirty="0">
                <a:sym typeface="Symbol" panose="05050102010706020507" pitchFamily="18" charset="2"/>
              </a:rPr>
              <a:t> </a:t>
            </a:r>
            <a:br>
              <a:rPr lang="en-US" altLang="en-US" sz="2000" dirty="0">
                <a:sym typeface="Symbol" panose="05050102010706020507" pitchFamily="18" charset="2"/>
              </a:rPr>
            </a:br>
            <a:r>
              <a:rPr lang="en-US" altLang="en-US" dirty="0">
                <a:sym typeface="Symbol" panose="05050102010706020507" pitchFamily="18" charset="2"/>
              </a:rPr>
              <a:t>tuples in the</a:t>
            </a:r>
            <a:r>
              <a:rPr lang="en-US" altLang="en-US" sz="2400" dirty="0">
                <a:sym typeface="Symbol" panose="05050102010706020507" pitchFamily="18" charset="2"/>
              </a:rPr>
              <a:t> </a:t>
            </a:r>
            <a:r>
              <a:rPr lang="en-US" altLang="en-US" dirty="0">
                <a:sym typeface="Symbol" panose="05050102010706020507" pitchFamily="18" charset="2"/>
              </a:rPr>
              <a:t>result is:</a:t>
            </a:r>
            <a:br>
              <a:rPr lang="en-US" altLang="en-US" sz="2800" dirty="0">
                <a:sym typeface="Symbol" panose="05050102010706020507" pitchFamily="18" charset="2"/>
              </a:rPr>
            </a:br>
            <a:endParaRPr lang="en-US" altLang="en-US" dirty="0">
              <a:sym typeface="Symbol" panose="05050102010706020507" pitchFamily="18" charset="2"/>
            </a:endParaRPr>
          </a:p>
          <a:p>
            <a:pPr>
              <a:tabLst>
                <a:tab pos="2338388" algn="l"/>
              </a:tabLst>
            </a:pPr>
            <a:r>
              <a:rPr lang="en-US" altLang="en-US" b="1" dirty="0">
                <a:sym typeface="Symbol" panose="05050102010706020507" pitchFamily="18" charset="2"/>
              </a:rPr>
              <a:t>Disjunction:</a:t>
            </a:r>
            <a:r>
              <a:rPr lang="en-US" altLang="en-US" i="1" dirty="0">
                <a:sym typeface="Symbol" panose="05050102010706020507" pitchFamily="18" charset="2"/>
              </a:rPr>
              <a:t></a:t>
            </a:r>
            <a:r>
              <a:rPr lang="en-US" altLang="en-US" sz="2400" baseline="-25000" dirty="0">
                <a:sym typeface="Symbol" panose="05050102010706020507" pitchFamily="18" charset="2"/>
              </a:rPr>
              <a:t></a:t>
            </a:r>
            <a:r>
              <a:rPr lang="en-US" altLang="en-US" baseline="-25000" dirty="0">
                <a:sym typeface="Greek Symbols" pitchFamily="18" charset="2"/>
              </a:rPr>
              <a:t>1</a:t>
            </a:r>
            <a:r>
              <a:rPr lang="en-US" altLang="en-US" baseline="-25000" dirty="0">
                <a:sym typeface="Symbol" panose="05050102010706020507" pitchFamily="18" charset="2"/>
              </a:rPr>
              <a:t></a:t>
            </a:r>
            <a:r>
              <a:rPr lang="en-US" altLang="en-US" dirty="0">
                <a:sym typeface="Symbol" panose="05050102010706020507" pitchFamily="18" charset="2"/>
              </a:rPr>
              <a:t> </a:t>
            </a:r>
            <a:r>
              <a:rPr lang="en-US" altLang="en-US" sz="2400" baseline="-25000" dirty="0">
                <a:sym typeface="Symbol" panose="05050102010706020507" pitchFamily="18" charset="2"/>
              </a:rPr>
              <a:t></a:t>
            </a:r>
            <a:r>
              <a:rPr lang="en-US" altLang="en-US" baseline="-25000" dirty="0">
                <a:sym typeface="Greek Symbols" pitchFamily="18" charset="2"/>
              </a:rPr>
              <a:t>2</a:t>
            </a:r>
            <a:r>
              <a:rPr lang="en-US" altLang="en-US" sz="1400" baseline="-25000" dirty="0">
                <a:sym typeface="Greek Symbols" pitchFamily="18" charset="2"/>
              </a:rPr>
              <a:t> </a:t>
            </a:r>
            <a:r>
              <a:rPr lang="en-US" altLang="en-US" baseline="-25000" dirty="0">
                <a:sym typeface="Symbol" panose="05050102010706020507" pitchFamily="18" charset="2"/>
              </a:rPr>
              <a:t>. . . </a:t>
            </a:r>
            <a:r>
              <a:rPr lang="en-US" altLang="en-US" dirty="0">
                <a:sym typeface="Symbol" panose="05050102010706020507" pitchFamily="18" charset="2"/>
              </a:rPr>
              <a:t> </a:t>
            </a:r>
            <a:r>
              <a:rPr lang="en-US" altLang="en-US" sz="2400" baseline="-25000" dirty="0">
                <a:sym typeface="Symbol" panose="05050102010706020507" pitchFamily="18" charset="2"/>
              </a:rPr>
              <a:t></a:t>
            </a:r>
            <a:r>
              <a:rPr lang="en-US" altLang="en-US" i="1" baseline="-25000" dirty="0">
                <a:sym typeface="Greek Symbols" pitchFamily="18" charset="2"/>
              </a:rPr>
              <a:t>n </a:t>
            </a:r>
            <a:r>
              <a:rPr lang="en-US" altLang="en-US" dirty="0">
                <a:sym typeface="Symbol" panose="05050102010706020507" pitchFamily="18" charset="2"/>
              </a:rPr>
              <a:t>(</a:t>
            </a:r>
            <a:r>
              <a:rPr lang="en-US" altLang="en-US" i="1" dirty="0">
                <a:sym typeface="Symbol" panose="05050102010706020507" pitchFamily="18" charset="2"/>
              </a:rPr>
              <a:t>r). </a:t>
            </a:r>
            <a:r>
              <a:rPr lang="en-US" altLang="en-US" dirty="0">
                <a:sym typeface="Symbol" panose="05050102010706020507" pitchFamily="18" charset="2"/>
              </a:rPr>
              <a:t>  Estimated number of tuples:</a:t>
            </a: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endParaRPr lang="en-US" altLang="en-US" dirty="0">
              <a:sym typeface="Symbol" panose="05050102010706020507" pitchFamily="18" charset="2"/>
            </a:endParaRPr>
          </a:p>
          <a:p>
            <a:pPr>
              <a:tabLst>
                <a:tab pos="2338388" algn="l"/>
              </a:tabLst>
            </a:pPr>
            <a:r>
              <a:rPr lang="en-US" altLang="en-US" b="1" dirty="0">
                <a:sym typeface="Symbol" panose="05050102010706020507" pitchFamily="18" charset="2"/>
              </a:rPr>
              <a:t>Negation: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 </a:t>
            </a:r>
            <a:r>
              <a:rPr lang="en-US" altLang="en-US" dirty="0">
                <a:sym typeface="Symbol" panose="05050102010706020507" pitchFamily="18" charset="2"/>
              </a:rPr>
              <a:t> Estimated number of tuples:</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err="1">
                <a:sym typeface="Symbol" panose="05050102010706020507" pitchFamily="18" charset="2"/>
              </a:rPr>
              <a:t>n</a:t>
            </a:r>
            <a:r>
              <a:rPr lang="en-US" altLang="en-US" baseline="-25000" dirty="0" err="1">
                <a:sym typeface="Symbol" panose="05050102010706020507" pitchFamily="18" charset="2"/>
              </a:rPr>
              <a:t>r</a:t>
            </a:r>
            <a:r>
              <a:rPr lang="en-US" altLang="en-US" i="1" baseline="-25000" dirty="0">
                <a:sym typeface="Symbol" panose="05050102010706020507" pitchFamily="18" charset="2"/>
              </a:rPr>
              <a:t> </a:t>
            </a:r>
            <a:r>
              <a:rPr lang="en-US" altLang="en-US" i="1" dirty="0">
                <a:sym typeface="Symbol" panose="05050102010706020507" pitchFamily="18" charset="2"/>
              </a:rPr>
              <a:t>–</a:t>
            </a:r>
            <a:r>
              <a:rPr lang="en-US" altLang="en-US" sz="2000" i="1" dirty="0">
                <a:sym typeface="Symbol" panose="05050102010706020507" pitchFamily="18" charset="2"/>
              </a:rPr>
              <a:t> </a:t>
            </a:r>
            <a:r>
              <a:rPr lang="en-US" altLang="en-US" i="1" dirty="0">
                <a:sym typeface="Symbol" panose="05050102010706020507" pitchFamily="18" charset="2"/>
              </a:rPr>
              <a:t>size(</a:t>
            </a:r>
            <a:r>
              <a:rPr lang="en-US" altLang="en-US" i="1"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a:t>
            </a:r>
          </a:p>
        </p:txBody>
      </p:sp>
      <p:graphicFrame>
        <p:nvGraphicFramePr>
          <p:cNvPr id="77828" name="Object 2">
            <a:extLst>
              <a:ext uri="{FF2B5EF4-FFF2-40B4-BE49-F238E27FC236}">
                <a16:creationId xmlns:a16="http://schemas.microsoft.com/office/drawing/2014/main" id="{63B73BDC-F3BD-4665-84D2-AF3E2262D8BE}"/>
              </a:ext>
            </a:extLst>
          </p:cNvPr>
          <p:cNvGraphicFramePr>
            <a:graphicFrameLocks noChangeAspect="1"/>
          </p:cNvGraphicFramePr>
          <p:nvPr>
            <p:extLst/>
          </p:nvPr>
        </p:nvGraphicFramePr>
        <p:xfrm>
          <a:off x="3498487" y="3001962"/>
          <a:ext cx="2286000" cy="854075"/>
        </p:xfrm>
        <a:graphic>
          <a:graphicData uri="http://schemas.openxmlformats.org/presentationml/2006/ole">
            <mc:AlternateContent xmlns:mc="http://schemas.openxmlformats.org/markup-compatibility/2006">
              <mc:Choice xmlns:v="urn:schemas-microsoft-com:vml" Requires="v">
                <p:oleObj spid="_x0000_s87083" name="Equation" r:id="rId4" imgW="1155700" imgH="431800" progId="Equation.3">
                  <p:embed/>
                </p:oleObj>
              </mc:Choice>
              <mc:Fallback>
                <p:oleObj name="Equation" r:id="rId4" imgW="1155700" imgH="431800" progId="Equation.3">
                  <p:embed/>
                  <p:pic>
                    <p:nvPicPr>
                      <p:cNvPr id="77828" name="Object 2">
                        <a:extLst>
                          <a:ext uri="{FF2B5EF4-FFF2-40B4-BE49-F238E27FC236}">
                            <a16:creationId xmlns:a16="http://schemas.microsoft.com/office/drawing/2014/main" id="{63B73BDC-F3BD-4665-84D2-AF3E2262D8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8487" y="3001962"/>
                        <a:ext cx="2286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7829" name="Object 3">
            <a:extLst>
              <a:ext uri="{FF2B5EF4-FFF2-40B4-BE49-F238E27FC236}">
                <a16:creationId xmlns:a16="http://schemas.microsoft.com/office/drawing/2014/main" id="{DB4B5B34-2CC2-46E0-ADA1-80DC084DADB8}"/>
              </a:ext>
            </a:extLst>
          </p:cNvPr>
          <p:cNvGraphicFramePr>
            <a:graphicFrameLocks noChangeAspect="1"/>
          </p:cNvGraphicFramePr>
          <p:nvPr/>
        </p:nvGraphicFramePr>
        <p:xfrm>
          <a:off x="2859088" y="4232275"/>
          <a:ext cx="4130675" cy="836613"/>
        </p:xfrm>
        <a:graphic>
          <a:graphicData uri="http://schemas.openxmlformats.org/presentationml/2006/ole">
            <mc:AlternateContent xmlns:mc="http://schemas.openxmlformats.org/markup-compatibility/2006">
              <mc:Choice xmlns:v="urn:schemas-microsoft-com:vml" Requires="v">
                <p:oleObj spid="_x0000_s87084" name="Equation" r:id="rId6" imgW="2374900" imgH="482600" progId="Equation.3">
                  <p:embed/>
                </p:oleObj>
              </mc:Choice>
              <mc:Fallback>
                <p:oleObj name="Equation" r:id="rId6" imgW="2374900" imgH="482600" progId="Equation.3">
                  <p:embed/>
                  <p:pic>
                    <p:nvPicPr>
                      <p:cNvPr id="77829" name="Object 3">
                        <a:extLst>
                          <a:ext uri="{FF2B5EF4-FFF2-40B4-BE49-F238E27FC236}">
                            <a16:creationId xmlns:a16="http://schemas.microsoft.com/office/drawing/2014/main" id="{DB4B5B34-2CC2-46E0-ADA1-80DC084DAD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9088" y="4232275"/>
                        <a:ext cx="413067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045242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FA826EF6-8A13-43AB-AA82-CE18A68AE1B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Operation:  Running Example</a:t>
            </a:r>
          </a:p>
        </p:txBody>
      </p:sp>
      <p:sp>
        <p:nvSpPr>
          <p:cNvPr id="79875" name="Rectangle 3">
            <a:extLst>
              <a:ext uri="{FF2B5EF4-FFF2-40B4-BE49-F238E27FC236}">
                <a16:creationId xmlns:a16="http://schemas.microsoft.com/office/drawing/2014/main" id="{D2C97EEF-6D3D-4C8B-9254-896CBF0B1A67}"/>
              </a:ext>
            </a:extLst>
          </p:cNvPr>
          <p:cNvSpPr>
            <a:spLocks noGrp="1" noChangeArrowheads="1"/>
          </p:cNvSpPr>
          <p:nvPr>
            <p:ph idx="1"/>
          </p:nvPr>
        </p:nvSpPr>
        <p:spPr>
          <a:xfrm>
            <a:off x="673768" y="1102497"/>
            <a:ext cx="7873466" cy="5367972"/>
          </a:xfrm>
        </p:spPr>
        <p:txBody>
          <a:bodyPr/>
          <a:lstStyle/>
          <a:p>
            <a:pPr>
              <a:lnSpc>
                <a:spcPct val="90000"/>
              </a:lnSpc>
              <a:buNone/>
              <a:tabLst>
                <a:tab pos="635000" algn="l"/>
                <a:tab pos="2568575" algn="l"/>
              </a:tabLst>
            </a:pPr>
            <a:r>
              <a:rPr lang="en-US" altLang="en-US" dirty="0"/>
              <a:t>Running example: </a:t>
            </a:r>
            <a:br>
              <a:rPr lang="en-US" altLang="en-US" dirty="0"/>
            </a:br>
            <a:r>
              <a:rPr lang="en-US" altLang="en-US" dirty="0"/>
              <a:t>	</a:t>
            </a:r>
            <a:r>
              <a:rPr lang="en-US" altLang="en-US" i="1" dirty="0"/>
              <a:t>student </a:t>
            </a:r>
            <a:r>
              <a:rPr lang="en-IN" dirty="0"/>
              <a:t>⨝</a:t>
            </a:r>
            <a:r>
              <a:rPr lang="en-US" altLang="en-US" dirty="0"/>
              <a:t> </a:t>
            </a:r>
            <a:r>
              <a:rPr lang="en-US" altLang="en-US" i="1" dirty="0"/>
              <a:t>takes</a:t>
            </a:r>
          </a:p>
          <a:p>
            <a:pPr>
              <a:lnSpc>
                <a:spcPct val="90000"/>
              </a:lnSpc>
              <a:buFont typeface="Monotype Sorts" pitchFamily="-65" charset="2"/>
              <a:buNone/>
              <a:tabLst>
                <a:tab pos="635000" algn="l"/>
                <a:tab pos="2568575" algn="l"/>
              </a:tabLst>
            </a:pPr>
            <a:r>
              <a:rPr lang="en-US" altLang="en-US" dirty="0"/>
              <a:t>Catalog information for join examples:</a:t>
            </a:r>
          </a:p>
          <a:p>
            <a:pPr>
              <a:lnSpc>
                <a:spcPct val="90000"/>
              </a:lnSpc>
              <a:tabLst>
                <a:tab pos="635000" algn="l"/>
                <a:tab pos="2568575" algn="l"/>
              </a:tabLst>
            </a:pPr>
            <a:r>
              <a:rPr lang="en-US" altLang="en-US" i="1" dirty="0" err="1"/>
              <a:t>n</a:t>
            </a:r>
            <a:r>
              <a:rPr lang="en-US" altLang="en-US" i="1" baseline="-25000" dirty="0" err="1"/>
              <a:t>student</a:t>
            </a:r>
            <a:r>
              <a:rPr lang="en-US" altLang="en-US" i="1" dirty="0"/>
              <a:t> = 5</a:t>
            </a:r>
            <a:r>
              <a:rPr lang="en-US" altLang="en-US" dirty="0"/>
              <a:t>,000.</a:t>
            </a:r>
          </a:p>
          <a:p>
            <a:pPr>
              <a:lnSpc>
                <a:spcPct val="90000"/>
              </a:lnSpc>
              <a:tabLst>
                <a:tab pos="635000" algn="l"/>
                <a:tab pos="2568575" algn="l"/>
              </a:tabLst>
            </a:pPr>
            <a:r>
              <a:rPr lang="en-US" altLang="en-US" i="1" dirty="0" err="1"/>
              <a:t>f</a:t>
            </a:r>
            <a:r>
              <a:rPr lang="en-US" altLang="en-US" i="1" baseline="-25000" dirty="0" err="1"/>
              <a:t>student</a:t>
            </a:r>
            <a:r>
              <a:rPr lang="en-US" altLang="en-US" i="1" dirty="0"/>
              <a:t>  = 50, </a:t>
            </a:r>
            <a:r>
              <a:rPr lang="en-US" altLang="en-US" dirty="0"/>
              <a:t>which implies that </a:t>
            </a:r>
            <a:br>
              <a:rPr lang="en-US" altLang="en-US" dirty="0"/>
            </a:br>
            <a:r>
              <a:rPr lang="en-US" altLang="en-US" i="1" dirty="0"/>
              <a:t>	</a:t>
            </a:r>
            <a:r>
              <a:rPr lang="en-US" altLang="en-US" i="1" dirty="0" err="1"/>
              <a:t>b</a:t>
            </a:r>
            <a:r>
              <a:rPr lang="en-US" altLang="en-US" i="1" baseline="-25000" dirty="0" err="1"/>
              <a:t>student</a:t>
            </a:r>
            <a:r>
              <a:rPr lang="en-US" altLang="en-US" dirty="0"/>
              <a:t> =5000/50 = 100.</a:t>
            </a:r>
          </a:p>
          <a:p>
            <a:pPr>
              <a:lnSpc>
                <a:spcPct val="90000"/>
              </a:lnSpc>
              <a:tabLst>
                <a:tab pos="635000" algn="l"/>
                <a:tab pos="2568575" algn="l"/>
              </a:tabLst>
            </a:pPr>
            <a:r>
              <a:rPr lang="en-US" altLang="en-US" i="1" dirty="0" err="1"/>
              <a:t>n</a:t>
            </a:r>
            <a:r>
              <a:rPr lang="en-US" altLang="en-US" i="1" baseline="-25000" dirty="0" err="1"/>
              <a:t>takes</a:t>
            </a:r>
            <a:r>
              <a:rPr lang="en-US" altLang="en-US" i="1" dirty="0"/>
              <a:t> = </a:t>
            </a:r>
            <a:r>
              <a:rPr lang="en-US" altLang="en-US" dirty="0"/>
              <a:t>10000.</a:t>
            </a:r>
          </a:p>
          <a:p>
            <a:pPr>
              <a:lnSpc>
                <a:spcPct val="90000"/>
              </a:lnSpc>
              <a:tabLst>
                <a:tab pos="635000" algn="l"/>
                <a:tab pos="2568575" algn="l"/>
              </a:tabLst>
            </a:pPr>
            <a:r>
              <a:rPr lang="en-US" altLang="en-US" i="1" dirty="0" err="1"/>
              <a:t>f</a:t>
            </a:r>
            <a:r>
              <a:rPr lang="en-US" altLang="en-US" i="1" baseline="-25000" dirty="0" err="1"/>
              <a:t>takes</a:t>
            </a:r>
            <a:r>
              <a:rPr lang="en-US" altLang="en-US" baseline="-25000" dirty="0"/>
              <a:t>   </a:t>
            </a:r>
            <a:r>
              <a:rPr lang="en-US" altLang="en-US" dirty="0"/>
              <a:t>= 25, which implies that </a:t>
            </a:r>
            <a:br>
              <a:rPr lang="en-US" altLang="en-US" dirty="0"/>
            </a:br>
            <a:r>
              <a:rPr lang="en-US" altLang="en-US" dirty="0"/>
              <a:t>	</a:t>
            </a:r>
            <a:r>
              <a:rPr lang="en-US" altLang="en-US" i="1" dirty="0" err="1"/>
              <a:t>b</a:t>
            </a:r>
            <a:r>
              <a:rPr lang="en-US" altLang="en-US" i="1" baseline="-25000" dirty="0" err="1"/>
              <a:t>takes</a:t>
            </a:r>
            <a:r>
              <a:rPr lang="en-US" altLang="en-US" baseline="-25000" dirty="0"/>
              <a:t> </a:t>
            </a:r>
            <a:r>
              <a:rPr lang="en-US" altLang="en-US" dirty="0"/>
              <a:t>= 10000/25 = 400.</a:t>
            </a:r>
          </a:p>
          <a:p>
            <a:pPr>
              <a:lnSpc>
                <a:spcPct val="90000"/>
              </a:lnSpc>
              <a:tabLst>
                <a:tab pos="635000" algn="l"/>
                <a:tab pos="2568575" algn="l"/>
              </a:tabLst>
            </a:pPr>
            <a:r>
              <a:rPr lang="en-US" altLang="en-US" i="1" dirty="0"/>
              <a:t>V(ID, takes)</a:t>
            </a:r>
            <a:r>
              <a:rPr lang="en-US" altLang="en-US" dirty="0"/>
              <a:t> = 2500, which implies that on average, each student who has taken a course has taken 4 courses.</a:t>
            </a:r>
          </a:p>
          <a:p>
            <a:pPr lvl="1">
              <a:lnSpc>
                <a:spcPct val="90000"/>
              </a:lnSpc>
              <a:tabLst>
                <a:tab pos="635000" algn="l"/>
                <a:tab pos="2568575" algn="l"/>
              </a:tabLst>
            </a:pPr>
            <a:r>
              <a:rPr lang="en-US" altLang="en-US" dirty="0"/>
              <a:t>Attribute </a:t>
            </a:r>
            <a:r>
              <a:rPr lang="en-US" altLang="en-US" i="1" dirty="0"/>
              <a:t>ID</a:t>
            </a:r>
            <a:r>
              <a:rPr lang="en-US" altLang="en-US" dirty="0"/>
              <a:t> in </a:t>
            </a:r>
            <a:r>
              <a:rPr lang="en-US" altLang="en-US" i="1" dirty="0"/>
              <a:t>takes </a:t>
            </a:r>
            <a:r>
              <a:rPr lang="en-US" altLang="en-US" dirty="0"/>
              <a:t>is a foreign key referencing </a:t>
            </a:r>
            <a:r>
              <a:rPr lang="en-US" altLang="en-US" i="1" dirty="0"/>
              <a:t>student.</a:t>
            </a:r>
          </a:p>
          <a:p>
            <a:pPr lvl="1">
              <a:lnSpc>
                <a:spcPct val="90000"/>
              </a:lnSpc>
              <a:tabLst>
                <a:tab pos="635000" algn="l"/>
                <a:tab pos="2568575" algn="l"/>
              </a:tabLst>
            </a:pPr>
            <a:r>
              <a:rPr lang="en-US" altLang="en-US" i="1" dirty="0"/>
              <a:t>V</a:t>
            </a:r>
            <a:r>
              <a:rPr lang="en-US" altLang="en-US" dirty="0"/>
              <a:t>(</a:t>
            </a:r>
            <a:r>
              <a:rPr lang="en-US" altLang="en-US" i="1" dirty="0"/>
              <a:t>ID, student</a:t>
            </a:r>
            <a:r>
              <a:rPr lang="en-US" altLang="en-US" dirty="0"/>
              <a:t>)</a:t>
            </a:r>
            <a:r>
              <a:rPr lang="en-US" altLang="en-US" i="1" dirty="0"/>
              <a:t> = </a:t>
            </a:r>
            <a:r>
              <a:rPr lang="en-US" altLang="en-US" dirty="0"/>
              <a:t>5000 (</a:t>
            </a:r>
            <a:r>
              <a:rPr lang="en-US" altLang="en-US" i="1" dirty="0"/>
              <a:t>primary key!</a:t>
            </a:r>
            <a:r>
              <a:rPr lang="en-US" altLang="en-US" dirty="0"/>
              <a:t>)</a:t>
            </a:r>
          </a:p>
          <a:p>
            <a:pPr>
              <a:lnSpc>
                <a:spcPct val="90000"/>
              </a:lnSpc>
              <a:buFont typeface="Monotype Sorts" pitchFamily="-65" charset="2"/>
              <a:buNone/>
              <a:tabLst>
                <a:tab pos="635000" algn="l"/>
                <a:tab pos="2568575" algn="l"/>
              </a:tabLst>
            </a:pPr>
            <a:r>
              <a:rPr lang="en-US" altLang="en-US" i="1" dirty="0"/>
              <a:t>	</a:t>
            </a:r>
          </a:p>
        </p:txBody>
      </p:sp>
    </p:spTree>
    <p:extLst>
      <p:ext uri="{BB962C8B-B14F-4D97-AF65-F5344CB8AC3E}">
        <p14:creationId xmlns:p14="http://schemas.microsoft.com/office/powerpoint/2010/main" val="2322083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314F7A57-1A86-4D79-8FA6-C690DD6D681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a:t>
            </a:r>
          </a:p>
        </p:txBody>
      </p:sp>
      <p:sp>
        <p:nvSpPr>
          <p:cNvPr id="81923" name="Rectangle 3">
            <a:extLst>
              <a:ext uri="{FF2B5EF4-FFF2-40B4-BE49-F238E27FC236}">
                <a16:creationId xmlns:a16="http://schemas.microsoft.com/office/drawing/2014/main" id="{033E0BC4-167E-4CFA-AE98-7AD901C33D22}"/>
              </a:ext>
            </a:extLst>
          </p:cNvPr>
          <p:cNvSpPr>
            <a:spLocks noGrp="1" noChangeArrowheads="1"/>
          </p:cNvSpPr>
          <p:nvPr>
            <p:ph idx="1"/>
          </p:nvPr>
        </p:nvSpPr>
        <p:spPr>
          <a:xfrm>
            <a:off x="673768" y="1102497"/>
            <a:ext cx="7796464" cy="5367972"/>
          </a:xfrm>
        </p:spPr>
        <p:txBody>
          <a:bodyPr/>
          <a:lstStyle/>
          <a:p>
            <a:r>
              <a:rPr lang="en-US" altLang="en-US" dirty="0"/>
              <a:t>The Cartesian product </a:t>
            </a:r>
            <a:r>
              <a:rPr lang="en-US" altLang="en-US" i="1" dirty="0"/>
              <a:t>r</a:t>
            </a:r>
            <a:r>
              <a:rPr lang="en-US" altLang="en-US" dirty="0"/>
              <a:t>  x </a:t>
            </a:r>
            <a:r>
              <a:rPr lang="en-US" altLang="en-US" i="1" dirty="0"/>
              <a:t>s </a:t>
            </a:r>
            <a:r>
              <a:rPr lang="en-US" altLang="en-US" dirty="0"/>
              <a:t>contains </a:t>
            </a:r>
            <a:r>
              <a:rPr lang="en-US" altLang="en-US" i="1" dirty="0" err="1"/>
              <a:t>n</a:t>
            </a:r>
            <a:r>
              <a:rPr lang="en-US" altLang="en-US" i="1" baseline="-25000" dirty="0" err="1"/>
              <a:t>r</a:t>
            </a:r>
            <a:r>
              <a:rPr lang="en-US" altLang="en-US" i="1" baseline="-25000" dirty="0"/>
              <a:t> </a:t>
            </a:r>
            <a:r>
              <a:rPr lang="en-US" altLang="en-US" i="1" dirty="0"/>
              <a:t>.n</a:t>
            </a:r>
            <a:r>
              <a:rPr lang="en-US" altLang="en-US" i="1" baseline="-25000" dirty="0"/>
              <a:t>s</a:t>
            </a:r>
            <a:r>
              <a:rPr lang="en-US" altLang="en-US" i="1" dirty="0"/>
              <a:t> </a:t>
            </a:r>
            <a:r>
              <a:rPr lang="en-US" altLang="en-US" dirty="0"/>
              <a:t>tuples; each tuple occupies </a:t>
            </a:r>
            <a:r>
              <a:rPr lang="en-US" altLang="en-US" i="1" dirty="0" err="1"/>
              <a:t>s</a:t>
            </a:r>
            <a:r>
              <a:rPr lang="en-US" altLang="en-US" i="1" baseline="-25000" dirty="0" err="1"/>
              <a:t>r</a:t>
            </a:r>
            <a:r>
              <a:rPr lang="en-US" altLang="en-US" i="1" dirty="0"/>
              <a:t> + </a:t>
            </a:r>
            <a:r>
              <a:rPr lang="en-US" altLang="en-US" i="1" dirty="0" err="1"/>
              <a:t>s</a:t>
            </a:r>
            <a:r>
              <a:rPr lang="en-US" altLang="en-US" i="1" baseline="-25000" dirty="0" err="1"/>
              <a:t>s</a:t>
            </a:r>
            <a:r>
              <a:rPr lang="en-US" altLang="en-US" i="1" dirty="0"/>
              <a:t> </a:t>
            </a:r>
            <a:r>
              <a:rPr lang="en-US" altLang="en-US" dirty="0"/>
              <a:t>bytes.</a:t>
            </a:r>
          </a:p>
          <a:p>
            <a:r>
              <a:rPr lang="en-US" altLang="en-US" dirty="0"/>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 , then </a:t>
            </a:r>
            <a:r>
              <a:rPr lang="en-US" altLang="en-US" i="1" dirty="0">
                <a:sym typeface="Symbol" panose="05050102010706020507" pitchFamily="18" charset="2"/>
              </a:rPr>
              <a:t>r</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is the same as </a:t>
            </a:r>
            <a:r>
              <a:rPr lang="en-US" altLang="en-US" i="1" dirty="0">
                <a:sym typeface="Symbol" panose="05050102010706020507" pitchFamily="18" charset="2"/>
              </a:rPr>
              <a:t>r  </a:t>
            </a:r>
            <a:r>
              <a:rPr lang="en-US" altLang="en-US" dirty="0">
                <a:sym typeface="Symbol" panose="05050102010706020507" pitchFamily="18" charset="2"/>
              </a:rPr>
              <a:t>x </a:t>
            </a:r>
            <a:r>
              <a:rPr lang="en-US" altLang="en-US" i="1" dirty="0">
                <a:sym typeface="Symbol" panose="05050102010706020507" pitchFamily="18" charset="2"/>
              </a:rPr>
              <a:t>s. </a:t>
            </a:r>
          </a:p>
          <a:p>
            <a:r>
              <a:rPr lang="en-US" altLang="en-US" dirty="0">
                <a:sym typeface="Symbol" panose="05050102010706020507" pitchFamily="18" charset="2"/>
              </a:rPr>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is a key for </a:t>
            </a:r>
            <a:r>
              <a:rPr lang="en-US" altLang="en-US" i="1" dirty="0">
                <a:sym typeface="Symbol" panose="05050102010706020507" pitchFamily="18" charset="2"/>
              </a:rPr>
              <a:t>R</a:t>
            </a:r>
            <a:r>
              <a:rPr lang="en-US" altLang="en-US" dirty="0">
                <a:sym typeface="Symbol" panose="05050102010706020507" pitchFamily="18" charset="2"/>
              </a:rPr>
              <a:t>, then a tuple of </a:t>
            </a:r>
            <a:r>
              <a:rPr lang="en-US" altLang="en-US" i="1" dirty="0">
                <a:sym typeface="Symbol" panose="05050102010706020507" pitchFamily="18" charset="2"/>
              </a:rPr>
              <a:t>s</a:t>
            </a:r>
            <a:r>
              <a:rPr lang="en-US" altLang="en-US" dirty="0">
                <a:sym typeface="Symbol" panose="05050102010706020507" pitchFamily="18" charset="2"/>
              </a:rPr>
              <a:t> will join with at most one tuple from </a:t>
            </a:r>
            <a:r>
              <a:rPr lang="en-US" altLang="en-US" i="1" dirty="0">
                <a:sym typeface="Symbol" panose="05050102010706020507" pitchFamily="18" charset="2"/>
              </a:rPr>
              <a:t>r</a:t>
            </a:r>
            <a:endParaRPr lang="en-US" altLang="en-US" dirty="0">
              <a:sym typeface="Symbol" panose="05050102010706020507" pitchFamily="18" charset="2"/>
            </a:endParaRPr>
          </a:p>
          <a:p>
            <a:pPr lvl="1"/>
            <a:r>
              <a:rPr lang="en-US" altLang="en-US" dirty="0">
                <a:sym typeface="Symbol" panose="05050102010706020507" pitchFamily="18" charset="2"/>
              </a:rPr>
              <a:t>therefore, the number of tuples in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a:t>
            </a:r>
            <a:r>
              <a:rPr lang="en-US" altLang="en-US" dirty="0">
                <a:sym typeface="Symbol" panose="05050102010706020507" pitchFamily="18" charset="2"/>
              </a:rPr>
              <a:t> is no greater than the number of tuples in </a:t>
            </a:r>
            <a:r>
              <a:rPr lang="en-US" altLang="en-US" i="1" dirty="0">
                <a:sym typeface="Symbol" panose="05050102010706020507" pitchFamily="18" charset="2"/>
              </a:rPr>
              <a:t>s.</a:t>
            </a:r>
          </a:p>
          <a:p>
            <a:r>
              <a:rPr lang="en-US" altLang="en-US" dirty="0">
                <a:sym typeface="Symbol" panose="05050102010706020507" pitchFamily="18" charset="2"/>
              </a:rPr>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a:t>
            </a:r>
            <a:r>
              <a:rPr lang="en-US" altLang="en-US" i="1" dirty="0">
                <a:sym typeface="Symbol" panose="05050102010706020507" pitchFamily="18" charset="2"/>
              </a:rPr>
              <a:t>in </a:t>
            </a:r>
            <a:r>
              <a:rPr lang="en-US" altLang="en-US" dirty="0">
                <a:sym typeface="Symbol" panose="05050102010706020507" pitchFamily="18" charset="2"/>
              </a:rPr>
              <a:t>S is a foreign key in </a:t>
            </a:r>
            <a:r>
              <a:rPr lang="en-US" altLang="en-US" i="1" dirty="0">
                <a:sym typeface="Symbol" panose="05050102010706020507" pitchFamily="18" charset="2"/>
              </a:rPr>
              <a:t>S</a:t>
            </a:r>
            <a:r>
              <a:rPr lang="en-US" altLang="en-US" dirty="0">
                <a:sym typeface="Symbol" panose="05050102010706020507" pitchFamily="18" charset="2"/>
              </a:rPr>
              <a:t> referencing </a:t>
            </a:r>
            <a:r>
              <a:rPr lang="en-US" altLang="en-US" i="1" dirty="0">
                <a:sym typeface="Symbol" panose="05050102010706020507" pitchFamily="18" charset="2"/>
              </a:rPr>
              <a:t>R, </a:t>
            </a:r>
            <a:r>
              <a:rPr lang="en-US" altLang="en-US" dirty="0">
                <a:sym typeface="Symbol" panose="05050102010706020507" pitchFamily="18" charset="2"/>
              </a:rPr>
              <a:t>then the number of tuples in </a:t>
            </a:r>
            <a:r>
              <a:rPr lang="en-US" altLang="en-US" i="1" dirty="0">
                <a:sym typeface="Symbol" panose="05050102010706020507" pitchFamily="18" charset="2"/>
              </a:rPr>
              <a:t>r</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is exactly the same as the number of tuples in </a:t>
            </a:r>
            <a:r>
              <a:rPr lang="en-US" altLang="en-US" i="1" dirty="0">
                <a:sym typeface="Symbol" panose="05050102010706020507" pitchFamily="18" charset="2"/>
              </a:rPr>
              <a:t>s.</a:t>
            </a:r>
          </a:p>
          <a:p>
            <a:pPr lvl="2"/>
            <a:r>
              <a:rPr lang="en-US" altLang="en-US" dirty="0">
                <a:sym typeface="Symbol" panose="05050102010706020507" pitchFamily="18" charset="2"/>
              </a:rPr>
              <a:t>The case for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being a foreign key referencing </a:t>
            </a:r>
            <a:r>
              <a:rPr lang="en-US" altLang="en-US" i="1" dirty="0">
                <a:sym typeface="Symbol" panose="05050102010706020507" pitchFamily="18" charset="2"/>
              </a:rPr>
              <a:t>S</a:t>
            </a:r>
            <a:r>
              <a:rPr lang="en-US" altLang="en-US" dirty="0">
                <a:sym typeface="Symbol" panose="05050102010706020507" pitchFamily="18" charset="2"/>
              </a:rPr>
              <a:t> is symmetric.</a:t>
            </a:r>
          </a:p>
          <a:p>
            <a:r>
              <a:rPr lang="en-US" altLang="en-US" dirty="0">
                <a:sym typeface="Symbol" panose="05050102010706020507" pitchFamily="18" charset="2"/>
              </a:rPr>
              <a:t>In the example query </a:t>
            </a:r>
            <a:r>
              <a:rPr lang="en-US" altLang="en-US" i="1" dirty="0">
                <a:sym typeface="Symbol" panose="05050102010706020507" pitchFamily="18" charset="2"/>
              </a:rPr>
              <a:t>student </a:t>
            </a:r>
            <a:r>
              <a:rPr lang="en-IN" dirty="0"/>
              <a:t>⋈</a:t>
            </a:r>
            <a:r>
              <a:rPr lang="en-US" altLang="en-US" i="1" dirty="0">
                <a:sym typeface="Symbol" panose="05050102010706020507" pitchFamily="18" charset="2"/>
              </a:rPr>
              <a:t> takes, ID </a:t>
            </a:r>
            <a:r>
              <a:rPr lang="en-US" altLang="en-US" dirty="0">
                <a:sym typeface="Symbol" panose="05050102010706020507" pitchFamily="18" charset="2"/>
              </a:rPr>
              <a:t>in </a:t>
            </a:r>
            <a:r>
              <a:rPr lang="en-US" altLang="en-US" i="1" dirty="0">
                <a:sym typeface="Symbol" panose="05050102010706020507" pitchFamily="18" charset="2"/>
              </a:rPr>
              <a:t> takes</a:t>
            </a:r>
            <a:r>
              <a:rPr lang="en-US" altLang="en-US" dirty="0">
                <a:sym typeface="Symbol" panose="05050102010706020507" pitchFamily="18" charset="2"/>
              </a:rPr>
              <a:t> is a foreign key referencing </a:t>
            </a:r>
            <a:r>
              <a:rPr lang="en-US" altLang="en-US" i="1" dirty="0">
                <a:sym typeface="Symbol" panose="05050102010706020507" pitchFamily="18" charset="2"/>
              </a:rPr>
              <a:t>student</a:t>
            </a:r>
          </a:p>
          <a:p>
            <a:pPr lvl="1"/>
            <a:r>
              <a:rPr lang="en-US" altLang="en-US" i="1" dirty="0">
                <a:sym typeface="Symbol" panose="05050102010706020507" pitchFamily="18" charset="2"/>
              </a:rPr>
              <a:t> </a:t>
            </a:r>
            <a:r>
              <a:rPr lang="en-US" altLang="en-US" dirty="0">
                <a:sym typeface="Symbol" panose="05050102010706020507" pitchFamily="18" charset="2"/>
              </a:rPr>
              <a:t>hence, the result has exactly </a:t>
            </a:r>
            <a:r>
              <a:rPr lang="en-US" altLang="en-US" i="1" dirty="0" err="1">
                <a:sym typeface="Symbol" panose="05050102010706020507" pitchFamily="18" charset="2"/>
              </a:rPr>
              <a:t>n</a:t>
            </a:r>
            <a:r>
              <a:rPr lang="en-US" altLang="en-US" i="1" baseline="-25000" dirty="0" err="1">
                <a:sym typeface="Symbol" panose="05050102010706020507" pitchFamily="18" charset="2"/>
              </a:rPr>
              <a:t>takes</a:t>
            </a:r>
            <a:r>
              <a:rPr lang="en-US" altLang="en-US" i="1" baseline="-25000" dirty="0">
                <a:sym typeface="Symbol" panose="05050102010706020507" pitchFamily="18" charset="2"/>
              </a:rPr>
              <a:t> </a:t>
            </a:r>
            <a:r>
              <a:rPr lang="en-US" altLang="en-US" dirty="0">
                <a:sym typeface="Symbol" panose="05050102010706020507" pitchFamily="18" charset="2"/>
              </a:rPr>
              <a:t>tuples, which is 10000</a:t>
            </a:r>
          </a:p>
        </p:txBody>
      </p:sp>
    </p:spTree>
    <p:extLst>
      <p:ext uri="{BB962C8B-B14F-4D97-AF65-F5344CB8AC3E}">
        <p14:creationId xmlns:p14="http://schemas.microsoft.com/office/powerpoint/2010/main" val="2609679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a:extLst>
              <a:ext uri="{FF2B5EF4-FFF2-40B4-BE49-F238E27FC236}">
                <a16:creationId xmlns:a16="http://schemas.microsoft.com/office/drawing/2014/main" id="{0AB19342-4FF9-4A9B-B2BA-C0A3F546104C}"/>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 (Cont.)</a:t>
            </a:r>
          </a:p>
        </p:txBody>
      </p:sp>
      <p:sp>
        <p:nvSpPr>
          <p:cNvPr id="83971" name="Rectangle 3">
            <a:extLst>
              <a:ext uri="{FF2B5EF4-FFF2-40B4-BE49-F238E27FC236}">
                <a16:creationId xmlns:a16="http://schemas.microsoft.com/office/drawing/2014/main" id="{453F706E-437A-424E-8BAC-8F39FBBEE50D}"/>
              </a:ext>
            </a:extLst>
          </p:cNvPr>
          <p:cNvSpPr>
            <a:spLocks noGrp="1" noChangeArrowheads="1"/>
          </p:cNvSpPr>
          <p:nvPr>
            <p:ph idx="1"/>
          </p:nvPr>
        </p:nvSpPr>
        <p:spPr>
          <a:xfrm>
            <a:off x="693018" y="1102497"/>
            <a:ext cx="7652085" cy="5367972"/>
          </a:xfrm>
        </p:spPr>
        <p:txBody>
          <a:bodyPr/>
          <a:lstStyle/>
          <a:p>
            <a:r>
              <a:rPr lang="en-US" altLang="en-US" dirty="0"/>
              <a:t>If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 {</a:t>
            </a:r>
            <a:r>
              <a:rPr lang="en-US" altLang="en-US" i="1" dirty="0">
                <a:sym typeface="Symbol" panose="05050102010706020507" pitchFamily="18" charset="2"/>
              </a:rPr>
              <a:t>A</a:t>
            </a:r>
            <a:r>
              <a:rPr lang="en-US" altLang="en-US" dirty="0">
                <a:sym typeface="Symbol" panose="05050102010706020507" pitchFamily="18" charset="2"/>
              </a:rPr>
              <a:t>} is not a key for </a:t>
            </a:r>
            <a:r>
              <a:rPr lang="en-US" altLang="en-US" i="1" dirty="0">
                <a:sym typeface="Symbol" panose="05050102010706020507" pitchFamily="18" charset="2"/>
              </a:rPr>
              <a:t>R</a:t>
            </a:r>
            <a:r>
              <a:rPr lang="en-US" altLang="en-US" dirty="0">
                <a:sym typeface="Symbol" panose="05050102010706020507" pitchFamily="18" charset="2"/>
              </a:rPr>
              <a:t> or </a:t>
            </a:r>
            <a:r>
              <a:rPr lang="en-US" altLang="en-US" i="1" dirty="0">
                <a:sym typeface="Symbol" panose="05050102010706020507" pitchFamily="18" charset="2"/>
              </a:rPr>
              <a:t>S</a:t>
            </a:r>
            <a:r>
              <a:rPr lang="en-US" altLang="en-US" dirty="0">
                <a:sym typeface="Symbol" panose="05050102010706020507" pitchFamily="18" charset="2"/>
              </a:rPr>
              <a:t>.</a:t>
            </a:r>
            <a:br>
              <a:rPr lang="en-US" altLang="en-US" dirty="0">
                <a:sym typeface="Symbol" panose="05050102010706020507" pitchFamily="18" charset="2"/>
              </a:rPr>
            </a:br>
            <a:r>
              <a:rPr lang="en-US" altLang="en-US" dirty="0">
                <a:sym typeface="Symbol" panose="05050102010706020507" pitchFamily="18" charset="2"/>
              </a:rPr>
              <a:t>If we assume that every tuple </a:t>
            </a:r>
            <a:r>
              <a:rPr lang="en-US" altLang="en-US" i="1" dirty="0">
                <a:sym typeface="Symbol" panose="05050102010706020507" pitchFamily="18" charset="2"/>
              </a:rPr>
              <a:t>t </a:t>
            </a:r>
            <a:r>
              <a:rPr lang="en-US" altLang="en-US" dirty="0">
                <a:sym typeface="Symbol" panose="05050102010706020507" pitchFamily="18" charset="2"/>
              </a:rPr>
              <a:t>in </a:t>
            </a:r>
            <a:r>
              <a:rPr lang="en-US" altLang="en-US" i="1" dirty="0">
                <a:sym typeface="Symbol" panose="05050102010706020507" pitchFamily="18" charset="2"/>
              </a:rPr>
              <a:t>R </a:t>
            </a:r>
            <a:r>
              <a:rPr lang="en-US" altLang="en-US" dirty="0">
                <a:sym typeface="Symbol" panose="05050102010706020507" pitchFamily="18" charset="2"/>
              </a:rPr>
              <a:t>produces tuples in </a:t>
            </a:r>
            <a:r>
              <a:rPr lang="en-US" altLang="en-US" i="1" dirty="0">
                <a:sym typeface="Symbol" panose="05050102010706020507" pitchFamily="18" charset="2"/>
              </a:rPr>
              <a:t>R    S,</a:t>
            </a:r>
            <a:r>
              <a:rPr lang="en-US" altLang="en-US" dirty="0">
                <a:sym typeface="Symbol" panose="05050102010706020507" pitchFamily="18" charset="2"/>
              </a:rPr>
              <a:t> the number of tuples in </a:t>
            </a:r>
            <a:r>
              <a:rPr lang="en-US" altLang="en-US" i="1" dirty="0">
                <a:sym typeface="Symbol" panose="05050102010706020507" pitchFamily="18" charset="2"/>
              </a:rPr>
              <a:t>R</a:t>
            </a:r>
            <a:r>
              <a:rPr lang="en-US" altLang="en-US" dirty="0">
                <a:sym typeface="Symbol" panose="05050102010706020507" pitchFamily="18" charset="2"/>
              </a:rPr>
              <a:t> </a:t>
            </a:r>
            <a:r>
              <a:rPr lang="en-IN" dirty="0"/>
              <a:t>⨝ </a:t>
            </a:r>
            <a:r>
              <a:rPr lang="en-US" altLang="en-US" i="1" dirty="0">
                <a:sym typeface="Symbol" panose="05050102010706020507" pitchFamily="18" charset="2"/>
              </a:rPr>
              <a:t>S</a:t>
            </a:r>
            <a:r>
              <a:rPr lang="en-US" altLang="en-US" dirty="0">
                <a:sym typeface="Symbol" panose="05050102010706020507" pitchFamily="18" charset="2"/>
              </a:rPr>
              <a:t> is estimated to be:</a:t>
            </a: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r>
              <a:rPr lang="en-US" altLang="en-US" dirty="0">
                <a:sym typeface="Symbol" panose="05050102010706020507" pitchFamily="18" charset="2"/>
              </a:rPr>
              <a:t>If the reverse is true, the estimate obtained will be:</a:t>
            </a: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r>
              <a:rPr lang="en-US" altLang="en-US" dirty="0">
                <a:sym typeface="Symbol" panose="05050102010706020507" pitchFamily="18" charset="2"/>
              </a:rPr>
              <a:t>The lower of these two estimates is probably the more accurate one.</a:t>
            </a:r>
            <a:r>
              <a:rPr lang="en-US" altLang="zh-CN" dirty="0">
                <a:sym typeface="Symbol" pitchFamily="2" charset="2"/>
              </a:rPr>
              <a:t> </a:t>
            </a:r>
          </a:p>
          <a:p>
            <a:r>
              <a:rPr lang="en-US" altLang="en-US" dirty="0">
                <a:sym typeface="Symbol" panose="05050102010706020507" pitchFamily="18" charset="2"/>
              </a:rPr>
              <a:t>Can improve on above if histograms are available</a:t>
            </a:r>
          </a:p>
          <a:p>
            <a:pPr lvl="1"/>
            <a:r>
              <a:rPr lang="en-US" altLang="en-US" dirty="0"/>
              <a:t>Use formula similar to above, for each cell of histograms on the two relations </a:t>
            </a:r>
          </a:p>
        </p:txBody>
      </p:sp>
      <p:graphicFrame>
        <p:nvGraphicFramePr>
          <p:cNvPr id="83972" name="Object 2">
            <a:extLst>
              <a:ext uri="{FF2B5EF4-FFF2-40B4-BE49-F238E27FC236}">
                <a16:creationId xmlns:a16="http://schemas.microsoft.com/office/drawing/2014/main" id="{799F05C6-5B00-47E1-8A10-FB2E19EAA216}"/>
              </a:ext>
            </a:extLst>
          </p:cNvPr>
          <p:cNvGraphicFramePr>
            <a:graphicFrameLocks noChangeAspect="1"/>
          </p:cNvGraphicFramePr>
          <p:nvPr>
            <p:extLst/>
          </p:nvPr>
        </p:nvGraphicFramePr>
        <p:xfrm>
          <a:off x="3300413" y="2013038"/>
          <a:ext cx="722312" cy="609600"/>
        </p:xfrm>
        <a:graphic>
          <a:graphicData uri="http://schemas.openxmlformats.org/presentationml/2006/ole">
            <mc:AlternateContent xmlns:mc="http://schemas.openxmlformats.org/markup-compatibility/2006">
              <mc:Choice xmlns:v="urn:schemas-microsoft-com:vml" Requires="v">
                <p:oleObj spid="_x0000_s88107" name="Equation" r:id="rId4" imgW="723900" imgH="609600" progId="Equation.3">
                  <p:embed/>
                </p:oleObj>
              </mc:Choice>
              <mc:Fallback>
                <p:oleObj name="Equation" r:id="rId4" imgW="723900" imgH="609600" progId="Equation.3">
                  <p:embed/>
                  <p:pic>
                    <p:nvPicPr>
                      <p:cNvPr id="83972" name="Object 2">
                        <a:extLst>
                          <a:ext uri="{FF2B5EF4-FFF2-40B4-BE49-F238E27FC236}">
                            <a16:creationId xmlns:a16="http://schemas.microsoft.com/office/drawing/2014/main" id="{799F05C6-5B00-47E1-8A10-FB2E19EAA2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0413" y="2013038"/>
                        <a:ext cx="72231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3973" name="Object 3">
            <a:extLst>
              <a:ext uri="{FF2B5EF4-FFF2-40B4-BE49-F238E27FC236}">
                <a16:creationId xmlns:a16="http://schemas.microsoft.com/office/drawing/2014/main" id="{7A835DD4-2EAD-4678-8CA1-83AD2E948EAE}"/>
              </a:ext>
            </a:extLst>
          </p:cNvPr>
          <p:cNvGraphicFramePr>
            <a:graphicFrameLocks noChangeAspect="1"/>
          </p:cNvGraphicFramePr>
          <p:nvPr>
            <p:extLst/>
          </p:nvPr>
        </p:nvGraphicFramePr>
        <p:xfrm>
          <a:off x="3327300" y="3056004"/>
          <a:ext cx="711200" cy="609600"/>
        </p:xfrm>
        <a:graphic>
          <a:graphicData uri="http://schemas.openxmlformats.org/presentationml/2006/ole">
            <mc:AlternateContent xmlns:mc="http://schemas.openxmlformats.org/markup-compatibility/2006">
              <mc:Choice xmlns:v="urn:schemas-microsoft-com:vml" Requires="v">
                <p:oleObj spid="_x0000_s88108" name="Equation" r:id="rId6" imgW="711200" imgH="609600" progId="Equation.3">
                  <p:embed/>
                </p:oleObj>
              </mc:Choice>
              <mc:Fallback>
                <p:oleObj name="Equation" r:id="rId6" imgW="711200" imgH="609600" progId="Equation.3">
                  <p:embed/>
                  <p:pic>
                    <p:nvPicPr>
                      <p:cNvPr id="83973" name="Object 3">
                        <a:extLst>
                          <a:ext uri="{FF2B5EF4-FFF2-40B4-BE49-F238E27FC236}">
                            <a16:creationId xmlns:a16="http://schemas.microsoft.com/office/drawing/2014/main" id="{7A835DD4-2EAD-4678-8CA1-83AD2E948E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7300" y="3056004"/>
                        <a:ext cx="711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3974" name="AutoShape 6">
            <a:extLst>
              <a:ext uri="{FF2B5EF4-FFF2-40B4-BE49-F238E27FC236}">
                <a16:creationId xmlns:a16="http://schemas.microsoft.com/office/drawing/2014/main" id="{4ED660ED-50BB-4EAF-940E-64528E92EFBB}"/>
              </a:ext>
            </a:extLst>
          </p:cNvPr>
          <p:cNvSpPr>
            <a:spLocks noChangeArrowheads="1"/>
          </p:cNvSpPr>
          <p:nvPr/>
        </p:nvSpPr>
        <p:spPr bwMode="auto">
          <a:xfrm rot="5400000">
            <a:off x="6578881" y="1455531"/>
            <a:ext cx="188912" cy="173037"/>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dirty="0"/>
          </a:p>
        </p:txBody>
      </p:sp>
    </p:spTree>
    <p:extLst>
      <p:ext uri="{BB962C8B-B14F-4D97-AF65-F5344CB8AC3E}">
        <p14:creationId xmlns:p14="http://schemas.microsoft.com/office/powerpoint/2010/main" val="16111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8F2D20B7-60A0-4B85-91B1-82F9610E7F4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the Size of Joins (Cont.)</a:t>
            </a:r>
          </a:p>
        </p:txBody>
      </p:sp>
      <p:sp>
        <p:nvSpPr>
          <p:cNvPr id="86019" name="Rectangle 3">
            <a:extLst>
              <a:ext uri="{FF2B5EF4-FFF2-40B4-BE49-F238E27FC236}">
                <a16:creationId xmlns:a16="http://schemas.microsoft.com/office/drawing/2014/main" id="{11DFF1FD-CE11-4E85-AD10-1BC936EE5AA6}"/>
              </a:ext>
            </a:extLst>
          </p:cNvPr>
          <p:cNvSpPr>
            <a:spLocks noGrp="1" noChangeArrowheads="1"/>
          </p:cNvSpPr>
          <p:nvPr>
            <p:ph idx="1"/>
          </p:nvPr>
        </p:nvSpPr>
        <p:spPr>
          <a:xfrm>
            <a:off x="683394" y="1102497"/>
            <a:ext cx="7709835" cy="5367972"/>
          </a:xfrm>
        </p:spPr>
        <p:txBody>
          <a:bodyPr/>
          <a:lstStyle/>
          <a:p>
            <a:r>
              <a:rPr lang="en-US" altLang="en-US" dirty="0"/>
              <a:t>Compute the size estimates for </a:t>
            </a:r>
            <a:r>
              <a:rPr lang="en-US" altLang="en-US" i="1" dirty="0"/>
              <a:t>student </a:t>
            </a:r>
            <a:r>
              <a:rPr lang="en-IN" dirty="0"/>
              <a:t>⨝</a:t>
            </a:r>
            <a:r>
              <a:rPr lang="en-US" altLang="en-US" dirty="0">
                <a:sym typeface="Symbol" panose="05050102010706020507" pitchFamily="18" charset="2"/>
              </a:rPr>
              <a:t> </a:t>
            </a:r>
            <a:r>
              <a:rPr lang="en-US" altLang="en-US" i="1" dirty="0">
                <a:sym typeface="Symbol" panose="05050102010706020507" pitchFamily="18" charset="2"/>
              </a:rPr>
              <a:t>takes</a:t>
            </a:r>
            <a:r>
              <a:rPr lang="en-US" altLang="en-US" dirty="0"/>
              <a:t> without using information about foreign keys:</a:t>
            </a:r>
          </a:p>
          <a:p>
            <a:pPr lvl="1"/>
            <a:r>
              <a:rPr lang="en-US" altLang="en-US" i="1" dirty="0"/>
              <a:t>V(ID, takes) = </a:t>
            </a:r>
            <a:r>
              <a:rPr lang="en-US" altLang="en-US" dirty="0"/>
              <a:t>2500, and</a:t>
            </a:r>
            <a:br>
              <a:rPr lang="en-US" altLang="en-US" dirty="0"/>
            </a:br>
            <a:r>
              <a:rPr lang="en-US" altLang="en-US" i="1" dirty="0"/>
              <a:t>V(ID, student) </a:t>
            </a:r>
            <a:r>
              <a:rPr lang="en-US" altLang="en-US" dirty="0"/>
              <a:t>= 5000</a:t>
            </a:r>
          </a:p>
          <a:p>
            <a:pPr lvl="1"/>
            <a:r>
              <a:rPr lang="en-US" altLang="en-US" dirty="0"/>
              <a:t>The two estimates are 5000 * 10000/2500 = 20,000 and 5000 * 10000/5000 = 10000</a:t>
            </a:r>
          </a:p>
          <a:p>
            <a:pPr lvl="1"/>
            <a:r>
              <a:rPr lang="en-US" altLang="en-US" dirty="0"/>
              <a:t>We choose the lower estimate, which in this case, is the same as our earlier computation using foreign keys.</a:t>
            </a:r>
          </a:p>
        </p:txBody>
      </p:sp>
    </p:spTree>
    <p:extLst>
      <p:ext uri="{BB962C8B-B14F-4D97-AF65-F5344CB8AC3E}">
        <p14:creationId xmlns:p14="http://schemas.microsoft.com/office/powerpoint/2010/main" val="4129730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0EF026D3-1C62-4F9B-83DF-E48C514F7D7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Size Estimation for Other Operations</a:t>
            </a:r>
          </a:p>
        </p:txBody>
      </p:sp>
      <p:sp>
        <p:nvSpPr>
          <p:cNvPr id="88067" name="Rectangle 3">
            <a:extLst>
              <a:ext uri="{FF2B5EF4-FFF2-40B4-BE49-F238E27FC236}">
                <a16:creationId xmlns:a16="http://schemas.microsoft.com/office/drawing/2014/main" id="{835D04BD-25AA-4350-AEBE-DCE43ACCA9DA}"/>
              </a:ext>
            </a:extLst>
          </p:cNvPr>
          <p:cNvSpPr>
            <a:spLocks noGrp="1" noChangeArrowheads="1"/>
          </p:cNvSpPr>
          <p:nvPr>
            <p:ph idx="1"/>
          </p:nvPr>
        </p:nvSpPr>
        <p:spPr>
          <a:xfrm>
            <a:off x="673768" y="1102497"/>
            <a:ext cx="7738712" cy="5367972"/>
          </a:xfrm>
        </p:spPr>
        <p:txBody>
          <a:bodyPr/>
          <a:lstStyle/>
          <a:p>
            <a:r>
              <a:rPr lang="en-US" altLang="en-US" dirty="0"/>
              <a:t>Projection:  estimated size of </a:t>
            </a:r>
            <a:r>
              <a:rPr lang="en-US" altLang="en-US" dirty="0">
                <a:sym typeface="Symbol" panose="05050102010706020507" pitchFamily="18" charset="2"/>
              </a:rPr>
              <a:t></a:t>
            </a:r>
            <a:r>
              <a:rPr lang="en-US" altLang="en-US" i="1"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a:t>
            </a:r>
          </a:p>
          <a:p>
            <a:r>
              <a:rPr lang="en-US" altLang="en-US" dirty="0">
                <a:sym typeface="Symbol" panose="05050102010706020507" pitchFamily="18" charset="2"/>
              </a:rPr>
              <a:t>Aggregation : estimated size of </a:t>
            </a:r>
            <a:r>
              <a:rPr lang="en-IN" altLang="en-US" i="1" baseline="-25000" dirty="0">
                <a:sym typeface="Symbol" panose="05050102010706020507" pitchFamily="18" charset="2"/>
              </a:rPr>
              <a:t>G</a:t>
            </a:r>
            <a:r>
              <a:rPr lang="en-IN" dirty="0"/>
              <a:t>𝛾</a:t>
            </a:r>
            <a:r>
              <a:rPr lang="en-US" altLang="en-US" i="1"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G,r</a:t>
            </a:r>
            <a:r>
              <a:rPr lang="en-US" altLang="en-US" dirty="0">
                <a:sym typeface="Symbol" panose="05050102010706020507" pitchFamily="18" charset="2"/>
              </a:rPr>
              <a:t>)</a:t>
            </a:r>
          </a:p>
          <a:p>
            <a:r>
              <a:rPr lang="en-US" altLang="en-US" dirty="0">
                <a:sym typeface="Symbol" panose="05050102010706020507" pitchFamily="18" charset="2"/>
              </a:rPr>
              <a:t>Set operations</a:t>
            </a:r>
          </a:p>
          <a:p>
            <a:pPr lvl="1"/>
            <a:r>
              <a:rPr lang="en-US" altLang="en-US" dirty="0">
                <a:sym typeface="Symbol" panose="05050102010706020507" pitchFamily="18" charset="2"/>
              </a:rPr>
              <a:t> For unions/intersections of selections on the same relation: rewrite and use size estimate for selections</a:t>
            </a:r>
          </a:p>
          <a:p>
            <a:pPr lvl="2"/>
            <a:r>
              <a:rPr lang="en-US" altLang="en-US" dirty="0">
                <a:sym typeface="Symbol" panose="05050102010706020507" pitchFamily="18" charset="2"/>
              </a:rPr>
              <a:t>E.g., </a:t>
            </a:r>
            <a:r>
              <a:rPr lang="en-US" altLang="en-US" baseline="-25000" dirty="0">
                <a:sym typeface="Symbol" panose="05050102010706020507" pitchFamily="18" charset="2"/>
              </a:rPr>
              <a:t>1</a:t>
            </a:r>
            <a:r>
              <a:rPr lang="en-US" altLang="en-US" dirty="0">
                <a:sym typeface="Symbol" panose="05050102010706020507" pitchFamily="18" charset="2"/>
              </a:rPr>
              <a:t> (</a:t>
            </a:r>
            <a:r>
              <a:rPr lang="en-US" altLang="en-US" i="1" dirty="0">
                <a:sym typeface="Symbol" panose="05050102010706020507" pitchFamily="18" charset="2"/>
              </a:rPr>
              <a:t>r</a:t>
            </a:r>
            <a:r>
              <a:rPr lang="en-US" altLang="en-US" dirty="0">
                <a:sym typeface="Symbol" panose="05050102010706020507" pitchFamily="18" charset="2"/>
              </a:rPr>
              <a:t>)  </a:t>
            </a:r>
            <a:r>
              <a:rPr lang="en-US" altLang="en-US" baseline="-25000" dirty="0">
                <a:sym typeface="Symbol" panose="05050102010706020507" pitchFamily="18" charset="2"/>
              </a:rPr>
              <a:t>2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can be rewritten as </a:t>
            </a:r>
            <a:r>
              <a:rPr lang="en-US" altLang="en-US" baseline="-25000" dirty="0">
                <a:sym typeface="Symbol" panose="05050102010706020507" pitchFamily="18" charset="2"/>
              </a:rPr>
              <a:t>1 or  2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a:p>
            <a:pPr lvl="1"/>
            <a:r>
              <a:rPr lang="en-US" altLang="en-US" dirty="0">
                <a:sym typeface="Symbol" panose="05050102010706020507" pitchFamily="18" charset="2"/>
              </a:rPr>
              <a:t>For operations on different relations:</a:t>
            </a:r>
          </a:p>
          <a:p>
            <a:pPr lvl="2"/>
            <a:r>
              <a:rPr lang="en-US" altLang="en-US" dirty="0">
                <a:sym typeface="Symbol" panose="05050102010706020507" pitchFamily="18" charset="2"/>
              </a:rPr>
              <a:t>estimated size of </a:t>
            </a: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s </a:t>
            </a:r>
            <a:r>
              <a:rPr lang="en-US" altLang="en-US" dirty="0">
                <a:sym typeface="Symbol" panose="05050102010706020507" pitchFamily="18" charset="2"/>
              </a:rPr>
              <a:t> = size of </a:t>
            </a:r>
            <a:r>
              <a:rPr lang="en-US" altLang="en-US" i="1" dirty="0">
                <a:sym typeface="Symbol" panose="05050102010706020507" pitchFamily="18" charset="2"/>
              </a:rPr>
              <a:t>r</a:t>
            </a:r>
            <a:r>
              <a:rPr lang="en-US" altLang="en-US" dirty="0">
                <a:sym typeface="Symbol" panose="05050102010706020507" pitchFamily="18" charset="2"/>
              </a:rPr>
              <a:t> + size of </a:t>
            </a:r>
            <a:r>
              <a:rPr lang="en-US" altLang="en-US" i="1" dirty="0">
                <a:sym typeface="Symbol" panose="05050102010706020507" pitchFamily="18" charset="2"/>
              </a:rPr>
              <a:t>s.   </a:t>
            </a:r>
          </a:p>
          <a:p>
            <a:pPr lvl="2"/>
            <a:r>
              <a:rPr lang="en-US" altLang="en-US" dirty="0">
                <a:sym typeface="Symbol" panose="05050102010706020507" pitchFamily="18" charset="2"/>
              </a:rPr>
              <a:t>estimated size of </a:t>
            </a: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s  </a:t>
            </a:r>
            <a:r>
              <a:rPr lang="en-US" altLang="en-US" dirty="0">
                <a:sym typeface="Symbol" panose="05050102010706020507" pitchFamily="18" charset="2"/>
              </a:rPr>
              <a:t>= minimum size of</a:t>
            </a:r>
            <a:r>
              <a:rPr lang="en-US" altLang="en-US" i="1" dirty="0">
                <a:sym typeface="Symbol" panose="05050102010706020507" pitchFamily="18" charset="2"/>
              </a:rPr>
              <a:t> r</a:t>
            </a:r>
            <a:r>
              <a:rPr lang="en-US" altLang="en-US" dirty="0">
                <a:sym typeface="Symbol" panose="05050102010706020507" pitchFamily="18" charset="2"/>
              </a:rPr>
              <a:t> and size of </a:t>
            </a:r>
            <a:r>
              <a:rPr lang="en-US" altLang="en-US" i="1" dirty="0">
                <a:sym typeface="Symbol" panose="05050102010706020507" pitchFamily="18" charset="2"/>
              </a:rPr>
              <a:t>s.</a:t>
            </a:r>
          </a:p>
          <a:p>
            <a:pPr lvl="2"/>
            <a:r>
              <a:rPr lang="en-US" altLang="en-US" dirty="0">
                <a:sym typeface="Symbol" panose="05050102010706020507" pitchFamily="18" charset="2"/>
              </a:rPr>
              <a:t>estimated size of </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s </a:t>
            </a:r>
            <a:r>
              <a:rPr lang="en-US" altLang="en-US" dirty="0">
                <a:sym typeface="Symbol" panose="05050102010706020507" pitchFamily="18" charset="2"/>
              </a:rPr>
              <a:t>  = </a:t>
            </a:r>
            <a:r>
              <a:rPr lang="en-US" altLang="en-US" i="1" dirty="0">
                <a:sym typeface="Symbol" panose="05050102010706020507" pitchFamily="18" charset="2"/>
              </a:rPr>
              <a:t>r.</a:t>
            </a:r>
          </a:p>
          <a:p>
            <a:pPr lvl="2"/>
            <a:r>
              <a:rPr lang="en-US" altLang="en-US" u="sng" dirty="0">
                <a:sym typeface="Symbol" panose="05050102010706020507" pitchFamily="18" charset="2"/>
              </a:rPr>
              <a:t>All the three estimates may be quite inaccurate, but provide upper bounds on the sizes</a:t>
            </a:r>
            <a:r>
              <a:rPr lang="en-US" altLang="en-US" dirty="0">
                <a:sym typeface="Symbol" panose="05050102010706020507" pitchFamily="18" charset="2"/>
              </a:rPr>
              <a:t>.</a:t>
            </a:r>
          </a:p>
        </p:txBody>
      </p:sp>
    </p:spTree>
    <p:extLst>
      <p:ext uri="{BB962C8B-B14F-4D97-AF65-F5344CB8AC3E}">
        <p14:creationId xmlns:p14="http://schemas.microsoft.com/office/powerpoint/2010/main" val="3175291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862FACA3-B16F-43DF-99D3-DB232E1C5D77}"/>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Size Estimation (Cont.)</a:t>
            </a:r>
          </a:p>
        </p:txBody>
      </p:sp>
      <p:sp>
        <p:nvSpPr>
          <p:cNvPr id="90115" name="Rectangle 3">
            <a:extLst>
              <a:ext uri="{FF2B5EF4-FFF2-40B4-BE49-F238E27FC236}">
                <a16:creationId xmlns:a16="http://schemas.microsoft.com/office/drawing/2014/main" id="{524F5F84-A0A9-4A8E-AFC0-3007A07C450B}"/>
              </a:ext>
            </a:extLst>
          </p:cNvPr>
          <p:cNvSpPr>
            <a:spLocks noGrp="1" noChangeArrowheads="1"/>
          </p:cNvSpPr>
          <p:nvPr>
            <p:ph idx="1"/>
          </p:nvPr>
        </p:nvSpPr>
        <p:spPr>
          <a:xfrm>
            <a:off x="683394" y="1102497"/>
            <a:ext cx="7680960" cy="5367972"/>
          </a:xfrm>
        </p:spPr>
        <p:txBody>
          <a:bodyPr/>
          <a:lstStyle/>
          <a:p>
            <a:r>
              <a:rPr lang="en-US" altLang="en-US" dirty="0">
                <a:sym typeface="Symbol" panose="05050102010706020507" pitchFamily="18" charset="2"/>
              </a:rPr>
              <a:t>Outer join:  </a:t>
            </a:r>
          </a:p>
          <a:p>
            <a:pPr lvl="1"/>
            <a:r>
              <a:rPr lang="en-US" altLang="en-US" dirty="0">
                <a:sym typeface="Symbol" panose="05050102010706020507" pitchFamily="18" charset="2"/>
              </a:rPr>
              <a:t>Estimated size of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  = size of  r </a:t>
            </a:r>
            <a:r>
              <a:rPr lang="en-IN" dirty="0"/>
              <a:t>⨝</a:t>
            </a:r>
            <a:r>
              <a:rPr lang="en-US" altLang="en-US" i="1" dirty="0">
                <a:sym typeface="Symbol" panose="05050102010706020507" pitchFamily="18" charset="2"/>
              </a:rPr>
              <a:t> s  + size of r</a:t>
            </a:r>
          </a:p>
          <a:p>
            <a:pPr lvl="2"/>
            <a:r>
              <a:rPr lang="en-US" altLang="en-US" dirty="0">
                <a:sym typeface="Symbol" panose="05050102010706020507" pitchFamily="18" charset="2"/>
              </a:rPr>
              <a:t>Case of right outer join is symmetric</a:t>
            </a:r>
          </a:p>
          <a:p>
            <a:pPr lvl="1"/>
            <a:r>
              <a:rPr lang="en-US" altLang="en-US" dirty="0">
                <a:sym typeface="Symbol" panose="05050102010706020507" pitchFamily="18" charset="2"/>
              </a:rPr>
              <a:t>Estimated size of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  = size of r </a:t>
            </a:r>
            <a:r>
              <a:rPr lang="en-IN" dirty="0"/>
              <a:t>⨝</a:t>
            </a:r>
            <a:r>
              <a:rPr lang="en-US" altLang="en-US" i="1" dirty="0">
                <a:sym typeface="Symbol" panose="05050102010706020507" pitchFamily="18" charset="2"/>
              </a:rPr>
              <a:t> s </a:t>
            </a:r>
            <a:r>
              <a:rPr lang="en-US" altLang="en-US" dirty="0">
                <a:sym typeface="Symbol" panose="05050102010706020507" pitchFamily="18" charset="2"/>
              </a:rPr>
              <a:t>+ size of </a:t>
            </a:r>
            <a:r>
              <a:rPr lang="en-US" altLang="en-US" i="1" dirty="0">
                <a:sym typeface="Symbol" panose="05050102010706020507" pitchFamily="18" charset="2"/>
              </a:rPr>
              <a:t>r</a:t>
            </a:r>
            <a:r>
              <a:rPr lang="en-US" altLang="en-US" dirty="0">
                <a:sym typeface="Symbol" panose="05050102010706020507" pitchFamily="18" charset="2"/>
              </a:rPr>
              <a:t> + size of </a:t>
            </a:r>
            <a:r>
              <a:rPr lang="en-US" altLang="en-US" i="1" dirty="0">
                <a:sym typeface="Symbol" panose="05050102010706020507" pitchFamily="18" charset="2"/>
              </a:rPr>
              <a:t>s</a:t>
            </a:r>
          </a:p>
          <a:p>
            <a:endParaRPr lang="en-US" altLang="en-US" dirty="0"/>
          </a:p>
        </p:txBody>
      </p:sp>
    </p:spTree>
    <p:extLst>
      <p:ext uri="{BB962C8B-B14F-4D97-AF65-F5344CB8AC3E}">
        <p14:creationId xmlns:p14="http://schemas.microsoft.com/office/powerpoint/2010/main" val="2205076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D516DDD0-DE63-4F3C-BEFA-9B101841D76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Number of Distinct Values</a:t>
            </a:r>
          </a:p>
        </p:txBody>
      </p:sp>
      <p:sp>
        <p:nvSpPr>
          <p:cNvPr id="92163" name="Rectangle 3">
            <a:extLst>
              <a:ext uri="{FF2B5EF4-FFF2-40B4-BE49-F238E27FC236}">
                <a16:creationId xmlns:a16="http://schemas.microsoft.com/office/drawing/2014/main" id="{5C5E932D-74EA-41E3-9F61-F880C3211C56}"/>
              </a:ext>
            </a:extLst>
          </p:cNvPr>
          <p:cNvSpPr>
            <a:spLocks noGrp="1" noChangeArrowheads="1"/>
          </p:cNvSpPr>
          <p:nvPr>
            <p:ph idx="1"/>
          </p:nvPr>
        </p:nvSpPr>
        <p:spPr>
          <a:xfrm>
            <a:off x="664143" y="1102497"/>
            <a:ext cx="7642460" cy="5367972"/>
          </a:xfrm>
        </p:spPr>
        <p:txBody>
          <a:bodyPr/>
          <a:lstStyle/>
          <a:p>
            <a:pPr>
              <a:buFont typeface="Monotype Sorts" pitchFamily="-65" charset="2"/>
              <a:buNone/>
            </a:pPr>
            <a:r>
              <a:rPr lang="en-US" altLang="en-US" dirty="0"/>
              <a:t>Selections: </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endParaRPr lang="en-US" altLang="en-US" dirty="0"/>
          </a:p>
          <a:p>
            <a:r>
              <a:rPr lang="en-US" altLang="en-US" dirty="0"/>
              <a:t>If </a:t>
            </a:r>
            <a:r>
              <a:rPr lang="en-US" altLang="en-US" dirty="0">
                <a:sym typeface="Symbol" panose="05050102010706020507" pitchFamily="18" charset="2"/>
              </a:rPr>
              <a:t> forces </a:t>
            </a:r>
            <a:r>
              <a:rPr lang="en-US" altLang="en-US" i="1" dirty="0">
                <a:sym typeface="Symbol" panose="05050102010706020507" pitchFamily="18" charset="2"/>
              </a:rPr>
              <a:t>A</a:t>
            </a:r>
            <a:r>
              <a:rPr lang="en-US" altLang="en-US" dirty="0">
                <a:sym typeface="Symbol" panose="05050102010706020507" pitchFamily="18" charset="2"/>
              </a:rPr>
              <a:t> to take a specified value: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1.</a:t>
            </a:r>
          </a:p>
          <a:p>
            <a:pPr lvl="2"/>
            <a:r>
              <a:rPr lang="en-US" altLang="en-US" dirty="0">
                <a:sym typeface="Symbol" panose="05050102010706020507" pitchFamily="18" charset="2"/>
              </a:rPr>
              <a:t>e.g., </a:t>
            </a:r>
            <a:r>
              <a:rPr lang="en-US" altLang="en-US" i="1" dirty="0">
                <a:sym typeface="Symbol" panose="05050102010706020507" pitchFamily="18" charset="2"/>
              </a:rPr>
              <a:t>A</a:t>
            </a:r>
            <a:r>
              <a:rPr lang="en-US" altLang="en-US" dirty="0">
                <a:sym typeface="Symbol" panose="05050102010706020507" pitchFamily="18" charset="2"/>
              </a:rPr>
              <a:t> = 3</a:t>
            </a:r>
          </a:p>
          <a:p>
            <a:r>
              <a:rPr lang="en-US" altLang="en-US" dirty="0">
                <a:sym typeface="Symbol" panose="05050102010706020507" pitchFamily="18" charset="2"/>
              </a:rPr>
              <a:t>If  forces A to take on one of a specified set of values: </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number of specified values.</a:t>
            </a:r>
          </a:p>
          <a:p>
            <a:pPr lvl="2"/>
            <a:r>
              <a:rPr lang="en-US" altLang="en-US" dirty="0">
                <a:sym typeface="Symbol" panose="05050102010706020507" pitchFamily="18" charset="2"/>
              </a:rPr>
              <a:t>(e.g., (</a:t>
            </a:r>
            <a:r>
              <a:rPr lang="en-US" altLang="en-US" i="1" dirty="0">
                <a:sym typeface="Symbol" panose="05050102010706020507" pitchFamily="18" charset="2"/>
              </a:rPr>
              <a:t>A</a:t>
            </a:r>
            <a:r>
              <a:rPr lang="en-US" altLang="en-US" dirty="0">
                <a:sym typeface="Symbol" panose="05050102010706020507" pitchFamily="18" charset="2"/>
              </a:rPr>
              <a:t> = 1 </a:t>
            </a:r>
            <a:r>
              <a:rPr lang="en-US" altLang="en-US" i="1" dirty="0">
                <a:sym typeface="Symbol" panose="05050102010706020507" pitchFamily="18" charset="2"/>
              </a:rPr>
              <a:t>V</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 = 3 </a:t>
            </a:r>
            <a:r>
              <a:rPr lang="en-US" altLang="en-US" i="1" dirty="0">
                <a:sym typeface="Symbol" panose="05050102010706020507" pitchFamily="18" charset="2"/>
              </a:rPr>
              <a:t>V A</a:t>
            </a:r>
            <a:r>
              <a:rPr lang="en-US" altLang="en-US" dirty="0">
                <a:sym typeface="Symbol" panose="05050102010706020507" pitchFamily="18" charset="2"/>
              </a:rPr>
              <a:t> = 4 )), </a:t>
            </a:r>
          </a:p>
          <a:p>
            <a:r>
              <a:rPr lang="en-US" altLang="en-US" dirty="0">
                <a:sym typeface="Symbol" panose="05050102010706020507" pitchFamily="18" charset="2"/>
              </a:rPr>
              <a:t>If the selection condition  is of the form </a:t>
            </a:r>
            <a:r>
              <a:rPr lang="en-US" altLang="en-US" i="1" dirty="0">
                <a:sym typeface="Symbol" panose="05050102010706020507" pitchFamily="18" charset="2"/>
              </a:rPr>
              <a:t>A</a:t>
            </a:r>
            <a:r>
              <a:rPr lang="en-US" altLang="en-US" dirty="0">
                <a:sym typeface="Symbol" panose="05050102010706020507" pitchFamily="18" charset="2"/>
              </a:rPr>
              <a:t> </a:t>
            </a:r>
            <a:r>
              <a:rPr lang="en-US" altLang="en-US" i="1" dirty="0">
                <a:sym typeface="Symbol" panose="05050102010706020507" pitchFamily="18" charset="2"/>
              </a:rPr>
              <a:t>op r</a:t>
            </a:r>
            <a:br>
              <a:rPr lang="en-US" altLang="en-US" dirty="0">
                <a:sym typeface="Symbol" panose="05050102010706020507" pitchFamily="18" charset="2"/>
              </a:rPr>
            </a:br>
            <a:r>
              <a:rPr lang="en-US" altLang="en-US" dirty="0">
                <a:sym typeface="Symbol" panose="05050102010706020507" pitchFamily="18" charset="2"/>
              </a:rPr>
              <a:t>	estimated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a:t>
            </a:r>
            <a:r>
              <a:rPr lang="en-US" altLang="en-US" baseline="-25000"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 * </a:t>
            </a:r>
            <a:r>
              <a:rPr lang="en-US" altLang="en-US" i="1" dirty="0">
                <a:sym typeface="Symbol" panose="05050102010706020507" pitchFamily="18" charset="2"/>
              </a:rPr>
              <a:t>s</a:t>
            </a:r>
            <a:endParaRPr lang="en-US" altLang="en-US" dirty="0">
              <a:sym typeface="Symbol" panose="05050102010706020507" pitchFamily="18" charset="2"/>
            </a:endParaRPr>
          </a:p>
          <a:p>
            <a:pPr lvl="2"/>
            <a:r>
              <a:rPr lang="en-US" altLang="en-US" dirty="0">
                <a:sym typeface="Symbol" panose="05050102010706020507" pitchFamily="18" charset="2"/>
              </a:rPr>
              <a:t>where </a:t>
            </a:r>
            <a:r>
              <a:rPr lang="en-US" altLang="en-US" i="1" dirty="0">
                <a:sym typeface="Symbol" panose="05050102010706020507" pitchFamily="18" charset="2"/>
              </a:rPr>
              <a:t>s</a:t>
            </a:r>
            <a:r>
              <a:rPr lang="en-US" altLang="en-US" dirty="0">
                <a:sym typeface="Symbol" panose="05050102010706020507" pitchFamily="18" charset="2"/>
              </a:rPr>
              <a:t> is the selectivity of the selection.</a:t>
            </a:r>
          </a:p>
          <a:p>
            <a:r>
              <a:rPr lang="en-US" altLang="en-US" dirty="0">
                <a:sym typeface="Symbol" panose="05050102010706020507" pitchFamily="18" charset="2"/>
              </a:rPr>
              <a:t>In all the other cases: use approximate estimate of</a:t>
            </a:r>
            <a:br>
              <a:rPr lang="en-US" altLang="en-US" dirty="0">
                <a:sym typeface="Symbol" panose="05050102010706020507" pitchFamily="18" charset="2"/>
              </a:rPr>
            </a:br>
            <a:r>
              <a:rPr lang="en-US" altLang="en-US" dirty="0">
                <a:sym typeface="Symbol" panose="05050102010706020507" pitchFamily="18" charset="2"/>
              </a:rPr>
              <a:t>	 min(</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n</a:t>
            </a:r>
            <a:r>
              <a:rPr lang="en-US" altLang="en-US" baseline="-25000" dirty="0">
                <a:sym typeface="Symbol" panose="05050102010706020507" pitchFamily="18" charset="2"/>
              </a:rPr>
              <a:t> (</a:t>
            </a:r>
            <a:r>
              <a:rPr lang="en-US" altLang="en-US" i="1" baseline="-25000" dirty="0">
                <a:sym typeface="Symbol" panose="05050102010706020507" pitchFamily="18" charset="2"/>
              </a:rPr>
              <a:t>r</a:t>
            </a:r>
            <a:r>
              <a:rPr lang="en-US" altLang="en-US" baseline="-25000" dirty="0">
                <a:sym typeface="Symbol" panose="05050102010706020507" pitchFamily="18" charset="2"/>
              </a:rPr>
              <a:t>) </a:t>
            </a:r>
            <a:r>
              <a:rPr lang="en-US" altLang="en-US" dirty="0">
                <a:sym typeface="Symbol" panose="05050102010706020507" pitchFamily="18" charset="2"/>
              </a:rPr>
              <a:t>)</a:t>
            </a:r>
          </a:p>
          <a:p>
            <a:pPr lvl="1"/>
            <a:r>
              <a:rPr lang="en-US" altLang="en-US" dirty="0">
                <a:sym typeface="Symbol" panose="05050102010706020507" pitchFamily="18" charset="2"/>
              </a:rPr>
              <a:t>More accurate estimate can be got using probability theory, but this one works fine generally</a:t>
            </a:r>
          </a:p>
          <a:p>
            <a:pPr>
              <a:buFont typeface="Monotype Sorts" pitchFamily="-65" charset="2"/>
              <a:buNone/>
            </a:pPr>
            <a:endParaRPr lang="en-US" altLang="en-US" dirty="0">
              <a:sym typeface="Symbol" panose="05050102010706020507" pitchFamily="18" charset="2"/>
            </a:endParaRPr>
          </a:p>
        </p:txBody>
      </p:sp>
    </p:spTree>
    <p:extLst>
      <p:ext uri="{BB962C8B-B14F-4D97-AF65-F5344CB8AC3E}">
        <p14:creationId xmlns:p14="http://schemas.microsoft.com/office/powerpoint/2010/main" val="420977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28584A3-E588-472A-9A73-1615951D4D45}"/>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Outline</a:t>
            </a:r>
          </a:p>
        </p:txBody>
      </p:sp>
      <p:sp>
        <p:nvSpPr>
          <p:cNvPr id="7171" name="Rectangle 3">
            <a:extLst>
              <a:ext uri="{FF2B5EF4-FFF2-40B4-BE49-F238E27FC236}">
                <a16:creationId xmlns:a16="http://schemas.microsoft.com/office/drawing/2014/main" id="{6F228E95-0A51-4249-9394-A4C573974D5D}"/>
              </a:ext>
            </a:extLst>
          </p:cNvPr>
          <p:cNvSpPr>
            <a:spLocks noGrp="1" noChangeArrowheads="1"/>
          </p:cNvSpPr>
          <p:nvPr>
            <p:ph idx="1"/>
          </p:nvPr>
        </p:nvSpPr>
        <p:spPr>
          <a:xfrm>
            <a:off x="712269" y="1102498"/>
            <a:ext cx="7738711" cy="2607354"/>
          </a:xfrm>
        </p:spPr>
        <p:txBody>
          <a:bodyPr/>
          <a:lstStyle/>
          <a:p>
            <a:r>
              <a:rPr lang="en-US" altLang="en-US" dirty="0"/>
              <a:t>Introduction </a:t>
            </a:r>
          </a:p>
          <a:p>
            <a:r>
              <a:rPr lang="en-US" altLang="en-US" dirty="0"/>
              <a:t>Statistical Information for Cost Estimation</a:t>
            </a:r>
          </a:p>
          <a:p>
            <a:r>
              <a:rPr lang="en-US" altLang="en-US" dirty="0"/>
              <a:t>Transformation of Relational Expressions</a:t>
            </a:r>
          </a:p>
          <a:p>
            <a:r>
              <a:rPr lang="en-US" altLang="en-US" dirty="0"/>
              <a:t>Cost-based optimization</a:t>
            </a:r>
          </a:p>
          <a:p>
            <a:r>
              <a:rPr lang="en-US" altLang="en-US" dirty="0"/>
              <a:t>Dynamic Programming for Choosing Evaluation Plans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681476E5-D2C5-46F8-A5E4-EA8AF761332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Distinct Values (Cont.)</a:t>
            </a:r>
          </a:p>
        </p:txBody>
      </p:sp>
      <p:sp>
        <p:nvSpPr>
          <p:cNvPr id="94211" name="Rectangle 3">
            <a:extLst>
              <a:ext uri="{FF2B5EF4-FFF2-40B4-BE49-F238E27FC236}">
                <a16:creationId xmlns:a16="http://schemas.microsoft.com/office/drawing/2014/main" id="{C68FBE0A-31A4-4CE5-8A63-275B25AA3425}"/>
              </a:ext>
            </a:extLst>
          </p:cNvPr>
          <p:cNvSpPr>
            <a:spLocks noGrp="1" noChangeArrowheads="1"/>
          </p:cNvSpPr>
          <p:nvPr>
            <p:ph idx="1"/>
          </p:nvPr>
        </p:nvSpPr>
        <p:spPr>
          <a:xfrm>
            <a:off x="654518" y="1102497"/>
            <a:ext cx="7661709" cy="5367972"/>
          </a:xfrm>
        </p:spPr>
        <p:txBody>
          <a:bodyPr/>
          <a:lstStyle/>
          <a:p>
            <a:pPr>
              <a:buFont typeface="Monotype Sorts" pitchFamily="-65" charset="2"/>
              <a:buNone/>
            </a:pPr>
            <a:r>
              <a:rPr lang="en-US" altLang="en-US" dirty="0">
                <a:sym typeface="Symbol" panose="05050102010706020507" pitchFamily="18" charset="2"/>
              </a:rPr>
              <a:t>Joins: </a:t>
            </a:r>
            <a:r>
              <a:rPr lang="en-US" altLang="en-US" i="1" dirty="0">
                <a:sym typeface="Symbol" panose="05050102010706020507" pitchFamily="18" charset="2"/>
              </a:rPr>
              <a:t>r </a:t>
            </a:r>
            <a:r>
              <a:rPr lang="en-IN" dirty="0"/>
              <a:t>⨝</a:t>
            </a:r>
            <a:r>
              <a:rPr lang="en-US" altLang="en-US" i="1" dirty="0">
                <a:sym typeface="Symbol" panose="05050102010706020507" pitchFamily="18" charset="2"/>
              </a:rPr>
              <a:t> s</a:t>
            </a:r>
            <a:endParaRPr lang="en-US" altLang="en-US" dirty="0">
              <a:sym typeface="Symbol" panose="05050102010706020507" pitchFamily="18" charset="2"/>
            </a:endParaRPr>
          </a:p>
          <a:p>
            <a:r>
              <a:rPr lang="en-US" altLang="en-US" dirty="0">
                <a:sym typeface="Symbol" panose="05050102010706020507" pitchFamily="18" charset="2"/>
              </a:rPr>
              <a:t>If all attributes in </a:t>
            </a:r>
            <a:r>
              <a:rPr lang="en-US" altLang="en-US" i="1" dirty="0">
                <a:sym typeface="Symbol" panose="05050102010706020507" pitchFamily="18" charset="2"/>
              </a:rPr>
              <a:t>A</a:t>
            </a:r>
            <a:r>
              <a:rPr lang="en-US" altLang="en-US" dirty="0">
                <a:sym typeface="Symbol" panose="05050102010706020507" pitchFamily="18" charset="2"/>
              </a:rPr>
              <a:t> are from </a:t>
            </a:r>
            <a:r>
              <a:rPr lang="en-US" altLang="en-US" i="1" dirty="0">
                <a:sym typeface="Symbol" panose="05050102010706020507" pitchFamily="18" charset="2"/>
              </a:rPr>
              <a:t>r</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estimated</a:t>
            </a:r>
            <a:r>
              <a:rPr lang="en-US" altLang="en-US" i="1" dirty="0">
                <a:sym typeface="Symbol" panose="05050102010706020507" pitchFamily="18" charset="2"/>
              </a:rPr>
              <a:t>  V</a:t>
            </a:r>
            <a:r>
              <a:rPr lang="en-US" altLang="en-US" dirty="0">
                <a:sym typeface="Symbol" panose="05050102010706020507" pitchFamily="18" charset="2"/>
              </a:rPr>
              <a:t>(</a:t>
            </a:r>
            <a:r>
              <a:rPr lang="en-US" altLang="en-US" i="1" dirty="0">
                <a:sym typeface="Symbol" panose="05050102010706020507" pitchFamily="18" charset="2"/>
              </a:rPr>
              <a:t>A, r </a:t>
            </a:r>
            <a:r>
              <a:rPr lang="en-IN" dirty="0"/>
              <a:t>⨝ </a:t>
            </a:r>
            <a:r>
              <a:rPr lang="en-US" altLang="en-US" i="1" dirty="0">
                <a:sym typeface="Symbol" panose="05050102010706020507" pitchFamily="18" charset="2"/>
              </a:rPr>
              <a:t>s</a:t>
            </a:r>
            <a:r>
              <a:rPr lang="en-US" altLang="en-US" dirty="0">
                <a:sym typeface="Symbol" panose="05050102010706020507" pitchFamily="18" charset="2"/>
              </a:rPr>
              <a:t>) = min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a:t>
            </a:r>
            <a:r>
              <a:rPr lang="en-US" altLang="en-US" dirty="0" err="1">
                <a:sym typeface="Symbol" panose="05050102010706020507" pitchFamily="18" charset="2"/>
              </a:rPr>
              <a:t>,</a:t>
            </a:r>
            <a:r>
              <a:rPr lang="en-US" altLang="en-US" i="1" dirty="0" err="1">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n </a:t>
            </a:r>
            <a:r>
              <a:rPr lang="en-US" altLang="en-US" i="1" baseline="-25000" dirty="0">
                <a:sym typeface="Symbol" panose="05050102010706020507" pitchFamily="18" charset="2"/>
              </a:rPr>
              <a:t>r </a:t>
            </a:r>
            <a:r>
              <a:rPr lang="en-IN" baseline="-25000" dirty="0"/>
              <a:t>⨝</a:t>
            </a:r>
            <a:r>
              <a:rPr lang="en-US" altLang="en-US" i="1" baseline="-25000" dirty="0">
                <a:sym typeface="Symbol" panose="05050102010706020507" pitchFamily="18" charset="2"/>
              </a:rPr>
              <a:t> s</a:t>
            </a:r>
            <a:r>
              <a:rPr lang="en-US" altLang="en-US" dirty="0">
                <a:sym typeface="Symbol" panose="05050102010706020507" pitchFamily="18" charset="2"/>
              </a:rPr>
              <a:t>)</a:t>
            </a:r>
          </a:p>
          <a:p>
            <a:r>
              <a:rPr lang="en-US" altLang="en-US" dirty="0">
                <a:sym typeface="Symbol" panose="05050102010706020507" pitchFamily="18" charset="2"/>
              </a:rPr>
              <a:t>If </a:t>
            </a:r>
            <a:r>
              <a:rPr lang="en-US" altLang="en-US" i="1" dirty="0">
                <a:sym typeface="Symbol" panose="05050102010706020507" pitchFamily="18" charset="2"/>
              </a:rPr>
              <a:t>A</a:t>
            </a:r>
            <a:r>
              <a:rPr lang="en-US" altLang="en-US" dirty="0">
                <a:sym typeface="Symbol" panose="05050102010706020507" pitchFamily="18" charset="2"/>
              </a:rPr>
              <a:t> contains attributes </a:t>
            </a:r>
            <a:r>
              <a:rPr lang="en-US" altLang="en-US" i="1" dirty="0">
                <a:sym typeface="Symbol" panose="05050102010706020507" pitchFamily="18" charset="2"/>
              </a:rPr>
              <a:t>A</a:t>
            </a:r>
            <a:r>
              <a:rPr lang="en-US" altLang="en-US" dirty="0">
                <a:sym typeface="Symbol" panose="05050102010706020507" pitchFamily="18" charset="2"/>
              </a:rPr>
              <a:t>1 from </a:t>
            </a:r>
            <a:r>
              <a:rPr lang="en-US" altLang="en-US" i="1" dirty="0">
                <a:sym typeface="Symbol" panose="05050102010706020507" pitchFamily="18" charset="2"/>
              </a:rPr>
              <a:t>r</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2 from </a:t>
            </a:r>
            <a:r>
              <a:rPr lang="en-US" altLang="en-US" i="1" dirty="0">
                <a:sym typeface="Symbol" panose="05050102010706020507" pitchFamily="18" charset="2"/>
              </a:rPr>
              <a:t>s</a:t>
            </a:r>
            <a:r>
              <a:rPr lang="en-US" altLang="en-US" dirty="0">
                <a:sym typeface="Symbol" panose="05050102010706020507" pitchFamily="18" charset="2"/>
              </a:rPr>
              <a:t>, then estimated </a:t>
            </a:r>
            <a:br>
              <a:rPr lang="en-US" altLang="en-US" dirty="0">
                <a:sym typeface="Symbol" panose="05050102010706020507" pitchFamily="18" charset="2"/>
              </a:rPr>
            </a:b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A,r</a:t>
            </a:r>
            <a:r>
              <a:rPr lang="en-US" altLang="en-US" i="1" dirty="0">
                <a:sym typeface="Symbol" panose="05050102010706020507" pitchFamily="18" charset="2"/>
              </a:rPr>
              <a:t> </a:t>
            </a:r>
            <a:r>
              <a:rPr lang="en-IN" dirty="0"/>
              <a:t>⨝ </a:t>
            </a:r>
            <a:r>
              <a:rPr lang="en-US" altLang="en-US" i="1" dirty="0">
                <a:sym typeface="Symbol" panose="05050102010706020507" pitchFamily="18" charset="2"/>
              </a:rPr>
              <a:t>s</a:t>
            </a:r>
            <a:r>
              <a:rPr lang="en-US" altLang="en-US" dirty="0">
                <a:sym typeface="Symbol" panose="05050102010706020507" pitchFamily="18" charset="2"/>
              </a:rPr>
              <a:t>) = </a:t>
            </a:r>
          </a:p>
          <a:p>
            <a:pPr>
              <a:buFont typeface="Monotype Sorts" pitchFamily="-65" charset="2"/>
              <a:buNone/>
            </a:pPr>
            <a:r>
              <a:rPr lang="en-US" altLang="en-US" baseline="-25000" dirty="0">
                <a:sym typeface="Symbol" panose="05050102010706020507" pitchFamily="18" charset="2"/>
              </a:rPr>
              <a:t>		</a:t>
            </a:r>
            <a:r>
              <a:rPr lang="en-US" altLang="en-US" dirty="0">
                <a:sym typeface="Symbol" panose="05050102010706020507" pitchFamily="18" charset="2"/>
              </a:rPr>
              <a:t>min(</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1,</a:t>
            </a:r>
            <a:r>
              <a:rPr lang="en-US" altLang="en-US" i="1" dirty="0">
                <a:sym typeface="Symbol" panose="05050102010706020507" pitchFamily="18" charset="2"/>
              </a:rPr>
              <a:t>r</a:t>
            </a:r>
            <a:r>
              <a:rPr lang="en-US" altLang="en-US" dirty="0">
                <a:sym typeface="Symbol" panose="05050102010706020507" pitchFamily="18" charset="2"/>
              </a:rPr>
              <a:t>)*</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2 – </a:t>
            </a:r>
            <a:r>
              <a:rPr lang="en-US" altLang="en-US" i="1" dirty="0">
                <a:sym typeface="Symbol" panose="05050102010706020507" pitchFamily="18" charset="2"/>
              </a:rPr>
              <a:t>A</a:t>
            </a:r>
            <a:r>
              <a:rPr lang="en-US" altLang="en-US" dirty="0">
                <a:sym typeface="Symbol" panose="05050102010706020507" pitchFamily="18" charset="2"/>
              </a:rPr>
              <a:t>1,</a:t>
            </a:r>
            <a:r>
              <a:rPr lang="en-US" altLang="en-US" i="1" dirty="0">
                <a:sym typeface="Symbol" panose="05050102010706020507" pitchFamily="18" charset="2"/>
              </a:rPr>
              <a:t>s</a:t>
            </a:r>
            <a:r>
              <a:rPr lang="en-US" altLang="en-US" dirty="0">
                <a:sym typeface="Symbol" panose="05050102010706020507" pitchFamily="18" charset="2"/>
              </a:rPr>
              <a:t>),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1 – </a:t>
            </a:r>
            <a:r>
              <a:rPr lang="en-US" altLang="en-US" i="1" dirty="0">
                <a:sym typeface="Symbol" panose="05050102010706020507" pitchFamily="18" charset="2"/>
              </a:rPr>
              <a:t>A</a:t>
            </a:r>
            <a:r>
              <a:rPr lang="en-US" altLang="en-US" dirty="0">
                <a:sym typeface="Symbol" panose="05050102010706020507" pitchFamily="18" charset="2"/>
              </a:rPr>
              <a:t>2,</a:t>
            </a:r>
            <a:r>
              <a:rPr lang="en-US" altLang="en-US" i="1" dirty="0">
                <a:sym typeface="Symbol" panose="05050102010706020507" pitchFamily="18" charset="2"/>
              </a:rPr>
              <a:t>r</a:t>
            </a:r>
            <a:r>
              <a:rPr lang="en-US" altLang="en-US" dirty="0">
                <a:sym typeface="Symbol" panose="05050102010706020507" pitchFamily="18" charset="2"/>
              </a:rPr>
              <a:t>)*</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a:sym typeface="Symbol" panose="05050102010706020507" pitchFamily="18" charset="2"/>
              </a:rPr>
              <a:t>A</a:t>
            </a:r>
            <a:r>
              <a:rPr lang="en-US" altLang="en-US" dirty="0">
                <a:sym typeface="Symbol" panose="05050102010706020507" pitchFamily="18" charset="2"/>
              </a:rPr>
              <a:t>2,</a:t>
            </a:r>
            <a:r>
              <a:rPr lang="en-US" altLang="en-US" i="1" dirty="0">
                <a:sym typeface="Symbol" panose="05050102010706020507" pitchFamily="18" charset="2"/>
              </a:rPr>
              <a:t>s</a:t>
            </a:r>
            <a:r>
              <a:rPr lang="en-US" altLang="en-US" dirty="0">
                <a:sym typeface="Symbol" panose="05050102010706020507" pitchFamily="18" charset="2"/>
              </a:rPr>
              <a:t>), </a:t>
            </a:r>
            <a:r>
              <a:rPr lang="en-US" altLang="en-US" i="1" dirty="0">
                <a:sym typeface="Symbol" panose="05050102010706020507" pitchFamily="18" charset="2"/>
              </a:rPr>
              <a:t>n</a:t>
            </a:r>
            <a:r>
              <a:rPr lang="en-US" altLang="en-US" i="1" baseline="-25000" dirty="0">
                <a:sym typeface="Symbol" panose="05050102010706020507" pitchFamily="18" charset="2"/>
              </a:rPr>
              <a:t>r </a:t>
            </a:r>
            <a:r>
              <a:rPr lang="en-IN" baseline="-25000" dirty="0"/>
              <a:t>⨝</a:t>
            </a:r>
            <a:r>
              <a:rPr lang="en-US" altLang="en-US" i="1" baseline="-25000" dirty="0">
                <a:sym typeface="Symbol" panose="05050102010706020507" pitchFamily="18" charset="2"/>
              </a:rPr>
              <a:t> s</a:t>
            </a:r>
            <a:r>
              <a:rPr lang="en-US" altLang="en-US" dirty="0">
                <a:sym typeface="Symbol" panose="05050102010706020507" pitchFamily="18" charset="2"/>
              </a:rPr>
              <a:t>)</a:t>
            </a:r>
          </a:p>
          <a:p>
            <a:pPr lvl="1"/>
            <a:r>
              <a:rPr lang="en-US" altLang="en-US" dirty="0">
                <a:sym typeface="Symbol" panose="05050102010706020507" pitchFamily="18" charset="2"/>
              </a:rPr>
              <a:t> More accurate estimate can be got using probability theory, but this one works fine generally</a:t>
            </a:r>
          </a:p>
          <a:p>
            <a:endParaRPr lang="en-US" altLang="en-US" dirty="0"/>
          </a:p>
        </p:txBody>
      </p:sp>
    </p:spTree>
    <p:extLst>
      <p:ext uri="{BB962C8B-B14F-4D97-AF65-F5344CB8AC3E}">
        <p14:creationId xmlns:p14="http://schemas.microsoft.com/office/powerpoint/2010/main" val="3895545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4374E549-F62A-4DAD-BF85-1D8E4F3CF49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Estimation of Distinct Values (Cont.)</a:t>
            </a:r>
          </a:p>
        </p:txBody>
      </p:sp>
      <p:sp>
        <p:nvSpPr>
          <p:cNvPr id="96259" name="Rectangle 3">
            <a:extLst>
              <a:ext uri="{FF2B5EF4-FFF2-40B4-BE49-F238E27FC236}">
                <a16:creationId xmlns:a16="http://schemas.microsoft.com/office/drawing/2014/main" id="{CE3FBD48-F23E-4D78-BDD5-74C7E1FB91BA}"/>
              </a:ext>
            </a:extLst>
          </p:cNvPr>
          <p:cNvSpPr>
            <a:spLocks noGrp="1" noChangeArrowheads="1"/>
          </p:cNvSpPr>
          <p:nvPr>
            <p:ph idx="1"/>
          </p:nvPr>
        </p:nvSpPr>
        <p:spPr>
          <a:xfrm>
            <a:off x="693019" y="1102497"/>
            <a:ext cx="7613584" cy="5367972"/>
          </a:xfrm>
        </p:spPr>
        <p:txBody>
          <a:bodyPr/>
          <a:lstStyle/>
          <a:p>
            <a:r>
              <a:rPr lang="en-US" altLang="en-US" dirty="0">
                <a:sym typeface="Symbol" panose="05050102010706020507" pitchFamily="18" charset="2"/>
              </a:rPr>
              <a:t>Estimation of distinct values are straightforward for projections.</a:t>
            </a:r>
          </a:p>
          <a:p>
            <a:pPr lvl="1"/>
            <a:r>
              <a:rPr lang="en-US" altLang="en-US" dirty="0">
                <a:sym typeface="Symbol" panose="05050102010706020507" pitchFamily="18" charset="2"/>
              </a:rPr>
              <a:t>They are the same in </a:t>
            </a:r>
            <a:r>
              <a:rPr lang="en-US" altLang="en-US" baseline="-25000" dirty="0">
                <a:sym typeface="Symbol" panose="05050102010706020507" pitchFamily="18" charset="2"/>
              </a:rPr>
              <a:t>A (r)</a:t>
            </a:r>
            <a:r>
              <a:rPr lang="en-US" altLang="en-US" dirty="0">
                <a:sym typeface="Symbol" panose="05050102010706020507" pitchFamily="18" charset="2"/>
              </a:rPr>
              <a:t> as in </a:t>
            </a:r>
            <a:r>
              <a:rPr lang="en-US" altLang="en-US" i="1" dirty="0">
                <a:sym typeface="Symbol" panose="05050102010706020507" pitchFamily="18" charset="2"/>
              </a:rPr>
              <a:t>r</a:t>
            </a:r>
            <a:r>
              <a:rPr lang="en-US" altLang="en-US" dirty="0">
                <a:sym typeface="Symbol" panose="05050102010706020507" pitchFamily="18" charset="2"/>
              </a:rPr>
              <a:t>. </a:t>
            </a:r>
          </a:p>
          <a:p>
            <a:r>
              <a:rPr lang="en-US" altLang="en-US" dirty="0">
                <a:sym typeface="Symbol" panose="05050102010706020507" pitchFamily="18" charset="2"/>
              </a:rPr>
              <a:t>The same holds for grouping attributes of aggregation.</a:t>
            </a:r>
          </a:p>
          <a:p>
            <a:r>
              <a:rPr lang="en-US" altLang="en-US" dirty="0">
                <a:sym typeface="Symbol" panose="05050102010706020507" pitchFamily="18" charset="2"/>
              </a:rPr>
              <a:t>For aggregated values </a:t>
            </a:r>
          </a:p>
          <a:p>
            <a:pPr lvl="1"/>
            <a:r>
              <a:rPr lang="en-US" altLang="en-US" dirty="0">
                <a:sym typeface="Symbol" panose="05050102010706020507" pitchFamily="18" charset="2"/>
              </a:rPr>
              <a:t>For min(</a:t>
            </a:r>
            <a:r>
              <a:rPr lang="en-US" altLang="en-US" i="1" dirty="0">
                <a:sym typeface="Symbol" panose="05050102010706020507" pitchFamily="18" charset="2"/>
              </a:rPr>
              <a:t>A</a:t>
            </a:r>
            <a:r>
              <a:rPr lang="en-US" altLang="en-US" dirty="0">
                <a:sym typeface="Symbol" panose="05050102010706020507" pitchFamily="18" charset="2"/>
              </a:rPr>
              <a:t>) and max(</a:t>
            </a:r>
            <a:r>
              <a:rPr lang="en-US" altLang="en-US" i="1" dirty="0">
                <a:sym typeface="Symbol" panose="05050102010706020507" pitchFamily="18" charset="2"/>
              </a:rPr>
              <a:t>A</a:t>
            </a:r>
            <a:r>
              <a:rPr lang="en-US" altLang="en-US" dirty="0">
                <a:sym typeface="Symbol" panose="05050102010706020507" pitchFamily="18" charset="2"/>
              </a:rPr>
              <a:t>), the number of distinct values can be estimated as min(V(</a:t>
            </a:r>
            <a:r>
              <a:rPr lang="en-US" altLang="en-US" i="1" dirty="0" err="1">
                <a:sym typeface="Symbol" panose="05050102010706020507" pitchFamily="18" charset="2"/>
              </a:rPr>
              <a:t>A,r</a:t>
            </a:r>
            <a:r>
              <a:rPr lang="en-US" altLang="en-US" dirty="0">
                <a:sym typeface="Symbol" panose="05050102010706020507" pitchFamily="18" charset="2"/>
              </a:rPr>
              <a:t>),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G,r</a:t>
            </a:r>
            <a:r>
              <a:rPr lang="en-US" altLang="en-US" dirty="0">
                <a:sym typeface="Symbol" panose="05050102010706020507" pitchFamily="18" charset="2"/>
              </a:rPr>
              <a:t>))  where G denotes grouping attributes</a:t>
            </a:r>
          </a:p>
          <a:p>
            <a:pPr lvl="1"/>
            <a:r>
              <a:rPr lang="en-US" altLang="en-US" dirty="0">
                <a:sym typeface="Symbol" panose="05050102010706020507" pitchFamily="18" charset="2"/>
              </a:rPr>
              <a:t>For other aggregates, assume all values are distinct, and use </a:t>
            </a:r>
            <a:r>
              <a:rPr lang="en-US" altLang="en-US" i="1" dirty="0">
                <a:sym typeface="Symbol" panose="05050102010706020507" pitchFamily="18" charset="2"/>
              </a:rPr>
              <a:t>V</a:t>
            </a:r>
            <a:r>
              <a:rPr lang="en-US" altLang="en-US" dirty="0">
                <a:sym typeface="Symbol" panose="05050102010706020507" pitchFamily="18" charset="2"/>
              </a:rPr>
              <a:t>(</a:t>
            </a:r>
            <a:r>
              <a:rPr lang="en-US" altLang="en-US" i="1" dirty="0" err="1">
                <a:sym typeface="Symbol" panose="05050102010706020507" pitchFamily="18" charset="2"/>
              </a:rPr>
              <a:t>G,r</a:t>
            </a:r>
            <a:r>
              <a:rPr lang="en-US" altLang="en-US" dirty="0">
                <a:sym typeface="Symbol" panose="05050102010706020507" pitchFamily="18" charset="2"/>
              </a:rPr>
              <a:t>)</a:t>
            </a:r>
          </a:p>
          <a:p>
            <a:pPr lvl="1"/>
            <a:endParaRPr lang="en-US" altLang="en-US" dirty="0">
              <a:sym typeface="Symbol" panose="05050102010706020507" pitchFamily="18" charset="2"/>
            </a:endParaRPr>
          </a:p>
          <a:p>
            <a:endParaRPr lang="en-US" altLang="en-US" dirty="0">
              <a:sym typeface="Symbol" panose="05050102010706020507" pitchFamily="18" charset="2"/>
            </a:endParaRPr>
          </a:p>
        </p:txBody>
      </p:sp>
    </p:spTree>
    <p:extLst>
      <p:ext uri="{BB962C8B-B14F-4D97-AF65-F5344CB8AC3E}">
        <p14:creationId xmlns:p14="http://schemas.microsoft.com/office/powerpoint/2010/main" val="2262788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83DE-68E0-A34B-A657-A900B84499D2}"/>
              </a:ext>
            </a:extLst>
          </p:cNvPr>
          <p:cNvSpPr>
            <a:spLocks noGrp="1"/>
          </p:cNvSpPr>
          <p:nvPr>
            <p:ph type="title"/>
          </p:nvPr>
        </p:nvSpPr>
        <p:spPr/>
        <p:txBody>
          <a:bodyPr/>
          <a:lstStyle/>
          <a:p>
            <a:pPr>
              <a:defRPr/>
            </a:pPr>
            <a:r>
              <a:rPr lang="en-US" dirty="0">
                <a:ea typeface="ＭＳ Ｐゴシック" charset="0"/>
              </a:rPr>
              <a:t>Example</a:t>
            </a:r>
          </a:p>
        </p:txBody>
      </p:sp>
      <p:sp>
        <p:nvSpPr>
          <p:cNvPr id="107522" name="Content Placeholder 2">
            <a:extLst>
              <a:ext uri="{FF2B5EF4-FFF2-40B4-BE49-F238E27FC236}">
                <a16:creationId xmlns:a16="http://schemas.microsoft.com/office/drawing/2014/main" id="{CC78FDBF-A499-494B-A8E2-D634510F16E9}"/>
              </a:ext>
            </a:extLst>
          </p:cNvPr>
          <p:cNvSpPr>
            <a:spLocks noGrp="1" noChangeArrowheads="1"/>
          </p:cNvSpPr>
          <p:nvPr>
            <p:ph idx="1"/>
          </p:nvPr>
        </p:nvSpPr>
        <p:spPr>
          <a:xfrm>
            <a:off x="871869" y="825517"/>
            <a:ext cx="7697972" cy="4476750"/>
          </a:xfrm>
        </p:spPr>
        <p:txBody>
          <a:bodyPr/>
          <a:lstStyle/>
          <a:p>
            <a:r>
              <a:rPr lang="en-GB" altLang="en-US" dirty="0"/>
              <a:t>For the relational schemas of the campus card database:</a:t>
            </a:r>
          </a:p>
          <a:p>
            <a:pPr>
              <a:buFont typeface="Monotype Sorts" pitchFamily="2" charset="2"/>
              <a:buNone/>
            </a:pPr>
            <a:r>
              <a:rPr lang="en-US" altLang="en-US" dirty="0"/>
              <a:t>card( </a:t>
            </a:r>
            <a:r>
              <a:rPr lang="en-US" altLang="en-US" u="sng" dirty="0" err="1"/>
              <a:t>cno:char</a:t>
            </a:r>
            <a:r>
              <a:rPr lang="en-US" altLang="en-US" u="sng" dirty="0"/>
              <a:t>(5)</a:t>
            </a:r>
            <a:r>
              <a:rPr lang="en-US" altLang="en-US" dirty="0"/>
              <a:t>, </a:t>
            </a:r>
            <a:r>
              <a:rPr lang="en-US" altLang="en-US" dirty="0" err="1"/>
              <a:t>name:char</a:t>
            </a:r>
            <a:r>
              <a:rPr lang="en-US" altLang="en-US" dirty="0"/>
              <a:t>(8), </a:t>
            </a:r>
            <a:r>
              <a:rPr lang="en-US" altLang="en-US" dirty="0" err="1"/>
              <a:t>depart:char</a:t>
            </a:r>
            <a:r>
              <a:rPr lang="en-US" altLang="en-US" dirty="0"/>
              <a:t>(10), </a:t>
            </a:r>
            <a:r>
              <a:rPr lang="en-US" altLang="en-US" dirty="0" err="1"/>
              <a:t>balance:integer</a:t>
            </a:r>
            <a:r>
              <a:rPr lang="en-US" altLang="en-US" dirty="0"/>
              <a:t> )</a:t>
            </a:r>
            <a:endParaRPr lang="en-HK" altLang="en-US" dirty="0"/>
          </a:p>
          <a:p>
            <a:pPr>
              <a:buFont typeface="Monotype Sorts" pitchFamily="2" charset="2"/>
              <a:buNone/>
            </a:pPr>
            <a:r>
              <a:rPr lang="en-US" altLang="en-US" dirty="0" err="1"/>
              <a:t>pos</a:t>
            </a:r>
            <a:r>
              <a:rPr lang="en-US" altLang="en-US" dirty="0"/>
              <a:t>( </a:t>
            </a:r>
            <a:r>
              <a:rPr lang="en-US" altLang="en-US" u="sng" dirty="0" err="1"/>
              <a:t>pno:char</a:t>
            </a:r>
            <a:r>
              <a:rPr lang="en-US" altLang="en-US" u="sng" dirty="0"/>
              <a:t>(4)</a:t>
            </a:r>
            <a:r>
              <a:rPr lang="en-US" altLang="en-US" dirty="0"/>
              <a:t>, </a:t>
            </a:r>
            <a:r>
              <a:rPr lang="en-US" altLang="en-US" dirty="0" err="1"/>
              <a:t>campus:char</a:t>
            </a:r>
            <a:r>
              <a:rPr lang="en-US" altLang="en-US" dirty="0"/>
              <a:t>(8), </a:t>
            </a:r>
            <a:r>
              <a:rPr lang="en-US" altLang="en-US" dirty="0" err="1"/>
              <a:t>location:char</a:t>
            </a:r>
            <a:r>
              <a:rPr lang="en-US" altLang="en-US" dirty="0"/>
              <a:t>(10) )</a:t>
            </a:r>
            <a:endParaRPr lang="en-HK" altLang="en-US" dirty="0"/>
          </a:p>
          <a:p>
            <a:pPr>
              <a:buFont typeface="Monotype Sorts" pitchFamily="2" charset="2"/>
              <a:buNone/>
            </a:pPr>
            <a:r>
              <a:rPr lang="en-US" altLang="en-US" dirty="0"/>
              <a:t>detail( </a:t>
            </a:r>
            <a:r>
              <a:rPr lang="en-US" altLang="en-US" u="sng" dirty="0" err="1"/>
              <a:t>cno:char</a:t>
            </a:r>
            <a:r>
              <a:rPr lang="en-US" altLang="en-US" u="sng" dirty="0"/>
              <a:t>(5), </a:t>
            </a:r>
            <a:r>
              <a:rPr lang="en-US" altLang="en-US" u="sng" dirty="0" err="1"/>
              <a:t>pno:char</a:t>
            </a:r>
            <a:r>
              <a:rPr lang="en-US" altLang="en-US" u="sng" dirty="0"/>
              <a:t>(4), </a:t>
            </a:r>
            <a:r>
              <a:rPr lang="en-US" altLang="en-US" u="sng" dirty="0" err="1"/>
              <a:t>cdate:date</a:t>
            </a:r>
            <a:r>
              <a:rPr lang="en-US" altLang="en-US" u="sng" dirty="0"/>
              <a:t>, </a:t>
            </a:r>
            <a:r>
              <a:rPr lang="en-US" altLang="en-US" u="sng" dirty="0" err="1"/>
              <a:t>ctime:time</a:t>
            </a:r>
            <a:r>
              <a:rPr lang="en-US" altLang="en-US" dirty="0"/>
              <a:t>, </a:t>
            </a:r>
            <a:r>
              <a:rPr lang="en-US" altLang="en-US" dirty="0" err="1"/>
              <a:t>amount:integer</a:t>
            </a:r>
            <a:r>
              <a:rPr lang="en-US" altLang="en-US" dirty="0"/>
              <a:t>, </a:t>
            </a:r>
            <a:r>
              <a:rPr lang="en-US" altLang="en-US" dirty="0" err="1"/>
              <a:t>remark:char</a:t>
            </a:r>
            <a:r>
              <a:rPr lang="en-US" altLang="en-US" dirty="0"/>
              <a:t>(10) )</a:t>
            </a:r>
            <a:endParaRPr lang="en-GB" altLang="en-US" dirty="0"/>
          </a:p>
          <a:p>
            <a:r>
              <a:rPr lang="en-GB" altLang="en-US" dirty="0"/>
              <a:t> there are following assumptions:</a:t>
            </a:r>
            <a:endParaRPr lang="en-HK" altLang="en-US" dirty="0"/>
          </a:p>
          <a:p>
            <a:pPr>
              <a:buFont typeface="Wingdings" pitchFamily="2" charset="2"/>
              <a:buChar char="Ø"/>
            </a:pPr>
            <a:r>
              <a:rPr lang="en-GB" altLang="en-US" dirty="0"/>
              <a:t>	</a:t>
            </a:r>
            <a:r>
              <a:rPr lang="en-GB" altLang="en-US" dirty="0" err="1"/>
              <a:t>n</a:t>
            </a:r>
            <a:r>
              <a:rPr lang="en-GB" altLang="en-US" baseline="-25000" dirty="0" err="1"/>
              <a:t>card</a:t>
            </a:r>
            <a:r>
              <a:rPr lang="en-GB" altLang="en-US" dirty="0"/>
              <a:t>=10,000 , </a:t>
            </a:r>
            <a:r>
              <a:rPr lang="en-GB" altLang="en-US" dirty="0" err="1"/>
              <a:t>n</a:t>
            </a:r>
            <a:r>
              <a:rPr lang="en-GB" altLang="en-US" baseline="-25000" dirty="0" err="1"/>
              <a:t>pos</a:t>
            </a:r>
            <a:r>
              <a:rPr lang="en-GB" altLang="en-US" dirty="0"/>
              <a:t>=100, </a:t>
            </a:r>
            <a:r>
              <a:rPr lang="en-GB" altLang="en-US" dirty="0" err="1"/>
              <a:t>n</a:t>
            </a:r>
            <a:r>
              <a:rPr lang="en-GB" altLang="en-US" baseline="-25000" dirty="0" err="1"/>
              <a:t>detail</a:t>
            </a:r>
            <a:r>
              <a:rPr lang="en-GB" altLang="en-US" dirty="0"/>
              <a:t>=10,000,000</a:t>
            </a:r>
            <a:endParaRPr lang="en-HK" altLang="en-US" dirty="0"/>
          </a:p>
          <a:p>
            <a:pPr>
              <a:buFont typeface="Wingdings" pitchFamily="2" charset="2"/>
              <a:buChar char="Ø"/>
            </a:pPr>
            <a:r>
              <a:rPr lang="en-GB" altLang="en-US" dirty="0"/>
              <a:t>	</a:t>
            </a:r>
            <a:r>
              <a:rPr lang="en-GB" altLang="en-US" dirty="0" err="1"/>
              <a:t>l</a:t>
            </a:r>
            <a:r>
              <a:rPr lang="en-GB" altLang="en-US" baseline="-25000" dirty="0" err="1"/>
              <a:t>card</a:t>
            </a:r>
            <a:r>
              <a:rPr lang="en-GB" altLang="en-US" dirty="0"/>
              <a:t>=25, </a:t>
            </a:r>
            <a:r>
              <a:rPr lang="en-GB" altLang="en-US" dirty="0" err="1"/>
              <a:t>l</a:t>
            </a:r>
            <a:r>
              <a:rPr lang="en-GB" altLang="en-US" baseline="-25000" dirty="0" err="1"/>
              <a:t>pos</a:t>
            </a:r>
            <a:r>
              <a:rPr lang="en-GB" altLang="en-US" dirty="0"/>
              <a:t>=22, </a:t>
            </a:r>
            <a:r>
              <a:rPr lang="en-GB" altLang="en-US" dirty="0" err="1"/>
              <a:t>l</a:t>
            </a:r>
            <a:r>
              <a:rPr lang="en-GB" altLang="en-US" baseline="-25000" dirty="0" err="1"/>
              <a:t>detail</a:t>
            </a:r>
            <a:r>
              <a:rPr lang="en-GB" altLang="en-US" dirty="0"/>
              <a:t>=29</a:t>
            </a:r>
            <a:endParaRPr lang="en-HK" altLang="en-US" dirty="0"/>
          </a:p>
          <a:p>
            <a:pPr>
              <a:buFont typeface="Wingdings" pitchFamily="2" charset="2"/>
              <a:buChar char="Ø"/>
            </a:pPr>
            <a:r>
              <a:rPr lang="en-GB" altLang="en-US" dirty="0"/>
              <a:t>	V(campus, </a:t>
            </a:r>
            <a:r>
              <a:rPr lang="en-GB" altLang="en-US" dirty="0" err="1"/>
              <a:t>pos</a:t>
            </a:r>
            <a:r>
              <a:rPr lang="en-GB" altLang="en-US" dirty="0"/>
              <a:t>) = 6,  V(location, </a:t>
            </a:r>
            <a:r>
              <a:rPr lang="en-GB" altLang="en-US" dirty="0" err="1"/>
              <a:t>pos</a:t>
            </a:r>
            <a:r>
              <a:rPr lang="en-GB" altLang="en-US" dirty="0"/>
              <a:t>) = 20</a:t>
            </a:r>
            <a:endParaRPr lang="en-HK" altLang="en-US" dirty="0"/>
          </a:p>
          <a:p>
            <a:pPr>
              <a:buFont typeface="Wingdings" pitchFamily="2" charset="2"/>
              <a:buChar char="Ø"/>
            </a:pPr>
            <a:r>
              <a:rPr lang="en-GB" altLang="en-US" dirty="0"/>
              <a:t>	V(depart, card) = 100, V(name, card) = 5000</a:t>
            </a:r>
            <a:endParaRPr lang="en-HK" altLang="en-US" dirty="0"/>
          </a:p>
          <a:p>
            <a:pPr>
              <a:buFont typeface="Wingdings" pitchFamily="2" charset="2"/>
              <a:buChar char="Ø"/>
            </a:pPr>
            <a:r>
              <a:rPr lang="en-GB" altLang="en-US" dirty="0"/>
              <a:t>	The value of attribute </a:t>
            </a:r>
            <a:r>
              <a:rPr lang="en-GB" altLang="en-US" dirty="0" err="1"/>
              <a:t>cdate</a:t>
            </a:r>
            <a:r>
              <a:rPr lang="en-GB" altLang="en-US" dirty="0"/>
              <a:t> in detail table is uniformly distributed between ‘2017-01-01’ and ‘2017-12-31’.</a:t>
            </a:r>
            <a:endParaRPr lang="en-HK" altLang="en-US" dirty="0"/>
          </a:p>
          <a:p>
            <a:pPr>
              <a:buFont typeface="Wingdings" pitchFamily="2" charset="2"/>
              <a:buChar char="Ø"/>
            </a:pPr>
            <a:r>
              <a:rPr lang="en-GB" altLang="en-US" dirty="0"/>
              <a:t>	block size is 4K bytes.</a:t>
            </a:r>
            <a:endParaRPr lang="en-HK" altLang="en-US" dirty="0"/>
          </a:p>
          <a:p>
            <a:pPr>
              <a:buFont typeface="Wingdings" pitchFamily="2" charset="2"/>
              <a:buChar char="Ø"/>
            </a:pPr>
            <a:r>
              <a:rPr lang="en-GB" altLang="en-US" dirty="0"/>
              <a:t>	size of B+-tree pointer is 4 bytes.</a:t>
            </a:r>
            <a:endParaRPr lang="en-HK" altLang="en-US" dirty="0"/>
          </a:p>
          <a:p>
            <a:pPr>
              <a:buFont typeface="Wingdings" pitchFamily="2" charset="2"/>
              <a:buChar char="Ø"/>
            </a:pPr>
            <a:r>
              <a:rPr lang="en-GB" altLang="en-US" dirty="0"/>
              <a:t>	card and detail tables are stored as sequential files based on search key </a:t>
            </a:r>
            <a:r>
              <a:rPr lang="en-GB" altLang="en-US" dirty="0" err="1"/>
              <a:t>cno</a:t>
            </a:r>
            <a:r>
              <a:rPr lang="en-GB" altLang="en-US" dirty="0"/>
              <a:t>.</a:t>
            </a:r>
            <a:endParaRPr lang="en-HK" altLang="en-US" dirty="0"/>
          </a:p>
          <a:p>
            <a:pPr>
              <a:buFont typeface="Wingdings" pitchFamily="2" charset="2"/>
              <a:buChar char="Ø"/>
            </a:pPr>
            <a:r>
              <a:rPr lang="en-GB" altLang="en-US" dirty="0"/>
              <a:t>	there is a B+-tree index on detail(</a:t>
            </a:r>
            <a:r>
              <a:rPr lang="en-GB" altLang="en-US" dirty="0" err="1"/>
              <a:t>cno</a:t>
            </a:r>
            <a:r>
              <a:rPr lang="en-GB" altLang="en-US" dirty="0"/>
              <a:t>). </a:t>
            </a:r>
            <a:endParaRPr lang="en-HK" altLang="en-US" dirty="0"/>
          </a:p>
          <a:p>
            <a:pPr>
              <a:buFont typeface="Monotype Sorts" pitchFamily="2" charset="2"/>
              <a:buNone/>
            </a:pPr>
            <a:endParaRPr lang="en-US" altLang="en-US" dirty="0"/>
          </a:p>
        </p:txBody>
      </p:sp>
    </p:spTree>
    <p:extLst>
      <p:ext uri="{BB962C8B-B14F-4D97-AF65-F5344CB8AC3E}">
        <p14:creationId xmlns:p14="http://schemas.microsoft.com/office/powerpoint/2010/main" val="2693188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F1E5-C96C-7B41-AD64-D08689333660}"/>
              </a:ext>
            </a:extLst>
          </p:cNvPr>
          <p:cNvSpPr>
            <a:spLocks noGrp="1"/>
          </p:cNvSpPr>
          <p:nvPr>
            <p:ph type="title"/>
          </p:nvPr>
        </p:nvSpPr>
        <p:spPr/>
        <p:txBody>
          <a:bodyPr/>
          <a:lstStyle/>
          <a:p>
            <a:pPr>
              <a:defRPr/>
            </a:pPr>
            <a:endParaRPr lang="en-US" altLang="en-US">
              <a:effectLst>
                <a:outerShdw blurRad="38100" dist="38100" dir="2700000" algn="tl">
                  <a:srgbClr val="C0C0C0"/>
                </a:outerShdw>
              </a:effectLst>
            </a:endParaRPr>
          </a:p>
        </p:txBody>
      </p:sp>
      <p:sp>
        <p:nvSpPr>
          <p:cNvPr id="108546" name="Content Placeholder 2">
            <a:extLst>
              <a:ext uri="{FF2B5EF4-FFF2-40B4-BE49-F238E27FC236}">
                <a16:creationId xmlns:a16="http://schemas.microsoft.com/office/drawing/2014/main" id="{E8CD3FF4-5E9E-404B-9E2A-AC5AF1690B4B}"/>
              </a:ext>
            </a:extLst>
          </p:cNvPr>
          <p:cNvSpPr>
            <a:spLocks noGrp="1" noChangeArrowheads="1"/>
          </p:cNvSpPr>
          <p:nvPr>
            <p:ph idx="1"/>
          </p:nvPr>
        </p:nvSpPr>
        <p:spPr/>
        <p:txBody>
          <a:bodyPr/>
          <a:lstStyle/>
          <a:p>
            <a:r>
              <a:rPr lang="en-GB" altLang="en-US"/>
              <a:t>(1)	Estimate the size (i.e. number of records) returned by following SQL statement :</a:t>
            </a:r>
            <a:endParaRPr lang="en-HK" altLang="en-US"/>
          </a:p>
          <a:p>
            <a:pPr marL="600075" lvl="2" indent="0">
              <a:buNone/>
            </a:pPr>
            <a:r>
              <a:rPr lang="en-GB" altLang="en-US"/>
              <a:t>select d1.cno, d2.cno </a:t>
            </a:r>
            <a:endParaRPr lang="en-HK" altLang="en-US"/>
          </a:p>
          <a:p>
            <a:pPr marL="600075" lvl="2" indent="0">
              <a:buNone/>
            </a:pPr>
            <a:r>
              <a:rPr lang="en-GB" altLang="en-US"/>
              <a:t>from detail d1, detail d2</a:t>
            </a:r>
            <a:endParaRPr lang="en-HK" altLang="en-US"/>
          </a:p>
          <a:p>
            <a:pPr marL="600075" lvl="2" indent="0">
              <a:buNone/>
            </a:pPr>
            <a:r>
              <a:rPr lang="en-GB" altLang="en-US"/>
              <a:t>where d1.pno=d2.pno and d1.cdate=d2.cdate and </a:t>
            </a:r>
            <a:endParaRPr lang="en-HK" altLang="en-US"/>
          </a:p>
          <a:p>
            <a:pPr marL="600075" lvl="2" indent="0">
              <a:buNone/>
            </a:pPr>
            <a:r>
              <a:rPr lang="en-GB" altLang="en-US"/>
              <a:t>d1.cdate between ‘2017-05-01’ and “2017-07-31’</a:t>
            </a:r>
            <a:endParaRPr lang="en-HK" altLang="en-US"/>
          </a:p>
          <a:p>
            <a:r>
              <a:rPr lang="en-GB" altLang="en-US"/>
              <a:t>(2)	Estimate the number of blocks of card and detail tables respectively. </a:t>
            </a:r>
            <a:endParaRPr lang="en-HK" altLang="en-US"/>
          </a:p>
          <a:p>
            <a:r>
              <a:rPr lang="en-GB" altLang="en-US"/>
              <a:t>(3)	Estimate the height of the B+-tree index on detail(cno).</a:t>
            </a:r>
            <a:endParaRPr lang="en-HK" altLang="en-US"/>
          </a:p>
          <a:p>
            <a:r>
              <a:rPr lang="en-GB" altLang="en-US"/>
              <a:t>(4)	Estimate the cost for evaluating expression </a:t>
            </a:r>
          </a:p>
          <a:p>
            <a:pPr marL="300038" lvl="1" indent="0">
              <a:buNone/>
            </a:pPr>
            <a:r>
              <a:rPr lang="en-GB" altLang="en-US"/>
              <a:t>“</a:t>
            </a:r>
            <a:r>
              <a:rPr lang="en-US" altLang="zh-CN">
                <a:sym typeface="Symbol" pitchFamily="2" charset="2"/>
              </a:rPr>
              <a:t></a:t>
            </a:r>
            <a:r>
              <a:rPr lang="en-GB" altLang="en-US" baseline="-25000"/>
              <a:t>name=’</a:t>
            </a:r>
            <a:r>
              <a:rPr lang="zh-CN" altLang="en-US" baseline="-25000"/>
              <a:t>张三’</a:t>
            </a:r>
            <a:r>
              <a:rPr lang="en-GB" altLang="en-US"/>
              <a:t> (card)    detail ” using file scan for </a:t>
            </a:r>
            <a:r>
              <a:rPr lang="en-US" altLang="zh-CN">
                <a:sym typeface="Symbol" pitchFamily="2" charset="2"/>
              </a:rPr>
              <a:t></a:t>
            </a:r>
            <a:r>
              <a:rPr lang="en-GB" altLang="en-US"/>
              <a:t> operation followed by indexed-loop join method for    operation.</a:t>
            </a:r>
            <a:endParaRPr lang="en-HK" altLang="en-US"/>
          </a:p>
          <a:p>
            <a:endParaRPr lang="en-US" altLang="en-US"/>
          </a:p>
        </p:txBody>
      </p:sp>
      <p:sp>
        <p:nvSpPr>
          <p:cNvPr id="108547" name="AutoShape 4">
            <a:extLst>
              <a:ext uri="{FF2B5EF4-FFF2-40B4-BE49-F238E27FC236}">
                <a16:creationId xmlns:a16="http://schemas.microsoft.com/office/drawing/2014/main" id="{951B22A0-4821-334D-BA76-703ED179929A}"/>
              </a:ext>
            </a:extLst>
          </p:cNvPr>
          <p:cNvSpPr>
            <a:spLocks noChangeArrowheads="1"/>
          </p:cNvSpPr>
          <p:nvPr/>
        </p:nvSpPr>
        <p:spPr bwMode="auto">
          <a:xfrm rot="5400000">
            <a:off x="3865015" y="4541107"/>
            <a:ext cx="141685" cy="129778"/>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2" charset="0"/>
                <a:ea typeface="ＭＳ Ｐゴシック" panose="020B0600070205080204" pitchFamily="34" charset="-128"/>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2" charset="0"/>
                <a:ea typeface="ＭＳ Ｐゴシック" panose="020B0600070205080204" pitchFamily="34" charset="-128"/>
              </a:defRPr>
            </a:lvl2pPr>
            <a:lvl3pPr marL="1143000" indent="-228600">
              <a:spcBef>
                <a:spcPct val="35000"/>
              </a:spcBef>
              <a:buClr>
                <a:srgbClr val="33CC33"/>
              </a:buClr>
              <a:buSzPct val="75000"/>
              <a:buFont typeface="Webdings" pitchFamily="2" charset="2"/>
              <a:buChar char="4"/>
              <a:defRPr kumimoji="1">
                <a:solidFill>
                  <a:schemeClr val="tx1"/>
                </a:solidFill>
                <a:latin typeface="Helvetica" pitchFamily="2"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itchFamily="2"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2" charset="0"/>
                <a:ea typeface="ＭＳ Ｐゴシック" panose="020B0600070205080204" pitchFamily="34" charset="-128"/>
              </a:defRPr>
            </a:lvl9pPr>
          </a:lstStyle>
          <a:p>
            <a:pPr>
              <a:spcBef>
                <a:spcPct val="0"/>
              </a:spcBef>
              <a:buClrTx/>
              <a:buSzTx/>
              <a:buFontTx/>
              <a:buNone/>
            </a:pPr>
            <a:endParaRPr kumimoji="0" lang="zh-CN" altLang="zh-CN" sz="1200"/>
          </a:p>
        </p:txBody>
      </p:sp>
      <p:pic>
        <p:nvPicPr>
          <p:cNvPr id="108548" name="Picture 5">
            <a:extLst>
              <a:ext uri="{FF2B5EF4-FFF2-40B4-BE49-F238E27FC236}">
                <a16:creationId xmlns:a16="http://schemas.microsoft.com/office/drawing/2014/main" id="{6E6C3ED2-93C3-584A-85A8-2162E8CDA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112" y="4259270"/>
            <a:ext cx="1333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2815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Content Placeholder 2">
            <a:extLst>
              <a:ext uri="{FF2B5EF4-FFF2-40B4-BE49-F238E27FC236}">
                <a16:creationId xmlns:a16="http://schemas.microsoft.com/office/drawing/2014/main" id="{D4A400A7-8672-894A-8EF1-155AC75B232E}"/>
              </a:ext>
            </a:extLst>
          </p:cNvPr>
          <p:cNvSpPr>
            <a:spLocks noGrp="1" noChangeArrowheads="1"/>
          </p:cNvSpPr>
          <p:nvPr>
            <p:ph idx="1"/>
          </p:nvPr>
        </p:nvSpPr>
        <p:spPr>
          <a:xfrm>
            <a:off x="1105786" y="688015"/>
            <a:ext cx="7368363" cy="4520804"/>
          </a:xfrm>
        </p:spPr>
        <p:txBody>
          <a:bodyPr/>
          <a:lstStyle/>
          <a:p>
            <a:pPr marL="0" indent="0">
              <a:buNone/>
            </a:pPr>
            <a:r>
              <a:rPr lang="en-HK" altLang="en-US" dirty="0"/>
              <a:t>1)  V((</a:t>
            </a:r>
            <a:r>
              <a:rPr lang="en-HK" altLang="en-US" dirty="0" err="1"/>
              <a:t>pno,cdate</a:t>
            </a:r>
            <a:r>
              <a:rPr lang="en-HK" altLang="en-US" dirty="0"/>
              <a:t>),detail) = 100*365</a:t>
            </a:r>
          </a:p>
          <a:p>
            <a:pPr marL="0" indent="0">
              <a:buNone/>
            </a:pPr>
            <a:r>
              <a:rPr lang="en-HK" altLang="en-US" dirty="0"/>
              <a:t>((10000000*10000000) / (100 * 365)) /4 = 684.93M</a:t>
            </a:r>
          </a:p>
          <a:p>
            <a:pPr marL="0" indent="0">
              <a:buNone/>
            </a:pPr>
            <a:r>
              <a:rPr lang="en-HK" altLang="en-US" dirty="0"/>
              <a:t>2）Record number per block of card=4096/25=163</a:t>
            </a:r>
          </a:p>
          <a:p>
            <a:pPr marL="0" indent="0">
              <a:buNone/>
            </a:pPr>
            <a:r>
              <a:rPr lang="en-HK" altLang="en-US" dirty="0"/>
              <a:t>Blocks of card = 10000/163=61.362</a:t>
            </a:r>
          </a:p>
          <a:p>
            <a:pPr marL="0" indent="0">
              <a:buNone/>
            </a:pPr>
            <a:r>
              <a:rPr lang="en-HK" altLang="en-US" dirty="0"/>
              <a:t>Record number per block of detail=4096/29=141.24 141</a:t>
            </a:r>
          </a:p>
          <a:p>
            <a:pPr marL="0" indent="0">
              <a:buNone/>
            </a:pPr>
            <a:r>
              <a:rPr lang="en-HK" altLang="en-US" dirty="0"/>
              <a:t>Blocks of detail = 10000000/141=70922</a:t>
            </a:r>
          </a:p>
          <a:p>
            <a:pPr marL="0" indent="0">
              <a:buNone/>
            </a:pPr>
            <a:r>
              <a:rPr lang="en-HK" altLang="en-US" dirty="0"/>
              <a:t>3) Fan-out rate n of the B+-tree =(4096-4)/(5+4) +1 = 455, height is 2</a:t>
            </a:r>
          </a:p>
          <a:p>
            <a:pPr marL="0" indent="0">
              <a:buNone/>
            </a:pPr>
            <a:r>
              <a:rPr lang="en-US" altLang="zh-CN" dirty="0"/>
              <a:t>4</a:t>
            </a:r>
            <a:r>
              <a:rPr lang="en-HK" altLang="en-US" dirty="0"/>
              <a:t>) Cost for </a:t>
            </a:r>
            <a:r>
              <a:rPr lang="en-US" altLang="zh-CN" dirty="0">
                <a:sym typeface="Symbol" pitchFamily="2" charset="2"/>
              </a:rPr>
              <a:t></a:t>
            </a:r>
            <a:r>
              <a:rPr lang="en-GB" altLang="en-US" dirty="0"/>
              <a:t> </a:t>
            </a:r>
            <a:r>
              <a:rPr lang="zh-CN" altLang="en-US" dirty="0"/>
              <a:t>：</a:t>
            </a:r>
            <a:r>
              <a:rPr lang="en-HK" altLang="en-US" b="1" dirty="0"/>
              <a:t> </a:t>
            </a:r>
            <a:r>
              <a:rPr lang="en-HK" altLang="en-US" dirty="0"/>
              <a:t>62 </a:t>
            </a:r>
            <a:r>
              <a:rPr lang="en-HK" altLang="en-US" dirty="0" err="1"/>
              <a:t>t</a:t>
            </a:r>
            <a:r>
              <a:rPr lang="en-HK" altLang="en-US" baseline="-25000" dirty="0" err="1"/>
              <a:t>T</a:t>
            </a:r>
            <a:r>
              <a:rPr lang="en-HK" altLang="en-US" baseline="-25000" dirty="0"/>
              <a:t> </a:t>
            </a:r>
            <a:r>
              <a:rPr lang="en-US" altLang="zh-CN" dirty="0"/>
              <a:t>+</a:t>
            </a:r>
            <a:r>
              <a:rPr lang="en-HK" altLang="en-US" dirty="0"/>
              <a:t>1 </a:t>
            </a:r>
            <a:r>
              <a:rPr lang="en-HK" altLang="en-US" dirty="0" err="1"/>
              <a:t>t</a:t>
            </a:r>
            <a:r>
              <a:rPr lang="en-HK" altLang="en-US" baseline="-25000" dirty="0" err="1"/>
              <a:t>S</a:t>
            </a:r>
            <a:r>
              <a:rPr lang="en-HK" altLang="en-US" dirty="0"/>
              <a:t> </a:t>
            </a:r>
          </a:p>
          <a:p>
            <a:pPr marL="0" indent="0">
              <a:buNone/>
            </a:pPr>
            <a:r>
              <a:rPr lang="en-HK" altLang="en-US" dirty="0"/>
              <a:t>cost for the natural join operation</a:t>
            </a:r>
          </a:p>
          <a:p>
            <a:pPr marL="0" indent="0">
              <a:buNone/>
            </a:pPr>
            <a:r>
              <a:rPr lang="en-HK" altLang="en-US" dirty="0"/>
              <a:t>return number of  name=’</a:t>
            </a:r>
            <a:r>
              <a:rPr lang="zh-CN" altLang="en-US" dirty="0"/>
              <a:t>张三’ </a:t>
            </a:r>
            <a:r>
              <a:rPr lang="en-US" altLang="zh-CN" dirty="0"/>
              <a:t>(</a:t>
            </a:r>
            <a:r>
              <a:rPr lang="en-HK" altLang="en-US" dirty="0"/>
              <a:t>card) = (10000/5000)=2</a:t>
            </a:r>
          </a:p>
          <a:p>
            <a:pPr marL="0" indent="0">
              <a:buNone/>
            </a:pPr>
            <a:r>
              <a:rPr lang="en-HK" altLang="en-US" dirty="0"/>
              <a:t>block number for each card </a:t>
            </a:r>
            <a:r>
              <a:rPr lang="en-HK" altLang="en-US" dirty="0" err="1"/>
              <a:t>cno</a:t>
            </a:r>
            <a:r>
              <a:rPr lang="en-HK" altLang="en-US" dirty="0"/>
              <a:t> in detail = (10000000/10000)/141 = 7.09 =8</a:t>
            </a:r>
          </a:p>
          <a:p>
            <a:pPr marL="0" indent="0">
              <a:buNone/>
            </a:pPr>
            <a:r>
              <a:rPr lang="en-HK" altLang="en-US" dirty="0"/>
              <a:t>cost for the natural join operation = 2*(2 </a:t>
            </a:r>
            <a:r>
              <a:rPr lang="en-HK" altLang="en-US" dirty="0" err="1"/>
              <a:t>t</a:t>
            </a:r>
            <a:r>
              <a:rPr lang="en-HK" altLang="en-US" baseline="-25000" dirty="0" err="1"/>
              <a:t>S</a:t>
            </a:r>
            <a:r>
              <a:rPr lang="en-HK" altLang="en-US" dirty="0"/>
              <a:t> +2 </a:t>
            </a:r>
            <a:r>
              <a:rPr lang="en-HK" altLang="en-US" dirty="0" err="1"/>
              <a:t>t</a:t>
            </a:r>
            <a:r>
              <a:rPr lang="en-HK" altLang="en-US" baseline="-25000" dirty="0" err="1"/>
              <a:t>T</a:t>
            </a:r>
            <a:r>
              <a:rPr lang="en-HK" altLang="en-US" baseline="-25000" dirty="0"/>
              <a:t> </a:t>
            </a:r>
            <a:r>
              <a:rPr lang="en-HK" altLang="en-US" dirty="0"/>
              <a:t>+1 </a:t>
            </a:r>
            <a:r>
              <a:rPr lang="en-HK" altLang="en-US" dirty="0" err="1"/>
              <a:t>t</a:t>
            </a:r>
            <a:r>
              <a:rPr lang="en-HK" altLang="en-US" baseline="-25000" dirty="0" err="1"/>
              <a:t>S</a:t>
            </a:r>
            <a:r>
              <a:rPr lang="en-HK" altLang="en-US" baseline="-25000" dirty="0"/>
              <a:t> </a:t>
            </a:r>
            <a:r>
              <a:rPr lang="en-HK" altLang="en-US" dirty="0"/>
              <a:t>+8</a:t>
            </a:r>
            <a:r>
              <a:rPr lang="en-HK" altLang="en-US" baseline="-25000" dirty="0"/>
              <a:t> </a:t>
            </a:r>
            <a:r>
              <a:rPr lang="en-HK" altLang="en-US" dirty="0" err="1"/>
              <a:t>t</a:t>
            </a:r>
            <a:r>
              <a:rPr lang="en-HK" altLang="en-US" baseline="-25000" dirty="0" err="1"/>
              <a:t>T</a:t>
            </a:r>
            <a:r>
              <a:rPr lang="en-HK" altLang="en-US" dirty="0"/>
              <a:t>)</a:t>
            </a:r>
            <a:r>
              <a:rPr lang="en-HK" altLang="en-US" baseline="-25000" dirty="0"/>
              <a:t>   </a:t>
            </a:r>
            <a:r>
              <a:rPr lang="en-HK" altLang="en-US" dirty="0"/>
              <a:t>=2*(3 </a:t>
            </a:r>
            <a:r>
              <a:rPr lang="en-HK" altLang="en-US" dirty="0" err="1"/>
              <a:t>t</a:t>
            </a:r>
            <a:r>
              <a:rPr lang="en-HK" altLang="en-US" baseline="-25000" dirty="0" err="1"/>
              <a:t>S</a:t>
            </a:r>
            <a:r>
              <a:rPr lang="en-HK" altLang="en-US" dirty="0"/>
              <a:t> +10</a:t>
            </a:r>
            <a:r>
              <a:rPr lang="en-HK" altLang="en-US" baseline="-25000" dirty="0"/>
              <a:t> </a:t>
            </a:r>
            <a:r>
              <a:rPr lang="en-HK" altLang="en-US" dirty="0" err="1"/>
              <a:t>t</a:t>
            </a:r>
            <a:r>
              <a:rPr lang="en-HK" altLang="en-US" baseline="-25000" dirty="0" err="1"/>
              <a:t>T</a:t>
            </a:r>
            <a:r>
              <a:rPr lang="en-HK" altLang="en-US" baseline="-25000" dirty="0"/>
              <a:t>) </a:t>
            </a:r>
            <a:r>
              <a:rPr lang="en-HK" altLang="en-US" dirty="0"/>
              <a:t>= 6 </a:t>
            </a:r>
            <a:r>
              <a:rPr lang="en-HK" altLang="en-US" dirty="0" err="1"/>
              <a:t>t</a:t>
            </a:r>
            <a:r>
              <a:rPr lang="en-HK" altLang="en-US" baseline="-25000" dirty="0" err="1"/>
              <a:t>S</a:t>
            </a:r>
            <a:r>
              <a:rPr lang="en-HK" altLang="en-US" dirty="0"/>
              <a:t> +20</a:t>
            </a:r>
            <a:r>
              <a:rPr lang="en-HK" altLang="en-US" baseline="-25000" dirty="0"/>
              <a:t> </a:t>
            </a:r>
            <a:r>
              <a:rPr lang="en-HK" altLang="en-US" dirty="0" err="1"/>
              <a:t>t</a:t>
            </a:r>
            <a:r>
              <a:rPr lang="en-HK" altLang="en-US" baseline="-25000" dirty="0" err="1"/>
              <a:t>T</a:t>
            </a:r>
            <a:endParaRPr lang="en-HK" altLang="en-US" dirty="0"/>
          </a:p>
          <a:p>
            <a:pPr marL="0" indent="0">
              <a:buNone/>
            </a:pPr>
            <a:r>
              <a:rPr lang="en-HK" altLang="en-US" dirty="0"/>
              <a:t>pipeline evaluation:</a:t>
            </a:r>
          </a:p>
          <a:p>
            <a:pPr marL="0" indent="0">
              <a:buNone/>
            </a:pPr>
            <a:r>
              <a:rPr lang="en-HK" altLang="en-US" dirty="0"/>
              <a:t>Total cost =（1 </a:t>
            </a:r>
            <a:r>
              <a:rPr lang="en-HK" altLang="en-US" dirty="0" err="1"/>
              <a:t>t</a:t>
            </a:r>
            <a:r>
              <a:rPr lang="en-HK" altLang="en-US" baseline="-25000" dirty="0" err="1"/>
              <a:t>S</a:t>
            </a:r>
            <a:r>
              <a:rPr lang="en-HK" altLang="en-US" dirty="0"/>
              <a:t> +62 </a:t>
            </a:r>
            <a:r>
              <a:rPr lang="en-HK" altLang="en-US" dirty="0" err="1"/>
              <a:t>t</a:t>
            </a:r>
            <a:r>
              <a:rPr lang="en-HK" altLang="en-US" baseline="-25000" dirty="0" err="1"/>
              <a:t>T</a:t>
            </a:r>
            <a:r>
              <a:rPr lang="en-HK" altLang="en-US" dirty="0"/>
              <a:t>）+（6 </a:t>
            </a:r>
            <a:r>
              <a:rPr lang="en-HK" altLang="en-US" dirty="0" err="1"/>
              <a:t>t</a:t>
            </a:r>
            <a:r>
              <a:rPr lang="en-HK" altLang="en-US" baseline="-25000" dirty="0" err="1"/>
              <a:t>S</a:t>
            </a:r>
            <a:r>
              <a:rPr lang="en-HK" altLang="en-US" dirty="0"/>
              <a:t> +20</a:t>
            </a:r>
            <a:r>
              <a:rPr lang="en-HK" altLang="en-US" baseline="-25000" dirty="0"/>
              <a:t> </a:t>
            </a:r>
            <a:r>
              <a:rPr lang="en-HK" altLang="en-US" dirty="0" err="1"/>
              <a:t>t</a:t>
            </a:r>
            <a:r>
              <a:rPr lang="en-HK" altLang="en-US" baseline="-25000" dirty="0" err="1"/>
              <a:t>T</a:t>
            </a:r>
            <a:r>
              <a:rPr lang="en-HK" altLang="en-US" dirty="0"/>
              <a:t>）</a:t>
            </a:r>
            <a:r>
              <a:rPr lang="en-HK" altLang="en-US" baseline="-25000" dirty="0"/>
              <a:t>  </a:t>
            </a:r>
            <a:r>
              <a:rPr lang="en-HK" altLang="en-US" dirty="0"/>
              <a:t>= 7 </a:t>
            </a:r>
            <a:r>
              <a:rPr lang="en-HK" altLang="en-US" dirty="0" err="1"/>
              <a:t>t</a:t>
            </a:r>
            <a:r>
              <a:rPr lang="en-HK" altLang="en-US" baseline="-25000" dirty="0" err="1"/>
              <a:t>S</a:t>
            </a:r>
            <a:r>
              <a:rPr lang="en-HK" altLang="en-US" dirty="0"/>
              <a:t> +82</a:t>
            </a:r>
            <a:r>
              <a:rPr lang="en-HK" altLang="en-US" baseline="-25000" dirty="0"/>
              <a:t> </a:t>
            </a:r>
            <a:r>
              <a:rPr lang="en-HK" altLang="en-US" dirty="0" err="1"/>
              <a:t>t</a:t>
            </a:r>
            <a:r>
              <a:rPr lang="en-HK" altLang="en-US" baseline="-25000" dirty="0" err="1"/>
              <a:t>T</a:t>
            </a:r>
            <a:endParaRPr lang="en-HK" altLang="en-US" dirty="0"/>
          </a:p>
          <a:p>
            <a:pPr marL="0" indent="0"/>
            <a:endParaRPr lang="en-US" altLang="en-US" dirty="0"/>
          </a:p>
        </p:txBody>
      </p:sp>
    </p:spTree>
    <p:extLst>
      <p:ext uri="{BB962C8B-B14F-4D97-AF65-F5344CB8AC3E}">
        <p14:creationId xmlns:p14="http://schemas.microsoft.com/office/powerpoint/2010/main" val="3858818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6919" y="2632801"/>
            <a:ext cx="7194966" cy="523220"/>
          </a:xfrm>
          <a:prstGeom prst="rect">
            <a:avLst/>
          </a:prstGeom>
          <a:noFill/>
        </p:spPr>
        <p:txBody>
          <a:bodyPr wrap="square" rtlCol="0">
            <a:spAutoFit/>
          </a:bodyPr>
          <a:lstStyle/>
          <a:p>
            <a:r>
              <a:rPr kumimoji="1" lang="en-US" altLang="en-US" sz="2800" b="1" dirty="0">
                <a:solidFill>
                  <a:srgbClr val="002060"/>
                </a:solidFill>
                <a:effectLst>
                  <a:outerShdw blurRad="38100" dist="38100" dir="2700000" algn="tl">
                    <a:srgbClr val="C0C0C0"/>
                  </a:outerShdw>
                </a:effectLst>
                <a:latin typeface="+mj-lt"/>
                <a:ea typeface="MS PGothic" charset="0"/>
              </a:rPr>
              <a:t>Generating Equivalent Expressions</a:t>
            </a:r>
            <a:endParaRPr kumimoji="1" lang="en-US" sz="2800" b="1" dirty="0">
              <a:solidFill>
                <a:srgbClr val="002060"/>
              </a:solidFill>
              <a:effectLst>
                <a:outerShdw blurRad="38100" dist="38100" dir="2700000" algn="tl">
                  <a:srgbClr val="C0C0C0"/>
                </a:outerShdw>
              </a:effectLst>
              <a:latin typeface="+mj-lt"/>
              <a:ea typeface="MS PGothic" charset="0"/>
            </a:endParaRPr>
          </a:p>
        </p:txBody>
      </p:sp>
    </p:spTree>
    <p:extLst>
      <p:ext uri="{BB962C8B-B14F-4D97-AF65-F5344CB8AC3E}">
        <p14:creationId xmlns:p14="http://schemas.microsoft.com/office/powerpoint/2010/main" val="1020368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a:extLst>
              <a:ext uri="{FF2B5EF4-FFF2-40B4-BE49-F238E27FC236}">
                <a16:creationId xmlns:a16="http://schemas.microsoft.com/office/drawing/2014/main" id="{C3630E94-546B-44A3-9C2A-A6A0EA10DAB5}"/>
              </a:ext>
            </a:extLst>
          </p:cNvPr>
          <p:cNvSpPr>
            <a:spLocks noGrp="1" noChangeArrowheads="1"/>
          </p:cNvSpPr>
          <p:nvPr>
            <p:ph type="title"/>
          </p:nvPr>
        </p:nvSpPr>
        <p:spPr>
          <a:xfrm>
            <a:off x="602887" y="82731"/>
            <a:ext cx="8077200" cy="609600"/>
          </a:xfrm>
        </p:spPr>
        <p:txBody>
          <a:bodyPr/>
          <a:lstStyle/>
          <a:p>
            <a:pPr>
              <a:defRPr/>
            </a:pPr>
            <a:r>
              <a:rPr lang="en-US" altLang="en-US" dirty="0">
                <a:effectLst>
                  <a:outerShdw blurRad="38100" dist="38100" dir="2700000" algn="tl">
                    <a:srgbClr val="C0C0C0"/>
                  </a:outerShdw>
                </a:effectLst>
              </a:rPr>
              <a:t>Transformation of Relational Expressions</a:t>
            </a:r>
          </a:p>
        </p:txBody>
      </p:sp>
      <p:sp>
        <p:nvSpPr>
          <p:cNvPr id="17411" name="Rectangle 3">
            <a:extLst>
              <a:ext uri="{FF2B5EF4-FFF2-40B4-BE49-F238E27FC236}">
                <a16:creationId xmlns:a16="http://schemas.microsoft.com/office/drawing/2014/main" id="{DE3790DE-27F5-44AA-ADB0-8D5296161F41}"/>
              </a:ext>
            </a:extLst>
          </p:cNvPr>
          <p:cNvSpPr>
            <a:spLocks noGrp="1" noChangeArrowheads="1"/>
          </p:cNvSpPr>
          <p:nvPr>
            <p:ph idx="1"/>
          </p:nvPr>
        </p:nvSpPr>
        <p:spPr>
          <a:xfrm>
            <a:off x="693019" y="1102497"/>
            <a:ext cx="7700210" cy="3941141"/>
          </a:xfrm>
        </p:spPr>
        <p:txBody>
          <a:bodyPr/>
          <a:lstStyle/>
          <a:p>
            <a:r>
              <a:rPr lang="en-US" altLang="en-US" dirty="0"/>
              <a:t>Two relational algebra expressions are said to be </a:t>
            </a:r>
            <a:r>
              <a:rPr lang="en-US" altLang="en-US" b="1" dirty="0">
                <a:solidFill>
                  <a:srgbClr val="002060"/>
                </a:solidFill>
              </a:rPr>
              <a:t>equivalent</a:t>
            </a:r>
            <a:r>
              <a:rPr lang="en-US" altLang="en-US" dirty="0"/>
              <a:t> if the two expressions generate the same set of tuples on every </a:t>
            </a:r>
            <a:r>
              <a:rPr lang="en-US" altLang="en-US" i="1" dirty="0"/>
              <a:t>legal</a:t>
            </a:r>
            <a:r>
              <a:rPr lang="en-US" altLang="en-US" dirty="0"/>
              <a:t> database instance</a:t>
            </a:r>
          </a:p>
          <a:p>
            <a:pPr lvl="1"/>
            <a:r>
              <a:rPr lang="en-US" altLang="en-US" dirty="0"/>
              <a:t>Note: order of tuples is irrelevant</a:t>
            </a:r>
          </a:p>
          <a:p>
            <a:pPr lvl="1"/>
            <a:r>
              <a:rPr lang="en-US" altLang="en-US" dirty="0"/>
              <a:t>we don’</a:t>
            </a:r>
            <a:r>
              <a:rPr lang="en-US" altLang="ja-JP" dirty="0"/>
              <a:t>t care if they generate different results on databases that violate integrity constraints</a:t>
            </a:r>
          </a:p>
          <a:p>
            <a:r>
              <a:rPr lang="en-US" altLang="en-US" dirty="0"/>
              <a:t>In SQL, inputs and outputs are multisets of tuples</a:t>
            </a:r>
          </a:p>
          <a:p>
            <a:pPr lvl="1"/>
            <a:r>
              <a:rPr lang="en-US" altLang="en-US" dirty="0"/>
              <a:t>Two expressions in the multiset version of the relational algebra are said to be equivalent if the two expressions generate the same multiset of tuples on every legal database instance. </a:t>
            </a:r>
          </a:p>
          <a:p>
            <a:r>
              <a:rPr lang="en-US" altLang="en-US" dirty="0"/>
              <a:t>An </a:t>
            </a:r>
            <a:r>
              <a:rPr lang="en-US" altLang="en-US" b="1" dirty="0">
                <a:solidFill>
                  <a:srgbClr val="002060"/>
                </a:solidFill>
              </a:rPr>
              <a:t>equivalence rule</a:t>
            </a:r>
            <a:r>
              <a:rPr lang="en-US" altLang="en-US" dirty="0">
                <a:solidFill>
                  <a:srgbClr val="002060"/>
                </a:solidFill>
              </a:rPr>
              <a:t> </a:t>
            </a:r>
            <a:r>
              <a:rPr lang="en-US" altLang="en-US" dirty="0"/>
              <a:t>says that expressions of two forms are equivalent</a:t>
            </a:r>
          </a:p>
          <a:p>
            <a:pPr lvl="1"/>
            <a:r>
              <a:rPr lang="en-US" altLang="en-US" dirty="0"/>
              <a:t>Can replace expression of first form by second, or vice versa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95081A04-D8E9-4687-B8DF-F240A7F2C55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a:t>
            </a:r>
          </a:p>
        </p:txBody>
      </p:sp>
      <p:sp>
        <p:nvSpPr>
          <p:cNvPr id="358403" name="Rectangle 3">
            <a:extLst>
              <a:ext uri="{FF2B5EF4-FFF2-40B4-BE49-F238E27FC236}">
                <a16:creationId xmlns:a16="http://schemas.microsoft.com/office/drawing/2014/main" id="{5F88891E-6FB7-4A93-A7DD-19CC40EB4AB2}"/>
              </a:ext>
            </a:extLst>
          </p:cNvPr>
          <p:cNvSpPr>
            <a:spLocks noGrp="1" noChangeArrowheads="1"/>
          </p:cNvSpPr>
          <p:nvPr>
            <p:ph idx="1"/>
          </p:nvPr>
        </p:nvSpPr>
        <p:spPr>
          <a:xfrm>
            <a:off x="683394" y="1102497"/>
            <a:ext cx="7777212" cy="3729385"/>
          </a:xfrm>
        </p:spPr>
        <p:txBody>
          <a:bodyPr/>
          <a:lstStyle/>
          <a:p>
            <a:pPr marL="381000" indent="-381000">
              <a:buFont typeface="Monotype Sorts" pitchFamily="-65" charset="2"/>
              <a:buNone/>
            </a:pPr>
            <a:r>
              <a:rPr lang="en-US" altLang="en-US" dirty="0"/>
              <a:t>1.	Conjunctive selection operations can be deconstructed into a sequence of individual selections.</a:t>
            </a:r>
            <a:br>
              <a:rPr lang="en-US" altLang="en-US" dirty="0"/>
            </a:br>
            <a:r>
              <a:rPr lang="en-US" altLang="en-US"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 </a:t>
            </a:r>
            <a:r>
              <a:rPr lang="en-US" altLang="en-US" baseline="-25000" dirty="0">
                <a:sym typeface="Symbol" panose="05050102010706020507" pitchFamily="18" charset="2"/>
              </a:rPr>
              <a:t> </a:t>
            </a:r>
            <a:r>
              <a:rPr lang="en-US" altLang="en-US" i="1" baseline="-46000" dirty="0">
                <a:sym typeface="Greek Symbols" pitchFamily="18" charset="2"/>
              </a:rPr>
              <a:t>2 </a:t>
            </a:r>
            <a:r>
              <a:rPr lang="en-US" altLang="en-US" dirty="0"/>
              <a:t>(E) </a:t>
            </a:r>
            <a:r>
              <a:rPr lang="en-US" altLang="en-US" baseline="-25000" dirty="0"/>
              <a:t>    </a:t>
            </a:r>
            <a:r>
              <a:rPr lang="en-IN"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2 </a:t>
            </a:r>
            <a:r>
              <a:rPr lang="en-US" altLang="en-US" dirty="0"/>
              <a:t>(E))</a:t>
            </a:r>
            <a:r>
              <a:rPr lang="en-US" altLang="en-US" baseline="-25000" dirty="0"/>
              <a:t> </a:t>
            </a:r>
            <a:endParaRPr lang="en-US" altLang="en-US" dirty="0"/>
          </a:p>
          <a:p>
            <a:pPr marL="381000" indent="-381000">
              <a:buFont typeface="Monotype Sorts" pitchFamily="-65" charset="2"/>
              <a:buNone/>
            </a:pPr>
            <a:r>
              <a:rPr lang="en-US" altLang="en-US" dirty="0"/>
              <a:t>2.	Selection operations are commutative.</a:t>
            </a:r>
            <a:br>
              <a:rPr lang="en-US" altLang="en-US" dirty="0"/>
            </a:br>
            <a:r>
              <a:rPr lang="en-US" altLang="en-US"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1</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2</a:t>
            </a:r>
            <a:r>
              <a:rPr lang="en-US" altLang="en-US" dirty="0"/>
              <a:t>(E))</a:t>
            </a:r>
            <a:r>
              <a:rPr lang="en-US" altLang="en-US" baseline="-25000" dirty="0"/>
              <a:t>    </a:t>
            </a:r>
            <a:r>
              <a:rPr lang="en-IN" dirty="0"/>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baseline="-25000" dirty="0">
                <a:sym typeface="Symbol" panose="05050102010706020507" pitchFamily="18" charset="2"/>
              </a:rPr>
              <a:t> </a:t>
            </a:r>
            <a:r>
              <a:rPr lang="en-IN" dirty="0"/>
              <a:t>(</a:t>
            </a:r>
            <a:r>
              <a:rPr lang="el-GR" dirty="0"/>
              <a:t>σ</a:t>
            </a:r>
            <a:r>
              <a:rPr lang="en-US" altLang="en-US" baseline="-25000" dirty="0">
                <a:sym typeface="Symbol" panose="05050102010706020507" pitchFamily="18" charset="2"/>
              </a:rPr>
              <a:t></a:t>
            </a:r>
            <a:r>
              <a:rPr lang="en-US" altLang="en-US" i="1" baseline="-46000" dirty="0">
                <a:sym typeface="Greek Symbols" pitchFamily="18" charset="2"/>
              </a:rPr>
              <a:t>1</a:t>
            </a:r>
            <a:r>
              <a:rPr lang="en-US" altLang="en-US" dirty="0"/>
              <a:t>(E))</a:t>
            </a:r>
          </a:p>
          <a:p>
            <a:pPr marL="381000" indent="-381000">
              <a:buNone/>
            </a:pPr>
            <a:r>
              <a:rPr lang="en-US" altLang="en-US" dirty="0"/>
              <a:t>3.	Only the last in a sequence of projection operations is needed, the others can be omitted.</a:t>
            </a:r>
            <a:br>
              <a:rPr lang="en-US" altLang="en-US" dirty="0"/>
            </a:br>
            <a:r>
              <a:rPr lang="en-US" altLang="en-US"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n</a:t>
            </a:r>
            <a:r>
              <a:rPr lang="en-IN" dirty="0"/>
              <a:t>(E))…))     ≡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(E)</a:t>
            </a:r>
            <a:br>
              <a:rPr lang="en-US" altLang="en-US" dirty="0"/>
            </a:br>
            <a:r>
              <a:rPr lang="en-US" altLang="en-US" dirty="0"/>
              <a:t>where </a:t>
            </a:r>
            <a:r>
              <a:rPr lang="en-US" altLang="en-US" i="1" dirty="0"/>
              <a:t>L</a:t>
            </a:r>
            <a:r>
              <a:rPr lang="en-US" altLang="en-US" i="1" baseline="-25000" dirty="0"/>
              <a:t>1</a:t>
            </a:r>
            <a:r>
              <a:rPr lang="en-US" altLang="en-US" dirty="0"/>
              <a:t> </a:t>
            </a:r>
            <a:r>
              <a:rPr lang="en-IN" dirty="0"/>
              <a:t>⊆</a:t>
            </a:r>
            <a:r>
              <a:rPr lang="en-US" altLang="en-US" dirty="0"/>
              <a:t> </a:t>
            </a:r>
            <a:r>
              <a:rPr lang="en-US" altLang="en-US" i="1" dirty="0"/>
              <a:t>L</a:t>
            </a:r>
            <a:r>
              <a:rPr lang="en-US" altLang="en-US" i="1" baseline="-25000" dirty="0"/>
              <a:t>2</a:t>
            </a:r>
            <a:r>
              <a:rPr lang="en-US" altLang="en-US" dirty="0"/>
              <a:t> … </a:t>
            </a:r>
            <a:r>
              <a:rPr lang="en-IN" dirty="0"/>
              <a:t>⊆</a:t>
            </a:r>
            <a:r>
              <a:rPr lang="en-US" altLang="en-US" dirty="0"/>
              <a:t> </a:t>
            </a:r>
            <a:r>
              <a:rPr lang="en-US" altLang="en-US" i="1" dirty="0"/>
              <a:t>L</a:t>
            </a:r>
            <a:r>
              <a:rPr lang="en-US" altLang="en-US" i="1" baseline="-25000" dirty="0"/>
              <a:t>n</a:t>
            </a:r>
          </a:p>
          <a:p>
            <a:pPr marL="0" indent="0">
              <a:buNone/>
            </a:pPr>
            <a:r>
              <a:rPr lang="en-US" altLang="en-US" dirty="0"/>
              <a:t>4.    Selections can be combined with Cartesian products and theta joins.</a:t>
            </a:r>
          </a:p>
          <a:p>
            <a:pPr marL="800100" lvl="1" indent="-342900">
              <a:buFont typeface="Monotype Sorts" pitchFamily="-65" charset="2"/>
              <a:buAutoNum type="alphaLcPeriod"/>
            </a:pPr>
            <a:r>
              <a:rPr lang="en-US" altLang="en-US" dirty="0">
                <a:sym typeface="Symbol" panose="05050102010706020507" pitchFamily="18" charset="2"/>
              </a:rPr>
              <a:t> </a:t>
            </a:r>
            <a:r>
              <a:rPr lang="el-GR" dirty="0"/>
              <a:t>σ</a:t>
            </a:r>
            <a:r>
              <a:rPr lang="en-US" altLang="en-US" baseline="-25000" dirty="0">
                <a:sym typeface="Symbol" panose="05050102010706020507" pitchFamily="18" charset="2"/>
              </a:rPr>
              <a:t></a:t>
            </a:r>
            <a:r>
              <a:rPr lang="en-US" altLang="en-US" baseline="-46000" dirty="0">
                <a:sym typeface="Greek Symbols" pitchFamily="18" charset="2"/>
              </a:rPr>
              <a:t> </a:t>
            </a:r>
            <a:r>
              <a:rPr lang="en-US" altLang="en-US" dirty="0"/>
              <a:t>(E</a:t>
            </a:r>
            <a:r>
              <a:rPr lang="en-US" altLang="en-US" baseline="-25000" dirty="0"/>
              <a:t>1</a:t>
            </a:r>
            <a:r>
              <a:rPr lang="en-US" altLang="en-US" dirty="0"/>
              <a:t> x E</a:t>
            </a:r>
            <a:r>
              <a:rPr lang="en-US" altLang="en-US" baseline="-25000" dirty="0"/>
              <a:t>2</a:t>
            </a:r>
            <a:r>
              <a:rPr lang="en-US" altLang="en-US" dirty="0"/>
              <a:t>)</a:t>
            </a:r>
            <a:r>
              <a:rPr lang="en-US" altLang="en-US" baseline="-25000" dirty="0"/>
              <a:t>     </a:t>
            </a:r>
            <a:r>
              <a:rPr lang="en-IN" dirty="0"/>
              <a:t>≡    </a:t>
            </a:r>
            <a:r>
              <a:rPr lang="en-US" altLang="en-US" dirty="0"/>
              <a:t>E</a:t>
            </a:r>
            <a:r>
              <a:rPr lang="en-US" altLang="en-US" baseline="-25000" dirty="0"/>
              <a:t>1</a:t>
            </a:r>
            <a:r>
              <a:rPr lang="en-US" altLang="en-US" dirty="0"/>
              <a:t> </a:t>
            </a:r>
            <a:r>
              <a:rPr lang="en-IN" altLang="en-US" dirty="0"/>
              <a:t>⨝</a:t>
            </a:r>
            <a:r>
              <a:rPr lang="en-US" altLang="en-US" i="1" dirty="0"/>
              <a:t> </a:t>
            </a:r>
            <a:r>
              <a:rPr lang="en-US" altLang="en-US" baseline="-25000" dirty="0">
                <a:sym typeface="Symbol" panose="05050102010706020507" pitchFamily="18" charset="2"/>
              </a:rPr>
              <a:t></a:t>
            </a:r>
            <a:r>
              <a:rPr lang="en-US" altLang="en-US" dirty="0"/>
              <a:t> E</a:t>
            </a:r>
            <a:r>
              <a:rPr lang="en-US" altLang="en-US" baseline="-25000" dirty="0"/>
              <a:t>2</a:t>
            </a:r>
            <a:endParaRPr lang="en-US" altLang="en-US" baseline="-25000" dirty="0">
              <a:sym typeface="Symbol" panose="05050102010706020507" pitchFamily="18" charset="2"/>
            </a:endParaRPr>
          </a:p>
          <a:p>
            <a:pPr marL="800100" lvl="1" indent="-342900">
              <a:buFont typeface="Monotype Sorts" pitchFamily="-65" charset="2"/>
              <a:buAutoNum type="alphaLcPeriod"/>
            </a:pPr>
            <a:r>
              <a:rPr lang="en-US" altLang="en-US" dirty="0">
                <a:sym typeface="Symbol" panose="05050102010706020507" pitchFamily="18" charset="2"/>
              </a:rPr>
              <a:t> </a:t>
            </a:r>
            <a:r>
              <a:rPr lang="el-GR" dirty="0"/>
              <a:t>σ</a:t>
            </a:r>
            <a:r>
              <a:rPr lang="en-US" altLang="en-US" baseline="-25000" dirty="0">
                <a:sym typeface="Symbol" panose="05050102010706020507" pitchFamily="18" charset="2"/>
              </a:rPr>
              <a:t> </a:t>
            </a:r>
            <a:r>
              <a:rPr lang="en-US" altLang="en-US" baseline="-46000" dirty="0">
                <a:sym typeface="Greek Symbols" pitchFamily="18" charset="2"/>
              </a:rPr>
              <a:t>1 </a:t>
            </a:r>
            <a:r>
              <a:rPr lang="en-US" altLang="en-US" dirty="0"/>
              <a:t>(E</a:t>
            </a:r>
            <a:r>
              <a:rPr lang="en-US" altLang="en-US" baseline="-25000" dirty="0"/>
              <a:t>1</a:t>
            </a:r>
            <a:r>
              <a:rPr lang="en-US" altLang="en-US" dirty="0"/>
              <a:t> </a:t>
            </a:r>
            <a:r>
              <a:rPr lang="en-IN" altLang="en-US" dirty="0"/>
              <a:t>⨝</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t> E</a:t>
            </a:r>
            <a:r>
              <a:rPr lang="en-US" altLang="en-US" baseline="-25000" dirty="0"/>
              <a:t>2</a:t>
            </a:r>
            <a:r>
              <a:rPr lang="en-US" altLang="en-US" dirty="0"/>
              <a:t>)</a:t>
            </a:r>
            <a:r>
              <a:rPr lang="en-US" altLang="en-US" baseline="-25000" dirty="0"/>
              <a:t>     </a:t>
            </a:r>
            <a:r>
              <a:rPr lang="en-IN" dirty="0"/>
              <a:t>≡    </a:t>
            </a:r>
            <a:r>
              <a:rPr lang="en-US" altLang="en-US" dirty="0"/>
              <a:t>E</a:t>
            </a:r>
            <a:r>
              <a:rPr lang="en-US" altLang="en-US" baseline="-25000" dirty="0"/>
              <a:t>1</a:t>
            </a:r>
            <a:r>
              <a:rPr lang="en-US" altLang="en-US" dirty="0"/>
              <a:t> </a:t>
            </a:r>
            <a:r>
              <a:rPr lang="en-IN" altLang="en-US" dirty="0"/>
              <a:t>⨝</a:t>
            </a:r>
            <a:r>
              <a:rPr lang="en-US" altLang="en-US" i="1" dirty="0"/>
              <a:t> </a:t>
            </a:r>
            <a:r>
              <a:rPr lang="en-US" altLang="en-US" baseline="-25000" dirty="0">
                <a:sym typeface="Symbol" panose="05050102010706020507" pitchFamily="18" charset="2"/>
              </a:rPr>
              <a:t></a:t>
            </a:r>
            <a:r>
              <a:rPr lang="en-US" altLang="en-US" baseline="-46000" dirty="0">
                <a:sym typeface="Greek Symbols" pitchFamily="18" charset="2"/>
              </a:rPr>
              <a:t>1</a:t>
            </a:r>
            <a:r>
              <a:rPr lang="en-IN" baseline="-25000" dirty="0"/>
              <a:t>∧</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t> E</a:t>
            </a:r>
            <a:r>
              <a:rPr lang="en-US" altLang="en-US" baseline="-25000" dirty="0"/>
              <a:t>2</a:t>
            </a:r>
            <a:endParaRPr lang="en-US" altLang="en-US"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0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40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84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a:extLst>
              <a:ext uri="{FF2B5EF4-FFF2-40B4-BE49-F238E27FC236}">
                <a16:creationId xmlns:a16="http://schemas.microsoft.com/office/drawing/2014/main" id="{8091ABB1-6B13-4524-B9B6-6B007212FB7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59427" name="Rectangle 3">
            <a:extLst>
              <a:ext uri="{FF2B5EF4-FFF2-40B4-BE49-F238E27FC236}">
                <a16:creationId xmlns:a16="http://schemas.microsoft.com/office/drawing/2014/main" id="{96C4720A-18C3-455E-B064-C93B8601E27B}"/>
              </a:ext>
            </a:extLst>
          </p:cNvPr>
          <p:cNvSpPr>
            <a:spLocks noGrp="1" noChangeArrowheads="1"/>
          </p:cNvSpPr>
          <p:nvPr>
            <p:ph idx="1"/>
          </p:nvPr>
        </p:nvSpPr>
        <p:spPr>
          <a:xfrm>
            <a:off x="693018" y="1102497"/>
            <a:ext cx="7469205" cy="5367972"/>
          </a:xfrm>
        </p:spPr>
        <p:txBody>
          <a:bodyPr/>
          <a:lstStyle/>
          <a:p>
            <a:pPr marL="0" indent="0">
              <a:buNone/>
              <a:tabLst>
                <a:tab pos="3376613" algn="ctr"/>
              </a:tabLst>
            </a:pPr>
            <a:r>
              <a:rPr lang="en-US" altLang="en-US" dirty="0"/>
              <a:t>5.  Theta-join operations (and natural joins) are commutative.</a:t>
            </a:r>
            <a:br>
              <a:rPr lang="en-US" altLang="en-US" dirty="0"/>
            </a:br>
            <a:br>
              <a:rPr lang="en-US" altLang="en-US" dirty="0"/>
            </a:br>
            <a:r>
              <a:rPr lang="en-US" altLang="en-US" dirty="0"/>
              <a:t>	          </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i="1" dirty="0"/>
              <a:t>E</a:t>
            </a:r>
            <a:r>
              <a:rPr lang="en-US" altLang="en-US" baseline="-25000" dirty="0"/>
              <a:t>2</a:t>
            </a:r>
            <a:r>
              <a:rPr lang="en-IN" altLang="en-US" dirty="0"/>
              <a:t> ⨝</a:t>
            </a:r>
            <a:r>
              <a:rPr lang="en-US" altLang="en-US" dirty="0"/>
              <a:t> </a:t>
            </a:r>
            <a:r>
              <a:rPr lang="en-US" altLang="en-US" i="1" dirty="0"/>
              <a:t>E</a:t>
            </a:r>
            <a:r>
              <a:rPr lang="en-US" altLang="en-US" baseline="-25000" dirty="0"/>
              <a:t>1</a:t>
            </a:r>
            <a:br>
              <a:rPr lang="en-US" altLang="en-US" dirty="0"/>
            </a:br>
            <a:endParaRPr lang="en-US" altLang="en-US" baseline="-25000" dirty="0">
              <a:sym typeface="Greek Symbols" pitchFamily="18" charset="2"/>
            </a:endParaRPr>
          </a:p>
          <a:p>
            <a:pPr>
              <a:buFont typeface="Monotype Sorts" pitchFamily="-65" charset="2"/>
              <a:buNone/>
              <a:tabLst>
                <a:tab pos="3376613" algn="ctr"/>
              </a:tabLst>
            </a:pPr>
            <a:r>
              <a:rPr lang="en-US" altLang="en-US" dirty="0">
                <a:sym typeface="Greek Symbols" pitchFamily="18" charset="2"/>
              </a:rPr>
              <a:t>6.	(a) Natural join operations are associative:</a:t>
            </a:r>
          </a:p>
          <a:p>
            <a:pPr>
              <a:buNone/>
              <a:tabLst>
                <a:tab pos="3376613" algn="ctr"/>
              </a:tabLst>
            </a:pPr>
            <a:r>
              <a:rPr lang="en-US" altLang="en-US" dirty="0">
                <a:sym typeface="Greek Symbols" pitchFamily="18" charset="2"/>
              </a:rPr>
              <a:t>	                </a:t>
            </a:r>
            <a:r>
              <a:rPr lang="en-US" altLang="en-US" dirty="0"/>
              <a:t> </a:t>
            </a:r>
            <a:r>
              <a:rPr lang="en-US" altLang="en-US" dirty="0">
                <a:sym typeface="Greek Symbols" pitchFamily="18" charset="2"/>
              </a:rPr>
              <a:t>(</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altLang="en-US" dirty="0"/>
              <a:t>⨝</a:t>
            </a:r>
            <a:r>
              <a:rPr lang="en-US" altLang="en-US" baseline="-25000" dirty="0">
                <a:sym typeface="Symbol" panose="05050102010706020507" pitchFamily="18" charset="2"/>
              </a:rPr>
              <a:t> </a:t>
            </a:r>
            <a:r>
              <a:rPr lang="en-US" altLang="en-US" baseline="-46000" dirty="0">
                <a:sym typeface="Greek Symbols" pitchFamily="18" charset="2"/>
              </a:rPr>
              <a:t> </a:t>
            </a:r>
            <a:r>
              <a:rPr lang="en-US" altLang="en-US" i="1" dirty="0"/>
              <a:t>E</a:t>
            </a:r>
            <a:r>
              <a:rPr lang="en-US" altLang="en-US" i="1" baseline="-25000" dirty="0"/>
              <a:t>3</a:t>
            </a:r>
            <a:r>
              <a:rPr lang="en-US" altLang="en-US" i="1" dirty="0"/>
              <a:t>     </a:t>
            </a:r>
            <a:r>
              <a:rPr lang="en-IN" dirty="0"/>
              <a:t>≡     </a:t>
            </a:r>
            <a:r>
              <a:rPr lang="en-US" altLang="en-US" i="1" dirty="0"/>
              <a:t>E</a:t>
            </a:r>
            <a:r>
              <a:rPr lang="en-US" altLang="en-US" baseline="-25000" dirty="0"/>
              <a:t>1</a:t>
            </a:r>
            <a:r>
              <a:rPr lang="en-IN" altLang="en-US" dirty="0"/>
              <a:t> ⨝</a:t>
            </a:r>
            <a:r>
              <a:rPr lang="en-US" altLang="en-US" dirty="0"/>
              <a:t> (</a:t>
            </a:r>
            <a:r>
              <a:rPr lang="en-US" altLang="en-US" i="1" dirty="0"/>
              <a:t>E</a:t>
            </a:r>
            <a:r>
              <a:rPr lang="en-US" altLang="en-US" baseline="-25000" dirty="0"/>
              <a:t>2</a:t>
            </a:r>
            <a:r>
              <a:rPr lang="en-IN" altLang="en-US" dirty="0"/>
              <a:t> ⨝</a:t>
            </a:r>
            <a:r>
              <a:rPr lang="en-US" altLang="en-US" i="1" dirty="0"/>
              <a:t> E</a:t>
            </a:r>
            <a:r>
              <a:rPr lang="en-US" altLang="en-US" baseline="-25000" dirty="0"/>
              <a:t>3</a:t>
            </a:r>
            <a:r>
              <a:rPr lang="en-US" altLang="en-US" dirty="0"/>
              <a:t>)</a:t>
            </a:r>
            <a:br>
              <a:rPr lang="en-US" altLang="en-US" dirty="0"/>
            </a:br>
            <a:br>
              <a:rPr lang="en-US" altLang="en-US" dirty="0"/>
            </a:br>
            <a:r>
              <a:rPr lang="en-US" altLang="en-US" dirty="0"/>
              <a:t>(b) Theta joins are associative in the following manner:</a:t>
            </a:r>
            <a:br>
              <a:rPr lang="en-US" altLang="en-US" dirty="0"/>
            </a:br>
            <a:br>
              <a:rPr lang="en-US" altLang="en-US" dirty="0"/>
            </a:br>
            <a:r>
              <a:rPr lang="en-US" altLang="en-US" dirty="0"/>
              <a:t>	       </a:t>
            </a:r>
            <a:r>
              <a:rPr lang="en-US" altLang="en-US" dirty="0">
                <a:sym typeface="Greek Symbols" pitchFamily="18" charset="2"/>
              </a:rPr>
              <a:t>(</a:t>
            </a:r>
            <a:r>
              <a:rPr lang="en-US" altLang="en-US" i="1" dirty="0"/>
              <a:t>E</a:t>
            </a:r>
            <a:r>
              <a:rPr lang="en-US" altLang="en-US" baseline="-25000" dirty="0"/>
              <a:t>1</a:t>
            </a:r>
            <a:r>
              <a:rPr lang="en-IN" altLang="en-US" dirty="0"/>
              <a:t> ⨝</a:t>
            </a:r>
            <a:r>
              <a:rPr lang="en-US" altLang="en-US" i="1" dirty="0"/>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altLang="en-US" dirty="0"/>
              <a:t>⨝</a:t>
            </a:r>
            <a:r>
              <a:rPr lang="en-US" altLang="en-US" baseline="-25000" dirty="0">
                <a:sym typeface="Symbol" panose="05050102010706020507" pitchFamily="18" charset="2"/>
              </a:rPr>
              <a:t> </a:t>
            </a:r>
            <a:r>
              <a:rPr lang="en-US" altLang="en-US" baseline="-46000" dirty="0">
                <a:sym typeface="Greek Symbols" pitchFamily="18" charset="2"/>
              </a:rPr>
              <a:t>2 </a:t>
            </a:r>
            <a:r>
              <a:rPr lang="en-US" altLang="en-US" baseline="-25000" dirty="0">
                <a:sym typeface="Symbol" panose="05050102010706020507" pitchFamily="18" charset="2"/>
              </a:rPr>
              <a:t> </a:t>
            </a:r>
            <a:r>
              <a:rPr lang="en-US" altLang="en-US" baseline="-46000" dirty="0">
                <a:sym typeface="Greek Symbols" pitchFamily="18" charset="2"/>
              </a:rPr>
              <a:t>3 </a:t>
            </a:r>
            <a:r>
              <a:rPr lang="en-US" altLang="en-US" i="1" dirty="0"/>
              <a:t>E</a:t>
            </a:r>
            <a:r>
              <a:rPr lang="en-US" altLang="en-US" i="1" baseline="-25000" dirty="0"/>
              <a:t>3</a:t>
            </a:r>
            <a:r>
              <a:rPr lang="en-US" altLang="en-US" i="1" dirty="0"/>
              <a:t>    </a:t>
            </a:r>
            <a:r>
              <a:rPr lang="en-IN" dirty="0"/>
              <a:t>≡    </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baseline="-46000" dirty="0">
                <a:sym typeface="Greek Symbols" pitchFamily="18" charset="2"/>
              </a:rPr>
              <a:t>1 </a:t>
            </a:r>
            <a:r>
              <a:rPr lang="en-US" altLang="en-US" baseline="-25000" dirty="0">
                <a:sym typeface="Symbol" panose="05050102010706020507" pitchFamily="18" charset="2"/>
              </a:rPr>
              <a:t> </a:t>
            </a:r>
            <a:r>
              <a:rPr lang="en-US" altLang="en-US" baseline="-46000" dirty="0">
                <a:sym typeface="Greek Symbols" pitchFamily="18" charset="2"/>
              </a:rPr>
              <a:t>3</a:t>
            </a:r>
            <a:r>
              <a:rPr lang="en-US" altLang="en-US" dirty="0"/>
              <a:t> (</a:t>
            </a:r>
            <a:r>
              <a:rPr lang="en-US" altLang="en-US" i="1" dirty="0"/>
              <a:t>E</a:t>
            </a:r>
            <a:r>
              <a:rPr lang="en-US" altLang="en-US" baseline="-25000" dirty="0"/>
              <a:t>2</a:t>
            </a:r>
            <a:r>
              <a:rPr lang="en-IN" altLang="en-US" dirty="0"/>
              <a:t> ⨝</a:t>
            </a:r>
            <a:r>
              <a:rPr lang="en-US" altLang="en-US" baseline="-25000" dirty="0">
                <a:sym typeface="Symbol" panose="05050102010706020507" pitchFamily="18" charset="2"/>
              </a:rPr>
              <a:t> </a:t>
            </a:r>
            <a:r>
              <a:rPr lang="en-US" altLang="en-US" baseline="-46000" dirty="0">
                <a:sym typeface="Greek Symbols" pitchFamily="18" charset="2"/>
              </a:rPr>
              <a:t>2</a:t>
            </a:r>
            <a:r>
              <a:rPr lang="en-US" altLang="en-US" i="1" dirty="0"/>
              <a:t> E</a:t>
            </a:r>
            <a:r>
              <a:rPr lang="en-US" altLang="en-US" baseline="-25000" dirty="0"/>
              <a:t>3</a:t>
            </a:r>
            <a:r>
              <a:rPr lang="en-US" altLang="en-US" dirty="0"/>
              <a:t>)</a:t>
            </a:r>
            <a:br>
              <a:rPr lang="en-US" altLang="en-US" dirty="0"/>
            </a:br>
            <a:r>
              <a:rPr lang="en-US" altLang="en-US" dirty="0"/>
              <a:t>     </a:t>
            </a:r>
            <a:br>
              <a:rPr lang="en-US" altLang="en-US" dirty="0"/>
            </a:br>
            <a:r>
              <a:rPr lang="en-US" altLang="en-US" dirty="0"/>
              <a:t>     where </a:t>
            </a:r>
            <a:r>
              <a:rPr lang="en-US" altLang="en-US" dirty="0">
                <a:sym typeface="Symbol" panose="05050102010706020507" pitchFamily="18" charset="2"/>
              </a:rPr>
              <a:t></a:t>
            </a:r>
            <a:r>
              <a:rPr lang="en-US" altLang="en-US" i="1" baseline="-25000" dirty="0">
                <a:sym typeface="Greek Symbols" pitchFamily="18" charset="2"/>
              </a:rPr>
              <a:t>2</a:t>
            </a:r>
            <a:r>
              <a:rPr lang="en-US" altLang="en-US" i="1" dirty="0">
                <a:sym typeface="Greek Symbols" pitchFamily="18" charset="2"/>
              </a:rPr>
              <a:t> </a:t>
            </a:r>
            <a:r>
              <a:rPr lang="en-US" altLang="en-US" dirty="0">
                <a:sym typeface="Greek Symbols" pitchFamily="18" charset="2"/>
              </a:rPr>
              <a:t>involves attributes from only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and </a:t>
            </a:r>
            <a:r>
              <a:rPr lang="en-US" altLang="en-US" i="1" dirty="0">
                <a:sym typeface="Greek Symbols" pitchFamily="18" charset="2"/>
              </a:rPr>
              <a:t>E</a:t>
            </a:r>
            <a:r>
              <a:rPr lang="en-US" altLang="en-US" i="1" baseline="-25000" dirty="0">
                <a:sym typeface="Greek Symbols" pitchFamily="18" charset="2"/>
              </a:rPr>
              <a:t>3</a:t>
            </a:r>
            <a:r>
              <a:rPr lang="en-US" altLang="en-US" i="1" dirty="0">
                <a:sym typeface="Greek Symbols" pitchFamily="18" charset="2"/>
              </a:rPr>
              <a:t>.</a:t>
            </a:r>
          </a:p>
        </p:txBody>
      </p:sp>
      <p:sp>
        <p:nvSpPr>
          <p:cNvPr id="4" name="Object 3">
            <a:extLst>
              <a:ext uri="{FF2B5EF4-FFF2-40B4-BE49-F238E27FC236}">
                <a16:creationId xmlns:a16="http://schemas.microsoft.com/office/drawing/2014/main" id="{84B99422-6334-4E45-9086-F1F2684CA3D1}"/>
              </a:ext>
            </a:extLst>
          </p:cNvPr>
          <p:cNvSpPr txBox="1"/>
          <p:nvPr/>
        </p:nvSpPr>
        <p:spPr bwMode="auto">
          <a:xfrm>
            <a:off x="1647612" y="5188653"/>
            <a:ext cx="2792413" cy="457200"/>
          </a:xfrm>
          <a:prstGeom prst="rect">
            <a:avLst/>
          </a:prstGeom>
          <a:noFill/>
          <a:ln>
            <a:noFill/>
          </a:ln>
          <a:effectLst/>
        </p:spPr>
        <p:txBody>
          <a:bodyPr>
            <a:normAutofit/>
          </a:bodyPr>
          <a:lstStyle/>
          <a:p>
            <a:endParaRPr lang="en-IN"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94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13BE5181-BC0D-4E3C-B803-BDBB6753C8E0}"/>
              </a:ext>
            </a:extLst>
          </p:cNvPr>
          <p:cNvSpPr>
            <a:spLocks noGrp="1" noChangeArrowheads="1"/>
          </p:cNvSpPr>
          <p:nvPr>
            <p:ph type="title"/>
          </p:nvPr>
        </p:nvSpPr>
        <p:spPr>
          <a:xfrm>
            <a:off x="966788" y="55563"/>
            <a:ext cx="8077200" cy="609600"/>
          </a:xfrm>
        </p:spPr>
        <p:txBody>
          <a:bodyPr/>
          <a:lstStyle/>
          <a:p>
            <a:pPr>
              <a:defRPr/>
            </a:pPr>
            <a:r>
              <a:rPr lang="en-US" altLang="en-US">
                <a:effectLst>
                  <a:outerShdw blurRad="38100" dist="38100" dir="2700000" algn="tl">
                    <a:srgbClr val="C0C0C0"/>
                  </a:outerShdw>
                </a:effectLst>
              </a:rPr>
              <a:t>Pictorial Depiction of Equivalence Rules</a:t>
            </a:r>
          </a:p>
        </p:txBody>
      </p:sp>
      <p:pic>
        <p:nvPicPr>
          <p:cNvPr id="3" name="Graphic 2">
            <a:extLst>
              <a:ext uri="{FF2B5EF4-FFF2-40B4-BE49-F238E27FC236}">
                <a16:creationId xmlns:a16="http://schemas.microsoft.com/office/drawing/2014/main" id="{BBF349FB-4CB9-462F-A282-31330CD919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6627" y="1065978"/>
            <a:ext cx="6917843" cy="513314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6" name="Rectangle 6">
            <a:extLst>
              <a:ext uri="{FF2B5EF4-FFF2-40B4-BE49-F238E27FC236}">
                <a16:creationId xmlns:a16="http://schemas.microsoft.com/office/drawing/2014/main" id="{3598BEF7-BBDB-45DA-88AB-4873FD9E5E3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Introduction</a:t>
            </a:r>
          </a:p>
        </p:txBody>
      </p:sp>
      <p:sp>
        <p:nvSpPr>
          <p:cNvPr id="9219" name="Rectangle 7">
            <a:extLst>
              <a:ext uri="{FF2B5EF4-FFF2-40B4-BE49-F238E27FC236}">
                <a16:creationId xmlns:a16="http://schemas.microsoft.com/office/drawing/2014/main" id="{07242271-6D11-4330-A09C-537A38CCCF32}"/>
              </a:ext>
            </a:extLst>
          </p:cNvPr>
          <p:cNvSpPr>
            <a:spLocks noGrp="1" noChangeArrowheads="1"/>
          </p:cNvSpPr>
          <p:nvPr>
            <p:ph idx="1"/>
          </p:nvPr>
        </p:nvSpPr>
        <p:spPr>
          <a:xfrm>
            <a:off x="712268" y="1102498"/>
            <a:ext cx="7082131" cy="1039812"/>
          </a:xfrm>
        </p:spPr>
        <p:txBody>
          <a:bodyPr/>
          <a:lstStyle/>
          <a:p>
            <a:r>
              <a:rPr lang="en-US" altLang="en-US" dirty="0"/>
              <a:t>Alternative ways of evaluating a given query</a:t>
            </a:r>
          </a:p>
          <a:p>
            <a:pPr lvl="1"/>
            <a:r>
              <a:rPr lang="en-US" altLang="en-US" dirty="0"/>
              <a:t>Equivalent expressions</a:t>
            </a:r>
          </a:p>
          <a:p>
            <a:pPr lvl="1"/>
            <a:r>
              <a:rPr lang="en-US" altLang="en-US" dirty="0"/>
              <a:t>Different algorithms for each operation</a:t>
            </a:r>
          </a:p>
        </p:txBody>
      </p:sp>
      <p:pic>
        <p:nvPicPr>
          <p:cNvPr id="3" name="Graphic 2">
            <a:extLst>
              <a:ext uri="{FF2B5EF4-FFF2-40B4-BE49-F238E27FC236}">
                <a16:creationId xmlns:a16="http://schemas.microsoft.com/office/drawing/2014/main" id="{CE39E27B-873D-4551-A927-6DFB7A85D9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15478" y="2360977"/>
            <a:ext cx="7388619" cy="34964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6B49CD74-8487-4512-88D7-665692A992D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25603" name="Rectangle 3">
            <a:extLst>
              <a:ext uri="{FF2B5EF4-FFF2-40B4-BE49-F238E27FC236}">
                <a16:creationId xmlns:a16="http://schemas.microsoft.com/office/drawing/2014/main" id="{D1631F66-0C00-49F9-97DF-D953852A7E86}"/>
              </a:ext>
            </a:extLst>
          </p:cNvPr>
          <p:cNvSpPr>
            <a:spLocks noGrp="1" noChangeArrowheads="1"/>
          </p:cNvSpPr>
          <p:nvPr>
            <p:ph idx="1"/>
          </p:nvPr>
        </p:nvSpPr>
        <p:spPr>
          <a:xfrm>
            <a:off x="673768" y="1102497"/>
            <a:ext cx="7700211" cy="5367972"/>
          </a:xfrm>
        </p:spPr>
        <p:txBody>
          <a:bodyPr/>
          <a:lstStyle/>
          <a:p>
            <a:pPr>
              <a:buNone/>
            </a:pPr>
            <a:r>
              <a:rPr lang="en-US" altLang="en-US" dirty="0"/>
              <a:t>7.	The selection operation distributes over the theta join operation under the following two conditions:</a:t>
            </a:r>
            <a:br>
              <a:rPr lang="en-US" altLang="en-US" dirty="0"/>
            </a:br>
            <a:r>
              <a:rPr lang="en-US" altLang="en-US" dirty="0"/>
              <a:t>(a)  When all the attributes in </a:t>
            </a:r>
            <a:r>
              <a:rPr lang="en-US" altLang="en-US" dirty="0">
                <a:sym typeface="Symbol" panose="05050102010706020507" pitchFamily="18" charset="2"/>
              </a:rPr>
              <a:t></a:t>
            </a:r>
            <a:r>
              <a:rPr lang="en-US" altLang="en-US" baseline="-25000" dirty="0">
                <a:sym typeface="Greek Symbols" pitchFamily="18" charset="2"/>
              </a:rPr>
              <a:t>0 </a:t>
            </a:r>
            <a:r>
              <a:rPr lang="en-US" altLang="en-US" dirty="0">
                <a:sym typeface="Greek Symbols" pitchFamily="18" charset="2"/>
              </a:rPr>
              <a:t> involve only the attributes of one </a:t>
            </a:r>
            <a:br>
              <a:rPr lang="en-US" altLang="en-US" dirty="0">
                <a:sym typeface="Greek Symbols" pitchFamily="18" charset="2"/>
              </a:rPr>
            </a:br>
            <a:r>
              <a:rPr lang="en-US" altLang="en-US" dirty="0">
                <a:sym typeface="Greek Symbols" pitchFamily="18" charset="2"/>
              </a:rPr>
              <a:t>       of the expressions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being joined.</a:t>
            </a:r>
            <a:br>
              <a:rPr lang="en-US" altLang="en-US" dirty="0">
                <a:sym typeface="Greek Symbols" pitchFamily="18" charset="2"/>
              </a:rPr>
            </a:br>
            <a:br>
              <a:rPr lang="en-US" altLang="en-US" dirty="0">
                <a:sym typeface="Greek Symbols" pitchFamily="18" charset="2"/>
              </a:rPr>
            </a:br>
            <a:r>
              <a:rPr lang="en-US" altLang="en-US" dirty="0">
                <a:sym typeface="Greek Symbols" pitchFamily="18" charset="2"/>
              </a:rPr>
              <a:t>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baseline="-46000" dirty="0">
                <a:sym typeface="Greek Symbols" pitchFamily="18" charset="2"/>
              </a:rPr>
              <a:t>0 </a:t>
            </a:r>
            <a:r>
              <a:rPr lang="en-US" altLang="en-US" dirty="0">
                <a:sym typeface="Symbol" panose="05050102010706020507" pitchFamily="18" charset="2"/>
              </a:rPr>
              <a:t>E</a:t>
            </a:r>
            <a:r>
              <a:rPr lang="en-US" altLang="en-US" baseline="-25000" dirty="0">
                <a:sym typeface="Symbol" panose="05050102010706020507" pitchFamily="18" charset="2"/>
              </a:rPr>
              <a:t>1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    </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0</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Greek Symbols" pitchFamily="18" charset="2"/>
              </a:rPr>
              <a:t> </a:t>
            </a:r>
            <a:br>
              <a:rPr lang="en-US" altLang="en-US" dirty="0">
                <a:sym typeface="Greek Symbols" pitchFamily="18" charset="2"/>
              </a:rPr>
            </a:br>
            <a:endParaRPr lang="en-US" altLang="en-US" dirty="0">
              <a:sym typeface="Greek Symbols" pitchFamily="18" charset="2"/>
            </a:endParaRPr>
          </a:p>
          <a:p>
            <a:pPr>
              <a:buFont typeface="Monotype Sorts" pitchFamily="-65" charset="2"/>
              <a:buNone/>
            </a:pPr>
            <a:r>
              <a:rPr lang="en-US" altLang="en-US" dirty="0">
                <a:sym typeface="Greek Symbols" pitchFamily="18" charset="2"/>
              </a:rPr>
              <a:t>	(b) When </a:t>
            </a:r>
            <a:r>
              <a:rPr lang="en-US" altLang="en-US" dirty="0">
                <a:sym typeface="Symbol" panose="05050102010706020507" pitchFamily="18" charset="2"/>
              </a:rPr>
              <a:t></a:t>
            </a:r>
            <a:r>
              <a:rPr lang="en-US" altLang="en-US" baseline="-25000" dirty="0">
                <a:sym typeface="Greek Symbols" pitchFamily="18" charset="2"/>
              </a:rPr>
              <a:t>1 </a:t>
            </a:r>
            <a:r>
              <a:rPr lang="en-US" altLang="en-US" dirty="0">
                <a:sym typeface="Greek Symbols" pitchFamily="18" charset="2"/>
              </a:rPr>
              <a:t>involves only the attributes of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and</a:t>
            </a:r>
            <a:r>
              <a:rPr lang="en-US" altLang="en-US" i="1" dirty="0">
                <a:sym typeface="Greek Symbols" pitchFamily="18" charset="2"/>
              </a:rPr>
              <a:t> </a:t>
            </a:r>
            <a:r>
              <a:rPr lang="en-US" altLang="en-US" dirty="0">
                <a:sym typeface="Symbol" panose="05050102010706020507" pitchFamily="18" charset="2"/>
              </a:rPr>
              <a:t></a:t>
            </a:r>
            <a:r>
              <a:rPr lang="en-US" altLang="en-US" baseline="-25000" dirty="0">
                <a:sym typeface="Greek Symbols" pitchFamily="18" charset="2"/>
              </a:rPr>
              <a:t>2 </a:t>
            </a:r>
            <a:r>
              <a:rPr lang="en-US" altLang="en-US" dirty="0">
                <a:sym typeface="Greek Symbols" pitchFamily="18" charset="2"/>
              </a:rPr>
              <a:t> involves  </a:t>
            </a:r>
            <a:br>
              <a:rPr lang="en-US" altLang="en-US" dirty="0">
                <a:sym typeface="Greek Symbols" pitchFamily="18" charset="2"/>
              </a:rPr>
            </a:br>
            <a:r>
              <a:rPr lang="en-US" altLang="en-US" dirty="0">
                <a:sym typeface="Greek Symbols" pitchFamily="18" charset="2"/>
              </a:rPr>
              <a:t>      only the attributes of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p>
          <a:p>
            <a:pPr>
              <a:buNone/>
            </a:pP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baseline="-25000" dirty="0">
                <a:sym typeface="Symbol" panose="05050102010706020507" pitchFamily="18" charset="2"/>
              </a:rPr>
              <a:t> </a:t>
            </a:r>
            <a:r>
              <a:rPr lang="en-US" altLang="en-US" baseline="-25000" dirty="0">
                <a:sym typeface="Greek Symbols" pitchFamily="18" charset="2"/>
              </a:rPr>
              <a:t> </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r>
              <a:rPr lang="en-IN" altLang="en-US" dirty="0"/>
              <a:t>⨝</a:t>
            </a:r>
            <a:r>
              <a:rPr lang="en-US" altLang="en-US" baseline="-25000" dirty="0">
                <a:sym typeface="Symbol" panose="05050102010706020507" pitchFamily="18" charset="2"/>
              </a:rPr>
              <a:t> </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1</a:t>
            </a:r>
            <a:r>
              <a:rPr lang="en-US" altLang="en-US"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a:t>
            </a:r>
            <a:r>
              <a:rPr lang="en-IN" altLang="en-US" dirty="0"/>
              <a:t> ⨝</a:t>
            </a:r>
            <a:r>
              <a:rPr lang="en-US" altLang="en-US" baseline="-25000" dirty="0">
                <a:sym typeface="Symbol" panose="05050102010706020507" pitchFamily="18" charset="2"/>
              </a:rPr>
              <a:t></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baseline="-46000" dirty="0">
                <a:sym typeface="Greek Symbols" pitchFamily="18" charset="2"/>
              </a:rPr>
              <a:t>2</a:t>
            </a:r>
            <a:r>
              <a:rPr lang="en-US" altLang="en-US"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B646A50B-011F-454A-8351-8C638211E95B}"/>
              </a:ext>
            </a:extLst>
          </p:cNvPr>
          <p:cNvSpPr>
            <a:spLocks noGrp="1" noChangeArrowheads="1"/>
          </p:cNvSpPr>
          <p:nvPr>
            <p:ph idx="1"/>
          </p:nvPr>
        </p:nvSpPr>
        <p:spPr>
          <a:xfrm>
            <a:off x="683394" y="1102497"/>
            <a:ext cx="7757962" cy="5367972"/>
          </a:xfrm>
        </p:spPr>
        <p:txBody>
          <a:bodyPr/>
          <a:lstStyle/>
          <a:p>
            <a:pPr>
              <a:buFont typeface="Monotype Sorts" pitchFamily="-65" charset="2"/>
              <a:buNone/>
              <a:tabLst>
                <a:tab pos="3087688" algn="ctr"/>
              </a:tabLst>
            </a:pPr>
            <a:r>
              <a:rPr lang="en-US" altLang="en-US" dirty="0"/>
              <a:t>8.	The projection operation distributes over the theta join operation as follows:</a:t>
            </a:r>
          </a:p>
          <a:p>
            <a:pPr>
              <a:buFont typeface="Monotype Sorts" pitchFamily="-65" charset="2"/>
              <a:buNone/>
              <a:tabLst>
                <a:tab pos="3087688" algn="ctr"/>
              </a:tabLst>
            </a:pPr>
            <a:r>
              <a:rPr lang="en-US" altLang="en-US" dirty="0"/>
              <a:t>	(a) if </a:t>
            </a:r>
            <a:r>
              <a:rPr kumimoji="0" lang="en-US" altLang="en-US" dirty="0">
                <a:solidFill>
                  <a:srgbClr val="000000"/>
                </a:solidFill>
                <a:sym typeface="Symbol" panose="05050102010706020507" pitchFamily="18" charset="2"/>
              </a:rPr>
              <a:t></a:t>
            </a:r>
            <a:r>
              <a:rPr lang="en-US" altLang="en-US" dirty="0">
                <a:sym typeface="Greek Symbols" pitchFamily="18" charset="2"/>
              </a:rPr>
              <a:t> involves only attributes from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a:t>
            </a:r>
            <a:br>
              <a:rPr lang="en-US" altLang="en-US" dirty="0">
                <a:sym typeface="Symbol" panose="05050102010706020507" pitchFamily="18" charset="2"/>
              </a:rPr>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dirty="0"/>
              <a:t>(</a:t>
            </a:r>
            <a:r>
              <a:rPr lang="en-US" altLang="en-US" i="1" dirty="0"/>
              <a:t>E</a:t>
            </a:r>
            <a:r>
              <a:rPr lang="en-US" altLang="en-US" i="1" baseline="-25000" dirty="0"/>
              <a:t>2</a:t>
            </a:r>
            <a:r>
              <a:rPr lang="en-IN" altLang="en-US" dirty="0"/>
              <a:t>)</a:t>
            </a:r>
            <a:r>
              <a:rPr lang="en-US" altLang="en-US" dirty="0"/>
              <a:t> </a:t>
            </a:r>
            <a:r>
              <a:rPr lang="en-US" altLang="en-US" dirty="0">
                <a:sym typeface="Symbol" panose="05050102010706020507" pitchFamily="18" charset="2"/>
              </a:rPr>
              <a:t>	</a:t>
            </a:r>
          </a:p>
          <a:p>
            <a:pPr>
              <a:buFont typeface="Monotype Sorts" pitchFamily="-65" charset="2"/>
              <a:buNone/>
              <a:tabLst>
                <a:tab pos="3087688" algn="ctr"/>
              </a:tabLst>
            </a:pPr>
            <a:r>
              <a:rPr lang="en-US" altLang="en-US" dirty="0">
                <a:sym typeface="Symbol" panose="05050102010706020507" pitchFamily="18" charset="2"/>
              </a:rPr>
              <a:t>	(b) In general, consider a join </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sym typeface="Greek Symbols" pitchFamily="18" charset="2"/>
              </a:rPr>
              <a:t>. </a:t>
            </a:r>
          </a:p>
          <a:p>
            <a:pPr lvl="1">
              <a:tabLst>
                <a:tab pos="3087688" algn="ctr"/>
              </a:tabLst>
            </a:pPr>
            <a:r>
              <a:rPr lang="en-US" altLang="en-US" dirty="0">
                <a:sym typeface="Greek Symbols" pitchFamily="18" charset="2"/>
              </a:rPr>
              <a:t> Let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and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 be sets of attributes from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and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respectively.  </a:t>
            </a:r>
          </a:p>
          <a:p>
            <a:pPr lvl="1">
              <a:tabLst>
                <a:tab pos="3087688" algn="ctr"/>
              </a:tabLst>
            </a:pPr>
            <a:r>
              <a:rPr lang="en-US" altLang="en-US" dirty="0">
                <a:sym typeface="Greek Symbols" pitchFamily="18" charset="2"/>
              </a:rPr>
              <a:t>Let </a:t>
            </a:r>
            <a:r>
              <a:rPr lang="en-US" altLang="en-US" i="1" dirty="0">
                <a:sym typeface="Symbol" panose="05050102010706020507" pitchFamily="18" charset="2"/>
              </a:rPr>
              <a:t>L</a:t>
            </a:r>
            <a:r>
              <a:rPr lang="en-US" altLang="en-US" baseline="-25000" dirty="0">
                <a:sym typeface="Symbol" panose="05050102010706020507" pitchFamily="18" charset="2"/>
              </a:rPr>
              <a:t>3</a:t>
            </a:r>
            <a:r>
              <a:rPr lang="en-US" altLang="en-US" dirty="0">
                <a:sym typeface="Symbol" panose="05050102010706020507" pitchFamily="18" charset="2"/>
              </a:rPr>
              <a:t> be attributes of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that are involved in join condition </a:t>
            </a:r>
            <a:r>
              <a:rPr lang="en-US" altLang="en-US" i="1" dirty="0">
                <a:sym typeface="Greek Symbols" pitchFamily="18" charset="2"/>
              </a:rPr>
              <a:t>, </a:t>
            </a:r>
            <a:r>
              <a:rPr lang="en-US" altLang="en-US" dirty="0">
                <a:sym typeface="Greek Symbols" pitchFamily="18" charset="2"/>
              </a:rPr>
              <a:t>but are not in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 and</a:t>
            </a:r>
          </a:p>
          <a:p>
            <a:pPr lvl="1">
              <a:tabLst>
                <a:tab pos="3087688" algn="ctr"/>
              </a:tabLst>
            </a:pPr>
            <a:r>
              <a:rPr lang="en-US" altLang="en-US" dirty="0">
                <a:sym typeface="Symbol" panose="05050102010706020507" pitchFamily="18" charset="2"/>
              </a:rPr>
              <a:t> let </a:t>
            </a:r>
            <a:r>
              <a:rPr lang="en-US" altLang="en-US" i="1" dirty="0">
                <a:sym typeface="Greek Symbols" pitchFamily="18" charset="2"/>
              </a:rPr>
              <a:t>L</a:t>
            </a:r>
            <a:r>
              <a:rPr lang="en-US" altLang="en-US" baseline="-25000" dirty="0">
                <a:sym typeface="Greek Symbols" pitchFamily="18" charset="2"/>
              </a:rPr>
              <a:t>4</a:t>
            </a:r>
            <a:r>
              <a:rPr lang="en-US" altLang="en-US" dirty="0">
                <a:sym typeface="Greek Symbols" pitchFamily="18" charset="2"/>
              </a:rPr>
              <a:t> be attributes of </a:t>
            </a:r>
            <a:r>
              <a:rPr lang="en-US" altLang="en-US" i="1" dirty="0">
                <a:sym typeface="Greek Symbols" pitchFamily="18" charset="2"/>
              </a:rPr>
              <a:t>E</a:t>
            </a:r>
            <a:r>
              <a:rPr lang="en-US" altLang="en-US" baseline="-25000" dirty="0">
                <a:sym typeface="Greek Symbols" pitchFamily="18" charset="2"/>
              </a:rPr>
              <a:t>2 </a:t>
            </a:r>
            <a:r>
              <a:rPr lang="en-US" altLang="en-US" dirty="0">
                <a:sym typeface="Greek Symbols" pitchFamily="18" charset="2"/>
              </a:rPr>
              <a:t>that are involved in join condition </a:t>
            </a:r>
            <a:r>
              <a:rPr lang="en-US" altLang="en-US" dirty="0">
                <a:sym typeface="Symbol" panose="05050102010706020507" pitchFamily="18" charset="2"/>
              </a:rPr>
              <a:t></a:t>
            </a:r>
            <a:r>
              <a:rPr lang="en-US" altLang="en-US" dirty="0">
                <a:sym typeface="Greek Symbols" pitchFamily="18" charset="2"/>
              </a:rPr>
              <a:t>, but are not in </a:t>
            </a:r>
            <a:r>
              <a:rPr lang="en-US" altLang="en-US" i="1" dirty="0">
                <a:sym typeface="Greek Symbols" pitchFamily="18" charset="2"/>
              </a:rPr>
              <a:t>L</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 </a:t>
            </a:r>
            <a:r>
              <a:rPr lang="en-US" altLang="en-US" i="1" dirty="0">
                <a:sym typeface="Symbol" panose="05050102010706020507" pitchFamily="18" charset="2"/>
              </a:rPr>
              <a:t>L</a:t>
            </a:r>
            <a:r>
              <a:rPr lang="en-US" altLang="en-US" baseline="-25000" dirty="0">
                <a:sym typeface="Symbol" panose="05050102010706020507" pitchFamily="18" charset="2"/>
              </a:rPr>
              <a:t>2</a:t>
            </a:r>
            <a:r>
              <a:rPr lang="en-US" altLang="en-US" dirty="0">
                <a:sym typeface="Symbol" panose="05050102010706020507" pitchFamily="18" charset="2"/>
              </a:rPr>
              <a:t>.</a:t>
            </a:r>
            <a:br>
              <a:rPr lang="en-US" altLang="en-US" dirty="0">
                <a:sym typeface="Symbol" panose="05050102010706020507" pitchFamily="18" charset="2"/>
              </a:rPr>
            </a:b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baseline="-25000" dirty="0">
                <a:sym typeface="Symbol" panose="05050102010706020507" pitchFamily="18" charset="2"/>
              </a:rPr>
              <a:t> </a:t>
            </a:r>
            <a:r>
              <a:rPr lang="en-US" altLang="en-US" i="1" dirty="0"/>
              <a:t>E</a:t>
            </a:r>
            <a:r>
              <a:rPr lang="en-US" altLang="en-US" i="1" baseline="-25000" dirty="0"/>
              <a:t>2</a:t>
            </a:r>
            <a:r>
              <a:rPr lang="en-US" altLang="en-US" dirty="0"/>
              <a:t>)     </a:t>
            </a:r>
            <a:r>
              <a:rPr lang="en-IN"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2</a:t>
            </a:r>
            <a:r>
              <a:rPr lang="en-IN" dirty="0"/>
              <a:t>(</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1</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3</a:t>
            </a:r>
            <a:r>
              <a:rPr lang="en-IN" dirty="0"/>
              <a:t>(</a:t>
            </a:r>
            <a:r>
              <a:rPr lang="en-US" altLang="en-US" i="1" dirty="0"/>
              <a:t>E</a:t>
            </a:r>
            <a:r>
              <a:rPr lang="en-US" altLang="en-US" baseline="-25000" dirty="0"/>
              <a:t>1</a:t>
            </a:r>
            <a:r>
              <a:rPr lang="en-IN" altLang="en-US" dirty="0"/>
              <a:t>) ⨝</a:t>
            </a:r>
            <a:r>
              <a:rPr lang="en-US" altLang="en-US" baseline="-25000" dirty="0">
                <a:sym typeface="Symbol" panose="05050102010706020507" pitchFamily="18" charset="2"/>
              </a:rPr>
              <a:t></a:t>
            </a:r>
            <a:r>
              <a:rPr lang="en-US" altLang="en-US" i="1" dirty="0"/>
              <a:t> </a:t>
            </a:r>
            <a:r>
              <a:rPr lang="en-US" altLang="en-US" dirty="0">
                <a:ea typeface="MS PGothic" panose="020B0600070205080204" pitchFamily="34" charset="-128"/>
                <a:sym typeface="Symbol" panose="05050102010706020507" pitchFamily="18" charset="2"/>
              </a:rPr>
              <a:t> </a:t>
            </a:r>
            <a:r>
              <a:rPr lang="en-IN" baseline="-25000" dirty="0"/>
              <a:t>L</a:t>
            </a:r>
            <a:r>
              <a:rPr lang="en-US" altLang="en-US" baseline="-46000" dirty="0">
                <a:sym typeface="Greek Symbols" pitchFamily="18" charset="2"/>
              </a:rPr>
              <a:t>2</a:t>
            </a:r>
            <a:r>
              <a:rPr lang="en-IN" baseline="-25000" dirty="0"/>
              <a:t> </a:t>
            </a:r>
            <a:r>
              <a:rPr lang="en-US" altLang="en-US" baseline="-25000" dirty="0">
                <a:sym typeface="Symbol" panose="05050102010706020507" pitchFamily="18" charset="2"/>
              </a:rPr>
              <a:t> </a:t>
            </a:r>
            <a:r>
              <a:rPr lang="en-IN" baseline="-25000" dirty="0"/>
              <a:t>L</a:t>
            </a:r>
            <a:r>
              <a:rPr lang="en-US" baseline="-46000" dirty="0">
                <a:sym typeface="Greek Symbols" pitchFamily="18" charset="2"/>
              </a:rPr>
              <a:t>4</a:t>
            </a:r>
            <a:r>
              <a:rPr lang="en-IN" dirty="0"/>
              <a:t>(</a:t>
            </a:r>
            <a:r>
              <a:rPr lang="en-US" altLang="en-US" i="1" dirty="0"/>
              <a:t>E</a:t>
            </a:r>
            <a:r>
              <a:rPr lang="en-US" altLang="en-US" baseline="-25000" dirty="0"/>
              <a:t>2</a:t>
            </a:r>
            <a:r>
              <a:rPr lang="en-IN" altLang="en-US" dirty="0"/>
              <a:t>))</a:t>
            </a:r>
          </a:p>
          <a:p>
            <a:pPr lvl="1">
              <a:tabLst>
                <a:tab pos="3087688" algn="ctr"/>
              </a:tabLst>
            </a:pPr>
            <a:endParaRPr lang="en-IN" altLang="en-US" dirty="0"/>
          </a:p>
          <a:p>
            <a:pPr marL="457200" lvl="1" indent="0">
              <a:buNone/>
              <a:tabLst>
                <a:tab pos="3087688" algn="ctr"/>
              </a:tabLst>
            </a:pPr>
            <a:r>
              <a:rPr lang="en-IN" altLang="en-US" dirty="0"/>
              <a:t>Similar equivalences hold for </a:t>
            </a:r>
            <a:r>
              <a:rPr lang="en-IN" altLang="en-US" dirty="0" err="1"/>
              <a:t>outerjoin</a:t>
            </a:r>
            <a:r>
              <a:rPr lang="en-IN" altLang="en-US" dirty="0"/>
              <a:t> operations: </a:t>
            </a:r>
            <a:r>
              <a:rPr lang="en-IN" dirty="0"/>
              <a:t>⟕, ⟖, and ⟗</a:t>
            </a:r>
            <a:r>
              <a:rPr lang="en-IN" altLang="en-US" dirty="0"/>
              <a:t> </a:t>
            </a:r>
            <a:endParaRPr lang="en-US" altLang="en-US" dirty="0">
              <a:sym typeface="Symbol" panose="05050102010706020507" pitchFamily="18" charset="2"/>
            </a:endParaRPr>
          </a:p>
        </p:txBody>
      </p:sp>
      <p:sp>
        <p:nvSpPr>
          <p:cNvPr id="361474" name="Rectangle 2">
            <a:extLst>
              <a:ext uri="{FF2B5EF4-FFF2-40B4-BE49-F238E27FC236}">
                <a16:creationId xmlns:a16="http://schemas.microsoft.com/office/drawing/2014/main" id="{CC6BF4E4-7BA6-4F5E-9757-648842B6E43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mc:AlternateContent xmlns:mc="http://schemas.openxmlformats.org/markup-compatibility/2006" xmlns:a14="http://schemas.microsoft.com/office/drawing/2010/main">
        <mc:Choice Requires="a14">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73768" y="1096159"/>
                <a:ext cx="7401828" cy="4659747"/>
              </a:xfrm>
            </p:spPr>
            <p:txBody>
              <a:bodyPr/>
              <a:lstStyle/>
              <a:p>
                <a:pPr marL="0" indent="0">
                  <a:buNone/>
                  <a:tabLst>
                    <a:tab pos="2279650" algn="l"/>
                  </a:tabLst>
                </a:pPr>
                <a:r>
                  <a:rPr lang="en-US" altLang="en-US" dirty="0">
                    <a:solidFill>
                      <a:srgbClr val="002060"/>
                    </a:solidFill>
                  </a:rPr>
                  <a:t> 9.  </a:t>
                </a:r>
                <a:r>
                  <a:rPr lang="en-US" altLang="en-US" dirty="0"/>
                  <a:t>The set operations union and intersection are commutative</a:t>
                </a:r>
                <a:br>
                  <a:rPr lang="en-US" altLang="en-US" dirty="0"/>
                </a:br>
                <a:r>
                  <a:rPr lang="en-US" altLang="en-US" dirty="0"/>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 </a:t>
                </a:r>
                <a:br>
                  <a:rPr lang="en-US" altLang="en-US" baseline="-25000" dirty="0">
                    <a:sym typeface="Symbol" panose="05050102010706020507" pitchFamily="18" charset="2"/>
                  </a:rPr>
                </a:br>
                <a:r>
                  <a:rPr lang="en-US" altLang="en-US" dirty="0"/>
                  <a:t>               </a:t>
                </a:r>
                <a:r>
                  <a:rPr lang="en-US" altLang="en-US" i="1" dirty="0" err="1"/>
                  <a:t>E</a:t>
                </a:r>
                <a:r>
                  <a:rPr lang="en-US" altLang="en-US" baseline="-25000" dirty="0" err="1"/>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a:t>
                </a:r>
                <a:br>
                  <a:rPr lang="en-US" altLang="en-US" dirty="0">
                    <a:sym typeface="Symbol" panose="05050102010706020507" pitchFamily="18" charset="2"/>
                  </a:rPr>
                </a:br>
                <a:r>
                  <a:rPr lang="en-US" altLang="en-US" i="1" dirty="0"/>
                  <a:t>       </a:t>
                </a:r>
                <a:r>
                  <a:rPr lang="en-US" altLang="en-US" dirty="0"/>
                  <a:t>(set difference is not commutative).</a:t>
                </a:r>
                <a:endParaRPr lang="en-US" altLang="en-US" dirty="0">
                  <a:sym typeface="Symbol" panose="05050102010706020507" pitchFamily="18" charset="2"/>
                </a:endParaRPr>
              </a:p>
              <a:p>
                <a:pPr marL="0" indent="0">
                  <a:buNone/>
                  <a:tabLst>
                    <a:tab pos="2279650" algn="l"/>
                  </a:tabLst>
                </a:pPr>
                <a:r>
                  <a:rPr lang="en-US" altLang="en-US" dirty="0">
                    <a:solidFill>
                      <a:srgbClr val="002060"/>
                    </a:solidFill>
                    <a:sym typeface="Symbol" panose="05050102010706020507" pitchFamily="18" charset="2"/>
                  </a:rPr>
                  <a:t>10.  </a:t>
                </a:r>
                <a:r>
                  <a:rPr lang="en-US" altLang="en-US" dirty="0">
                    <a:sym typeface="Symbol" panose="05050102010706020507" pitchFamily="18" charset="2"/>
                  </a:rPr>
                  <a:t>Set union and intersection are associative.</a:t>
                </a:r>
                <a:br>
                  <a:rPr lang="en-US" altLang="en-US" dirty="0">
                    <a:sym typeface="Symbol" panose="05050102010706020507" pitchFamily="18" charset="2"/>
                  </a:rPr>
                </a:br>
                <a:r>
                  <a:rPr lang="en-US" altLang="en-US" dirty="0">
                    <a:sym typeface="Symbol" panose="05050102010706020507" pitchFamily="18" charset="2"/>
                  </a:rPr>
                  <a:t>           </a:t>
                </a:r>
                <a:r>
                  <a:rPr lang="en-US" altLang="en-US" dirty="0"/>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3    </a:t>
                </a:r>
                <a:r>
                  <a:rPr lang="en-IN" dirty="0"/>
                  <a:t>≡</a:t>
                </a:r>
                <a:r>
                  <a:rPr lang="en-US" altLang="en-US" baseline="-25000" dirty="0">
                    <a:sym typeface="Symbol" panose="05050102010706020507" pitchFamily="18" charset="2"/>
                  </a:rPr>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dirty="0"/>
                  <a:t>(</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 </a:t>
                </a:r>
                <a:r>
                  <a:rPr lang="en-US" altLang="en-US" i="1" dirty="0">
                    <a:sym typeface="Symbol" panose="05050102010706020507" pitchFamily="18" charset="2"/>
                  </a:rPr>
                  <a:t>E</a:t>
                </a:r>
                <a:r>
                  <a:rPr lang="en-US" altLang="en-US" baseline="-25000" dirty="0">
                    <a:sym typeface="Symbol" panose="05050102010706020507" pitchFamily="18" charset="2"/>
                  </a:rPr>
                  <a:t>3</a:t>
                </a:r>
                <a:r>
                  <a:rPr lang="en-IN" dirty="0"/>
                  <a:t>)</a:t>
                </a:r>
                <a:r>
                  <a:rPr lang="en-US" altLang="en-US" baseline="-25000" dirty="0">
                    <a:sym typeface="Symbol" panose="05050102010706020507" pitchFamily="18" charset="2"/>
                  </a:rPr>
                  <a:t> </a:t>
                </a:r>
                <a:br>
                  <a:rPr lang="en-US" altLang="en-US" baseline="-25000" dirty="0">
                    <a:sym typeface="Symbol" panose="05050102010706020507" pitchFamily="18" charset="2"/>
                  </a:rPr>
                </a:br>
                <a:r>
                  <a:rPr lang="en-US" altLang="en-US" baseline="-25000" dirty="0">
                    <a:sym typeface="Symbol" panose="05050102010706020507" pitchFamily="18" charset="2"/>
                  </a:rPr>
                  <a:t>              </a:t>
                </a:r>
                <a:r>
                  <a:rPr lang="en-US" altLang="en-US" dirty="0">
                    <a:sym typeface="Symbol" panose="05050102010706020507" pitchFamily="18" charset="2"/>
                  </a:rPr>
                  <a:t>  </a:t>
                </a:r>
                <a:r>
                  <a:rPr lang="en-US" altLang="en-US" dirty="0"/>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3    </a:t>
                </a:r>
                <a:r>
                  <a:rPr lang="en-IN" dirty="0"/>
                  <a:t>≡   </a:t>
                </a:r>
                <a:r>
                  <a:rPr lang="en-US" altLang="en-US" baseline="-25000" dirty="0">
                    <a:sym typeface="Symbol" panose="05050102010706020507" pitchFamily="18" charset="2"/>
                  </a:rPr>
                  <a:t> </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dirty="0"/>
                  <a:t>(</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 </a:t>
                </a:r>
                <a:r>
                  <a:rPr lang="en-US" altLang="en-US" i="1" dirty="0">
                    <a:sym typeface="Symbol" panose="05050102010706020507" pitchFamily="18" charset="2"/>
                  </a:rPr>
                  <a:t>E</a:t>
                </a:r>
                <a:r>
                  <a:rPr lang="en-US" altLang="en-US" baseline="-25000" dirty="0">
                    <a:sym typeface="Symbol" panose="05050102010706020507" pitchFamily="18" charset="2"/>
                  </a:rPr>
                  <a:t>3</a:t>
                </a:r>
                <a:r>
                  <a:rPr lang="en-IN" dirty="0"/>
                  <a:t>)</a:t>
                </a:r>
                <a:r>
                  <a:rPr lang="en-US" altLang="en-US" baseline="-25000" dirty="0">
                    <a:sym typeface="Symbol" panose="05050102010706020507" pitchFamily="18" charset="2"/>
                  </a:rPr>
                  <a:t> </a:t>
                </a:r>
                <a:endParaRPr lang="en-US" altLang="en-US" dirty="0">
                  <a:sym typeface="Symbol" panose="05050102010706020507" pitchFamily="18" charset="2"/>
                </a:endParaRPr>
              </a:p>
              <a:p>
                <a:pPr marL="0" indent="0">
                  <a:buNone/>
                  <a:tabLst>
                    <a:tab pos="2279650" algn="l"/>
                  </a:tabLst>
                </a:pPr>
                <a:r>
                  <a:rPr lang="en-US" altLang="en-US" dirty="0">
                    <a:solidFill>
                      <a:srgbClr val="002060"/>
                    </a:solidFill>
                    <a:sym typeface="Symbol" panose="05050102010706020507" pitchFamily="18" charset="2"/>
                  </a:rPr>
                  <a:t>11.  </a:t>
                </a:r>
                <a:r>
                  <a:rPr lang="en-US" altLang="en-US" dirty="0">
                    <a:sym typeface="Symbol" panose="05050102010706020507" pitchFamily="18" charset="2"/>
                  </a:rPr>
                  <a:t>The selection operation distributes over ,  and –. </a:t>
                </a:r>
                <a:br>
                  <a:rPr lang="en-US" altLang="en-US" dirty="0">
                    <a:sym typeface="Symbol" panose="05050102010706020507" pitchFamily="18" charset="2"/>
                  </a:rPr>
                </a:br>
                <a:r>
                  <a:rPr lang="en-IN" altLang="en-US" i="1" dirty="0">
                    <a:latin typeface="Cambria Math" panose="02040503050406030204" pitchFamily="18" charset="0"/>
                  </a:rPr>
                  <a:t> </a:t>
                </a:r>
                <a14:m>
                  <m:oMath xmlns:m="http://schemas.openxmlformats.org/officeDocument/2006/math">
                    <m:r>
                      <m:rPr>
                        <m:nor/>
                      </m:rPr>
                      <a:rPr lang="en-US" altLang="en-US" dirty="0"/>
                      <m:t>	</m:t>
                    </m:r>
                  </m:oMath>
                </a14:m>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c.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d.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US" altLang="en-US"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br>
                  <a:rPr lang="en-US" altLang="en-US" baseline="-25000" dirty="0">
                    <a:sym typeface="Greek Symbols" pitchFamily="18" charset="2"/>
                  </a:rPr>
                </a:br>
                <a:r>
                  <a:rPr lang="en-US" altLang="en-US" baseline="-25000" dirty="0">
                    <a:sym typeface="Greek Symbols" pitchFamily="18" charset="2"/>
                  </a:rPr>
                  <a:t>                  </a:t>
                </a:r>
                <a:r>
                  <a:rPr lang="en-US" altLang="en-US" dirty="0">
                    <a:sym typeface="Greek Symbols" pitchFamily="18" charset="2"/>
                  </a:rPr>
                  <a:t>e.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 </a:t>
                </a:r>
                <a:r>
                  <a:rPr lang="en-US" altLang="en-US" i="1" dirty="0">
                    <a:sym typeface="Greek Symbols" pitchFamily="18" charset="2"/>
                  </a:rPr>
                  <a:t>E</a:t>
                </a:r>
                <a:r>
                  <a:rPr lang="en-US" altLang="en-US" baseline="-25000" dirty="0">
                    <a:sym typeface="Greek Symbols" pitchFamily="18" charset="2"/>
                  </a:rPr>
                  <a:t>2</a:t>
                </a:r>
                <a:br>
                  <a:rPr lang="en-US" altLang="en-US" dirty="0">
                    <a:sym typeface="Greek Symbols" pitchFamily="18" charset="2"/>
                  </a:rPr>
                </a:br>
                <a:r>
                  <a:rPr lang="en-US" altLang="en-US" dirty="0">
                    <a:sym typeface="Greek Symbols" pitchFamily="18" charset="2"/>
                  </a:rPr>
                  <a:t>        preceding equivalence does not hold for</a:t>
                </a:r>
                <a:r>
                  <a:rPr lang="en-US" altLang="en-US" dirty="0">
                    <a:sym typeface="Symbol" panose="05050102010706020507" pitchFamily="18" charset="2"/>
                  </a:rPr>
                  <a:t> </a:t>
                </a:r>
              </a:p>
              <a:p>
                <a:pPr marL="0" indent="0">
                  <a:buNone/>
                  <a:tabLst>
                    <a:tab pos="2279650" algn="l"/>
                  </a:tabLst>
                </a:pPr>
                <a:r>
                  <a:rPr lang="en-US" altLang="en-US" dirty="0">
                    <a:solidFill>
                      <a:srgbClr val="002060"/>
                    </a:solidFill>
                    <a:sym typeface="Greek Symbols" pitchFamily="18" charset="2"/>
                  </a:rPr>
                  <a:t>12.  </a:t>
                </a:r>
                <a:r>
                  <a:rPr lang="en-US" altLang="en-US" dirty="0">
                    <a:sym typeface="Greek Symbols" pitchFamily="18" charset="2"/>
                  </a:rPr>
                  <a:t>The projection operation distributes over union</a:t>
                </a:r>
                <a:br>
                  <a:rPr lang="en-US" altLang="en-US" dirty="0">
                    <a:sym typeface="Greek Symbols" pitchFamily="18" charset="2"/>
                  </a:rPr>
                </a:br>
                <a:r>
                  <a:rPr lang="en-US" altLang="en-US" dirty="0">
                    <a:sym typeface="Greek Symbols" pitchFamily="18" charset="2"/>
                  </a:rPr>
                  <a:t>        </a:t>
                </a:r>
                <a:r>
                  <a:rPr lang="en-US" altLang="en-US" dirty="0">
                    <a:sym typeface="Symbol" panose="05050102010706020507" pitchFamily="18" charset="2"/>
                  </a:rPr>
                  <a:t></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a:t>
                </a:r>
                <a:r>
                  <a:rPr lang="en-US" altLang="en-US" dirty="0">
                    <a:sym typeface="Symbol" panose="05050102010706020507" pitchFamily="18" charset="2"/>
                  </a:rPr>
                  <a:t>)     </a:t>
                </a:r>
                <a:r>
                  <a:rPr lang="en-IN" dirty="0"/>
                  <a:t>≡</a:t>
                </a:r>
                <a:r>
                  <a:rPr lang="en-US" altLang="en-US" dirty="0">
                    <a:sym typeface="Symbol" panose="05050102010706020507" pitchFamily="18" charset="2"/>
                  </a:rPr>
                  <a:t>     (</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1</a:t>
                </a:r>
                <a:r>
                  <a:rPr lang="en-US" altLang="en-US" dirty="0"/>
                  <a:t>)) </a:t>
                </a:r>
                <a:r>
                  <a:rPr lang="en-US" altLang="en-US" dirty="0">
                    <a:sym typeface="Symbol" panose="05050102010706020507" pitchFamily="18" charset="2"/>
                  </a:rPr>
                  <a:t> (</a:t>
                </a:r>
                <a:r>
                  <a:rPr lang="en-US" altLang="en-US" baseline="-25000" dirty="0">
                    <a:sym typeface="Symbol" panose="05050102010706020507" pitchFamily="18" charset="2"/>
                  </a:rPr>
                  <a:t>L</a:t>
                </a:r>
                <a:r>
                  <a:rPr lang="en-US" altLang="en-US" dirty="0">
                    <a:sym typeface="Symbol" panose="05050102010706020507" pitchFamily="18" charset="2"/>
                  </a:rPr>
                  <a:t>(</a:t>
                </a:r>
                <a:r>
                  <a:rPr lang="en-US" altLang="en-US" i="1" dirty="0"/>
                  <a:t>E</a:t>
                </a:r>
                <a:r>
                  <a:rPr lang="en-US" altLang="en-US" baseline="-25000" dirty="0"/>
                  <a:t>2</a:t>
                </a:r>
                <a:r>
                  <a:rPr lang="en-US" altLang="en-US" dirty="0"/>
                  <a:t>)) </a:t>
                </a:r>
                <a:endParaRPr lang="en-US" altLang="en-US" dirty="0">
                  <a:sym typeface="Greek Symbols" pitchFamily="18" charset="2"/>
                </a:endParaRPr>
              </a:p>
              <a:p>
                <a:pPr marL="404813" indent="-404813">
                  <a:buFont typeface="Monotype Sorts" pitchFamily="-65" charset="2"/>
                  <a:buAutoNum type="arabicPeriod" startAt="10"/>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mc:Choice>
        <mc:Fallback xmlns="">
          <p:sp>
            <p:nvSpPr>
              <p:cNvPr id="362499" name="Rectangle 3">
                <a:extLst>
                  <a:ext uri="{FF2B5EF4-FFF2-40B4-BE49-F238E27FC236}">
                    <a16:creationId xmlns:a16="http://schemas.microsoft.com/office/drawing/2014/main" id="{CD34A2FB-3E13-4F06-8207-CFF2D7389F2B}"/>
                  </a:ext>
                </a:extLst>
              </p:cNvPr>
              <p:cNvSpPr>
                <a:spLocks noGrp="1" noRot="1" noChangeAspect="1" noMove="1" noResize="1" noEditPoints="1" noAdjustHandles="1" noChangeArrowheads="1" noChangeShapeType="1" noTextEdit="1"/>
              </p:cNvSpPr>
              <p:nvPr>
                <p:ph idx="1"/>
              </p:nvPr>
            </p:nvSpPr>
            <p:spPr>
              <a:xfrm>
                <a:off x="673768" y="1096159"/>
                <a:ext cx="7401828" cy="4659747"/>
              </a:xfrm>
              <a:blipFill>
                <a:blip r:embed="rId3"/>
                <a:stretch>
                  <a:fillRect l="-577" t="-524"/>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2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C9F2-F1F2-4A58-B4AD-918290CDF2A2}"/>
              </a:ext>
            </a:extLst>
          </p:cNvPr>
          <p:cNvSpPr>
            <a:spLocks noGrp="1"/>
          </p:cNvSpPr>
          <p:nvPr>
            <p:ph type="title"/>
          </p:nvPr>
        </p:nvSpPr>
        <p:spPr/>
        <p:txBody>
          <a:bodyPr/>
          <a:lstStyle/>
          <a:p>
            <a:pPr>
              <a:defRPr/>
            </a:pPr>
            <a:r>
              <a:rPr lang="en-US" altLang="en-US">
                <a:effectLst>
                  <a:outerShdw blurRad="38100" dist="38100" dir="2700000" algn="tl">
                    <a:srgbClr val="C0C0C0"/>
                  </a:outerShdw>
                </a:effectLst>
              </a:rPr>
              <a:t>Exercise</a:t>
            </a:r>
          </a:p>
        </p:txBody>
      </p:sp>
      <p:sp>
        <p:nvSpPr>
          <p:cNvPr id="3" name="Content Placeholder 2">
            <a:extLst>
              <a:ext uri="{FF2B5EF4-FFF2-40B4-BE49-F238E27FC236}">
                <a16:creationId xmlns:a16="http://schemas.microsoft.com/office/drawing/2014/main" id="{EE7E51B6-D34B-4233-AA00-768E2D4F91A0}"/>
              </a:ext>
            </a:extLst>
          </p:cNvPr>
          <p:cNvSpPr>
            <a:spLocks noGrp="1"/>
          </p:cNvSpPr>
          <p:nvPr>
            <p:ph idx="1"/>
          </p:nvPr>
        </p:nvSpPr>
        <p:spPr>
          <a:xfrm>
            <a:off x="664143" y="1102497"/>
            <a:ext cx="7796464" cy="4691911"/>
          </a:xfrm>
        </p:spPr>
        <p:txBody>
          <a:bodyPr/>
          <a:lstStyle/>
          <a:p>
            <a:pPr>
              <a:defRPr/>
            </a:pPr>
            <a:r>
              <a:rPr lang="en-US" dirty="0">
                <a:ea typeface="ＭＳ Ｐゴシック" charset="0"/>
              </a:rPr>
              <a:t>Create equivalence rules involving</a:t>
            </a:r>
          </a:p>
          <a:p>
            <a:pPr lvl="1">
              <a:defRPr/>
            </a:pPr>
            <a:r>
              <a:rPr lang="en-US" dirty="0">
                <a:ea typeface="ＭＳ Ｐゴシック" charset="-128"/>
              </a:rPr>
              <a:t>The group by/aggregation operation</a:t>
            </a:r>
          </a:p>
          <a:p>
            <a:pPr lvl="1">
              <a:defRPr/>
            </a:pPr>
            <a:r>
              <a:rPr lang="en-US" dirty="0">
                <a:ea typeface="ＭＳ Ｐゴシック" charset="-128"/>
              </a:rPr>
              <a:t>Left outer join operation</a:t>
            </a:r>
          </a:p>
          <a:p>
            <a:pPr marL="457200" lvl="1" indent="0">
              <a:buFont typeface="Monotype Sorts" charset="0"/>
              <a:buNone/>
              <a:defRPr/>
            </a:pPr>
            <a:endParaRPr lang="en-US" dirty="0">
              <a:ea typeface="ＭＳ Ｐゴシック"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93020" y="932534"/>
            <a:ext cx="7806088" cy="5642002"/>
          </a:xfrm>
        </p:spPr>
        <p:txBody>
          <a:bodyPr/>
          <a:lstStyle/>
          <a:p>
            <a:pPr marL="0" indent="0">
              <a:buNone/>
              <a:tabLst>
                <a:tab pos="2279650" algn="l"/>
              </a:tabLst>
            </a:pPr>
            <a:r>
              <a:rPr lang="en-US" altLang="en-US" dirty="0">
                <a:solidFill>
                  <a:srgbClr val="002060"/>
                </a:solidFill>
                <a:sym typeface="Greek Symbols" pitchFamily="18" charset="2"/>
              </a:rPr>
              <a:t>13.</a:t>
            </a:r>
            <a:r>
              <a:rPr lang="en-US" altLang="en-US" dirty="0">
                <a:sym typeface="Greek Symbols" pitchFamily="18" charset="2"/>
              </a:rPr>
              <a:t>  Selection distributes over aggregation as below</a:t>
            </a:r>
            <a:br>
              <a:rPr lang="en-US" altLang="en-US" dirty="0">
                <a:sym typeface="Greek Symbols" pitchFamily="18" charset="2"/>
              </a:rPr>
            </a:b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baseline="-25000" dirty="0">
                <a:sym typeface="Greek Symbols" pitchFamily="18" charset="2"/>
              </a:rPr>
              <a:t>G</a:t>
            </a:r>
            <a:r>
              <a:rPr lang="en-IN" dirty="0"/>
              <a:t>𝛾</a:t>
            </a:r>
            <a:r>
              <a:rPr lang="en-US" altLang="en-US" baseline="-25000" dirty="0">
                <a:sym typeface="Greek Symbols" pitchFamily="18" charset="2"/>
              </a:rPr>
              <a:t>A</a:t>
            </a:r>
            <a:r>
              <a:rPr lang="en-US" altLang="en-US" dirty="0">
                <a:sym typeface="Greek Symbols" pitchFamily="18" charset="2"/>
              </a:rPr>
              <a:t>(</a:t>
            </a:r>
            <a:r>
              <a:rPr lang="en-US" altLang="en-US" i="1" dirty="0">
                <a:sym typeface="Greek Symbols" pitchFamily="18" charset="2"/>
              </a:rPr>
              <a:t>E</a:t>
            </a:r>
            <a:r>
              <a:rPr lang="en-US" altLang="en-US" dirty="0">
                <a:sym typeface="Greek Symbols" pitchFamily="18" charset="2"/>
              </a:rPr>
              <a:t>))    </a:t>
            </a:r>
            <a:r>
              <a:rPr lang="en-IN" dirty="0"/>
              <a:t>≡   </a:t>
            </a:r>
            <a:r>
              <a:rPr lang="en-US" altLang="en-US" baseline="-25000" dirty="0">
                <a:sym typeface="Greek Symbols" pitchFamily="18" charset="2"/>
              </a:rPr>
              <a:t>G</a:t>
            </a:r>
            <a:r>
              <a:rPr lang="en-IN" dirty="0"/>
              <a:t>𝛾</a:t>
            </a:r>
            <a:r>
              <a:rPr lang="en-US" altLang="en-US" baseline="-25000" dirty="0">
                <a:sym typeface="Greek Symbols" pitchFamily="18" charset="2"/>
              </a:rPr>
              <a:t>A</a:t>
            </a:r>
            <a:r>
              <a:rPr lang="en-US" altLang="en-US" dirty="0">
                <a:sym typeface="Greek Symbols" pitchFamily="18" charset="2"/>
              </a:rPr>
              <a:t>(</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dirty="0">
                <a:sym typeface="Greek Symbols" pitchFamily="18" charset="2"/>
              </a:rPr>
              <a:t>(</a:t>
            </a:r>
            <a:r>
              <a:rPr lang="en-US" altLang="en-US" i="1" dirty="0">
                <a:sym typeface="Greek Symbols" pitchFamily="18" charset="2"/>
              </a:rPr>
              <a:t>E</a:t>
            </a:r>
            <a:r>
              <a:rPr lang="en-US" altLang="en-US" dirty="0">
                <a:sym typeface="Greek Symbols" pitchFamily="18" charset="2"/>
              </a:rPr>
              <a:t>)) </a:t>
            </a:r>
            <a:br>
              <a:rPr lang="en-US" altLang="en-US" dirty="0">
                <a:sym typeface="Greek Symbols" pitchFamily="18" charset="2"/>
              </a:rPr>
            </a:br>
            <a:r>
              <a:rPr lang="en-US" altLang="en-US" dirty="0">
                <a:sym typeface="Greek Symbols" pitchFamily="18" charset="2"/>
              </a:rPr>
              <a:t>       provided </a:t>
            </a:r>
            <a:r>
              <a:rPr lang="en-US" altLang="en-US" dirty="0">
                <a:sym typeface="Symbol" panose="05050102010706020507" pitchFamily="18" charset="2"/>
              </a:rPr>
              <a:t></a:t>
            </a:r>
            <a:r>
              <a:rPr lang="en-US" altLang="en-US" dirty="0">
                <a:sym typeface="Greek Symbols" pitchFamily="18" charset="2"/>
              </a:rPr>
              <a:t> only involves attributes in G</a:t>
            </a:r>
          </a:p>
          <a:p>
            <a:pPr marL="0" indent="0">
              <a:spcBef>
                <a:spcPts val="714"/>
              </a:spcBef>
              <a:buNone/>
              <a:tabLst>
                <a:tab pos="2279650" algn="l"/>
              </a:tabLst>
            </a:pPr>
            <a:r>
              <a:rPr lang="en-US" altLang="en-US" dirty="0">
                <a:solidFill>
                  <a:srgbClr val="002060"/>
                </a:solidFill>
                <a:sym typeface="Greek Symbols" pitchFamily="18" charset="2"/>
              </a:rPr>
              <a:t>14.</a:t>
            </a:r>
            <a:r>
              <a:rPr lang="en-US" altLang="en-US" dirty="0">
                <a:sym typeface="Greek Symbols" pitchFamily="18" charset="2"/>
              </a:rPr>
              <a:t>  a. Full </a:t>
            </a:r>
            <a:r>
              <a:rPr lang="en-US" altLang="en-US" dirty="0" err="1">
                <a:sym typeface="Greek Symbols" pitchFamily="18" charset="2"/>
              </a:rPr>
              <a:t>outerjoin</a:t>
            </a:r>
            <a:r>
              <a:rPr lang="en-US" altLang="en-US" dirty="0">
                <a:sym typeface="Greek Symbols" pitchFamily="18" charset="2"/>
              </a:rPr>
              <a:t> is commutative:</a:t>
            </a:r>
            <a:br>
              <a:rPr lang="en-US" altLang="en-US" dirty="0">
                <a:sym typeface="Greek Symbols" pitchFamily="18" charset="2"/>
              </a:rPr>
            </a:br>
            <a:r>
              <a:rPr lang="en-US" altLang="en-US" dirty="0">
                <a:sym typeface="Greek Symbols" pitchFamily="18" charset="2"/>
              </a:rPr>
              <a:t>            </a:t>
            </a:r>
            <a:r>
              <a:rPr lang="en-US" altLang="en-US" i="1" dirty="0"/>
              <a:t>E</a:t>
            </a:r>
            <a:r>
              <a:rPr lang="en-US" altLang="en-US" baseline="-25000" dirty="0"/>
              <a:t>1</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 </a:t>
            </a:r>
            <a:br>
              <a:rPr lang="en-US" altLang="en-US" baseline="-25000" dirty="0">
                <a:sym typeface="Symbol" panose="05050102010706020507" pitchFamily="18" charset="2"/>
              </a:rPr>
            </a:br>
            <a:r>
              <a:rPr lang="en-US" altLang="en-US" baseline="-25000" dirty="0">
                <a:sym typeface="Symbol" panose="05050102010706020507" pitchFamily="18" charset="2"/>
              </a:rPr>
              <a:t>           </a:t>
            </a:r>
            <a:r>
              <a:rPr lang="en-US" altLang="en-US" dirty="0">
                <a:sym typeface="Symbol" panose="05050102010706020507" pitchFamily="18" charset="2"/>
              </a:rPr>
              <a:t>b. Left and right </a:t>
            </a:r>
            <a:r>
              <a:rPr lang="en-US" altLang="en-US" dirty="0" err="1">
                <a:sym typeface="Symbol" panose="05050102010706020507" pitchFamily="18" charset="2"/>
              </a:rPr>
              <a:t>outerjoin</a:t>
            </a:r>
            <a:r>
              <a:rPr lang="en-US" altLang="en-US" dirty="0">
                <a:sym typeface="Symbol" panose="05050102010706020507" pitchFamily="18" charset="2"/>
              </a:rPr>
              <a:t> are not commutative, but:</a:t>
            </a:r>
            <a:br>
              <a:rPr lang="en-US" altLang="en-US" dirty="0">
                <a:sym typeface="Symbol" panose="05050102010706020507" pitchFamily="18" charset="2"/>
              </a:rPr>
            </a:br>
            <a:r>
              <a:rPr lang="en-US" altLang="en-US" dirty="0">
                <a:sym typeface="Symbol" panose="05050102010706020507" pitchFamily="18" charset="2"/>
              </a:rPr>
              <a:t>            </a:t>
            </a:r>
            <a:r>
              <a:rPr lang="en-US" altLang="en-US" i="1" dirty="0"/>
              <a:t>E</a:t>
            </a:r>
            <a:r>
              <a:rPr lang="en-US" altLang="en-US" baseline="-25000" dirty="0"/>
              <a:t>1</a:t>
            </a:r>
            <a:r>
              <a:rPr lang="en-US" altLang="en-US" dirty="0"/>
              <a:t> </a:t>
            </a:r>
            <a:r>
              <a:rPr lang="en-IN" dirty="0"/>
              <a:t>⟕ </a:t>
            </a:r>
            <a:r>
              <a:rPr lang="en-US" altLang="en-US" i="1" dirty="0">
                <a:sym typeface="Symbol" panose="05050102010706020507" pitchFamily="18" charset="2"/>
              </a:rPr>
              <a:t>E</a:t>
            </a:r>
            <a:r>
              <a:rPr lang="en-US" altLang="en-US" baseline="-25000" dirty="0">
                <a:sym typeface="Symbol" panose="05050102010706020507" pitchFamily="18" charset="2"/>
              </a:rPr>
              <a:t>2     </a:t>
            </a:r>
            <a:r>
              <a:rPr lang="en-IN" dirty="0"/>
              <a:t>≡   </a:t>
            </a:r>
            <a:r>
              <a:rPr lang="en-US" altLang="en-US" baseline="-25000" dirty="0">
                <a:sym typeface="Symbol" panose="05050102010706020507" pitchFamily="18" charset="2"/>
              </a:rPr>
              <a:t> </a:t>
            </a:r>
            <a:r>
              <a:rPr lang="en-US" altLang="en-US" i="1" dirty="0"/>
              <a:t>E</a:t>
            </a:r>
            <a:r>
              <a:rPr lang="en-US" altLang="en-US" baseline="-25000" dirty="0"/>
              <a:t>2</a:t>
            </a:r>
            <a:r>
              <a:rPr lang="en-US" altLang="en-US" dirty="0"/>
              <a:t> </a:t>
            </a:r>
            <a:r>
              <a:rPr lang="en-IN" dirty="0"/>
              <a:t>⟖</a:t>
            </a:r>
            <a:r>
              <a:rPr lang="en-US" altLang="en-US" dirty="0">
                <a:sym typeface="Symbol" panose="05050102010706020507" pitchFamily="18" charset="2"/>
              </a:rPr>
              <a:t> </a:t>
            </a:r>
            <a:r>
              <a:rPr lang="en-US" altLang="en-US" i="1" dirty="0">
                <a:sym typeface="Symbol" panose="05050102010706020507" pitchFamily="18" charset="2"/>
              </a:rPr>
              <a:t>E</a:t>
            </a:r>
            <a:r>
              <a:rPr lang="en-US" altLang="en-US" baseline="-25000" dirty="0">
                <a:sym typeface="Symbol" panose="05050102010706020507" pitchFamily="18" charset="2"/>
              </a:rPr>
              <a:t>1</a:t>
            </a:r>
            <a:endParaRPr lang="en-US" altLang="en-US" dirty="0">
              <a:sym typeface="Greek Symbols" pitchFamily="18" charset="2"/>
            </a:endParaRPr>
          </a:p>
          <a:p>
            <a:pPr marL="0" indent="0">
              <a:spcBef>
                <a:spcPts val="714"/>
              </a:spcBef>
              <a:buNone/>
              <a:tabLst>
                <a:tab pos="2279650" algn="l"/>
              </a:tabLst>
            </a:pPr>
            <a:r>
              <a:rPr lang="en-US" altLang="en-US" dirty="0">
                <a:solidFill>
                  <a:srgbClr val="002060"/>
                </a:solidFill>
                <a:sym typeface="Greek Symbols" pitchFamily="18" charset="2"/>
              </a:rPr>
              <a:t>15.  </a:t>
            </a:r>
            <a:r>
              <a:rPr lang="en-US" altLang="en-US" dirty="0">
                <a:sym typeface="Greek Symbols" pitchFamily="18" charset="2"/>
              </a:rPr>
              <a:t>Selection distributes over left and right </a:t>
            </a:r>
            <a:r>
              <a:rPr lang="en-US" altLang="en-US" dirty="0" err="1">
                <a:sym typeface="Greek Symbols" pitchFamily="18" charset="2"/>
              </a:rPr>
              <a:t>outerjoins</a:t>
            </a:r>
            <a:r>
              <a:rPr lang="en-US" altLang="en-US" dirty="0">
                <a:sym typeface="Greek Symbols" pitchFamily="18" charset="2"/>
              </a:rPr>
              <a:t> as below, provided </a:t>
            </a:r>
            <a:r>
              <a:rPr lang="en-US" altLang="en-US" dirty="0">
                <a:sym typeface="Symbol" panose="05050102010706020507" pitchFamily="18" charset="2"/>
              </a:rPr>
              <a:t></a:t>
            </a:r>
            <a:r>
              <a:rPr lang="en-US" altLang="en-US" baseline="-25000" dirty="0">
                <a:sym typeface="Symbol" panose="05050102010706020507" pitchFamily="18" charset="2"/>
              </a:rPr>
              <a:t>1</a:t>
            </a:r>
            <a:r>
              <a:rPr lang="en-US" altLang="en-US" dirty="0">
                <a:sym typeface="Greek Symbols" pitchFamily="18" charset="2"/>
              </a:rPr>
              <a:t>             </a:t>
            </a:r>
          </a:p>
          <a:p>
            <a:pPr marL="0" indent="0">
              <a:spcBef>
                <a:spcPts val="0"/>
              </a:spcBef>
              <a:buNone/>
              <a:tabLst>
                <a:tab pos="2279650" algn="l"/>
              </a:tabLst>
            </a:pPr>
            <a:r>
              <a:rPr lang="en-US" altLang="en-US" dirty="0">
                <a:sym typeface="Greek Symbols" pitchFamily="18" charset="2"/>
              </a:rPr>
              <a:t>       only involves attributes of </a:t>
            </a:r>
            <a:r>
              <a:rPr lang="en-US" altLang="en-US" i="1" dirty="0">
                <a:sym typeface="Symbol" panose="05050102010706020507" pitchFamily="18" charset="2"/>
              </a:rPr>
              <a:t>E</a:t>
            </a:r>
            <a:r>
              <a:rPr lang="en-US" altLang="en-US" baseline="-25000" dirty="0">
                <a:sym typeface="Symbol" panose="05050102010706020507" pitchFamily="18" charset="2"/>
              </a:rPr>
              <a:t>1</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i="1" dirty="0">
                <a:sym typeface="Greek Symbols" pitchFamily="18" charset="2"/>
              </a:rPr>
              <a:t>E</a:t>
            </a:r>
            <a:r>
              <a:rPr lang="en-US" altLang="en-US" baseline="-25000" dirty="0">
                <a:sym typeface="Greek Symbols" pitchFamily="18" charset="2"/>
              </a:rPr>
              <a:t>2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a:t>
            </a:r>
          </a:p>
          <a:p>
            <a:pPr marL="0" indent="0">
              <a:buNone/>
              <a:tabLst>
                <a:tab pos="2279650" algn="l"/>
              </a:tabLst>
            </a:pPr>
            <a:r>
              <a:rPr lang="en-US" altLang="en-US" dirty="0">
                <a:solidFill>
                  <a:srgbClr val="002060"/>
                </a:solidFill>
                <a:sym typeface="Greek Symbols" pitchFamily="18" charset="2"/>
              </a:rPr>
              <a:t>16.  </a:t>
            </a:r>
            <a:r>
              <a:rPr lang="en-US" altLang="en-US" dirty="0" err="1">
                <a:sym typeface="Greek Symbols" pitchFamily="18" charset="2"/>
              </a:rPr>
              <a:t>Outerjoins</a:t>
            </a:r>
            <a:r>
              <a:rPr lang="en-US" altLang="en-US" dirty="0">
                <a:sym typeface="Greek Symbols" pitchFamily="18" charset="2"/>
              </a:rPr>
              <a:t> can be replaced by inner joins under some conditions</a:t>
            </a:r>
          </a:p>
          <a:p>
            <a:pPr marL="0" indent="0">
              <a:buNone/>
              <a:tabLst>
                <a:tab pos="2279650" algn="l"/>
              </a:tabLst>
            </a:pPr>
            <a:r>
              <a:rPr lang="en-US" altLang="en-US" dirty="0">
                <a:sym typeface="Symbol" panose="05050102010706020507" pitchFamily="18" charset="2"/>
              </a:rPr>
              <a:t>        a.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   </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altLang="en-US"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b.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Symbol" panose="05050102010706020507"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r>
              <a:rPr lang="en-IN"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dirty="0"/>
              <a:t>≡    </a:t>
            </a:r>
            <a:r>
              <a:rPr lang="en-US" altLang="en-US" i="1" dirty="0">
                <a:sym typeface="Symbol" panose="05050102010706020507" pitchFamily="18" charset="2"/>
              </a:rPr>
              <a:t></a:t>
            </a:r>
            <a:r>
              <a:rPr lang="en-US" altLang="en-US" baseline="-25000" dirty="0">
                <a:sym typeface="Symbol" panose="05050102010706020507" pitchFamily="18" charset="2"/>
              </a:rPr>
              <a:t></a:t>
            </a:r>
            <a:r>
              <a:rPr lang="en-US" altLang="en-US" baseline="-38000" dirty="0">
                <a:sym typeface="Symbol" panose="05050102010706020507" pitchFamily="18" charset="2"/>
              </a:rPr>
              <a:t>1</a:t>
            </a:r>
            <a:r>
              <a:rPr lang="en-US" altLang="en-US" i="1" dirty="0">
                <a:sym typeface="Greek Symbols" pitchFamily="18" charset="2"/>
              </a:rPr>
              <a:t> </a:t>
            </a:r>
            <a:r>
              <a:rPr lang="en-US" altLang="en-US" dirty="0">
                <a:sym typeface="Greek Symbols" pitchFamily="18" charset="2"/>
              </a:rPr>
              <a:t>(</a:t>
            </a:r>
            <a:r>
              <a:rPr lang="en-US" altLang="en-US" i="1" dirty="0">
                <a:sym typeface="Greek Symbols" pitchFamily="18" charset="2"/>
              </a:rPr>
              <a:t>E</a:t>
            </a:r>
            <a:r>
              <a:rPr lang="en-US" altLang="en-US" baseline="-25000" dirty="0">
                <a:sym typeface="Greek Symbols" pitchFamily="18" charset="2"/>
              </a:rPr>
              <a:t>1</a:t>
            </a:r>
            <a:r>
              <a:rPr lang="en-US" altLang="en-US" dirty="0">
                <a:sym typeface="Greek Symbols" pitchFamily="18" charset="2"/>
              </a:rPr>
              <a:t> </a:t>
            </a:r>
            <a:r>
              <a:rPr lang="en-IN" altLang="en-US" dirty="0"/>
              <a:t>⨝</a:t>
            </a:r>
            <a:r>
              <a:rPr lang="en-US" altLang="en-US" baseline="-25000" dirty="0">
                <a:sym typeface="Symbol" panose="05050102010706020507" pitchFamily="18" charset="2"/>
              </a:rPr>
              <a:t></a:t>
            </a:r>
            <a:r>
              <a:rPr lang="en-US" altLang="en-US" dirty="0">
                <a:sym typeface="Greek Symbols" pitchFamily="18" charset="2"/>
              </a:rPr>
              <a:t>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a:t>
            </a:r>
            <a:br>
              <a:rPr lang="en-US" altLang="en-US" dirty="0">
                <a:sym typeface="Greek Symbols" pitchFamily="18" charset="2"/>
              </a:rPr>
            </a:br>
            <a:r>
              <a:rPr lang="en-US" altLang="en-US" dirty="0">
                <a:sym typeface="Greek Symbols" pitchFamily="18" charset="2"/>
              </a:rPr>
              <a:t>        provided </a:t>
            </a:r>
            <a:r>
              <a:rPr lang="en-US" altLang="en-US" dirty="0">
                <a:sym typeface="Symbol" panose="05050102010706020507" pitchFamily="18" charset="2"/>
              </a:rPr>
              <a:t></a:t>
            </a:r>
            <a:r>
              <a:rPr lang="en-US" altLang="en-US" baseline="-25000" dirty="0">
                <a:sym typeface="Symbol" panose="05050102010706020507" pitchFamily="18" charset="2"/>
              </a:rPr>
              <a:t>1</a:t>
            </a:r>
            <a:r>
              <a:rPr lang="en-US" altLang="en-US" dirty="0">
                <a:sym typeface="Symbol" panose="05050102010706020507" pitchFamily="18" charset="2"/>
              </a:rPr>
              <a:t> is null rejecting on </a:t>
            </a:r>
            <a:r>
              <a:rPr lang="en-US" altLang="en-US" i="1" dirty="0">
                <a:sym typeface="Greek Symbols" pitchFamily="18" charset="2"/>
              </a:rPr>
              <a:t>E</a:t>
            </a:r>
            <a:r>
              <a:rPr lang="en-US" altLang="en-US" baseline="-25000" dirty="0">
                <a:sym typeface="Greek Symbols" pitchFamily="18" charset="2"/>
              </a:rPr>
              <a:t>2</a:t>
            </a:r>
            <a:r>
              <a:rPr lang="en-US" altLang="en-US" dirty="0">
                <a:sym typeface="Greek Symbols" pitchFamily="18" charset="2"/>
              </a:rPr>
              <a:t> </a:t>
            </a: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57200" indent="-457200">
              <a:buFont typeface="Monotype Sorts" pitchFamily="-65" charset="2"/>
              <a:buAutoNum type="arabicPeriod" startAt="13"/>
              <a:tabLst>
                <a:tab pos="2279650" algn="l"/>
              </a:tabLst>
            </a:pPr>
            <a:endParaRPr lang="en-US" altLang="en-US" dirty="0">
              <a:sym typeface="Greek Symbols"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p:spTree>
    <p:extLst>
      <p:ext uri="{BB962C8B-B14F-4D97-AF65-F5344CB8AC3E}">
        <p14:creationId xmlns:p14="http://schemas.microsoft.com/office/powerpoint/2010/main" val="860106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24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2498" name="Rectangle 2">
            <a:extLst>
              <a:ext uri="{FF2B5EF4-FFF2-40B4-BE49-F238E27FC236}">
                <a16:creationId xmlns:a16="http://schemas.microsoft.com/office/drawing/2014/main" id="{A280E042-4593-4F00-8739-31BAD978BB0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Equivalence Rules (Cont.)</a:t>
            </a:r>
          </a:p>
        </p:txBody>
      </p:sp>
      <p:sp>
        <p:nvSpPr>
          <p:cNvPr id="362499" name="Rectangle 3">
            <a:extLst>
              <a:ext uri="{FF2B5EF4-FFF2-40B4-BE49-F238E27FC236}">
                <a16:creationId xmlns:a16="http://schemas.microsoft.com/office/drawing/2014/main" id="{CD34A2FB-3E13-4F06-8207-CFF2D7389F2B}"/>
              </a:ext>
            </a:extLst>
          </p:cNvPr>
          <p:cNvSpPr>
            <a:spLocks noGrp="1" noChangeArrowheads="1"/>
          </p:cNvSpPr>
          <p:nvPr>
            <p:ph idx="1"/>
          </p:nvPr>
        </p:nvSpPr>
        <p:spPr>
          <a:xfrm>
            <a:off x="683394" y="932534"/>
            <a:ext cx="7796463" cy="5642002"/>
          </a:xfrm>
        </p:spPr>
        <p:txBody>
          <a:bodyPr/>
          <a:lstStyle/>
          <a:p>
            <a:pPr marL="0" indent="0">
              <a:buNone/>
              <a:tabLst>
                <a:tab pos="2279650" algn="l"/>
              </a:tabLst>
            </a:pPr>
            <a:r>
              <a:rPr lang="en-US" altLang="en-US" dirty="0">
                <a:sym typeface="Greek Symbols" pitchFamily="18" charset="2"/>
              </a:rPr>
              <a:t>Note that several equivalences that hold for joins do not hold for </a:t>
            </a:r>
            <a:r>
              <a:rPr lang="en-US" altLang="en-US" dirty="0" err="1">
                <a:sym typeface="Greek Symbols" pitchFamily="18" charset="2"/>
              </a:rPr>
              <a:t>outerjoins</a:t>
            </a:r>
            <a:endParaRPr lang="en-US" altLang="en-US" dirty="0">
              <a:sym typeface="Greek Symbols" pitchFamily="18" charset="2"/>
            </a:endParaRPr>
          </a:p>
          <a:p>
            <a:pPr>
              <a:tabLst>
                <a:tab pos="2279650" algn="l"/>
              </a:tabLst>
            </a:pPr>
            <a:r>
              <a:rPr lang="en-US" altLang="en-US" i="1" dirty="0">
                <a:sym typeface="Symbol" panose="05050102010706020507" pitchFamily="18" charset="2"/>
              </a:rPr>
              <a:t></a:t>
            </a:r>
            <a:r>
              <a:rPr lang="en-US" altLang="en-US" baseline="-25000" dirty="0">
                <a:sym typeface="Symbol" panose="05050102010706020507" pitchFamily="18" charset="2"/>
              </a:rPr>
              <a:t>year=2017</a:t>
            </a:r>
            <a:r>
              <a:rPr lang="en-US" altLang="en-US" dirty="0">
                <a:sym typeface="Greek Symbols" pitchFamily="18" charset="2"/>
              </a:rPr>
              <a:t>(</a:t>
            </a:r>
            <a:r>
              <a:rPr lang="en-US" altLang="en-US" i="1" dirty="0">
                <a:sym typeface="Greek Symbols" pitchFamily="18" charset="2"/>
              </a:rPr>
              <a:t>instructor</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Greek Symbols" pitchFamily="18" charset="2"/>
              </a:rPr>
              <a:t>teaches</a:t>
            </a:r>
            <a:r>
              <a:rPr lang="en-US" altLang="en-US" dirty="0">
                <a:sym typeface="Greek Symbols" pitchFamily="18" charset="2"/>
              </a:rPr>
              <a:t>)  </a:t>
            </a:r>
            <a:r>
              <a:rPr lang="en-IN" dirty="0"/>
              <a:t>≢</a:t>
            </a:r>
            <a:r>
              <a:rPr lang="en-US" altLang="en-US" dirty="0">
                <a:sym typeface="Greek Symbols" pitchFamily="18" charset="2"/>
              </a:rPr>
              <a:t> </a:t>
            </a:r>
            <a:r>
              <a:rPr lang="en-US" altLang="en-US" i="1" dirty="0">
                <a:sym typeface="Symbol" panose="05050102010706020507" pitchFamily="18" charset="2"/>
              </a:rPr>
              <a:t></a:t>
            </a:r>
            <a:r>
              <a:rPr lang="en-US" altLang="en-US" baseline="-25000" dirty="0">
                <a:sym typeface="Symbol" panose="05050102010706020507" pitchFamily="18" charset="2"/>
              </a:rPr>
              <a:t>year=2017</a:t>
            </a:r>
            <a:r>
              <a:rPr lang="en-US" altLang="en-US" dirty="0">
                <a:sym typeface="Greek Symbols" pitchFamily="18" charset="2"/>
              </a:rPr>
              <a:t>(</a:t>
            </a:r>
            <a:r>
              <a:rPr lang="en-US" altLang="en-US" i="1" dirty="0">
                <a:sym typeface="Greek Symbols" pitchFamily="18" charset="2"/>
              </a:rPr>
              <a:t>instructor</a:t>
            </a:r>
            <a:r>
              <a:rPr lang="en-US" altLang="en-US" dirty="0">
                <a:sym typeface="Greek Symbols" pitchFamily="18" charset="2"/>
              </a:rPr>
              <a:t> </a:t>
            </a:r>
            <a:r>
              <a:rPr lang="en-IN" altLang="en-US" dirty="0"/>
              <a:t>⨝</a:t>
            </a:r>
            <a:r>
              <a:rPr lang="en-US" altLang="en-US" dirty="0">
                <a:sym typeface="Greek Symbols" pitchFamily="18" charset="2"/>
              </a:rPr>
              <a:t> </a:t>
            </a:r>
            <a:r>
              <a:rPr lang="en-US" altLang="en-US" i="1" dirty="0">
                <a:sym typeface="Greek Symbols" pitchFamily="18" charset="2"/>
              </a:rPr>
              <a:t>teaches</a:t>
            </a:r>
            <a:r>
              <a:rPr lang="en-US" altLang="en-US" dirty="0">
                <a:sym typeface="Greek Symbols" pitchFamily="18" charset="2"/>
              </a:rPr>
              <a:t>)</a:t>
            </a:r>
          </a:p>
          <a:p>
            <a:pPr>
              <a:tabLst>
                <a:tab pos="2279650" algn="l"/>
              </a:tabLst>
            </a:pPr>
            <a:r>
              <a:rPr lang="en-US" altLang="en-US" dirty="0" err="1">
                <a:sym typeface="Greek Symbols" pitchFamily="18" charset="2"/>
              </a:rPr>
              <a:t>Outerjoins</a:t>
            </a:r>
            <a:r>
              <a:rPr lang="en-US" altLang="en-US" dirty="0">
                <a:sym typeface="Greek Symbols" pitchFamily="18" charset="2"/>
              </a:rPr>
              <a:t> are not associative</a:t>
            </a:r>
            <a:br>
              <a:rPr lang="en-US" altLang="en-US" dirty="0">
                <a:sym typeface="Greek Symbols" pitchFamily="18" charset="2"/>
              </a:rPr>
            </a:br>
            <a:r>
              <a:rPr lang="en-US" altLang="en-US" dirty="0">
                <a:sym typeface="Greek Symbols" pitchFamily="18" charset="2"/>
              </a:rPr>
              <a:t>               (r </a:t>
            </a:r>
            <a:r>
              <a:rPr lang="en-IN" dirty="0"/>
              <a:t>⟕ s) ⟕ t     ≢     r ⟕ (s ⟕ t)</a:t>
            </a:r>
          </a:p>
          <a:p>
            <a:pPr lvl="1">
              <a:tabLst>
                <a:tab pos="2279650" algn="l"/>
              </a:tabLst>
            </a:pPr>
            <a:r>
              <a:rPr lang="en-IN" altLang="en-US" dirty="0">
                <a:sym typeface="Greek Symbols" pitchFamily="18" charset="2"/>
              </a:rPr>
              <a:t>e.g. with r(A,B) = {(1,1),    s(B,C) = { (1,1)},   t(A,C) = { }</a:t>
            </a:r>
            <a:endParaRPr lang="en-US" altLang="en-US" dirty="0">
              <a:sym typeface="Greek Symbols" pitchFamily="18" charset="2"/>
            </a:endParaRPr>
          </a:p>
          <a:p>
            <a:pPr marL="457200" indent="-457200">
              <a:buFont typeface="Monotype Sorts" pitchFamily="-65" charset="2"/>
              <a:buAutoNum type="arabicPeriod" startAt="16"/>
              <a:tabLst>
                <a:tab pos="2279650" algn="l"/>
              </a:tabLst>
            </a:pPr>
            <a:endParaRPr lang="en-US" altLang="en-US" dirty="0">
              <a:sym typeface="Greek Symbols"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a:p>
            <a:pPr marL="404813" indent="-404813">
              <a:buFont typeface="Monotype Sorts" pitchFamily="-65" charset="2"/>
              <a:buNone/>
              <a:tabLst>
                <a:tab pos="2279650" algn="l"/>
              </a:tabLst>
            </a:pPr>
            <a:endParaRPr lang="en-US" altLang="en-US" dirty="0">
              <a:sym typeface="Symbol" panose="05050102010706020507" pitchFamily="18" charset="2"/>
            </a:endParaRPr>
          </a:p>
        </p:txBody>
      </p:sp>
    </p:spTree>
    <p:extLst>
      <p:ext uri="{BB962C8B-B14F-4D97-AF65-F5344CB8AC3E}">
        <p14:creationId xmlns:p14="http://schemas.microsoft.com/office/powerpoint/2010/main" val="2323210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C9AB4C80-3C53-4A22-A0BA-9A1ABBED1926}"/>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sz="2800">
                <a:effectLst>
                  <a:outerShdw blurRad="38100" dist="38100" dir="2700000" algn="tl">
                    <a:srgbClr val="C0C0C0"/>
                  </a:outerShdw>
                </a:effectLst>
              </a:rPr>
              <a:t>Transformation Example: Pushing Selections</a:t>
            </a:r>
          </a:p>
        </p:txBody>
      </p:sp>
      <p:sp>
        <p:nvSpPr>
          <p:cNvPr id="32771" name="Rectangle 3">
            <a:extLst>
              <a:ext uri="{FF2B5EF4-FFF2-40B4-BE49-F238E27FC236}">
                <a16:creationId xmlns:a16="http://schemas.microsoft.com/office/drawing/2014/main" id="{F387F6FF-70A9-4D77-9B93-3363D0FBA892}"/>
              </a:ext>
            </a:extLst>
          </p:cNvPr>
          <p:cNvSpPr>
            <a:spLocks noGrp="1" noChangeArrowheads="1"/>
          </p:cNvSpPr>
          <p:nvPr>
            <p:ph idx="1"/>
          </p:nvPr>
        </p:nvSpPr>
        <p:spPr>
          <a:xfrm>
            <a:off x="644892" y="1102497"/>
            <a:ext cx="7729087" cy="5367972"/>
          </a:xfrm>
        </p:spPr>
        <p:txBody>
          <a:bodyPr/>
          <a:lstStyle/>
          <a:p>
            <a:r>
              <a:rPr lang="en-US" altLang="en-US" dirty="0"/>
              <a:t>Query:  Find the names of all instructors in the Music department, along with the titles of the courses that they teach</a:t>
            </a:r>
          </a:p>
          <a:p>
            <a:pPr lvl="1"/>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ja-JP"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r>
              <a:rPr lang="en-US" altLang="en-US" dirty="0">
                <a:sym typeface="Symbol" panose="05050102010706020507" pitchFamily="18" charset="2"/>
              </a:rPr>
              <a:t>Transformation using rule 7a.</a:t>
            </a:r>
          </a:p>
          <a:p>
            <a:pPr lvl="1"/>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a:t>
            </a:r>
            <a:r>
              <a:rPr lang="en-IN" altLang="en-US" dirty="0">
                <a:ea typeface="MS PGothic" panose="020B0600070205080204" pitchFamily="34" charset="-128"/>
              </a:rPr>
              <a:t> ⨝</a:t>
            </a:r>
            <a:r>
              <a:rPr lang="en-US" altLang="ja-JP" i="1" dirty="0">
                <a:sym typeface="Symbol" panose="05050102010706020507" pitchFamily="18" charset="2"/>
              </a:rPr>
              <a:t>   </a:t>
            </a:r>
            <a:br>
              <a:rPr lang="en-US" altLang="ja-JP" i="1" dirty="0">
                <a:sym typeface="Symbol" panose="05050102010706020507" pitchFamily="18" charset="2"/>
              </a:rPr>
            </a:br>
            <a:r>
              <a:rPr lang="en-US" altLang="ja-JP" i="1" dirty="0">
                <a:sym typeface="Symbol" panose="05050102010706020507" pitchFamily="18" charset="2"/>
              </a:rPr>
              <a:t>               (teaches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r>
              <a:rPr lang="en-US" altLang="en-US" dirty="0">
                <a:sym typeface="Symbol" panose="05050102010706020507" pitchFamily="18" charset="2"/>
              </a:rPr>
              <a:t>Performing the selection as early as possible reduces the size of the relation to be joined. </a:t>
            </a:r>
            <a:endParaRPr lang="en-US" altLang="en-US" baseline="-25000" dirty="0">
              <a:sym typeface="Symbol" panose="05050102010706020507" pitchFamily="18" charset="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0C250CDD-B570-4445-BF3F-3A786F80E8D8}"/>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a:effectLst>
                  <a:outerShdw blurRad="38100" dist="38100" dir="2700000" algn="tl">
                    <a:srgbClr val="C0C0C0"/>
                  </a:outerShdw>
                </a:effectLst>
              </a:rPr>
              <a:t>Example with Multiple Transformations</a:t>
            </a:r>
          </a:p>
        </p:txBody>
      </p:sp>
      <p:sp>
        <p:nvSpPr>
          <p:cNvPr id="33795" name="Rectangle 3">
            <a:extLst>
              <a:ext uri="{FF2B5EF4-FFF2-40B4-BE49-F238E27FC236}">
                <a16:creationId xmlns:a16="http://schemas.microsoft.com/office/drawing/2014/main" id="{AE12142C-2886-40EF-8A6F-FA29A95487BF}"/>
              </a:ext>
            </a:extLst>
          </p:cNvPr>
          <p:cNvSpPr>
            <a:spLocks noGrp="1" noChangeArrowheads="1"/>
          </p:cNvSpPr>
          <p:nvPr>
            <p:ph idx="1"/>
          </p:nvPr>
        </p:nvSpPr>
        <p:spPr>
          <a:xfrm>
            <a:off x="644892" y="1102497"/>
            <a:ext cx="7757963" cy="5367972"/>
          </a:xfrm>
        </p:spPr>
        <p:txBody>
          <a:bodyPr/>
          <a:lstStyle/>
          <a:p>
            <a:r>
              <a:rPr lang="en-US" altLang="en-US" dirty="0"/>
              <a:t>Query: Find the names of all instructors in the Music department who have taught a course in 2017, along with the titles of the courses that they taught</a:t>
            </a:r>
          </a:p>
          <a:p>
            <a:pPr lvl="1">
              <a:lnSpc>
                <a:spcPct val="110000"/>
              </a:lnSpc>
            </a:pP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ja-JP"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a:t>
            </a:r>
            <a:r>
              <a:rPr lang="en-US" altLang="ja-JP" i="1" baseline="-25000" dirty="0">
                <a:sym typeface="Symbol" panose="05050102010706020507" pitchFamily="18" charset="2"/>
              </a:rPr>
              <a:t>year</a:t>
            </a:r>
            <a:r>
              <a:rPr lang="en-US" altLang="ja-JP" baseline="-25000" dirty="0">
                <a:sym typeface="Symbol" panose="05050102010706020507" pitchFamily="18" charset="2"/>
              </a:rPr>
              <a:t> = 2017</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endParaRPr lang="en-US" altLang="ja-JP" dirty="0"/>
          </a:p>
          <a:p>
            <a:r>
              <a:rPr lang="en-US" altLang="en-US" dirty="0">
                <a:sym typeface="Symbol" panose="05050102010706020507" pitchFamily="18" charset="2"/>
              </a:rPr>
              <a:t>Transformation using join associatively (Rule 6a):</a:t>
            </a:r>
          </a:p>
          <a:p>
            <a:pPr lvl="1">
              <a:lnSpc>
                <a:spcPct val="120000"/>
              </a:lnSpc>
            </a:pP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a:t>
            </a:r>
            <a:r>
              <a:rPr lang="en-US" altLang="ja-JP" i="1" baseline="-25000" dirty="0">
                <a:sym typeface="Symbol" panose="05050102010706020507" pitchFamily="18" charset="2"/>
              </a:rPr>
              <a:t>year</a:t>
            </a:r>
            <a:r>
              <a:rPr lang="en-US" altLang="ja-JP" baseline="-25000" dirty="0">
                <a:sym typeface="Symbol" panose="05050102010706020507" pitchFamily="18" charset="2"/>
              </a:rPr>
              <a:t> = 2017</a:t>
            </a:r>
            <a:br>
              <a:rPr lang="en-US" altLang="ja-JP" dirty="0">
                <a:sym typeface="Symbol" panose="05050102010706020507" pitchFamily="18" charset="2"/>
              </a:rPr>
            </a:br>
            <a:r>
              <a:rPr lang="en-US" altLang="ja-JP" dirty="0">
                <a:sym typeface="Symbol" panose="05050102010706020507" pitchFamily="18" charset="2"/>
              </a:rPr>
              <a:t>         ((</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IN" altLang="en-US" dirty="0">
                <a:ea typeface="MS PGothic" panose="020B0600070205080204" pitchFamily="34" charset="-128"/>
              </a:rPr>
              <a:t> ⨝</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r>
              <a:rPr lang="en-US" altLang="en-US" dirty="0">
                <a:sym typeface="Symbol" panose="05050102010706020507" pitchFamily="18" charset="2"/>
              </a:rPr>
              <a:t>Second form provides an opportunity to apply the </a:t>
            </a:r>
            <a:r>
              <a:rPr lang="ja-JP" altLang="en-US" dirty="0">
                <a:sym typeface="Symbol" panose="05050102010706020507" pitchFamily="18" charset="2"/>
              </a:rPr>
              <a:t>“</a:t>
            </a:r>
            <a:r>
              <a:rPr lang="en-US" altLang="ja-JP" dirty="0">
                <a:sym typeface="Symbol" panose="05050102010706020507" pitchFamily="18" charset="2"/>
              </a:rPr>
              <a:t>perform selections early</a:t>
            </a:r>
            <a:r>
              <a:rPr lang="ja-JP" altLang="en-US" dirty="0">
                <a:sym typeface="Symbol" panose="05050102010706020507" pitchFamily="18" charset="2"/>
              </a:rPr>
              <a:t>”</a:t>
            </a:r>
            <a:r>
              <a:rPr lang="en-US" altLang="ja-JP" dirty="0">
                <a:sym typeface="Symbol" panose="05050102010706020507" pitchFamily="18" charset="2"/>
              </a:rPr>
              <a:t> rule, resulting in the subexpression</a:t>
            </a:r>
          </a:p>
          <a:p>
            <a:pPr>
              <a:buFont typeface="Monotype Sorts" pitchFamily="-65" charset="2"/>
              <a:buNone/>
            </a:pPr>
            <a:r>
              <a:rPr lang="en-US" altLang="en-US" dirty="0">
                <a:sym typeface="Symbol" panose="05050102010706020507" pitchFamily="18" charset="2"/>
              </a:rPr>
              <a:t>           </a:t>
            </a:r>
            <a:r>
              <a:rPr lang="en-US" altLang="en-US" i="1" baseline="-25000" dirty="0">
                <a:sym typeface="Symbol" panose="05050102010706020507" pitchFamily="18" charset="2"/>
              </a:rPr>
              <a:t>dept_name = </a:t>
            </a:r>
            <a:r>
              <a:rPr lang="en-IN" altLang="en-US" i="1" baseline="-25000" dirty="0">
                <a:sym typeface="Symbol" panose="05050102010706020507" pitchFamily="18" charset="2"/>
              </a:rPr>
              <a:t>“</a:t>
            </a:r>
            <a:r>
              <a:rPr lang="en-US" altLang="ja-JP" baseline="-25000" dirty="0">
                <a:sym typeface="Symbol" panose="05050102010706020507" pitchFamily="18" charset="2"/>
              </a:rPr>
              <a:t>Music</a:t>
            </a:r>
            <a:r>
              <a:rPr lang="en-IN" altLang="ja-JP"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 </a:t>
            </a:r>
            <a:r>
              <a:rPr lang="en-IN" altLang="en-US" dirty="0">
                <a:ea typeface="MS PGothic" panose="020B0600070205080204" pitchFamily="34" charset="-128"/>
              </a:rPr>
              <a:t>⨝</a:t>
            </a:r>
            <a:r>
              <a:rPr lang="en-US" altLang="ja-JP" dirty="0">
                <a:sym typeface="Symbol" panose="05050102010706020507" pitchFamily="18" charset="2"/>
              </a:rPr>
              <a:t>  </a:t>
            </a:r>
            <a:r>
              <a:rPr lang="en-US" altLang="ja-JP" i="1" baseline="-25000" dirty="0">
                <a:sym typeface="Symbol" panose="05050102010706020507" pitchFamily="18" charset="2"/>
              </a:rPr>
              <a:t>year = 2017</a:t>
            </a:r>
            <a:r>
              <a:rPr lang="en-US" altLang="ja-JP" dirty="0">
                <a:sym typeface="Symbol" panose="05050102010706020507" pitchFamily="18" charset="2"/>
              </a:rPr>
              <a:t> (</a:t>
            </a:r>
            <a:r>
              <a:rPr lang="en-US" altLang="ja-JP" i="1" dirty="0">
                <a:sym typeface="Symbol" panose="05050102010706020507" pitchFamily="18" charset="2"/>
              </a:rPr>
              <a:t>teaches</a:t>
            </a:r>
            <a:r>
              <a:rPr lang="en-US" altLang="ja-JP" dirty="0">
                <a:sym typeface="Symbol" panose="05050102010706020507" pitchFamily="18" charset="2"/>
              </a:rPr>
              <a:t>)</a:t>
            </a:r>
          </a:p>
          <a:p>
            <a:pPr>
              <a:buFont typeface="Monotype Sorts" pitchFamily="-65" charset="2"/>
              <a:buNone/>
            </a:pPr>
            <a:endParaRPr lang="en-US" altLang="en-US" dirty="0"/>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4E491A4A-3C0A-4D6B-A8E6-DAADB455E4E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Multiple Transformations (Cont.)</a:t>
            </a:r>
          </a:p>
        </p:txBody>
      </p:sp>
      <p:pic>
        <p:nvPicPr>
          <p:cNvPr id="3" name="Graphic 2">
            <a:extLst>
              <a:ext uri="{FF2B5EF4-FFF2-40B4-BE49-F238E27FC236}">
                <a16:creationId xmlns:a16="http://schemas.microsoft.com/office/drawing/2014/main" id="{33E806A7-61B5-4CE6-B8A7-DDF13E6D67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8393" y="1301164"/>
            <a:ext cx="8227213" cy="3610254"/>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8DA5B014-9A7D-4BC3-B609-3F8C59E676BD}"/>
              </a:ext>
            </a:extLst>
          </p:cNvPr>
          <p:cNvSpPr>
            <a:spLocks noGrp="1" noChangeArrowheads="1"/>
          </p:cNvSpPr>
          <p:nvPr>
            <p:ph type="title"/>
          </p:nvPr>
        </p:nvSpPr>
        <p:spPr>
          <a:extLst>
            <a:ext uri="{909E8E84-426E-40dd-AFC4-6F175D3DCCD1}"/>
            <a:ext uri="{91240B29-F687-4f45-9708-019B960494DF}"/>
          </a:extLst>
        </p:spPr>
        <p:txBody>
          <a:bodyPr/>
          <a:lstStyle/>
          <a:p>
            <a:pPr>
              <a:defRPr/>
            </a:pPr>
            <a:r>
              <a:rPr lang="en-US" altLang="en-US" sz="2800">
                <a:effectLst>
                  <a:outerShdw blurRad="38100" dist="38100" dir="2700000" algn="tl">
                    <a:srgbClr val="C0C0C0"/>
                  </a:outerShdw>
                </a:effectLst>
              </a:rPr>
              <a:t>Transformation Example: Pushing Projections</a:t>
            </a:r>
          </a:p>
        </p:txBody>
      </p:sp>
      <p:sp>
        <p:nvSpPr>
          <p:cNvPr id="36867" name="Rectangle 3">
            <a:extLst>
              <a:ext uri="{FF2B5EF4-FFF2-40B4-BE49-F238E27FC236}">
                <a16:creationId xmlns:a16="http://schemas.microsoft.com/office/drawing/2014/main" id="{FFF184D8-343D-426D-8603-75BB32384BEC}"/>
              </a:ext>
            </a:extLst>
          </p:cNvPr>
          <p:cNvSpPr>
            <a:spLocks noGrp="1" noChangeArrowheads="1"/>
          </p:cNvSpPr>
          <p:nvPr>
            <p:ph idx="1"/>
          </p:nvPr>
        </p:nvSpPr>
        <p:spPr>
          <a:xfrm>
            <a:off x="664143" y="1102497"/>
            <a:ext cx="7796464" cy="5367972"/>
          </a:xfrm>
        </p:spPr>
        <p:txBody>
          <a:bodyPr/>
          <a:lstStyle/>
          <a:p>
            <a:pPr>
              <a:lnSpc>
                <a:spcPct val="90000"/>
              </a:lnSpc>
            </a:pPr>
            <a:r>
              <a:rPr lang="en-US" altLang="en-US" dirty="0">
                <a:sym typeface="Symbol" panose="05050102010706020507" pitchFamily="18" charset="2"/>
              </a:rPr>
              <a:t>Consider: </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US" altLang="ja-JP" dirty="0">
                <a:sym typeface="Symbol" panose="05050102010706020507" pitchFamily="18" charset="2"/>
              </a:rPr>
              <a:t>) </a:t>
            </a:r>
            <a:br>
              <a:rPr lang="en-US" altLang="ja-JP" i="1" dirty="0">
                <a:sym typeface="Symbol" panose="05050102010706020507" pitchFamily="18" charset="2"/>
              </a:rPr>
            </a:br>
            <a:r>
              <a:rPr lang="en-US" altLang="ja-JP" i="1" dirty="0">
                <a:sym typeface="Symbol" panose="05050102010706020507" pitchFamily="18" charset="2"/>
              </a:rPr>
              <a:t>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pPr>
              <a:lnSpc>
                <a:spcPct val="90000"/>
              </a:lnSpc>
            </a:pPr>
            <a:r>
              <a:rPr lang="en-US" altLang="en-US" dirty="0"/>
              <a:t>When we compute</a:t>
            </a:r>
          </a:p>
          <a:p>
            <a:pPr>
              <a:lnSpc>
                <a:spcPct val="90000"/>
              </a:lnSpc>
              <a:buFont typeface="Monotype Sorts" pitchFamily="-65" charset="2"/>
              <a:buNone/>
            </a:pP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dept_name</a:t>
            </a:r>
            <a:r>
              <a:rPr lang="en-US" altLang="en-US" baseline="-25000" dirty="0">
                <a:sym typeface="Symbol" panose="05050102010706020507" pitchFamily="18" charset="2"/>
              </a:rPr>
              <a:t> = </a:t>
            </a:r>
            <a:r>
              <a:rPr lang="ja-JP" altLang="en-US"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dirty="0">
                <a:sym typeface="Symbol" panose="05050102010706020507" pitchFamily="18" charset="2"/>
              </a:rPr>
              <a:t> (</a:t>
            </a:r>
            <a:r>
              <a:rPr lang="en-US" altLang="ja-JP" i="1" dirty="0">
                <a:sym typeface="Symbol" panose="05050102010706020507" pitchFamily="18" charset="2"/>
              </a:rPr>
              <a:t>instructor</a:t>
            </a:r>
            <a:r>
              <a:rPr lang="en-US" altLang="ja-JP" dirty="0">
                <a:sym typeface="Symbol" panose="05050102010706020507" pitchFamily="18" charset="2"/>
              </a:rPr>
              <a:t> </a:t>
            </a:r>
            <a:r>
              <a:rPr lang="en-IN" altLang="en-US" dirty="0">
                <a:ea typeface="MS PGothic" panose="020B0600070205080204" pitchFamily="34" charset="-128"/>
              </a:rPr>
              <a:t>⨝</a:t>
            </a:r>
            <a:r>
              <a:rPr lang="en-US" altLang="ja-JP" dirty="0">
                <a:sym typeface="Symbol" panose="05050102010706020507" pitchFamily="18" charset="2"/>
              </a:rPr>
              <a:t> </a:t>
            </a:r>
            <a:r>
              <a:rPr lang="en-US" altLang="ja-JP" i="1" dirty="0">
                <a:sym typeface="Symbol" panose="05050102010706020507" pitchFamily="18" charset="2"/>
              </a:rPr>
              <a:t>teaches</a:t>
            </a:r>
            <a:r>
              <a:rPr lang="en-US" altLang="ja-JP" dirty="0">
                <a:sym typeface="Symbol" panose="05050102010706020507" pitchFamily="18" charset="2"/>
              </a:rPr>
              <a:t>)</a:t>
            </a:r>
          </a:p>
          <a:p>
            <a:pPr>
              <a:lnSpc>
                <a:spcPct val="90000"/>
              </a:lnSpc>
              <a:buFont typeface="Monotype Sorts" pitchFamily="-65" charset="2"/>
              <a:buNone/>
            </a:pPr>
            <a:br>
              <a:rPr lang="en-US" altLang="en-US" dirty="0">
                <a:sym typeface="Symbol" panose="05050102010706020507" pitchFamily="18" charset="2"/>
              </a:rPr>
            </a:br>
            <a:r>
              <a:rPr lang="en-US" altLang="en-US" dirty="0">
                <a:sym typeface="Symbol" panose="05050102010706020507" pitchFamily="18" charset="2"/>
              </a:rPr>
              <a:t>we obtain a relation whose schema is:</a:t>
            </a:r>
            <a:br>
              <a:rPr lang="en-US" altLang="en-US" dirty="0">
                <a:sym typeface="Symbol" panose="05050102010706020507" pitchFamily="18" charset="2"/>
              </a:rPr>
            </a:br>
            <a:r>
              <a:rPr lang="en-US" altLang="en-US" dirty="0">
                <a:sym typeface="Symbol" panose="05050102010706020507" pitchFamily="18" charset="2"/>
              </a:rPr>
              <a:t>(</a:t>
            </a:r>
            <a:r>
              <a:rPr lang="en-US" altLang="en-US" i="1" dirty="0">
                <a:sym typeface="Symbol" panose="05050102010706020507" pitchFamily="18" charset="2"/>
              </a:rPr>
              <a:t>ID, name, dept_name, salary, </a:t>
            </a:r>
            <a:r>
              <a:rPr lang="en-US" altLang="en-US" i="1" dirty="0" err="1">
                <a:sym typeface="Symbol" panose="05050102010706020507" pitchFamily="18" charset="2"/>
              </a:rPr>
              <a:t>course_id</a:t>
            </a:r>
            <a:r>
              <a:rPr lang="en-US" altLang="en-US" i="1" dirty="0">
                <a:sym typeface="Symbol" panose="05050102010706020507" pitchFamily="18" charset="2"/>
              </a:rPr>
              <a:t>, </a:t>
            </a:r>
            <a:r>
              <a:rPr lang="en-US" altLang="en-US" i="1" dirty="0" err="1">
                <a:sym typeface="Symbol" panose="05050102010706020507" pitchFamily="18" charset="2"/>
              </a:rPr>
              <a:t>sec_id</a:t>
            </a:r>
            <a:r>
              <a:rPr lang="en-US" altLang="en-US" i="1" dirty="0">
                <a:sym typeface="Symbol" panose="05050102010706020507" pitchFamily="18" charset="2"/>
              </a:rPr>
              <a:t>, semester, year)</a:t>
            </a:r>
          </a:p>
          <a:p>
            <a:pPr>
              <a:lnSpc>
                <a:spcPct val="90000"/>
              </a:lnSpc>
            </a:pPr>
            <a:r>
              <a:rPr lang="en-US" altLang="en-US" dirty="0"/>
              <a:t>Push projections using equivalence rules 8a and 8b; eliminate unneeded attributes from intermediate results to get:</a:t>
            </a:r>
            <a:br>
              <a:rPr lang="en-US" altLang="en-US" dirty="0"/>
            </a:b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name, </a:t>
            </a:r>
            <a:r>
              <a:rPr lang="en-US" altLang="en-US" i="1" baseline="-25000" dirty="0" err="1">
                <a:sym typeface="Symbol" panose="05050102010706020507" pitchFamily="18" charset="2"/>
              </a:rPr>
              <a:t>course_id</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ja-JP" i="1" dirty="0">
                <a:sym typeface="Symbol" panose="05050102010706020507" pitchFamily="18" charset="2"/>
              </a:rPr>
              <a:t>teaches</a:t>
            </a:r>
            <a:r>
              <a:rPr lang="en-US" altLang="ja-JP" dirty="0">
                <a:sym typeface="Symbol" panose="05050102010706020507" pitchFamily="18" charset="2"/>
              </a:rPr>
              <a:t>)) </a:t>
            </a:r>
            <a:br>
              <a:rPr lang="en-US" altLang="ja-JP" i="1" dirty="0">
                <a:sym typeface="Symbol" panose="05050102010706020507" pitchFamily="18" charset="2"/>
              </a:rPr>
            </a:br>
            <a:r>
              <a:rPr lang="en-US" altLang="ja-JP" i="1" dirty="0">
                <a:sym typeface="Symbol" panose="05050102010706020507" pitchFamily="18" charset="2"/>
              </a:rPr>
              <a:t>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pPr>
              <a:lnSpc>
                <a:spcPct val="90000"/>
              </a:lnSpc>
            </a:pPr>
            <a:r>
              <a:rPr lang="en-US" altLang="en-US" dirty="0">
                <a:sym typeface="Symbol" panose="05050102010706020507" pitchFamily="18" charset="2"/>
              </a:rPr>
              <a:t>Performing the projection as early as possible reduces the size of the relation to be joined. </a:t>
            </a: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a:extLst>
              <a:ext uri="{FF2B5EF4-FFF2-40B4-BE49-F238E27FC236}">
                <a16:creationId xmlns:a16="http://schemas.microsoft.com/office/drawing/2014/main" id="{75832F87-A2B9-47F7-BB53-DF9BAE72414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Introduction (Cont.)</a:t>
            </a:r>
          </a:p>
        </p:txBody>
      </p:sp>
      <p:sp>
        <p:nvSpPr>
          <p:cNvPr id="11267" name="Rectangle 3">
            <a:extLst>
              <a:ext uri="{FF2B5EF4-FFF2-40B4-BE49-F238E27FC236}">
                <a16:creationId xmlns:a16="http://schemas.microsoft.com/office/drawing/2014/main" id="{3B55794D-DFAA-4CF0-981A-C7BE83AF062F}"/>
              </a:ext>
            </a:extLst>
          </p:cNvPr>
          <p:cNvSpPr>
            <a:spLocks noGrp="1" noChangeArrowheads="1"/>
          </p:cNvSpPr>
          <p:nvPr>
            <p:ph idx="1"/>
          </p:nvPr>
        </p:nvSpPr>
        <p:spPr>
          <a:xfrm>
            <a:off x="712267" y="1092872"/>
            <a:ext cx="7816402" cy="4494724"/>
          </a:xfrm>
        </p:spPr>
        <p:txBody>
          <a:bodyPr/>
          <a:lstStyle/>
          <a:p>
            <a:r>
              <a:rPr lang="en-US" altLang="en-US" dirty="0"/>
              <a:t>An </a:t>
            </a:r>
            <a:r>
              <a:rPr lang="en-US" altLang="en-US" b="1" dirty="0">
                <a:solidFill>
                  <a:srgbClr val="002060"/>
                </a:solidFill>
              </a:rPr>
              <a:t>evaluation plan</a:t>
            </a:r>
            <a:r>
              <a:rPr lang="en-US" altLang="en-US" dirty="0">
                <a:solidFill>
                  <a:srgbClr val="002060"/>
                </a:solidFill>
              </a:rPr>
              <a:t> </a:t>
            </a:r>
            <a:r>
              <a:rPr lang="en-US" altLang="en-US" dirty="0"/>
              <a:t>defines exactly what algorithm is used for each operation, and how the execution of the operations is coordinated.</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dirty="0"/>
              <a:t>Find out how to view query execution plans on your favorite database</a:t>
            </a:r>
          </a:p>
          <a:p>
            <a:endParaRPr lang="en-US" altLang="en-US" dirty="0"/>
          </a:p>
          <a:p>
            <a:endParaRPr lang="en-US" altLang="en-US" dirty="0"/>
          </a:p>
        </p:txBody>
      </p:sp>
      <p:pic>
        <p:nvPicPr>
          <p:cNvPr id="3" name="Graphic 2">
            <a:extLst>
              <a:ext uri="{FF2B5EF4-FFF2-40B4-BE49-F238E27FC236}">
                <a16:creationId xmlns:a16="http://schemas.microsoft.com/office/drawing/2014/main" id="{38164316-923D-4EC2-A0F7-CE5F6F3F26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2045" y="1868075"/>
            <a:ext cx="5407032" cy="33937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a:extLst>
              <a:ext uri="{FF2B5EF4-FFF2-40B4-BE49-F238E27FC236}">
                <a16:creationId xmlns:a16="http://schemas.microsoft.com/office/drawing/2014/main" id="{C6E47C56-A0BE-493D-99C6-FE63BED90C4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Ordering Example</a:t>
            </a:r>
          </a:p>
        </p:txBody>
      </p:sp>
      <p:sp>
        <p:nvSpPr>
          <p:cNvPr id="37891" name="Rectangle 3">
            <a:extLst>
              <a:ext uri="{FF2B5EF4-FFF2-40B4-BE49-F238E27FC236}">
                <a16:creationId xmlns:a16="http://schemas.microsoft.com/office/drawing/2014/main" id="{7C1CF120-E4F7-4429-B2DB-787B5E5C06E0}"/>
              </a:ext>
            </a:extLst>
          </p:cNvPr>
          <p:cNvSpPr>
            <a:spLocks noGrp="1" noChangeArrowheads="1"/>
          </p:cNvSpPr>
          <p:nvPr>
            <p:ph idx="1"/>
          </p:nvPr>
        </p:nvSpPr>
        <p:spPr>
          <a:xfrm>
            <a:off x="664144" y="1073622"/>
            <a:ext cx="7594332" cy="5367972"/>
          </a:xfrm>
        </p:spPr>
        <p:txBody>
          <a:bodyPr/>
          <a:lstStyle/>
          <a:p>
            <a:pPr>
              <a:tabLst>
                <a:tab pos="1947863" algn="l"/>
              </a:tabLst>
            </a:pPr>
            <a:r>
              <a:rPr lang="en-US" altLang="en-US" dirty="0"/>
              <a:t>For all relations </a:t>
            </a:r>
            <a:r>
              <a:rPr lang="en-US" altLang="en-US" i="1" dirty="0"/>
              <a:t>r</a:t>
            </a:r>
            <a:r>
              <a:rPr lang="en-US" altLang="en-US" baseline="-25000" dirty="0"/>
              <a:t>1, </a:t>
            </a:r>
            <a:r>
              <a:rPr lang="en-US" altLang="en-US" i="1" dirty="0"/>
              <a:t>r</a:t>
            </a:r>
            <a:r>
              <a:rPr lang="en-US" altLang="en-US" baseline="-25000" dirty="0"/>
              <a:t>2, </a:t>
            </a:r>
            <a:r>
              <a:rPr lang="en-US" altLang="en-US" dirty="0"/>
              <a:t>and </a:t>
            </a:r>
            <a:r>
              <a:rPr lang="en-US" altLang="en-US" i="1" dirty="0"/>
              <a:t>r</a:t>
            </a:r>
            <a:r>
              <a:rPr lang="en-US" altLang="en-US" baseline="-25000" dirty="0"/>
              <a:t>3</a:t>
            </a:r>
            <a:r>
              <a:rPr lang="en-US" altLang="en-US" dirty="0"/>
              <a:t>,</a:t>
            </a:r>
          </a:p>
          <a:p>
            <a:pPr>
              <a:buFont typeface="Monotype Sorts" pitchFamily="-65" charset="2"/>
              <a:buNone/>
              <a:tabLst>
                <a:tab pos="1947863" algn="l"/>
              </a:tabLst>
            </a:pPr>
            <a:r>
              <a:rPr lang="en-US" altLang="en-US" dirty="0"/>
              <a:t>		(</a:t>
            </a:r>
            <a:r>
              <a:rPr lang="en-US" altLang="en-US" i="1" dirty="0"/>
              <a:t>r</a:t>
            </a:r>
            <a:r>
              <a:rPr lang="en-US" altLang="en-US" baseline="-25000" dirty="0"/>
              <a:t>1</a:t>
            </a:r>
            <a:r>
              <a:rPr lang="en-IN" altLang="en-US" dirty="0">
                <a:ea typeface="MS PGothic" panose="020B0600070205080204" pitchFamily="34" charset="-128"/>
              </a:rPr>
              <a:t> ⨝</a:t>
            </a:r>
            <a:r>
              <a:rPr lang="en-US" altLang="en-US" i="1" dirty="0">
                <a:ea typeface="MS PGothic" panose="020B0600070205080204" pitchFamily="34" charset="-128"/>
              </a:rPr>
              <a:t> </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i="1" dirty="0"/>
              <a:t>r</a:t>
            </a:r>
            <a:r>
              <a:rPr lang="en-US" altLang="en-US" baseline="-25000" dirty="0"/>
              <a:t>3  </a:t>
            </a:r>
            <a:r>
              <a:rPr lang="en-US" altLang="en-US" dirty="0"/>
              <a:t>= </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dirty="0"/>
              <a:t>(</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i="1" dirty="0"/>
              <a:t>r</a:t>
            </a:r>
            <a:r>
              <a:rPr lang="en-US" altLang="en-US" baseline="-25000" dirty="0"/>
              <a:t>3 </a:t>
            </a:r>
            <a:r>
              <a:rPr lang="en-US" altLang="en-US" dirty="0"/>
              <a:t>)</a:t>
            </a:r>
          </a:p>
          <a:p>
            <a:pPr>
              <a:buFont typeface="Monotype Sorts" pitchFamily="-65" charset="2"/>
              <a:buNone/>
              <a:tabLst>
                <a:tab pos="1947863" algn="l"/>
              </a:tabLst>
            </a:pPr>
            <a:r>
              <a:rPr lang="en-US" altLang="en-US" dirty="0"/>
              <a:t>	(Join Associativity)</a:t>
            </a:r>
            <a:r>
              <a:rPr lang="en-IN" altLang="en-US" dirty="0">
                <a:ea typeface="MS PGothic" panose="020B0600070205080204" pitchFamily="34" charset="-128"/>
              </a:rPr>
              <a:t> ⨝</a:t>
            </a:r>
            <a:r>
              <a:rPr lang="en-US" altLang="en-US" i="1" dirty="0">
                <a:ea typeface="MS PGothic" panose="020B0600070205080204" pitchFamily="34" charset="-128"/>
              </a:rPr>
              <a:t> </a:t>
            </a:r>
            <a:endParaRPr lang="en-US" altLang="en-US" dirty="0"/>
          </a:p>
          <a:p>
            <a:pPr>
              <a:tabLst>
                <a:tab pos="1947863" algn="l"/>
              </a:tabLst>
            </a:pPr>
            <a:r>
              <a:rPr lang="en-US" altLang="en-US" dirty="0"/>
              <a:t>If </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3 </a:t>
            </a:r>
            <a:r>
              <a:rPr lang="en-US" altLang="en-US" dirty="0"/>
              <a:t> is quite large and </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2</a:t>
            </a:r>
            <a:r>
              <a:rPr lang="en-US" altLang="en-US" dirty="0"/>
              <a:t> is small, we choose</a:t>
            </a:r>
          </a:p>
          <a:p>
            <a:pPr>
              <a:buFont typeface="Monotype Sorts" pitchFamily="-65" charset="2"/>
              <a:buNone/>
              <a:tabLst>
                <a:tab pos="1947863" algn="l"/>
              </a:tabLst>
            </a:pPr>
            <a:br>
              <a:rPr lang="en-US" altLang="en-US" baseline="-25000" dirty="0"/>
            </a:br>
            <a:r>
              <a:rPr lang="en-US" altLang="en-US" baseline="-25000" dirty="0"/>
              <a:t>	 </a:t>
            </a:r>
            <a:r>
              <a:rPr lang="en-US" altLang="en-US" dirty="0"/>
              <a:t>(</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i="1" dirty="0">
                <a:ea typeface="MS PGothic" panose="020B0600070205080204" pitchFamily="34" charset="-128"/>
              </a:rPr>
              <a:t> </a:t>
            </a:r>
            <a:r>
              <a:rPr lang="en-US" altLang="en-US" i="1" dirty="0"/>
              <a:t>r</a:t>
            </a:r>
            <a:r>
              <a:rPr lang="en-US" altLang="en-US" baseline="-25000" dirty="0"/>
              <a:t>2</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3</a:t>
            </a:r>
            <a:endParaRPr lang="en-US" altLang="en-US" dirty="0"/>
          </a:p>
          <a:p>
            <a:pPr>
              <a:buFont typeface="Monotype Sorts" pitchFamily="-65" charset="2"/>
              <a:buNone/>
              <a:tabLst>
                <a:tab pos="1947863" algn="l"/>
              </a:tabLst>
            </a:pPr>
            <a:r>
              <a:rPr lang="en-US" altLang="en-US" dirty="0"/>
              <a:t>	so that we compute and store a smaller temporary relation.</a:t>
            </a:r>
            <a:endParaRPr lang="en-US" altLang="en-US" baseline="-25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A7DFCF53-4E54-4048-AC08-C5BD5617B13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Ordering Example (Cont.)</a:t>
            </a:r>
          </a:p>
        </p:txBody>
      </p:sp>
      <p:sp>
        <p:nvSpPr>
          <p:cNvPr id="39939" name="Rectangle 3">
            <a:extLst>
              <a:ext uri="{FF2B5EF4-FFF2-40B4-BE49-F238E27FC236}">
                <a16:creationId xmlns:a16="http://schemas.microsoft.com/office/drawing/2014/main" id="{FC58C06D-6BC1-4E20-A3A3-6AFD666C4DA4}"/>
              </a:ext>
            </a:extLst>
          </p:cNvPr>
          <p:cNvSpPr>
            <a:spLocks noGrp="1" noChangeArrowheads="1"/>
          </p:cNvSpPr>
          <p:nvPr>
            <p:ph idx="1"/>
          </p:nvPr>
        </p:nvSpPr>
        <p:spPr>
          <a:xfrm>
            <a:off x="664144" y="1073622"/>
            <a:ext cx="7584708" cy="5367972"/>
          </a:xfrm>
        </p:spPr>
        <p:txBody>
          <a:bodyPr/>
          <a:lstStyle/>
          <a:p>
            <a:pPr>
              <a:tabLst>
                <a:tab pos="1198563" algn="l"/>
              </a:tabLst>
            </a:pPr>
            <a:r>
              <a:rPr lang="en-US" altLang="en-US" dirty="0"/>
              <a:t>Consider the expression</a:t>
            </a:r>
          </a:p>
          <a:p>
            <a:pPr>
              <a:buFont typeface="Monotype Sorts" pitchFamily="-65" charset="2"/>
              <a:buNone/>
              <a:tabLst>
                <a:tab pos="1198563" algn="l"/>
              </a:tabLst>
            </a:pP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name, title</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IN" altLang="en-US" dirty="0">
                <a:ea typeface="MS PGothic" panose="020B0600070205080204" pitchFamily="34" charset="-128"/>
              </a:rPr>
              <a:t> ⨝</a:t>
            </a:r>
            <a:r>
              <a:rPr lang="en-US" altLang="ja-JP" i="1" dirty="0">
                <a:sym typeface="Symbol" panose="05050102010706020507" pitchFamily="18" charset="2"/>
              </a:rPr>
              <a:t> teaches</a:t>
            </a:r>
            <a:r>
              <a:rPr lang="en-US" altLang="ja-JP" dirty="0">
                <a:sym typeface="Symbol" panose="05050102010706020507" pitchFamily="18" charset="2"/>
              </a:rPr>
              <a:t>) </a:t>
            </a:r>
            <a:br>
              <a:rPr lang="en-US" altLang="ja-JP" i="1" dirty="0">
                <a:sym typeface="Symbol" panose="05050102010706020507" pitchFamily="18" charset="2"/>
              </a:rPr>
            </a:br>
            <a:r>
              <a:rPr lang="en-US" altLang="ja-JP" i="1" dirty="0">
                <a:sym typeface="Symbol" panose="05050102010706020507" pitchFamily="18" charset="2"/>
              </a:rPr>
              <a:t> 			</a:t>
            </a:r>
            <a:r>
              <a:rPr lang="en-IN" altLang="en-US" dirty="0">
                <a:ea typeface="MS PGothic" panose="020B0600070205080204" pitchFamily="34" charset="-128"/>
              </a:rPr>
              <a:t>⨝</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baseline="-25000" dirty="0" err="1">
                <a:sym typeface="Symbol" panose="05050102010706020507" pitchFamily="18" charset="2"/>
              </a:rPr>
              <a:t>course_id</a:t>
            </a:r>
            <a:r>
              <a:rPr lang="en-US" altLang="ja-JP" i="1" baseline="-25000" dirty="0">
                <a:sym typeface="Symbol" panose="05050102010706020507" pitchFamily="18" charset="2"/>
              </a:rPr>
              <a:t>, title</a:t>
            </a:r>
            <a:r>
              <a:rPr lang="en-US" altLang="ja-JP" i="1"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course</a:t>
            </a:r>
            <a:r>
              <a:rPr lang="en-US" altLang="ja-JP" dirty="0">
                <a:sym typeface="Symbol" panose="05050102010706020507" pitchFamily="18" charset="2"/>
              </a:rPr>
              <a:t>))))</a:t>
            </a:r>
          </a:p>
          <a:p>
            <a:pPr>
              <a:tabLst>
                <a:tab pos="1198563" algn="l"/>
              </a:tabLst>
            </a:pPr>
            <a:r>
              <a:rPr lang="en-US" altLang="en-US" dirty="0"/>
              <a:t>Could compute   </a:t>
            </a:r>
            <a:r>
              <a:rPr lang="en-US" altLang="en-US" i="1" dirty="0"/>
              <a:t>teaches </a:t>
            </a:r>
            <a:r>
              <a:rPr lang="en-IN" altLang="en-US" dirty="0">
                <a:ea typeface="MS PGothic" panose="020B0600070205080204" pitchFamily="34" charset="-128"/>
              </a:rPr>
              <a:t>⨝</a:t>
            </a:r>
            <a:r>
              <a:rPr lang="en-US" altLang="en-US" i="1" dirty="0"/>
              <a:t> </a:t>
            </a:r>
            <a:r>
              <a:rPr lang="en-US" altLang="en-US" dirty="0">
                <a:sym typeface="Symbol" panose="05050102010706020507" pitchFamily="18" charset="2"/>
              </a:rPr>
              <a:t></a:t>
            </a:r>
            <a:r>
              <a:rPr lang="en-US" altLang="en-US" i="1" baseline="-25000" dirty="0" err="1">
                <a:sym typeface="Symbol" panose="05050102010706020507" pitchFamily="18" charset="2"/>
              </a:rPr>
              <a:t>course_id</a:t>
            </a:r>
            <a:r>
              <a:rPr lang="en-US" altLang="en-US" i="1" baseline="-25000" dirty="0">
                <a:sym typeface="Symbol" panose="05050102010706020507" pitchFamily="18" charset="2"/>
              </a:rPr>
              <a:t>, title</a:t>
            </a:r>
            <a:r>
              <a:rPr lang="en-US" altLang="en-US" i="1"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course</a:t>
            </a:r>
            <a:r>
              <a:rPr lang="en-US" altLang="en-US" dirty="0">
                <a:sym typeface="Symbol" panose="05050102010706020507" pitchFamily="18" charset="2"/>
              </a:rPr>
              <a:t>)</a:t>
            </a:r>
            <a:r>
              <a:rPr lang="en-US" altLang="en-US" i="1" dirty="0"/>
              <a:t> </a:t>
            </a:r>
            <a:r>
              <a:rPr lang="en-US" altLang="en-US" dirty="0"/>
              <a:t>first, and join result with </a:t>
            </a:r>
            <a:br>
              <a:rPr lang="en-US" altLang="en-US" dirty="0"/>
            </a:b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a:t>
            </a:r>
            <a:r>
              <a:rPr lang="en-US" altLang="ja-JP" dirty="0">
                <a:sym typeface="Symbol" panose="05050102010706020507" pitchFamily="18" charset="2"/>
              </a:rPr>
              <a:t>)</a:t>
            </a:r>
            <a:r>
              <a:rPr lang="en-US" altLang="ja-JP" i="1" dirty="0">
                <a:sym typeface="Symbol" panose="05050102010706020507" pitchFamily="18" charset="2"/>
              </a:rPr>
              <a:t> </a:t>
            </a:r>
            <a:br>
              <a:rPr lang="en-US" altLang="ja-JP" i="1" dirty="0">
                <a:sym typeface="Symbol" panose="05050102010706020507" pitchFamily="18" charset="2"/>
              </a:rPr>
            </a:br>
            <a:r>
              <a:rPr lang="en-US" altLang="ja-JP" dirty="0">
                <a:sym typeface="Symbol" panose="05050102010706020507" pitchFamily="18" charset="2"/>
              </a:rPr>
              <a:t>but  the result of the first join</a:t>
            </a:r>
            <a:r>
              <a:rPr lang="en-US" altLang="ja-JP" i="1" dirty="0">
                <a:sym typeface="Symbol" panose="05050102010706020507" pitchFamily="18" charset="2"/>
              </a:rPr>
              <a:t> </a:t>
            </a:r>
            <a:r>
              <a:rPr lang="en-US" altLang="ja-JP" dirty="0">
                <a:sym typeface="Symbol" panose="05050102010706020507" pitchFamily="18" charset="2"/>
              </a:rPr>
              <a:t>is likely to be a large relation.</a:t>
            </a:r>
          </a:p>
          <a:p>
            <a:pPr>
              <a:tabLst>
                <a:tab pos="1198563" algn="l"/>
              </a:tabLst>
            </a:pPr>
            <a:r>
              <a:rPr lang="en-US" altLang="en-US" dirty="0">
                <a:sym typeface="Symbol" panose="05050102010706020507" pitchFamily="18" charset="2"/>
              </a:rPr>
              <a:t>Only a small fraction of the university</a:t>
            </a:r>
            <a:r>
              <a:rPr lang="ja-JP" altLang="en-US" dirty="0">
                <a:sym typeface="Symbol" panose="05050102010706020507" pitchFamily="18" charset="2"/>
              </a:rPr>
              <a:t>’</a:t>
            </a:r>
            <a:r>
              <a:rPr lang="en-US" altLang="ja-JP" dirty="0">
                <a:sym typeface="Symbol" panose="05050102010706020507" pitchFamily="18" charset="2"/>
              </a:rPr>
              <a:t>s instructors are likely to be from the Music department</a:t>
            </a:r>
          </a:p>
          <a:p>
            <a:pPr lvl="1">
              <a:tabLst>
                <a:tab pos="1198563" algn="l"/>
              </a:tabLst>
            </a:pPr>
            <a:r>
              <a:rPr lang="en-US" altLang="en-US" dirty="0">
                <a:sym typeface="Symbol" panose="05050102010706020507" pitchFamily="18" charset="2"/>
              </a:rPr>
              <a:t> it is better to compute</a:t>
            </a:r>
          </a:p>
          <a:p>
            <a:pPr>
              <a:buFont typeface="Monotype Sorts" pitchFamily="-65" charset="2"/>
              <a:buNone/>
              <a:tabLst>
                <a:tab pos="1198563" algn="l"/>
              </a:tabLst>
            </a:pPr>
            <a:r>
              <a:rPr lang="en-US" altLang="en-US" dirty="0"/>
              <a:t>		 </a:t>
            </a:r>
            <a:r>
              <a:rPr lang="en-US" altLang="en-US" dirty="0">
                <a:sym typeface="Symbol" panose="05050102010706020507" pitchFamily="18" charset="2"/>
              </a:rPr>
              <a:t></a:t>
            </a:r>
            <a:r>
              <a:rPr lang="en-US" altLang="en-US" i="1" baseline="-25000" dirty="0">
                <a:sym typeface="Symbol" panose="05050102010706020507" pitchFamily="18" charset="2"/>
              </a:rPr>
              <a:t>dept_name= </a:t>
            </a:r>
            <a:r>
              <a:rPr lang="ja-JP" altLang="en-US" i="1" baseline="-25000" dirty="0">
                <a:sym typeface="Symbol" panose="05050102010706020507" pitchFamily="18" charset="2"/>
              </a:rPr>
              <a:t>“</a:t>
            </a:r>
            <a:r>
              <a:rPr lang="en-US" altLang="ja-JP" baseline="-25000" dirty="0">
                <a:sym typeface="Symbol" panose="05050102010706020507" pitchFamily="18" charset="2"/>
              </a:rPr>
              <a:t>Music</a:t>
            </a:r>
            <a:r>
              <a:rPr lang="ja-JP" altLang="en-US" baseline="-25000" dirty="0">
                <a:sym typeface="Symbol" panose="05050102010706020507" pitchFamily="18" charset="2"/>
              </a:rPr>
              <a:t>”</a:t>
            </a:r>
            <a:r>
              <a:rPr lang="en-US" altLang="ja-JP" baseline="-25000" dirty="0">
                <a:sym typeface="Symbol" panose="05050102010706020507" pitchFamily="18" charset="2"/>
              </a:rPr>
              <a:t> </a:t>
            </a:r>
            <a:r>
              <a:rPr lang="en-US" altLang="ja-JP" dirty="0">
                <a:sym typeface="Symbol" panose="05050102010706020507" pitchFamily="18" charset="2"/>
              </a:rPr>
              <a:t>(</a:t>
            </a:r>
            <a:r>
              <a:rPr lang="en-US" altLang="ja-JP" i="1" dirty="0">
                <a:sym typeface="Symbol" panose="05050102010706020507" pitchFamily="18" charset="2"/>
              </a:rPr>
              <a:t>instructor) </a:t>
            </a:r>
            <a:r>
              <a:rPr lang="en-IN" altLang="en-US" dirty="0">
                <a:ea typeface="MS PGothic" panose="020B0600070205080204" pitchFamily="34" charset="-128"/>
              </a:rPr>
              <a:t>⨝</a:t>
            </a:r>
            <a:r>
              <a:rPr lang="en-US" altLang="ja-JP" i="1" dirty="0">
                <a:sym typeface="Symbol" panose="05050102010706020507" pitchFamily="18" charset="2"/>
              </a:rPr>
              <a:t> teaches </a:t>
            </a:r>
          </a:p>
          <a:p>
            <a:pPr>
              <a:buFont typeface="Monotype Sorts" pitchFamily="-65" charset="2"/>
              <a:buNone/>
              <a:tabLst>
                <a:tab pos="1198563" algn="l"/>
              </a:tabLst>
            </a:pPr>
            <a:r>
              <a:rPr lang="en-US" altLang="en-US" i="1" dirty="0">
                <a:sym typeface="Symbol" panose="05050102010706020507" pitchFamily="18" charset="2"/>
              </a:rPr>
              <a:t>	       </a:t>
            </a:r>
            <a:r>
              <a:rPr lang="en-US" altLang="en-US" dirty="0">
                <a:sym typeface="Symbol" panose="05050102010706020507" pitchFamily="18" charset="2"/>
              </a:rPr>
              <a:t>first.</a:t>
            </a:r>
            <a:r>
              <a:rPr lang="en-US" altLang="en-US" dirty="0"/>
              <a:t> </a:t>
            </a:r>
          </a:p>
          <a:p>
            <a:pPr>
              <a:buFont typeface="Monotype Sorts" pitchFamily="-65" charset="2"/>
              <a:buNone/>
              <a:tabLst>
                <a:tab pos="1198563" algn="l"/>
              </a:tabLst>
            </a:pPr>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A6C3F11C-A25B-4E42-A39E-BB138AAD925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Enumeration of Equivalent Expressions</a:t>
            </a:r>
          </a:p>
        </p:txBody>
      </p:sp>
      <p:sp>
        <p:nvSpPr>
          <p:cNvPr id="41987" name="Rectangle 3">
            <a:extLst>
              <a:ext uri="{FF2B5EF4-FFF2-40B4-BE49-F238E27FC236}">
                <a16:creationId xmlns:a16="http://schemas.microsoft.com/office/drawing/2014/main" id="{F6C31D7E-F789-4652-9488-B1AEE7EED4D5}"/>
              </a:ext>
            </a:extLst>
          </p:cNvPr>
          <p:cNvSpPr>
            <a:spLocks noGrp="1" noChangeArrowheads="1"/>
          </p:cNvSpPr>
          <p:nvPr>
            <p:ph idx="1"/>
          </p:nvPr>
        </p:nvSpPr>
        <p:spPr>
          <a:xfrm>
            <a:off x="673768" y="1102497"/>
            <a:ext cx="7719461" cy="5367972"/>
          </a:xfrm>
        </p:spPr>
        <p:txBody>
          <a:bodyPr/>
          <a:lstStyle/>
          <a:p>
            <a:r>
              <a:rPr lang="en-US" altLang="en-US" dirty="0"/>
              <a:t>Query optimizers use equivalence rules to </a:t>
            </a:r>
            <a:r>
              <a:rPr lang="en-US" altLang="en-US" b="1" dirty="0"/>
              <a:t>systematically</a:t>
            </a:r>
            <a:r>
              <a:rPr lang="en-US" altLang="en-US" dirty="0"/>
              <a:t> generate expressions equivalent to the given expression</a:t>
            </a:r>
          </a:p>
          <a:p>
            <a:r>
              <a:rPr lang="en-US" altLang="en-US" dirty="0"/>
              <a:t>Can generate all equivalent expressions as follows: </a:t>
            </a:r>
          </a:p>
          <a:p>
            <a:pPr lvl="1"/>
            <a:r>
              <a:rPr lang="en-US" altLang="en-US" dirty="0"/>
              <a:t> Repeat</a:t>
            </a:r>
          </a:p>
          <a:p>
            <a:pPr lvl="2"/>
            <a:r>
              <a:rPr lang="en-US" altLang="en-US" dirty="0"/>
              <a:t>apply all applicable equivalence  rules on every subexpression of every equivalent expression found so far</a:t>
            </a:r>
          </a:p>
          <a:p>
            <a:pPr lvl="2"/>
            <a:r>
              <a:rPr lang="en-US" altLang="en-US" dirty="0"/>
              <a:t>add newly generated expressions to the set of equivalent expressions </a:t>
            </a:r>
          </a:p>
          <a:p>
            <a:pPr lvl="2">
              <a:buFont typeface="Webdings" panose="05030102010509060703" pitchFamily="18" charset="2"/>
              <a:buNone/>
            </a:pPr>
            <a:r>
              <a:rPr lang="en-US" altLang="en-US" dirty="0"/>
              <a:t>Until no new equivalent expressions are generated above</a:t>
            </a:r>
          </a:p>
          <a:p>
            <a:r>
              <a:rPr lang="en-US" altLang="en-US" dirty="0"/>
              <a:t>The above approach is very expensive in space and time</a:t>
            </a:r>
          </a:p>
          <a:p>
            <a:pPr lvl="1"/>
            <a:r>
              <a:rPr lang="en-US" altLang="en-US" dirty="0"/>
              <a:t>Two approaches</a:t>
            </a:r>
          </a:p>
          <a:p>
            <a:pPr lvl="2"/>
            <a:r>
              <a:rPr lang="en-US" altLang="en-US" dirty="0"/>
              <a:t>Optimized plan generation based on transformation rules</a:t>
            </a:r>
          </a:p>
          <a:p>
            <a:pPr lvl="2"/>
            <a:r>
              <a:rPr lang="en-US" altLang="en-US" dirty="0"/>
              <a:t>Special case approach for queries with only selections, projections and joins</a:t>
            </a:r>
          </a:p>
          <a:p>
            <a:pPr>
              <a:buFont typeface="Monotype Sorts" pitchFamily="-65" charset="2"/>
              <a:buNone/>
            </a:pPr>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2418" name="Rectangle 2">
            <a:extLst>
              <a:ext uri="{FF2B5EF4-FFF2-40B4-BE49-F238E27FC236}">
                <a16:creationId xmlns:a16="http://schemas.microsoft.com/office/drawing/2014/main" id="{A841BFC6-44BE-4C9F-A1AF-2D2B70137654}"/>
              </a:ext>
            </a:extLst>
          </p:cNvPr>
          <p:cNvSpPr>
            <a:spLocks noGrp="1" noChangeArrowheads="1"/>
          </p:cNvSpPr>
          <p:nvPr>
            <p:ph type="title"/>
          </p:nvPr>
        </p:nvSpPr>
        <p:spPr>
          <a:xfrm>
            <a:off x="549689" y="117407"/>
            <a:ext cx="8693702" cy="697094"/>
          </a:xfrm>
        </p:spPr>
        <p:txBody>
          <a:bodyPr/>
          <a:lstStyle/>
          <a:p>
            <a:pPr>
              <a:defRPr/>
            </a:pPr>
            <a:r>
              <a:rPr lang="en-US" altLang="en-US" sz="2600" dirty="0">
                <a:effectLst>
                  <a:outerShdw blurRad="38100" dist="38100" dir="2700000" algn="tl">
                    <a:srgbClr val="C0C0C0"/>
                  </a:outerShdw>
                </a:effectLst>
              </a:rPr>
              <a:t>Implementing Transformation Based Optimization</a:t>
            </a:r>
          </a:p>
        </p:txBody>
      </p:sp>
      <p:sp>
        <p:nvSpPr>
          <p:cNvPr id="44035" name="Rectangle 3">
            <a:extLst>
              <a:ext uri="{FF2B5EF4-FFF2-40B4-BE49-F238E27FC236}">
                <a16:creationId xmlns:a16="http://schemas.microsoft.com/office/drawing/2014/main" id="{5EC7FF5E-BA26-4F49-881B-EBC2A8B4FA47}"/>
              </a:ext>
            </a:extLst>
          </p:cNvPr>
          <p:cNvSpPr>
            <a:spLocks noGrp="1" noChangeArrowheads="1"/>
          </p:cNvSpPr>
          <p:nvPr>
            <p:ph idx="1"/>
          </p:nvPr>
        </p:nvSpPr>
        <p:spPr>
          <a:xfrm>
            <a:off x="683394" y="1102497"/>
            <a:ext cx="7825339" cy="5367972"/>
          </a:xfrm>
        </p:spPr>
        <p:txBody>
          <a:bodyPr/>
          <a:lstStyle/>
          <a:p>
            <a:r>
              <a:rPr lang="en-US" altLang="en-US" dirty="0"/>
              <a:t>Space requirements reduced by sharing common sub-expressions:</a:t>
            </a:r>
          </a:p>
          <a:p>
            <a:pPr lvl="1"/>
            <a:r>
              <a:rPr lang="en-US" altLang="en-US" dirty="0"/>
              <a:t>when E1 is generated from E2 by an equivalence rule, usually only the top level of the two are different, subtrees below are the same and can be shared using pointers</a:t>
            </a:r>
          </a:p>
          <a:p>
            <a:pPr lvl="2"/>
            <a:r>
              <a:rPr lang="en-US" altLang="en-US" dirty="0"/>
              <a:t>E.g., when applying join commutativity</a:t>
            </a:r>
          </a:p>
          <a:p>
            <a:pPr lvl="2">
              <a:buFont typeface="Webdings" panose="05030102010509060703" pitchFamily="18" charset="2"/>
              <a:buNone/>
            </a:pPr>
            <a:br>
              <a:rPr lang="en-US" altLang="en-US" dirty="0"/>
            </a:br>
            <a:br>
              <a:rPr lang="en-US" altLang="en-US" dirty="0"/>
            </a:br>
            <a:br>
              <a:rPr lang="en-US" altLang="en-US" dirty="0"/>
            </a:br>
            <a:br>
              <a:rPr lang="en-US" altLang="en-US" dirty="0"/>
            </a:br>
            <a:br>
              <a:rPr lang="en-US" altLang="en-US" dirty="0"/>
            </a:br>
            <a:endParaRPr lang="en-US" altLang="en-US" dirty="0"/>
          </a:p>
          <a:p>
            <a:pPr lvl="1"/>
            <a:r>
              <a:rPr lang="en-US" altLang="en-US" dirty="0"/>
              <a:t>Same sub-expression may get generated multiple times</a:t>
            </a:r>
          </a:p>
          <a:p>
            <a:pPr lvl="2"/>
            <a:r>
              <a:rPr lang="en-US" altLang="en-US" dirty="0"/>
              <a:t>Detect duplicate sub-expressions and share one copy</a:t>
            </a:r>
          </a:p>
          <a:p>
            <a:r>
              <a:rPr lang="en-US" altLang="en-US" dirty="0"/>
              <a:t>Time requirements are reduced by not generating all expressions</a:t>
            </a:r>
          </a:p>
          <a:p>
            <a:pPr lvl="1"/>
            <a:r>
              <a:rPr lang="en-US" altLang="en-US" dirty="0"/>
              <a:t>Dynamic programming</a:t>
            </a:r>
          </a:p>
          <a:p>
            <a:pPr lvl="2"/>
            <a:r>
              <a:rPr lang="en-US" altLang="en-US" dirty="0"/>
              <a:t>We will study only the special case of dynamic programming for join order optimization</a:t>
            </a:r>
          </a:p>
        </p:txBody>
      </p:sp>
      <p:pic>
        <p:nvPicPr>
          <p:cNvPr id="2" name="Picture 1"/>
          <p:cNvPicPr>
            <a:picLocks noChangeAspect="1"/>
          </p:cNvPicPr>
          <p:nvPr/>
        </p:nvPicPr>
        <p:blipFill>
          <a:blip r:embed="rId3"/>
          <a:stretch>
            <a:fillRect/>
          </a:stretch>
        </p:blipFill>
        <p:spPr>
          <a:xfrm>
            <a:off x="2955235" y="2807918"/>
            <a:ext cx="2622067" cy="1305099"/>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CD7419F5-FE92-4159-9AAF-687033F9013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 Estimation</a:t>
            </a:r>
          </a:p>
        </p:txBody>
      </p:sp>
      <p:sp>
        <p:nvSpPr>
          <p:cNvPr id="46083" name="Rectangle 3">
            <a:extLst>
              <a:ext uri="{FF2B5EF4-FFF2-40B4-BE49-F238E27FC236}">
                <a16:creationId xmlns:a16="http://schemas.microsoft.com/office/drawing/2014/main" id="{6F513389-B461-4AFD-8659-5598A25B6340}"/>
              </a:ext>
            </a:extLst>
          </p:cNvPr>
          <p:cNvSpPr>
            <a:spLocks noGrp="1" noChangeArrowheads="1"/>
          </p:cNvSpPr>
          <p:nvPr>
            <p:ph idx="1"/>
          </p:nvPr>
        </p:nvSpPr>
        <p:spPr>
          <a:xfrm>
            <a:off x="673768" y="979949"/>
            <a:ext cx="8171782" cy="5367972"/>
          </a:xfrm>
        </p:spPr>
        <p:txBody>
          <a:bodyPr/>
          <a:lstStyle/>
          <a:p>
            <a:r>
              <a:rPr lang="en-US" altLang="en-US" dirty="0"/>
              <a:t>Cost of each operator computer as described in Chapter 15</a:t>
            </a:r>
          </a:p>
          <a:p>
            <a:pPr lvl="1"/>
            <a:r>
              <a:rPr lang="en-US" altLang="en-US" dirty="0"/>
              <a:t>Need statistics of input relations</a:t>
            </a:r>
          </a:p>
          <a:p>
            <a:pPr lvl="2"/>
            <a:r>
              <a:rPr lang="en-US" altLang="en-US" dirty="0"/>
              <a:t>E.g., number of tuples, sizes of tuples</a:t>
            </a:r>
          </a:p>
          <a:p>
            <a:r>
              <a:rPr lang="en-US" altLang="en-US" dirty="0"/>
              <a:t>Inputs can be results of sub-expressions</a:t>
            </a:r>
          </a:p>
          <a:p>
            <a:pPr lvl="1"/>
            <a:r>
              <a:rPr lang="en-US" altLang="en-US" dirty="0"/>
              <a:t>Need to estimate statistics of expression results</a:t>
            </a:r>
          </a:p>
          <a:p>
            <a:pPr lvl="1"/>
            <a:r>
              <a:rPr lang="en-US" altLang="en-US" dirty="0"/>
              <a:t>To do so, we require additional statistics</a:t>
            </a:r>
          </a:p>
          <a:p>
            <a:pPr lvl="2"/>
            <a:r>
              <a:rPr lang="en-US" altLang="en-US" dirty="0"/>
              <a:t>E.g., number of distinct values for an attribute</a:t>
            </a:r>
          </a:p>
          <a:p>
            <a:r>
              <a:rPr lang="en-US" altLang="en-US" dirty="0"/>
              <a:t>Must consider the interaction of evaluation techniques when choosing evaluation plans</a:t>
            </a:r>
          </a:p>
          <a:p>
            <a:pPr lvl="1"/>
            <a:r>
              <a:rPr lang="en-US" altLang="en-US" dirty="0"/>
              <a:t>choosing the cheapest algorithm for each operation independently may not yield best overall algorithm.  E.g.</a:t>
            </a:r>
          </a:p>
          <a:p>
            <a:pPr lvl="2"/>
            <a:r>
              <a:rPr lang="en-US" altLang="en-US" dirty="0"/>
              <a:t>merge-join may be costlier than hash-join, but may provide a sorted output which reduces the cost for an outer level aggregation.</a:t>
            </a:r>
          </a:p>
          <a:p>
            <a:pPr lvl="2"/>
            <a:r>
              <a:rPr lang="en-US" altLang="en-US" dirty="0"/>
              <a:t>nested-loop join may provide opportunity for pipelining</a:t>
            </a:r>
          </a:p>
          <a:p>
            <a:r>
              <a:rPr lang="en-US" altLang="en-US" b="1" dirty="0">
                <a:solidFill>
                  <a:srgbClr val="002060"/>
                </a:solidFill>
              </a:rPr>
              <a:t>Physical equivalence rules</a:t>
            </a:r>
            <a:r>
              <a:rPr lang="en-US" altLang="en-US" dirty="0">
                <a:solidFill>
                  <a:srgbClr val="002060"/>
                </a:solidFill>
              </a:rPr>
              <a:t> </a:t>
            </a:r>
            <a:r>
              <a:rPr lang="en-US" altLang="en-US" dirty="0"/>
              <a:t>allow logical query plan to be converted to physical query plan specifying what algorithms are used for each operation.</a:t>
            </a:r>
          </a:p>
          <a:p>
            <a:endParaRPr lang="en-US" altLang="en-US" dirty="0"/>
          </a:p>
          <a:p>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64326744-9FBF-4DBD-9453-5D70A30DDC0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Choice of Evaluation Plans</a:t>
            </a:r>
          </a:p>
        </p:txBody>
      </p:sp>
      <p:sp>
        <p:nvSpPr>
          <p:cNvPr id="48131" name="Rectangle 3">
            <a:extLst>
              <a:ext uri="{FF2B5EF4-FFF2-40B4-BE49-F238E27FC236}">
                <a16:creationId xmlns:a16="http://schemas.microsoft.com/office/drawing/2014/main" id="{EFE03035-031F-48FD-B68D-7BF85E78CE40}"/>
              </a:ext>
            </a:extLst>
          </p:cNvPr>
          <p:cNvSpPr>
            <a:spLocks noGrp="1" noChangeArrowheads="1"/>
          </p:cNvSpPr>
          <p:nvPr>
            <p:ph idx="1"/>
          </p:nvPr>
        </p:nvSpPr>
        <p:spPr>
          <a:xfrm>
            <a:off x="673768" y="1102497"/>
            <a:ext cx="7796464" cy="5367972"/>
          </a:xfrm>
        </p:spPr>
        <p:txBody>
          <a:bodyPr/>
          <a:lstStyle/>
          <a:p>
            <a:r>
              <a:rPr lang="en-US" altLang="en-US" dirty="0"/>
              <a:t>Practical query optimizers incorporate elements of the following two broad approaches:</a:t>
            </a:r>
          </a:p>
          <a:p>
            <a:pPr lvl="1">
              <a:buFont typeface="Monotype Sorts" pitchFamily="-65" charset="2"/>
              <a:buNone/>
            </a:pPr>
            <a:r>
              <a:rPr lang="en-US" altLang="en-US" dirty="0"/>
              <a:t>1.	Search all the plans and choose the best plan in a </a:t>
            </a:r>
            <a:br>
              <a:rPr lang="en-US" altLang="en-US" dirty="0"/>
            </a:br>
            <a:r>
              <a:rPr lang="en-US" altLang="en-US" dirty="0"/>
              <a:t>cost-based fashion.</a:t>
            </a:r>
          </a:p>
          <a:p>
            <a:pPr lvl="1">
              <a:buFont typeface="Monotype Sorts" pitchFamily="-65" charset="2"/>
              <a:buNone/>
            </a:pPr>
            <a:r>
              <a:rPr lang="en-US" altLang="en-US" dirty="0"/>
              <a:t>2. Uses heuristics to choose a plan.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D488288B-9F1E-41DE-952D-1B18F0FF904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Cost-Based Optimization</a:t>
            </a:r>
          </a:p>
        </p:txBody>
      </p:sp>
      <p:sp>
        <p:nvSpPr>
          <p:cNvPr id="50179" name="Rectangle 3">
            <a:extLst>
              <a:ext uri="{FF2B5EF4-FFF2-40B4-BE49-F238E27FC236}">
                <a16:creationId xmlns:a16="http://schemas.microsoft.com/office/drawing/2014/main" id="{704B53F0-B238-43C6-8666-D94F62176F70}"/>
              </a:ext>
            </a:extLst>
          </p:cNvPr>
          <p:cNvSpPr>
            <a:spLocks noGrp="1" noChangeArrowheads="1"/>
          </p:cNvSpPr>
          <p:nvPr>
            <p:ph idx="1"/>
          </p:nvPr>
        </p:nvSpPr>
        <p:spPr>
          <a:xfrm>
            <a:off x="683394" y="1102497"/>
            <a:ext cx="7700210" cy="5367972"/>
          </a:xfrm>
        </p:spPr>
        <p:txBody>
          <a:bodyPr/>
          <a:lstStyle/>
          <a:p>
            <a:r>
              <a:rPr lang="en-US" altLang="en-US" dirty="0"/>
              <a:t>Consider finding the best join-order for </a:t>
            </a:r>
            <a:r>
              <a:rPr lang="en-US" altLang="en-US" i="1" dirty="0"/>
              <a:t>r</a:t>
            </a:r>
            <a:r>
              <a:rPr lang="en-US" altLang="en-US" baseline="-25000" dirty="0"/>
              <a:t>1</a:t>
            </a:r>
            <a:r>
              <a:rPr lang="en-US" altLang="en-US" dirty="0"/>
              <a:t> </a:t>
            </a:r>
            <a:r>
              <a:rPr lang="en-IN" altLang="en-US" dirty="0">
                <a:ea typeface="MS PGothic" panose="020B0600070205080204" pitchFamily="34" charset="-128"/>
              </a:rPr>
              <a:t>⨝</a:t>
            </a:r>
            <a:r>
              <a:rPr lang="en-US" altLang="en-US" dirty="0"/>
              <a:t> </a:t>
            </a:r>
            <a:r>
              <a:rPr lang="en-US" altLang="en-US" i="1" dirty="0"/>
              <a:t>r</a:t>
            </a:r>
            <a:r>
              <a:rPr lang="en-US" altLang="en-US" baseline="-25000" dirty="0"/>
              <a:t>2 </a:t>
            </a:r>
            <a:r>
              <a:rPr lang="en-IN" altLang="en-US" dirty="0">
                <a:ea typeface="MS PGothic" panose="020B0600070205080204" pitchFamily="34" charset="-128"/>
              </a:rPr>
              <a:t>⨝</a:t>
            </a:r>
            <a:r>
              <a:rPr lang="en-US" altLang="en-US" baseline="-25000" dirty="0"/>
              <a:t>   </a:t>
            </a:r>
            <a:r>
              <a:rPr lang="en-US" altLang="en-US" dirty="0"/>
              <a:t>. . .</a:t>
            </a:r>
            <a:r>
              <a:rPr lang="en-IN" altLang="en-US" dirty="0">
                <a:ea typeface="MS PGothic" panose="020B0600070205080204" pitchFamily="34" charset="-128"/>
              </a:rPr>
              <a:t> ⨝</a:t>
            </a:r>
            <a:r>
              <a:rPr lang="en-US" altLang="en-US" dirty="0"/>
              <a:t> </a:t>
            </a:r>
            <a:r>
              <a:rPr lang="en-US" altLang="en-US" i="1" dirty="0" err="1"/>
              <a:t>r</a:t>
            </a:r>
            <a:r>
              <a:rPr lang="en-US" altLang="en-US" i="1" baseline="-25000" dirty="0" err="1"/>
              <a:t>n</a:t>
            </a:r>
            <a:r>
              <a:rPr lang="en-US" altLang="en-US" dirty="0"/>
              <a:t>.</a:t>
            </a:r>
          </a:p>
          <a:p>
            <a:r>
              <a:rPr lang="en-US" altLang="en-US" dirty="0"/>
              <a:t>There are (2(</a:t>
            </a:r>
            <a:r>
              <a:rPr lang="en-US" altLang="en-US" i="1" dirty="0"/>
              <a:t>n</a:t>
            </a:r>
            <a:r>
              <a:rPr lang="en-US" altLang="en-US" dirty="0"/>
              <a:t> – 1))!/(</a:t>
            </a:r>
            <a:r>
              <a:rPr lang="en-US" altLang="en-US" i="1" dirty="0"/>
              <a:t>n</a:t>
            </a:r>
            <a:r>
              <a:rPr lang="en-US" altLang="en-US" dirty="0"/>
              <a:t> – 1)! different join orders for above expression.  With </a:t>
            </a:r>
            <a:r>
              <a:rPr lang="en-US" altLang="en-US" i="1" dirty="0"/>
              <a:t>n</a:t>
            </a:r>
            <a:r>
              <a:rPr lang="en-US" altLang="en-US" dirty="0"/>
              <a:t> = 7, the number is 665280, with </a:t>
            </a:r>
            <a:r>
              <a:rPr lang="en-US" altLang="en-US" i="1" dirty="0"/>
              <a:t>n = </a:t>
            </a:r>
            <a:r>
              <a:rPr lang="en-US" altLang="en-US" dirty="0"/>
              <a:t>10, the</a:t>
            </a:r>
            <a:r>
              <a:rPr lang="en-US" altLang="en-US" i="1" dirty="0"/>
              <a:t> </a:t>
            </a:r>
            <a:r>
              <a:rPr lang="en-US" altLang="en-US" dirty="0"/>
              <a:t>number is greater than 176 billion!</a:t>
            </a:r>
          </a:p>
          <a:p>
            <a:r>
              <a:rPr lang="en-US" altLang="en-US" dirty="0"/>
              <a:t>No need to generate all the join orders.  Using dynamic programming, the least-cost join order for any subset of </a:t>
            </a:r>
            <a:br>
              <a:rPr lang="en-US" altLang="en-US" dirty="0"/>
            </a:br>
            <a:r>
              <a:rPr lang="en-US" altLang="en-US" dirty="0"/>
              <a:t>{</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 . </a:t>
            </a:r>
            <a:r>
              <a:rPr lang="en-US" altLang="en-US" i="1" dirty="0" err="1"/>
              <a:t>r</a:t>
            </a:r>
            <a:r>
              <a:rPr lang="en-US" altLang="en-US" i="1" baseline="-25000" dirty="0" err="1"/>
              <a:t>n</a:t>
            </a:r>
            <a:r>
              <a:rPr lang="en-US" altLang="en-US" dirty="0"/>
              <a:t>} is computed only once and stored for future use.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a:extLst>
              <a:ext uri="{FF2B5EF4-FFF2-40B4-BE49-F238E27FC236}">
                <a16:creationId xmlns:a16="http://schemas.microsoft.com/office/drawing/2014/main" id="{BC8B51C9-7C46-4DF8-945C-4452B6099041}"/>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Dynamic Programming in Optimization</a:t>
            </a:r>
          </a:p>
        </p:txBody>
      </p:sp>
      <p:sp>
        <p:nvSpPr>
          <p:cNvPr id="52227" name="Rectangle 3">
            <a:extLst>
              <a:ext uri="{FF2B5EF4-FFF2-40B4-BE49-F238E27FC236}">
                <a16:creationId xmlns:a16="http://schemas.microsoft.com/office/drawing/2014/main" id="{B3FBD68B-D02C-4BB9-BD9F-29683E87A55E}"/>
              </a:ext>
            </a:extLst>
          </p:cNvPr>
          <p:cNvSpPr>
            <a:spLocks noGrp="1" noChangeArrowheads="1"/>
          </p:cNvSpPr>
          <p:nvPr>
            <p:ph idx="1"/>
          </p:nvPr>
        </p:nvSpPr>
        <p:spPr>
          <a:xfrm>
            <a:off x="693018" y="1102497"/>
            <a:ext cx="7738713" cy="5367972"/>
          </a:xfrm>
        </p:spPr>
        <p:txBody>
          <a:bodyPr/>
          <a:lstStyle/>
          <a:p>
            <a:r>
              <a:rPr lang="en-US" altLang="en-US" dirty="0"/>
              <a:t>To find best join tree for a set of </a:t>
            </a:r>
            <a:r>
              <a:rPr lang="en-US" altLang="en-US" i="1" dirty="0"/>
              <a:t>n</a:t>
            </a:r>
            <a:r>
              <a:rPr lang="en-US" altLang="en-US" dirty="0"/>
              <a:t> relations:</a:t>
            </a:r>
          </a:p>
          <a:p>
            <a:pPr lvl="1"/>
            <a:r>
              <a:rPr lang="en-US" altLang="en-US" dirty="0"/>
              <a:t>To find best plan for a set </a:t>
            </a:r>
            <a:r>
              <a:rPr lang="en-US" altLang="en-US" i="1" dirty="0"/>
              <a:t>S</a:t>
            </a:r>
            <a:r>
              <a:rPr lang="en-US" altLang="en-US" dirty="0"/>
              <a:t> of </a:t>
            </a:r>
            <a:r>
              <a:rPr lang="en-US" altLang="en-US" i="1" dirty="0"/>
              <a:t>n</a:t>
            </a:r>
            <a:r>
              <a:rPr lang="en-US" altLang="en-US" dirty="0"/>
              <a:t> relations, consider all possible plans of the form:  </a:t>
            </a:r>
            <a:r>
              <a:rPr lang="en-US" altLang="en-US" i="1" dirty="0"/>
              <a:t>S</a:t>
            </a:r>
            <a:r>
              <a:rPr lang="en-US" altLang="en-US" baseline="-25000" dirty="0"/>
              <a:t>1</a:t>
            </a:r>
            <a:r>
              <a:rPr lang="en-US" altLang="en-US" dirty="0"/>
              <a:t> </a:t>
            </a:r>
            <a:r>
              <a:rPr lang="en-IN" altLang="en-US" dirty="0">
                <a:ea typeface="MS PGothic" panose="020B0600070205080204" pitchFamily="34" charset="-128"/>
              </a:rPr>
              <a:t>⨝</a:t>
            </a:r>
            <a:r>
              <a:rPr lang="en-US" altLang="en-US" dirty="0"/>
              <a:t> (</a:t>
            </a:r>
            <a:r>
              <a:rPr lang="en-US" altLang="en-US" i="1" dirty="0"/>
              <a:t>S – S</a:t>
            </a:r>
            <a:r>
              <a:rPr lang="en-US" altLang="en-US" baseline="-25000" dirty="0"/>
              <a:t>1</a:t>
            </a:r>
            <a:r>
              <a:rPr lang="en-US" altLang="en-US" dirty="0"/>
              <a:t>) where </a:t>
            </a:r>
            <a:r>
              <a:rPr lang="en-US" altLang="en-US" i="1" dirty="0"/>
              <a:t>S</a:t>
            </a:r>
            <a:r>
              <a:rPr lang="en-US" altLang="en-US" baseline="-25000" dirty="0"/>
              <a:t>1</a:t>
            </a:r>
            <a:r>
              <a:rPr lang="en-US" altLang="en-US" dirty="0"/>
              <a:t> is any non-empty subset of </a:t>
            </a:r>
            <a:r>
              <a:rPr lang="en-US" altLang="en-US" i="1" dirty="0"/>
              <a:t>S</a:t>
            </a:r>
            <a:r>
              <a:rPr lang="en-US" altLang="en-US" dirty="0"/>
              <a:t>.</a:t>
            </a:r>
          </a:p>
          <a:p>
            <a:pPr lvl="1"/>
            <a:r>
              <a:rPr lang="en-US" altLang="en-US" dirty="0"/>
              <a:t>Recursively compute costs for joining subsets of </a:t>
            </a:r>
            <a:r>
              <a:rPr lang="en-US" altLang="en-US" i="1" dirty="0"/>
              <a:t>S</a:t>
            </a:r>
            <a:r>
              <a:rPr lang="en-US" altLang="en-US" dirty="0"/>
              <a:t> to find the cost of each plan.  Choose the cheapest of the 2</a:t>
            </a:r>
            <a:r>
              <a:rPr lang="en-US" altLang="en-US" i="1" baseline="30000" dirty="0"/>
              <a:t>n</a:t>
            </a:r>
            <a:r>
              <a:rPr lang="en-US" altLang="en-US" i="1" dirty="0"/>
              <a:t> </a:t>
            </a:r>
            <a:r>
              <a:rPr lang="en-US" altLang="en-US" dirty="0"/>
              <a:t>– 2 alternatives.</a:t>
            </a:r>
          </a:p>
          <a:p>
            <a:pPr lvl="1"/>
            <a:r>
              <a:rPr lang="en-US" altLang="en-US" dirty="0"/>
              <a:t>Base case for recursion:  single relation access plan</a:t>
            </a:r>
          </a:p>
          <a:p>
            <a:pPr lvl="2"/>
            <a:r>
              <a:rPr lang="en-US" altLang="en-US" dirty="0"/>
              <a:t>Apply all selections on R</a:t>
            </a:r>
            <a:r>
              <a:rPr lang="en-US" altLang="en-US" baseline="-25000" dirty="0"/>
              <a:t>i </a:t>
            </a:r>
            <a:r>
              <a:rPr lang="en-US" altLang="en-US" dirty="0"/>
              <a:t>using best choice of indices on R</a:t>
            </a:r>
            <a:r>
              <a:rPr lang="en-US" altLang="en-US" baseline="-25000" dirty="0"/>
              <a:t>i</a:t>
            </a:r>
          </a:p>
          <a:p>
            <a:pPr lvl="1"/>
            <a:r>
              <a:rPr lang="en-US" altLang="en-US" dirty="0"/>
              <a:t>When plan for any subset is computed, store it and reuse it when it is required again, instead of </a:t>
            </a:r>
            <a:r>
              <a:rPr lang="en-US" altLang="en-US" dirty="0" err="1"/>
              <a:t>recomputing</a:t>
            </a:r>
            <a:r>
              <a:rPr lang="en-US" altLang="en-US" dirty="0"/>
              <a:t> it</a:t>
            </a:r>
          </a:p>
          <a:p>
            <a:pPr lvl="2"/>
            <a:r>
              <a:rPr lang="en-US" altLang="en-US" dirty="0"/>
              <a:t>Dynamic programming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70AC9EB8-145F-44FE-83DE-591A653E71C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Order Optimization Algorithm</a:t>
            </a:r>
          </a:p>
        </p:txBody>
      </p:sp>
      <p:sp>
        <p:nvSpPr>
          <p:cNvPr id="54275" name="Rectangle 3">
            <a:extLst>
              <a:ext uri="{FF2B5EF4-FFF2-40B4-BE49-F238E27FC236}">
                <a16:creationId xmlns:a16="http://schemas.microsoft.com/office/drawing/2014/main" id="{9EF63D08-E132-4508-BDD9-45B4691EBB73}"/>
              </a:ext>
            </a:extLst>
          </p:cNvPr>
          <p:cNvSpPr>
            <a:spLocks noGrp="1" noChangeArrowheads="1"/>
          </p:cNvSpPr>
          <p:nvPr>
            <p:ph idx="1"/>
          </p:nvPr>
        </p:nvSpPr>
        <p:spPr>
          <a:xfrm>
            <a:off x="673768" y="1120775"/>
            <a:ext cx="8321007" cy="4876800"/>
          </a:xfrm>
          <a:prstGeom prst="rect">
            <a:avLst/>
          </a:prstGeom>
        </p:spPr>
        <p:txBody>
          <a:bodyPr/>
          <a:lstStyle/>
          <a:p>
            <a:pPr>
              <a:buFont typeface="Monotype Sorts" pitchFamily="-65" charset="2"/>
              <a:buNone/>
            </a:pPr>
            <a:r>
              <a:rPr lang="en-US" altLang="en-US" b="1" dirty="0"/>
              <a:t>procedure</a:t>
            </a:r>
            <a:r>
              <a:rPr lang="en-US" altLang="en-US" dirty="0"/>
              <a:t> </a:t>
            </a:r>
            <a:r>
              <a:rPr lang="en-US" altLang="en-US" dirty="0" err="1"/>
              <a:t>findbestplan</a:t>
            </a:r>
            <a:r>
              <a:rPr lang="en-US" altLang="en-US" dirty="0"/>
              <a:t>(</a:t>
            </a:r>
            <a:r>
              <a:rPr lang="en-US" altLang="en-US" i="1" dirty="0"/>
              <a:t>S</a:t>
            </a:r>
            <a:r>
              <a:rPr lang="en-US" altLang="en-US" dirty="0"/>
              <a:t>)</a:t>
            </a:r>
            <a:br>
              <a:rPr lang="en-US" altLang="en-US" dirty="0"/>
            </a:br>
            <a:r>
              <a:rPr lang="en-US" altLang="en-US" b="1" dirty="0"/>
              <a:t>if</a:t>
            </a:r>
            <a:r>
              <a:rPr lang="en-US" altLang="en-US" dirty="0"/>
              <a:t> (</a:t>
            </a:r>
            <a:r>
              <a:rPr lang="en-US" altLang="en-US" i="1" dirty="0" err="1"/>
              <a:t>bestplan</a:t>
            </a:r>
            <a:r>
              <a:rPr lang="en-US" altLang="en-US" dirty="0"/>
              <a:t>[</a:t>
            </a:r>
            <a:r>
              <a:rPr lang="en-US" altLang="en-US" i="1" dirty="0"/>
              <a:t>S</a:t>
            </a:r>
            <a:r>
              <a:rPr lang="en-US" altLang="en-US" dirty="0"/>
              <a:t>].</a:t>
            </a:r>
            <a:r>
              <a:rPr lang="en-US" altLang="en-US" i="1" dirty="0"/>
              <a:t>cost </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return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br>
              <a:rPr lang="en-US" altLang="en-US" dirty="0">
                <a:sym typeface="Symbol" panose="05050102010706020507" pitchFamily="18" charset="2"/>
              </a:rPr>
            </a:br>
            <a:r>
              <a:rPr lang="en-US" altLang="en-US" dirty="0">
                <a:sym typeface="Symbol" panose="05050102010706020507" pitchFamily="18" charset="2"/>
              </a:rPr>
              <a:t>// else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 has not been computed earlier, compute it now</a:t>
            </a:r>
            <a:br>
              <a:rPr lang="en-US" altLang="en-US" dirty="0">
                <a:sym typeface="Symbol" panose="05050102010706020507" pitchFamily="18" charset="2"/>
              </a:rPr>
            </a:br>
            <a:r>
              <a:rPr lang="en-US" altLang="en-US" b="1" dirty="0">
                <a:sym typeface="Symbol" panose="05050102010706020507" pitchFamily="18" charset="2"/>
              </a:rPr>
              <a:t>if</a:t>
            </a:r>
            <a:r>
              <a:rPr lang="en-US" altLang="en-US" dirty="0">
                <a:sym typeface="Symbol" panose="05050102010706020507" pitchFamily="18" charset="2"/>
              </a:rPr>
              <a:t> (</a:t>
            </a:r>
            <a:r>
              <a:rPr lang="en-US" altLang="en-US" i="1" dirty="0">
                <a:sym typeface="Symbol" panose="05050102010706020507" pitchFamily="18" charset="2"/>
              </a:rPr>
              <a:t>S</a:t>
            </a:r>
            <a:r>
              <a:rPr lang="en-US" altLang="en-US" dirty="0">
                <a:sym typeface="Symbol" panose="05050102010706020507" pitchFamily="18" charset="2"/>
              </a:rPr>
              <a:t> contains only 1 relation)</a:t>
            </a:r>
            <a:br>
              <a:rPr lang="en-US" altLang="en-US" dirty="0">
                <a:sym typeface="Symbol" panose="05050102010706020507" pitchFamily="18" charset="2"/>
              </a:rPr>
            </a:br>
            <a:r>
              <a:rPr lang="en-US" altLang="en-US" dirty="0">
                <a:sym typeface="Symbol" panose="05050102010706020507" pitchFamily="18" charset="2"/>
              </a:rPr>
              <a:t>    set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plan</a:t>
            </a:r>
            <a:r>
              <a:rPr lang="en-US" altLang="en-US" dirty="0">
                <a:sym typeface="Symbol" panose="05050102010706020507" pitchFamily="18" charset="2"/>
              </a:rPr>
              <a:t> and </a:t>
            </a:r>
            <a:r>
              <a:rPr lang="en-US" altLang="en-US" i="1" dirty="0" err="1">
                <a:sym typeface="Symbol" panose="05050102010706020507" pitchFamily="18" charset="2"/>
              </a:rPr>
              <a:t>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a:t>
            </a:r>
            <a:r>
              <a:rPr lang="en-US" altLang="en-US" i="1" dirty="0">
                <a:sym typeface="Symbol" panose="05050102010706020507" pitchFamily="18" charset="2"/>
              </a:rPr>
              <a:t>cost</a:t>
            </a:r>
            <a:r>
              <a:rPr lang="en-US" altLang="en-US" dirty="0">
                <a:sym typeface="Symbol" panose="05050102010706020507" pitchFamily="18" charset="2"/>
              </a:rPr>
              <a:t> based on the best way </a:t>
            </a:r>
            <a:br>
              <a:rPr lang="en-US" altLang="en-US" dirty="0">
                <a:sym typeface="Symbol" panose="05050102010706020507" pitchFamily="18" charset="2"/>
              </a:rPr>
            </a:br>
            <a:r>
              <a:rPr lang="en-US" altLang="en-US" dirty="0">
                <a:sym typeface="Symbol" panose="05050102010706020507" pitchFamily="18" charset="2"/>
              </a:rPr>
              <a:t>    of accessing </a:t>
            </a:r>
            <a:r>
              <a:rPr lang="en-US" altLang="en-US" i="1" dirty="0">
                <a:sym typeface="Symbol" panose="05050102010706020507" pitchFamily="18" charset="2"/>
              </a:rPr>
              <a:t>S</a:t>
            </a:r>
            <a:r>
              <a:rPr lang="en-US" altLang="en-US" dirty="0">
                <a:sym typeface="Symbol" panose="05050102010706020507" pitchFamily="18" charset="2"/>
              </a:rPr>
              <a:t>  using selections on </a:t>
            </a:r>
            <a:r>
              <a:rPr lang="en-US" altLang="en-US" i="1" dirty="0">
                <a:sym typeface="Symbol" panose="05050102010706020507" pitchFamily="18" charset="2"/>
              </a:rPr>
              <a:t>S</a:t>
            </a:r>
            <a:r>
              <a:rPr lang="en-US" altLang="en-US" dirty="0">
                <a:sym typeface="Symbol" panose="05050102010706020507" pitchFamily="18" charset="2"/>
              </a:rPr>
              <a:t> and indices (if any) on S</a:t>
            </a:r>
          </a:p>
          <a:p>
            <a:pPr>
              <a:buFont typeface="Monotype Sorts" pitchFamily="-65" charset="2"/>
              <a:buNone/>
            </a:pPr>
            <a:r>
              <a:rPr lang="en-US" altLang="en-US" b="1" dirty="0">
                <a:sym typeface="Symbol" panose="05050102010706020507" pitchFamily="18" charset="2"/>
              </a:rPr>
              <a:t>	else for each </a:t>
            </a:r>
            <a:r>
              <a:rPr lang="en-US" altLang="en-US" dirty="0">
                <a:sym typeface="Symbol" panose="05050102010706020507" pitchFamily="18" charset="2"/>
              </a:rPr>
              <a:t>non-empty subset </a:t>
            </a:r>
            <a:r>
              <a:rPr lang="en-US" altLang="en-US" i="1" dirty="0">
                <a:sym typeface="Symbol" panose="05050102010706020507" pitchFamily="18" charset="2"/>
              </a:rPr>
              <a:t>S1</a:t>
            </a:r>
            <a:r>
              <a:rPr lang="en-US" altLang="en-US" dirty="0">
                <a:sym typeface="Symbol" panose="05050102010706020507" pitchFamily="18" charset="2"/>
              </a:rPr>
              <a:t> of </a:t>
            </a:r>
            <a:r>
              <a:rPr lang="en-US" altLang="en-US" i="1" dirty="0">
                <a:sym typeface="Symbol" panose="05050102010706020507" pitchFamily="18" charset="2"/>
              </a:rPr>
              <a:t>S </a:t>
            </a:r>
            <a:r>
              <a:rPr lang="en-US" altLang="en-US" dirty="0">
                <a:sym typeface="Symbol" panose="05050102010706020507" pitchFamily="18" charset="2"/>
              </a:rPr>
              <a:t>such that </a:t>
            </a:r>
            <a:r>
              <a:rPr lang="en-US" altLang="en-US" i="1" dirty="0">
                <a:sym typeface="Symbol" panose="05050102010706020507" pitchFamily="18" charset="2"/>
              </a:rPr>
              <a:t>S</a:t>
            </a:r>
            <a:r>
              <a:rPr lang="en-US" altLang="en-US" dirty="0">
                <a:sym typeface="Symbol" panose="05050102010706020507" pitchFamily="18" charset="2"/>
              </a:rPr>
              <a:t>1  </a:t>
            </a:r>
            <a:r>
              <a:rPr lang="en-US" altLang="en-US" i="1" dirty="0">
                <a:sym typeface="Symbol" panose="05050102010706020507" pitchFamily="18" charset="2"/>
              </a:rPr>
              <a:t>S</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P1= </a:t>
            </a:r>
            <a:r>
              <a:rPr lang="en-US" altLang="en-US" dirty="0" err="1">
                <a:sym typeface="Symbol" panose="05050102010706020507" pitchFamily="18" charset="2"/>
              </a:rPr>
              <a:t>findbestplan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1)</a:t>
            </a:r>
            <a:br>
              <a:rPr lang="en-US" altLang="en-US" dirty="0">
                <a:sym typeface="Symbol" panose="05050102010706020507" pitchFamily="18" charset="2"/>
              </a:rPr>
            </a:br>
            <a:r>
              <a:rPr lang="en-US" altLang="en-US" dirty="0">
                <a:sym typeface="Symbol" panose="05050102010706020507" pitchFamily="18" charset="2"/>
              </a:rPr>
              <a:t>	P2= </a:t>
            </a:r>
            <a:r>
              <a:rPr lang="en-US" altLang="en-US" dirty="0" err="1">
                <a:sym typeface="Symbol" panose="05050102010706020507" pitchFamily="18" charset="2"/>
              </a:rPr>
              <a:t>findbestplan</a:t>
            </a:r>
            <a:r>
              <a:rPr lang="en-US" altLang="en-US" dirty="0">
                <a:sym typeface="Symbol" panose="05050102010706020507" pitchFamily="18" charset="2"/>
              </a:rPr>
              <a:t>(</a:t>
            </a:r>
            <a:r>
              <a:rPr lang="en-US" altLang="en-US" i="1" dirty="0">
                <a:sym typeface="Symbol" panose="05050102010706020507" pitchFamily="18" charset="2"/>
              </a:rPr>
              <a:t>S</a:t>
            </a:r>
            <a:r>
              <a:rPr lang="en-US" altLang="en-US" dirty="0">
                <a:sym typeface="Symbol" panose="05050102010706020507" pitchFamily="18" charset="2"/>
              </a:rPr>
              <a:t> - </a:t>
            </a:r>
            <a:r>
              <a:rPr lang="en-US" altLang="en-US" i="1" dirty="0">
                <a:sym typeface="Symbol" panose="05050102010706020507" pitchFamily="18" charset="2"/>
              </a:rPr>
              <a:t>S</a:t>
            </a:r>
            <a:r>
              <a:rPr lang="en-US" altLang="en-US" dirty="0">
                <a:sym typeface="Symbol" panose="05050102010706020507" pitchFamily="18" charset="2"/>
              </a:rPr>
              <a:t>1)</a:t>
            </a:r>
          </a:p>
          <a:p>
            <a:pPr>
              <a:buFont typeface="Monotype Sorts" pitchFamily="-65" charset="2"/>
              <a:buNone/>
            </a:pPr>
            <a:r>
              <a:rPr lang="en-US" altLang="zh-CN" dirty="0">
                <a:sym typeface="Symbol" pitchFamily="2" charset="2"/>
              </a:rPr>
              <a:t>		A = best algorithm for joining results of </a:t>
            </a:r>
            <a:r>
              <a:rPr lang="en-US" altLang="zh-CN" i="1" dirty="0">
                <a:sym typeface="Symbol" pitchFamily="2" charset="2"/>
              </a:rPr>
              <a:t>P</a:t>
            </a:r>
            <a:r>
              <a:rPr lang="en-US" altLang="zh-CN" dirty="0">
                <a:sym typeface="Symbol" pitchFamily="2" charset="2"/>
              </a:rPr>
              <a:t>1 and </a:t>
            </a:r>
            <a:r>
              <a:rPr lang="en-US" altLang="zh-CN" i="1" dirty="0">
                <a:sym typeface="Symbol" pitchFamily="2" charset="2"/>
              </a:rPr>
              <a:t>P</a:t>
            </a:r>
            <a:r>
              <a:rPr lang="en-US" altLang="zh-CN" dirty="0">
                <a:sym typeface="Symbol" pitchFamily="2" charset="2"/>
              </a:rPr>
              <a:t>2</a:t>
            </a:r>
            <a:br>
              <a:rPr lang="en-US" altLang="zh-CN" dirty="0">
                <a:sym typeface="Symbol" pitchFamily="2" charset="2"/>
              </a:rPr>
            </a:br>
            <a:r>
              <a:rPr lang="en-US" altLang="zh-CN" dirty="0">
                <a:sym typeface="Symbol" pitchFamily="2" charset="2"/>
              </a:rPr>
              <a:t>	cost = </a:t>
            </a:r>
            <a:r>
              <a:rPr lang="en-US" altLang="zh-CN" i="1" dirty="0">
                <a:sym typeface="Symbol" pitchFamily="2" charset="2"/>
              </a:rPr>
              <a:t>P</a:t>
            </a:r>
            <a:r>
              <a:rPr lang="en-US" altLang="zh-CN" dirty="0">
                <a:sym typeface="Symbol" pitchFamily="2" charset="2"/>
              </a:rPr>
              <a:t>1.</a:t>
            </a:r>
            <a:r>
              <a:rPr lang="en-US" altLang="zh-CN" i="1" dirty="0">
                <a:sym typeface="Symbol" pitchFamily="2" charset="2"/>
              </a:rPr>
              <a:t>cost</a:t>
            </a:r>
            <a:r>
              <a:rPr lang="en-US" altLang="zh-CN" dirty="0">
                <a:sym typeface="Symbol" pitchFamily="2" charset="2"/>
              </a:rPr>
              <a:t> + </a:t>
            </a:r>
            <a:r>
              <a:rPr lang="en-US" altLang="zh-CN" i="1" dirty="0">
                <a:sym typeface="Symbol" pitchFamily="2" charset="2"/>
              </a:rPr>
              <a:t>P</a:t>
            </a:r>
            <a:r>
              <a:rPr lang="en-US" altLang="zh-CN" dirty="0">
                <a:sym typeface="Symbol" pitchFamily="2" charset="2"/>
              </a:rPr>
              <a:t>2.</a:t>
            </a:r>
            <a:r>
              <a:rPr lang="en-US" altLang="zh-CN" i="1" dirty="0">
                <a:sym typeface="Symbol" pitchFamily="2" charset="2"/>
              </a:rPr>
              <a:t>cost </a:t>
            </a:r>
            <a:r>
              <a:rPr lang="en-US" altLang="zh-CN" dirty="0">
                <a:sym typeface="Symbol" pitchFamily="2" charset="2"/>
              </a:rPr>
              <a:t>+ cost of </a:t>
            </a:r>
            <a:r>
              <a:rPr lang="en-US" altLang="zh-CN" i="1" dirty="0">
                <a:sym typeface="Symbol" pitchFamily="2" charset="2"/>
              </a:rPr>
              <a:t>A</a:t>
            </a:r>
            <a:br>
              <a:rPr lang="en-US" altLang="zh-CN" dirty="0">
                <a:sym typeface="Symbol" pitchFamily="2" charset="2"/>
              </a:rPr>
            </a:br>
            <a:r>
              <a:rPr lang="en-US" altLang="zh-CN" dirty="0">
                <a:sym typeface="Symbol" pitchFamily="2" charset="2"/>
              </a:rPr>
              <a:t>	</a:t>
            </a:r>
            <a:r>
              <a:rPr lang="en-US" altLang="zh-CN" b="1" dirty="0">
                <a:sym typeface="Symbol" pitchFamily="2" charset="2"/>
              </a:rPr>
              <a:t>if </a:t>
            </a:r>
            <a:r>
              <a:rPr lang="en-US" altLang="zh-CN" i="1" dirty="0">
                <a:sym typeface="Symbol" pitchFamily="2" charset="2"/>
              </a:rPr>
              <a:t>cost </a:t>
            </a:r>
            <a:r>
              <a:rPr lang="en-US" altLang="zh-CN" dirty="0">
                <a:sym typeface="Symbol" pitchFamily="2" charset="2"/>
              </a:rPr>
              <a:t>&lt; </a:t>
            </a:r>
            <a:r>
              <a:rPr lang="en-US" altLang="zh-CN" i="1" dirty="0" err="1">
                <a:sym typeface="Symbol" pitchFamily="2" charset="2"/>
              </a:rPr>
              <a:t>bestplan</a:t>
            </a:r>
            <a:r>
              <a:rPr lang="en-US" altLang="zh-CN" dirty="0">
                <a:sym typeface="Symbol" pitchFamily="2" charset="2"/>
              </a:rPr>
              <a:t>[</a:t>
            </a:r>
            <a:r>
              <a:rPr lang="en-US" altLang="zh-CN" i="1" dirty="0">
                <a:sym typeface="Symbol" pitchFamily="2" charset="2"/>
              </a:rPr>
              <a:t>S</a:t>
            </a:r>
            <a:r>
              <a:rPr lang="en-US" altLang="zh-CN" dirty="0">
                <a:sym typeface="Symbol" pitchFamily="2" charset="2"/>
              </a:rPr>
              <a:t>].</a:t>
            </a:r>
            <a:r>
              <a:rPr lang="en-US" altLang="zh-CN" i="1" dirty="0">
                <a:sym typeface="Symbol" pitchFamily="2" charset="2"/>
              </a:rPr>
              <a:t>cost </a:t>
            </a:r>
            <a:br>
              <a:rPr lang="en-US" altLang="zh-CN" dirty="0">
                <a:sym typeface="Symbol" pitchFamily="2" charset="2"/>
              </a:rPr>
            </a:br>
            <a:r>
              <a:rPr lang="en-US" altLang="zh-CN" dirty="0">
                <a:sym typeface="Symbol" pitchFamily="2" charset="2"/>
              </a:rPr>
              <a:t> 		</a:t>
            </a:r>
            <a:r>
              <a:rPr lang="en-US" altLang="zh-CN" i="1" dirty="0" err="1">
                <a:sym typeface="Symbol" pitchFamily="2" charset="2"/>
              </a:rPr>
              <a:t>bestplan</a:t>
            </a:r>
            <a:r>
              <a:rPr lang="en-US" altLang="zh-CN" dirty="0">
                <a:sym typeface="Symbol" pitchFamily="2" charset="2"/>
              </a:rPr>
              <a:t>[</a:t>
            </a:r>
            <a:r>
              <a:rPr lang="en-US" altLang="zh-CN" i="1" dirty="0">
                <a:sym typeface="Symbol" pitchFamily="2" charset="2"/>
              </a:rPr>
              <a:t>S</a:t>
            </a:r>
            <a:r>
              <a:rPr lang="en-US" altLang="zh-CN" dirty="0">
                <a:sym typeface="Symbol" pitchFamily="2" charset="2"/>
              </a:rPr>
              <a:t>].</a:t>
            </a:r>
            <a:r>
              <a:rPr lang="en-US" altLang="zh-CN" i="1" dirty="0">
                <a:sym typeface="Symbol" pitchFamily="2" charset="2"/>
              </a:rPr>
              <a:t>cost </a:t>
            </a:r>
            <a:r>
              <a:rPr lang="en-US" altLang="zh-CN" dirty="0">
                <a:sym typeface="Symbol" pitchFamily="2" charset="2"/>
              </a:rPr>
              <a:t>= cost</a:t>
            </a:r>
            <a:br>
              <a:rPr lang="en-US" altLang="zh-CN" dirty="0">
                <a:sym typeface="Symbol" pitchFamily="2" charset="2"/>
              </a:rPr>
            </a:br>
            <a:r>
              <a:rPr lang="en-US" altLang="zh-CN" dirty="0">
                <a:sym typeface="Symbol" pitchFamily="2" charset="2"/>
              </a:rPr>
              <a:t>		</a:t>
            </a:r>
            <a:r>
              <a:rPr lang="en-US" altLang="zh-CN" i="1" dirty="0" err="1">
                <a:sym typeface="Symbol" pitchFamily="2" charset="2"/>
              </a:rPr>
              <a:t>bestplan</a:t>
            </a:r>
            <a:r>
              <a:rPr lang="en-US" altLang="zh-CN" dirty="0">
                <a:sym typeface="Symbol" pitchFamily="2" charset="2"/>
              </a:rPr>
              <a:t>[</a:t>
            </a:r>
            <a:r>
              <a:rPr lang="en-US" altLang="zh-CN" i="1" dirty="0">
                <a:sym typeface="Symbol" pitchFamily="2" charset="2"/>
              </a:rPr>
              <a:t>S</a:t>
            </a:r>
            <a:r>
              <a:rPr lang="en-US" altLang="zh-CN" dirty="0">
                <a:sym typeface="Symbol" pitchFamily="2" charset="2"/>
              </a:rPr>
              <a:t>].</a:t>
            </a:r>
            <a:r>
              <a:rPr lang="en-US" altLang="zh-CN" i="1" dirty="0">
                <a:sym typeface="Symbol" pitchFamily="2" charset="2"/>
              </a:rPr>
              <a:t>plan </a:t>
            </a:r>
            <a:r>
              <a:rPr lang="en-US" altLang="zh-CN" dirty="0">
                <a:sym typeface="Symbol" pitchFamily="2" charset="2"/>
              </a:rPr>
              <a:t>= </a:t>
            </a:r>
            <a:r>
              <a:rPr lang="ja-JP" altLang="en-US">
                <a:sym typeface="Symbol" pitchFamily="2" charset="2"/>
              </a:rPr>
              <a:t>“</a:t>
            </a:r>
            <a:r>
              <a:rPr lang="en-US" altLang="ja-JP" dirty="0">
                <a:sym typeface="Symbol" pitchFamily="2" charset="2"/>
              </a:rPr>
              <a:t>execute </a:t>
            </a:r>
            <a:r>
              <a:rPr lang="en-US" altLang="ja-JP" i="1" dirty="0">
                <a:sym typeface="Symbol" pitchFamily="2" charset="2"/>
              </a:rPr>
              <a:t>P</a:t>
            </a:r>
            <a:r>
              <a:rPr lang="en-US" altLang="ja-JP" dirty="0">
                <a:sym typeface="Symbol" pitchFamily="2" charset="2"/>
              </a:rPr>
              <a:t>1.</a:t>
            </a:r>
            <a:r>
              <a:rPr lang="en-US" altLang="ja-JP" i="1" dirty="0">
                <a:sym typeface="Symbol" pitchFamily="2" charset="2"/>
              </a:rPr>
              <a:t>plan</a:t>
            </a:r>
            <a:r>
              <a:rPr lang="en-US" altLang="ja-JP" dirty="0">
                <a:sym typeface="Symbol" pitchFamily="2" charset="2"/>
              </a:rPr>
              <a:t>; execute </a:t>
            </a:r>
            <a:r>
              <a:rPr lang="en-US" altLang="ja-JP" i="1" dirty="0">
                <a:sym typeface="Symbol" pitchFamily="2" charset="2"/>
              </a:rPr>
              <a:t>P</a:t>
            </a:r>
            <a:r>
              <a:rPr lang="en-US" altLang="ja-JP" dirty="0">
                <a:sym typeface="Symbol" pitchFamily="2" charset="2"/>
              </a:rPr>
              <a:t>2.</a:t>
            </a:r>
            <a:r>
              <a:rPr lang="en-US" altLang="ja-JP" i="1" dirty="0">
                <a:sym typeface="Symbol" pitchFamily="2" charset="2"/>
              </a:rPr>
              <a:t>plan</a:t>
            </a:r>
            <a:r>
              <a:rPr lang="en-US" altLang="ja-JP" dirty="0">
                <a:sym typeface="Symbol" pitchFamily="2" charset="2"/>
              </a:rPr>
              <a:t>;</a:t>
            </a:r>
            <a:br>
              <a:rPr lang="en-US" altLang="ja-JP" dirty="0">
                <a:sym typeface="Symbol" pitchFamily="2" charset="2"/>
              </a:rPr>
            </a:br>
            <a:r>
              <a:rPr lang="en-US" altLang="ja-JP" dirty="0">
                <a:sym typeface="Symbol" pitchFamily="2" charset="2"/>
              </a:rPr>
              <a:t>				     join results of </a:t>
            </a:r>
            <a:r>
              <a:rPr lang="en-US" altLang="ja-JP" i="1" dirty="0">
                <a:sym typeface="Symbol" pitchFamily="2" charset="2"/>
              </a:rPr>
              <a:t>P</a:t>
            </a:r>
            <a:r>
              <a:rPr lang="en-US" altLang="ja-JP" dirty="0">
                <a:sym typeface="Symbol" pitchFamily="2" charset="2"/>
              </a:rPr>
              <a:t>1 and </a:t>
            </a:r>
            <a:r>
              <a:rPr lang="en-US" altLang="ja-JP" i="1" dirty="0">
                <a:sym typeface="Symbol" pitchFamily="2" charset="2"/>
              </a:rPr>
              <a:t>P</a:t>
            </a:r>
            <a:r>
              <a:rPr lang="en-US" altLang="ja-JP" dirty="0">
                <a:sym typeface="Symbol" pitchFamily="2" charset="2"/>
              </a:rPr>
              <a:t>2 using </a:t>
            </a:r>
            <a:r>
              <a:rPr lang="en-US" altLang="ja-JP" i="1" dirty="0">
                <a:sym typeface="Symbol" pitchFamily="2" charset="2"/>
              </a:rPr>
              <a:t>A</a:t>
            </a:r>
            <a:r>
              <a:rPr lang="ja-JP" altLang="en-US">
                <a:sym typeface="Symbol" pitchFamily="2" charset="2"/>
              </a:rPr>
              <a:t>”</a:t>
            </a:r>
            <a:br>
              <a:rPr lang="en-US" altLang="ja-JP" dirty="0">
                <a:sym typeface="Symbol" pitchFamily="2" charset="2"/>
              </a:rPr>
            </a:br>
            <a:r>
              <a:rPr lang="en-US" altLang="ja-JP" b="1" dirty="0">
                <a:sym typeface="Symbol" panose="05050102010706020507" pitchFamily="18" charset="2"/>
              </a:rPr>
              <a:t>return</a:t>
            </a:r>
            <a:r>
              <a:rPr lang="en-US" altLang="ja-JP" dirty="0">
                <a:sym typeface="Symbol" panose="05050102010706020507" pitchFamily="18" charset="2"/>
              </a:rPr>
              <a:t> </a:t>
            </a:r>
            <a:r>
              <a:rPr lang="en-US" altLang="ja-JP" i="1" dirty="0" err="1">
                <a:sym typeface="Symbol" panose="05050102010706020507" pitchFamily="18" charset="2"/>
              </a:rPr>
              <a:t>bestplan</a:t>
            </a:r>
            <a:r>
              <a:rPr lang="en-US" altLang="ja-JP" dirty="0">
                <a:sym typeface="Symbol" panose="05050102010706020507" pitchFamily="18" charset="2"/>
              </a:rPr>
              <a:t>[</a:t>
            </a:r>
            <a:r>
              <a:rPr lang="en-US" altLang="ja-JP" i="1" dirty="0">
                <a:sym typeface="Symbol" panose="05050102010706020507" pitchFamily="18" charset="2"/>
              </a:rPr>
              <a:t>S</a:t>
            </a:r>
            <a:r>
              <a:rPr lang="en-US" altLang="ja-JP" dirty="0">
                <a:sym typeface="Symbol" panose="05050102010706020507" pitchFamily="18" charset="2"/>
              </a:rPr>
              <a:t>]</a:t>
            </a:r>
            <a:endParaRPr lang="en-US" altLang="en-US" dirty="0">
              <a:sym typeface="Symbol" panose="05050102010706020507" pitchFamily="18" charset="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70AC9EB8-145F-44FE-83DE-591A653E71C4}"/>
              </a:ext>
            </a:extLst>
          </p:cNvPr>
          <p:cNvSpPr>
            <a:spLocks noGrp="1" noChangeArrowheads="1"/>
          </p:cNvSpPr>
          <p:nvPr>
            <p:ph type="title"/>
          </p:nvPr>
        </p:nvSpPr>
        <p:spPr>
          <a:xfrm>
            <a:off x="768350" y="117474"/>
            <a:ext cx="8226426" cy="634087"/>
          </a:xfrm>
        </p:spPr>
        <p:txBody>
          <a:bodyPr/>
          <a:lstStyle/>
          <a:p>
            <a:pPr>
              <a:defRPr/>
            </a:pPr>
            <a:r>
              <a:rPr lang="en-US" altLang="en-US" dirty="0">
                <a:effectLst>
                  <a:outerShdw blurRad="38100" dist="38100" dir="2700000" algn="tl">
                    <a:srgbClr val="C0C0C0"/>
                  </a:outerShdw>
                </a:effectLst>
              </a:rPr>
              <a:t>Join Order Optimization Algorithm (cont.)</a:t>
            </a:r>
          </a:p>
        </p:txBody>
      </p:sp>
      <p:sp>
        <p:nvSpPr>
          <p:cNvPr id="54275" name="Rectangle 3">
            <a:extLst>
              <a:ext uri="{FF2B5EF4-FFF2-40B4-BE49-F238E27FC236}">
                <a16:creationId xmlns:a16="http://schemas.microsoft.com/office/drawing/2014/main" id="{9EF63D08-E132-4508-BDD9-45B4691EBB73}"/>
              </a:ext>
            </a:extLst>
          </p:cNvPr>
          <p:cNvSpPr>
            <a:spLocks noGrp="1" noChangeArrowheads="1"/>
          </p:cNvSpPr>
          <p:nvPr>
            <p:ph idx="1"/>
          </p:nvPr>
        </p:nvSpPr>
        <p:spPr>
          <a:xfrm>
            <a:off x="664142" y="1020567"/>
            <a:ext cx="7632835" cy="4876800"/>
          </a:xfrm>
          <a:prstGeom prst="rect">
            <a:avLst/>
          </a:prstGeom>
        </p:spPr>
        <p:txBody>
          <a:bodyPr/>
          <a:lstStyle/>
          <a:p>
            <a:pPr>
              <a:buFont typeface="Monotype Sorts" pitchFamily="-65" charset="2"/>
              <a:buNone/>
            </a:pPr>
            <a:r>
              <a:rPr lang="en-US" altLang="en-US" b="1" dirty="0">
                <a:sym typeface="Symbol" panose="05050102010706020507" pitchFamily="18" charset="2"/>
              </a:rPr>
              <a:t>for each </a:t>
            </a:r>
            <a:r>
              <a:rPr lang="en-IN" altLang="en-US" dirty="0">
                <a:ea typeface="MS PGothic" panose="020B0600070205080204" pitchFamily="34" charset="-128"/>
                <a:sym typeface="Symbol" panose="05050102010706020507" pitchFamily="18" charset="2"/>
              </a:rPr>
              <a:t>algorithm A for joining results </a:t>
            </a:r>
            <a:r>
              <a:rPr lang="en-US" altLang="en-US" dirty="0">
                <a:sym typeface="Symbol" panose="05050102010706020507" pitchFamily="18" charset="2"/>
              </a:rPr>
              <a:t>of </a:t>
            </a:r>
            <a:r>
              <a:rPr lang="en-US" altLang="en-US" i="1" dirty="0">
                <a:sym typeface="Symbol" panose="05050102010706020507" pitchFamily="18" charset="2"/>
              </a:rPr>
              <a:t>P</a:t>
            </a:r>
            <a:r>
              <a:rPr lang="en-US" altLang="en-US" dirty="0">
                <a:sym typeface="Symbol" panose="05050102010706020507" pitchFamily="18" charset="2"/>
              </a:rPr>
              <a:t>1 and </a:t>
            </a:r>
            <a:r>
              <a:rPr lang="en-US" altLang="en-US" i="1" dirty="0">
                <a:sym typeface="Symbol" panose="05050102010706020507" pitchFamily="18" charset="2"/>
              </a:rPr>
              <a:t>P</a:t>
            </a:r>
            <a:r>
              <a:rPr lang="en-US" altLang="en-US" dirty="0">
                <a:sym typeface="Symbol" panose="05050102010706020507" pitchFamily="18" charset="2"/>
              </a:rPr>
              <a:t>2</a:t>
            </a:r>
            <a:br>
              <a:rPr lang="en-US" altLang="en-US" dirty="0">
                <a:sym typeface="Symbol" panose="05050102010706020507" pitchFamily="18" charset="2"/>
              </a:rPr>
            </a:br>
            <a:r>
              <a:rPr lang="en-US" altLang="en-US" dirty="0">
                <a:sym typeface="Symbol" panose="05050102010706020507" pitchFamily="18" charset="2"/>
              </a:rPr>
              <a:t> // For indexed-nested loops join, the outer could be </a:t>
            </a:r>
            <a:r>
              <a:rPr lang="en-US" altLang="en-US" i="1" dirty="0">
                <a:sym typeface="Symbol" panose="05050102010706020507" pitchFamily="18" charset="2"/>
              </a:rPr>
              <a:t>P1</a:t>
            </a:r>
            <a:r>
              <a:rPr lang="en-US" altLang="en-US" dirty="0">
                <a:sym typeface="Symbol" panose="05050102010706020507" pitchFamily="18" charset="2"/>
              </a:rPr>
              <a:t> or </a:t>
            </a:r>
            <a:r>
              <a:rPr lang="en-US" altLang="en-US" i="1" dirty="0">
                <a:sym typeface="Symbol" panose="05050102010706020507" pitchFamily="18" charset="2"/>
              </a:rPr>
              <a:t>P2</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 Similarly for hash-join, the build relation could be</a:t>
            </a:r>
            <a:r>
              <a:rPr lang="en-US" altLang="en-US" i="1" dirty="0">
                <a:sym typeface="Symbol" panose="05050102010706020507" pitchFamily="18" charset="2"/>
              </a:rPr>
              <a:t> P1 </a:t>
            </a:r>
            <a:r>
              <a:rPr lang="en-US" altLang="en-US" dirty="0">
                <a:sym typeface="Symbol" panose="05050102010706020507" pitchFamily="18" charset="2"/>
              </a:rPr>
              <a:t>or</a:t>
            </a:r>
            <a:r>
              <a:rPr lang="en-US" altLang="en-US" i="1" dirty="0">
                <a:sym typeface="Symbol" panose="05050102010706020507" pitchFamily="18" charset="2"/>
              </a:rPr>
              <a:t> P2</a:t>
            </a:r>
            <a:br>
              <a:rPr lang="en-US" altLang="en-US" i="1" dirty="0">
                <a:sym typeface="Symbol" panose="05050102010706020507" pitchFamily="18" charset="2"/>
              </a:rPr>
            </a:br>
            <a:r>
              <a:rPr lang="en-US" altLang="en-US" i="1" dirty="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  </a:t>
            </a:r>
            <a:r>
              <a:rPr lang="en-US" altLang="en-US" dirty="0">
                <a:sym typeface="Symbol" panose="05050102010706020507" pitchFamily="18" charset="2"/>
              </a:rPr>
              <a:t>We assume the alternatives are considered as separate algorithms</a:t>
            </a:r>
            <a:r>
              <a:rPr lang="en-US" altLang="en-US" i="1" dirty="0">
                <a:sym typeface="Symbol" panose="05050102010706020507" pitchFamily="18" charset="2"/>
              </a:rPr>
              <a:t>     </a:t>
            </a:r>
            <a:r>
              <a:rPr lang="en-US" altLang="en-US" b="1" i="1" dirty="0">
                <a:sym typeface="Symbol" panose="05050102010706020507" pitchFamily="18" charset="2"/>
              </a:rPr>
              <a:t>      </a:t>
            </a:r>
          </a:p>
          <a:p>
            <a:pPr>
              <a:buFont typeface="Monotype Sorts" pitchFamily="-65" charset="2"/>
              <a:buNone/>
            </a:pPr>
            <a:r>
              <a:rPr lang="en-US" altLang="en-US" b="1" i="1" dirty="0">
                <a:sym typeface="Symbol" panose="05050102010706020507" pitchFamily="18" charset="2"/>
              </a:rPr>
              <a:t>      </a:t>
            </a:r>
            <a:r>
              <a:rPr lang="en-US" altLang="en-US" b="1" dirty="0">
                <a:sym typeface="Symbol" panose="05050102010706020507" pitchFamily="18" charset="2"/>
              </a:rPr>
              <a:t>if </a:t>
            </a:r>
            <a:r>
              <a:rPr lang="en-US" altLang="en-US" dirty="0">
                <a:sym typeface="Symbol" panose="05050102010706020507" pitchFamily="18" charset="2"/>
              </a:rPr>
              <a:t>algorithm </a:t>
            </a:r>
            <a:r>
              <a:rPr lang="en-US" altLang="en-US" i="1" dirty="0">
                <a:sym typeface="Symbol" panose="05050102010706020507" pitchFamily="18" charset="2"/>
              </a:rPr>
              <a:t>A</a:t>
            </a:r>
            <a:r>
              <a:rPr lang="en-US" altLang="en-US" dirty="0">
                <a:sym typeface="Symbol" panose="05050102010706020507" pitchFamily="18" charset="2"/>
              </a:rPr>
              <a:t> is indexed nested loops </a:t>
            </a:r>
            <a:br>
              <a:rPr lang="en-US" altLang="en-US" dirty="0">
                <a:sym typeface="Symbol" panose="05050102010706020507" pitchFamily="18" charset="2"/>
              </a:rPr>
            </a:br>
            <a:r>
              <a:rPr lang="en-US" altLang="en-US" dirty="0">
                <a:sym typeface="Symbol" panose="05050102010706020507" pitchFamily="18" charset="2"/>
              </a:rPr>
              <a:t>     Let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and </a:t>
            </a:r>
            <a:r>
              <a:rPr lang="en-US" altLang="en-US" i="1" dirty="0">
                <a:sym typeface="Symbol" panose="05050102010706020507" pitchFamily="18" charset="2"/>
              </a:rPr>
              <a:t>P</a:t>
            </a:r>
            <a:r>
              <a:rPr lang="en-US" altLang="en-US" i="1" baseline="-25000" dirty="0">
                <a:sym typeface="Symbol" panose="05050102010706020507" pitchFamily="18" charset="2"/>
              </a:rPr>
              <a:t>o</a:t>
            </a:r>
            <a:r>
              <a:rPr lang="en-US" altLang="en-US" dirty="0">
                <a:sym typeface="Symbol" panose="05050102010706020507" pitchFamily="18" charset="2"/>
              </a:rPr>
              <a:t> denote inner and outer inputs</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if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has a single relation </a:t>
            </a:r>
            <a:r>
              <a:rPr lang="en-US" altLang="en-US" i="1" dirty="0" err="1">
                <a:sym typeface="Symbol" panose="05050102010706020507" pitchFamily="18" charset="2"/>
              </a:rPr>
              <a:t>r</a:t>
            </a:r>
            <a:r>
              <a:rPr lang="en-US" altLang="en-US" i="1" baseline="-25000" dirty="0" err="1">
                <a:sym typeface="Symbol" panose="05050102010706020507" pitchFamily="18" charset="2"/>
              </a:rPr>
              <a:t>i</a:t>
            </a:r>
            <a:r>
              <a:rPr lang="en-US" altLang="en-US" dirty="0">
                <a:sym typeface="Symbol" panose="05050102010706020507" pitchFamily="18" charset="2"/>
              </a:rPr>
              <a:t> and </a:t>
            </a:r>
            <a:r>
              <a:rPr lang="en-US" altLang="en-US" i="1" dirty="0" err="1">
                <a:sym typeface="Symbol" panose="05050102010706020507" pitchFamily="18" charset="2"/>
              </a:rPr>
              <a:t>r</a:t>
            </a:r>
            <a:r>
              <a:rPr lang="en-US" altLang="en-US" i="1" baseline="-25000" dirty="0" err="1">
                <a:sym typeface="Symbol" panose="05050102010706020507" pitchFamily="18" charset="2"/>
              </a:rPr>
              <a:t>i</a:t>
            </a:r>
            <a:r>
              <a:rPr lang="en-US" altLang="en-US" dirty="0">
                <a:sym typeface="Symbol" panose="05050102010706020507" pitchFamily="18" charset="2"/>
              </a:rPr>
              <a:t> has an index on the join attribute</a:t>
            </a:r>
          </a:p>
          <a:p>
            <a:pPr>
              <a:buFont typeface="Monotype Sorts" pitchFamily="-65" charset="2"/>
              <a:buNone/>
            </a:pPr>
            <a:r>
              <a:rPr lang="en-US" altLang="en-US" i="1" dirty="0">
                <a:sym typeface="Symbol" panose="05050102010706020507" pitchFamily="18" charset="2"/>
              </a:rPr>
              <a:t>                plan = “</a:t>
            </a:r>
            <a:r>
              <a:rPr lang="en-US" altLang="en-US" dirty="0">
                <a:sym typeface="Symbol" panose="05050102010706020507" pitchFamily="18" charset="2"/>
              </a:rPr>
              <a:t>execute </a:t>
            </a:r>
            <a:r>
              <a:rPr lang="en-US" altLang="en-US" i="1" dirty="0" err="1">
                <a:sym typeface="Symbol" panose="05050102010706020507" pitchFamily="18" charset="2"/>
              </a:rPr>
              <a:t>P</a:t>
            </a:r>
            <a:r>
              <a:rPr lang="en-US" altLang="en-US" i="1" baseline="-25000" dirty="0" err="1">
                <a:sym typeface="Symbol" panose="05050102010706020507" pitchFamily="18" charset="2"/>
              </a:rPr>
              <a:t>o</a:t>
            </a:r>
            <a:r>
              <a:rPr lang="en-US" altLang="en-US" i="1" dirty="0" err="1">
                <a:sym typeface="Symbol" panose="05050102010706020507" pitchFamily="18" charset="2"/>
              </a:rPr>
              <a:t>.plan</a:t>
            </a:r>
            <a:r>
              <a:rPr lang="en-US" altLang="en-US" dirty="0">
                <a:sym typeface="Symbol" panose="05050102010706020507" pitchFamily="18" charset="2"/>
              </a:rPr>
              <a:t>; join results of </a:t>
            </a:r>
            <a:r>
              <a:rPr lang="en-US" altLang="en-US" i="1" dirty="0">
                <a:sym typeface="Symbol" panose="05050102010706020507" pitchFamily="18" charset="2"/>
              </a:rPr>
              <a:t>P</a:t>
            </a:r>
            <a:r>
              <a:rPr lang="en-US" altLang="en-US" i="1" baseline="-25000" dirty="0">
                <a:sym typeface="Symbol" panose="05050102010706020507" pitchFamily="18" charset="2"/>
              </a:rPr>
              <a:t>o</a:t>
            </a:r>
            <a:r>
              <a:rPr lang="en-US" altLang="en-US" dirty="0">
                <a:sym typeface="Symbol" panose="05050102010706020507" pitchFamily="18" charset="2"/>
              </a:rPr>
              <a:t> and </a:t>
            </a:r>
            <a:r>
              <a:rPr lang="en-US" altLang="en-US" i="1" dirty="0" err="1">
                <a:sym typeface="Symbol" panose="05050102010706020507" pitchFamily="18" charset="2"/>
              </a:rPr>
              <a:t>r</a:t>
            </a:r>
            <a:r>
              <a:rPr lang="en-US" altLang="en-US" i="1" baseline="-25000" dirty="0" err="1">
                <a:sym typeface="Symbol" panose="05050102010706020507" pitchFamily="18" charset="2"/>
              </a:rPr>
              <a:t>i</a:t>
            </a:r>
            <a:r>
              <a:rPr lang="en-US" altLang="en-US" dirty="0">
                <a:sym typeface="Symbol" panose="05050102010706020507" pitchFamily="18" charset="2"/>
              </a:rPr>
              <a:t> using </a:t>
            </a:r>
            <a:r>
              <a:rPr lang="en-US" altLang="en-US" i="1" dirty="0">
                <a:sym typeface="Symbol" panose="05050102010706020507" pitchFamily="18" charset="2"/>
              </a:rPr>
              <a:t>A</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with any selection conditions on </a:t>
            </a:r>
            <a:r>
              <a:rPr lang="en-US" altLang="en-US" i="1" dirty="0">
                <a:sym typeface="Symbol" panose="05050102010706020507" pitchFamily="18" charset="2"/>
              </a:rPr>
              <a:t>P</a:t>
            </a:r>
            <a:r>
              <a:rPr lang="en-US" altLang="en-US" i="1" baseline="-25000" dirty="0">
                <a:sym typeface="Symbol" panose="05050102010706020507" pitchFamily="18" charset="2"/>
              </a:rPr>
              <a:t>i</a:t>
            </a:r>
            <a:r>
              <a:rPr lang="en-US" altLang="en-US" dirty="0">
                <a:sym typeface="Symbol" panose="05050102010706020507" pitchFamily="18" charset="2"/>
              </a:rPr>
              <a:t> performed as part of</a:t>
            </a:r>
            <a:br>
              <a:rPr lang="en-US" altLang="en-US" dirty="0">
                <a:sym typeface="Symbol" panose="05050102010706020507" pitchFamily="18" charset="2"/>
              </a:rPr>
            </a:br>
            <a:r>
              <a:rPr lang="en-US" altLang="en-US" dirty="0">
                <a:sym typeface="Symbol" panose="05050102010706020507" pitchFamily="18" charset="2"/>
              </a:rPr>
              <a:t>                       the join condition</a:t>
            </a:r>
            <a:br>
              <a:rPr lang="en-US" altLang="en-US" dirty="0">
                <a:sym typeface="Symbol" panose="05050102010706020507" pitchFamily="18" charset="2"/>
              </a:rPr>
            </a:br>
            <a:r>
              <a:rPr lang="en-US" altLang="en-US" dirty="0">
                <a:sym typeface="Symbol" panose="05050102010706020507" pitchFamily="18" charset="2"/>
              </a:rPr>
              <a:t>            cost = </a:t>
            </a:r>
            <a:r>
              <a:rPr lang="en-US" altLang="en-US" i="1" dirty="0" err="1">
                <a:sym typeface="Symbol" panose="05050102010706020507" pitchFamily="18" charset="2"/>
              </a:rPr>
              <a:t>P</a:t>
            </a:r>
            <a:r>
              <a:rPr lang="en-US" altLang="en-US" i="1" baseline="-25000" dirty="0" err="1">
                <a:sym typeface="Symbol" panose="05050102010706020507" pitchFamily="18" charset="2"/>
              </a:rPr>
              <a:t>o</a:t>
            </a:r>
            <a:r>
              <a:rPr lang="en-US" altLang="en-US" i="1" dirty="0" err="1">
                <a:sym typeface="Symbol" panose="05050102010706020507" pitchFamily="18" charset="2"/>
              </a:rPr>
              <a:t>.cost</a:t>
            </a:r>
            <a:r>
              <a:rPr lang="en-US" altLang="en-US" dirty="0">
                <a:sym typeface="Symbol" panose="05050102010706020507" pitchFamily="18" charset="2"/>
              </a:rPr>
              <a:t> + cost of </a:t>
            </a:r>
            <a:r>
              <a:rPr lang="en-US" altLang="en-US" i="1" dirty="0">
                <a:sym typeface="Symbol" panose="05050102010706020507" pitchFamily="18" charset="2"/>
              </a:rPr>
              <a:t>A</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sym typeface="Symbol" panose="05050102010706020507" pitchFamily="18" charset="2"/>
              </a:rPr>
              <a:t>else</a:t>
            </a:r>
            <a:r>
              <a:rPr lang="en-US" altLang="en-US" b="1" i="1" dirty="0">
                <a:sym typeface="Symbol" panose="05050102010706020507" pitchFamily="18" charset="2"/>
              </a:rPr>
              <a:t>  </a:t>
            </a:r>
            <a:r>
              <a:rPr lang="en-US" altLang="en-US" i="1" dirty="0">
                <a:sym typeface="Symbol" panose="05050102010706020507" pitchFamily="18" charset="2"/>
              </a:rPr>
              <a:t>cost = </a:t>
            </a:r>
            <a:r>
              <a:rPr lang="en-US" altLang="en-US" dirty="0">
                <a:sym typeface="Symbol" panose="05050102010706020507" pitchFamily="18" charset="2"/>
              </a:rPr>
              <a:t>; /* cannot use indexed nested loops join */</a:t>
            </a:r>
            <a:br>
              <a:rPr lang="en-US" altLang="en-US" dirty="0">
                <a:sym typeface="Symbol" panose="05050102010706020507" pitchFamily="18" charset="2"/>
              </a:rPr>
            </a:br>
            <a:r>
              <a:rPr lang="en-US" altLang="en-US" b="1" dirty="0">
                <a:sym typeface="Symbol" panose="05050102010706020507" pitchFamily="18" charset="2"/>
              </a:rPr>
              <a:t>else </a:t>
            </a:r>
            <a:br>
              <a:rPr lang="en-US" altLang="en-US" b="1" dirty="0">
                <a:sym typeface="Symbol" panose="05050102010706020507" pitchFamily="18" charset="2"/>
              </a:rPr>
            </a:br>
            <a:r>
              <a:rPr lang="en-US" altLang="en-US" b="1" dirty="0">
                <a:sym typeface="Symbol" panose="05050102010706020507" pitchFamily="18" charset="2"/>
              </a:rPr>
              <a:t>      </a:t>
            </a:r>
            <a:r>
              <a:rPr lang="en-US" altLang="en-US" dirty="0">
                <a:sym typeface="Symbol" panose="05050102010706020507" pitchFamily="18" charset="2"/>
              </a:rPr>
              <a:t>plan = “execute </a:t>
            </a:r>
            <a:r>
              <a:rPr lang="en-US" altLang="en-US" i="1" dirty="0">
                <a:sym typeface="Symbol" panose="05050102010706020507" pitchFamily="18" charset="2"/>
              </a:rPr>
              <a:t>P1.plan</a:t>
            </a:r>
            <a:r>
              <a:rPr lang="en-US" altLang="en-US" dirty="0">
                <a:sym typeface="Symbol" panose="05050102010706020507" pitchFamily="18" charset="2"/>
              </a:rPr>
              <a:t>; execute </a:t>
            </a:r>
            <a:r>
              <a:rPr lang="en-US" altLang="en-US" i="1" dirty="0">
                <a:sym typeface="Symbol" panose="05050102010706020507" pitchFamily="18" charset="2"/>
              </a:rPr>
              <a:t>P2.plan</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join results of </a:t>
            </a:r>
            <a:r>
              <a:rPr lang="en-US" altLang="en-US" i="1" dirty="0">
                <a:sym typeface="Symbol" panose="05050102010706020507" pitchFamily="18" charset="2"/>
              </a:rPr>
              <a:t>P1</a:t>
            </a:r>
            <a:r>
              <a:rPr lang="en-US" altLang="en-US" dirty="0">
                <a:sym typeface="Symbol" panose="05050102010706020507" pitchFamily="18" charset="2"/>
              </a:rPr>
              <a:t> and </a:t>
            </a:r>
            <a:r>
              <a:rPr lang="en-US" altLang="en-US" i="1" dirty="0">
                <a:sym typeface="Symbol" panose="05050102010706020507" pitchFamily="18" charset="2"/>
              </a:rPr>
              <a:t>P2</a:t>
            </a:r>
            <a:r>
              <a:rPr lang="en-US" altLang="en-US" dirty="0">
                <a:sym typeface="Symbol" panose="05050102010706020507" pitchFamily="18" charset="2"/>
              </a:rPr>
              <a:t> using </a:t>
            </a:r>
            <a:r>
              <a:rPr lang="en-US" altLang="en-US" i="1" dirty="0">
                <a:sym typeface="Symbol" panose="05050102010706020507" pitchFamily="18" charset="2"/>
              </a:rPr>
              <a:t>A</a:t>
            </a:r>
            <a:r>
              <a:rPr lang="en-US" altLang="en-US" dirty="0">
                <a:sym typeface="Symbol" panose="05050102010706020507" pitchFamily="18" charset="2"/>
              </a:rPr>
              <a:t>;” </a:t>
            </a:r>
            <a:br>
              <a:rPr lang="en-US" altLang="en-US" dirty="0">
                <a:sym typeface="Symbol" panose="05050102010706020507" pitchFamily="18" charset="2"/>
              </a:rPr>
            </a:br>
            <a:r>
              <a:rPr lang="en-US" altLang="en-US" dirty="0">
                <a:sym typeface="Symbol" panose="05050102010706020507" pitchFamily="18" charset="2"/>
              </a:rPr>
              <a:t>      cost = </a:t>
            </a:r>
            <a:r>
              <a:rPr lang="en-US" altLang="en-US" i="1" dirty="0">
                <a:sym typeface="Symbol" panose="05050102010706020507" pitchFamily="18" charset="2"/>
              </a:rPr>
              <a:t>P1.cost</a:t>
            </a:r>
            <a:r>
              <a:rPr lang="en-US" altLang="en-US" dirty="0">
                <a:sym typeface="Symbol" panose="05050102010706020507" pitchFamily="18" charset="2"/>
              </a:rPr>
              <a:t> + </a:t>
            </a:r>
            <a:r>
              <a:rPr lang="en-US" altLang="en-US" i="1" dirty="0">
                <a:sym typeface="Symbol" panose="05050102010706020507" pitchFamily="18" charset="2"/>
              </a:rPr>
              <a:t>P2.cost</a:t>
            </a:r>
            <a:r>
              <a:rPr lang="en-US" altLang="en-US" dirty="0">
                <a:sym typeface="Symbol" panose="05050102010706020507" pitchFamily="18" charset="2"/>
              </a:rPr>
              <a:t> + cost of </a:t>
            </a:r>
            <a:r>
              <a:rPr lang="en-US" altLang="en-US" i="1" dirty="0">
                <a:sym typeface="Symbol" panose="05050102010706020507" pitchFamily="18" charset="2"/>
              </a:rPr>
              <a:t>A</a:t>
            </a:r>
          </a:p>
          <a:p>
            <a:pPr>
              <a:buFont typeface="Monotype Sorts" pitchFamily="-65" charset="2"/>
              <a:buNone/>
            </a:pPr>
            <a:r>
              <a:rPr lang="en-US" altLang="en-US" i="1" dirty="0">
                <a:sym typeface="Symbol" panose="05050102010706020507" pitchFamily="18" charset="2"/>
              </a:rPr>
              <a:t>     …. See previous page</a:t>
            </a:r>
          </a:p>
        </p:txBody>
      </p:sp>
    </p:spTree>
    <p:extLst>
      <p:ext uri="{BB962C8B-B14F-4D97-AF65-F5344CB8AC3E}">
        <p14:creationId xmlns:p14="http://schemas.microsoft.com/office/powerpoint/2010/main" val="49487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286EDAB9-31F0-445E-9936-BCF7095F2E5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Introduction (Cont.)</a:t>
            </a:r>
          </a:p>
        </p:txBody>
      </p:sp>
      <p:sp>
        <p:nvSpPr>
          <p:cNvPr id="13315" name="Rectangle 3">
            <a:extLst>
              <a:ext uri="{FF2B5EF4-FFF2-40B4-BE49-F238E27FC236}">
                <a16:creationId xmlns:a16="http://schemas.microsoft.com/office/drawing/2014/main" id="{82FD3551-130F-449A-9742-57CFBE167838}"/>
              </a:ext>
            </a:extLst>
          </p:cNvPr>
          <p:cNvSpPr>
            <a:spLocks noGrp="1" noChangeArrowheads="1"/>
          </p:cNvSpPr>
          <p:nvPr>
            <p:ph idx="1"/>
          </p:nvPr>
        </p:nvSpPr>
        <p:spPr>
          <a:xfrm>
            <a:off x="712269" y="1121747"/>
            <a:ext cx="7806088" cy="4220272"/>
          </a:xfrm>
        </p:spPr>
        <p:txBody>
          <a:bodyPr/>
          <a:lstStyle/>
          <a:p>
            <a:pPr marL="381000" indent="-381000">
              <a:lnSpc>
                <a:spcPct val="90000"/>
              </a:lnSpc>
            </a:pPr>
            <a:r>
              <a:rPr lang="en-US" altLang="en-US" dirty="0"/>
              <a:t>Cost difference between evaluation plans for a query can be enormous</a:t>
            </a:r>
          </a:p>
          <a:p>
            <a:pPr marL="800100" lvl="1" indent="-342900">
              <a:lnSpc>
                <a:spcPct val="90000"/>
              </a:lnSpc>
            </a:pPr>
            <a:r>
              <a:rPr lang="en-US" altLang="en-US" dirty="0"/>
              <a:t>E.g., seconds vs. days in some cases</a:t>
            </a:r>
          </a:p>
          <a:p>
            <a:pPr marL="381000" indent="-381000">
              <a:lnSpc>
                <a:spcPct val="90000"/>
              </a:lnSpc>
            </a:pPr>
            <a:r>
              <a:rPr lang="en-US" altLang="en-US" dirty="0"/>
              <a:t>Steps in </a:t>
            </a:r>
            <a:r>
              <a:rPr lang="en-US" altLang="en-US" b="1" dirty="0">
                <a:solidFill>
                  <a:srgbClr val="002060"/>
                </a:solidFill>
              </a:rPr>
              <a:t>cost-based query optimization</a:t>
            </a:r>
          </a:p>
          <a:p>
            <a:pPr marL="457200" lvl="1" indent="0">
              <a:lnSpc>
                <a:spcPct val="90000"/>
              </a:lnSpc>
              <a:buNone/>
            </a:pPr>
            <a:r>
              <a:rPr lang="en-US" altLang="en-US" dirty="0">
                <a:solidFill>
                  <a:srgbClr val="FF9900"/>
                </a:solidFill>
              </a:rPr>
              <a:t>1.</a:t>
            </a:r>
            <a:r>
              <a:rPr lang="en-US" altLang="en-US" dirty="0"/>
              <a:t>   Generate logically equivalent expressions using </a:t>
            </a:r>
            <a:r>
              <a:rPr lang="en-US" altLang="en-US" b="1" dirty="0">
                <a:solidFill>
                  <a:srgbClr val="002060"/>
                </a:solidFill>
              </a:rPr>
              <a:t>equivalence rules</a:t>
            </a:r>
            <a:endParaRPr lang="en-US" altLang="en-US" dirty="0">
              <a:solidFill>
                <a:srgbClr val="002060"/>
              </a:solidFill>
            </a:endParaRPr>
          </a:p>
          <a:p>
            <a:pPr marL="457200" lvl="1" indent="0">
              <a:lnSpc>
                <a:spcPct val="90000"/>
              </a:lnSpc>
              <a:buNone/>
            </a:pPr>
            <a:r>
              <a:rPr lang="en-US" altLang="en-US" dirty="0">
                <a:solidFill>
                  <a:srgbClr val="FF9900"/>
                </a:solidFill>
              </a:rPr>
              <a:t>2.   </a:t>
            </a:r>
            <a:r>
              <a:rPr lang="en-US" altLang="en-US" dirty="0"/>
              <a:t>Annotate resultant expressions to get alternative query plans</a:t>
            </a:r>
          </a:p>
          <a:p>
            <a:pPr marL="457200" lvl="1" indent="0">
              <a:lnSpc>
                <a:spcPct val="90000"/>
              </a:lnSpc>
              <a:buNone/>
            </a:pPr>
            <a:r>
              <a:rPr lang="en-US" altLang="en-US" dirty="0">
                <a:solidFill>
                  <a:srgbClr val="FF9900"/>
                </a:solidFill>
              </a:rPr>
              <a:t>3.   </a:t>
            </a:r>
            <a:r>
              <a:rPr lang="en-US" altLang="en-US" dirty="0"/>
              <a:t>Choose the cheapest plan based on </a:t>
            </a:r>
            <a:r>
              <a:rPr lang="en-US" altLang="en-US" b="1" dirty="0">
                <a:solidFill>
                  <a:srgbClr val="002060"/>
                </a:solidFill>
              </a:rPr>
              <a:t>estimated cost</a:t>
            </a:r>
            <a:endParaRPr lang="en-US" altLang="en-US" dirty="0">
              <a:solidFill>
                <a:srgbClr val="002060"/>
              </a:solidFill>
            </a:endParaRPr>
          </a:p>
          <a:p>
            <a:pPr marL="381000" indent="-381000">
              <a:lnSpc>
                <a:spcPct val="90000"/>
              </a:lnSpc>
            </a:pPr>
            <a:r>
              <a:rPr lang="en-US" altLang="en-US" dirty="0"/>
              <a:t>Estimation of plan cost based on:</a:t>
            </a:r>
          </a:p>
          <a:p>
            <a:pPr marL="800100" lvl="1" indent="-342900">
              <a:lnSpc>
                <a:spcPct val="90000"/>
              </a:lnSpc>
            </a:pPr>
            <a:r>
              <a:rPr lang="en-US" altLang="en-US" dirty="0"/>
              <a:t>Statistical information about relations. Examples:</a:t>
            </a:r>
          </a:p>
          <a:p>
            <a:pPr marL="1200150" lvl="2" indent="-342900">
              <a:lnSpc>
                <a:spcPct val="90000"/>
              </a:lnSpc>
            </a:pPr>
            <a:r>
              <a:rPr lang="en-US" altLang="en-US" dirty="0"/>
              <a:t>number of tuples, number of distinct values for an attribute</a:t>
            </a:r>
          </a:p>
          <a:p>
            <a:pPr marL="800100" lvl="1" indent="-342900">
              <a:lnSpc>
                <a:spcPct val="90000"/>
              </a:lnSpc>
            </a:pPr>
            <a:r>
              <a:rPr lang="en-US" altLang="en-US" dirty="0"/>
              <a:t>Statistics estimation for intermediate results</a:t>
            </a:r>
          </a:p>
          <a:p>
            <a:pPr marL="1200150" lvl="2" indent="-342900">
              <a:lnSpc>
                <a:spcPct val="90000"/>
              </a:lnSpc>
            </a:pPr>
            <a:r>
              <a:rPr lang="en-US" altLang="en-US" dirty="0"/>
              <a:t>to compute cost of complex expressions</a:t>
            </a:r>
          </a:p>
          <a:p>
            <a:pPr marL="800100" lvl="1" indent="-342900">
              <a:lnSpc>
                <a:spcPct val="90000"/>
              </a:lnSpc>
            </a:pPr>
            <a:r>
              <a:rPr lang="en-US" altLang="en-US" dirty="0"/>
              <a:t>Cost formulae for algorithms, computed using statistics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787CC2D0-0C7D-42A9-AF22-7CDDC87AC4F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Left Deep Join Trees</a:t>
            </a:r>
          </a:p>
        </p:txBody>
      </p:sp>
      <p:sp>
        <p:nvSpPr>
          <p:cNvPr id="56323" name="Rectangle 3">
            <a:extLst>
              <a:ext uri="{FF2B5EF4-FFF2-40B4-BE49-F238E27FC236}">
                <a16:creationId xmlns:a16="http://schemas.microsoft.com/office/drawing/2014/main" id="{61EB365F-100D-4A52-810C-9B26E5642F99}"/>
              </a:ext>
            </a:extLst>
          </p:cNvPr>
          <p:cNvSpPr>
            <a:spLocks noGrp="1" noChangeArrowheads="1"/>
          </p:cNvSpPr>
          <p:nvPr>
            <p:ph idx="1"/>
          </p:nvPr>
        </p:nvSpPr>
        <p:spPr>
          <a:xfrm>
            <a:off x="673768" y="1093788"/>
            <a:ext cx="7093870" cy="1662112"/>
          </a:xfrm>
          <a:prstGeom prst="rect">
            <a:avLst/>
          </a:prstGeom>
        </p:spPr>
        <p:txBody>
          <a:bodyPr/>
          <a:lstStyle/>
          <a:p>
            <a:r>
              <a:rPr lang="en-US" altLang="en-US" dirty="0"/>
              <a:t>In </a:t>
            </a:r>
            <a:r>
              <a:rPr lang="en-US" altLang="en-US" b="1" dirty="0"/>
              <a:t>left-deep join trees,</a:t>
            </a:r>
            <a:r>
              <a:rPr lang="en-US" altLang="en-US" dirty="0"/>
              <a:t> the right-hand-side input for each join is a relation, not the result of an intermediate join.</a:t>
            </a:r>
          </a:p>
        </p:txBody>
      </p:sp>
      <p:pic>
        <p:nvPicPr>
          <p:cNvPr id="56324" name="Picture 6">
            <a:extLst>
              <a:ext uri="{FF2B5EF4-FFF2-40B4-BE49-F238E27FC236}">
                <a16:creationId xmlns:a16="http://schemas.microsoft.com/office/drawing/2014/main" id="{3896FDEC-5956-484B-BEFE-47EA3B835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2160588"/>
            <a:ext cx="6805613"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8465E70E-8B69-46D1-8581-70D77D4ACCE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Cost of Optimization</a:t>
            </a:r>
          </a:p>
        </p:txBody>
      </p:sp>
      <p:sp>
        <p:nvSpPr>
          <p:cNvPr id="58371" name="Rectangle 3">
            <a:extLst>
              <a:ext uri="{FF2B5EF4-FFF2-40B4-BE49-F238E27FC236}">
                <a16:creationId xmlns:a16="http://schemas.microsoft.com/office/drawing/2014/main" id="{F745172A-CB6D-4146-B75D-9049D1845430}"/>
              </a:ext>
            </a:extLst>
          </p:cNvPr>
          <p:cNvSpPr>
            <a:spLocks noGrp="1" noChangeArrowheads="1"/>
          </p:cNvSpPr>
          <p:nvPr>
            <p:ph idx="1"/>
          </p:nvPr>
        </p:nvSpPr>
        <p:spPr>
          <a:xfrm>
            <a:off x="635267" y="1102497"/>
            <a:ext cx="7911968" cy="5367972"/>
          </a:xfrm>
        </p:spPr>
        <p:txBody>
          <a:bodyPr/>
          <a:lstStyle/>
          <a:p>
            <a:pPr>
              <a:lnSpc>
                <a:spcPct val="90000"/>
              </a:lnSpc>
            </a:pPr>
            <a:r>
              <a:rPr lang="en-US" altLang="en-US" dirty="0"/>
              <a:t>With dynamic programming time complexity of optimization with bushy trees is </a:t>
            </a:r>
            <a:r>
              <a:rPr lang="en-US" altLang="en-US" i="1" dirty="0"/>
              <a:t>O</a:t>
            </a:r>
            <a:r>
              <a:rPr lang="en-US" altLang="en-US" dirty="0"/>
              <a:t>(3</a:t>
            </a:r>
            <a:r>
              <a:rPr lang="en-US" altLang="en-US" i="1" baseline="30000" dirty="0"/>
              <a:t>n</a:t>
            </a:r>
            <a:r>
              <a:rPr lang="en-US" altLang="en-US" dirty="0"/>
              <a:t>).  </a:t>
            </a:r>
          </a:p>
          <a:p>
            <a:pPr lvl="1">
              <a:lnSpc>
                <a:spcPct val="90000"/>
              </a:lnSpc>
            </a:pPr>
            <a:r>
              <a:rPr lang="en-US" altLang="en-US" dirty="0"/>
              <a:t>With </a:t>
            </a:r>
            <a:r>
              <a:rPr lang="en-US" altLang="en-US" i="1" dirty="0"/>
              <a:t>n </a:t>
            </a:r>
            <a:r>
              <a:rPr lang="en-US" altLang="en-US" dirty="0"/>
              <a:t>= 10, this number is 59000 instead of 176 billion!</a:t>
            </a:r>
          </a:p>
          <a:p>
            <a:pPr>
              <a:lnSpc>
                <a:spcPct val="90000"/>
              </a:lnSpc>
            </a:pPr>
            <a:r>
              <a:rPr lang="en-US" altLang="en-US" dirty="0"/>
              <a:t>Space complexity is </a:t>
            </a:r>
            <a:r>
              <a:rPr lang="en-US" altLang="en-US" i="1" dirty="0"/>
              <a:t>O</a:t>
            </a:r>
            <a:r>
              <a:rPr lang="en-US" altLang="en-US" dirty="0"/>
              <a:t>(2</a:t>
            </a:r>
            <a:r>
              <a:rPr lang="en-US" altLang="en-US" i="1" baseline="30000" dirty="0"/>
              <a:t>n</a:t>
            </a:r>
            <a:r>
              <a:rPr lang="en-US" altLang="en-US" dirty="0"/>
              <a:t>) </a:t>
            </a:r>
          </a:p>
          <a:p>
            <a:pPr>
              <a:lnSpc>
                <a:spcPct val="90000"/>
              </a:lnSpc>
            </a:pPr>
            <a:r>
              <a:rPr lang="en-US" altLang="en-US" dirty="0"/>
              <a:t>To find best left-deep join tree for a set of </a:t>
            </a:r>
            <a:r>
              <a:rPr lang="en-US" altLang="en-US" i="1" dirty="0"/>
              <a:t>n</a:t>
            </a:r>
            <a:r>
              <a:rPr lang="en-US" altLang="en-US" dirty="0"/>
              <a:t> relations:</a:t>
            </a:r>
          </a:p>
          <a:p>
            <a:pPr lvl="1">
              <a:lnSpc>
                <a:spcPct val="90000"/>
              </a:lnSpc>
            </a:pPr>
            <a:r>
              <a:rPr lang="en-US" altLang="en-US" dirty="0"/>
              <a:t>Consider </a:t>
            </a:r>
            <a:r>
              <a:rPr lang="en-US" altLang="en-US" i="1" dirty="0"/>
              <a:t>n </a:t>
            </a:r>
            <a:r>
              <a:rPr lang="en-US" altLang="en-US" dirty="0"/>
              <a:t>alternatives with one relation as right-hand side input and the other relations as left-hand side input.</a:t>
            </a:r>
          </a:p>
          <a:p>
            <a:pPr lvl="1">
              <a:lnSpc>
                <a:spcPct val="90000"/>
              </a:lnSpc>
            </a:pPr>
            <a:r>
              <a:rPr lang="en-US" altLang="en-US" dirty="0">
                <a:sym typeface="Symbol" panose="05050102010706020507" pitchFamily="18" charset="2"/>
              </a:rPr>
              <a:t>Modify optimization algorithm:</a:t>
            </a:r>
          </a:p>
          <a:p>
            <a:pPr lvl="2">
              <a:lnSpc>
                <a:spcPct val="90000"/>
              </a:lnSpc>
            </a:pPr>
            <a:r>
              <a:rPr lang="en-US" altLang="en-US" dirty="0">
                <a:sym typeface="Symbol" panose="05050102010706020507" pitchFamily="18" charset="2"/>
              </a:rPr>
              <a:t>Replace </a:t>
            </a:r>
            <a:r>
              <a:rPr lang="ja-JP" altLang="en-US" dirty="0">
                <a:sym typeface="Symbol" panose="05050102010706020507" pitchFamily="18" charset="2"/>
              </a:rPr>
              <a:t>“</a:t>
            </a:r>
            <a:r>
              <a:rPr lang="en-US" altLang="ja-JP" b="1" dirty="0">
                <a:sym typeface="Symbol" panose="05050102010706020507" pitchFamily="18" charset="2"/>
              </a:rPr>
              <a:t>for each </a:t>
            </a:r>
            <a:r>
              <a:rPr lang="en-US" altLang="ja-JP" dirty="0">
                <a:sym typeface="Symbol" panose="05050102010706020507" pitchFamily="18" charset="2"/>
              </a:rPr>
              <a:t>non-empty subset </a:t>
            </a:r>
            <a:r>
              <a:rPr lang="en-US" altLang="ja-JP" i="1" dirty="0">
                <a:sym typeface="Symbol" panose="05050102010706020507" pitchFamily="18" charset="2"/>
              </a:rPr>
              <a:t>S</a:t>
            </a:r>
            <a:r>
              <a:rPr lang="en-US" altLang="ja-JP" dirty="0">
                <a:sym typeface="Symbol" panose="05050102010706020507" pitchFamily="18" charset="2"/>
              </a:rPr>
              <a:t>1 of </a:t>
            </a:r>
            <a:r>
              <a:rPr lang="en-US" altLang="ja-JP" i="1" dirty="0">
                <a:sym typeface="Symbol" panose="05050102010706020507" pitchFamily="18" charset="2"/>
              </a:rPr>
              <a:t>S </a:t>
            </a:r>
            <a:r>
              <a:rPr lang="en-US" altLang="ja-JP" dirty="0">
                <a:sym typeface="Symbol" panose="05050102010706020507" pitchFamily="18" charset="2"/>
              </a:rPr>
              <a:t>such that </a:t>
            </a:r>
            <a:r>
              <a:rPr lang="en-US" altLang="ja-JP" i="1" dirty="0">
                <a:sym typeface="Symbol" panose="05050102010706020507" pitchFamily="18" charset="2"/>
              </a:rPr>
              <a:t>S</a:t>
            </a:r>
            <a:r>
              <a:rPr lang="en-US" altLang="ja-JP" dirty="0">
                <a:sym typeface="Symbol" panose="05050102010706020507" pitchFamily="18" charset="2"/>
              </a:rPr>
              <a:t>1  </a:t>
            </a:r>
            <a:r>
              <a:rPr lang="en-US" altLang="ja-JP" i="1" dirty="0">
                <a:sym typeface="Symbol" panose="05050102010706020507" pitchFamily="18" charset="2"/>
              </a:rPr>
              <a:t>S</a:t>
            </a:r>
            <a:r>
              <a:rPr lang="ja-JP" altLang="en-US" i="1" dirty="0">
                <a:sym typeface="Symbol" panose="05050102010706020507" pitchFamily="18" charset="2"/>
              </a:rPr>
              <a:t>”</a:t>
            </a:r>
            <a:endParaRPr lang="en-US" altLang="ja-JP" i="1" dirty="0">
              <a:sym typeface="Symbol" panose="05050102010706020507" pitchFamily="18" charset="2"/>
            </a:endParaRPr>
          </a:p>
          <a:p>
            <a:pPr lvl="2">
              <a:lnSpc>
                <a:spcPct val="90000"/>
              </a:lnSpc>
            </a:pPr>
            <a:r>
              <a:rPr lang="en-US" altLang="en-US" dirty="0">
                <a:sym typeface="Symbol" panose="05050102010706020507" pitchFamily="18" charset="2"/>
              </a:rPr>
              <a:t>By:   </a:t>
            </a:r>
            <a:r>
              <a:rPr lang="en-US" altLang="en-US" b="1" dirty="0">
                <a:sym typeface="Symbol" panose="05050102010706020507" pitchFamily="18" charset="2"/>
              </a:rPr>
              <a:t>for each </a:t>
            </a:r>
            <a:r>
              <a:rPr lang="en-US" altLang="en-US" dirty="0">
                <a:sym typeface="Symbol" panose="05050102010706020507" pitchFamily="18" charset="2"/>
              </a:rPr>
              <a:t>relation r in S</a:t>
            </a:r>
            <a:br>
              <a:rPr lang="en-US" altLang="en-US" dirty="0">
                <a:sym typeface="Symbol" panose="05050102010706020507" pitchFamily="18" charset="2"/>
              </a:rPr>
            </a:br>
            <a:r>
              <a:rPr lang="en-US" altLang="en-US" dirty="0">
                <a:sym typeface="Symbol" panose="05050102010706020507" pitchFamily="18" charset="2"/>
              </a:rPr>
              <a:t>               let S1 = S – r </a:t>
            </a:r>
            <a:r>
              <a:rPr lang="en-US" altLang="en-US" dirty="0"/>
              <a:t>.</a:t>
            </a:r>
          </a:p>
          <a:p>
            <a:pPr>
              <a:lnSpc>
                <a:spcPct val="90000"/>
              </a:lnSpc>
            </a:pPr>
            <a:r>
              <a:rPr lang="en-US" altLang="en-US" dirty="0"/>
              <a:t>If only left-deep trees are considered, time complexity of finding best join order is </a:t>
            </a:r>
            <a:r>
              <a:rPr lang="en-US" altLang="en-US" i="1" dirty="0"/>
              <a:t>O</a:t>
            </a:r>
            <a:r>
              <a:rPr lang="en-US" altLang="en-US" dirty="0"/>
              <a:t>(</a:t>
            </a:r>
            <a:r>
              <a:rPr lang="en-US" altLang="en-US" i="1" dirty="0"/>
              <a:t>n </a:t>
            </a:r>
            <a:r>
              <a:rPr lang="en-US" altLang="en-US" dirty="0"/>
              <a:t>2</a:t>
            </a:r>
            <a:r>
              <a:rPr lang="en-US" altLang="en-US" i="1" baseline="30000" dirty="0"/>
              <a:t>n</a:t>
            </a:r>
            <a:r>
              <a:rPr lang="en-US" altLang="en-US" dirty="0"/>
              <a:t>)</a:t>
            </a:r>
          </a:p>
          <a:p>
            <a:pPr lvl="1">
              <a:lnSpc>
                <a:spcPct val="90000"/>
              </a:lnSpc>
            </a:pPr>
            <a:r>
              <a:rPr lang="en-US" altLang="en-US" dirty="0"/>
              <a:t>Space complexity remains at </a:t>
            </a:r>
            <a:r>
              <a:rPr lang="en-US" altLang="en-US" i="1" dirty="0"/>
              <a:t>O</a:t>
            </a:r>
            <a:r>
              <a:rPr lang="en-US" altLang="en-US" dirty="0"/>
              <a:t>(2</a:t>
            </a:r>
            <a:r>
              <a:rPr lang="en-US" altLang="en-US" i="1" baseline="30000" dirty="0"/>
              <a:t>n</a:t>
            </a:r>
            <a:r>
              <a:rPr lang="en-US" altLang="en-US" dirty="0"/>
              <a:t>) </a:t>
            </a:r>
          </a:p>
          <a:p>
            <a:pPr>
              <a:lnSpc>
                <a:spcPct val="90000"/>
              </a:lnSpc>
            </a:pPr>
            <a:r>
              <a:rPr lang="en-US" altLang="en-US" dirty="0"/>
              <a:t>Cost-based optimization is expensive, but worthwhile for queries on large datasets (typical queries have small n, generally &lt; 10)</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18EDC6BD-A90C-4ACB-BC65-90CEA4E90BCA}"/>
              </a:ext>
            </a:extLst>
          </p:cNvPr>
          <p:cNvSpPr>
            <a:spLocks noGrp="1" noChangeArrowheads="1"/>
          </p:cNvSpPr>
          <p:nvPr>
            <p:ph type="title"/>
          </p:nvPr>
        </p:nvSpPr>
        <p:spPr/>
        <p:txBody>
          <a:bodyPr/>
          <a:lstStyle/>
          <a:p>
            <a:pPr>
              <a:defRPr/>
            </a:pPr>
            <a:r>
              <a:rPr lang="en-US" altLang="en-US" sz="3000">
                <a:effectLst>
                  <a:outerShdw blurRad="38100" dist="38100" dir="2700000" algn="tl">
                    <a:srgbClr val="C0C0C0"/>
                  </a:outerShdw>
                </a:effectLst>
              </a:rPr>
              <a:t>Interesting Sort Orders</a:t>
            </a:r>
          </a:p>
        </p:txBody>
      </p:sp>
      <p:sp>
        <p:nvSpPr>
          <p:cNvPr id="60419" name="Rectangle 3">
            <a:extLst>
              <a:ext uri="{FF2B5EF4-FFF2-40B4-BE49-F238E27FC236}">
                <a16:creationId xmlns:a16="http://schemas.microsoft.com/office/drawing/2014/main" id="{87527546-FD20-4BC7-BA53-B7AA465F641A}"/>
              </a:ext>
            </a:extLst>
          </p:cNvPr>
          <p:cNvSpPr>
            <a:spLocks noGrp="1" noChangeArrowheads="1"/>
          </p:cNvSpPr>
          <p:nvPr>
            <p:ph idx="1"/>
          </p:nvPr>
        </p:nvSpPr>
        <p:spPr>
          <a:xfrm>
            <a:off x="635268" y="1073622"/>
            <a:ext cx="7796464" cy="5367972"/>
          </a:xfrm>
        </p:spPr>
        <p:txBody>
          <a:bodyPr/>
          <a:lstStyle/>
          <a:p>
            <a:r>
              <a:rPr lang="en-US" altLang="en-US" dirty="0"/>
              <a:t>Consider the expression (</a:t>
            </a:r>
            <a:r>
              <a:rPr lang="en-US" altLang="en-US" i="1" dirty="0"/>
              <a:t>r</a:t>
            </a:r>
            <a:r>
              <a:rPr lang="en-US" altLang="en-US" baseline="-25000" dirty="0"/>
              <a:t>1</a:t>
            </a:r>
            <a:r>
              <a:rPr lang="en-US" altLang="en-US" dirty="0"/>
              <a:t> </a:t>
            </a:r>
            <a:r>
              <a:rPr lang="en-IN" dirty="0"/>
              <a:t>⨝ </a:t>
            </a:r>
            <a:r>
              <a:rPr lang="en-US" altLang="en-US" i="1" dirty="0"/>
              <a:t>r</a:t>
            </a:r>
            <a:r>
              <a:rPr lang="en-US" altLang="en-US" baseline="-25000" dirty="0"/>
              <a:t>2</a:t>
            </a:r>
            <a:r>
              <a:rPr lang="en-US" altLang="en-US" dirty="0"/>
              <a:t>) </a:t>
            </a:r>
            <a:r>
              <a:rPr lang="en-IN" dirty="0"/>
              <a:t>⨝</a:t>
            </a:r>
            <a:r>
              <a:rPr lang="en-US" altLang="en-US" dirty="0"/>
              <a:t> </a:t>
            </a:r>
            <a:r>
              <a:rPr lang="en-US" altLang="en-US" i="1" dirty="0"/>
              <a:t>r</a:t>
            </a:r>
            <a:r>
              <a:rPr lang="en-US" altLang="en-US" baseline="-25000" dirty="0"/>
              <a:t>3</a:t>
            </a:r>
            <a:r>
              <a:rPr lang="en-US" altLang="en-US" dirty="0"/>
              <a:t> (with A as common attribute)</a:t>
            </a:r>
          </a:p>
          <a:p>
            <a:r>
              <a:rPr lang="en-US" altLang="en-US" dirty="0"/>
              <a:t>An </a:t>
            </a:r>
            <a:r>
              <a:rPr lang="en-US" altLang="en-US" b="1" dirty="0">
                <a:solidFill>
                  <a:srgbClr val="002060"/>
                </a:solidFill>
              </a:rPr>
              <a:t>interesting sort order </a:t>
            </a:r>
            <a:r>
              <a:rPr lang="en-US" altLang="en-US" dirty="0">
                <a:solidFill>
                  <a:srgbClr val="002060"/>
                </a:solidFill>
              </a:rPr>
              <a:t> </a:t>
            </a:r>
            <a:r>
              <a:rPr lang="en-US" altLang="en-US" dirty="0"/>
              <a:t>is a particular sort order of tuples that could make a later operation (join/group by/order by) cheaper</a:t>
            </a:r>
          </a:p>
          <a:p>
            <a:pPr lvl="1"/>
            <a:r>
              <a:rPr lang="en-US" altLang="en-US" dirty="0"/>
              <a:t>Using merge-join to compute </a:t>
            </a:r>
            <a:r>
              <a:rPr lang="en-US" altLang="en-US" i="1" dirty="0"/>
              <a:t>r</a:t>
            </a:r>
            <a:r>
              <a:rPr lang="en-US" altLang="en-US" baseline="-25000" dirty="0"/>
              <a:t>1</a:t>
            </a:r>
            <a:r>
              <a:rPr lang="en-US" altLang="en-US" dirty="0"/>
              <a:t> </a:t>
            </a:r>
            <a:r>
              <a:rPr lang="en-IN" dirty="0"/>
              <a:t>⨝</a:t>
            </a:r>
            <a:r>
              <a:rPr lang="en-US" altLang="en-US" dirty="0"/>
              <a:t> </a:t>
            </a:r>
            <a:r>
              <a:rPr lang="en-US" altLang="en-US" i="1" dirty="0"/>
              <a:t>r</a:t>
            </a:r>
            <a:r>
              <a:rPr lang="en-US" altLang="en-US" baseline="-25000" dirty="0"/>
              <a:t>2</a:t>
            </a:r>
            <a:r>
              <a:rPr lang="en-US" altLang="en-US" dirty="0"/>
              <a:t>  may be costlier than hash join but generates result sorted on A</a:t>
            </a:r>
          </a:p>
          <a:p>
            <a:pPr lvl="1"/>
            <a:r>
              <a:rPr lang="en-US" altLang="en-US" dirty="0"/>
              <a:t>Which in turn may make merge-join with </a:t>
            </a:r>
            <a:r>
              <a:rPr lang="en-US" altLang="en-US" i="1" dirty="0"/>
              <a:t>r</a:t>
            </a:r>
            <a:r>
              <a:rPr lang="en-US" altLang="en-US" baseline="-25000" dirty="0"/>
              <a:t>3</a:t>
            </a:r>
            <a:r>
              <a:rPr lang="en-US" altLang="en-US" dirty="0"/>
              <a:t> cheaper, which may reduce cost of join with </a:t>
            </a:r>
            <a:r>
              <a:rPr lang="en-US" altLang="en-US" i="1" dirty="0"/>
              <a:t>r</a:t>
            </a:r>
            <a:r>
              <a:rPr lang="en-US" altLang="en-US" baseline="-25000" dirty="0"/>
              <a:t>3</a:t>
            </a:r>
            <a:r>
              <a:rPr lang="en-US" altLang="en-US" dirty="0"/>
              <a:t> and minimizing overall cost </a:t>
            </a:r>
          </a:p>
          <a:p>
            <a:r>
              <a:rPr lang="en-US" altLang="en-US" dirty="0"/>
              <a:t>Not sufficient to find the best join order for each subset of the set of </a:t>
            </a:r>
            <a:r>
              <a:rPr lang="en-US" altLang="en-US" i="1" dirty="0"/>
              <a:t>n</a:t>
            </a:r>
            <a:r>
              <a:rPr lang="en-US" altLang="en-US" dirty="0"/>
              <a:t> given relations</a:t>
            </a:r>
          </a:p>
          <a:p>
            <a:pPr lvl="1"/>
            <a:r>
              <a:rPr lang="en-US" altLang="en-US" dirty="0"/>
              <a:t>must find the best join order for each subset, </a:t>
            </a:r>
            <a:r>
              <a:rPr lang="en-US" altLang="en-US" b="1" dirty="0"/>
              <a:t>for each interesting sort order</a:t>
            </a:r>
          </a:p>
          <a:p>
            <a:pPr lvl="1"/>
            <a:r>
              <a:rPr lang="en-US" altLang="en-US" dirty="0"/>
              <a:t>Simple extension of earlier dynamic programming algorithms</a:t>
            </a:r>
          </a:p>
          <a:p>
            <a:pPr lvl="1"/>
            <a:r>
              <a:rPr lang="en-US" altLang="en-US" dirty="0"/>
              <a:t>Usually, number of interesting orders is quite small and doesn’</a:t>
            </a:r>
            <a:r>
              <a:rPr lang="en-US" altLang="ja-JP" dirty="0"/>
              <a:t>t affect time/space complexity significantly</a:t>
            </a:r>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6C33A86-0E87-40A0-BB64-63FE7EDCDC3A}"/>
              </a:ext>
            </a:extLst>
          </p:cNvPr>
          <p:cNvSpPr>
            <a:spLocks noGrp="1" noChangeArrowheads="1"/>
          </p:cNvSpPr>
          <p:nvPr>
            <p:ph type="title"/>
          </p:nvPr>
        </p:nvSpPr>
        <p:spPr>
          <a:xfrm>
            <a:off x="592986" y="117474"/>
            <a:ext cx="8500910" cy="6841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Cost Based Optimization with Equivalence Rules</a:t>
            </a:r>
          </a:p>
        </p:txBody>
      </p:sp>
      <p:sp>
        <p:nvSpPr>
          <p:cNvPr id="62467" name="Rectangle 3">
            <a:extLst>
              <a:ext uri="{FF2B5EF4-FFF2-40B4-BE49-F238E27FC236}">
                <a16:creationId xmlns:a16="http://schemas.microsoft.com/office/drawing/2014/main" id="{37F3FC48-150E-4702-BC63-9E104CADB7CC}"/>
              </a:ext>
            </a:extLst>
          </p:cNvPr>
          <p:cNvSpPr>
            <a:spLocks noGrp="1" noChangeArrowheads="1"/>
          </p:cNvSpPr>
          <p:nvPr>
            <p:ph idx="1"/>
          </p:nvPr>
        </p:nvSpPr>
        <p:spPr>
          <a:xfrm>
            <a:off x="631486" y="1073622"/>
            <a:ext cx="7800243" cy="5367972"/>
          </a:xfrm>
        </p:spPr>
        <p:txBody>
          <a:bodyPr/>
          <a:lstStyle/>
          <a:p>
            <a:r>
              <a:rPr lang="en-US" altLang="en-US" dirty="0"/>
              <a:t>Efficient optimizer based on equivalent rules depends on</a:t>
            </a:r>
          </a:p>
          <a:p>
            <a:pPr lvl="1"/>
            <a:r>
              <a:rPr lang="en-US" altLang="en-US" dirty="0"/>
              <a:t>A space efficient representation of expressions which avoids making multiple copies of subexpressions</a:t>
            </a:r>
          </a:p>
          <a:p>
            <a:pPr lvl="1"/>
            <a:r>
              <a:rPr lang="en-US" altLang="en-US" dirty="0"/>
              <a:t>Efficient techniques for detecting duplicate derivations of expressions</a:t>
            </a:r>
          </a:p>
          <a:p>
            <a:pPr lvl="1"/>
            <a:r>
              <a:rPr lang="en-US" altLang="en-US" dirty="0"/>
              <a:t>A form of dynamic programming based on </a:t>
            </a:r>
            <a:r>
              <a:rPr lang="en-US" altLang="en-US" b="1" dirty="0" err="1">
                <a:solidFill>
                  <a:srgbClr val="002060"/>
                </a:solidFill>
              </a:rPr>
              <a:t>memoization</a:t>
            </a:r>
            <a:r>
              <a:rPr lang="en-US" altLang="en-US" dirty="0"/>
              <a:t>, which stores the best plan for a subexpression the first time it is optimized, and reuses in on repeated optimization calls on same subexpression</a:t>
            </a:r>
          </a:p>
          <a:p>
            <a:pPr lvl="1"/>
            <a:r>
              <a:rPr lang="en-US" altLang="en-US" dirty="0"/>
              <a:t>Cost-based pruning techniques that avoid generating all plans</a:t>
            </a:r>
          </a:p>
          <a:p>
            <a:r>
              <a:rPr lang="en-US" altLang="en-US" dirty="0"/>
              <a:t>Pioneered by the Volcano project and implemented in the SQL Server optimizer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82ED439D-5E84-4683-953D-387E702F78F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Heuristic Optimization</a:t>
            </a:r>
          </a:p>
        </p:txBody>
      </p:sp>
      <p:sp>
        <p:nvSpPr>
          <p:cNvPr id="63491" name="Rectangle 3">
            <a:extLst>
              <a:ext uri="{FF2B5EF4-FFF2-40B4-BE49-F238E27FC236}">
                <a16:creationId xmlns:a16="http://schemas.microsoft.com/office/drawing/2014/main" id="{63FE8240-83B1-4C08-8204-3A38A6B7C474}"/>
              </a:ext>
            </a:extLst>
          </p:cNvPr>
          <p:cNvSpPr>
            <a:spLocks noGrp="1" noChangeArrowheads="1"/>
          </p:cNvSpPr>
          <p:nvPr>
            <p:ph idx="1"/>
          </p:nvPr>
        </p:nvSpPr>
        <p:spPr>
          <a:xfrm>
            <a:off x="635267" y="1073622"/>
            <a:ext cx="7911967" cy="5367972"/>
          </a:xfrm>
        </p:spPr>
        <p:txBody>
          <a:bodyPr/>
          <a:lstStyle/>
          <a:p>
            <a:r>
              <a:rPr lang="en-US" altLang="en-US" dirty="0"/>
              <a:t>Cost-based optimization is expensive, even with dynamic programming.</a:t>
            </a:r>
          </a:p>
          <a:p>
            <a:r>
              <a:rPr lang="en-US" altLang="en-US" dirty="0"/>
              <a:t>Systems may use </a:t>
            </a:r>
            <a:r>
              <a:rPr lang="en-US" altLang="en-US" i="1" dirty="0"/>
              <a:t>heuristics </a:t>
            </a:r>
            <a:r>
              <a:rPr lang="en-US" altLang="en-US" dirty="0"/>
              <a:t>to reduce the number of choices that must be made in a cost-based fashion.</a:t>
            </a:r>
          </a:p>
          <a:p>
            <a:r>
              <a:rPr lang="en-US" altLang="en-US" dirty="0"/>
              <a:t>Heuristic optimization transforms the query-tree by using a set of rules that typically (but not in all cases) improve execution performance:</a:t>
            </a:r>
          </a:p>
          <a:p>
            <a:pPr lvl="1"/>
            <a:r>
              <a:rPr lang="en-US" altLang="en-US" dirty="0"/>
              <a:t>Perform selection early (reduces the number of tuples)</a:t>
            </a:r>
          </a:p>
          <a:p>
            <a:pPr lvl="1"/>
            <a:r>
              <a:rPr lang="en-US" altLang="en-US" dirty="0"/>
              <a:t>Perform projection early (reduces the number of attributes)</a:t>
            </a:r>
          </a:p>
          <a:p>
            <a:pPr lvl="1"/>
            <a:r>
              <a:rPr lang="en-US" altLang="en-US" dirty="0"/>
              <a:t>Perform most restrictive selection and join operations (i.e., with smallest result size) before other similar operations.</a:t>
            </a:r>
          </a:p>
          <a:p>
            <a:pPr lvl="1"/>
            <a:r>
              <a:rPr lang="en-US" altLang="en-US" dirty="0"/>
              <a:t>Some systems use only heuristics, others combine heuristics with partial cost-based optimization.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1160E76A-7C72-4325-B3D5-146F069D4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Structure of Query Optimizers</a:t>
            </a:r>
          </a:p>
        </p:txBody>
      </p:sp>
      <p:sp>
        <p:nvSpPr>
          <p:cNvPr id="65539" name="Rectangle 3">
            <a:extLst>
              <a:ext uri="{FF2B5EF4-FFF2-40B4-BE49-F238E27FC236}">
                <a16:creationId xmlns:a16="http://schemas.microsoft.com/office/drawing/2014/main" id="{666527D1-471A-42D8-BD11-CBBE0266ABBA}"/>
              </a:ext>
            </a:extLst>
          </p:cNvPr>
          <p:cNvSpPr>
            <a:spLocks noGrp="1" noChangeArrowheads="1"/>
          </p:cNvSpPr>
          <p:nvPr>
            <p:ph idx="1"/>
          </p:nvPr>
        </p:nvSpPr>
        <p:spPr>
          <a:xfrm>
            <a:off x="635268" y="1073622"/>
            <a:ext cx="7690586" cy="5367972"/>
          </a:xfrm>
        </p:spPr>
        <p:txBody>
          <a:bodyPr/>
          <a:lstStyle/>
          <a:p>
            <a:r>
              <a:rPr lang="en-US" altLang="en-US" dirty="0"/>
              <a:t>Many optimizers considers only left-deep join orders.</a:t>
            </a:r>
          </a:p>
          <a:p>
            <a:pPr lvl="1"/>
            <a:r>
              <a:rPr lang="en-US" altLang="en-US" dirty="0"/>
              <a:t>Plus heuristics to push selections and projections down the query tree</a:t>
            </a:r>
          </a:p>
          <a:p>
            <a:pPr lvl="1"/>
            <a:r>
              <a:rPr lang="en-US" altLang="en-US" dirty="0"/>
              <a:t>Reduces optimization complexity and generates plans amenable to pipelined evaluation.</a:t>
            </a:r>
          </a:p>
          <a:p>
            <a:r>
              <a:rPr lang="en-US" altLang="en-US" dirty="0"/>
              <a:t>Heuristic optimization used in some versions of Oracle:</a:t>
            </a:r>
          </a:p>
          <a:p>
            <a:pPr lvl="1"/>
            <a:r>
              <a:rPr lang="en-US" altLang="en-US" dirty="0"/>
              <a:t>Repeatedly pick </a:t>
            </a:r>
            <a:r>
              <a:rPr lang="ja-JP" altLang="en-US" dirty="0"/>
              <a:t>“</a:t>
            </a:r>
            <a:r>
              <a:rPr lang="en-US" altLang="ja-JP" dirty="0"/>
              <a:t>best</a:t>
            </a:r>
            <a:r>
              <a:rPr lang="ja-JP" altLang="en-US" dirty="0"/>
              <a:t>”</a:t>
            </a:r>
            <a:r>
              <a:rPr lang="en-US" altLang="ja-JP" dirty="0"/>
              <a:t> relation to join next </a:t>
            </a:r>
          </a:p>
          <a:p>
            <a:pPr lvl="2"/>
            <a:r>
              <a:rPr lang="en-US" altLang="en-US" dirty="0"/>
              <a:t>Starting from each of n starting points.  Pick best among these</a:t>
            </a:r>
          </a:p>
          <a:p>
            <a:r>
              <a:rPr lang="en-US" altLang="en-US" dirty="0"/>
              <a:t>Intricacies of SQL complicate query optimization</a:t>
            </a:r>
          </a:p>
          <a:p>
            <a:pPr lvl="1"/>
            <a:r>
              <a:rPr lang="en-US" altLang="en-US" dirty="0"/>
              <a:t>E.g., nested subqueries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70984037-126D-4816-9FDF-2766D90865B4}"/>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Structure of Query Optimizers (Cont.)</a:t>
            </a:r>
          </a:p>
        </p:txBody>
      </p:sp>
      <p:sp>
        <p:nvSpPr>
          <p:cNvPr id="67587" name="Rectangle 3">
            <a:extLst>
              <a:ext uri="{FF2B5EF4-FFF2-40B4-BE49-F238E27FC236}">
                <a16:creationId xmlns:a16="http://schemas.microsoft.com/office/drawing/2014/main" id="{A973CE15-B33B-4C04-AFE3-28A348190544}"/>
              </a:ext>
            </a:extLst>
          </p:cNvPr>
          <p:cNvSpPr>
            <a:spLocks noGrp="1" noChangeArrowheads="1"/>
          </p:cNvSpPr>
          <p:nvPr>
            <p:ph idx="1"/>
          </p:nvPr>
        </p:nvSpPr>
        <p:spPr>
          <a:xfrm>
            <a:off x="625642" y="943276"/>
            <a:ext cx="7786838" cy="5527193"/>
          </a:xfrm>
        </p:spPr>
        <p:txBody>
          <a:bodyPr/>
          <a:lstStyle/>
          <a:p>
            <a:r>
              <a:rPr lang="en-US" altLang="en-US" dirty="0"/>
              <a:t>Some query optimizers integrate heuristic selection and the generation of alternative access plans.</a:t>
            </a:r>
          </a:p>
          <a:p>
            <a:pPr lvl="1"/>
            <a:r>
              <a:rPr lang="en-US" altLang="en-US" dirty="0"/>
              <a:t>Frequently used approach</a:t>
            </a:r>
          </a:p>
          <a:p>
            <a:pPr lvl="2"/>
            <a:r>
              <a:rPr lang="en-US" altLang="en-US" sz="1600" dirty="0"/>
              <a:t>heuristic rewriting of nested block structure and aggregation</a:t>
            </a:r>
          </a:p>
          <a:p>
            <a:pPr lvl="2"/>
            <a:r>
              <a:rPr lang="en-US" altLang="en-US" sz="1600" dirty="0"/>
              <a:t>followed by cost-based join-order optimization for each block</a:t>
            </a:r>
          </a:p>
          <a:p>
            <a:pPr lvl="1"/>
            <a:r>
              <a:rPr lang="en-US" altLang="en-US" dirty="0"/>
              <a:t>Some optimizers (e.g. SQL Server) apply transformations to entire query and do not depend on block structure</a:t>
            </a:r>
          </a:p>
          <a:p>
            <a:pPr lvl="1"/>
            <a:r>
              <a:rPr lang="en-US" altLang="en-US" b="1" dirty="0">
                <a:solidFill>
                  <a:srgbClr val="002060"/>
                </a:solidFill>
              </a:rPr>
              <a:t>Optimization cost budget</a:t>
            </a:r>
            <a:r>
              <a:rPr lang="en-US" altLang="en-US" dirty="0">
                <a:solidFill>
                  <a:srgbClr val="002060"/>
                </a:solidFill>
              </a:rPr>
              <a:t> </a:t>
            </a:r>
            <a:r>
              <a:rPr lang="en-US" altLang="en-US" dirty="0"/>
              <a:t>to stop optimization early (if cost of plan is less than cost of optimization)</a:t>
            </a:r>
          </a:p>
          <a:p>
            <a:pPr lvl="1"/>
            <a:r>
              <a:rPr lang="en-US" altLang="en-US" b="1" dirty="0">
                <a:solidFill>
                  <a:srgbClr val="002060"/>
                </a:solidFill>
              </a:rPr>
              <a:t>Plan caching</a:t>
            </a:r>
            <a:r>
              <a:rPr lang="en-US" altLang="en-US" dirty="0">
                <a:solidFill>
                  <a:srgbClr val="002060"/>
                </a:solidFill>
              </a:rPr>
              <a:t> </a:t>
            </a:r>
            <a:r>
              <a:rPr lang="en-US" altLang="en-US" dirty="0"/>
              <a:t>to reuse previously computed plan if query is resubmitted</a:t>
            </a:r>
          </a:p>
          <a:p>
            <a:pPr lvl="2"/>
            <a:r>
              <a:rPr lang="en-US" altLang="en-US" sz="1600" dirty="0"/>
              <a:t>Even with different constants in query  </a:t>
            </a:r>
          </a:p>
          <a:p>
            <a:r>
              <a:rPr lang="en-US" altLang="en-US" dirty="0"/>
              <a:t>Even with the use of heuristics, cost-based query optimization imposes a substantial overhead.</a:t>
            </a:r>
          </a:p>
          <a:p>
            <a:pPr lvl="1"/>
            <a:r>
              <a:rPr lang="en-US" altLang="en-US" dirty="0"/>
              <a:t>But is worth it for expensive queries</a:t>
            </a:r>
          </a:p>
          <a:p>
            <a:pPr lvl="1"/>
            <a:r>
              <a:rPr lang="en-US" altLang="en-US" dirty="0"/>
              <a:t>Optimizers often use simple heuristics for very cheap queries, and perform exhaustive enumeration for more expensive queries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1782" y="2455821"/>
            <a:ext cx="7184571" cy="584775"/>
          </a:xfrm>
          <a:prstGeom prst="rect">
            <a:avLst/>
          </a:prstGeom>
          <a:noFill/>
        </p:spPr>
        <p:txBody>
          <a:bodyPr wrap="square" rtlCol="0">
            <a:spAutoFit/>
          </a:bodyPr>
          <a:lstStyle/>
          <a:p>
            <a:r>
              <a:rPr lang="en-US" sz="3200" b="1" dirty="0">
                <a:solidFill>
                  <a:srgbClr val="002060"/>
                </a:solidFill>
              </a:rPr>
              <a:t>Additional Optimization techniques</a:t>
            </a:r>
          </a:p>
        </p:txBody>
      </p:sp>
    </p:spTree>
    <p:extLst>
      <p:ext uri="{BB962C8B-B14F-4D97-AF65-F5344CB8AC3E}">
        <p14:creationId xmlns:p14="http://schemas.microsoft.com/office/powerpoint/2010/main" val="998586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a:extLst>
              <a:ext uri="{FF2B5EF4-FFF2-40B4-BE49-F238E27FC236}">
                <a16:creationId xmlns:a16="http://schemas.microsoft.com/office/drawing/2014/main" id="{26ACB2C3-8064-4B72-9C77-0C17C091243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a:t>
            </a:r>
          </a:p>
        </p:txBody>
      </p:sp>
      <p:sp>
        <p:nvSpPr>
          <p:cNvPr id="100355" name="Rectangle 3">
            <a:extLst>
              <a:ext uri="{FF2B5EF4-FFF2-40B4-BE49-F238E27FC236}">
                <a16:creationId xmlns:a16="http://schemas.microsoft.com/office/drawing/2014/main" id="{DFA7B72B-947C-4CE3-8E0E-51EF8FD382B1}"/>
              </a:ext>
            </a:extLst>
          </p:cNvPr>
          <p:cNvSpPr>
            <a:spLocks noGrp="1" noChangeArrowheads="1"/>
          </p:cNvSpPr>
          <p:nvPr>
            <p:ph idx="1"/>
          </p:nvPr>
        </p:nvSpPr>
        <p:spPr>
          <a:xfrm>
            <a:off x="654518" y="962526"/>
            <a:ext cx="8156541" cy="5488692"/>
          </a:xfrm>
        </p:spPr>
        <p:txBody>
          <a:bodyPr/>
          <a:lstStyle/>
          <a:p>
            <a:r>
              <a:rPr lang="en-US" altLang="en-US" dirty="0"/>
              <a:t>Nested query example:</a:t>
            </a:r>
            <a:br>
              <a:rPr lang="en-US" altLang="en-US" dirty="0"/>
            </a:br>
            <a:r>
              <a:rPr lang="en-US" altLang="en-US" sz="1800" b="1" dirty="0"/>
              <a:t>select</a:t>
            </a:r>
            <a:r>
              <a:rPr lang="en-US" altLang="en-US" sz="1800" dirty="0"/>
              <a:t> </a:t>
            </a:r>
            <a:r>
              <a:rPr lang="en-US" altLang="en-US" sz="1800" i="1" dirty="0"/>
              <a:t>name</a:t>
            </a:r>
            <a:r>
              <a:rPr lang="en-US" altLang="en-US" sz="2400" i="1" dirty="0"/>
              <a:t> </a:t>
            </a:r>
            <a:br>
              <a:rPr lang="en-US" altLang="en-US" sz="1800" i="1" dirty="0"/>
            </a:br>
            <a:r>
              <a:rPr lang="en-US" altLang="en-US" sz="1800" b="1" dirty="0"/>
              <a:t>from </a:t>
            </a:r>
            <a:r>
              <a:rPr lang="en-US" altLang="en-US" sz="1800" i="1" dirty="0"/>
              <a:t>instructor</a:t>
            </a:r>
            <a:br>
              <a:rPr lang="en-US" altLang="en-US" sz="1800" i="1" dirty="0"/>
            </a:br>
            <a:r>
              <a:rPr lang="en-US" altLang="en-US" sz="1800" b="1" dirty="0"/>
              <a:t>where exists </a:t>
            </a:r>
            <a:r>
              <a:rPr lang="en-US" altLang="en-US" sz="1800" dirty="0"/>
              <a:t>(</a:t>
            </a:r>
            <a:r>
              <a:rPr lang="en-US" altLang="en-US" sz="1800" b="1" dirty="0"/>
              <a:t>select </a:t>
            </a:r>
            <a:r>
              <a:rPr lang="en-US" altLang="en-US" sz="1800" dirty="0"/>
              <a:t>*</a:t>
            </a:r>
            <a:br>
              <a:rPr lang="en-US" altLang="en-US" sz="1800" dirty="0"/>
            </a:br>
            <a:r>
              <a:rPr lang="en-US" altLang="en-US" sz="1800" dirty="0"/>
              <a:t>	                </a:t>
            </a:r>
            <a:r>
              <a:rPr lang="en-US" altLang="en-US" sz="1800" b="1" dirty="0"/>
              <a:t>from </a:t>
            </a:r>
            <a:r>
              <a:rPr lang="en-US" altLang="en-US" sz="1800" i="1" dirty="0"/>
              <a:t>teaches</a:t>
            </a:r>
            <a:br>
              <a:rPr lang="en-US" altLang="en-US" sz="1800" dirty="0"/>
            </a:br>
            <a:r>
              <a:rPr lang="en-US" altLang="en-US" sz="1800" dirty="0"/>
              <a:t>	                </a:t>
            </a:r>
            <a:r>
              <a:rPr lang="en-US" altLang="en-US" sz="1800" b="1" dirty="0"/>
              <a:t>where </a:t>
            </a:r>
            <a:r>
              <a:rPr lang="en-US" altLang="en-US" sz="1800" i="1" dirty="0"/>
              <a:t>instructor.ID = teaches.ID </a:t>
            </a:r>
            <a:r>
              <a:rPr lang="en-US" altLang="en-US" sz="1800" b="1" dirty="0"/>
              <a:t>and</a:t>
            </a:r>
            <a:r>
              <a:rPr lang="en-US" altLang="en-US" sz="1800" i="1" dirty="0"/>
              <a:t> </a:t>
            </a:r>
            <a:r>
              <a:rPr lang="en-US" altLang="en-US" sz="1800" i="1" dirty="0" err="1"/>
              <a:t>teaches.year</a:t>
            </a:r>
            <a:r>
              <a:rPr lang="en-US" altLang="en-US" sz="1800" i="1" dirty="0"/>
              <a:t> = 2019</a:t>
            </a:r>
            <a:r>
              <a:rPr lang="en-US" altLang="en-US" sz="1800" dirty="0"/>
              <a:t>)</a:t>
            </a:r>
            <a:endParaRPr lang="en-US" altLang="en-US" dirty="0"/>
          </a:p>
          <a:p>
            <a:r>
              <a:rPr lang="en-US" altLang="en-US" dirty="0"/>
              <a:t>SQL</a:t>
            </a:r>
            <a:r>
              <a:rPr lang="en-US" altLang="en-US" b="1" dirty="0"/>
              <a:t> </a:t>
            </a:r>
            <a:r>
              <a:rPr lang="en-US" altLang="en-US" dirty="0"/>
              <a:t>conceptually treats nested subqueries in the where clause as       functions that take parameters and return a single value or set of values</a:t>
            </a:r>
          </a:p>
          <a:p>
            <a:pPr lvl="1"/>
            <a:r>
              <a:rPr lang="en-US" altLang="en-US" dirty="0"/>
              <a:t>Parameters are variables from outer level query that are used in the  nested subquery; such variables are called </a:t>
            </a:r>
            <a:r>
              <a:rPr lang="en-US" altLang="en-US" b="1" dirty="0">
                <a:solidFill>
                  <a:srgbClr val="002060"/>
                </a:solidFill>
              </a:rPr>
              <a:t>correlation variables</a:t>
            </a:r>
          </a:p>
          <a:p>
            <a:r>
              <a:rPr lang="en-US" altLang="en-US" dirty="0"/>
              <a:t>Conceptually, nested subquery is executed once for each tuple in the       cross-product generated by the outer level </a:t>
            </a:r>
            <a:r>
              <a:rPr lang="en-US" altLang="en-US" b="1" dirty="0"/>
              <a:t>from</a:t>
            </a:r>
            <a:r>
              <a:rPr lang="en-US" altLang="en-US" dirty="0"/>
              <a:t> clause</a:t>
            </a:r>
          </a:p>
          <a:p>
            <a:pPr lvl="1"/>
            <a:r>
              <a:rPr lang="en-US" altLang="en-US" dirty="0"/>
              <a:t>Such evaluation is called </a:t>
            </a:r>
            <a:r>
              <a:rPr lang="en-US" altLang="en-US" b="1" dirty="0">
                <a:solidFill>
                  <a:srgbClr val="002060"/>
                </a:solidFill>
              </a:rPr>
              <a:t>correlated evaluation </a:t>
            </a:r>
          </a:p>
          <a:p>
            <a:pPr lvl="1"/>
            <a:r>
              <a:rPr lang="en-US" altLang="en-US" dirty="0"/>
              <a:t>Note: other conditions in where clause may be used to compute a join (instead of a cross-product) before executing the nested subquery</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7A672B98-14FC-411C-AB01-D1C7251231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2403" name="Rectangle 3">
            <a:extLst>
              <a:ext uri="{FF2B5EF4-FFF2-40B4-BE49-F238E27FC236}">
                <a16:creationId xmlns:a16="http://schemas.microsoft.com/office/drawing/2014/main" id="{EF74BD83-425E-4E21-9AE9-6E0F41D9FEFE}"/>
              </a:ext>
            </a:extLst>
          </p:cNvPr>
          <p:cNvSpPr>
            <a:spLocks noGrp="1" noChangeArrowheads="1"/>
          </p:cNvSpPr>
          <p:nvPr>
            <p:ph idx="1"/>
          </p:nvPr>
        </p:nvSpPr>
        <p:spPr>
          <a:xfrm>
            <a:off x="693018" y="1102497"/>
            <a:ext cx="7652085" cy="5367972"/>
          </a:xfrm>
        </p:spPr>
        <p:txBody>
          <a:bodyPr/>
          <a:lstStyle/>
          <a:p>
            <a:r>
              <a:rPr lang="en-US" altLang="en-US" dirty="0"/>
              <a:t>Correlated evaluation may be quite inefficient since </a:t>
            </a:r>
          </a:p>
          <a:p>
            <a:pPr lvl="1"/>
            <a:r>
              <a:rPr lang="en-US" altLang="en-US" dirty="0"/>
              <a:t>a large number of calls may be made to the nested query </a:t>
            </a:r>
          </a:p>
          <a:p>
            <a:pPr lvl="1"/>
            <a:r>
              <a:rPr lang="en-US" altLang="en-US" dirty="0"/>
              <a:t>there may be unnecessary random I/O as a result</a:t>
            </a:r>
          </a:p>
          <a:p>
            <a:r>
              <a:rPr lang="en-US" altLang="en-US" dirty="0"/>
              <a:t>SQL optimizers attempt to transform nested subqueries to joins where possible, enabling use of efficient join techniques</a:t>
            </a:r>
          </a:p>
          <a:p>
            <a:r>
              <a:rPr lang="en-US" altLang="en-US" dirty="0"/>
              <a:t>E.g.,: earlier nested query can be rewritten as </a:t>
            </a:r>
            <a:br>
              <a:rPr lang="en-US" altLang="en-US" dirty="0"/>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a:p>
            <a:r>
              <a:rPr lang="en-US" altLang="en-US" dirty="0"/>
              <a:t>Note: the two queries generate different numbers of duplicates (why?)</a:t>
            </a:r>
          </a:p>
          <a:p>
            <a:pPr lvl="1"/>
            <a:r>
              <a:rPr lang="en-US" altLang="en-US" dirty="0"/>
              <a:t>Can be modified to handle duplicates correctly using </a:t>
            </a:r>
            <a:r>
              <a:rPr lang="en-US" altLang="en-US" dirty="0" err="1"/>
              <a:t>semijoins</a:t>
            </a: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E00F-E685-47A5-84F9-E60D4C1A2F2D}"/>
              </a:ext>
            </a:extLst>
          </p:cNvPr>
          <p:cNvSpPr>
            <a:spLocks noGrp="1"/>
          </p:cNvSpPr>
          <p:nvPr>
            <p:ph type="title"/>
          </p:nvPr>
        </p:nvSpPr>
        <p:spPr/>
        <p:txBody>
          <a:bodyPr/>
          <a:lstStyle/>
          <a:p>
            <a:r>
              <a:rPr lang="en-IN" dirty="0"/>
              <a:t>Viewing Query Evaluation Plans</a:t>
            </a:r>
          </a:p>
        </p:txBody>
      </p:sp>
      <p:sp>
        <p:nvSpPr>
          <p:cNvPr id="3" name="Content Placeholder 2">
            <a:extLst>
              <a:ext uri="{FF2B5EF4-FFF2-40B4-BE49-F238E27FC236}">
                <a16:creationId xmlns:a16="http://schemas.microsoft.com/office/drawing/2014/main" id="{B6CC1549-6E63-4CF8-ADF8-9777B7E54157}"/>
              </a:ext>
            </a:extLst>
          </p:cNvPr>
          <p:cNvSpPr>
            <a:spLocks noGrp="1"/>
          </p:cNvSpPr>
          <p:nvPr>
            <p:ph idx="1"/>
          </p:nvPr>
        </p:nvSpPr>
        <p:spPr>
          <a:xfrm>
            <a:off x="712269" y="1092872"/>
            <a:ext cx="7709835" cy="4393528"/>
          </a:xfrm>
        </p:spPr>
        <p:txBody>
          <a:bodyPr/>
          <a:lstStyle/>
          <a:p>
            <a:r>
              <a:rPr lang="en-IN" dirty="0"/>
              <a:t>Most database support  </a:t>
            </a:r>
            <a:r>
              <a:rPr lang="en-IN" b="1" dirty="0">
                <a:solidFill>
                  <a:srgbClr val="002060"/>
                </a:solidFill>
              </a:rPr>
              <a:t>explain</a:t>
            </a:r>
            <a:r>
              <a:rPr lang="en-IN" dirty="0"/>
              <a:t> &lt;query&gt;</a:t>
            </a:r>
          </a:p>
          <a:p>
            <a:pPr lvl="1"/>
            <a:r>
              <a:rPr lang="en-IN" dirty="0"/>
              <a:t>Displays plan chosen by query optimizer, along with cost estimates</a:t>
            </a:r>
          </a:p>
          <a:p>
            <a:pPr lvl="1"/>
            <a:r>
              <a:rPr lang="en-IN" dirty="0"/>
              <a:t>Some syntax variations between databases</a:t>
            </a:r>
          </a:p>
          <a:p>
            <a:pPr lvl="2"/>
            <a:r>
              <a:rPr lang="en-IN" dirty="0"/>
              <a:t>Oracle:  </a:t>
            </a:r>
            <a:r>
              <a:rPr lang="en-IN" b="1" dirty="0">
                <a:solidFill>
                  <a:srgbClr val="002060"/>
                </a:solidFill>
              </a:rPr>
              <a:t>explain plan for </a:t>
            </a:r>
            <a:r>
              <a:rPr lang="en-IN" dirty="0">
                <a:solidFill>
                  <a:srgbClr val="002060"/>
                </a:solidFill>
              </a:rPr>
              <a:t>&lt;query&gt; </a:t>
            </a:r>
            <a:r>
              <a:rPr lang="en-IN" dirty="0"/>
              <a:t>followed by </a:t>
            </a:r>
            <a:r>
              <a:rPr lang="en-IN" b="1" dirty="0">
                <a:solidFill>
                  <a:srgbClr val="002060"/>
                </a:solidFill>
              </a:rPr>
              <a:t>select</a:t>
            </a:r>
            <a:r>
              <a:rPr lang="en-IN" dirty="0"/>
              <a:t> * </a:t>
            </a:r>
            <a:r>
              <a:rPr lang="en-IN" b="1" dirty="0">
                <a:solidFill>
                  <a:srgbClr val="002060"/>
                </a:solidFill>
              </a:rPr>
              <a:t>from</a:t>
            </a:r>
            <a:r>
              <a:rPr lang="en-IN" dirty="0"/>
              <a:t> table (</a:t>
            </a:r>
            <a:r>
              <a:rPr lang="en-IN" i="1" dirty="0" err="1"/>
              <a:t>dbms_xplan.display</a:t>
            </a:r>
            <a:r>
              <a:rPr lang="en-IN" dirty="0"/>
              <a:t>)</a:t>
            </a:r>
          </a:p>
          <a:p>
            <a:pPr lvl="2"/>
            <a:r>
              <a:rPr lang="en-IN" dirty="0"/>
              <a:t>SQL Server:  </a:t>
            </a:r>
            <a:r>
              <a:rPr lang="en-IN" b="1" dirty="0">
                <a:solidFill>
                  <a:srgbClr val="002060"/>
                </a:solidFill>
              </a:rPr>
              <a:t>set </a:t>
            </a:r>
            <a:r>
              <a:rPr lang="en-IN" b="1" dirty="0" err="1">
                <a:solidFill>
                  <a:srgbClr val="002060"/>
                </a:solidFill>
              </a:rPr>
              <a:t>showplan_text</a:t>
            </a:r>
            <a:r>
              <a:rPr lang="en-IN" b="1" dirty="0">
                <a:solidFill>
                  <a:srgbClr val="002060"/>
                </a:solidFill>
              </a:rPr>
              <a:t> on</a:t>
            </a:r>
          </a:p>
          <a:p>
            <a:pPr algn="just"/>
            <a:r>
              <a:rPr lang="en-IN" dirty="0"/>
              <a:t>Some databases (e.g. PostgreSQL) support  </a:t>
            </a:r>
            <a:r>
              <a:rPr lang="en-IN" b="1" dirty="0">
                <a:solidFill>
                  <a:srgbClr val="002060"/>
                </a:solidFill>
              </a:rPr>
              <a:t>explain analyse</a:t>
            </a:r>
            <a:r>
              <a:rPr lang="en-IN" dirty="0"/>
              <a:t> &lt;query&gt;</a:t>
            </a:r>
          </a:p>
          <a:p>
            <a:pPr lvl="1" algn="just"/>
            <a:r>
              <a:rPr lang="en-IN" dirty="0"/>
              <a:t>Shows actual runtime statistics found by running the query, in addition to showing the plan </a:t>
            </a:r>
          </a:p>
          <a:p>
            <a:r>
              <a:rPr lang="en-IN" dirty="0"/>
              <a:t>Some databases (e.g. PostgreSQL) show cost as   </a:t>
            </a:r>
            <a:r>
              <a:rPr lang="en-IN" i="1" dirty="0" err="1">
                <a:solidFill>
                  <a:srgbClr val="002060"/>
                </a:solidFill>
              </a:rPr>
              <a:t>f..l</a:t>
            </a:r>
            <a:r>
              <a:rPr lang="en-IN" i="1" dirty="0">
                <a:solidFill>
                  <a:srgbClr val="002060"/>
                </a:solidFill>
              </a:rPr>
              <a:t> </a:t>
            </a:r>
          </a:p>
          <a:p>
            <a:pPr lvl="1"/>
            <a:r>
              <a:rPr lang="en-IN" i="1" dirty="0"/>
              <a:t>f</a:t>
            </a:r>
            <a:r>
              <a:rPr lang="en-IN" dirty="0"/>
              <a:t> is the cost of delivering first tuple and </a:t>
            </a:r>
            <a:r>
              <a:rPr lang="en-IN" i="1" dirty="0"/>
              <a:t>l</a:t>
            </a:r>
            <a:r>
              <a:rPr lang="en-IN" dirty="0"/>
              <a:t> is cost of delivering all results </a:t>
            </a:r>
            <a:endParaRPr lang="en-IN" i="1" dirty="0"/>
          </a:p>
        </p:txBody>
      </p:sp>
    </p:spTree>
    <p:extLst>
      <p:ext uri="{BB962C8B-B14F-4D97-AF65-F5344CB8AC3E}">
        <p14:creationId xmlns:p14="http://schemas.microsoft.com/office/powerpoint/2010/main" val="41486268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7A672B98-14FC-411C-AB01-D1C7251231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2403" name="Rectangle 3">
            <a:extLst>
              <a:ext uri="{FF2B5EF4-FFF2-40B4-BE49-F238E27FC236}">
                <a16:creationId xmlns:a16="http://schemas.microsoft.com/office/drawing/2014/main" id="{EF74BD83-425E-4E21-9AE9-6E0F41D9FEFE}"/>
              </a:ext>
            </a:extLst>
          </p:cNvPr>
          <p:cNvSpPr>
            <a:spLocks noGrp="1" noChangeArrowheads="1"/>
          </p:cNvSpPr>
          <p:nvPr>
            <p:ph idx="1"/>
          </p:nvPr>
        </p:nvSpPr>
        <p:spPr>
          <a:xfrm>
            <a:off x="693019" y="1102497"/>
            <a:ext cx="7796464" cy="5367972"/>
          </a:xfrm>
        </p:spPr>
        <p:txBody>
          <a:bodyPr/>
          <a:lstStyle/>
          <a:p>
            <a:r>
              <a:rPr lang="en-US" altLang="en-US" dirty="0"/>
              <a:t>The </a:t>
            </a:r>
            <a:r>
              <a:rPr lang="en-US" altLang="en-US" b="1" dirty="0" err="1">
                <a:solidFill>
                  <a:srgbClr val="002060"/>
                </a:solidFill>
              </a:rPr>
              <a:t>semijoin</a:t>
            </a:r>
            <a:r>
              <a:rPr lang="en-US" altLang="en-US" dirty="0"/>
              <a:t> operator </a:t>
            </a:r>
            <a:r>
              <a:rPr lang="en-IN" dirty="0"/>
              <a:t>⋉ </a:t>
            </a:r>
            <a:r>
              <a:rPr lang="en-US" altLang="en-US" dirty="0"/>
              <a:t>is defined as follows</a:t>
            </a:r>
          </a:p>
          <a:p>
            <a:pPr lvl="1"/>
            <a:r>
              <a:rPr lang="en-US" altLang="en-US" dirty="0"/>
              <a:t>A tuple </a:t>
            </a:r>
            <a:r>
              <a:rPr lang="en-US" altLang="en-US" i="1" dirty="0" err="1"/>
              <a:t>r</a:t>
            </a:r>
            <a:r>
              <a:rPr lang="en-US" altLang="en-US" i="1" baseline="-25000" dirty="0" err="1"/>
              <a:t>i</a:t>
            </a:r>
            <a:r>
              <a:rPr lang="en-US" altLang="en-US" dirty="0"/>
              <a:t> appears n times in </a:t>
            </a:r>
            <a:r>
              <a:rPr lang="en-US" altLang="en-US" i="1" dirty="0"/>
              <a:t>r </a:t>
            </a:r>
            <a:r>
              <a:rPr lang="en-IN" dirty="0"/>
              <a:t>⋉</a:t>
            </a:r>
            <a:r>
              <a:rPr lang="en-US" altLang="en-US" i="1" baseline="-25000" dirty="0">
                <a:sym typeface="Symbol" panose="05050102010706020507" pitchFamily="18" charset="2"/>
              </a:rPr>
              <a:t> </a:t>
            </a:r>
            <a:r>
              <a:rPr lang="en-US" altLang="en-US" baseline="-25000" dirty="0">
                <a:sym typeface="Symbol" panose="05050102010706020507" pitchFamily="18" charset="2"/>
              </a:rPr>
              <a:t></a:t>
            </a:r>
            <a:r>
              <a:rPr lang="en-US" altLang="en-US" i="1" dirty="0"/>
              <a:t> s</a:t>
            </a:r>
            <a:r>
              <a:rPr lang="en-US" altLang="en-US" dirty="0"/>
              <a:t> if it appears </a:t>
            </a:r>
            <a:r>
              <a:rPr lang="en-US" altLang="en-US" i="1" dirty="0"/>
              <a:t>n</a:t>
            </a:r>
            <a:r>
              <a:rPr lang="en-US" altLang="en-US" dirty="0"/>
              <a:t> times in </a:t>
            </a:r>
            <a:r>
              <a:rPr lang="en-US" altLang="en-US" i="1" dirty="0"/>
              <a:t>r</a:t>
            </a:r>
            <a:r>
              <a:rPr lang="en-US" altLang="en-US" dirty="0"/>
              <a:t>, and there is at least one matching tuple </a:t>
            </a:r>
            <a:r>
              <a:rPr lang="en-US" altLang="en-US" i="1" dirty="0" err="1"/>
              <a:t>s</a:t>
            </a:r>
            <a:r>
              <a:rPr lang="en-US" altLang="en-US" i="1" baseline="-25000" dirty="0" err="1"/>
              <a:t>i</a:t>
            </a:r>
            <a:r>
              <a:rPr lang="en-US" altLang="en-US" dirty="0"/>
              <a:t> in </a:t>
            </a:r>
            <a:r>
              <a:rPr lang="en-US" altLang="en-US" i="1" dirty="0"/>
              <a:t>s</a:t>
            </a:r>
          </a:p>
          <a:p>
            <a:r>
              <a:rPr lang="en-US" altLang="en-US" dirty="0"/>
              <a:t>E.g.: earlier nested query can be rewritten as </a:t>
            </a:r>
            <a:br>
              <a:rPr lang="en-US" altLang="en-US" dirty="0"/>
            </a:b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IN" dirty="0"/>
              <a:t>⋉ </a:t>
            </a:r>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a:p>
            <a:pPr lvl="1"/>
            <a:r>
              <a:rPr lang="en-US" altLang="en-US" dirty="0"/>
              <a:t>Or even as:  </a:t>
            </a: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a:t>
            </a:r>
            <a:r>
              <a:rPr lang="en-IN" i="1" baseline="-25000" dirty="0"/>
              <a:t>name</a:t>
            </a:r>
            <a:r>
              <a:rPr lang="en-IN" dirty="0"/>
              <a:t>(</a:t>
            </a:r>
            <a:r>
              <a:rPr lang="en-US" altLang="en-US" i="1" dirty="0"/>
              <a:t>instructor</a:t>
            </a:r>
            <a:r>
              <a:rPr lang="en-IN" altLang="en-US" dirty="0"/>
              <a:t> </a:t>
            </a:r>
            <a:r>
              <a:rPr lang="en-IN" dirty="0"/>
              <a:t>⋉</a:t>
            </a:r>
            <a:r>
              <a:rPr lang="en-US" altLang="en-US" i="1" baseline="-25000" dirty="0">
                <a:sym typeface="Symbol" panose="05050102010706020507" pitchFamily="18" charset="2"/>
              </a:rPr>
              <a:t>instructor.ID=teaches.ID </a:t>
            </a:r>
            <a:r>
              <a:rPr lang="en-US" altLang="en-US" i="1" dirty="0">
                <a:sym typeface="Symbol" panose="05050102010706020507" pitchFamily="18" charset="2"/>
              </a:rPr>
              <a:t>(</a:t>
            </a:r>
            <a:r>
              <a:rPr lang="en-US" altLang="en-US" baseline="-25000" dirty="0" err="1">
                <a:sym typeface="Symbol" panose="05050102010706020507" pitchFamily="18" charset="2"/>
              </a:rPr>
              <a:t>t</a:t>
            </a:r>
            <a:r>
              <a:rPr lang="en-US" altLang="en-US" i="1" baseline="-25000" dirty="0" err="1">
                <a:sym typeface="Symbol" panose="05050102010706020507" pitchFamily="18" charset="2"/>
              </a:rPr>
              <a:t>eaches.year</a:t>
            </a:r>
            <a:r>
              <a:rPr lang="en-US" altLang="en-US" i="1" baseline="-25000" dirty="0">
                <a:sym typeface="Symbol" panose="05050102010706020507" pitchFamily="18" charset="2"/>
              </a:rPr>
              <a:t>=2019</a:t>
            </a:r>
            <a:r>
              <a:rPr lang="en-US" altLang="en-US" i="1" dirty="0"/>
              <a:t> teaches</a:t>
            </a:r>
            <a:r>
              <a:rPr lang="en-US" altLang="en-US" dirty="0"/>
              <a:t>))</a:t>
            </a:r>
          </a:p>
          <a:p>
            <a:pPr lvl="1"/>
            <a:r>
              <a:rPr lang="en-US" altLang="en-US" dirty="0"/>
              <a:t>Now the duplicate count is correct!</a:t>
            </a:r>
          </a:p>
          <a:p>
            <a:r>
              <a:rPr lang="en-US" altLang="en-US" dirty="0"/>
              <a:t>The above relational algebra query is also equivalent to</a:t>
            </a:r>
            <a:br>
              <a:rPr lang="en-US" altLang="en-US" dirty="0"/>
            </a:br>
            <a:r>
              <a:rPr lang="en-US" altLang="en-US" b="1" dirty="0"/>
              <a:t>from </a:t>
            </a:r>
            <a:r>
              <a:rPr lang="en-US" altLang="en-US" i="1" dirty="0"/>
              <a:t>instructor</a:t>
            </a:r>
            <a:br>
              <a:rPr lang="en-US" altLang="en-US" i="1" dirty="0"/>
            </a:br>
            <a:r>
              <a:rPr lang="en-US" altLang="en-US" b="1" dirty="0"/>
              <a:t>where </a:t>
            </a:r>
            <a:r>
              <a:rPr lang="en-US" altLang="en-US" i="1" dirty="0"/>
              <a:t>ID </a:t>
            </a:r>
            <a:r>
              <a:rPr lang="en-US" altLang="en-US" b="1" dirty="0"/>
              <a:t>in </a:t>
            </a:r>
            <a:r>
              <a:rPr lang="en-US" altLang="en-US" dirty="0"/>
              <a:t>(</a:t>
            </a:r>
            <a:r>
              <a:rPr lang="en-US" altLang="en-US" b="1" dirty="0"/>
              <a:t>select </a:t>
            </a:r>
            <a:r>
              <a:rPr lang="en-US" altLang="en-US" i="1" dirty="0"/>
              <a:t>teaches.ID </a:t>
            </a:r>
            <a:br>
              <a:rPr lang="en-US" altLang="en-US" dirty="0"/>
            </a:br>
            <a:r>
              <a:rPr lang="en-US" altLang="en-US" dirty="0"/>
              <a:t>	                </a:t>
            </a:r>
            <a:r>
              <a:rPr lang="en-US" altLang="en-US" b="1" dirty="0"/>
              <a:t>from </a:t>
            </a:r>
            <a:r>
              <a:rPr lang="en-US" altLang="en-US" i="1" dirty="0"/>
              <a:t>teaches</a:t>
            </a:r>
            <a:br>
              <a:rPr lang="en-US" altLang="en-US" dirty="0"/>
            </a:br>
            <a:r>
              <a:rPr lang="en-US" altLang="en-US" dirty="0"/>
              <a:t>	                </a:t>
            </a:r>
            <a:r>
              <a:rPr lang="en-US" altLang="en-US" b="1" dirty="0"/>
              <a:t>where </a:t>
            </a:r>
            <a:r>
              <a:rPr lang="en-US" altLang="en-US" i="1" dirty="0" err="1"/>
              <a:t>teaches.year</a:t>
            </a:r>
            <a:r>
              <a:rPr lang="en-US" altLang="en-US" i="1" dirty="0"/>
              <a:t> = 2019</a:t>
            </a:r>
            <a:r>
              <a:rPr lang="en-US" altLang="en-US" dirty="0"/>
              <a:t>)</a:t>
            </a:r>
          </a:p>
        </p:txBody>
      </p:sp>
    </p:spTree>
    <p:extLst>
      <p:ext uri="{BB962C8B-B14F-4D97-AF65-F5344CB8AC3E}">
        <p14:creationId xmlns:p14="http://schemas.microsoft.com/office/powerpoint/2010/main" val="41308242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a:extLst>
              <a:ext uri="{FF2B5EF4-FFF2-40B4-BE49-F238E27FC236}">
                <a16:creationId xmlns:a16="http://schemas.microsoft.com/office/drawing/2014/main" id="{3CE1EAD6-DB5C-4834-8A41-B91AB1BF1BB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mc:AlternateContent xmlns:mc="http://schemas.openxmlformats.org/markup-compatibility/2006" xmlns:a14="http://schemas.microsoft.com/office/drawing/2010/main">
        <mc:Choice Requires="a14">
          <p:sp>
            <p:nvSpPr>
              <p:cNvPr id="106499" name="Rectangle 3">
                <a:extLst>
                  <a:ext uri="{FF2B5EF4-FFF2-40B4-BE49-F238E27FC236}">
                    <a16:creationId xmlns:a16="http://schemas.microsoft.com/office/drawing/2014/main" id="{13C4CD1F-0D87-4F2A-85A1-F98440113CD7}"/>
                  </a:ext>
                </a:extLst>
              </p:cNvPr>
              <p:cNvSpPr>
                <a:spLocks noGrp="1" noChangeArrowheads="1"/>
              </p:cNvSpPr>
              <p:nvPr>
                <p:ph idx="1"/>
              </p:nvPr>
            </p:nvSpPr>
            <p:spPr>
              <a:xfrm>
                <a:off x="693020" y="1102497"/>
                <a:ext cx="7844588" cy="5367972"/>
              </a:xfrm>
            </p:spPr>
            <p:txBody>
              <a:bodyPr/>
              <a:lstStyle/>
              <a:p>
                <a:pPr>
                  <a:lnSpc>
                    <a:spcPct val="90000"/>
                  </a:lnSpc>
                </a:pPr>
                <a:r>
                  <a:rPr lang="en-US" altLang="en-US" dirty="0"/>
                  <a:t>This could also be written using only joins (in SQL) as</a:t>
                </a:r>
                <a:br>
                  <a:rPr lang="en-US" altLang="en-US" dirty="0"/>
                </a:br>
                <a:r>
                  <a:rPr lang="en-US" altLang="en-US" dirty="0"/>
                  <a:t>    </a:t>
                </a:r>
                <a:r>
                  <a:rPr lang="en-US" altLang="en-US" b="1" dirty="0"/>
                  <a:t>with </a:t>
                </a:r>
                <a:r>
                  <a:rPr lang="en-US" altLang="en-US" i="1" dirty="0"/>
                  <a:t>t</a:t>
                </a:r>
                <a:r>
                  <a:rPr lang="en-US" altLang="en-US" baseline="-25000" dirty="0"/>
                  <a:t>1</a:t>
                </a:r>
                <a:r>
                  <a:rPr lang="en-US" altLang="en-US" dirty="0"/>
                  <a:t> </a:t>
                </a:r>
                <a:r>
                  <a:rPr lang="en-US" altLang="en-US" b="1" dirty="0"/>
                  <a:t>as</a:t>
                </a:r>
                <a:r>
                  <a:rPr lang="en-US" altLang="en-US" dirty="0"/>
                  <a:t> </a:t>
                </a:r>
                <a:br>
                  <a:rPr lang="en-US" altLang="en-US" dirty="0"/>
                </a:br>
                <a:r>
                  <a:rPr lang="en-US" altLang="en-US" dirty="0"/>
                  <a:t>         (</a:t>
                </a:r>
                <a:r>
                  <a:rPr lang="en-US" altLang="en-US" b="1" dirty="0"/>
                  <a:t>select distinct </a:t>
                </a:r>
                <a:r>
                  <a:rPr lang="en-US" altLang="en-US" i="1" dirty="0"/>
                  <a:t>ID</a:t>
                </a:r>
                <a:br>
                  <a:rPr lang="en-US" altLang="en-US" dirty="0"/>
                </a:br>
                <a:r>
                  <a:rPr lang="en-US" altLang="en-US" dirty="0"/>
                  <a:t>         </a:t>
                </a:r>
                <a:r>
                  <a:rPr lang="en-US" altLang="en-US" b="1" dirty="0"/>
                  <a:t>from </a:t>
                </a:r>
                <a:r>
                  <a:rPr lang="en-US" altLang="en-US" i="1" dirty="0"/>
                  <a:t>teaches</a:t>
                </a:r>
                <a:br>
                  <a:rPr lang="en-US" altLang="en-US" i="1" dirty="0"/>
                </a:br>
                <a:r>
                  <a:rPr lang="en-US" altLang="en-US" i="1" dirty="0"/>
                  <a:t>         </a:t>
                </a:r>
                <a:r>
                  <a:rPr lang="en-US" altLang="en-US" b="1" dirty="0"/>
                  <a:t>where </a:t>
                </a:r>
                <a:r>
                  <a:rPr lang="en-US" altLang="en-US" i="1" dirty="0"/>
                  <a:t>year = 2019)</a:t>
                </a:r>
                <a:br>
                  <a:rPr lang="en-US" altLang="en-US" dirty="0"/>
                </a:br>
                <a:r>
                  <a:rPr lang="en-US" altLang="en-US" dirty="0"/>
                  <a:t>    </a:t>
                </a:r>
                <a:r>
                  <a:rPr lang="en-US" altLang="en-US" b="1" dirty="0"/>
                  <a:t>select </a:t>
                </a:r>
                <a:r>
                  <a:rPr lang="en-US" altLang="en-US" i="1" dirty="0"/>
                  <a:t>name</a:t>
                </a:r>
                <a:br>
                  <a:rPr lang="en-US" altLang="en-US" dirty="0"/>
                </a:br>
                <a:r>
                  <a:rPr lang="en-US" altLang="en-US" dirty="0"/>
                  <a:t>    </a:t>
                </a:r>
                <a:r>
                  <a:rPr lang="en-US" altLang="en-US" b="1" dirty="0"/>
                  <a:t>from </a:t>
                </a:r>
                <a:r>
                  <a:rPr lang="en-US" altLang="en-US" i="1" dirty="0"/>
                  <a:t>instructor</a:t>
                </a:r>
                <a:r>
                  <a:rPr lang="en-US" altLang="en-US" dirty="0"/>
                  <a:t>, </a:t>
                </a:r>
                <a:r>
                  <a:rPr lang="en-US" altLang="en-US" i="1" dirty="0"/>
                  <a:t>t</a:t>
                </a:r>
                <a:r>
                  <a:rPr lang="en-US" altLang="en-US" baseline="-25000" dirty="0"/>
                  <a:t>1</a:t>
                </a:r>
                <a:br>
                  <a:rPr lang="en-US" altLang="en-US" dirty="0"/>
                </a:br>
                <a:r>
                  <a:rPr lang="en-US" altLang="en-US" dirty="0"/>
                  <a:t>     </a:t>
                </a:r>
                <a:r>
                  <a:rPr lang="en-US" altLang="en-US" b="1" dirty="0"/>
                  <a:t>where </a:t>
                </a:r>
                <a:r>
                  <a:rPr lang="en-US" altLang="en-US" i="1" dirty="0"/>
                  <a:t>t</a:t>
                </a:r>
                <a:r>
                  <a:rPr lang="en-US" altLang="en-US" baseline="-25000" dirty="0"/>
                  <a:t>1</a:t>
                </a:r>
                <a:r>
                  <a:rPr lang="en-US" altLang="en-US" dirty="0"/>
                  <a:t>.</a:t>
                </a:r>
                <a:r>
                  <a:rPr lang="en-US" altLang="en-US" i="1" dirty="0"/>
                  <a:t>ID = instructor.ID</a:t>
                </a:r>
              </a:p>
              <a:p>
                <a:pPr>
                  <a:lnSpc>
                    <a:spcPct val="90000"/>
                  </a:lnSpc>
                </a:pPr>
                <a:r>
                  <a:rPr lang="en-US" altLang="en-US" dirty="0"/>
                  <a:t>The query</a:t>
                </a:r>
                <a:r>
                  <a:rPr lang="en-US" altLang="en-US" b="1" dirty="0"/>
                  <a:t> </a:t>
                </a:r>
                <a:br>
                  <a:rPr lang="en-US" altLang="en-US" b="1" dirty="0"/>
                </a:br>
                <a:r>
                  <a:rPr lang="en-US" altLang="en-US" b="1" dirty="0"/>
                  <a:t>select</a:t>
                </a:r>
                <a:r>
                  <a:rPr lang="en-US" altLang="en-US" dirty="0"/>
                  <a:t> </a:t>
                </a:r>
                <a:r>
                  <a:rPr lang="en-US" altLang="en-US" i="1" dirty="0"/>
                  <a:t>name </a:t>
                </a:r>
                <a:br>
                  <a:rPr lang="en-US" altLang="en-US" i="1" dirty="0"/>
                </a:br>
                <a:r>
                  <a:rPr lang="en-US" altLang="en-US" b="1" dirty="0"/>
                  <a:t>from </a:t>
                </a:r>
                <a:r>
                  <a:rPr lang="en-US" altLang="en-US" i="1" dirty="0"/>
                  <a:t>instructor</a:t>
                </a:r>
                <a:br>
                  <a:rPr lang="en-US" altLang="en-US" i="1" dirty="0"/>
                </a:br>
                <a:r>
                  <a:rPr lang="en-US" altLang="en-US" b="1" dirty="0"/>
                  <a:t>where not exists </a:t>
                </a:r>
                <a:r>
                  <a:rPr lang="en-US" altLang="en-US" dirty="0"/>
                  <a:t>(</a:t>
                </a:r>
                <a:r>
                  <a:rPr lang="en-US" altLang="en-US" b="1" dirty="0"/>
                  <a:t>select </a:t>
                </a:r>
                <a:r>
                  <a:rPr lang="en-US" altLang="en-US" dirty="0"/>
                  <a:t>*</a:t>
                </a:r>
                <a:br>
                  <a:rPr lang="en-US" altLang="en-US" dirty="0"/>
                </a:br>
                <a:r>
                  <a:rPr lang="en-US" altLang="en-US" dirty="0"/>
                  <a:t>	                </a:t>
                </a:r>
                <a:r>
                  <a:rPr lang="en-US" altLang="en-US" b="1" dirty="0"/>
                  <a:t>from </a:t>
                </a:r>
                <a:r>
                  <a:rPr lang="en-US" altLang="en-US" i="1" dirty="0"/>
                  <a:t>teaches</a:t>
                </a:r>
                <a:br>
                  <a:rPr lang="en-US" altLang="en-US" dirty="0"/>
                </a:br>
                <a:r>
                  <a:rPr lang="en-US" altLang="en-US" dirty="0"/>
                  <a:t>	                </a:t>
                </a:r>
                <a:r>
                  <a:rPr lang="en-US" altLang="en-US" b="1" dirty="0"/>
                  <a:t>where </a:t>
                </a:r>
                <a:r>
                  <a:rPr lang="en-US" altLang="en-US" i="1" dirty="0"/>
                  <a:t>instructor.ID = teaches.ID </a:t>
                </a:r>
                <a:r>
                  <a:rPr lang="en-US" altLang="en-US" b="1" dirty="0"/>
                  <a:t>and</a:t>
                </a:r>
                <a:r>
                  <a:rPr lang="en-US" altLang="en-US" i="1" dirty="0"/>
                  <a:t> </a:t>
                </a:r>
                <a:r>
                  <a:rPr lang="en-US" altLang="en-US" i="1" dirty="0" err="1"/>
                  <a:t>teaches.year</a:t>
                </a:r>
                <a:r>
                  <a:rPr lang="en-US" altLang="en-US" i="1" dirty="0"/>
                  <a:t> = 2019</a:t>
                </a:r>
                <a:r>
                  <a:rPr lang="en-US" altLang="en-US" dirty="0"/>
                  <a:t>)</a:t>
                </a:r>
              </a:p>
              <a:p>
                <a:pPr marL="0" indent="0">
                  <a:lnSpc>
                    <a:spcPct val="90000"/>
                  </a:lnSpc>
                  <a:buNone/>
                </a:pPr>
                <a:r>
                  <a:rPr lang="en-US" altLang="en-US" dirty="0"/>
                  <a:t>    can be rewritten using the </a:t>
                </a:r>
                <a:r>
                  <a:rPr lang="en-US" altLang="en-US" b="1" dirty="0">
                    <a:solidFill>
                      <a:srgbClr val="002060"/>
                    </a:solidFill>
                  </a:rPr>
                  <a:t>anti-</a:t>
                </a:r>
                <a:r>
                  <a:rPr lang="en-US" altLang="en-US" b="1" dirty="0" err="1">
                    <a:solidFill>
                      <a:srgbClr val="002060"/>
                    </a:solidFill>
                  </a:rPr>
                  <a:t>semijoin</a:t>
                </a:r>
                <a:r>
                  <a:rPr lang="en-US" altLang="en-US" dirty="0"/>
                  <a:t> operation as</a:t>
                </a:r>
                <a:r>
                  <a:rPr lang="en-IN" altLang="en-US" dirty="0"/>
                  <a:t> </a:t>
                </a:r>
                <a14:m>
                  <m:oMath xmlns:m="http://schemas.openxmlformats.org/officeDocument/2006/math">
                    <m:acc>
                      <m:accPr>
                        <m:chr m:val="̅"/>
                        <m:ctrlPr>
                          <a:rPr lang="en-IN" altLang="en-US" b="1" i="1" smtClean="0">
                            <a:latin typeface="Cambria Math" panose="02040503050406030204" pitchFamily="18" charset="0"/>
                          </a:rPr>
                        </m:ctrlPr>
                      </m:accPr>
                      <m:e>
                        <m:r>
                          <m:rPr>
                            <m:nor/>
                          </m:rPr>
                          <a:rPr lang="en-IN" b="1" dirty="0"/>
                          <m:t>⋉</m:t>
                        </m:r>
                      </m:e>
                    </m:acc>
                  </m:oMath>
                </a14:m>
                <a:br>
                  <a:rPr lang="en-IN" altLang="en-US" dirty="0"/>
                </a:br>
                <a:br>
                  <a:rPr lang="en-US" altLang="en-US" dirty="0"/>
                </a:br>
                <a:r>
                  <a:rPr lang="en-US" altLang="en-US" dirty="0"/>
                  <a:t>            </a:t>
                </a:r>
                <a:r>
                  <a:rPr lang="en-IN" altLang="en-US" dirty="0">
                    <a:sym typeface="Symbol" panose="05050102010706020507" pitchFamily="18" charset="2"/>
                  </a:rPr>
                  <a:t> </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14:m>
                  <m:oMath xmlns:m="http://schemas.openxmlformats.org/officeDocument/2006/math">
                    <m:acc>
                      <m:accPr>
                        <m:chr m:val="̅"/>
                        <m:ctrlPr>
                          <a:rPr lang="en-IN" altLang="en-US" b="0" i="1" smtClean="0">
                            <a:latin typeface="Cambria Math" panose="02040503050406030204" pitchFamily="18" charset="0"/>
                          </a:rPr>
                        </m:ctrlPr>
                      </m:accPr>
                      <m:e>
                        <m:r>
                          <m:rPr>
                            <m:nor/>
                          </m:rPr>
                          <a:rPr lang="en-IN" dirty="0"/>
                          <m:t>⋉</m:t>
                        </m:r>
                      </m:e>
                    </m:acc>
                  </m:oMath>
                </a14:m>
                <a:r>
                  <a:rPr lang="en-US" altLang="en-US" i="1" baseline="-25000" dirty="0">
                    <a:sym typeface="Symbol" panose="05050102010706020507" pitchFamily="18" charset="2"/>
                  </a:rPr>
                  <a:t>instructor.ID=teaches.ID </a:t>
                </a:r>
                <a:r>
                  <a:rPr lang="en-US" altLang="en-US" baseline="-25000" dirty="0">
                    <a:sym typeface="Symbol" panose="05050102010706020507" pitchFamily="18" charset="2"/>
                  </a:rPr>
                  <a:t></a:t>
                </a:r>
                <a:r>
                  <a:rPr lang="en-US" altLang="en-US" i="1" baseline="-25000" dirty="0">
                    <a:sym typeface="Symbol" panose="05050102010706020507" pitchFamily="18" charset="2"/>
                  </a:rPr>
                  <a:t>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i="1" dirty="0"/>
                  <a:t>teaches</a:t>
                </a:r>
                <a:r>
                  <a:rPr lang="en-US" altLang="en-US" dirty="0"/>
                  <a:t>) </a:t>
                </a:r>
              </a:p>
            </p:txBody>
          </p:sp>
        </mc:Choice>
        <mc:Fallback xmlns="">
          <p:sp>
            <p:nvSpPr>
              <p:cNvPr id="106499" name="Rectangle 3">
                <a:extLst>
                  <a:ext uri="{FF2B5EF4-FFF2-40B4-BE49-F238E27FC236}">
                    <a16:creationId xmlns:a16="http://schemas.microsoft.com/office/drawing/2014/main" id="{13C4CD1F-0D87-4F2A-85A1-F98440113CD7}"/>
                  </a:ext>
                </a:extLst>
              </p:cNvPr>
              <p:cNvSpPr>
                <a:spLocks noGrp="1" noRot="1" noChangeAspect="1" noMove="1" noResize="1" noEditPoints="1" noAdjustHandles="1" noChangeArrowheads="1" noChangeShapeType="1" noTextEdit="1"/>
              </p:cNvSpPr>
              <p:nvPr>
                <p:ph idx="1"/>
              </p:nvPr>
            </p:nvSpPr>
            <p:spPr>
              <a:xfrm>
                <a:off x="693020" y="1102497"/>
                <a:ext cx="7844588" cy="5367972"/>
              </a:xfrm>
              <a:blipFill>
                <a:blip r:embed="rId3"/>
                <a:stretch>
                  <a:fillRect l="-544" t="-1023"/>
                </a:stretch>
              </a:blipFill>
            </p:spPr>
            <p:txBody>
              <a:bodyPr/>
              <a:lstStyle/>
              <a:p>
                <a:r>
                  <a:rPr lang="en-US">
                    <a:noFill/>
                  </a:rPr>
                  <a:t> </a:t>
                </a:r>
              </a:p>
            </p:txBody>
          </p:sp>
        </mc:Fallback>
      </mc:AlternateContent>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44E71600-EAEB-4445-9FE7-51CF8BC596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Optimizing Nested Subqueries (Cont.)</a:t>
            </a:r>
          </a:p>
        </p:txBody>
      </p:sp>
      <p:sp>
        <p:nvSpPr>
          <p:cNvPr id="104451" name="Rectangle 3">
            <a:extLst>
              <a:ext uri="{FF2B5EF4-FFF2-40B4-BE49-F238E27FC236}">
                <a16:creationId xmlns:a16="http://schemas.microsoft.com/office/drawing/2014/main" id="{A5D2FC05-4587-4642-8988-4937CFE8C92B}"/>
              </a:ext>
            </a:extLst>
          </p:cNvPr>
          <p:cNvSpPr>
            <a:spLocks noGrp="1" noChangeArrowheads="1"/>
          </p:cNvSpPr>
          <p:nvPr>
            <p:ph idx="1"/>
          </p:nvPr>
        </p:nvSpPr>
        <p:spPr>
          <a:xfrm>
            <a:off x="673768" y="1102497"/>
            <a:ext cx="7613584" cy="5367972"/>
          </a:xfrm>
        </p:spPr>
        <p:txBody>
          <a:bodyPr/>
          <a:lstStyle/>
          <a:p>
            <a:pPr>
              <a:lnSpc>
                <a:spcPct val="90000"/>
              </a:lnSpc>
              <a:buFont typeface="Monotype Sorts" pitchFamily="-65" charset="2"/>
              <a:buNone/>
            </a:pPr>
            <a:r>
              <a:rPr lang="en-US" altLang="en-US" dirty="0"/>
              <a:t>In general, SQL queries of the form below can be rewritten as shown</a:t>
            </a:r>
          </a:p>
          <a:p>
            <a:pPr>
              <a:lnSpc>
                <a:spcPct val="90000"/>
              </a:lnSpc>
            </a:pPr>
            <a:r>
              <a:rPr lang="en-US" altLang="en-US" dirty="0"/>
              <a:t>Rewrite:  </a:t>
            </a:r>
            <a:r>
              <a:rPr lang="en-US" altLang="en-US" b="1" dirty="0"/>
              <a:t>select </a:t>
            </a:r>
            <a:r>
              <a:rPr lang="en-US" altLang="en-US" i="1" dirty="0"/>
              <a:t>A</a:t>
            </a:r>
            <a:br>
              <a:rPr lang="en-US" altLang="en-US" dirty="0"/>
            </a:br>
            <a:r>
              <a:rPr lang="en-US" altLang="en-US" dirty="0"/>
              <a:t>                </a:t>
            </a:r>
            <a:r>
              <a:rPr lang="en-US" altLang="en-US" b="1" dirty="0"/>
              <a:t>from</a:t>
            </a:r>
            <a:r>
              <a:rPr lang="en-US" altLang="en-US" dirty="0"/>
              <a:t> </a:t>
            </a:r>
            <a:r>
              <a:rPr lang="en-US" altLang="en-US" i="1" dirty="0"/>
              <a:t>r</a:t>
            </a:r>
            <a:r>
              <a:rPr lang="en-US" altLang="en-US" baseline="-25000" dirty="0"/>
              <a:t>1</a:t>
            </a:r>
            <a:r>
              <a:rPr lang="en-US" altLang="en-US" i="1" dirty="0"/>
              <a:t>, r</a:t>
            </a:r>
            <a:r>
              <a:rPr lang="en-US" altLang="en-US" baseline="-25000" dirty="0"/>
              <a:t>2</a:t>
            </a:r>
            <a:r>
              <a:rPr lang="en-US" altLang="en-US" i="1" dirty="0"/>
              <a:t> ,…, </a:t>
            </a:r>
            <a:r>
              <a:rPr lang="en-US" altLang="en-US" i="1" dirty="0" err="1"/>
              <a:t>r</a:t>
            </a:r>
            <a:r>
              <a:rPr lang="en-US" altLang="en-US" baseline="-25000" dirty="0" err="1"/>
              <a:t>n</a:t>
            </a:r>
            <a:r>
              <a:rPr lang="en-US" altLang="en-US" baseline="-25000" dirty="0"/>
              <a:t> </a:t>
            </a:r>
            <a:br>
              <a:rPr lang="en-US" altLang="en-US" baseline="-25000" dirty="0"/>
            </a:br>
            <a:r>
              <a:rPr lang="en-US" altLang="en-US" baseline="-25000" dirty="0"/>
              <a:t>                         </a:t>
            </a:r>
            <a:r>
              <a:rPr lang="en-US" altLang="en-US" b="1" dirty="0"/>
              <a:t>where</a:t>
            </a:r>
            <a:r>
              <a:rPr lang="en-US" altLang="en-US" dirty="0"/>
              <a:t> </a:t>
            </a:r>
            <a:r>
              <a:rPr lang="en-US" altLang="en-US" i="1" dirty="0"/>
              <a:t>P</a:t>
            </a:r>
            <a:r>
              <a:rPr lang="en-US" altLang="en-US" baseline="-25000" dirty="0"/>
              <a:t>1</a:t>
            </a:r>
            <a:r>
              <a:rPr lang="en-US" altLang="en-US" dirty="0"/>
              <a:t> </a:t>
            </a:r>
            <a:r>
              <a:rPr lang="en-US" altLang="en-US" b="1" dirty="0"/>
              <a:t>and exists </a:t>
            </a:r>
            <a:r>
              <a:rPr lang="en-US" altLang="en-US" dirty="0"/>
              <a:t>(</a:t>
            </a:r>
            <a:r>
              <a:rPr lang="en-US" altLang="en-US" b="1" dirty="0"/>
              <a:t>select </a:t>
            </a:r>
            <a:r>
              <a:rPr lang="en-US" altLang="en-US" dirty="0"/>
              <a:t>*</a:t>
            </a:r>
            <a:br>
              <a:rPr lang="en-US" altLang="en-US" dirty="0"/>
            </a:br>
            <a:r>
              <a:rPr lang="en-US" altLang="en-US" dirty="0"/>
              <a:t>		          		      </a:t>
            </a:r>
            <a:r>
              <a:rPr lang="en-US" altLang="en-US" b="1" dirty="0"/>
              <a:t>from</a:t>
            </a:r>
            <a:r>
              <a:rPr lang="en-US" altLang="en-US" dirty="0"/>
              <a:t> </a:t>
            </a:r>
            <a:r>
              <a:rPr lang="en-US" altLang="en-US" i="1" dirty="0"/>
              <a:t>s</a:t>
            </a:r>
            <a:r>
              <a:rPr lang="en-US" altLang="en-US" baseline="-25000" dirty="0"/>
              <a:t>1</a:t>
            </a:r>
            <a:r>
              <a:rPr lang="en-US" altLang="en-US" i="1" dirty="0"/>
              <a:t>, s</a:t>
            </a:r>
            <a:r>
              <a:rPr lang="en-US" altLang="en-US" baseline="-25000" dirty="0"/>
              <a:t>2</a:t>
            </a:r>
            <a:r>
              <a:rPr lang="en-US" altLang="en-US" i="1" dirty="0"/>
              <a:t> ,…, </a:t>
            </a:r>
            <a:r>
              <a:rPr lang="en-US" altLang="en-US" i="1" dirty="0" err="1"/>
              <a:t>s</a:t>
            </a:r>
            <a:r>
              <a:rPr lang="en-US" altLang="en-US" baseline="-25000" dirty="0" err="1"/>
              <a:t>m</a:t>
            </a:r>
            <a:r>
              <a:rPr lang="en-US" altLang="en-US" baseline="-25000" dirty="0"/>
              <a:t> </a:t>
            </a:r>
            <a:br>
              <a:rPr lang="en-US" altLang="en-US" dirty="0"/>
            </a:br>
            <a:r>
              <a:rPr lang="en-US" altLang="en-US" dirty="0"/>
              <a:t>				      </a:t>
            </a:r>
            <a:r>
              <a:rPr lang="en-US" altLang="en-US" b="1" dirty="0"/>
              <a:t>where</a:t>
            </a:r>
            <a:r>
              <a:rPr lang="en-US" altLang="en-US" dirty="0"/>
              <a:t> </a:t>
            </a:r>
            <a:r>
              <a:rPr lang="en-US" altLang="en-US" i="1" dirty="0"/>
              <a:t>P</a:t>
            </a:r>
            <a:r>
              <a:rPr lang="en-US" altLang="en-US" baseline="-25000" dirty="0"/>
              <a:t>2</a:t>
            </a:r>
            <a:r>
              <a:rPr lang="en-US" altLang="en-US" baseline="30000" dirty="0"/>
              <a:t>1</a:t>
            </a:r>
            <a:r>
              <a:rPr lang="en-US" altLang="en-US" baseline="-25000" dirty="0"/>
              <a:t>  </a:t>
            </a:r>
            <a:r>
              <a:rPr lang="en-US" altLang="en-US" b="1" dirty="0"/>
              <a:t>and</a:t>
            </a:r>
            <a:r>
              <a:rPr lang="en-US" altLang="en-US" i="1" dirty="0"/>
              <a:t> P</a:t>
            </a:r>
            <a:r>
              <a:rPr lang="en-US" altLang="en-US" baseline="-25000" dirty="0"/>
              <a:t>2</a:t>
            </a:r>
            <a:r>
              <a:rPr lang="en-US" altLang="en-US" baseline="30000" dirty="0"/>
              <a:t>2</a:t>
            </a:r>
            <a:r>
              <a:rPr lang="en-US" altLang="en-US" baseline="-25000" dirty="0"/>
              <a:t> </a:t>
            </a:r>
            <a:r>
              <a:rPr lang="en-US" altLang="en-US" dirty="0"/>
              <a:t>)</a:t>
            </a:r>
          </a:p>
          <a:p>
            <a:pPr>
              <a:lnSpc>
                <a:spcPct val="90000"/>
              </a:lnSpc>
            </a:pPr>
            <a:r>
              <a:rPr lang="en-US" altLang="en-US" dirty="0"/>
              <a:t>To: </a:t>
            </a:r>
            <a:r>
              <a:rPr lang="en-US" altLang="en-US" dirty="0">
                <a:ea typeface="MS PGothic" panose="020B0600070205080204" pitchFamily="34" charset="-128"/>
                <a:sym typeface="Symbol" panose="05050102010706020507" pitchFamily="18" charset="2"/>
              </a:rPr>
              <a:t> </a:t>
            </a:r>
            <a:r>
              <a:rPr lang="en-IN" i="1" baseline="-25000" dirty="0"/>
              <a:t>A</a:t>
            </a:r>
            <a:r>
              <a:rPr lang="en-IN" dirty="0"/>
              <a:t>(</a:t>
            </a:r>
            <a:r>
              <a:rPr lang="el-GR" altLang="en-US" dirty="0"/>
              <a:t>σ</a:t>
            </a:r>
            <a:r>
              <a:rPr lang="en-US" altLang="en-US" baseline="-25000" dirty="0"/>
              <a:t> P1 </a:t>
            </a:r>
            <a:r>
              <a:rPr lang="en-US" altLang="en-US" dirty="0"/>
              <a:t>(</a:t>
            </a:r>
            <a:r>
              <a:rPr lang="en-US" altLang="en-US" i="1" dirty="0"/>
              <a:t>r</a:t>
            </a:r>
            <a:r>
              <a:rPr lang="en-US" altLang="en-US" baseline="-25000" dirty="0"/>
              <a:t>1</a:t>
            </a:r>
            <a:r>
              <a:rPr lang="en-US" altLang="en-US" i="1" dirty="0"/>
              <a:t> </a:t>
            </a:r>
            <a:r>
              <a:rPr lang="en-US" altLang="en-US" dirty="0"/>
              <a:t>x</a:t>
            </a:r>
            <a:r>
              <a:rPr lang="en-US" altLang="en-US" i="1" dirty="0"/>
              <a:t> r</a:t>
            </a:r>
            <a:r>
              <a:rPr lang="en-US" altLang="en-US" baseline="-25000" dirty="0"/>
              <a:t>2</a:t>
            </a:r>
            <a:r>
              <a:rPr lang="en-US" altLang="en-US" i="1" dirty="0"/>
              <a:t> </a:t>
            </a:r>
            <a:r>
              <a:rPr lang="en-US" altLang="en-US" dirty="0"/>
              <a:t>x </a:t>
            </a:r>
            <a:r>
              <a:rPr lang="en-US" altLang="en-US" i="1" dirty="0"/>
              <a:t>…</a:t>
            </a:r>
            <a:r>
              <a:rPr lang="en-US" altLang="en-US" dirty="0"/>
              <a:t> x</a:t>
            </a:r>
            <a:r>
              <a:rPr lang="en-US" altLang="en-US" i="1" dirty="0"/>
              <a:t> </a:t>
            </a:r>
            <a:r>
              <a:rPr lang="en-US" altLang="en-US" i="1" dirty="0" err="1"/>
              <a:t>r</a:t>
            </a:r>
            <a:r>
              <a:rPr lang="en-US" altLang="en-US" baseline="-25000" dirty="0" err="1"/>
              <a:t>n</a:t>
            </a:r>
            <a:r>
              <a:rPr lang="en-US" altLang="en-US" baseline="-25000" dirty="0"/>
              <a:t> </a:t>
            </a:r>
            <a:r>
              <a:rPr lang="en-US" altLang="en-US" dirty="0"/>
              <a:t>) </a:t>
            </a:r>
            <a:r>
              <a:rPr lang="en-IN" dirty="0"/>
              <a:t>⋉ </a:t>
            </a:r>
            <a:r>
              <a:rPr lang="en-US" altLang="en-US" i="1" baseline="-25000" dirty="0">
                <a:sym typeface="Symbol" panose="05050102010706020507" pitchFamily="18" charset="2"/>
              </a:rPr>
              <a:t>P</a:t>
            </a:r>
            <a:r>
              <a:rPr lang="en-US" altLang="en-US" i="1" baseline="-34000" dirty="0">
                <a:sym typeface="Symbol" panose="05050102010706020507" pitchFamily="18" charset="2"/>
              </a:rPr>
              <a:t>2</a:t>
            </a:r>
            <a:r>
              <a:rPr lang="en-US" altLang="en-US" i="1" baseline="-10000" dirty="0">
                <a:sym typeface="Symbol" panose="05050102010706020507" pitchFamily="18" charset="2"/>
              </a:rPr>
              <a:t>2</a:t>
            </a:r>
            <a:r>
              <a:rPr lang="en-US" altLang="en-US" i="1" dirty="0"/>
              <a:t> </a:t>
            </a:r>
            <a:r>
              <a:rPr lang="en-US" altLang="en-US" baseline="-25000" dirty="0">
                <a:sym typeface="Symbol" panose="05050102010706020507" pitchFamily="18" charset="2"/>
              </a:rPr>
              <a:t> </a:t>
            </a:r>
            <a:r>
              <a:rPr lang="el-GR" altLang="en-US" dirty="0"/>
              <a:t>σ</a:t>
            </a:r>
            <a:r>
              <a:rPr lang="en-US" altLang="en-US" baseline="-25000" dirty="0"/>
              <a:t> </a:t>
            </a:r>
            <a:r>
              <a:rPr lang="en-US" altLang="en-US" i="1" baseline="-25000" dirty="0">
                <a:sym typeface="Symbol" panose="05050102010706020507" pitchFamily="18" charset="2"/>
              </a:rPr>
              <a:t>P</a:t>
            </a:r>
            <a:r>
              <a:rPr lang="en-US" altLang="en-US" i="1" baseline="-34000" dirty="0">
                <a:sym typeface="Symbol" panose="05050102010706020507" pitchFamily="18" charset="2"/>
              </a:rPr>
              <a:t>2</a:t>
            </a:r>
            <a:r>
              <a:rPr lang="en-US" altLang="en-US" i="1" baseline="-10000" dirty="0">
                <a:sym typeface="Symbol" panose="05050102010706020507" pitchFamily="18" charset="2"/>
              </a:rPr>
              <a:t>1</a:t>
            </a:r>
            <a:r>
              <a:rPr lang="en-US" altLang="en-US" baseline="-25000" dirty="0"/>
              <a:t> </a:t>
            </a:r>
            <a:r>
              <a:rPr lang="en-US" altLang="en-US" i="1" dirty="0"/>
              <a:t>(s</a:t>
            </a:r>
            <a:r>
              <a:rPr lang="en-US" altLang="en-US" baseline="-25000" dirty="0"/>
              <a:t>1</a:t>
            </a:r>
            <a:r>
              <a:rPr lang="en-US" altLang="en-US" i="1" dirty="0"/>
              <a:t> </a:t>
            </a:r>
            <a:r>
              <a:rPr lang="en-US" altLang="en-US" dirty="0"/>
              <a:t>x</a:t>
            </a:r>
            <a:r>
              <a:rPr lang="en-US" altLang="en-US" i="1" dirty="0"/>
              <a:t> s</a:t>
            </a:r>
            <a:r>
              <a:rPr lang="en-US" altLang="en-US" baseline="-25000" dirty="0"/>
              <a:t>2</a:t>
            </a:r>
            <a:r>
              <a:rPr lang="en-US" altLang="en-US" i="1" dirty="0"/>
              <a:t> </a:t>
            </a:r>
            <a:r>
              <a:rPr lang="en-US" altLang="en-US" dirty="0"/>
              <a:t>x </a:t>
            </a:r>
            <a:r>
              <a:rPr lang="en-US" altLang="en-US" i="1" dirty="0"/>
              <a:t>…</a:t>
            </a:r>
            <a:r>
              <a:rPr lang="en-US" altLang="en-US" dirty="0"/>
              <a:t> x</a:t>
            </a:r>
            <a:r>
              <a:rPr lang="en-US" altLang="en-US" i="1" dirty="0"/>
              <a:t> </a:t>
            </a:r>
            <a:r>
              <a:rPr lang="en-US" altLang="en-US" i="1" dirty="0" err="1"/>
              <a:t>s</a:t>
            </a:r>
            <a:r>
              <a:rPr lang="en-US" altLang="en-US" baseline="-25000" dirty="0" err="1"/>
              <a:t>m</a:t>
            </a:r>
            <a:r>
              <a:rPr lang="en-US" altLang="en-US" baseline="-25000" dirty="0"/>
              <a:t> </a:t>
            </a:r>
            <a:r>
              <a:rPr lang="en-US" altLang="en-US" dirty="0"/>
              <a:t>)</a:t>
            </a:r>
          </a:p>
          <a:p>
            <a:pPr lvl="1">
              <a:lnSpc>
                <a:spcPct val="90000"/>
              </a:lnSpc>
            </a:pPr>
            <a:r>
              <a:rPr lang="en-US" altLang="en-US" i="1" dirty="0"/>
              <a:t>P</a:t>
            </a:r>
            <a:r>
              <a:rPr lang="en-US" altLang="en-US" baseline="-25000" dirty="0"/>
              <a:t>2</a:t>
            </a:r>
            <a:r>
              <a:rPr lang="en-US" altLang="en-US" baseline="30000" dirty="0"/>
              <a:t>1  </a:t>
            </a:r>
            <a:r>
              <a:rPr lang="en-US" altLang="en-US" dirty="0"/>
              <a:t>contains predicates that do not involve any correlation variables</a:t>
            </a:r>
          </a:p>
          <a:p>
            <a:pPr lvl="1">
              <a:lnSpc>
                <a:spcPct val="90000"/>
              </a:lnSpc>
            </a:pPr>
            <a:r>
              <a:rPr lang="en-US" altLang="en-US" i="1" dirty="0"/>
              <a:t>P</a:t>
            </a:r>
            <a:r>
              <a:rPr lang="en-US" altLang="en-US" baseline="-25000" dirty="0"/>
              <a:t>2</a:t>
            </a:r>
            <a:r>
              <a:rPr lang="en-US" altLang="en-US" baseline="30000" dirty="0"/>
              <a:t>2</a:t>
            </a:r>
            <a:r>
              <a:rPr lang="en-US" altLang="en-US" dirty="0"/>
              <a:t> contains predicates involving correlation variables</a:t>
            </a:r>
          </a:p>
          <a:p>
            <a:pPr>
              <a:lnSpc>
                <a:spcPct val="90000"/>
              </a:lnSpc>
            </a:pPr>
            <a:r>
              <a:rPr lang="en-US" altLang="en-US" dirty="0"/>
              <a:t>The process of replacing a nested query by a query with a join/</a:t>
            </a:r>
            <a:r>
              <a:rPr lang="en-US" altLang="en-US" dirty="0" err="1"/>
              <a:t>semijoin</a:t>
            </a:r>
            <a:r>
              <a:rPr lang="en-US" altLang="en-US" dirty="0"/>
              <a:t> (possibly with a temporary relation) is called </a:t>
            </a:r>
            <a:r>
              <a:rPr lang="en-US" altLang="en-US" b="1" dirty="0">
                <a:solidFill>
                  <a:srgbClr val="002060"/>
                </a:solidFill>
              </a:rPr>
              <a:t>decorrelation</a:t>
            </a:r>
            <a:r>
              <a:rPr lang="en-US" altLang="en-US" dirty="0">
                <a:solidFill>
                  <a:schemeClr val="tx2"/>
                </a:solidFill>
              </a:rPr>
              <a:t>.</a:t>
            </a:r>
          </a:p>
          <a:p>
            <a:pPr>
              <a:lnSpc>
                <a:spcPct val="90000"/>
              </a:lnSpc>
            </a:pPr>
            <a:r>
              <a:rPr lang="en-US" altLang="en-US" dirty="0"/>
              <a:t>Decorrelation is more complicated in several cases, e.g.</a:t>
            </a:r>
          </a:p>
          <a:p>
            <a:pPr lvl="2">
              <a:lnSpc>
                <a:spcPct val="90000"/>
              </a:lnSpc>
            </a:pPr>
            <a:r>
              <a:rPr lang="en-US" altLang="en-US" dirty="0"/>
              <a:t>The nested subquery uses aggregation, or</a:t>
            </a:r>
          </a:p>
          <a:p>
            <a:pPr lvl="2">
              <a:lnSpc>
                <a:spcPct val="90000"/>
              </a:lnSpc>
            </a:pPr>
            <a:r>
              <a:rPr lang="en-US" altLang="en-US" dirty="0"/>
              <a:t>The nested subquery is a scalar subquery</a:t>
            </a:r>
          </a:p>
          <a:p>
            <a:pPr lvl="1">
              <a:lnSpc>
                <a:spcPct val="90000"/>
              </a:lnSpc>
            </a:pPr>
            <a:r>
              <a:rPr lang="en-US" altLang="en-US" dirty="0"/>
              <a:t>Correlated evaluation used in these cases</a:t>
            </a:r>
          </a:p>
          <a:p>
            <a:pPr>
              <a:lnSpc>
                <a:spcPct val="90000"/>
              </a:lnSpc>
            </a:pPr>
            <a:endParaRPr lang="en-US"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5E7A-4CE6-47C9-A956-33A6A29C21F8}"/>
              </a:ext>
            </a:extLst>
          </p:cNvPr>
          <p:cNvSpPr>
            <a:spLocks noGrp="1"/>
          </p:cNvSpPr>
          <p:nvPr>
            <p:ph type="title"/>
          </p:nvPr>
        </p:nvSpPr>
        <p:spPr/>
        <p:txBody>
          <a:bodyPr/>
          <a:lstStyle/>
          <a:p>
            <a:r>
              <a:rPr lang="en-IN" dirty="0"/>
              <a:t>Decorrelation (Cont.)</a:t>
            </a:r>
          </a:p>
        </p:txBody>
      </p:sp>
      <p:sp>
        <p:nvSpPr>
          <p:cNvPr id="3" name="Content Placeholder 2">
            <a:extLst>
              <a:ext uri="{FF2B5EF4-FFF2-40B4-BE49-F238E27FC236}">
                <a16:creationId xmlns:a16="http://schemas.microsoft.com/office/drawing/2014/main" id="{124B5AE5-D832-4D58-9ABC-DC849F09CDCF}"/>
              </a:ext>
            </a:extLst>
          </p:cNvPr>
          <p:cNvSpPr>
            <a:spLocks noGrp="1"/>
          </p:cNvSpPr>
          <p:nvPr>
            <p:ph idx="1"/>
          </p:nvPr>
        </p:nvSpPr>
        <p:spPr>
          <a:xfrm>
            <a:off x="693018" y="1102497"/>
            <a:ext cx="8152531" cy="5367972"/>
          </a:xfrm>
        </p:spPr>
        <p:txBody>
          <a:bodyPr/>
          <a:lstStyle/>
          <a:p>
            <a:r>
              <a:rPr lang="en-US" altLang="en-US" dirty="0"/>
              <a:t>Decorrelation of scalar aggregate subqueries can be done using </a:t>
            </a:r>
            <a:r>
              <a:rPr lang="en-US" altLang="en-US" dirty="0" err="1"/>
              <a:t>groupby</a:t>
            </a:r>
            <a:r>
              <a:rPr lang="en-US" altLang="en-US" dirty="0"/>
              <a:t>/aggregation in some cases</a:t>
            </a:r>
          </a:p>
          <a:p>
            <a:r>
              <a:rPr lang="en-US" altLang="en-US" b="1" dirty="0"/>
              <a:t>select </a:t>
            </a:r>
            <a:r>
              <a:rPr lang="en-US" altLang="en-US" i="1" dirty="0"/>
              <a:t>name</a:t>
            </a:r>
            <a:br>
              <a:rPr lang="en-US" altLang="en-US" b="1" dirty="0"/>
            </a:br>
            <a:r>
              <a:rPr lang="en-US" altLang="en-US" b="1" dirty="0"/>
              <a:t>from </a:t>
            </a:r>
            <a:r>
              <a:rPr lang="en-US" altLang="en-US" i="1" dirty="0"/>
              <a:t>instructor</a:t>
            </a:r>
            <a:br>
              <a:rPr lang="en-US" altLang="en-US" i="1" dirty="0"/>
            </a:br>
            <a:r>
              <a:rPr lang="en-US" altLang="en-US" b="1" dirty="0"/>
              <a:t>where </a:t>
            </a:r>
            <a:r>
              <a:rPr lang="en-US" altLang="en-US" b="1" i="1" dirty="0"/>
              <a:t> </a:t>
            </a:r>
            <a:r>
              <a:rPr lang="en-US" altLang="en-US" dirty="0"/>
              <a:t>1 &lt;</a:t>
            </a:r>
            <a:r>
              <a:rPr lang="en-US" altLang="en-US" b="1" dirty="0"/>
              <a:t> </a:t>
            </a:r>
            <a:r>
              <a:rPr lang="en-US" altLang="en-US" dirty="0"/>
              <a:t>(</a:t>
            </a:r>
            <a:r>
              <a:rPr lang="en-US" altLang="en-US" b="1" dirty="0"/>
              <a:t>select count</a:t>
            </a:r>
            <a:r>
              <a:rPr lang="en-US" altLang="en-US" dirty="0"/>
              <a:t>(*)</a:t>
            </a:r>
            <a:r>
              <a:rPr lang="en-US" altLang="en-US" i="1" dirty="0"/>
              <a:t> </a:t>
            </a:r>
            <a:br>
              <a:rPr lang="en-US" altLang="en-US" dirty="0"/>
            </a:br>
            <a:r>
              <a:rPr lang="en-US" altLang="en-US" dirty="0"/>
              <a:t>	                </a:t>
            </a:r>
            <a:r>
              <a:rPr lang="en-US" altLang="en-US" b="1" dirty="0"/>
              <a:t>from </a:t>
            </a:r>
            <a:r>
              <a:rPr lang="en-US" altLang="en-US" i="1" dirty="0"/>
              <a:t>teaches</a:t>
            </a:r>
            <a:br>
              <a:rPr lang="en-US" altLang="en-US" dirty="0"/>
            </a:br>
            <a:r>
              <a:rPr lang="en-US" altLang="en-US" dirty="0"/>
              <a:t>	                </a:t>
            </a:r>
            <a:r>
              <a:rPr lang="en-US" altLang="en-US" b="1" dirty="0"/>
              <a:t>where </a:t>
            </a:r>
            <a:r>
              <a:rPr lang="en-US" altLang="en-US" i="1" dirty="0"/>
              <a:t>instructor.ID = teaches.ID </a:t>
            </a:r>
            <a:br>
              <a:rPr lang="en-US" altLang="en-US" i="1" dirty="0"/>
            </a:br>
            <a:r>
              <a:rPr lang="en-US" altLang="en-US" i="1" dirty="0"/>
              <a:t>                                    </a:t>
            </a:r>
            <a:r>
              <a:rPr lang="en-US" altLang="en-US" b="1" dirty="0"/>
              <a:t>and </a:t>
            </a:r>
            <a:r>
              <a:rPr lang="en-US" altLang="en-US" i="1" dirty="0" err="1"/>
              <a:t>teaches.year</a:t>
            </a:r>
            <a:r>
              <a:rPr lang="en-US" altLang="en-US" i="1" dirty="0"/>
              <a:t> = 2019</a:t>
            </a:r>
            <a:r>
              <a:rPr lang="en-US" altLang="en-US" dirty="0"/>
              <a:t>)</a:t>
            </a:r>
          </a:p>
          <a:p>
            <a:r>
              <a:rPr lang="en-IN" altLang="en-US" dirty="0">
                <a:sym typeface="Symbol" panose="05050102010706020507" pitchFamily="18" charset="2"/>
              </a:rPr>
              <a:t> </a:t>
            </a:r>
            <a:r>
              <a:rPr lang="en-US" altLang="en-US" sz="1600" dirty="0">
                <a:ea typeface="MS PGothic" panose="020B0600070205080204" pitchFamily="34" charset="-128"/>
                <a:sym typeface="Symbol" panose="05050102010706020507" pitchFamily="18" charset="2"/>
              </a:rPr>
              <a:t></a:t>
            </a:r>
            <a:r>
              <a:rPr lang="en-US" altLang="en-US" dirty="0">
                <a:ea typeface="MS PGothic" panose="020B0600070205080204" pitchFamily="34" charset="-128"/>
                <a:sym typeface="Symbol" panose="05050102010706020507" pitchFamily="18" charset="2"/>
              </a:rPr>
              <a:t> </a:t>
            </a:r>
            <a:r>
              <a:rPr lang="en-IN" i="1" baseline="-25000" dirty="0"/>
              <a:t>name</a:t>
            </a:r>
            <a:r>
              <a:rPr lang="en-IN" dirty="0"/>
              <a:t>(</a:t>
            </a:r>
            <a:r>
              <a:rPr lang="en-US" altLang="en-US" i="1" dirty="0"/>
              <a:t>instructor</a:t>
            </a:r>
            <a:r>
              <a:rPr lang="en-IN" altLang="en-US" dirty="0"/>
              <a:t> </a:t>
            </a:r>
            <a:r>
              <a:rPr lang="en-IN" dirty="0"/>
              <a:t>⋉ </a:t>
            </a:r>
            <a:r>
              <a:rPr lang="en-US" altLang="en-US" i="1" baseline="-25000" dirty="0">
                <a:sym typeface="Symbol" panose="05050102010706020507" pitchFamily="18" charset="2"/>
              </a:rPr>
              <a:t>instructor.ID=TID </a:t>
            </a:r>
            <a:r>
              <a:rPr lang="en-US" altLang="en-US" baseline="-25000" dirty="0">
                <a:sym typeface="Symbol" panose="05050102010706020507" pitchFamily="18" charset="2"/>
              </a:rPr>
              <a:t> 1 &lt; </a:t>
            </a:r>
            <a:r>
              <a:rPr lang="en-US" altLang="en-US" i="1" baseline="-25000" dirty="0" err="1">
                <a:sym typeface="Symbol" panose="05050102010706020507" pitchFamily="18" charset="2"/>
              </a:rPr>
              <a:t>cnt</a:t>
            </a:r>
            <a:r>
              <a:rPr lang="en-US" altLang="en-US" i="1" baseline="-25000" dirty="0">
                <a:sym typeface="Symbol" panose="05050102010706020507" pitchFamily="18" charset="2"/>
              </a:rPr>
              <a:t> </a:t>
            </a:r>
            <a:r>
              <a:rPr lang="en-US" altLang="en-US" dirty="0"/>
              <a:t>( </a:t>
            </a:r>
            <a:br>
              <a:rPr lang="en-US" altLang="en-US" dirty="0"/>
            </a:br>
            <a:r>
              <a:rPr lang="en-US" altLang="en-US" dirty="0"/>
              <a:t>        </a:t>
            </a:r>
            <a:r>
              <a:rPr lang="en-US" altLang="en-US" i="1" baseline="-25000" dirty="0">
                <a:sym typeface="Symbol" panose="05050102010706020507" pitchFamily="18" charset="2"/>
              </a:rPr>
              <a:t>ID as TID </a:t>
            </a:r>
            <a:r>
              <a:rPr lang="en-IN" dirty="0"/>
              <a:t>𝛾</a:t>
            </a:r>
            <a:r>
              <a:rPr lang="en-US" altLang="en-US" b="1" baseline="-25000" dirty="0">
                <a:sym typeface="Symbol" panose="05050102010706020507" pitchFamily="18" charset="2"/>
              </a:rPr>
              <a:t>count</a:t>
            </a:r>
            <a:r>
              <a:rPr lang="en-US" altLang="en-US" i="1" baseline="-25000" dirty="0">
                <a:sym typeface="Symbol" panose="05050102010706020507" pitchFamily="18" charset="2"/>
              </a:rPr>
              <a:t>(*) as </a:t>
            </a:r>
            <a:r>
              <a:rPr lang="en-US" altLang="en-US" i="1" baseline="-25000" dirty="0" err="1">
                <a:sym typeface="Symbol" panose="05050102010706020507" pitchFamily="18" charset="2"/>
              </a:rPr>
              <a:t>cnt</a:t>
            </a:r>
            <a:r>
              <a:rPr lang="en-US" altLang="en-US" i="1" baseline="-25000" dirty="0">
                <a:sym typeface="Symbol" panose="05050102010706020507" pitchFamily="18" charset="2"/>
              </a:rPr>
              <a:t> </a:t>
            </a:r>
            <a:r>
              <a:rPr lang="en-IN" dirty="0"/>
              <a:t>(</a:t>
            </a:r>
            <a:r>
              <a:rPr lang="el-GR" altLang="en-US" dirty="0"/>
              <a:t>σ </a:t>
            </a:r>
            <a:r>
              <a:rPr lang="en-US" altLang="en-US" i="1" baseline="-25000" dirty="0" err="1">
                <a:sym typeface="Symbol" panose="05050102010706020507" pitchFamily="18" charset="2"/>
              </a:rPr>
              <a:t>teaches.year</a:t>
            </a:r>
            <a:r>
              <a:rPr lang="en-US" altLang="en-US" i="1" baseline="-25000" dirty="0">
                <a:sym typeface="Symbol" panose="05050102010706020507" pitchFamily="18" charset="2"/>
              </a:rPr>
              <a:t>=2019</a:t>
            </a:r>
            <a:r>
              <a:rPr lang="en-US" altLang="en-US" i="1" dirty="0"/>
              <a:t> </a:t>
            </a:r>
            <a:r>
              <a:rPr lang="en-US" altLang="en-US" baseline="-25000" dirty="0">
                <a:sym typeface="Symbol" panose="05050102010706020507" pitchFamily="18" charset="2"/>
              </a:rPr>
              <a:t> </a:t>
            </a:r>
            <a:r>
              <a:rPr lang="en-US" altLang="en-US" dirty="0"/>
              <a:t>(</a:t>
            </a:r>
            <a:r>
              <a:rPr lang="en-US" altLang="en-US" i="1" dirty="0"/>
              <a:t>teaches</a:t>
            </a:r>
            <a:r>
              <a:rPr lang="en-US" altLang="en-US" dirty="0"/>
              <a:t>)))) </a:t>
            </a:r>
            <a:endParaRPr lang="en-IN" dirty="0"/>
          </a:p>
        </p:txBody>
      </p:sp>
    </p:spTree>
    <p:extLst>
      <p:ext uri="{BB962C8B-B14F-4D97-AF65-F5344CB8AC3E}">
        <p14:creationId xmlns:p14="http://schemas.microsoft.com/office/powerpoint/2010/main" val="1031275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501B20E9-8980-4D77-B0B2-349448CAF769}"/>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Materialized Views</a:t>
            </a:r>
          </a:p>
        </p:txBody>
      </p:sp>
      <p:sp>
        <p:nvSpPr>
          <p:cNvPr id="108547" name="Rectangle 3">
            <a:extLst>
              <a:ext uri="{FF2B5EF4-FFF2-40B4-BE49-F238E27FC236}">
                <a16:creationId xmlns:a16="http://schemas.microsoft.com/office/drawing/2014/main" id="{620D77A7-F821-461F-88B7-16FA2645DEB7}"/>
              </a:ext>
            </a:extLst>
          </p:cNvPr>
          <p:cNvSpPr>
            <a:spLocks noGrp="1" noChangeArrowheads="1"/>
          </p:cNvSpPr>
          <p:nvPr>
            <p:ph idx="1"/>
          </p:nvPr>
        </p:nvSpPr>
        <p:spPr>
          <a:xfrm>
            <a:off x="683394" y="1102497"/>
            <a:ext cx="7719461" cy="5367972"/>
          </a:xfrm>
        </p:spPr>
        <p:txBody>
          <a:bodyPr/>
          <a:lstStyle/>
          <a:p>
            <a:r>
              <a:rPr lang="en-US" altLang="en-US" dirty="0"/>
              <a:t>A </a:t>
            </a:r>
            <a:r>
              <a:rPr lang="en-US" altLang="en-US" b="1" dirty="0">
                <a:solidFill>
                  <a:srgbClr val="002060"/>
                </a:solidFill>
              </a:rPr>
              <a:t>materialized view </a:t>
            </a:r>
            <a:r>
              <a:rPr lang="en-US" altLang="en-US" dirty="0"/>
              <a:t>is a view whose contents are computed and stored.</a:t>
            </a:r>
          </a:p>
          <a:p>
            <a:r>
              <a:rPr lang="en-US" altLang="en-US" dirty="0"/>
              <a:t>Consider the view</a:t>
            </a:r>
            <a:br>
              <a:rPr lang="en-US" altLang="en-US" dirty="0"/>
            </a:br>
            <a:r>
              <a:rPr lang="en-US" altLang="en-US" dirty="0"/>
              <a:t>c</a:t>
            </a:r>
            <a:r>
              <a:rPr lang="en-US" altLang="en-US" b="1" dirty="0"/>
              <a:t>reate view </a:t>
            </a:r>
            <a:r>
              <a:rPr lang="en-US" altLang="en-US" i="1" dirty="0" err="1"/>
              <a:t>department_total_salary</a:t>
            </a:r>
            <a:r>
              <a:rPr lang="en-US" altLang="en-US" dirty="0"/>
              <a:t>(</a:t>
            </a:r>
            <a:r>
              <a:rPr lang="en-US" altLang="en-US" i="1" dirty="0" err="1"/>
              <a:t>dept_name</a:t>
            </a:r>
            <a:r>
              <a:rPr lang="en-US" altLang="en-US" i="1" dirty="0"/>
              <a:t>, </a:t>
            </a:r>
            <a:r>
              <a:rPr lang="en-US" altLang="en-US" i="1" dirty="0" err="1"/>
              <a:t>total_salary</a:t>
            </a:r>
            <a:r>
              <a:rPr lang="en-US" altLang="en-US" dirty="0"/>
              <a:t>)</a:t>
            </a:r>
            <a:r>
              <a:rPr lang="en-US" altLang="en-US" i="1" dirty="0"/>
              <a:t> </a:t>
            </a:r>
            <a:r>
              <a:rPr lang="en-US" altLang="en-US" b="1" dirty="0"/>
              <a:t>as</a:t>
            </a:r>
            <a:br>
              <a:rPr lang="en-US" altLang="en-US" b="1" dirty="0"/>
            </a:br>
            <a:r>
              <a:rPr lang="en-US" altLang="en-US" b="1" dirty="0"/>
              <a:t>select </a:t>
            </a:r>
            <a:r>
              <a:rPr lang="en-US" altLang="en-US" i="1" dirty="0" err="1"/>
              <a:t>dept_name</a:t>
            </a:r>
            <a:r>
              <a:rPr lang="en-US" altLang="en-US" dirty="0"/>
              <a:t>, </a:t>
            </a:r>
            <a:r>
              <a:rPr lang="en-US" altLang="en-US" b="1" dirty="0"/>
              <a:t>sum</a:t>
            </a:r>
            <a:r>
              <a:rPr lang="en-US" altLang="en-US" dirty="0"/>
              <a:t>(</a:t>
            </a:r>
            <a:r>
              <a:rPr lang="en-US" altLang="en-US" i="1" dirty="0"/>
              <a:t>salary</a:t>
            </a:r>
            <a:r>
              <a:rPr lang="en-US" altLang="en-US" dirty="0"/>
              <a:t>)</a:t>
            </a:r>
            <a:br>
              <a:rPr lang="en-US" altLang="en-US" dirty="0"/>
            </a:br>
            <a:r>
              <a:rPr lang="en-US" altLang="en-US" b="1" dirty="0"/>
              <a:t>from </a:t>
            </a:r>
            <a:r>
              <a:rPr lang="en-US" altLang="en-US" i="1" dirty="0"/>
              <a:t>instructor</a:t>
            </a:r>
            <a:br>
              <a:rPr lang="en-US" altLang="en-US" i="1" dirty="0"/>
            </a:br>
            <a:r>
              <a:rPr lang="en-US" altLang="en-US" b="1" dirty="0"/>
              <a:t>group by </a:t>
            </a:r>
            <a:r>
              <a:rPr lang="en-US" altLang="en-US" i="1" dirty="0" err="1"/>
              <a:t>dept_name</a:t>
            </a:r>
            <a:endParaRPr lang="en-US" altLang="en-US" i="1" dirty="0"/>
          </a:p>
          <a:p>
            <a:r>
              <a:rPr lang="en-US" altLang="en-US" dirty="0"/>
              <a:t>Materializing the above view would be very useful if the total salary by department is required frequently</a:t>
            </a:r>
          </a:p>
          <a:p>
            <a:pPr lvl="1"/>
            <a:r>
              <a:rPr lang="en-US" altLang="en-US" dirty="0"/>
              <a:t>Saves the effort of finding multiple tuples and adding up their amounts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7AB9AFF3-8680-436A-84F5-B4BE25FEC42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Materialized View Maintenance</a:t>
            </a:r>
          </a:p>
        </p:txBody>
      </p:sp>
      <p:sp>
        <p:nvSpPr>
          <p:cNvPr id="110595" name="Rectangle 3">
            <a:extLst>
              <a:ext uri="{FF2B5EF4-FFF2-40B4-BE49-F238E27FC236}">
                <a16:creationId xmlns:a16="http://schemas.microsoft.com/office/drawing/2014/main" id="{273008DF-1222-4200-ADB7-10BDBF2D60A5}"/>
              </a:ext>
            </a:extLst>
          </p:cNvPr>
          <p:cNvSpPr>
            <a:spLocks noGrp="1" noChangeArrowheads="1"/>
          </p:cNvSpPr>
          <p:nvPr>
            <p:ph idx="1"/>
          </p:nvPr>
        </p:nvSpPr>
        <p:spPr>
          <a:xfrm>
            <a:off x="673768" y="1102497"/>
            <a:ext cx="7709836" cy="5367972"/>
          </a:xfrm>
        </p:spPr>
        <p:txBody>
          <a:bodyPr/>
          <a:lstStyle/>
          <a:p>
            <a:r>
              <a:rPr lang="en-US" altLang="en-US" dirty="0"/>
              <a:t>The task of keeping a materialized view up-to-date with the underlying data is known as </a:t>
            </a:r>
            <a:r>
              <a:rPr lang="en-US" altLang="en-US" b="1" dirty="0">
                <a:solidFill>
                  <a:srgbClr val="002060"/>
                </a:solidFill>
              </a:rPr>
              <a:t>materialized view maintenance</a:t>
            </a:r>
          </a:p>
          <a:p>
            <a:r>
              <a:rPr lang="en-US" altLang="en-US" dirty="0"/>
              <a:t>Materialized views can be maintained by </a:t>
            </a:r>
            <a:r>
              <a:rPr lang="en-US" altLang="en-US" dirty="0" err="1"/>
              <a:t>recomputation</a:t>
            </a:r>
            <a:r>
              <a:rPr lang="en-US" altLang="en-US" dirty="0"/>
              <a:t> on every update</a:t>
            </a:r>
          </a:p>
          <a:p>
            <a:r>
              <a:rPr lang="en-US" altLang="en-US" dirty="0"/>
              <a:t>A better option is to use </a:t>
            </a:r>
            <a:r>
              <a:rPr lang="en-US" altLang="en-US" b="1" dirty="0">
                <a:solidFill>
                  <a:srgbClr val="002060"/>
                </a:solidFill>
              </a:rPr>
              <a:t>incremental view maintenance</a:t>
            </a:r>
          </a:p>
          <a:p>
            <a:pPr lvl="1"/>
            <a:r>
              <a:rPr lang="en-US" altLang="en-US" b="1" dirty="0"/>
              <a:t>Changes to database relations are used to compute changes to the materialized view, which is then updated</a:t>
            </a:r>
          </a:p>
          <a:p>
            <a:r>
              <a:rPr lang="en-US" altLang="en-US" dirty="0"/>
              <a:t>View maintenance can be done by</a:t>
            </a:r>
          </a:p>
          <a:p>
            <a:pPr lvl="1"/>
            <a:r>
              <a:rPr lang="en-US" altLang="en-US" dirty="0"/>
              <a:t>Manually defining triggers on insert, delete, and update of each relation in the view definition</a:t>
            </a:r>
          </a:p>
          <a:p>
            <a:pPr lvl="1"/>
            <a:r>
              <a:rPr lang="en-US" altLang="en-US" dirty="0"/>
              <a:t>Manually written code to update the view whenever database relations are updated</a:t>
            </a:r>
          </a:p>
          <a:p>
            <a:pPr lvl="1">
              <a:lnSpc>
                <a:spcPct val="90000"/>
              </a:lnSpc>
            </a:pPr>
            <a:r>
              <a:rPr lang="en-US" altLang="en-US" dirty="0"/>
              <a:t>Periodic </a:t>
            </a:r>
            <a:r>
              <a:rPr lang="en-US" altLang="en-US" dirty="0" err="1"/>
              <a:t>recomputation</a:t>
            </a:r>
            <a:r>
              <a:rPr lang="en-US" altLang="en-US" dirty="0"/>
              <a:t> (e.g. nightly)</a:t>
            </a:r>
          </a:p>
          <a:p>
            <a:pPr lvl="1"/>
            <a:r>
              <a:rPr lang="en-US" altLang="en-US" dirty="0"/>
              <a:t>Incremental maintenance supported by many database systems</a:t>
            </a:r>
          </a:p>
          <a:p>
            <a:pPr lvl="2"/>
            <a:r>
              <a:rPr lang="en-US" altLang="en-US" dirty="0"/>
              <a:t>Avoids manual effort/correctness issues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1E98A813-9EA3-4922-B69B-431B2E92133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Incremental View Maintenance</a:t>
            </a:r>
          </a:p>
        </p:txBody>
      </p:sp>
      <p:sp>
        <p:nvSpPr>
          <p:cNvPr id="112643" name="Rectangle 3">
            <a:extLst>
              <a:ext uri="{FF2B5EF4-FFF2-40B4-BE49-F238E27FC236}">
                <a16:creationId xmlns:a16="http://schemas.microsoft.com/office/drawing/2014/main" id="{85C02D90-25A8-48A2-9670-FF7033B0F2C0}"/>
              </a:ext>
            </a:extLst>
          </p:cNvPr>
          <p:cNvSpPr>
            <a:spLocks noGrp="1" noChangeArrowheads="1"/>
          </p:cNvSpPr>
          <p:nvPr>
            <p:ph idx="1"/>
          </p:nvPr>
        </p:nvSpPr>
        <p:spPr>
          <a:xfrm>
            <a:off x="673768" y="1102497"/>
            <a:ext cx="7700211" cy="5367972"/>
          </a:xfrm>
        </p:spPr>
        <p:txBody>
          <a:bodyPr/>
          <a:lstStyle/>
          <a:p>
            <a:r>
              <a:rPr lang="en-US" altLang="en-US" dirty="0"/>
              <a:t>The changes (inserts and deletes) to a relation or expressions are referred to as its </a:t>
            </a:r>
            <a:r>
              <a:rPr lang="en-US" altLang="en-US" b="1" dirty="0">
                <a:solidFill>
                  <a:srgbClr val="002060"/>
                </a:solidFill>
              </a:rPr>
              <a:t>differential</a:t>
            </a:r>
            <a:endParaRPr lang="en-US" altLang="en-US" dirty="0">
              <a:solidFill>
                <a:srgbClr val="002060"/>
              </a:solidFill>
            </a:endParaRPr>
          </a:p>
          <a:p>
            <a:pPr lvl="1"/>
            <a:r>
              <a:rPr lang="en-US" altLang="en-US" dirty="0"/>
              <a:t>Set of tuples inserted to and deleted from r are denoted </a:t>
            </a:r>
            <a:r>
              <a:rPr lang="en-US" altLang="en-US" b="1" dirty="0" err="1"/>
              <a:t>i</a:t>
            </a:r>
            <a:r>
              <a:rPr lang="en-US" altLang="en-US" b="1" baseline="-25000" dirty="0" err="1"/>
              <a:t>r</a:t>
            </a:r>
            <a:r>
              <a:rPr lang="en-US" altLang="en-US" dirty="0"/>
              <a:t> and </a:t>
            </a:r>
            <a:r>
              <a:rPr lang="en-US" altLang="en-US" b="1" dirty="0" err="1"/>
              <a:t>d</a:t>
            </a:r>
            <a:r>
              <a:rPr lang="en-US" altLang="en-US" b="1" baseline="-25000" dirty="0" err="1"/>
              <a:t>r</a:t>
            </a:r>
            <a:endParaRPr lang="en-US" altLang="en-US" b="1" baseline="-25000" dirty="0"/>
          </a:p>
          <a:p>
            <a:r>
              <a:rPr lang="en-US" altLang="en-US" dirty="0"/>
              <a:t>To simplify our description, we only consider inserts and deletes</a:t>
            </a:r>
          </a:p>
          <a:p>
            <a:pPr lvl="1"/>
            <a:r>
              <a:rPr lang="en-US" altLang="en-US" dirty="0"/>
              <a:t>We replace updates to a tuple by deletion of the tuple followed by insertion of the update tuple </a:t>
            </a:r>
          </a:p>
          <a:p>
            <a:r>
              <a:rPr lang="en-US" altLang="en-US" dirty="0"/>
              <a:t>We describe how to compute the change to the result of each relational operation, given changes to its inputs</a:t>
            </a:r>
          </a:p>
          <a:p>
            <a:r>
              <a:rPr lang="en-US" altLang="en-US" dirty="0"/>
              <a:t>We then outline how to handle relational algebra expressions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59B7C17-0432-472C-A93F-A02FA88A7F4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Operation</a:t>
            </a:r>
          </a:p>
        </p:txBody>
      </p:sp>
      <p:sp>
        <p:nvSpPr>
          <p:cNvPr id="114691" name="Rectangle 3">
            <a:extLst>
              <a:ext uri="{FF2B5EF4-FFF2-40B4-BE49-F238E27FC236}">
                <a16:creationId xmlns:a16="http://schemas.microsoft.com/office/drawing/2014/main" id="{46D791D9-CCB8-4BBB-8A41-DB97FCD5B80E}"/>
              </a:ext>
            </a:extLst>
          </p:cNvPr>
          <p:cNvSpPr>
            <a:spLocks noGrp="1" noChangeArrowheads="1"/>
          </p:cNvSpPr>
          <p:nvPr>
            <p:ph idx="1"/>
          </p:nvPr>
        </p:nvSpPr>
        <p:spPr>
          <a:xfrm>
            <a:off x="683394" y="1102497"/>
            <a:ext cx="8162156" cy="5367972"/>
          </a:xfrm>
        </p:spPr>
        <p:txBody>
          <a:bodyPr/>
          <a:lstStyle/>
          <a:p>
            <a:r>
              <a:rPr lang="en-US" altLang="en-US" dirty="0"/>
              <a:t>Consider the materialized view </a:t>
            </a:r>
            <a:r>
              <a:rPr lang="en-US" altLang="en-US" i="1" dirty="0"/>
              <a:t>v</a:t>
            </a:r>
            <a:r>
              <a:rPr lang="en-US" altLang="en-US" dirty="0"/>
              <a:t> = </a:t>
            </a:r>
            <a:r>
              <a:rPr lang="en-US" altLang="en-US" i="1" dirty="0"/>
              <a:t>r </a:t>
            </a:r>
            <a:r>
              <a:rPr lang="en-IN" dirty="0"/>
              <a:t> ⨝</a:t>
            </a:r>
            <a:r>
              <a:rPr lang="en-US" altLang="en-US" i="1" dirty="0"/>
              <a:t> s </a:t>
            </a:r>
            <a:r>
              <a:rPr lang="en-US" altLang="en-US" dirty="0"/>
              <a:t> and an update to </a:t>
            </a:r>
            <a:r>
              <a:rPr lang="en-US" altLang="en-US" i="1" dirty="0"/>
              <a:t>r</a:t>
            </a:r>
          </a:p>
          <a:p>
            <a:r>
              <a:rPr lang="en-US" altLang="en-US" dirty="0"/>
              <a:t>Let </a:t>
            </a:r>
            <a:r>
              <a:rPr lang="en-US" altLang="en-US" i="1" dirty="0" err="1"/>
              <a:t>r</a:t>
            </a:r>
            <a:r>
              <a:rPr lang="en-US" altLang="en-US" i="1" baseline="30000" dirty="0" err="1"/>
              <a:t>old</a:t>
            </a:r>
            <a:r>
              <a:rPr lang="en-US" altLang="en-US" dirty="0"/>
              <a:t> and </a:t>
            </a:r>
            <a:r>
              <a:rPr lang="en-US" altLang="en-US" i="1" dirty="0" err="1"/>
              <a:t>r</a:t>
            </a:r>
            <a:r>
              <a:rPr lang="en-US" altLang="en-US" i="1" baseline="30000" dirty="0" err="1"/>
              <a:t>new</a:t>
            </a:r>
            <a:r>
              <a:rPr lang="en-US" altLang="en-US" i="1" baseline="30000" dirty="0"/>
              <a:t> </a:t>
            </a:r>
            <a:r>
              <a:rPr lang="en-US" altLang="en-US" dirty="0"/>
              <a:t>denote the old and new states of relation </a:t>
            </a:r>
            <a:r>
              <a:rPr lang="en-US" altLang="en-US" i="1" dirty="0"/>
              <a:t>r</a:t>
            </a:r>
            <a:endParaRPr lang="en-US" altLang="en-US" dirty="0"/>
          </a:p>
          <a:p>
            <a:r>
              <a:rPr lang="en-US" altLang="en-US" dirty="0"/>
              <a:t>Consider the case of an insert to r:  </a:t>
            </a:r>
          </a:p>
          <a:p>
            <a:pPr lvl="1"/>
            <a:r>
              <a:rPr lang="en-US" altLang="en-US" dirty="0"/>
              <a:t>We can write </a:t>
            </a:r>
            <a:r>
              <a:rPr lang="en-US" altLang="en-US" i="1" dirty="0" err="1"/>
              <a:t>r</a:t>
            </a:r>
            <a:r>
              <a:rPr lang="en-US" altLang="en-US" i="1" baseline="30000" dirty="0" err="1"/>
              <a:t>new</a:t>
            </a:r>
            <a:r>
              <a:rPr lang="en-US" altLang="en-US" i="1" baseline="30000" dirty="0"/>
              <a:t> </a:t>
            </a:r>
            <a:r>
              <a:rPr lang="en-IN" dirty="0"/>
              <a:t>⨝</a:t>
            </a:r>
            <a:r>
              <a:rPr lang="en-US" altLang="en-US" i="1" baseline="30000" dirty="0"/>
              <a:t> </a:t>
            </a:r>
            <a:r>
              <a:rPr lang="en-US" altLang="en-US" i="1" dirty="0"/>
              <a:t>s </a:t>
            </a:r>
            <a:r>
              <a:rPr lang="en-US" altLang="en-US" dirty="0"/>
              <a:t>as (</a:t>
            </a:r>
            <a:r>
              <a:rPr lang="en-US" altLang="en-US" i="1" dirty="0" err="1"/>
              <a:t>r</a:t>
            </a:r>
            <a:r>
              <a:rPr lang="en-US" altLang="en-US" i="1" baseline="30000" dirty="0" err="1"/>
              <a:t>old</a:t>
            </a:r>
            <a:r>
              <a:rPr lang="en-US" altLang="en-US" i="1" dirty="0"/>
              <a:t> </a:t>
            </a:r>
            <a:r>
              <a:rPr lang="en-US" altLang="en-US" dirty="0">
                <a:sym typeface="Symbol" panose="05050102010706020507" pitchFamily="18" charset="2"/>
              </a:rPr>
              <a:t></a:t>
            </a:r>
            <a:r>
              <a:rPr lang="en-US" altLang="en-US" dirty="0"/>
              <a:t> </a:t>
            </a:r>
            <a:r>
              <a:rPr lang="en-US" altLang="en-US" i="1" dirty="0" err="1"/>
              <a:t>i</a:t>
            </a:r>
            <a:r>
              <a:rPr lang="en-US" altLang="en-US" i="1" baseline="-25000" dirty="0" err="1"/>
              <a:t>r</a:t>
            </a:r>
            <a:r>
              <a:rPr lang="en-US" altLang="en-US" dirty="0"/>
              <a:t>) </a:t>
            </a:r>
            <a:r>
              <a:rPr lang="en-IN" dirty="0"/>
              <a:t>⨝</a:t>
            </a:r>
            <a:r>
              <a:rPr lang="en-US" altLang="en-US" dirty="0"/>
              <a:t> </a:t>
            </a:r>
            <a:r>
              <a:rPr lang="en-US" altLang="en-US" i="1" dirty="0"/>
              <a:t>s</a:t>
            </a:r>
          </a:p>
          <a:p>
            <a:pPr lvl="1"/>
            <a:r>
              <a:rPr lang="en-US" altLang="en-US" dirty="0"/>
              <a:t>And rewrite the above to  (</a:t>
            </a:r>
            <a:r>
              <a:rPr lang="en-US" altLang="en-US" i="1" dirty="0" err="1"/>
              <a:t>r</a:t>
            </a:r>
            <a:r>
              <a:rPr lang="en-US" altLang="en-US" baseline="30000" dirty="0" err="1"/>
              <a:t>old</a:t>
            </a:r>
            <a:r>
              <a:rPr lang="en-US" altLang="en-US" baseline="-25000" dirty="0"/>
              <a:t> </a:t>
            </a:r>
            <a:r>
              <a:rPr lang="en-IN" dirty="0"/>
              <a:t>⨝</a:t>
            </a:r>
            <a:r>
              <a:rPr lang="en-US" altLang="en-US" baseline="-25000" dirty="0"/>
              <a:t> </a:t>
            </a:r>
            <a:r>
              <a:rPr lang="en-US" altLang="en-US" i="1" dirty="0"/>
              <a:t>s</a:t>
            </a:r>
            <a:r>
              <a:rPr lang="en-US" altLang="en-US" dirty="0"/>
              <a:t>) </a:t>
            </a:r>
            <a:r>
              <a:rPr lang="en-US" altLang="en-US" dirty="0">
                <a:sym typeface="Symbol" panose="05050102010706020507" pitchFamily="18" charset="2"/>
              </a:rPr>
              <a:t> (</a:t>
            </a:r>
            <a:r>
              <a:rPr lang="en-US" altLang="en-US" i="1" dirty="0" err="1"/>
              <a:t>i</a:t>
            </a:r>
            <a:r>
              <a:rPr lang="en-US" altLang="en-US" i="1" baseline="-25000" dirty="0" err="1"/>
              <a:t>r</a:t>
            </a:r>
            <a:r>
              <a:rPr lang="en-US" altLang="en-US" i="1" baseline="-25000" dirty="0"/>
              <a:t> </a:t>
            </a:r>
            <a:r>
              <a:rPr lang="en-IN" dirty="0"/>
              <a:t>⨝ </a:t>
            </a:r>
            <a:r>
              <a:rPr lang="en-US" altLang="en-US" i="1" dirty="0"/>
              <a:t>s</a:t>
            </a:r>
            <a:r>
              <a:rPr lang="en-US" altLang="en-US" dirty="0"/>
              <a:t>)</a:t>
            </a:r>
          </a:p>
          <a:p>
            <a:pPr lvl="1"/>
            <a:r>
              <a:rPr lang="en-US" altLang="en-US" dirty="0"/>
              <a:t>But (</a:t>
            </a:r>
            <a:r>
              <a:rPr lang="en-US" altLang="en-US" i="1" dirty="0" err="1"/>
              <a:t>r</a:t>
            </a:r>
            <a:r>
              <a:rPr lang="en-US" altLang="en-US" baseline="30000" dirty="0" err="1"/>
              <a:t>old</a:t>
            </a:r>
            <a:r>
              <a:rPr lang="en-US" altLang="en-US" baseline="-25000" dirty="0"/>
              <a:t> </a:t>
            </a:r>
            <a:r>
              <a:rPr lang="en-IN" dirty="0"/>
              <a:t>⨝</a:t>
            </a:r>
            <a:r>
              <a:rPr lang="en-US" altLang="en-US" baseline="-25000" dirty="0"/>
              <a:t> </a:t>
            </a:r>
            <a:r>
              <a:rPr lang="en-US" altLang="en-US" i="1" dirty="0"/>
              <a:t>s</a:t>
            </a:r>
            <a:r>
              <a:rPr lang="en-US" altLang="en-US" dirty="0"/>
              <a:t>) is simply the old value of the materialized view, so the incremental change to the view is just      </a:t>
            </a:r>
            <a:r>
              <a:rPr lang="en-US" altLang="en-US" i="1" dirty="0" err="1"/>
              <a:t>i</a:t>
            </a:r>
            <a:r>
              <a:rPr lang="en-US" altLang="en-US" i="1" baseline="-25000" dirty="0" err="1"/>
              <a:t>r</a:t>
            </a:r>
            <a:r>
              <a:rPr lang="en-US" altLang="en-US" i="1" baseline="-25000" dirty="0"/>
              <a:t> </a:t>
            </a:r>
            <a:r>
              <a:rPr lang="en-IN" dirty="0"/>
              <a:t>⨝ </a:t>
            </a:r>
            <a:r>
              <a:rPr lang="en-US" altLang="en-US" i="1" dirty="0"/>
              <a:t>s</a:t>
            </a:r>
            <a:endParaRPr lang="en-US" altLang="en-US" dirty="0"/>
          </a:p>
          <a:p>
            <a:r>
              <a:rPr lang="en-US" altLang="en-US" dirty="0"/>
              <a:t>Thus, for inserts     </a:t>
            </a: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dirty="0">
                <a:sym typeface="Symbol" panose="05050102010706020507" pitchFamily="18" charset="2"/>
              </a:rPr>
              <a:t>(</a:t>
            </a:r>
            <a:r>
              <a:rPr lang="en-US" altLang="en-US" i="1" dirty="0" err="1"/>
              <a:t>i</a:t>
            </a:r>
            <a:r>
              <a:rPr lang="en-US" altLang="en-US" i="1" baseline="-25000" dirty="0" err="1"/>
              <a:t>r</a:t>
            </a:r>
            <a:r>
              <a:rPr lang="en-US" altLang="en-US" i="1" baseline="-25000" dirty="0"/>
              <a:t> </a:t>
            </a:r>
            <a:r>
              <a:rPr lang="en-IN" dirty="0"/>
              <a:t>⨝ </a:t>
            </a:r>
            <a:r>
              <a:rPr lang="en-US" altLang="en-US" i="1" dirty="0"/>
              <a:t>s</a:t>
            </a:r>
            <a:r>
              <a:rPr lang="en-US" altLang="en-US" dirty="0"/>
              <a:t>)</a:t>
            </a:r>
            <a:r>
              <a:rPr lang="en-US" altLang="en-US" i="1" baseline="-25000" dirty="0"/>
              <a:t> </a:t>
            </a:r>
          </a:p>
          <a:p>
            <a:r>
              <a:rPr lang="en-US" altLang="en-US" dirty="0"/>
              <a:t>Similarly for deletes    </a:t>
            </a: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i="1" dirty="0"/>
              <a:t>–</a:t>
            </a:r>
            <a:r>
              <a:rPr lang="en-US" altLang="en-US" i="1" baseline="30000" dirty="0"/>
              <a:t> </a:t>
            </a:r>
            <a:r>
              <a:rPr lang="en-US" altLang="en-US" dirty="0"/>
              <a:t>(</a:t>
            </a:r>
            <a:r>
              <a:rPr lang="en-US" altLang="en-US" i="1" dirty="0" err="1"/>
              <a:t>d</a:t>
            </a:r>
            <a:r>
              <a:rPr lang="en-US" altLang="en-US" i="1" baseline="-25000" dirty="0" err="1"/>
              <a:t>r</a:t>
            </a:r>
            <a:r>
              <a:rPr lang="en-US" altLang="en-US" i="1" baseline="-25000" dirty="0"/>
              <a:t> </a:t>
            </a:r>
            <a:r>
              <a:rPr lang="en-IN" dirty="0"/>
              <a:t>⨝</a:t>
            </a:r>
            <a:r>
              <a:rPr lang="en-US" altLang="en-US" i="1" baseline="-25000" dirty="0"/>
              <a:t> </a:t>
            </a:r>
            <a:r>
              <a:rPr lang="en-US" altLang="en-US" i="1" dirty="0"/>
              <a:t>s</a:t>
            </a:r>
            <a:r>
              <a:rPr lang="en-US" altLang="en-US" dirty="0"/>
              <a:t>)</a:t>
            </a:r>
          </a:p>
        </p:txBody>
      </p:sp>
      <p:sp>
        <p:nvSpPr>
          <p:cNvPr id="114701" name="Text Box 13">
            <a:extLst>
              <a:ext uri="{FF2B5EF4-FFF2-40B4-BE49-F238E27FC236}">
                <a16:creationId xmlns:a16="http://schemas.microsoft.com/office/drawing/2014/main" id="{F50D1270-E2D2-4A14-84AE-CECC7A5DD973}"/>
              </a:ext>
            </a:extLst>
          </p:cNvPr>
          <p:cNvSpPr txBox="1">
            <a:spLocks noChangeArrowheads="1"/>
          </p:cNvSpPr>
          <p:nvPr/>
        </p:nvSpPr>
        <p:spPr bwMode="auto">
          <a:xfrm>
            <a:off x="1603375" y="4811713"/>
            <a:ext cx="546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A, 1</a:t>
            </a:r>
          </a:p>
          <a:p>
            <a:pPr>
              <a:spcBef>
                <a:spcPct val="0"/>
              </a:spcBef>
              <a:buClrTx/>
              <a:buSzTx/>
              <a:buFontTx/>
              <a:buNone/>
            </a:pPr>
            <a:r>
              <a:rPr kumimoji="0" lang="en-US" altLang="en-US"/>
              <a:t>B, 2</a:t>
            </a:r>
          </a:p>
        </p:txBody>
      </p:sp>
      <p:sp>
        <p:nvSpPr>
          <p:cNvPr id="114702" name="Text Box 14">
            <a:extLst>
              <a:ext uri="{FF2B5EF4-FFF2-40B4-BE49-F238E27FC236}">
                <a16:creationId xmlns:a16="http://schemas.microsoft.com/office/drawing/2014/main" id="{90163634-D561-419D-852F-E44296553AB3}"/>
              </a:ext>
            </a:extLst>
          </p:cNvPr>
          <p:cNvSpPr txBox="1">
            <a:spLocks noChangeArrowheads="1"/>
          </p:cNvSpPr>
          <p:nvPr/>
        </p:nvSpPr>
        <p:spPr bwMode="auto">
          <a:xfrm>
            <a:off x="2982913" y="4778375"/>
            <a:ext cx="5238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1, p</a:t>
            </a:r>
          </a:p>
          <a:p>
            <a:pPr>
              <a:spcBef>
                <a:spcPct val="0"/>
              </a:spcBef>
              <a:buClrTx/>
              <a:buSzTx/>
              <a:buFontTx/>
              <a:buNone/>
            </a:pPr>
            <a:r>
              <a:rPr kumimoji="0" lang="en-US" altLang="en-US"/>
              <a:t>2, r</a:t>
            </a:r>
          </a:p>
          <a:p>
            <a:pPr>
              <a:spcBef>
                <a:spcPct val="0"/>
              </a:spcBef>
              <a:buClrTx/>
              <a:buSzTx/>
              <a:buFontTx/>
              <a:buNone/>
            </a:pPr>
            <a:r>
              <a:rPr kumimoji="0" lang="en-US" altLang="en-US"/>
              <a:t>2, s</a:t>
            </a:r>
          </a:p>
        </p:txBody>
      </p:sp>
      <p:sp>
        <p:nvSpPr>
          <p:cNvPr id="114703" name="Text Box 17">
            <a:extLst>
              <a:ext uri="{FF2B5EF4-FFF2-40B4-BE49-F238E27FC236}">
                <a16:creationId xmlns:a16="http://schemas.microsoft.com/office/drawing/2014/main" id="{83ECDFD6-C423-4732-91FD-4B12BB6D2E17}"/>
              </a:ext>
            </a:extLst>
          </p:cNvPr>
          <p:cNvSpPr txBox="1">
            <a:spLocks noChangeArrowheads="1"/>
          </p:cNvSpPr>
          <p:nvPr/>
        </p:nvSpPr>
        <p:spPr bwMode="auto">
          <a:xfrm>
            <a:off x="5594350" y="4727575"/>
            <a:ext cx="7731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A, 1, p</a:t>
            </a:r>
          </a:p>
          <a:p>
            <a:pPr>
              <a:spcBef>
                <a:spcPct val="0"/>
              </a:spcBef>
              <a:buClrTx/>
              <a:buSzTx/>
              <a:buFontTx/>
              <a:buNone/>
            </a:pPr>
            <a:r>
              <a:rPr kumimoji="0" lang="en-US" altLang="en-US"/>
              <a:t>B, 2, r</a:t>
            </a:r>
          </a:p>
          <a:p>
            <a:pPr>
              <a:spcBef>
                <a:spcPct val="0"/>
              </a:spcBef>
              <a:buClrTx/>
              <a:buSzTx/>
              <a:buFontTx/>
              <a:buNone/>
            </a:pPr>
            <a:r>
              <a:rPr kumimoji="0" lang="en-US" altLang="en-US"/>
              <a:t>B, 2, s</a:t>
            </a:r>
          </a:p>
        </p:txBody>
      </p:sp>
      <p:sp>
        <p:nvSpPr>
          <p:cNvPr id="114704" name="AutoShape 20">
            <a:extLst>
              <a:ext uri="{FF2B5EF4-FFF2-40B4-BE49-F238E27FC236}">
                <a16:creationId xmlns:a16="http://schemas.microsoft.com/office/drawing/2014/main" id="{A75AEFF1-BB65-40D6-8347-358928A05C68}"/>
              </a:ext>
            </a:extLst>
          </p:cNvPr>
          <p:cNvSpPr>
            <a:spLocks noChangeArrowheads="1"/>
          </p:cNvSpPr>
          <p:nvPr/>
        </p:nvSpPr>
        <p:spPr bwMode="auto">
          <a:xfrm rot="-5400000">
            <a:off x="2352676" y="4829175"/>
            <a:ext cx="290512" cy="465137"/>
          </a:xfrm>
          <a:prstGeom prst="flowChartCollate">
            <a:avLst/>
          </a:prstGeom>
          <a:solidFill>
            <a:schemeClr val="accent1"/>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5" name="Rectangle 21">
            <a:extLst>
              <a:ext uri="{FF2B5EF4-FFF2-40B4-BE49-F238E27FC236}">
                <a16:creationId xmlns:a16="http://schemas.microsoft.com/office/drawing/2014/main" id="{FBCA5EF0-4268-44ED-901C-4BF64EBF4A85}"/>
              </a:ext>
            </a:extLst>
          </p:cNvPr>
          <p:cNvSpPr>
            <a:spLocks noChangeArrowheads="1"/>
          </p:cNvSpPr>
          <p:nvPr/>
        </p:nvSpPr>
        <p:spPr bwMode="auto">
          <a:xfrm>
            <a:off x="1577975" y="4821238"/>
            <a:ext cx="549275" cy="549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6" name="Rectangle 22">
            <a:extLst>
              <a:ext uri="{FF2B5EF4-FFF2-40B4-BE49-F238E27FC236}">
                <a16:creationId xmlns:a16="http://schemas.microsoft.com/office/drawing/2014/main" id="{70608476-9DAD-4D8E-8E84-1F23AFF36568}"/>
              </a:ext>
            </a:extLst>
          </p:cNvPr>
          <p:cNvSpPr>
            <a:spLocks noChangeArrowheads="1"/>
          </p:cNvSpPr>
          <p:nvPr/>
        </p:nvSpPr>
        <p:spPr bwMode="auto">
          <a:xfrm>
            <a:off x="2959100" y="4805363"/>
            <a:ext cx="531813" cy="83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sp>
        <p:nvSpPr>
          <p:cNvPr id="114707" name="Rectangle 24">
            <a:extLst>
              <a:ext uri="{FF2B5EF4-FFF2-40B4-BE49-F238E27FC236}">
                <a16:creationId xmlns:a16="http://schemas.microsoft.com/office/drawing/2014/main" id="{DC8ED764-BD1C-4095-8733-05D587A4F3D9}"/>
              </a:ext>
            </a:extLst>
          </p:cNvPr>
          <p:cNvSpPr>
            <a:spLocks noChangeArrowheads="1"/>
          </p:cNvSpPr>
          <p:nvPr/>
        </p:nvSpPr>
        <p:spPr bwMode="auto">
          <a:xfrm>
            <a:off x="5553075" y="4738688"/>
            <a:ext cx="831850" cy="847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nvGrpSpPr>
          <p:cNvPr id="2" name="Group 29">
            <a:extLst>
              <a:ext uri="{FF2B5EF4-FFF2-40B4-BE49-F238E27FC236}">
                <a16:creationId xmlns:a16="http://schemas.microsoft.com/office/drawing/2014/main" id="{CB00AC51-BD0D-43CA-9FF8-09681BE36413}"/>
              </a:ext>
            </a:extLst>
          </p:cNvPr>
          <p:cNvGrpSpPr>
            <a:grpSpLocks/>
          </p:cNvGrpSpPr>
          <p:nvPr/>
        </p:nvGrpSpPr>
        <p:grpSpPr bwMode="auto">
          <a:xfrm>
            <a:off x="1562100" y="5392738"/>
            <a:ext cx="582613" cy="336550"/>
            <a:chOff x="984" y="3397"/>
            <a:chExt cx="367" cy="212"/>
          </a:xfrm>
        </p:grpSpPr>
        <p:sp>
          <p:nvSpPr>
            <p:cNvPr id="114712" name="Text Box 16">
              <a:extLst>
                <a:ext uri="{FF2B5EF4-FFF2-40B4-BE49-F238E27FC236}">
                  <a16:creationId xmlns:a16="http://schemas.microsoft.com/office/drawing/2014/main" id="{58EF3FBE-1A8D-4BBA-92B6-C5D113D2D8AA}"/>
                </a:ext>
              </a:extLst>
            </p:cNvPr>
            <p:cNvSpPr txBox="1">
              <a:spLocks noChangeArrowheads="1"/>
            </p:cNvSpPr>
            <p:nvPr/>
          </p:nvSpPr>
          <p:spPr bwMode="auto">
            <a:xfrm>
              <a:off x="1021" y="3397"/>
              <a:ext cx="3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C,2</a:t>
              </a:r>
            </a:p>
          </p:txBody>
        </p:sp>
        <p:sp>
          <p:nvSpPr>
            <p:cNvPr id="114713" name="Rectangle 25">
              <a:extLst>
                <a:ext uri="{FF2B5EF4-FFF2-40B4-BE49-F238E27FC236}">
                  <a16:creationId xmlns:a16="http://schemas.microsoft.com/office/drawing/2014/main" id="{49E7EB85-5684-4268-BB52-A16362171FDB}"/>
                </a:ext>
              </a:extLst>
            </p:cNvPr>
            <p:cNvSpPr>
              <a:spLocks noChangeArrowheads="1"/>
            </p:cNvSpPr>
            <p:nvPr/>
          </p:nvSpPr>
          <p:spPr bwMode="auto">
            <a:xfrm>
              <a:off x="984" y="3425"/>
              <a:ext cx="367" cy="1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grpSp>
        <p:nvGrpSpPr>
          <p:cNvPr id="3" name="Group 30">
            <a:extLst>
              <a:ext uri="{FF2B5EF4-FFF2-40B4-BE49-F238E27FC236}">
                <a16:creationId xmlns:a16="http://schemas.microsoft.com/office/drawing/2014/main" id="{8CA396E6-168A-45FD-BA7F-6D077BCC25E5}"/>
              </a:ext>
            </a:extLst>
          </p:cNvPr>
          <p:cNvGrpSpPr>
            <a:grpSpLocks/>
          </p:cNvGrpSpPr>
          <p:nvPr/>
        </p:nvGrpSpPr>
        <p:grpSpPr bwMode="auto">
          <a:xfrm>
            <a:off x="5553075" y="5626100"/>
            <a:ext cx="863600" cy="581025"/>
            <a:chOff x="3498" y="3544"/>
            <a:chExt cx="544" cy="366"/>
          </a:xfrm>
        </p:grpSpPr>
        <p:sp>
          <p:nvSpPr>
            <p:cNvPr id="114710" name="Text Box 18">
              <a:extLst>
                <a:ext uri="{FF2B5EF4-FFF2-40B4-BE49-F238E27FC236}">
                  <a16:creationId xmlns:a16="http://schemas.microsoft.com/office/drawing/2014/main" id="{C576B1D0-3320-4344-9F69-EB08980574A4}"/>
                </a:ext>
              </a:extLst>
            </p:cNvPr>
            <p:cNvSpPr txBox="1">
              <a:spLocks noChangeArrowheads="1"/>
            </p:cNvSpPr>
            <p:nvPr/>
          </p:nvSpPr>
          <p:spPr bwMode="auto">
            <a:xfrm>
              <a:off x="3503" y="3544"/>
              <a:ext cx="48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t>C, 2, r</a:t>
              </a:r>
            </a:p>
            <a:p>
              <a:pPr>
                <a:spcBef>
                  <a:spcPct val="0"/>
                </a:spcBef>
                <a:buClrTx/>
                <a:buSzTx/>
                <a:buFontTx/>
                <a:buNone/>
              </a:pPr>
              <a:r>
                <a:rPr kumimoji="0" lang="en-US" altLang="en-US"/>
                <a:t>C, 2, s</a:t>
              </a:r>
            </a:p>
          </p:txBody>
        </p:sp>
        <p:sp>
          <p:nvSpPr>
            <p:cNvPr id="114711" name="Rectangle 26">
              <a:extLst>
                <a:ext uri="{FF2B5EF4-FFF2-40B4-BE49-F238E27FC236}">
                  <a16:creationId xmlns:a16="http://schemas.microsoft.com/office/drawing/2014/main" id="{B9776667-DCF5-437F-8B0A-62D79FEB0033}"/>
                </a:ext>
              </a:extLst>
            </p:cNvPr>
            <p:cNvSpPr>
              <a:spLocks noChangeArrowheads="1"/>
            </p:cNvSpPr>
            <p:nvPr/>
          </p:nvSpPr>
          <p:spPr bwMode="auto">
            <a:xfrm>
              <a:off x="3498" y="3562"/>
              <a:ext cx="544" cy="3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020D1003-A76A-4712-AC93-D37FD984DFA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Selection and Projection Operations</a:t>
            </a:r>
          </a:p>
        </p:txBody>
      </p:sp>
      <p:sp>
        <p:nvSpPr>
          <p:cNvPr id="116739" name="Rectangle 3">
            <a:extLst>
              <a:ext uri="{FF2B5EF4-FFF2-40B4-BE49-F238E27FC236}">
                <a16:creationId xmlns:a16="http://schemas.microsoft.com/office/drawing/2014/main" id="{28BCB661-FBEF-4FBD-B855-FDA9563D53D1}"/>
              </a:ext>
            </a:extLst>
          </p:cNvPr>
          <p:cNvSpPr>
            <a:spLocks noGrp="1" noChangeArrowheads="1"/>
          </p:cNvSpPr>
          <p:nvPr>
            <p:ph idx="1"/>
          </p:nvPr>
        </p:nvSpPr>
        <p:spPr>
          <a:xfrm>
            <a:off x="683394" y="1102497"/>
            <a:ext cx="7738711" cy="5367972"/>
          </a:xfrm>
        </p:spPr>
        <p:txBody>
          <a:bodyPr/>
          <a:lstStyle/>
          <a:p>
            <a:pPr>
              <a:lnSpc>
                <a:spcPct val="90000"/>
              </a:lnSpc>
            </a:pPr>
            <a:r>
              <a:rPr lang="en-US" altLang="en-US" dirty="0"/>
              <a:t>Selection: Consider a view </a:t>
            </a:r>
            <a:r>
              <a:rPr lang="en-US" altLang="en-US" i="1" dirty="0"/>
              <a:t>v</a:t>
            </a:r>
            <a:r>
              <a:rPr lang="en-US" altLang="en-US" dirty="0"/>
              <a:t> =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a:p>
            <a:pPr lvl="1">
              <a:lnSpc>
                <a:spcPct val="90000"/>
              </a:lnSpc>
            </a:pP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baseline="30000" dirty="0"/>
              <a:t>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err="1">
                <a:sym typeface="Symbol" panose="05050102010706020507" pitchFamily="18" charset="2"/>
              </a:rPr>
              <a:t>i</a:t>
            </a:r>
            <a:r>
              <a:rPr lang="en-US" altLang="en-US" i="1" baseline="-25000" dirty="0" err="1">
                <a:sym typeface="Symbol" panose="05050102010706020507" pitchFamily="18" charset="2"/>
              </a:rPr>
              <a:t>r</a:t>
            </a:r>
            <a:r>
              <a:rPr lang="en-US" altLang="en-US" dirty="0">
                <a:sym typeface="Symbol" panose="05050102010706020507" pitchFamily="18" charset="2"/>
              </a:rPr>
              <a:t>)</a:t>
            </a:r>
          </a:p>
          <a:p>
            <a:pPr lvl="1">
              <a:lnSpc>
                <a:spcPct val="90000"/>
              </a:lnSpc>
            </a:pPr>
            <a:r>
              <a:rPr lang="en-US" altLang="en-US" i="1" dirty="0" err="1"/>
              <a:t>v</a:t>
            </a:r>
            <a:r>
              <a:rPr lang="en-US" altLang="en-US" i="1" baseline="30000" dirty="0" err="1"/>
              <a:t>new</a:t>
            </a:r>
            <a:r>
              <a:rPr lang="en-US" altLang="en-US" i="1" baseline="30000" dirty="0"/>
              <a:t> </a:t>
            </a:r>
            <a:r>
              <a:rPr lang="en-US" altLang="en-US" i="1" dirty="0"/>
              <a:t>= </a:t>
            </a:r>
            <a:r>
              <a:rPr lang="en-US" altLang="en-US" i="1" dirty="0" err="1"/>
              <a:t>v</a:t>
            </a:r>
            <a:r>
              <a:rPr lang="en-US" altLang="en-US" i="1" baseline="30000" dirty="0" err="1"/>
              <a:t>old</a:t>
            </a:r>
            <a:r>
              <a:rPr lang="en-US" altLang="en-US" i="1" dirty="0"/>
              <a:t> - </a:t>
            </a:r>
            <a:r>
              <a:rPr lang="en-US" altLang="en-US" dirty="0">
                <a:sym typeface="Symbol" panose="05050102010706020507" pitchFamily="18" charset="2"/>
              </a:rPr>
              <a:t></a:t>
            </a:r>
            <a:r>
              <a:rPr lang="en-US" altLang="en-US" baseline="-25000" dirty="0">
                <a:sym typeface="Symbol" panose="05050102010706020507" pitchFamily="18" charset="2"/>
              </a:rPr>
              <a:t></a:t>
            </a:r>
            <a:r>
              <a:rPr lang="en-US" altLang="en-US" dirty="0">
                <a:sym typeface="Symbol" panose="05050102010706020507" pitchFamily="18" charset="2"/>
              </a:rPr>
              <a:t>(</a:t>
            </a:r>
            <a:r>
              <a:rPr lang="en-US" altLang="en-US" i="1" dirty="0" err="1">
                <a:sym typeface="Symbol" panose="05050102010706020507" pitchFamily="18" charset="2"/>
              </a:rPr>
              <a:t>d</a:t>
            </a:r>
            <a:r>
              <a:rPr lang="en-US" altLang="en-US" i="1" baseline="-25000" dirty="0" err="1">
                <a:sym typeface="Symbol" panose="05050102010706020507" pitchFamily="18" charset="2"/>
              </a:rPr>
              <a:t>r</a:t>
            </a:r>
            <a:r>
              <a:rPr lang="en-US" altLang="en-US" dirty="0">
                <a:sym typeface="Symbol" panose="05050102010706020507" pitchFamily="18" charset="2"/>
              </a:rPr>
              <a:t>)</a:t>
            </a:r>
          </a:p>
          <a:p>
            <a:pPr>
              <a:lnSpc>
                <a:spcPct val="90000"/>
              </a:lnSpc>
            </a:pPr>
            <a:r>
              <a:rPr lang="en-US" altLang="en-US" dirty="0">
                <a:sym typeface="Symbol" panose="05050102010706020507" pitchFamily="18" charset="2"/>
              </a:rPr>
              <a:t>Projection is a more difficult operation </a:t>
            </a:r>
          </a:p>
          <a:p>
            <a:pPr lvl="1">
              <a:lnSpc>
                <a:spcPct val="90000"/>
              </a:lnSpc>
            </a:pPr>
            <a:r>
              <a:rPr lang="en-US" altLang="en-US" i="1" dirty="0">
                <a:sym typeface="Symbol" panose="05050102010706020507" pitchFamily="18" charset="2"/>
              </a:rPr>
              <a:t>R </a:t>
            </a:r>
            <a:r>
              <a:rPr lang="en-US" altLang="en-US" dirty="0">
                <a:sym typeface="Symbol" panose="05050102010706020507" pitchFamily="18" charset="2"/>
              </a:rPr>
              <a:t>= (</a:t>
            </a:r>
            <a:r>
              <a:rPr lang="en-US" altLang="en-US" i="1" dirty="0">
                <a:sym typeface="Symbol" panose="05050102010706020507" pitchFamily="18" charset="2"/>
              </a:rPr>
              <a:t>A,B</a:t>
            </a:r>
            <a:r>
              <a:rPr lang="en-US" altLang="en-US" dirty="0">
                <a:sym typeface="Symbol" panose="05050102010706020507" pitchFamily="18" charset="2"/>
              </a:rPr>
              <a:t>), and r(R) = { (</a:t>
            </a:r>
            <a:r>
              <a:rPr lang="en-US" altLang="en-US" i="1" dirty="0">
                <a:sym typeface="Symbol" panose="05050102010706020507" pitchFamily="18" charset="2"/>
              </a:rPr>
              <a:t>a</a:t>
            </a:r>
            <a:r>
              <a:rPr lang="en-US" altLang="en-US" dirty="0">
                <a:sym typeface="Symbol" panose="05050102010706020507" pitchFamily="18" charset="2"/>
              </a:rPr>
              <a:t>,2), (</a:t>
            </a:r>
            <a:r>
              <a:rPr lang="en-US" altLang="en-US" i="1" dirty="0">
                <a:sym typeface="Symbol" panose="05050102010706020507" pitchFamily="18" charset="2"/>
              </a:rPr>
              <a:t>a</a:t>
            </a:r>
            <a:r>
              <a:rPr lang="en-US" altLang="en-US" dirty="0">
                <a:sym typeface="Symbol" panose="05050102010706020507" pitchFamily="18" charset="2"/>
              </a:rPr>
              <a:t>,3)}</a:t>
            </a:r>
          </a:p>
          <a:p>
            <a:pPr lvl="1">
              <a:lnSpc>
                <a:spcPct val="90000"/>
              </a:lnSpc>
            </a:pPr>
            <a:r>
              <a:rPr lang="en-US" altLang="en-US" dirty="0">
                <a:sym typeface="Symbol" panose="05050102010706020507" pitchFamily="18" charset="2"/>
              </a:rPr>
              <a:t>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has a single tuple (</a:t>
            </a:r>
            <a:r>
              <a:rPr lang="en-US" altLang="en-US" i="1" dirty="0">
                <a:sym typeface="Symbol" panose="05050102010706020507" pitchFamily="18" charset="2"/>
              </a:rPr>
              <a:t>a</a:t>
            </a:r>
            <a:r>
              <a:rPr lang="en-US" altLang="en-US" dirty="0">
                <a:sym typeface="Symbol" panose="05050102010706020507" pitchFamily="18" charset="2"/>
              </a:rPr>
              <a:t>). </a:t>
            </a:r>
          </a:p>
          <a:p>
            <a:pPr lvl="1">
              <a:lnSpc>
                <a:spcPct val="90000"/>
              </a:lnSpc>
            </a:pPr>
            <a:r>
              <a:rPr lang="en-US" altLang="en-US" dirty="0">
                <a:sym typeface="Symbol" panose="05050102010706020507" pitchFamily="18" charset="2"/>
              </a:rPr>
              <a:t>If we delete the tuple (</a:t>
            </a:r>
            <a:r>
              <a:rPr lang="en-US" altLang="en-US" i="1" dirty="0">
                <a:sym typeface="Symbol" panose="05050102010706020507" pitchFamily="18" charset="2"/>
              </a:rPr>
              <a:t>a</a:t>
            </a:r>
            <a:r>
              <a:rPr lang="en-US" altLang="en-US" dirty="0">
                <a:sym typeface="Symbol" panose="05050102010706020507" pitchFamily="18" charset="2"/>
              </a:rPr>
              <a:t>,2) from </a:t>
            </a:r>
            <a:r>
              <a:rPr lang="en-US" altLang="en-US" i="1" dirty="0">
                <a:sym typeface="Symbol" panose="05050102010706020507" pitchFamily="18" charset="2"/>
              </a:rPr>
              <a:t>r, </a:t>
            </a:r>
            <a:r>
              <a:rPr lang="en-US" altLang="en-US" dirty="0">
                <a:sym typeface="Symbol" panose="05050102010706020507" pitchFamily="18" charset="2"/>
              </a:rPr>
              <a:t>we should not delete the tuple (</a:t>
            </a:r>
            <a:r>
              <a:rPr lang="en-US" altLang="en-US" i="1" dirty="0">
                <a:sym typeface="Symbol" panose="05050102010706020507" pitchFamily="18" charset="2"/>
              </a:rPr>
              <a:t>a</a:t>
            </a:r>
            <a:r>
              <a:rPr lang="en-US" altLang="en-US" dirty="0">
                <a:sym typeface="Symbol" panose="05050102010706020507" pitchFamily="18" charset="2"/>
              </a:rPr>
              <a:t>) from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but if we then delete (</a:t>
            </a:r>
            <a:r>
              <a:rPr lang="en-US" altLang="en-US" i="1" dirty="0">
                <a:sym typeface="Symbol" panose="05050102010706020507" pitchFamily="18" charset="2"/>
              </a:rPr>
              <a:t>a,</a:t>
            </a:r>
            <a:r>
              <a:rPr lang="en-US" altLang="en-US" dirty="0">
                <a:sym typeface="Symbol" panose="05050102010706020507" pitchFamily="18" charset="2"/>
              </a:rPr>
              <a:t>3) as well, we should delete the tuple</a:t>
            </a:r>
          </a:p>
          <a:p>
            <a:pPr>
              <a:lnSpc>
                <a:spcPct val="90000"/>
              </a:lnSpc>
            </a:pPr>
            <a:r>
              <a:rPr lang="en-US" altLang="en-US" dirty="0">
                <a:sym typeface="Symbol" panose="05050102010706020507" pitchFamily="18" charset="2"/>
              </a:rPr>
              <a:t>For each tuple in a projection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 we will keep a count of how many times it was derived</a:t>
            </a:r>
          </a:p>
          <a:p>
            <a:pPr lvl="1">
              <a:lnSpc>
                <a:spcPct val="90000"/>
              </a:lnSpc>
            </a:pPr>
            <a:r>
              <a:rPr lang="en-US" altLang="en-US" dirty="0">
                <a:sym typeface="Symbol" panose="05050102010706020507" pitchFamily="18" charset="2"/>
              </a:rPr>
              <a:t>On insert of a tuple to </a:t>
            </a:r>
            <a:r>
              <a:rPr lang="en-US" altLang="en-US" i="1" dirty="0">
                <a:sym typeface="Symbol" panose="05050102010706020507" pitchFamily="18" charset="2"/>
              </a:rPr>
              <a:t>r</a:t>
            </a:r>
            <a:r>
              <a:rPr lang="en-US" altLang="en-US" dirty="0">
                <a:sym typeface="Symbol" panose="05050102010706020507" pitchFamily="18" charset="2"/>
              </a:rPr>
              <a:t>, if the resultant tuple is already in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we increment its count, else we add a new tuple with count = 1</a:t>
            </a:r>
          </a:p>
          <a:p>
            <a:pPr lvl="1">
              <a:lnSpc>
                <a:spcPct val="90000"/>
              </a:lnSpc>
            </a:pPr>
            <a:r>
              <a:rPr lang="en-US" altLang="en-US" dirty="0">
                <a:sym typeface="Symbol" panose="05050102010706020507" pitchFamily="18" charset="2"/>
              </a:rPr>
              <a:t>On delete of a tuple from r, we decrement the count of the corresponding tuple in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p>
          <a:p>
            <a:pPr lvl="2">
              <a:lnSpc>
                <a:spcPct val="90000"/>
              </a:lnSpc>
            </a:pPr>
            <a:r>
              <a:rPr lang="en-US" altLang="en-US" dirty="0">
                <a:sym typeface="Symbol" panose="05050102010706020507" pitchFamily="18" charset="2"/>
              </a:rPr>
              <a:t>if the count becomes 0, we delete the tuple from </a:t>
            </a:r>
            <a:r>
              <a:rPr lang="en-US" altLang="en-US"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a:extLst>
              <a:ext uri="{FF2B5EF4-FFF2-40B4-BE49-F238E27FC236}">
                <a16:creationId xmlns:a16="http://schemas.microsoft.com/office/drawing/2014/main" id="{DDAB46FC-E8E0-48E4-80B7-931246E93A7A}"/>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Aggregation Operations</a:t>
            </a:r>
          </a:p>
        </p:txBody>
      </p:sp>
      <p:sp>
        <p:nvSpPr>
          <p:cNvPr id="118787" name="Rectangle 3">
            <a:extLst>
              <a:ext uri="{FF2B5EF4-FFF2-40B4-BE49-F238E27FC236}">
                <a16:creationId xmlns:a16="http://schemas.microsoft.com/office/drawing/2014/main" id="{0E0807D7-9E63-4269-AA38-F3547D47C22E}"/>
              </a:ext>
            </a:extLst>
          </p:cNvPr>
          <p:cNvSpPr>
            <a:spLocks noGrp="1" noChangeArrowheads="1"/>
          </p:cNvSpPr>
          <p:nvPr>
            <p:ph idx="1"/>
          </p:nvPr>
        </p:nvSpPr>
        <p:spPr>
          <a:xfrm>
            <a:off x="673768" y="991402"/>
            <a:ext cx="7911967" cy="5359798"/>
          </a:xfrm>
        </p:spPr>
        <p:txBody>
          <a:bodyPr/>
          <a:lstStyle/>
          <a:p>
            <a:r>
              <a:rPr lang="en-US" altLang="en-US" b="1" dirty="0"/>
              <a:t>Count</a:t>
            </a:r>
            <a:r>
              <a:rPr lang="en-US" altLang="en-US" dirty="0"/>
              <a:t> : </a:t>
            </a:r>
            <a:r>
              <a:rPr lang="en-US" altLang="en-US" i="1" dirty="0"/>
              <a:t>v</a:t>
            </a:r>
            <a:r>
              <a:rPr lang="en-US" altLang="en-US" dirty="0"/>
              <a:t> = </a:t>
            </a:r>
            <a:r>
              <a:rPr lang="en-US" altLang="en-US" i="1" baseline="-25000" dirty="0"/>
              <a:t>A</a:t>
            </a:r>
            <a:r>
              <a:rPr lang="en-IN" altLang="en-US" b="1" dirty="0"/>
              <a:t> </a:t>
            </a:r>
            <a:r>
              <a:rPr lang="en-IN" altLang="en-US" dirty="0"/>
              <a:t>𝛾</a:t>
            </a:r>
            <a:r>
              <a:rPr lang="en-IN" altLang="en-US" b="1" dirty="0"/>
              <a:t> </a:t>
            </a:r>
            <a:r>
              <a:rPr lang="en-US" altLang="en-US" i="1" baseline="-25000" dirty="0"/>
              <a:t>count</a:t>
            </a:r>
            <a:r>
              <a:rPr lang="en-US" altLang="en-US" baseline="-25000" dirty="0"/>
              <a:t>(</a:t>
            </a:r>
            <a:r>
              <a:rPr lang="en-US" altLang="en-US" i="1" baseline="-25000" dirty="0"/>
              <a:t>B</a:t>
            </a:r>
            <a:r>
              <a:rPr lang="en-US" altLang="en-US" baseline="-25000" dirty="0"/>
              <a:t>)</a:t>
            </a:r>
            <a:r>
              <a:rPr lang="en-US" altLang="en-US" baseline="30000" dirty="0"/>
              <a:t>(</a:t>
            </a:r>
            <a:r>
              <a:rPr lang="en-US" altLang="en-US" i="1" baseline="30000" dirty="0"/>
              <a:t>r</a:t>
            </a:r>
            <a:r>
              <a:rPr lang="en-US" altLang="en-US" baseline="30000" dirty="0"/>
              <a:t>)</a:t>
            </a:r>
            <a:r>
              <a:rPr lang="en-US" altLang="en-US" dirty="0"/>
              <a:t>. </a:t>
            </a:r>
          </a:p>
          <a:p>
            <a:pPr lvl="1"/>
            <a:r>
              <a:rPr lang="en-US" altLang="en-US" dirty="0"/>
              <a:t>When a set of tuples </a:t>
            </a:r>
            <a:r>
              <a:rPr lang="en-US" altLang="en-US" dirty="0" err="1"/>
              <a:t>i</a:t>
            </a:r>
            <a:r>
              <a:rPr lang="en-US" altLang="en-US" baseline="-25000" dirty="0" err="1"/>
              <a:t>r</a:t>
            </a:r>
            <a:r>
              <a:rPr lang="en-US" altLang="en-US" dirty="0"/>
              <a:t> is inserted </a:t>
            </a:r>
          </a:p>
          <a:p>
            <a:pPr lvl="2"/>
            <a:r>
              <a:rPr lang="en-US" altLang="en-US" dirty="0">
                <a:sym typeface="Symbol" panose="05050102010706020507" pitchFamily="18" charset="2"/>
              </a:rPr>
              <a:t>For each tuple r in </a:t>
            </a:r>
            <a:r>
              <a:rPr lang="en-US" altLang="en-US" dirty="0" err="1"/>
              <a:t>i</a:t>
            </a:r>
            <a:r>
              <a:rPr lang="en-US" altLang="en-US" baseline="-25000" dirty="0" err="1"/>
              <a:t>r</a:t>
            </a:r>
            <a:r>
              <a:rPr lang="en-US" altLang="en-US" dirty="0">
                <a:sym typeface="Symbol" panose="05050102010706020507" pitchFamily="18" charset="2"/>
              </a:rPr>
              <a:t>, if the corresponding group is already present in v, we increment its count, else we add a new tuple with count = 1</a:t>
            </a:r>
          </a:p>
          <a:p>
            <a:pPr lvl="1"/>
            <a:r>
              <a:rPr lang="en-US" altLang="en-US" dirty="0"/>
              <a:t>When a set of tuples </a:t>
            </a:r>
            <a:r>
              <a:rPr lang="en-US" altLang="en-US" dirty="0" err="1"/>
              <a:t>d</a:t>
            </a:r>
            <a:r>
              <a:rPr lang="en-US" altLang="en-US" baseline="-25000" dirty="0" err="1"/>
              <a:t>r</a:t>
            </a:r>
            <a:r>
              <a:rPr lang="en-US" altLang="en-US" dirty="0"/>
              <a:t> is deleted</a:t>
            </a:r>
          </a:p>
          <a:p>
            <a:pPr lvl="2"/>
            <a:r>
              <a:rPr lang="en-US" altLang="en-US" dirty="0"/>
              <a:t>for each tuple t in </a:t>
            </a:r>
            <a:r>
              <a:rPr lang="en-US" altLang="en-US" dirty="0" err="1"/>
              <a:t>i</a:t>
            </a:r>
            <a:r>
              <a:rPr lang="en-US" altLang="en-US" baseline="-25000" dirty="0" err="1"/>
              <a:t>r.</a:t>
            </a:r>
            <a:r>
              <a:rPr lang="en-US" altLang="en-US" dirty="0" err="1"/>
              <a:t>we</a:t>
            </a:r>
            <a:r>
              <a:rPr lang="en-US" altLang="en-US" dirty="0"/>
              <a:t> look for the group </a:t>
            </a:r>
            <a:r>
              <a:rPr lang="en-US" altLang="en-US" i="1" dirty="0" err="1"/>
              <a:t>t</a:t>
            </a:r>
            <a:r>
              <a:rPr lang="en-US" altLang="en-US" dirty="0" err="1"/>
              <a:t>.</a:t>
            </a:r>
            <a:r>
              <a:rPr lang="en-US" altLang="en-US" i="1" dirty="0" err="1"/>
              <a:t>A</a:t>
            </a:r>
            <a:r>
              <a:rPr lang="en-US" altLang="en-US" i="1" dirty="0"/>
              <a:t> </a:t>
            </a:r>
            <a:r>
              <a:rPr lang="en-US" altLang="en-US" dirty="0"/>
              <a:t>in </a:t>
            </a:r>
            <a:r>
              <a:rPr lang="en-US" altLang="en-US" i="1" dirty="0"/>
              <a:t>v</a:t>
            </a:r>
            <a:r>
              <a:rPr lang="en-US" altLang="en-US" dirty="0"/>
              <a:t>, and subtract 1 from the count for the group. </a:t>
            </a:r>
          </a:p>
          <a:p>
            <a:pPr lvl="3"/>
            <a:r>
              <a:rPr lang="en-US" altLang="en-US" dirty="0"/>
              <a:t>If the count becomes 0, we delete from </a:t>
            </a:r>
            <a:r>
              <a:rPr lang="en-US" altLang="en-US" i="1" dirty="0"/>
              <a:t>v</a:t>
            </a:r>
            <a:r>
              <a:rPr lang="en-US" altLang="en-US" dirty="0"/>
              <a:t> the tuple for the group </a:t>
            </a:r>
            <a:r>
              <a:rPr lang="en-US" altLang="en-US" i="1" dirty="0" err="1"/>
              <a:t>t</a:t>
            </a:r>
            <a:r>
              <a:rPr lang="en-US" altLang="en-US" dirty="0" err="1"/>
              <a:t>.</a:t>
            </a:r>
            <a:r>
              <a:rPr lang="en-US" altLang="en-US" i="1" dirty="0" err="1"/>
              <a:t>A</a:t>
            </a:r>
            <a:endParaRPr lang="en-US" altLang="en-US" i="1" dirty="0"/>
          </a:p>
          <a:p>
            <a:r>
              <a:rPr lang="en-US" altLang="en-US" b="1" dirty="0"/>
              <a:t>Sum</a:t>
            </a:r>
            <a:r>
              <a:rPr lang="en-US" altLang="en-US" dirty="0"/>
              <a:t>: </a:t>
            </a:r>
            <a:r>
              <a:rPr lang="en-US" altLang="en-US" i="1" dirty="0"/>
              <a:t>v</a:t>
            </a:r>
            <a:r>
              <a:rPr lang="en-US" altLang="en-US" dirty="0"/>
              <a:t> = </a:t>
            </a:r>
            <a:r>
              <a:rPr lang="en-US" altLang="en-US" i="1" baseline="-25000" dirty="0"/>
              <a:t>A</a:t>
            </a:r>
            <a:r>
              <a:rPr lang="en-IN" altLang="en-US" b="1" dirty="0"/>
              <a:t> </a:t>
            </a:r>
            <a:r>
              <a:rPr lang="en-IN" altLang="en-US" dirty="0"/>
              <a:t>𝛾</a:t>
            </a:r>
            <a:r>
              <a:rPr lang="en-IN" altLang="en-US" b="1" dirty="0"/>
              <a:t> </a:t>
            </a:r>
            <a:r>
              <a:rPr lang="en-US" altLang="en-US" i="1" baseline="-25000" dirty="0"/>
              <a:t>sum </a:t>
            </a:r>
            <a:r>
              <a:rPr lang="en-US" altLang="en-US" baseline="-25000" dirty="0"/>
              <a:t>(</a:t>
            </a:r>
            <a:r>
              <a:rPr lang="en-US" altLang="en-US" i="1" baseline="-25000" dirty="0"/>
              <a:t>B</a:t>
            </a:r>
            <a:r>
              <a:rPr lang="en-US" altLang="en-US" baseline="-25000" dirty="0"/>
              <a:t>)</a:t>
            </a:r>
            <a:r>
              <a:rPr lang="en-US" altLang="en-US" baseline="30000" dirty="0"/>
              <a:t>(</a:t>
            </a:r>
            <a:r>
              <a:rPr lang="en-US" altLang="en-US" i="1" baseline="30000" dirty="0"/>
              <a:t>r</a:t>
            </a:r>
            <a:r>
              <a:rPr lang="en-US" altLang="en-US" baseline="30000" dirty="0"/>
              <a:t>) </a:t>
            </a:r>
          </a:p>
          <a:p>
            <a:pPr lvl="1"/>
            <a:r>
              <a:rPr lang="en-US" altLang="en-US" dirty="0"/>
              <a:t>We maintain the sum in a manner similar to count, except we add/subtract the B value instead of adding/subtracting 1 for the count</a:t>
            </a:r>
          </a:p>
          <a:p>
            <a:pPr lvl="1"/>
            <a:r>
              <a:rPr lang="en-US" altLang="en-US" dirty="0"/>
              <a:t>Additionally we maintain the count in order to detect groups with no tuples.  Such groups are deleted from v</a:t>
            </a:r>
          </a:p>
          <a:p>
            <a:pPr lvl="2"/>
            <a:r>
              <a:rPr lang="en-US" altLang="en-US" dirty="0"/>
              <a:t>Cannot simply test for sum = 0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8787">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18787">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8787">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18787">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18787">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8787">
                                            <p:txEl>
                                              <p:pRg st="6" end="6"/>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8787">
                                            <p:txEl>
                                              <p:pRg st="7" end="7"/>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18787">
                                            <p:txEl>
                                              <p:pRg st="8" end="8"/>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187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0211" y="2770453"/>
            <a:ext cx="7194966" cy="523220"/>
          </a:xfrm>
          <a:prstGeom prst="rect">
            <a:avLst/>
          </a:prstGeom>
          <a:noFill/>
        </p:spPr>
        <p:txBody>
          <a:bodyPr wrap="square" rtlCol="0">
            <a:spAutoFit/>
          </a:bodyPr>
          <a:lstStyle/>
          <a:p>
            <a:r>
              <a:rPr kumimoji="1" lang="en-US" altLang="en-US" sz="2800" b="1" dirty="0">
                <a:solidFill>
                  <a:srgbClr val="002060"/>
                </a:solidFill>
                <a:effectLst>
                  <a:outerShdw blurRad="38100" dist="38100" dir="2700000" algn="tl">
                    <a:srgbClr val="C0C0C0"/>
                  </a:outerShdw>
                </a:effectLst>
                <a:latin typeface="+mj-lt"/>
                <a:ea typeface="MS PGothic" charset="0"/>
              </a:rPr>
              <a:t>Statistics for Cost Estimation</a:t>
            </a:r>
            <a:endParaRPr kumimoji="1" lang="en-US" sz="2800" b="1" dirty="0">
              <a:solidFill>
                <a:srgbClr val="002060"/>
              </a:solidFill>
              <a:effectLst>
                <a:outerShdw blurRad="38100" dist="38100" dir="2700000" algn="tl">
                  <a:srgbClr val="C0C0C0"/>
                </a:outerShdw>
              </a:effectLst>
              <a:latin typeface="+mj-lt"/>
              <a:ea typeface="MS PGothic" charset="0"/>
            </a:endParaRPr>
          </a:p>
        </p:txBody>
      </p:sp>
    </p:spTree>
    <p:extLst>
      <p:ext uri="{BB962C8B-B14F-4D97-AF65-F5344CB8AC3E}">
        <p14:creationId xmlns:p14="http://schemas.microsoft.com/office/powerpoint/2010/main" val="27342599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151571D9-41CB-4596-A996-938FAA3BA4A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Aggregate Operations (Cont.)</a:t>
            </a:r>
          </a:p>
        </p:txBody>
      </p:sp>
      <p:sp>
        <p:nvSpPr>
          <p:cNvPr id="120835" name="Rectangle 3">
            <a:extLst>
              <a:ext uri="{FF2B5EF4-FFF2-40B4-BE49-F238E27FC236}">
                <a16:creationId xmlns:a16="http://schemas.microsoft.com/office/drawing/2014/main" id="{29B7B3AC-1ABF-49DF-AF01-F691EB2FBBB7}"/>
              </a:ext>
            </a:extLst>
          </p:cNvPr>
          <p:cNvSpPr>
            <a:spLocks noGrp="1" noChangeArrowheads="1"/>
          </p:cNvSpPr>
          <p:nvPr>
            <p:ph idx="1"/>
          </p:nvPr>
        </p:nvSpPr>
        <p:spPr>
          <a:xfrm>
            <a:off x="664142" y="1102497"/>
            <a:ext cx="7815715" cy="5367972"/>
          </a:xfrm>
        </p:spPr>
        <p:txBody>
          <a:bodyPr/>
          <a:lstStyle/>
          <a:p>
            <a:r>
              <a:rPr lang="en-US" altLang="en-US" b="1" dirty="0" err="1"/>
              <a:t>Avg</a:t>
            </a:r>
            <a:r>
              <a:rPr lang="en-US" altLang="en-US" dirty="0"/>
              <a:t>: How to handle average?</a:t>
            </a:r>
          </a:p>
          <a:p>
            <a:pPr lvl="1"/>
            <a:r>
              <a:rPr lang="en-US" altLang="en-US" dirty="0"/>
              <a:t> Maintain </a:t>
            </a:r>
            <a:r>
              <a:rPr lang="en-US" altLang="en-US" b="1" dirty="0"/>
              <a:t>sum </a:t>
            </a:r>
            <a:r>
              <a:rPr lang="en-US" altLang="en-US" dirty="0"/>
              <a:t>and </a:t>
            </a:r>
            <a:r>
              <a:rPr lang="en-US" altLang="en-US" b="1" dirty="0"/>
              <a:t>count </a:t>
            </a:r>
            <a:r>
              <a:rPr lang="en-US" altLang="en-US" dirty="0"/>
              <a:t>separately, and divide at the end</a:t>
            </a:r>
          </a:p>
          <a:p>
            <a:r>
              <a:rPr lang="en-US" altLang="en-US" b="1" dirty="0"/>
              <a:t>min</a:t>
            </a:r>
            <a:r>
              <a:rPr lang="en-US" altLang="en-US" dirty="0"/>
              <a:t>, </a:t>
            </a:r>
            <a:r>
              <a:rPr lang="en-US" altLang="en-US" b="1" dirty="0"/>
              <a:t>max</a:t>
            </a:r>
            <a:r>
              <a:rPr lang="en-US" altLang="en-US" dirty="0"/>
              <a:t>: </a:t>
            </a:r>
            <a:r>
              <a:rPr lang="en-US" altLang="en-US" i="1" dirty="0"/>
              <a:t>v</a:t>
            </a:r>
            <a:r>
              <a:rPr lang="en-US" altLang="en-US" dirty="0"/>
              <a:t> = </a:t>
            </a:r>
            <a:r>
              <a:rPr lang="en-US" altLang="en-US" i="1" baseline="-25000" dirty="0"/>
              <a:t>A</a:t>
            </a:r>
            <a:r>
              <a:rPr lang="en-IN" altLang="en-US" b="1" dirty="0"/>
              <a:t> 𝛾 </a:t>
            </a:r>
            <a:r>
              <a:rPr lang="en-US" altLang="en-US" i="1" baseline="-25000" dirty="0"/>
              <a:t>min </a:t>
            </a:r>
            <a:r>
              <a:rPr lang="en-US" altLang="en-US" baseline="-25000" dirty="0"/>
              <a:t>(</a:t>
            </a:r>
            <a:r>
              <a:rPr lang="en-US" altLang="en-US" i="1" baseline="-25000" dirty="0"/>
              <a:t>B</a:t>
            </a:r>
            <a:r>
              <a:rPr lang="en-US" altLang="en-US" baseline="-25000" dirty="0"/>
              <a:t>) </a:t>
            </a:r>
            <a:r>
              <a:rPr lang="en-US" altLang="en-US" dirty="0"/>
              <a:t>(</a:t>
            </a:r>
            <a:r>
              <a:rPr lang="en-US" altLang="en-US" i="1" dirty="0"/>
              <a:t>r</a:t>
            </a:r>
            <a:r>
              <a:rPr lang="en-US" altLang="en-US" dirty="0"/>
              <a:t>).  </a:t>
            </a:r>
          </a:p>
          <a:p>
            <a:pPr lvl="1"/>
            <a:r>
              <a:rPr lang="en-US" altLang="en-US" dirty="0"/>
              <a:t>Handling insertions on r is straightforward.</a:t>
            </a:r>
          </a:p>
          <a:p>
            <a:pPr lvl="1"/>
            <a:r>
              <a:rPr lang="en-US" altLang="en-US" dirty="0"/>
              <a:t>Maintaining the aggregate values </a:t>
            </a:r>
            <a:r>
              <a:rPr lang="en-US" altLang="en-US" b="1" dirty="0"/>
              <a:t>min </a:t>
            </a:r>
            <a:r>
              <a:rPr lang="en-US" altLang="en-US" dirty="0"/>
              <a:t>and </a:t>
            </a:r>
            <a:r>
              <a:rPr lang="en-US" altLang="en-US" b="1" dirty="0"/>
              <a:t>max </a:t>
            </a:r>
            <a:r>
              <a:rPr lang="en-US" altLang="en-US" dirty="0"/>
              <a:t>on deletions may be more expensive.</a:t>
            </a:r>
            <a:r>
              <a:rPr lang="en-US" altLang="en-US" baseline="30000" dirty="0"/>
              <a:t>  </a:t>
            </a:r>
            <a:r>
              <a:rPr lang="en-US" altLang="en-US" dirty="0"/>
              <a:t>We have to look at the other tuples of </a:t>
            </a:r>
            <a:r>
              <a:rPr lang="en-US" altLang="en-US" i="1" dirty="0"/>
              <a:t>r</a:t>
            </a:r>
            <a:r>
              <a:rPr lang="en-US" altLang="en-US" dirty="0"/>
              <a:t> that are in the same group to find the new minimum</a:t>
            </a:r>
          </a:p>
          <a:p>
            <a:endParaRPr lang="en-US"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88A5C79D-2980-4933-B999-0C1CB063BAD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Other Operations</a:t>
            </a:r>
          </a:p>
        </p:txBody>
      </p:sp>
      <p:sp>
        <p:nvSpPr>
          <p:cNvPr id="122883" name="Rectangle 3">
            <a:extLst>
              <a:ext uri="{FF2B5EF4-FFF2-40B4-BE49-F238E27FC236}">
                <a16:creationId xmlns:a16="http://schemas.microsoft.com/office/drawing/2014/main" id="{FB15AE1A-2B34-49F7-8827-48B36731FD7C}"/>
              </a:ext>
            </a:extLst>
          </p:cNvPr>
          <p:cNvSpPr>
            <a:spLocks noGrp="1" noChangeArrowheads="1"/>
          </p:cNvSpPr>
          <p:nvPr>
            <p:ph idx="1"/>
          </p:nvPr>
        </p:nvSpPr>
        <p:spPr>
          <a:xfrm>
            <a:off x="693019" y="1102497"/>
            <a:ext cx="7777214" cy="5367972"/>
          </a:xfrm>
        </p:spPr>
        <p:txBody>
          <a:bodyPr/>
          <a:lstStyle/>
          <a:p>
            <a:r>
              <a:rPr lang="en-US" altLang="en-US" dirty="0"/>
              <a:t>Set intersection: </a:t>
            </a:r>
            <a:r>
              <a:rPr lang="en-US" altLang="en-US" i="1" dirty="0"/>
              <a:t>v</a:t>
            </a:r>
            <a:r>
              <a:rPr lang="en-US" altLang="en-US" dirty="0"/>
              <a:t> = </a:t>
            </a:r>
            <a:r>
              <a:rPr lang="en-US" altLang="en-US" i="1" dirty="0"/>
              <a:t>r </a:t>
            </a:r>
            <a:r>
              <a:rPr lang="en-US" altLang="en-US" dirty="0">
                <a:sym typeface="Symbol" panose="05050102010706020507" pitchFamily="18" charset="2"/>
              </a:rPr>
              <a:t> </a:t>
            </a:r>
            <a:r>
              <a:rPr lang="en-US" altLang="en-US" i="1" dirty="0">
                <a:sym typeface="Symbol" panose="05050102010706020507" pitchFamily="18" charset="2"/>
              </a:rPr>
              <a:t>s</a:t>
            </a:r>
            <a:endParaRPr lang="en-US" altLang="en-US" dirty="0">
              <a:sym typeface="Symbol" panose="05050102010706020507" pitchFamily="18" charset="2"/>
            </a:endParaRPr>
          </a:p>
          <a:p>
            <a:pPr lvl="1"/>
            <a:r>
              <a:rPr lang="en-US" altLang="en-US" dirty="0">
                <a:sym typeface="Symbol" panose="05050102010706020507" pitchFamily="18" charset="2"/>
              </a:rPr>
              <a:t> when a tuple is inserted in </a:t>
            </a:r>
            <a:r>
              <a:rPr lang="en-US" altLang="en-US" i="1" dirty="0">
                <a:sym typeface="Symbol" panose="05050102010706020507" pitchFamily="18" charset="2"/>
              </a:rPr>
              <a:t>r</a:t>
            </a:r>
            <a:r>
              <a:rPr lang="en-US" altLang="en-US" dirty="0">
                <a:sym typeface="Symbol" panose="05050102010706020507" pitchFamily="18" charset="2"/>
              </a:rPr>
              <a:t> we check if it is present in </a:t>
            </a:r>
            <a:r>
              <a:rPr lang="en-US" altLang="en-US" i="1" dirty="0">
                <a:sym typeface="Symbol" panose="05050102010706020507" pitchFamily="18" charset="2"/>
              </a:rPr>
              <a:t>s</a:t>
            </a:r>
            <a:r>
              <a:rPr lang="en-US" altLang="en-US" dirty="0">
                <a:sym typeface="Symbol" panose="05050102010706020507" pitchFamily="18" charset="2"/>
              </a:rPr>
              <a:t>, and if so we add it to </a:t>
            </a:r>
            <a:r>
              <a:rPr lang="en-US" altLang="en-US" i="1" dirty="0">
                <a:sym typeface="Symbol" panose="05050102010706020507" pitchFamily="18" charset="2"/>
              </a:rPr>
              <a:t>v</a:t>
            </a:r>
            <a:r>
              <a:rPr lang="en-US" altLang="en-US" dirty="0">
                <a:sym typeface="Symbol" panose="05050102010706020507" pitchFamily="18" charset="2"/>
              </a:rPr>
              <a:t>. </a:t>
            </a:r>
          </a:p>
          <a:p>
            <a:pPr lvl="1"/>
            <a:r>
              <a:rPr lang="en-US" altLang="en-US" dirty="0">
                <a:sym typeface="Symbol" panose="05050102010706020507" pitchFamily="18" charset="2"/>
              </a:rPr>
              <a:t>If the tuple is deleted from r, we delete it from the intersection if it is present. </a:t>
            </a:r>
          </a:p>
          <a:p>
            <a:pPr lvl="1"/>
            <a:r>
              <a:rPr lang="en-US" altLang="en-US" dirty="0">
                <a:sym typeface="Symbol" panose="05050102010706020507" pitchFamily="18" charset="2"/>
              </a:rPr>
              <a:t>Updates to </a:t>
            </a:r>
            <a:r>
              <a:rPr lang="en-US" altLang="en-US" i="1" dirty="0">
                <a:sym typeface="Symbol" panose="05050102010706020507" pitchFamily="18" charset="2"/>
              </a:rPr>
              <a:t>s</a:t>
            </a:r>
            <a:r>
              <a:rPr lang="en-US" altLang="en-US" dirty="0">
                <a:sym typeface="Symbol" panose="05050102010706020507" pitchFamily="18" charset="2"/>
              </a:rPr>
              <a:t> are symmetric</a:t>
            </a:r>
          </a:p>
          <a:p>
            <a:pPr lvl="1"/>
            <a:r>
              <a:rPr lang="en-US" altLang="en-US" dirty="0">
                <a:sym typeface="Symbol" panose="05050102010706020507" pitchFamily="18" charset="2"/>
              </a:rPr>
              <a:t>The other set operations, </a:t>
            </a:r>
            <a:r>
              <a:rPr lang="en-US" altLang="en-US" i="1" dirty="0">
                <a:sym typeface="Symbol" panose="05050102010706020507" pitchFamily="18" charset="2"/>
              </a:rPr>
              <a:t>union </a:t>
            </a:r>
            <a:r>
              <a:rPr lang="en-US" altLang="en-US" dirty="0">
                <a:sym typeface="Symbol" panose="05050102010706020507" pitchFamily="18" charset="2"/>
              </a:rPr>
              <a:t>and </a:t>
            </a:r>
            <a:r>
              <a:rPr lang="en-US" altLang="en-US" i="1" dirty="0">
                <a:sym typeface="Symbol" panose="05050102010706020507" pitchFamily="18" charset="2"/>
              </a:rPr>
              <a:t>set difference </a:t>
            </a:r>
            <a:r>
              <a:rPr lang="en-US" altLang="en-US" dirty="0">
                <a:sym typeface="Symbol" panose="05050102010706020507" pitchFamily="18" charset="2"/>
              </a:rPr>
              <a:t>are handled in a similar fashion.</a:t>
            </a:r>
          </a:p>
          <a:p>
            <a:r>
              <a:rPr lang="en-US" altLang="en-US" dirty="0">
                <a:sym typeface="Symbol" panose="05050102010706020507" pitchFamily="18" charset="2"/>
              </a:rPr>
              <a:t>Outer joins are handled in much the same way as joins but with some extra work </a:t>
            </a:r>
          </a:p>
          <a:p>
            <a:pPr lvl="1"/>
            <a:r>
              <a:rPr lang="en-US" altLang="en-US" dirty="0">
                <a:sym typeface="Symbol" panose="05050102010706020507" pitchFamily="18" charset="2"/>
              </a:rPr>
              <a:t>we leave details to you.</a:t>
            </a:r>
            <a:endParaRPr lang="en-US" altLang="en-US" i="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a:extLst>
              <a:ext uri="{FF2B5EF4-FFF2-40B4-BE49-F238E27FC236}">
                <a16:creationId xmlns:a16="http://schemas.microsoft.com/office/drawing/2014/main" id="{8C24792D-347C-4000-8A81-BE507987435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Handling Expressions</a:t>
            </a:r>
          </a:p>
        </p:txBody>
      </p:sp>
      <p:sp>
        <p:nvSpPr>
          <p:cNvPr id="124931" name="Rectangle 3">
            <a:extLst>
              <a:ext uri="{FF2B5EF4-FFF2-40B4-BE49-F238E27FC236}">
                <a16:creationId xmlns:a16="http://schemas.microsoft.com/office/drawing/2014/main" id="{02A46EB9-5790-4CEB-9911-9C57E67C48EA}"/>
              </a:ext>
            </a:extLst>
          </p:cNvPr>
          <p:cNvSpPr>
            <a:spLocks noGrp="1" noChangeArrowheads="1"/>
          </p:cNvSpPr>
          <p:nvPr>
            <p:ph idx="1"/>
          </p:nvPr>
        </p:nvSpPr>
        <p:spPr>
          <a:xfrm>
            <a:off x="673768" y="1102497"/>
            <a:ext cx="7738712" cy="5367972"/>
          </a:xfrm>
        </p:spPr>
        <p:txBody>
          <a:bodyPr/>
          <a:lstStyle/>
          <a:p>
            <a:r>
              <a:rPr lang="en-US" altLang="en-US" dirty="0"/>
              <a:t>To handle an entire expression, we derive expressions for computing the incremental change to the result of each sub-expressions, starting from the smallest sub-expressions.</a:t>
            </a:r>
          </a:p>
          <a:p>
            <a:r>
              <a:rPr lang="en-US" altLang="en-US" dirty="0"/>
              <a:t>E.g., consider  </a:t>
            </a:r>
            <a:r>
              <a:rPr lang="en-US" altLang="en-US" i="1" dirty="0"/>
              <a:t>E</a:t>
            </a:r>
            <a:r>
              <a:rPr lang="en-US" altLang="en-US" baseline="-25000" dirty="0"/>
              <a:t>1</a:t>
            </a:r>
            <a:r>
              <a:rPr lang="en-IN" dirty="0"/>
              <a:t> ⨝</a:t>
            </a:r>
            <a:r>
              <a:rPr lang="en-US" altLang="en-US" dirty="0"/>
              <a:t> </a:t>
            </a:r>
            <a:r>
              <a:rPr lang="en-US" altLang="en-US" i="1" dirty="0"/>
              <a:t>E</a:t>
            </a:r>
            <a:r>
              <a:rPr lang="en-US" altLang="en-US" baseline="-25000" dirty="0"/>
              <a:t>2</a:t>
            </a:r>
            <a:r>
              <a:rPr lang="en-US" altLang="en-US" dirty="0"/>
              <a:t> where each of </a:t>
            </a:r>
            <a:r>
              <a:rPr lang="en-US" altLang="en-US" i="1" dirty="0"/>
              <a:t>E</a:t>
            </a:r>
            <a:r>
              <a:rPr lang="en-US" altLang="en-US" baseline="-25000" dirty="0"/>
              <a:t>1</a:t>
            </a:r>
            <a:r>
              <a:rPr lang="en-US" altLang="en-US" dirty="0"/>
              <a:t> and </a:t>
            </a:r>
            <a:r>
              <a:rPr lang="en-US" altLang="en-US" i="1" dirty="0"/>
              <a:t>E</a:t>
            </a:r>
            <a:r>
              <a:rPr lang="en-US" altLang="en-US" baseline="-25000" dirty="0"/>
              <a:t>2</a:t>
            </a:r>
            <a:r>
              <a:rPr lang="en-US" altLang="en-US" dirty="0"/>
              <a:t> may be a complex expression</a:t>
            </a:r>
          </a:p>
          <a:p>
            <a:pPr lvl="1"/>
            <a:r>
              <a:rPr lang="en-US" altLang="en-US" dirty="0"/>
              <a:t>Suppose the set of tuples to be inserted into </a:t>
            </a:r>
            <a:r>
              <a:rPr lang="en-US" altLang="en-US" i="1" dirty="0"/>
              <a:t>E</a:t>
            </a:r>
            <a:r>
              <a:rPr lang="en-US" altLang="en-US" baseline="-25000" dirty="0"/>
              <a:t>1 </a:t>
            </a:r>
            <a:r>
              <a:rPr lang="en-US" altLang="en-US" dirty="0"/>
              <a:t>is given by </a:t>
            </a:r>
            <a:r>
              <a:rPr lang="en-US" altLang="en-US" i="1" dirty="0"/>
              <a:t>D</a:t>
            </a:r>
            <a:r>
              <a:rPr lang="en-US" altLang="en-US" baseline="-25000" dirty="0"/>
              <a:t>1 </a:t>
            </a:r>
          </a:p>
          <a:p>
            <a:pPr lvl="2"/>
            <a:r>
              <a:rPr lang="en-US" altLang="en-US" dirty="0"/>
              <a:t>Computed earlier, since smaller sub-expressions are handled first</a:t>
            </a:r>
          </a:p>
          <a:p>
            <a:pPr lvl="1"/>
            <a:r>
              <a:rPr lang="en-US" altLang="en-US" dirty="0"/>
              <a:t>Then  the set of tuples to be inserted into </a:t>
            </a:r>
            <a:r>
              <a:rPr lang="en-US" altLang="en-US" i="1" dirty="0"/>
              <a:t>E</a:t>
            </a:r>
            <a:r>
              <a:rPr lang="en-US" altLang="en-US" baseline="-25000" dirty="0"/>
              <a:t>1</a:t>
            </a:r>
            <a:r>
              <a:rPr lang="en-US" altLang="en-US" dirty="0"/>
              <a:t> </a:t>
            </a:r>
            <a:r>
              <a:rPr lang="en-IN" dirty="0"/>
              <a:t>⨝</a:t>
            </a:r>
            <a:r>
              <a:rPr lang="en-US" altLang="en-US" dirty="0"/>
              <a:t> </a:t>
            </a:r>
            <a:r>
              <a:rPr lang="en-US" altLang="en-US" i="1" dirty="0"/>
              <a:t>E</a:t>
            </a:r>
            <a:r>
              <a:rPr lang="en-US" altLang="en-US" baseline="-25000" dirty="0"/>
              <a:t>2</a:t>
            </a:r>
            <a:r>
              <a:rPr lang="en-US" altLang="en-US" dirty="0"/>
              <a:t> is given by</a:t>
            </a:r>
            <a:br>
              <a:rPr lang="en-US" altLang="en-US" dirty="0"/>
            </a:br>
            <a:r>
              <a:rPr lang="en-US" altLang="en-US" dirty="0"/>
              <a:t> </a:t>
            </a:r>
            <a:r>
              <a:rPr lang="en-US" altLang="en-US" i="1" dirty="0"/>
              <a:t>D</a:t>
            </a:r>
            <a:r>
              <a:rPr lang="en-US" altLang="en-US" baseline="-25000" dirty="0"/>
              <a:t>1 </a:t>
            </a:r>
            <a:r>
              <a:rPr lang="en-IN" dirty="0"/>
              <a:t>⨝ </a:t>
            </a:r>
            <a:r>
              <a:rPr lang="en-US" altLang="en-US" i="1" dirty="0"/>
              <a:t>E</a:t>
            </a:r>
            <a:r>
              <a:rPr lang="en-US" altLang="en-US" baseline="-25000" dirty="0"/>
              <a:t>2</a:t>
            </a:r>
          </a:p>
          <a:p>
            <a:pPr lvl="2"/>
            <a:r>
              <a:rPr lang="en-US" altLang="en-US" dirty="0"/>
              <a:t>This is just the usual way of maintaining joins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D41360BC-8943-4AAA-98E8-F926231F08EB}"/>
              </a:ext>
            </a:extLst>
          </p:cNvPr>
          <p:cNvSpPr>
            <a:spLocks noGrp="1" noChangeArrowheads="1"/>
          </p:cNvSpPr>
          <p:nvPr>
            <p:ph type="title"/>
          </p:nvPr>
        </p:nvSpPr>
        <p:spPr>
          <a:xfrm>
            <a:off x="636104" y="117475"/>
            <a:ext cx="8507896" cy="687595"/>
          </a:xfrm>
        </p:spPr>
        <p:txBody>
          <a:bodyPr/>
          <a:lstStyle/>
          <a:p>
            <a:pPr>
              <a:defRPr/>
            </a:pPr>
            <a:r>
              <a:rPr lang="en-US" altLang="en-US" dirty="0">
                <a:effectLst>
                  <a:outerShdw blurRad="38100" dist="38100" dir="2700000" algn="tl">
                    <a:srgbClr val="C0C0C0"/>
                  </a:outerShdw>
                </a:effectLst>
              </a:rPr>
              <a:t>Query Optimization and Materialized Views</a:t>
            </a:r>
          </a:p>
        </p:txBody>
      </p:sp>
      <p:sp>
        <p:nvSpPr>
          <p:cNvPr id="126979" name="Rectangle 3">
            <a:extLst>
              <a:ext uri="{FF2B5EF4-FFF2-40B4-BE49-F238E27FC236}">
                <a16:creationId xmlns:a16="http://schemas.microsoft.com/office/drawing/2014/main" id="{8BB96845-D085-4AD5-B5DE-88E616B84894}"/>
              </a:ext>
            </a:extLst>
          </p:cNvPr>
          <p:cNvSpPr>
            <a:spLocks noGrp="1" noChangeArrowheads="1"/>
          </p:cNvSpPr>
          <p:nvPr>
            <p:ph idx="1"/>
          </p:nvPr>
        </p:nvSpPr>
        <p:spPr>
          <a:xfrm>
            <a:off x="636104" y="1102497"/>
            <a:ext cx="7891879" cy="5367972"/>
          </a:xfrm>
        </p:spPr>
        <p:txBody>
          <a:bodyPr/>
          <a:lstStyle/>
          <a:p>
            <a:r>
              <a:rPr lang="en-US" altLang="en-US" dirty="0"/>
              <a:t>Rewriting queries to use materialized views:</a:t>
            </a:r>
          </a:p>
          <a:p>
            <a:pPr lvl="1"/>
            <a:r>
              <a:rPr lang="en-US" altLang="en-US" dirty="0"/>
              <a:t>A materialized view </a:t>
            </a:r>
            <a:r>
              <a:rPr lang="en-US" altLang="en-US" i="1" dirty="0"/>
              <a:t>v = r </a:t>
            </a:r>
            <a:r>
              <a:rPr lang="en-IN" dirty="0"/>
              <a:t>⨝</a:t>
            </a:r>
            <a:r>
              <a:rPr lang="en-US" altLang="en-US" i="1" dirty="0"/>
              <a:t> s </a:t>
            </a:r>
            <a:r>
              <a:rPr lang="en-US" altLang="en-US" dirty="0"/>
              <a:t>is available </a:t>
            </a:r>
          </a:p>
          <a:p>
            <a:pPr lvl="1"/>
            <a:r>
              <a:rPr lang="en-US" altLang="en-US" dirty="0"/>
              <a:t>A user submits a query    </a:t>
            </a:r>
            <a:r>
              <a:rPr lang="en-US" altLang="en-US" i="1" dirty="0"/>
              <a:t>r </a:t>
            </a:r>
            <a:r>
              <a:rPr lang="en-IN" dirty="0"/>
              <a:t>⨝ </a:t>
            </a:r>
            <a:r>
              <a:rPr lang="en-US" altLang="en-US" i="1" dirty="0"/>
              <a:t>s </a:t>
            </a:r>
            <a:r>
              <a:rPr lang="en-IN" dirty="0"/>
              <a:t>⨝</a:t>
            </a:r>
            <a:r>
              <a:rPr lang="en-US" altLang="en-US" i="1" dirty="0"/>
              <a:t> t</a:t>
            </a:r>
            <a:endParaRPr lang="en-US" altLang="en-US" dirty="0"/>
          </a:p>
          <a:p>
            <a:pPr lvl="1"/>
            <a:r>
              <a:rPr lang="en-US" altLang="en-US" dirty="0"/>
              <a:t>We can rewrite the query as </a:t>
            </a:r>
            <a:r>
              <a:rPr lang="en-US" altLang="en-US" i="1" dirty="0"/>
              <a:t>v </a:t>
            </a:r>
            <a:r>
              <a:rPr lang="en-IN" dirty="0"/>
              <a:t>⨝</a:t>
            </a:r>
            <a:r>
              <a:rPr lang="en-US" altLang="en-US" i="1" dirty="0"/>
              <a:t> t</a:t>
            </a:r>
            <a:r>
              <a:rPr lang="en-US" altLang="en-US" dirty="0"/>
              <a:t> </a:t>
            </a:r>
          </a:p>
          <a:p>
            <a:pPr lvl="2"/>
            <a:r>
              <a:rPr lang="en-US" altLang="en-US" dirty="0"/>
              <a:t>Whether to do so depends on cost estimates for the two alternative</a:t>
            </a:r>
          </a:p>
          <a:p>
            <a:r>
              <a:rPr lang="en-US" altLang="en-US" dirty="0"/>
              <a:t>Replacing a use of a materialized view by the view definition:</a:t>
            </a:r>
          </a:p>
          <a:p>
            <a:pPr lvl="1"/>
            <a:r>
              <a:rPr lang="en-US" altLang="en-US" dirty="0"/>
              <a:t>A materialized view v = r </a:t>
            </a:r>
            <a:r>
              <a:rPr lang="en-IN" dirty="0"/>
              <a:t>⨝</a:t>
            </a:r>
            <a:r>
              <a:rPr lang="en-US" altLang="en-US" dirty="0"/>
              <a:t> s is available, but without any index on it</a:t>
            </a:r>
          </a:p>
          <a:p>
            <a:pPr lvl="1"/>
            <a:r>
              <a:rPr lang="en-US" altLang="en-US" dirty="0"/>
              <a:t>User submits a query </a:t>
            </a:r>
            <a:r>
              <a:rPr lang="en-US" altLang="en-US" dirty="0">
                <a:sym typeface="Symbol" panose="05050102010706020507" pitchFamily="18" charset="2"/>
              </a:rPr>
              <a:t></a:t>
            </a:r>
            <a:r>
              <a:rPr lang="en-US" altLang="en-US" baseline="-25000" dirty="0">
                <a:sym typeface="Symbol" panose="05050102010706020507" pitchFamily="18" charset="2"/>
              </a:rPr>
              <a:t>A=10</a:t>
            </a:r>
            <a:r>
              <a:rPr lang="en-US" altLang="en-US" dirty="0">
                <a:sym typeface="Symbol" panose="05050102010706020507" pitchFamily="18" charset="2"/>
              </a:rPr>
              <a:t>(v). </a:t>
            </a:r>
          </a:p>
          <a:p>
            <a:pPr lvl="1"/>
            <a:r>
              <a:rPr lang="en-US" altLang="en-US" dirty="0">
                <a:sym typeface="Symbol" panose="05050102010706020507" pitchFamily="18" charset="2"/>
              </a:rPr>
              <a:t>Suppose also that </a:t>
            </a:r>
            <a:r>
              <a:rPr lang="en-US" altLang="en-US" i="1" dirty="0">
                <a:sym typeface="Symbol" panose="05050102010706020507" pitchFamily="18" charset="2"/>
              </a:rPr>
              <a:t>s</a:t>
            </a:r>
            <a:r>
              <a:rPr lang="en-US" altLang="en-US" dirty="0">
                <a:sym typeface="Symbol" panose="05050102010706020507" pitchFamily="18" charset="2"/>
              </a:rPr>
              <a:t> has an index on the common attribute B, and r has an index on attribute A. </a:t>
            </a:r>
          </a:p>
          <a:p>
            <a:pPr lvl="1"/>
            <a:r>
              <a:rPr lang="en-US" altLang="en-US" dirty="0">
                <a:sym typeface="Symbol" panose="05050102010706020507" pitchFamily="18" charset="2"/>
              </a:rPr>
              <a:t>The best plan for this query may be to replace</a:t>
            </a:r>
            <a:r>
              <a:rPr lang="en-US" altLang="en-US" i="1" dirty="0">
                <a:sym typeface="Symbol" panose="05050102010706020507" pitchFamily="18" charset="2"/>
              </a:rPr>
              <a:t> v</a:t>
            </a:r>
            <a:r>
              <a:rPr lang="en-US" altLang="en-US" dirty="0">
                <a:sym typeface="Symbol" panose="05050102010706020507" pitchFamily="18" charset="2"/>
              </a:rPr>
              <a:t> by </a:t>
            </a:r>
            <a:r>
              <a:rPr lang="en-US" altLang="en-US" i="1" dirty="0">
                <a:sym typeface="Symbol" panose="05050102010706020507" pitchFamily="18" charset="2"/>
              </a:rPr>
              <a:t>r </a:t>
            </a:r>
            <a:r>
              <a:rPr lang="en-IN" dirty="0"/>
              <a:t>⨝ </a:t>
            </a:r>
            <a:r>
              <a:rPr lang="en-US" altLang="en-US" i="1" dirty="0">
                <a:sym typeface="Symbol" panose="05050102010706020507" pitchFamily="18" charset="2"/>
              </a:rPr>
              <a:t>s, </a:t>
            </a:r>
            <a:r>
              <a:rPr lang="en-US" altLang="en-US" dirty="0">
                <a:sym typeface="Symbol" panose="05050102010706020507" pitchFamily="18" charset="2"/>
              </a:rPr>
              <a:t>which can lead to the query plan </a:t>
            </a:r>
            <a:r>
              <a:rPr lang="en-US" altLang="en-US" baseline="-25000" dirty="0">
                <a:sym typeface="Symbol" panose="05050102010706020507" pitchFamily="18" charset="2"/>
              </a:rPr>
              <a:t>A=10</a:t>
            </a:r>
            <a:r>
              <a:rPr lang="en-US" altLang="en-US" dirty="0">
                <a:sym typeface="Symbol" panose="05050102010706020507" pitchFamily="18" charset="2"/>
              </a:rPr>
              <a:t>(r)</a:t>
            </a:r>
            <a:r>
              <a:rPr lang="en-IN" dirty="0"/>
              <a:t> ⨝</a:t>
            </a:r>
            <a:r>
              <a:rPr lang="en-US" altLang="en-US" dirty="0">
                <a:sym typeface="Symbol" panose="05050102010706020507" pitchFamily="18" charset="2"/>
              </a:rPr>
              <a:t> s</a:t>
            </a:r>
          </a:p>
          <a:p>
            <a:r>
              <a:rPr lang="en-US" altLang="en-US" dirty="0">
                <a:sym typeface="Symbol" panose="05050102010706020507" pitchFamily="18" charset="2"/>
              </a:rPr>
              <a:t>Query optimizer should be extended to consider all above </a:t>
            </a:r>
            <a:br>
              <a:rPr lang="en-US" altLang="en-US" dirty="0">
                <a:sym typeface="Symbol" panose="05050102010706020507" pitchFamily="18" charset="2"/>
              </a:rPr>
            </a:br>
            <a:r>
              <a:rPr lang="en-US" altLang="en-US" dirty="0">
                <a:sym typeface="Symbol" panose="05050102010706020507" pitchFamily="18" charset="2"/>
              </a:rPr>
              <a:t>alternatives and  choose the best overall plan </a:t>
            </a:r>
            <a:r>
              <a:rPr lang="en-US" altLang="en-US" baseline="30000" dirty="0">
                <a:sym typeface="Symbol" panose="05050102010706020507" pitchFamily="18" charset="2"/>
              </a:rPr>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a:extLst>
              <a:ext uri="{FF2B5EF4-FFF2-40B4-BE49-F238E27FC236}">
                <a16:creationId xmlns:a16="http://schemas.microsoft.com/office/drawing/2014/main" id="{6F57FFC9-13C8-49FB-AD66-B06F70AF6DA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Materialized View Selection</a:t>
            </a:r>
          </a:p>
        </p:txBody>
      </p:sp>
      <p:sp>
        <p:nvSpPr>
          <p:cNvPr id="129027" name="Rectangle 3">
            <a:extLst>
              <a:ext uri="{FF2B5EF4-FFF2-40B4-BE49-F238E27FC236}">
                <a16:creationId xmlns:a16="http://schemas.microsoft.com/office/drawing/2014/main" id="{7EF061E1-B61C-49C7-AD3C-4E6E657ABF4C}"/>
              </a:ext>
            </a:extLst>
          </p:cNvPr>
          <p:cNvSpPr>
            <a:spLocks noGrp="1" noChangeArrowheads="1"/>
          </p:cNvSpPr>
          <p:nvPr>
            <p:ph idx="1"/>
          </p:nvPr>
        </p:nvSpPr>
        <p:spPr>
          <a:xfrm>
            <a:off x="654518" y="1112123"/>
            <a:ext cx="7902341" cy="5367972"/>
          </a:xfrm>
        </p:spPr>
        <p:txBody>
          <a:bodyPr/>
          <a:lstStyle/>
          <a:p>
            <a:r>
              <a:rPr lang="en-US" altLang="en-US" b="1" dirty="0">
                <a:solidFill>
                  <a:srgbClr val="002060"/>
                </a:solidFill>
                <a:sym typeface="Symbol" panose="05050102010706020507" pitchFamily="18" charset="2"/>
              </a:rPr>
              <a:t>Materialized view selection</a:t>
            </a:r>
            <a:r>
              <a:rPr lang="en-US" altLang="en-US" dirty="0">
                <a:sym typeface="Symbol" panose="05050102010706020507" pitchFamily="18" charset="2"/>
              </a:rPr>
              <a:t>: </a:t>
            </a:r>
            <a:r>
              <a:rPr lang="ja-JP" altLang="en-US" dirty="0">
                <a:sym typeface="Symbol" panose="05050102010706020507" pitchFamily="18" charset="2"/>
              </a:rPr>
              <a:t>“</a:t>
            </a:r>
            <a:r>
              <a:rPr lang="en-US" altLang="ja-JP" dirty="0">
                <a:sym typeface="Symbol" panose="05050102010706020507" pitchFamily="18" charset="2"/>
              </a:rPr>
              <a:t>What is the best set of views to materialize?</a:t>
            </a:r>
            <a:r>
              <a:rPr lang="ja-JP" altLang="en-US" dirty="0">
                <a:sym typeface="Symbol" panose="05050102010706020507" pitchFamily="18" charset="2"/>
              </a:rPr>
              <a:t>”</a:t>
            </a:r>
            <a:r>
              <a:rPr lang="en-US" altLang="ja-JP" dirty="0">
                <a:sym typeface="Symbol" panose="05050102010706020507" pitchFamily="18" charset="2"/>
              </a:rPr>
              <a:t> </a:t>
            </a:r>
          </a:p>
          <a:p>
            <a:r>
              <a:rPr lang="en-US" altLang="en-US" b="1" dirty="0">
                <a:solidFill>
                  <a:srgbClr val="002060"/>
                </a:solidFill>
                <a:sym typeface="Symbol" panose="05050102010706020507" pitchFamily="18" charset="2"/>
              </a:rPr>
              <a:t>Index selection</a:t>
            </a:r>
            <a:r>
              <a:rPr lang="en-US" altLang="en-US" dirty="0">
                <a:sym typeface="Symbol" panose="05050102010706020507" pitchFamily="18" charset="2"/>
              </a:rPr>
              <a:t>:</a:t>
            </a:r>
            <a:r>
              <a:rPr lang="en-US" altLang="en-US" b="1" dirty="0">
                <a:solidFill>
                  <a:schemeClr val="tx2"/>
                </a:solidFill>
                <a:sym typeface="Symbol" panose="05050102010706020507" pitchFamily="18" charset="2"/>
              </a:rPr>
              <a:t> </a:t>
            </a:r>
            <a:r>
              <a:rPr lang="en-US" altLang="en-US" b="1" dirty="0">
                <a:sym typeface="Symbol" panose="05050102010706020507" pitchFamily="18" charset="2"/>
              </a:rPr>
              <a:t> </a:t>
            </a:r>
            <a:r>
              <a:rPr lang="ja-JP" altLang="en-US" dirty="0">
                <a:sym typeface="Symbol" panose="05050102010706020507" pitchFamily="18" charset="2"/>
              </a:rPr>
              <a:t>“</a:t>
            </a:r>
            <a:r>
              <a:rPr lang="en-US" altLang="ja-JP" dirty="0">
                <a:sym typeface="Symbol" panose="05050102010706020507" pitchFamily="18" charset="2"/>
              </a:rPr>
              <a:t>what is the best set of indices to create</a:t>
            </a:r>
            <a:r>
              <a:rPr lang="ja-JP" altLang="en-US" dirty="0">
                <a:sym typeface="Symbol" panose="05050102010706020507" pitchFamily="18" charset="2"/>
              </a:rPr>
              <a:t>”</a:t>
            </a:r>
            <a:endParaRPr lang="en-US" altLang="ja-JP" dirty="0">
              <a:sym typeface="Symbol" panose="05050102010706020507" pitchFamily="18" charset="2"/>
            </a:endParaRPr>
          </a:p>
          <a:p>
            <a:pPr lvl="1"/>
            <a:r>
              <a:rPr lang="en-US" altLang="en-US" dirty="0">
                <a:sym typeface="Symbol" panose="05050102010706020507" pitchFamily="18" charset="2"/>
              </a:rPr>
              <a:t>closely related, to materialized view selection</a:t>
            </a:r>
          </a:p>
          <a:p>
            <a:pPr lvl="2">
              <a:lnSpc>
                <a:spcPct val="90000"/>
              </a:lnSpc>
            </a:pPr>
            <a:r>
              <a:rPr lang="en-US" altLang="en-US" dirty="0">
                <a:sym typeface="Symbol" panose="05050102010706020507" pitchFamily="18" charset="2"/>
              </a:rPr>
              <a:t>but simpler</a:t>
            </a:r>
          </a:p>
          <a:p>
            <a:pPr>
              <a:lnSpc>
                <a:spcPct val="90000"/>
              </a:lnSpc>
            </a:pPr>
            <a:r>
              <a:rPr lang="en-US" altLang="en-US" dirty="0">
                <a:sym typeface="Symbol" panose="05050102010706020507" pitchFamily="18" charset="2"/>
              </a:rPr>
              <a:t>Materialized view selection and index selection based on typical system </a:t>
            </a:r>
            <a:r>
              <a:rPr lang="en-US" altLang="en-US" b="1" dirty="0">
                <a:solidFill>
                  <a:srgbClr val="002060"/>
                </a:solidFill>
                <a:sym typeface="Symbol" panose="05050102010706020507" pitchFamily="18" charset="2"/>
              </a:rPr>
              <a:t>workload</a:t>
            </a:r>
            <a:r>
              <a:rPr lang="en-US" altLang="en-US" dirty="0">
                <a:solidFill>
                  <a:srgbClr val="002060"/>
                </a:solidFill>
                <a:sym typeface="Symbol" panose="05050102010706020507" pitchFamily="18" charset="2"/>
              </a:rPr>
              <a:t> </a:t>
            </a:r>
            <a:r>
              <a:rPr lang="en-US" altLang="en-US" dirty="0">
                <a:sym typeface="Symbol" panose="05050102010706020507" pitchFamily="18" charset="2"/>
              </a:rPr>
              <a:t>(queries and updates)</a:t>
            </a:r>
          </a:p>
          <a:p>
            <a:pPr lvl="1"/>
            <a:r>
              <a:rPr lang="en-US" altLang="en-US" dirty="0"/>
              <a:t>Typical goal: minimize time to execute workload , subject to constraints on space and time taken for some critical queries/updates</a:t>
            </a:r>
          </a:p>
          <a:p>
            <a:pPr lvl="1">
              <a:lnSpc>
                <a:spcPct val="90000"/>
              </a:lnSpc>
            </a:pPr>
            <a:r>
              <a:rPr lang="en-US" altLang="en-US" dirty="0"/>
              <a:t>One of the steps in database tuning </a:t>
            </a:r>
          </a:p>
          <a:p>
            <a:pPr lvl="2"/>
            <a:r>
              <a:rPr lang="en-US" altLang="en-US" dirty="0"/>
              <a:t>more on tuning in later chapters</a:t>
            </a:r>
          </a:p>
          <a:p>
            <a:r>
              <a:rPr lang="en-US" altLang="en-US" dirty="0">
                <a:sym typeface="Symbol" panose="05050102010706020507" pitchFamily="18" charset="2"/>
              </a:rPr>
              <a:t>Commercial database systems provide tools (called </a:t>
            </a:r>
            <a:r>
              <a:rPr lang="ja-JP" altLang="en-US" dirty="0">
                <a:sym typeface="Symbol" panose="05050102010706020507" pitchFamily="18" charset="2"/>
              </a:rPr>
              <a:t>“</a:t>
            </a:r>
            <a:r>
              <a:rPr lang="en-US" altLang="ja-JP" dirty="0">
                <a:sym typeface="Symbol" panose="05050102010706020507" pitchFamily="18" charset="2"/>
              </a:rPr>
              <a:t>tuning assistants</a:t>
            </a:r>
            <a:r>
              <a:rPr lang="ja-JP" altLang="en-US" dirty="0">
                <a:sym typeface="Symbol" panose="05050102010706020507" pitchFamily="18" charset="2"/>
              </a:rPr>
              <a:t>”</a:t>
            </a:r>
            <a:r>
              <a:rPr lang="en-US" altLang="ja-JP" dirty="0">
                <a:sym typeface="Symbol" panose="05050102010706020507" pitchFamily="18" charset="2"/>
              </a:rPr>
              <a:t> or </a:t>
            </a:r>
            <a:r>
              <a:rPr lang="ja-JP" altLang="en-US" dirty="0">
                <a:sym typeface="Symbol" panose="05050102010706020507" pitchFamily="18" charset="2"/>
              </a:rPr>
              <a:t>“</a:t>
            </a:r>
            <a:r>
              <a:rPr lang="en-US" altLang="ja-JP" dirty="0">
                <a:sym typeface="Symbol" panose="05050102010706020507" pitchFamily="18" charset="2"/>
              </a:rPr>
              <a:t>wizards</a:t>
            </a:r>
            <a:r>
              <a:rPr lang="ja-JP" altLang="en-US" dirty="0">
                <a:sym typeface="Symbol" panose="05050102010706020507" pitchFamily="18" charset="2"/>
              </a:rPr>
              <a:t>”</a:t>
            </a:r>
            <a:r>
              <a:rPr lang="en-US" altLang="ja-JP" dirty="0">
                <a:sym typeface="Symbol" panose="05050102010706020507" pitchFamily="18" charset="2"/>
              </a:rPr>
              <a:t>) to help the database administrator choose what indices and materialized views to create </a:t>
            </a:r>
            <a:endParaRPr lang="en-US" altLang="en-US" dirty="0">
              <a:sym typeface="Symbol" panose="05050102010706020507" pitchFamily="18" charset="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a:extLst>
              <a:ext uri="{FF2B5EF4-FFF2-40B4-BE49-F238E27FC236}">
                <a16:creationId xmlns:a16="http://schemas.microsoft.com/office/drawing/2014/main" id="{2554C05B-86BE-43CA-B75F-20E38231C6C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Top-K Queries		</a:t>
            </a:r>
          </a:p>
        </p:txBody>
      </p:sp>
      <p:sp>
        <p:nvSpPr>
          <p:cNvPr id="580611" name="Rectangle 3">
            <a:extLst>
              <a:ext uri="{FF2B5EF4-FFF2-40B4-BE49-F238E27FC236}">
                <a16:creationId xmlns:a16="http://schemas.microsoft.com/office/drawing/2014/main" id="{63947A30-1241-46C8-AEFC-48B69E9EA533}"/>
              </a:ext>
            </a:extLst>
          </p:cNvPr>
          <p:cNvSpPr>
            <a:spLocks noGrp="1" noChangeArrowheads="1"/>
          </p:cNvSpPr>
          <p:nvPr>
            <p:ph idx="1"/>
          </p:nvPr>
        </p:nvSpPr>
        <p:spPr>
          <a:xfrm>
            <a:off x="693018" y="1102497"/>
            <a:ext cx="8152531" cy="5367972"/>
          </a:xfrm>
        </p:spPr>
        <p:txBody>
          <a:bodyPr/>
          <a:lstStyle/>
          <a:p>
            <a:r>
              <a:rPr lang="en-US" altLang="en-US" b="1" dirty="0">
                <a:solidFill>
                  <a:srgbClr val="002060"/>
                </a:solidFill>
              </a:rPr>
              <a:t>Top-K queries</a:t>
            </a:r>
          </a:p>
          <a:p>
            <a:pPr lvl="1">
              <a:buFont typeface="Monotype Sorts" pitchFamily="-65" charset="2"/>
              <a:buNone/>
            </a:pPr>
            <a:r>
              <a:rPr lang="en-US" altLang="en-US" dirty="0"/>
              <a:t>    </a:t>
            </a:r>
            <a:r>
              <a:rPr lang="en-US" altLang="en-US" b="1" dirty="0"/>
              <a:t>select</a:t>
            </a:r>
            <a:r>
              <a:rPr lang="en-US" altLang="en-US" dirty="0"/>
              <a:t> * </a:t>
            </a:r>
            <a:br>
              <a:rPr lang="en-US" altLang="en-US" dirty="0"/>
            </a:br>
            <a:r>
              <a:rPr lang="en-US" altLang="en-US" b="1" dirty="0"/>
              <a:t>from</a:t>
            </a:r>
            <a:r>
              <a:rPr lang="en-US" altLang="en-US" dirty="0"/>
              <a:t> r, s</a:t>
            </a:r>
            <a:br>
              <a:rPr lang="en-US" altLang="en-US" dirty="0"/>
            </a:br>
            <a:r>
              <a:rPr lang="en-US" altLang="en-US" b="1" dirty="0"/>
              <a:t>where</a:t>
            </a:r>
            <a:r>
              <a:rPr lang="en-US" altLang="en-US" dirty="0"/>
              <a:t> </a:t>
            </a:r>
            <a:r>
              <a:rPr lang="en-US" altLang="en-US" dirty="0" err="1"/>
              <a:t>r.B</a:t>
            </a:r>
            <a:r>
              <a:rPr lang="en-US" altLang="en-US" dirty="0"/>
              <a:t> = </a:t>
            </a:r>
            <a:r>
              <a:rPr lang="en-US" altLang="en-US" dirty="0" err="1"/>
              <a:t>s.B</a:t>
            </a:r>
            <a:br>
              <a:rPr lang="en-US" altLang="en-US" dirty="0"/>
            </a:br>
            <a:r>
              <a:rPr lang="en-US" altLang="en-US" b="1" dirty="0"/>
              <a:t>order by</a:t>
            </a:r>
            <a:r>
              <a:rPr lang="en-US" altLang="en-US" dirty="0"/>
              <a:t> </a:t>
            </a:r>
            <a:r>
              <a:rPr lang="en-US" altLang="en-US" dirty="0" err="1"/>
              <a:t>r.A</a:t>
            </a:r>
            <a:r>
              <a:rPr lang="en-US" altLang="en-US" dirty="0"/>
              <a:t> </a:t>
            </a:r>
            <a:r>
              <a:rPr lang="en-US" altLang="en-US" b="1" dirty="0"/>
              <a:t>ascending</a:t>
            </a:r>
            <a:br>
              <a:rPr lang="en-US" altLang="en-US" dirty="0"/>
            </a:br>
            <a:r>
              <a:rPr lang="en-US" altLang="en-US" b="1" dirty="0"/>
              <a:t>limit</a:t>
            </a:r>
            <a:r>
              <a:rPr lang="en-US" altLang="en-US" dirty="0"/>
              <a:t> 10</a:t>
            </a:r>
          </a:p>
          <a:p>
            <a:pPr lvl="1"/>
            <a:r>
              <a:rPr lang="en-US" altLang="en-US" dirty="0"/>
              <a:t>Alternative 1: Indexed nested loops join with r as outer</a:t>
            </a:r>
          </a:p>
          <a:p>
            <a:pPr lvl="1"/>
            <a:r>
              <a:rPr lang="en-US" altLang="en-US" dirty="0"/>
              <a:t>Alternative 2: estimate highest </a:t>
            </a:r>
            <a:r>
              <a:rPr lang="en-US" altLang="en-US" dirty="0" err="1"/>
              <a:t>r.A</a:t>
            </a:r>
            <a:r>
              <a:rPr lang="en-US" altLang="en-US" dirty="0"/>
              <a:t> value in result and add selection (</a:t>
            </a:r>
            <a:r>
              <a:rPr lang="en-US" altLang="en-US" b="1" dirty="0"/>
              <a:t>and </a:t>
            </a:r>
            <a:r>
              <a:rPr lang="en-US" altLang="en-US" dirty="0" err="1"/>
              <a:t>r.A</a:t>
            </a:r>
            <a:r>
              <a:rPr lang="en-US" altLang="en-US" dirty="0"/>
              <a:t> &lt;= H) to where clause  </a:t>
            </a:r>
          </a:p>
          <a:p>
            <a:pPr lvl="2"/>
            <a:r>
              <a:rPr lang="en-US" altLang="en-US" dirty="0"/>
              <a:t>If &lt; 10 results, retry with larger 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061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06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0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id="{DE261D62-D3DC-4120-986F-F48814F8631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Optimization of Updates</a:t>
            </a:r>
          </a:p>
        </p:txBody>
      </p:sp>
      <p:sp>
        <p:nvSpPr>
          <p:cNvPr id="584707" name="Rectangle 3">
            <a:extLst>
              <a:ext uri="{FF2B5EF4-FFF2-40B4-BE49-F238E27FC236}">
                <a16:creationId xmlns:a16="http://schemas.microsoft.com/office/drawing/2014/main" id="{5DA8610A-A3F6-4053-8481-25583B0B1BA0}"/>
              </a:ext>
            </a:extLst>
          </p:cNvPr>
          <p:cNvSpPr>
            <a:spLocks noGrp="1" noChangeArrowheads="1"/>
          </p:cNvSpPr>
          <p:nvPr>
            <p:ph idx="1"/>
          </p:nvPr>
        </p:nvSpPr>
        <p:spPr>
          <a:xfrm>
            <a:off x="654518" y="1102497"/>
            <a:ext cx="7806088" cy="5367972"/>
          </a:xfrm>
        </p:spPr>
        <p:txBody>
          <a:bodyPr/>
          <a:lstStyle/>
          <a:p>
            <a:r>
              <a:rPr lang="en-US" altLang="en-US" b="1" dirty="0">
                <a:solidFill>
                  <a:srgbClr val="002060"/>
                </a:solidFill>
              </a:rPr>
              <a:t>Halloween problem</a:t>
            </a:r>
          </a:p>
          <a:p>
            <a:pPr lvl="1">
              <a:buFont typeface="Monotype Sorts" pitchFamily="-65" charset="2"/>
              <a:buNone/>
            </a:pPr>
            <a:r>
              <a:rPr lang="en-US" altLang="en-US" dirty="0"/>
              <a:t>    </a:t>
            </a:r>
            <a:r>
              <a:rPr lang="en-US" altLang="en-US" b="1" dirty="0"/>
              <a:t>update</a:t>
            </a:r>
            <a:r>
              <a:rPr lang="en-US" altLang="en-US" dirty="0"/>
              <a:t> R </a:t>
            </a:r>
            <a:r>
              <a:rPr lang="en-US" altLang="en-US" b="1" dirty="0"/>
              <a:t>set</a:t>
            </a:r>
            <a:r>
              <a:rPr lang="en-US" altLang="en-US" dirty="0"/>
              <a:t> A = 5 * A </a:t>
            </a:r>
            <a:br>
              <a:rPr lang="en-US" altLang="en-US" dirty="0"/>
            </a:br>
            <a:r>
              <a:rPr lang="en-US" altLang="en-US" b="1" dirty="0"/>
              <a:t>where</a:t>
            </a:r>
            <a:r>
              <a:rPr lang="en-US" altLang="en-US" dirty="0"/>
              <a:t> A &gt; 10</a:t>
            </a:r>
          </a:p>
          <a:p>
            <a:pPr lvl="1"/>
            <a:r>
              <a:rPr lang="en-US" altLang="en-US" dirty="0"/>
              <a:t>If index on A is used to find tuples satisfying A &gt; 10, and   tuples updated immediately, same tuple may be found (and updated) multiple times</a:t>
            </a:r>
          </a:p>
          <a:p>
            <a:pPr lvl="1"/>
            <a:r>
              <a:rPr lang="en-US" altLang="en-US" dirty="0"/>
              <a:t>Solution 1: </a:t>
            </a:r>
            <a:r>
              <a:rPr lang="en-US" altLang="en-US" i="1" dirty="0">
                <a:solidFill>
                  <a:srgbClr val="002060"/>
                </a:solidFill>
              </a:rPr>
              <a:t>Always defer updates</a:t>
            </a:r>
          </a:p>
          <a:p>
            <a:pPr lvl="2"/>
            <a:r>
              <a:rPr lang="en-US" altLang="en-US" dirty="0"/>
              <a:t>collect the updates (old and new values of tuples) and update relation and indices in second pass</a:t>
            </a:r>
          </a:p>
          <a:p>
            <a:pPr lvl="2"/>
            <a:r>
              <a:rPr lang="en-US" altLang="en-US" dirty="0"/>
              <a:t>Drawback: extra overhead even if e.g. update is only on R.B, not on attributes in selection condition</a:t>
            </a:r>
          </a:p>
          <a:p>
            <a:pPr lvl="1"/>
            <a:r>
              <a:rPr lang="en-US" altLang="en-US" dirty="0"/>
              <a:t>Solution 2: </a:t>
            </a:r>
            <a:r>
              <a:rPr lang="en-US" altLang="en-US" i="1" dirty="0">
                <a:solidFill>
                  <a:srgbClr val="002060"/>
                </a:solidFill>
              </a:rPr>
              <a:t>Defer only if required</a:t>
            </a:r>
          </a:p>
          <a:p>
            <a:pPr lvl="2"/>
            <a:r>
              <a:rPr lang="en-US" altLang="en-US" dirty="0"/>
              <a:t>Perform immediate update if update does not affect attributes in where clause, and deferred updates otherwise.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47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47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47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470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47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47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E58A9BE0-C2AD-415E-9C5E-4D7A7105EDE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Join Minimization</a:t>
            </a:r>
          </a:p>
        </p:txBody>
      </p:sp>
      <p:sp>
        <p:nvSpPr>
          <p:cNvPr id="585731" name="Rectangle 3">
            <a:extLst>
              <a:ext uri="{FF2B5EF4-FFF2-40B4-BE49-F238E27FC236}">
                <a16:creationId xmlns:a16="http://schemas.microsoft.com/office/drawing/2014/main" id="{9D9708BD-6A98-4F13-A1C2-4ADCEB2C6CB5}"/>
              </a:ext>
            </a:extLst>
          </p:cNvPr>
          <p:cNvSpPr>
            <a:spLocks noGrp="1" noChangeArrowheads="1"/>
          </p:cNvSpPr>
          <p:nvPr>
            <p:ph idx="1"/>
          </p:nvPr>
        </p:nvSpPr>
        <p:spPr>
          <a:xfrm>
            <a:off x="693018" y="1102497"/>
            <a:ext cx="7806089" cy="5367972"/>
          </a:xfrm>
        </p:spPr>
        <p:txBody>
          <a:bodyPr/>
          <a:lstStyle/>
          <a:p>
            <a:r>
              <a:rPr lang="en-US" altLang="en-US" b="1" dirty="0">
                <a:solidFill>
                  <a:srgbClr val="002060"/>
                </a:solidFill>
              </a:rPr>
              <a:t>Join minimization</a:t>
            </a:r>
          </a:p>
          <a:p>
            <a:pPr lvl="1">
              <a:buFont typeface="Monotype Sorts" pitchFamily="-65" charset="2"/>
              <a:buNone/>
            </a:pPr>
            <a:r>
              <a:rPr lang="en-US" altLang="en-US" dirty="0"/>
              <a:t>    </a:t>
            </a:r>
            <a:r>
              <a:rPr lang="en-US" altLang="en-US" b="1" dirty="0"/>
              <a:t>select</a:t>
            </a:r>
            <a:r>
              <a:rPr lang="en-US" altLang="en-US" dirty="0"/>
              <a:t> </a:t>
            </a:r>
            <a:r>
              <a:rPr lang="en-US" altLang="en-US" dirty="0" err="1"/>
              <a:t>r.A</a:t>
            </a:r>
            <a:r>
              <a:rPr lang="en-US" altLang="en-US" dirty="0"/>
              <a:t>, </a:t>
            </a:r>
            <a:r>
              <a:rPr lang="en-US" altLang="en-US" dirty="0" err="1"/>
              <a:t>r.B</a:t>
            </a:r>
            <a:r>
              <a:rPr lang="en-US" altLang="en-US" dirty="0"/>
              <a:t> </a:t>
            </a:r>
            <a:br>
              <a:rPr lang="en-US" altLang="en-US" dirty="0"/>
            </a:br>
            <a:r>
              <a:rPr lang="en-US" altLang="en-US" b="1" dirty="0"/>
              <a:t>from</a:t>
            </a:r>
            <a:r>
              <a:rPr lang="en-US" altLang="en-US" dirty="0"/>
              <a:t> r, s</a:t>
            </a:r>
            <a:br>
              <a:rPr lang="en-US" altLang="en-US" dirty="0"/>
            </a:br>
            <a:r>
              <a:rPr lang="en-US" altLang="en-US" b="1" dirty="0"/>
              <a:t>where</a:t>
            </a:r>
            <a:r>
              <a:rPr lang="en-US" altLang="en-US" dirty="0"/>
              <a:t> </a:t>
            </a:r>
            <a:r>
              <a:rPr lang="en-US" altLang="en-US" dirty="0" err="1"/>
              <a:t>r.B</a:t>
            </a:r>
            <a:r>
              <a:rPr lang="en-US" altLang="en-US" dirty="0"/>
              <a:t> = </a:t>
            </a:r>
            <a:r>
              <a:rPr lang="en-US" altLang="en-US" dirty="0" err="1"/>
              <a:t>s.B</a:t>
            </a:r>
            <a:endParaRPr lang="en-US" altLang="en-US" dirty="0"/>
          </a:p>
          <a:p>
            <a:r>
              <a:rPr lang="en-US" altLang="en-US" dirty="0"/>
              <a:t>Check if join with s is redundant, drop it </a:t>
            </a:r>
          </a:p>
          <a:p>
            <a:pPr lvl="1"/>
            <a:r>
              <a:rPr lang="en-US" altLang="en-US" dirty="0"/>
              <a:t>E.g., join condition is on foreign key from r to s, </a:t>
            </a:r>
            <a:r>
              <a:rPr lang="en-US" altLang="en-US" dirty="0" err="1"/>
              <a:t>r.B</a:t>
            </a:r>
            <a:r>
              <a:rPr lang="en-US" altLang="en-US" dirty="0"/>
              <a:t> is declared as not null, and no selection on s</a:t>
            </a:r>
          </a:p>
          <a:p>
            <a:pPr lvl="1"/>
            <a:r>
              <a:rPr lang="en-US" altLang="en-US" dirty="0"/>
              <a:t>Other sufficient conditions possible</a:t>
            </a:r>
            <a:br>
              <a:rPr lang="en-US" altLang="en-US" dirty="0"/>
            </a:br>
            <a:r>
              <a:rPr lang="en-US" altLang="en-US" dirty="0"/>
              <a:t>	</a:t>
            </a:r>
            <a:r>
              <a:rPr lang="en-US" altLang="en-US" b="1" dirty="0"/>
              <a:t>select</a:t>
            </a:r>
            <a:r>
              <a:rPr lang="en-US" altLang="en-US" dirty="0"/>
              <a:t> </a:t>
            </a:r>
            <a:r>
              <a:rPr lang="en-US" altLang="en-US" dirty="0" err="1"/>
              <a:t>r.A</a:t>
            </a:r>
            <a:r>
              <a:rPr lang="en-US" altLang="en-US" dirty="0"/>
              <a:t>, s2.B </a:t>
            </a:r>
            <a:br>
              <a:rPr lang="en-US" altLang="en-US" dirty="0"/>
            </a:br>
            <a:r>
              <a:rPr lang="en-US" altLang="en-US" dirty="0"/>
              <a:t>	</a:t>
            </a:r>
            <a:r>
              <a:rPr lang="en-US" altLang="en-US" b="1" dirty="0"/>
              <a:t>from</a:t>
            </a:r>
            <a:r>
              <a:rPr lang="en-US" altLang="en-US" dirty="0"/>
              <a:t> r, s </a:t>
            </a:r>
            <a:r>
              <a:rPr lang="en-US" altLang="en-US" b="1" dirty="0"/>
              <a:t>as</a:t>
            </a:r>
            <a:r>
              <a:rPr lang="en-US" altLang="en-US" dirty="0"/>
              <a:t> s1, s </a:t>
            </a:r>
            <a:r>
              <a:rPr lang="en-US" altLang="en-US" b="1" dirty="0"/>
              <a:t>as</a:t>
            </a:r>
            <a:r>
              <a:rPr lang="en-US" altLang="en-US" dirty="0"/>
              <a:t> s2</a:t>
            </a:r>
            <a:br>
              <a:rPr lang="en-US" altLang="en-US" dirty="0"/>
            </a:br>
            <a:r>
              <a:rPr lang="en-US" altLang="en-US" dirty="0"/>
              <a:t>   </a:t>
            </a:r>
            <a:r>
              <a:rPr lang="en-US" altLang="en-US" b="1" dirty="0"/>
              <a:t>where</a:t>
            </a:r>
            <a:r>
              <a:rPr lang="en-US" altLang="en-US" dirty="0"/>
              <a:t> </a:t>
            </a:r>
            <a:r>
              <a:rPr lang="en-US" altLang="en-US" dirty="0" err="1"/>
              <a:t>r.B</a:t>
            </a:r>
            <a:r>
              <a:rPr lang="en-US" altLang="en-US" dirty="0"/>
              <a:t>=s1.B </a:t>
            </a:r>
            <a:r>
              <a:rPr lang="en-US" altLang="en-US" b="1" dirty="0"/>
              <a:t>and</a:t>
            </a:r>
            <a:r>
              <a:rPr lang="en-US" altLang="en-US" dirty="0"/>
              <a:t> </a:t>
            </a:r>
            <a:r>
              <a:rPr lang="en-US" altLang="en-US" dirty="0" err="1"/>
              <a:t>r.B</a:t>
            </a:r>
            <a:r>
              <a:rPr lang="en-US" altLang="en-US" dirty="0"/>
              <a:t> = s2.B </a:t>
            </a:r>
            <a:r>
              <a:rPr lang="en-US" altLang="en-US" b="1" dirty="0"/>
              <a:t>and</a:t>
            </a:r>
            <a:r>
              <a:rPr lang="en-US" altLang="en-US" dirty="0"/>
              <a:t> s1.A &lt; 20 </a:t>
            </a:r>
            <a:r>
              <a:rPr lang="en-US" altLang="en-US" b="1" dirty="0"/>
              <a:t>and</a:t>
            </a:r>
            <a:r>
              <a:rPr lang="en-US" altLang="en-US" dirty="0"/>
              <a:t> s2.A &lt; 10</a:t>
            </a:r>
          </a:p>
          <a:p>
            <a:pPr lvl="2"/>
            <a:r>
              <a:rPr lang="en-US" altLang="en-US" dirty="0"/>
              <a:t>join with s1 is redundant and can be dropped (along with selection on s1)</a:t>
            </a:r>
          </a:p>
          <a:p>
            <a:pPr lvl="1"/>
            <a:r>
              <a:rPr lang="en-US" altLang="en-US" dirty="0"/>
              <a:t>Lots of research in this area since 70s/80s!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573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573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573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5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EB6996E5-15DA-452E-9ACC-FDFE8403084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Multiquery Optimization</a:t>
            </a:r>
          </a:p>
        </p:txBody>
      </p:sp>
      <p:sp>
        <p:nvSpPr>
          <p:cNvPr id="587779" name="Rectangle 3">
            <a:extLst>
              <a:ext uri="{FF2B5EF4-FFF2-40B4-BE49-F238E27FC236}">
                <a16:creationId xmlns:a16="http://schemas.microsoft.com/office/drawing/2014/main" id="{F292F5C0-6E68-4B75-91C7-B7029DB98230}"/>
              </a:ext>
            </a:extLst>
          </p:cNvPr>
          <p:cNvSpPr>
            <a:spLocks noGrp="1" noChangeArrowheads="1"/>
          </p:cNvSpPr>
          <p:nvPr>
            <p:ph idx="1"/>
          </p:nvPr>
        </p:nvSpPr>
        <p:spPr>
          <a:xfrm>
            <a:off x="693018" y="1102497"/>
            <a:ext cx="7786839" cy="5367972"/>
          </a:xfrm>
        </p:spPr>
        <p:txBody>
          <a:bodyPr/>
          <a:lstStyle/>
          <a:p>
            <a:r>
              <a:rPr lang="en-US" altLang="en-US" dirty="0"/>
              <a:t>Example</a:t>
            </a:r>
          </a:p>
          <a:p>
            <a:pPr>
              <a:buFont typeface="Monotype Sorts" pitchFamily="-65" charset="2"/>
              <a:buNone/>
            </a:pPr>
            <a:r>
              <a:rPr lang="en-US" altLang="en-US" dirty="0"/>
              <a:t>		Q1: </a:t>
            </a:r>
            <a:r>
              <a:rPr lang="en-US" altLang="en-US" b="1" dirty="0"/>
              <a:t>select</a:t>
            </a:r>
            <a:r>
              <a:rPr lang="en-US" altLang="en-US" dirty="0"/>
              <a:t> * </a:t>
            </a:r>
            <a:r>
              <a:rPr lang="en-US" altLang="en-US" b="1" dirty="0"/>
              <a:t>from</a:t>
            </a:r>
            <a:r>
              <a:rPr lang="en-US" altLang="en-US" dirty="0"/>
              <a:t> (r </a:t>
            </a:r>
            <a:r>
              <a:rPr lang="en-US" altLang="en-US" b="1" dirty="0"/>
              <a:t>natural join</a:t>
            </a:r>
            <a:r>
              <a:rPr lang="en-US" altLang="en-US" dirty="0"/>
              <a:t> t) </a:t>
            </a:r>
            <a:r>
              <a:rPr lang="en-US" altLang="en-US" b="1" dirty="0"/>
              <a:t>natural join</a:t>
            </a:r>
            <a:r>
              <a:rPr lang="en-US" altLang="en-US" dirty="0"/>
              <a:t> s</a:t>
            </a:r>
          </a:p>
          <a:p>
            <a:pPr>
              <a:buFont typeface="Monotype Sorts" pitchFamily="-65" charset="2"/>
              <a:buNone/>
            </a:pPr>
            <a:r>
              <a:rPr lang="en-US" altLang="en-US" dirty="0"/>
              <a:t>		Q2: </a:t>
            </a:r>
            <a:r>
              <a:rPr lang="en-US" altLang="en-US" b="1" dirty="0"/>
              <a:t>select</a:t>
            </a:r>
            <a:r>
              <a:rPr lang="en-US" altLang="en-US" dirty="0"/>
              <a:t> * </a:t>
            </a:r>
            <a:r>
              <a:rPr lang="en-US" altLang="en-US" b="1" dirty="0"/>
              <a:t>from</a:t>
            </a:r>
            <a:r>
              <a:rPr lang="en-US" altLang="en-US" dirty="0"/>
              <a:t> (r </a:t>
            </a:r>
            <a:r>
              <a:rPr lang="en-US" altLang="en-US" b="1" dirty="0"/>
              <a:t>natural join</a:t>
            </a:r>
            <a:r>
              <a:rPr lang="en-US" altLang="en-US" dirty="0"/>
              <a:t> u) </a:t>
            </a:r>
            <a:r>
              <a:rPr lang="en-US" altLang="en-US" b="1" dirty="0"/>
              <a:t>natural join</a:t>
            </a:r>
            <a:r>
              <a:rPr lang="en-US" altLang="en-US" dirty="0"/>
              <a:t> s</a:t>
            </a:r>
          </a:p>
          <a:p>
            <a:pPr lvl="1"/>
            <a:r>
              <a:rPr lang="en-US" altLang="en-US" dirty="0"/>
              <a:t>Both queries share common subexpression (r natural join s)</a:t>
            </a:r>
          </a:p>
          <a:p>
            <a:pPr lvl="1"/>
            <a:r>
              <a:rPr lang="en-US" altLang="en-US" dirty="0"/>
              <a:t>May be useful to compute (r natural join s) once and use it in both queries</a:t>
            </a:r>
          </a:p>
          <a:p>
            <a:pPr lvl="2"/>
            <a:r>
              <a:rPr lang="en-US" altLang="en-US" dirty="0"/>
              <a:t>But this may be more expensive in some situations</a:t>
            </a:r>
          </a:p>
          <a:p>
            <a:pPr lvl="3"/>
            <a:r>
              <a:rPr lang="en-US" altLang="en-US" dirty="0"/>
              <a:t>e.g. (r natural join s) may be expensive, plans as shown in queries may be cheaper</a:t>
            </a:r>
          </a:p>
          <a:p>
            <a:r>
              <a:rPr lang="en-US" altLang="en-US" b="1" dirty="0" err="1">
                <a:solidFill>
                  <a:srgbClr val="002060"/>
                </a:solidFill>
              </a:rPr>
              <a:t>Multiquery</a:t>
            </a:r>
            <a:r>
              <a:rPr lang="en-US" altLang="en-US" b="1" dirty="0">
                <a:solidFill>
                  <a:srgbClr val="002060"/>
                </a:solidFill>
              </a:rPr>
              <a:t> optimization</a:t>
            </a:r>
            <a:r>
              <a:rPr lang="en-US" altLang="en-US" dirty="0"/>
              <a:t>: find best overall plan for a set of queries, </a:t>
            </a:r>
            <a:r>
              <a:rPr lang="en-US" altLang="en-US" dirty="0" err="1"/>
              <a:t>expoiting</a:t>
            </a:r>
            <a:r>
              <a:rPr lang="en-US" altLang="en-US" dirty="0"/>
              <a:t> sharing of common subexpressions between queries where it is useful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A09BD3B2-8A31-4283-B98B-4C2804804A88}"/>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Multiquery Optimization (Cont.)</a:t>
            </a:r>
          </a:p>
        </p:txBody>
      </p:sp>
      <p:sp>
        <p:nvSpPr>
          <p:cNvPr id="587779" name="Rectangle 3">
            <a:extLst>
              <a:ext uri="{FF2B5EF4-FFF2-40B4-BE49-F238E27FC236}">
                <a16:creationId xmlns:a16="http://schemas.microsoft.com/office/drawing/2014/main" id="{C04C51B4-5ABE-4B37-B882-66901A2F03BF}"/>
              </a:ext>
            </a:extLst>
          </p:cNvPr>
          <p:cNvSpPr>
            <a:spLocks noGrp="1" noChangeArrowheads="1"/>
          </p:cNvSpPr>
          <p:nvPr>
            <p:ph idx="1"/>
          </p:nvPr>
        </p:nvSpPr>
        <p:spPr>
          <a:xfrm>
            <a:off x="693019" y="1102497"/>
            <a:ext cx="7748338" cy="5367972"/>
          </a:xfrm>
        </p:spPr>
        <p:txBody>
          <a:bodyPr/>
          <a:lstStyle/>
          <a:p>
            <a:r>
              <a:rPr lang="en-US" altLang="en-US" dirty="0"/>
              <a:t>Simple heuristic used in some database systems:</a:t>
            </a:r>
          </a:p>
          <a:p>
            <a:pPr lvl="1"/>
            <a:r>
              <a:rPr lang="en-US" altLang="en-US" dirty="0"/>
              <a:t>optimize each query separately</a:t>
            </a:r>
          </a:p>
          <a:p>
            <a:pPr lvl="1"/>
            <a:r>
              <a:rPr lang="en-US" altLang="en-US" dirty="0"/>
              <a:t>detect and exploiting common subexpressions in the individual optimal query plans</a:t>
            </a:r>
          </a:p>
          <a:p>
            <a:pPr lvl="2"/>
            <a:r>
              <a:rPr lang="en-US" altLang="en-US" dirty="0"/>
              <a:t>May not always give best plan, but is cheap to implement</a:t>
            </a:r>
          </a:p>
          <a:p>
            <a:pPr lvl="1"/>
            <a:r>
              <a:rPr lang="en-US" altLang="en-US" b="1" dirty="0">
                <a:solidFill>
                  <a:srgbClr val="002060"/>
                </a:solidFill>
              </a:rPr>
              <a:t>Shared scans</a:t>
            </a:r>
            <a:r>
              <a:rPr lang="en-US" altLang="en-US" dirty="0"/>
              <a:t>: widely used special case of </a:t>
            </a:r>
            <a:r>
              <a:rPr lang="en-US" altLang="en-US" dirty="0" err="1"/>
              <a:t>multiquery</a:t>
            </a:r>
            <a:r>
              <a:rPr lang="en-US" altLang="en-US" dirty="0"/>
              <a:t> optimization</a:t>
            </a:r>
          </a:p>
          <a:p>
            <a:r>
              <a:rPr lang="en-US" altLang="en-US" dirty="0"/>
              <a:t>Set of materialized views may share common subexpressions</a:t>
            </a:r>
          </a:p>
          <a:p>
            <a:pPr lvl="1"/>
            <a:r>
              <a:rPr lang="en-US" altLang="en-US" dirty="0"/>
              <a:t>As a result, view maintenance plans may share subexpressions</a:t>
            </a:r>
          </a:p>
          <a:p>
            <a:pPr lvl="1"/>
            <a:r>
              <a:rPr lang="en-US" altLang="en-US" dirty="0" err="1"/>
              <a:t>Multiquery</a:t>
            </a:r>
            <a:r>
              <a:rPr lang="en-US" altLang="en-US" dirty="0"/>
              <a:t> optimization can be useful in such situations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77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77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77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77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77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777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777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77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252523AE-0431-4C86-991C-4ADEC5581564}"/>
              </a:ext>
            </a:extLst>
          </p:cNvPr>
          <p:cNvSpPr>
            <a:spLocks noGrp="1" noChangeArrowheads="1"/>
          </p:cNvSpPr>
          <p:nvPr>
            <p:ph type="title"/>
          </p:nvPr>
        </p:nvSpPr>
        <p:spPr>
          <a:xfrm>
            <a:off x="768350" y="117474"/>
            <a:ext cx="8375650" cy="671665"/>
          </a:xfrm>
        </p:spPr>
        <p:txBody>
          <a:bodyPr/>
          <a:lstStyle/>
          <a:p>
            <a:pPr>
              <a:defRPr/>
            </a:pPr>
            <a:r>
              <a:rPr lang="en-US" altLang="en-US" dirty="0">
                <a:effectLst>
                  <a:outerShdw blurRad="38100" dist="38100" dir="2700000" algn="tl">
                    <a:srgbClr val="C0C0C0"/>
                  </a:outerShdw>
                </a:effectLst>
              </a:rPr>
              <a:t>Statistical Information for Cost Estimation</a:t>
            </a:r>
          </a:p>
        </p:txBody>
      </p:sp>
      <p:sp>
        <p:nvSpPr>
          <p:cNvPr id="71683" name="Rectangle 3">
            <a:extLst>
              <a:ext uri="{FF2B5EF4-FFF2-40B4-BE49-F238E27FC236}">
                <a16:creationId xmlns:a16="http://schemas.microsoft.com/office/drawing/2014/main" id="{47BD364A-03AF-4F06-BA7E-96341C7F433E}"/>
              </a:ext>
            </a:extLst>
          </p:cNvPr>
          <p:cNvSpPr>
            <a:spLocks noGrp="1" noChangeArrowheads="1"/>
          </p:cNvSpPr>
          <p:nvPr>
            <p:ph idx="1"/>
          </p:nvPr>
        </p:nvSpPr>
        <p:spPr>
          <a:xfrm>
            <a:off x="654518" y="1102497"/>
            <a:ext cx="7806088" cy="5367972"/>
          </a:xfrm>
        </p:spPr>
        <p:txBody>
          <a:bodyPr/>
          <a:lstStyle/>
          <a:p>
            <a:r>
              <a:rPr lang="en-US" altLang="en-US" i="1" dirty="0" err="1"/>
              <a:t>n</a:t>
            </a:r>
            <a:r>
              <a:rPr lang="en-US" altLang="en-US" i="1" baseline="-25000" dirty="0" err="1"/>
              <a:t>r</a:t>
            </a:r>
            <a:r>
              <a:rPr lang="en-US" altLang="en-US" i="1" dirty="0"/>
              <a:t>:  </a:t>
            </a:r>
            <a:r>
              <a:rPr lang="en-US" altLang="en-US" dirty="0"/>
              <a:t>number of tuples in a relation </a:t>
            </a:r>
            <a:r>
              <a:rPr lang="en-US" altLang="en-US" i="1" dirty="0"/>
              <a:t>r.</a:t>
            </a:r>
            <a:endParaRPr lang="en-US" altLang="en-US" dirty="0"/>
          </a:p>
          <a:p>
            <a:r>
              <a:rPr lang="en-US" altLang="en-US" i="1" dirty="0" err="1"/>
              <a:t>b</a:t>
            </a:r>
            <a:r>
              <a:rPr lang="en-US" altLang="en-US" i="1" baseline="-25000" dirty="0" err="1"/>
              <a:t>r</a:t>
            </a:r>
            <a:r>
              <a:rPr lang="en-US" altLang="en-US" dirty="0"/>
              <a:t>: number of blocks containing tuples of </a:t>
            </a:r>
            <a:r>
              <a:rPr lang="en-US" altLang="en-US" i="1" dirty="0"/>
              <a:t>r.</a:t>
            </a:r>
            <a:endParaRPr lang="en-US" altLang="en-US" dirty="0"/>
          </a:p>
          <a:p>
            <a:r>
              <a:rPr lang="en-US" altLang="en-US" i="1" dirty="0" err="1"/>
              <a:t>l</a:t>
            </a:r>
            <a:r>
              <a:rPr lang="en-US" altLang="en-US" i="1" baseline="-25000" dirty="0" err="1"/>
              <a:t>r</a:t>
            </a:r>
            <a:r>
              <a:rPr lang="en-US" altLang="en-US" dirty="0"/>
              <a:t>: size of a tuple of </a:t>
            </a:r>
            <a:r>
              <a:rPr lang="en-US" altLang="en-US" i="1" dirty="0"/>
              <a:t>r.</a:t>
            </a:r>
          </a:p>
          <a:p>
            <a:r>
              <a:rPr lang="en-US" altLang="en-US" i="1" dirty="0" err="1"/>
              <a:t>f</a:t>
            </a:r>
            <a:r>
              <a:rPr lang="en-US" altLang="en-US" i="1" baseline="-25000" dirty="0" err="1"/>
              <a:t>r</a:t>
            </a:r>
            <a:r>
              <a:rPr lang="en-US" altLang="en-US" i="1" dirty="0"/>
              <a:t>: </a:t>
            </a:r>
            <a:r>
              <a:rPr lang="en-US" altLang="en-US" dirty="0"/>
              <a:t>blocking factor of </a:t>
            </a:r>
            <a:r>
              <a:rPr lang="en-US" altLang="en-US" i="1" dirty="0"/>
              <a:t>r</a:t>
            </a:r>
            <a:r>
              <a:rPr lang="en-US" altLang="en-US" dirty="0"/>
              <a:t> — i.e., the number of tuples of </a:t>
            </a:r>
            <a:r>
              <a:rPr lang="en-US" altLang="en-US" i="1" dirty="0"/>
              <a:t>r </a:t>
            </a:r>
            <a:r>
              <a:rPr lang="en-US" altLang="en-US" dirty="0"/>
              <a:t>that fit into one block.</a:t>
            </a:r>
          </a:p>
          <a:p>
            <a:r>
              <a:rPr lang="en-US" altLang="en-US" i="1" dirty="0"/>
              <a:t>V(A, r):</a:t>
            </a:r>
            <a:r>
              <a:rPr lang="en-US" altLang="en-US" dirty="0"/>
              <a:t> number of distinct values that appear in </a:t>
            </a:r>
            <a:r>
              <a:rPr lang="en-US" altLang="en-US" i="1" dirty="0"/>
              <a:t>r</a:t>
            </a:r>
            <a:r>
              <a:rPr lang="en-US" altLang="en-US" dirty="0"/>
              <a:t> for attribute </a:t>
            </a:r>
            <a:r>
              <a:rPr lang="en-US" altLang="en-US" i="1" dirty="0"/>
              <a:t>A; </a:t>
            </a:r>
            <a:r>
              <a:rPr lang="en-US" altLang="en-US" dirty="0"/>
              <a:t>same as the size of </a:t>
            </a:r>
            <a:r>
              <a:rPr lang="en-US" altLang="en-US" dirty="0">
                <a:sym typeface="Symbol" panose="05050102010706020507" pitchFamily="18" charset="2"/>
              </a:rPr>
              <a:t></a:t>
            </a:r>
            <a:r>
              <a:rPr lang="en-US" altLang="en-US" i="1" baseline="-25000"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a:t>
            </a:r>
          </a:p>
          <a:p>
            <a:r>
              <a:rPr lang="en-US" altLang="en-US" dirty="0">
                <a:sym typeface="Symbol" panose="05050102010706020507" pitchFamily="18" charset="2"/>
              </a:rPr>
              <a:t>If tuples of </a:t>
            </a:r>
            <a:r>
              <a:rPr lang="en-US" altLang="en-US" i="1" dirty="0">
                <a:sym typeface="Symbol" panose="05050102010706020507" pitchFamily="18" charset="2"/>
              </a:rPr>
              <a:t>r</a:t>
            </a:r>
            <a:r>
              <a:rPr lang="en-US" altLang="en-US" dirty="0">
                <a:sym typeface="Symbol" panose="05050102010706020507" pitchFamily="18" charset="2"/>
              </a:rPr>
              <a:t> are stored together physically in a file, then: </a:t>
            </a: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br>
              <a:rPr lang="en-US" altLang="en-US" dirty="0">
                <a:sym typeface="Symbol" panose="05050102010706020507" pitchFamily="18" charset="2"/>
              </a:rPr>
            </a:br>
            <a:endParaRPr lang="en-US" altLang="en-US" dirty="0">
              <a:sym typeface="Symbol" panose="05050102010706020507" pitchFamily="18" charset="2"/>
            </a:endParaRPr>
          </a:p>
        </p:txBody>
      </p:sp>
      <p:graphicFrame>
        <p:nvGraphicFramePr>
          <p:cNvPr id="71684" name="Object 2">
            <a:extLst>
              <a:ext uri="{FF2B5EF4-FFF2-40B4-BE49-F238E27FC236}">
                <a16:creationId xmlns:a16="http://schemas.microsoft.com/office/drawing/2014/main" id="{55A18B11-A2C4-4B33-91D7-440CA2606202}"/>
              </a:ext>
            </a:extLst>
          </p:cNvPr>
          <p:cNvGraphicFramePr>
            <a:graphicFrameLocks noChangeAspect="1"/>
          </p:cNvGraphicFramePr>
          <p:nvPr>
            <p:extLst/>
          </p:nvPr>
        </p:nvGraphicFramePr>
        <p:xfrm>
          <a:off x="3590642" y="3691271"/>
          <a:ext cx="889000" cy="660400"/>
        </p:xfrm>
        <a:graphic>
          <a:graphicData uri="http://schemas.openxmlformats.org/presentationml/2006/ole">
            <mc:AlternateContent xmlns:mc="http://schemas.openxmlformats.org/markup-compatibility/2006">
              <mc:Choice xmlns:v="urn:schemas-microsoft-com:vml" Requires="v">
                <p:oleObj spid="_x0000_s85014" name="Equation" r:id="rId4" imgW="889000" imgH="660400" progId="Equation.3">
                  <p:embed/>
                </p:oleObj>
              </mc:Choice>
              <mc:Fallback>
                <p:oleObj name="Equation" r:id="rId4" imgW="889000" imgH="660400" progId="Equation.3">
                  <p:embed/>
                  <p:pic>
                    <p:nvPicPr>
                      <p:cNvPr id="71684" name="Object 2">
                        <a:extLst>
                          <a:ext uri="{FF2B5EF4-FFF2-40B4-BE49-F238E27FC236}">
                            <a16:creationId xmlns:a16="http://schemas.microsoft.com/office/drawing/2014/main" id="{55A18B11-A2C4-4B33-91D7-440CA26062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0642" y="3691271"/>
                        <a:ext cx="8890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9503993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8C061276-EE61-4681-9D81-597190E6E59C}"/>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Parametric Query Optimization</a:t>
            </a:r>
          </a:p>
        </p:txBody>
      </p:sp>
      <p:sp>
        <p:nvSpPr>
          <p:cNvPr id="583683" name="Rectangle 3">
            <a:extLst>
              <a:ext uri="{FF2B5EF4-FFF2-40B4-BE49-F238E27FC236}">
                <a16:creationId xmlns:a16="http://schemas.microsoft.com/office/drawing/2014/main" id="{A7BBF060-5EFF-48AA-B7ED-A3C9827CEB0B}"/>
              </a:ext>
            </a:extLst>
          </p:cNvPr>
          <p:cNvSpPr>
            <a:spLocks noGrp="1" noChangeArrowheads="1"/>
          </p:cNvSpPr>
          <p:nvPr>
            <p:ph idx="1"/>
          </p:nvPr>
        </p:nvSpPr>
        <p:spPr>
          <a:xfrm>
            <a:off x="673768" y="943276"/>
            <a:ext cx="7950468" cy="5527193"/>
          </a:xfrm>
        </p:spPr>
        <p:txBody>
          <a:bodyPr/>
          <a:lstStyle/>
          <a:p>
            <a:pPr>
              <a:lnSpc>
                <a:spcPct val="90000"/>
              </a:lnSpc>
            </a:pPr>
            <a:r>
              <a:rPr lang="en-US" altLang="en-US" dirty="0"/>
              <a:t>Example </a:t>
            </a:r>
            <a:br>
              <a:rPr lang="en-US" altLang="en-US" dirty="0"/>
            </a:br>
            <a:r>
              <a:rPr lang="en-US" altLang="en-US" b="1" dirty="0"/>
              <a:t>select</a:t>
            </a:r>
            <a:r>
              <a:rPr lang="en-US" altLang="en-US" dirty="0"/>
              <a:t> * </a:t>
            </a:r>
            <a:br>
              <a:rPr lang="en-US" altLang="en-US" dirty="0"/>
            </a:br>
            <a:r>
              <a:rPr lang="en-US" altLang="en-US" b="1" dirty="0"/>
              <a:t>from</a:t>
            </a:r>
            <a:r>
              <a:rPr lang="en-US" altLang="en-US" dirty="0"/>
              <a:t> r </a:t>
            </a:r>
            <a:r>
              <a:rPr lang="en-US" altLang="en-US" b="1" dirty="0"/>
              <a:t>natural join</a:t>
            </a:r>
            <a:r>
              <a:rPr lang="en-US" altLang="en-US" dirty="0"/>
              <a:t> s</a:t>
            </a:r>
            <a:br>
              <a:rPr lang="en-US" altLang="en-US" dirty="0"/>
            </a:br>
            <a:r>
              <a:rPr lang="en-US" altLang="en-US" b="1" dirty="0"/>
              <a:t>where</a:t>
            </a:r>
            <a:r>
              <a:rPr lang="en-US" altLang="en-US" dirty="0"/>
              <a:t> </a:t>
            </a:r>
            <a:r>
              <a:rPr lang="en-US" altLang="en-US" dirty="0" err="1"/>
              <a:t>r.a</a:t>
            </a:r>
            <a:r>
              <a:rPr lang="en-US" altLang="en-US" dirty="0"/>
              <a:t> &lt; $1</a:t>
            </a:r>
          </a:p>
          <a:p>
            <a:pPr lvl="1">
              <a:lnSpc>
                <a:spcPct val="90000"/>
              </a:lnSpc>
            </a:pPr>
            <a:r>
              <a:rPr lang="en-US" altLang="en-US" dirty="0"/>
              <a:t>value of parameter $1 not known at compile time</a:t>
            </a:r>
          </a:p>
          <a:p>
            <a:pPr lvl="2">
              <a:lnSpc>
                <a:spcPct val="90000"/>
              </a:lnSpc>
            </a:pPr>
            <a:r>
              <a:rPr lang="en-US" altLang="en-US" dirty="0"/>
              <a:t>known only at run time</a:t>
            </a:r>
          </a:p>
          <a:p>
            <a:pPr lvl="1">
              <a:lnSpc>
                <a:spcPct val="90000"/>
              </a:lnSpc>
            </a:pPr>
            <a:r>
              <a:rPr lang="en-US" altLang="en-US" dirty="0"/>
              <a:t>different plans may be optimal for different values of $1</a:t>
            </a:r>
          </a:p>
          <a:p>
            <a:pPr>
              <a:lnSpc>
                <a:spcPct val="90000"/>
              </a:lnSpc>
            </a:pPr>
            <a:r>
              <a:rPr lang="en-US" altLang="en-US" dirty="0"/>
              <a:t>Solution 1: optimize at run time, each time query is submitted</a:t>
            </a:r>
          </a:p>
          <a:p>
            <a:pPr lvl="2">
              <a:lnSpc>
                <a:spcPct val="90000"/>
              </a:lnSpc>
            </a:pPr>
            <a:r>
              <a:rPr lang="en-US" altLang="en-US" dirty="0"/>
              <a:t> can be expensive </a:t>
            </a:r>
          </a:p>
          <a:p>
            <a:pPr>
              <a:lnSpc>
                <a:spcPct val="90000"/>
              </a:lnSpc>
            </a:pPr>
            <a:r>
              <a:rPr lang="en-US" altLang="en-US" dirty="0"/>
              <a:t>Solution 2: </a:t>
            </a:r>
            <a:r>
              <a:rPr lang="en-US" altLang="en-US" b="1" dirty="0">
                <a:solidFill>
                  <a:srgbClr val="002060"/>
                </a:solidFill>
              </a:rPr>
              <a:t>Parametric Query Optimization</a:t>
            </a:r>
            <a:r>
              <a:rPr lang="en-US" altLang="en-US" dirty="0"/>
              <a:t>:</a:t>
            </a:r>
          </a:p>
          <a:p>
            <a:pPr lvl="1">
              <a:lnSpc>
                <a:spcPct val="90000"/>
              </a:lnSpc>
            </a:pPr>
            <a:r>
              <a:rPr lang="en-US" altLang="en-US" dirty="0"/>
              <a:t>optimizer generates a set of plans, optimal for different values of $1</a:t>
            </a:r>
          </a:p>
          <a:p>
            <a:pPr lvl="2">
              <a:lnSpc>
                <a:spcPct val="90000"/>
              </a:lnSpc>
            </a:pPr>
            <a:r>
              <a:rPr lang="en-US" altLang="en-US" dirty="0"/>
              <a:t>Set of optimal plans usually small for 1 to 3 parameters</a:t>
            </a:r>
          </a:p>
          <a:p>
            <a:pPr lvl="2">
              <a:lnSpc>
                <a:spcPct val="90000"/>
              </a:lnSpc>
            </a:pPr>
            <a:r>
              <a:rPr lang="en-US" altLang="en-US" dirty="0"/>
              <a:t>Key issue: how to do find set of optimal plans efficiently</a:t>
            </a:r>
          </a:p>
          <a:p>
            <a:pPr lvl="1">
              <a:lnSpc>
                <a:spcPct val="90000"/>
              </a:lnSpc>
            </a:pPr>
            <a:r>
              <a:rPr lang="en-US" altLang="en-US" dirty="0"/>
              <a:t>best one from this set is chosen at run time when $1 is known</a:t>
            </a:r>
          </a:p>
          <a:p>
            <a:pPr>
              <a:lnSpc>
                <a:spcPct val="90000"/>
              </a:lnSpc>
            </a:pPr>
            <a:r>
              <a:rPr lang="en-US" altLang="en-US" dirty="0"/>
              <a:t>Solution 3: </a:t>
            </a:r>
            <a:r>
              <a:rPr lang="en-US" altLang="en-US" b="1" dirty="0">
                <a:solidFill>
                  <a:srgbClr val="002060"/>
                </a:solidFill>
              </a:rPr>
              <a:t>Query Plan Caching</a:t>
            </a:r>
          </a:p>
          <a:p>
            <a:pPr lvl="1">
              <a:lnSpc>
                <a:spcPct val="90000"/>
              </a:lnSpc>
            </a:pPr>
            <a:r>
              <a:rPr lang="en-US" altLang="en-US" dirty="0"/>
              <a:t>If optimizer decides that same plan is likely to be optimal for all parameter values, it caches plan and reuses it, else reoptimize each time</a:t>
            </a:r>
          </a:p>
          <a:p>
            <a:pPr lvl="1">
              <a:lnSpc>
                <a:spcPct val="90000"/>
              </a:lnSpc>
            </a:pPr>
            <a:r>
              <a:rPr lang="en-US" altLang="en-US" dirty="0"/>
              <a:t>Implemented in many database systems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6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683">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8368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68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68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68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683">
                                            <p:txEl>
                                              <p:pRg st="10" end="1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8368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368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36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5546-9A3B-47C7-96BE-60F4DE778FF0}"/>
              </a:ext>
            </a:extLst>
          </p:cNvPr>
          <p:cNvSpPr>
            <a:spLocks noGrp="1"/>
          </p:cNvSpPr>
          <p:nvPr>
            <p:ph type="title"/>
          </p:nvPr>
        </p:nvSpPr>
        <p:spPr/>
        <p:txBody>
          <a:bodyPr/>
          <a:lstStyle/>
          <a:p>
            <a:pPr>
              <a:defRPr/>
            </a:pPr>
            <a:r>
              <a:rPr lang="en-US" altLang="en-US">
                <a:effectLst>
                  <a:outerShdw blurRad="38100" dist="38100" dir="2700000" algn="tl">
                    <a:srgbClr val="C0C0C0"/>
                  </a:outerShdw>
                </a:effectLst>
              </a:rPr>
              <a:t>Plan Stability Across Optimizer Changes</a:t>
            </a:r>
          </a:p>
        </p:txBody>
      </p:sp>
      <p:sp>
        <p:nvSpPr>
          <p:cNvPr id="145411" name="Content Placeholder 2">
            <a:extLst>
              <a:ext uri="{FF2B5EF4-FFF2-40B4-BE49-F238E27FC236}">
                <a16:creationId xmlns:a16="http://schemas.microsoft.com/office/drawing/2014/main" id="{C0437DCE-58E9-4A06-B03F-9D3FAD7B7681}"/>
              </a:ext>
            </a:extLst>
          </p:cNvPr>
          <p:cNvSpPr>
            <a:spLocks noGrp="1" noChangeArrowheads="1"/>
          </p:cNvSpPr>
          <p:nvPr>
            <p:ph idx="1"/>
          </p:nvPr>
        </p:nvSpPr>
        <p:spPr>
          <a:xfrm>
            <a:off x="683394" y="1102497"/>
            <a:ext cx="7729086" cy="5367972"/>
          </a:xfrm>
        </p:spPr>
        <p:txBody>
          <a:bodyPr/>
          <a:lstStyle/>
          <a:p>
            <a:r>
              <a:rPr lang="en-US" altLang="en-US" dirty="0"/>
              <a:t>What if 95% of plans are faster on database/optimizer version N+1 than on N, but 5% are slower?</a:t>
            </a:r>
          </a:p>
          <a:p>
            <a:pPr lvl="1"/>
            <a:r>
              <a:rPr lang="en-US" altLang="en-US" dirty="0"/>
              <a:t>Why should plans be slower on new improved optimizer?  </a:t>
            </a:r>
          </a:p>
          <a:p>
            <a:pPr lvl="2"/>
            <a:r>
              <a:rPr lang="en-US" altLang="en-US" dirty="0"/>
              <a:t>Answer: Two wrongs can make a right, fixing one wrong can make things worse!</a:t>
            </a:r>
          </a:p>
          <a:p>
            <a:r>
              <a:rPr lang="en-US" altLang="en-US" dirty="0"/>
              <a:t>Approaches:</a:t>
            </a:r>
          </a:p>
          <a:p>
            <a:pPr lvl="1"/>
            <a:r>
              <a:rPr lang="en-US" altLang="en-US" dirty="0"/>
              <a:t>Allow hints for tuning queries</a:t>
            </a:r>
          </a:p>
          <a:p>
            <a:pPr lvl="2"/>
            <a:r>
              <a:rPr lang="en-US" altLang="en-US" dirty="0"/>
              <a:t>Not practical for migrating large systems with no access to source code</a:t>
            </a:r>
          </a:p>
          <a:p>
            <a:pPr lvl="1"/>
            <a:r>
              <a:rPr lang="en-US" altLang="en-US" dirty="0"/>
              <a:t>Set optimization level, default to version N (Oracle)</a:t>
            </a:r>
          </a:p>
          <a:p>
            <a:pPr lvl="2"/>
            <a:r>
              <a:rPr lang="en-US" altLang="en-US" dirty="0"/>
              <a:t>And migrate one query at a time after testing both plans on new optimizer</a:t>
            </a:r>
          </a:p>
          <a:p>
            <a:pPr lvl="1"/>
            <a:r>
              <a:rPr lang="en-US" altLang="en-US" dirty="0"/>
              <a:t>Save plan from version N, and give it to optimizer version N+1</a:t>
            </a:r>
          </a:p>
          <a:p>
            <a:pPr lvl="2"/>
            <a:r>
              <a:rPr lang="en-US" altLang="en-US" dirty="0"/>
              <a:t>Sybase, XML representation of plans (SQL Server)</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2D4EE-4B72-451A-A76E-369397AC8D9F}"/>
              </a:ext>
            </a:extLst>
          </p:cNvPr>
          <p:cNvSpPr>
            <a:spLocks noGrp="1"/>
          </p:cNvSpPr>
          <p:nvPr>
            <p:ph type="title"/>
          </p:nvPr>
        </p:nvSpPr>
        <p:spPr/>
        <p:txBody>
          <a:bodyPr/>
          <a:lstStyle/>
          <a:p>
            <a:r>
              <a:rPr lang="en-IN" dirty="0"/>
              <a:t>Adaptive Query Processing</a:t>
            </a:r>
          </a:p>
        </p:txBody>
      </p:sp>
      <p:sp>
        <p:nvSpPr>
          <p:cNvPr id="3" name="Content Placeholder 2">
            <a:extLst>
              <a:ext uri="{FF2B5EF4-FFF2-40B4-BE49-F238E27FC236}">
                <a16:creationId xmlns:a16="http://schemas.microsoft.com/office/drawing/2014/main" id="{36B06C6B-5EA6-4200-86E1-2EB71F0DF158}"/>
              </a:ext>
            </a:extLst>
          </p:cNvPr>
          <p:cNvSpPr>
            <a:spLocks noGrp="1"/>
          </p:cNvSpPr>
          <p:nvPr>
            <p:ph idx="1"/>
          </p:nvPr>
        </p:nvSpPr>
        <p:spPr>
          <a:xfrm>
            <a:off x="673768" y="1102497"/>
            <a:ext cx="7767588" cy="5367972"/>
          </a:xfrm>
        </p:spPr>
        <p:txBody>
          <a:bodyPr/>
          <a:lstStyle/>
          <a:p>
            <a:r>
              <a:rPr lang="en-IN" dirty="0"/>
              <a:t>Some systems support adaptive operators that change execution algorithm on the fly</a:t>
            </a:r>
          </a:p>
          <a:p>
            <a:pPr lvl="1"/>
            <a:r>
              <a:rPr lang="en-IN" dirty="0"/>
              <a:t>E.g., (indexed) nested loops join or hash join chosen at run time, depending on size of outer input</a:t>
            </a:r>
          </a:p>
          <a:p>
            <a:r>
              <a:rPr lang="en-IN" dirty="0"/>
              <a:t>Other systems allow monitoring of </a:t>
            </a:r>
            <a:r>
              <a:rPr lang="en-IN" dirty="0" err="1"/>
              <a:t>behavior</a:t>
            </a:r>
            <a:r>
              <a:rPr lang="en-IN" dirty="0"/>
              <a:t> of plan at run time and adapt plan</a:t>
            </a:r>
          </a:p>
          <a:p>
            <a:pPr lvl="1"/>
            <a:r>
              <a:rPr lang="en-IN" dirty="0"/>
              <a:t>E.g., if statistics such as number of rows is found to be very different in reality from what optimizer estimated</a:t>
            </a:r>
          </a:p>
          <a:p>
            <a:pPr lvl="1"/>
            <a:r>
              <a:rPr lang="en-IN" dirty="0"/>
              <a:t>Can stop execution, compute fresh plan, and restart</a:t>
            </a:r>
          </a:p>
          <a:p>
            <a:pPr lvl="2"/>
            <a:r>
              <a:rPr lang="en-IN" dirty="0"/>
              <a:t>But must avoid too many such restarts</a:t>
            </a:r>
          </a:p>
        </p:txBody>
      </p:sp>
    </p:spTree>
    <p:extLst>
      <p:ext uri="{BB962C8B-B14F-4D97-AF65-F5344CB8AC3E}">
        <p14:creationId xmlns:p14="http://schemas.microsoft.com/office/powerpoint/2010/main" val="30495118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03501" y="2817040"/>
            <a:ext cx="4169940" cy="954107"/>
          </a:xfrm>
          <a:prstGeom prst="rect">
            <a:avLst/>
          </a:prstGeom>
          <a:noFill/>
        </p:spPr>
        <p:txBody>
          <a:bodyPr wrap="square" rtlCol="0">
            <a:spAutoFit/>
          </a:bodyPr>
          <a:lstStyle/>
          <a:p>
            <a:pPr algn="ctr"/>
            <a:r>
              <a:rPr kumimoji="1" lang="en-US" sz="2800" b="1" dirty="0">
                <a:solidFill>
                  <a:srgbClr val="002060"/>
                </a:solidFill>
                <a:effectLst>
                  <a:outerShdw blurRad="38100" dist="38100" dir="2700000" algn="tl">
                    <a:srgbClr val="C0C0C0"/>
                  </a:outerShdw>
                </a:effectLst>
                <a:latin typeface="+mj-lt"/>
                <a:ea typeface="MS PGothic" charset="0"/>
              </a:rPr>
              <a:t>End of Chapter</a:t>
            </a:r>
          </a:p>
          <a:p>
            <a:pPr algn="ctr"/>
            <a:r>
              <a:rPr kumimoji="1" lang="en-US" sz="2800" b="1">
                <a:solidFill>
                  <a:srgbClr val="002060"/>
                </a:solidFill>
                <a:effectLst>
                  <a:outerShdw blurRad="38100" dist="38100" dir="2700000" algn="tl">
                    <a:srgbClr val="C0C0C0"/>
                  </a:outerShdw>
                </a:effectLst>
                <a:latin typeface="+mj-lt"/>
                <a:ea typeface="MS PGothic" charset="0"/>
              </a:rPr>
              <a:t>Exercises 16.5, 6,16</a:t>
            </a:r>
            <a:endParaRPr kumimoji="1" lang="en-US" sz="2800" b="1" dirty="0">
              <a:solidFill>
                <a:srgbClr val="002060"/>
              </a:solidFill>
              <a:effectLst>
                <a:outerShdw blurRad="38100" dist="38100" dir="2700000" algn="tl">
                  <a:srgbClr val="C0C0C0"/>
                </a:outerShdw>
              </a:effectLst>
              <a:latin typeface="+mj-lt"/>
              <a:ea typeface="MS PGothic" charset="0"/>
            </a:endParaRPr>
          </a:p>
        </p:txBody>
      </p:sp>
    </p:spTree>
    <p:extLst>
      <p:ext uri="{BB962C8B-B14F-4D97-AF65-F5344CB8AC3E}">
        <p14:creationId xmlns:p14="http://schemas.microsoft.com/office/powerpoint/2010/main" val="40312729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a:extLst>
              <a:ext uri="{FF2B5EF4-FFF2-40B4-BE49-F238E27FC236}">
                <a16:creationId xmlns:a16="http://schemas.microsoft.com/office/drawing/2014/main" id="{7A49F457-8B7F-406D-AEEE-8FBBD3FB4DE1}"/>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13.01</a:t>
            </a:r>
          </a:p>
        </p:txBody>
      </p:sp>
      <p:pic>
        <p:nvPicPr>
          <p:cNvPr id="148483" name="Picture 5">
            <a:extLst>
              <a:ext uri="{FF2B5EF4-FFF2-40B4-BE49-F238E27FC236}">
                <a16:creationId xmlns:a16="http://schemas.microsoft.com/office/drawing/2014/main" id="{3B6B5FF1-FFC4-40A3-8D0F-0340B8D37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 y="917575"/>
            <a:ext cx="8470900" cy="41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DC67F1A1-F855-4F04-A112-646B0F5EBA77}"/>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13.02</a:t>
            </a:r>
          </a:p>
        </p:txBody>
      </p:sp>
      <p:pic>
        <p:nvPicPr>
          <p:cNvPr id="150531" name="Picture 5">
            <a:extLst>
              <a:ext uri="{FF2B5EF4-FFF2-40B4-BE49-F238E27FC236}">
                <a16:creationId xmlns:a16="http://schemas.microsoft.com/office/drawing/2014/main" id="{82C920D4-6B5D-4EAC-B14D-A03FDA485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862013"/>
            <a:ext cx="7669213" cy="561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a:extLst>
              <a:ext uri="{FF2B5EF4-FFF2-40B4-BE49-F238E27FC236}">
                <a16:creationId xmlns:a16="http://schemas.microsoft.com/office/drawing/2014/main" id="{32AF4A59-481D-41A5-91EE-61680CEA208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13.03</a:t>
            </a:r>
          </a:p>
        </p:txBody>
      </p:sp>
      <p:pic>
        <p:nvPicPr>
          <p:cNvPr id="152579" name="Picture 5">
            <a:extLst>
              <a:ext uri="{FF2B5EF4-FFF2-40B4-BE49-F238E27FC236}">
                <a16:creationId xmlns:a16="http://schemas.microsoft.com/office/drawing/2014/main" id="{D0989958-BAE7-440C-A6F0-295081404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827088"/>
            <a:ext cx="7694613"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a:extLst>
              <a:ext uri="{FF2B5EF4-FFF2-40B4-BE49-F238E27FC236}">
                <a16:creationId xmlns:a16="http://schemas.microsoft.com/office/drawing/2014/main" id="{E32A1396-1D3E-43EF-B1F7-E6192945014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13.04</a:t>
            </a:r>
          </a:p>
        </p:txBody>
      </p:sp>
      <p:pic>
        <p:nvPicPr>
          <p:cNvPr id="154627" name="Picture 5">
            <a:extLst>
              <a:ext uri="{FF2B5EF4-FFF2-40B4-BE49-F238E27FC236}">
                <a16:creationId xmlns:a16="http://schemas.microsoft.com/office/drawing/2014/main" id="{5F38408B-64A6-4882-8893-7912FE2B7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928688"/>
            <a:ext cx="8753475"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a:extLst>
              <a:ext uri="{FF2B5EF4-FFF2-40B4-BE49-F238E27FC236}">
                <a16:creationId xmlns:a16="http://schemas.microsoft.com/office/drawing/2014/main" id="{62EE0589-8671-40D2-9537-E2E6080B1ED9}"/>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13.06</a:t>
            </a:r>
          </a:p>
        </p:txBody>
      </p:sp>
      <p:pic>
        <p:nvPicPr>
          <p:cNvPr id="156675" name="Picture 5">
            <a:extLst>
              <a:ext uri="{FF2B5EF4-FFF2-40B4-BE49-F238E27FC236}">
                <a16:creationId xmlns:a16="http://schemas.microsoft.com/office/drawing/2014/main" id="{F65C49E8-9306-499A-B77F-F42FD02DB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881063"/>
            <a:ext cx="7721600"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a:extLst>
              <a:ext uri="{FF2B5EF4-FFF2-40B4-BE49-F238E27FC236}">
                <a16:creationId xmlns:a16="http://schemas.microsoft.com/office/drawing/2014/main" id="{B15D7F7B-1A7D-4359-963D-F9EFF03310D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Figure 13.08</a:t>
            </a:r>
          </a:p>
        </p:txBody>
      </p:sp>
      <p:pic>
        <p:nvPicPr>
          <p:cNvPr id="158723" name="Picture 5">
            <a:extLst>
              <a:ext uri="{FF2B5EF4-FFF2-40B4-BE49-F238E27FC236}">
                <a16:creationId xmlns:a16="http://schemas.microsoft.com/office/drawing/2014/main" id="{467239E3-44A3-4338-8B79-23A9C5253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 y="990600"/>
            <a:ext cx="8531225"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4CBB64EA-64A3-40D7-A007-B17EF0C9D10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Histograms</a:t>
            </a:r>
          </a:p>
        </p:txBody>
      </p:sp>
      <p:sp>
        <p:nvSpPr>
          <p:cNvPr id="73731" name="Rectangle 3">
            <a:extLst>
              <a:ext uri="{FF2B5EF4-FFF2-40B4-BE49-F238E27FC236}">
                <a16:creationId xmlns:a16="http://schemas.microsoft.com/office/drawing/2014/main" id="{8BCD9F34-1091-43A5-8EC9-11FA4902746E}"/>
              </a:ext>
            </a:extLst>
          </p:cNvPr>
          <p:cNvSpPr>
            <a:spLocks noGrp="1" noChangeArrowheads="1"/>
          </p:cNvSpPr>
          <p:nvPr>
            <p:ph idx="1"/>
          </p:nvPr>
        </p:nvSpPr>
        <p:spPr>
          <a:xfrm>
            <a:off x="664142" y="1102497"/>
            <a:ext cx="7709837" cy="5367972"/>
          </a:xfrm>
        </p:spPr>
        <p:txBody>
          <a:bodyPr/>
          <a:lstStyle/>
          <a:p>
            <a:r>
              <a:rPr lang="en-US" altLang="en-US" dirty="0"/>
              <a:t>Histogram on attribute </a:t>
            </a:r>
            <a:r>
              <a:rPr lang="en-US" altLang="en-US" i="1" dirty="0"/>
              <a:t>age</a:t>
            </a:r>
            <a:r>
              <a:rPr lang="en-US" altLang="en-US" dirty="0"/>
              <a:t> of relation </a:t>
            </a:r>
            <a:r>
              <a:rPr lang="en-US" altLang="en-US" i="1" dirty="0"/>
              <a:t>person</a:t>
            </a: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pPr marL="0" indent="0">
              <a:buNone/>
            </a:pPr>
            <a:endParaRPr lang="en-US" altLang="en-US" dirty="0"/>
          </a:p>
          <a:p>
            <a:pPr marL="0" indent="0">
              <a:buNone/>
            </a:pPr>
            <a:br>
              <a:rPr lang="en-US" altLang="en-US" dirty="0"/>
            </a:br>
            <a:br>
              <a:rPr lang="en-US" altLang="en-US" dirty="0"/>
            </a:br>
            <a:endParaRPr lang="en-US" altLang="en-US" dirty="0"/>
          </a:p>
          <a:p>
            <a:r>
              <a:rPr lang="en-US" altLang="en-US" b="1" dirty="0" err="1">
                <a:solidFill>
                  <a:srgbClr val="002060"/>
                </a:solidFill>
              </a:rPr>
              <a:t>Equi</a:t>
            </a:r>
            <a:r>
              <a:rPr lang="en-US" altLang="en-US" b="1" dirty="0">
                <a:solidFill>
                  <a:srgbClr val="002060"/>
                </a:solidFill>
              </a:rPr>
              <a:t>-width</a:t>
            </a:r>
            <a:r>
              <a:rPr lang="en-US" altLang="en-US" dirty="0"/>
              <a:t> histograms</a:t>
            </a:r>
          </a:p>
          <a:p>
            <a:r>
              <a:rPr lang="en-US" altLang="en-US" b="1" dirty="0" err="1">
                <a:solidFill>
                  <a:srgbClr val="002060"/>
                </a:solidFill>
              </a:rPr>
              <a:t>Equi</a:t>
            </a:r>
            <a:r>
              <a:rPr lang="en-US" altLang="en-US" b="1" dirty="0">
                <a:solidFill>
                  <a:srgbClr val="002060"/>
                </a:solidFill>
              </a:rPr>
              <a:t>-depth</a:t>
            </a:r>
            <a:r>
              <a:rPr lang="en-US" altLang="en-US" dirty="0"/>
              <a:t> histograms break up range such that each range has (approximately) the same number of tuples</a:t>
            </a:r>
          </a:p>
          <a:p>
            <a:pPr lvl="1"/>
            <a:r>
              <a:rPr lang="en-US" altLang="en-US" dirty="0"/>
              <a:t>E.g. (4, 8, 14, 19) </a:t>
            </a:r>
          </a:p>
          <a:p>
            <a:r>
              <a:rPr lang="en-US" altLang="en-US" dirty="0"/>
              <a:t>Many databases also store </a:t>
            </a:r>
            <a:r>
              <a:rPr lang="en-US" altLang="en-US" i="1" dirty="0"/>
              <a:t>n </a:t>
            </a:r>
            <a:r>
              <a:rPr lang="en-US" altLang="en-US" b="1" dirty="0">
                <a:solidFill>
                  <a:srgbClr val="002060"/>
                </a:solidFill>
              </a:rPr>
              <a:t>most-frequent values </a:t>
            </a:r>
            <a:r>
              <a:rPr lang="en-US" altLang="en-US" dirty="0"/>
              <a:t>and their counts</a:t>
            </a:r>
          </a:p>
          <a:p>
            <a:pPr lvl="1"/>
            <a:r>
              <a:rPr lang="en-US" altLang="en-US" dirty="0"/>
              <a:t>Histogram is built on remaining values only</a:t>
            </a:r>
          </a:p>
        </p:txBody>
      </p:sp>
      <p:pic>
        <p:nvPicPr>
          <p:cNvPr id="73732" name="Picture 5">
            <a:extLst>
              <a:ext uri="{FF2B5EF4-FFF2-40B4-BE49-F238E27FC236}">
                <a16:creationId xmlns:a16="http://schemas.microsoft.com/office/drawing/2014/main" id="{A3C2BFE6-D0A1-4BB1-AFE8-7CD8B81AB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5590" y="1666668"/>
            <a:ext cx="4092575" cy="288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9181047"/>
      </p:ext>
    </p:extLst>
  </p:cSld>
  <p:clrMapOvr>
    <a:masterClrMapping/>
  </p:clrMapOvr>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1B40F190-8F0E-46FA-A03B-CD59DA3B9BE7}" vid="{5BEDA3C5-9F17-4237-A302-9E1B73B082A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132443</TotalTime>
  <Words>9357</Words>
  <Application>Microsoft Macintosh PowerPoint</Application>
  <PresentationFormat>On-screen Show (4:3)</PresentationFormat>
  <Paragraphs>718</Paragraphs>
  <Slides>89</Slides>
  <Notes>77</Notes>
  <HiddenSlides>8</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89</vt:i4>
      </vt:variant>
    </vt:vector>
  </HeadingPairs>
  <TitlesOfParts>
    <vt:vector size="102" baseType="lpstr">
      <vt:lpstr>Greek Symbols</vt:lpstr>
      <vt:lpstr>ＭＳ Ｐゴシック</vt:lpstr>
      <vt:lpstr>ＭＳ Ｐゴシック</vt:lpstr>
      <vt:lpstr>Arial</vt:lpstr>
      <vt:lpstr>Cambria Math</vt:lpstr>
      <vt:lpstr>Helvetica</vt:lpstr>
      <vt:lpstr>Monotype Sorts</vt:lpstr>
      <vt:lpstr>Symbol</vt:lpstr>
      <vt:lpstr>Times New Roman</vt:lpstr>
      <vt:lpstr>Webdings</vt:lpstr>
      <vt:lpstr>Wingdings</vt:lpstr>
      <vt:lpstr>db</vt:lpstr>
      <vt:lpstr>Equation</vt:lpstr>
      <vt:lpstr>Chapter 16: Query Optimization</vt:lpstr>
      <vt:lpstr>Outline</vt:lpstr>
      <vt:lpstr>Introduction</vt:lpstr>
      <vt:lpstr>Introduction (Cont.)</vt:lpstr>
      <vt:lpstr>Introduction (Cont.)</vt:lpstr>
      <vt:lpstr>Viewing Query Evaluation Plans</vt:lpstr>
      <vt:lpstr>PowerPoint Presentation</vt:lpstr>
      <vt:lpstr>Statistical Information for Cost Estimation</vt:lpstr>
      <vt:lpstr>Histograms</vt:lpstr>
      <vt:lpstr>Histograms (cont.)</vt:lpstr>
      <vt:lpstr>Selection Size Estimation</vt:lpstr>
      <vt:lpstr>Size Estimation of Complex Selections</vt:lpstr>
      <vt:lpstr>Join Operation:  Running Example</vt:lpstr>
      <vt:lpstr>Estimation of the Size of Joins</vt:lpstr>
      <vt:lpstr>Estimation of the Size of Joins (Cont.)</vt:lpstr>
      <vt:lpstr>Estimation of the Size of Joins (Cont.)</vt:lpstr>
      <vt:lpstr>Size Estimation for Other Operations</vt:lpstr>
      <vt:lpstr>Size Estimation (Cont.)</vt:lpstr>
      <vt:lpstr>Estimation of Number of Distinct Values</vt:lpstr>
      <vt:lpstr>Estimation of Distinct Values (Cont.)</vt:lpstr>
      <vt:lpstr>Estimation of Distinct Values (Cont.)</vt:lpstr>
      <vt:lpstr>Example</vt:lpstr>
      <vt:lpstr>PowerPoint Presentation</vt:lpstr>
      <vt:lpstr>PowerPoint Presentation</vt:lpstr>
      <vt:lpstr>PowerPoint Presentation</vt:lpstr>
      <vt:lpstr>Transformation of Relational Expressions</vt:lpstr>
      <vt:lpstr>Equivalence Rules</vt:lpstr>
      <vt:lpstr>Equivalence Rules (Cont.)</vt:lpstr>
      <vt:lpstr>Pictorial Depiction of Equivalence Rules</vt:lpstr>
      <vt:lpstr>Equivalence Rules (Cont.)</vt:lpstr>
      <vt:lpstr>Equivalence Rules (Cont.)</vt:lpstr>
      <vt:lpstr>Equivalence Rules (Cont.)</vt:lpstr>
      <vt:lpstr>Exercise</vt:lpstr>
      <vt:lpstr>Equivalence Rules (Cont.)</vt:lpstr>
      <vt:lpstr>Equivalence Rules (Cont.)</vt:lpstr>
      <vt:lpstr>Transformation Example: Pushing Selections</vt:lpstr>
      <vt:lpstr>Example with Multiple Transformations</vt:lpstr>
      <vt:lpstr>Multiple Transformations (Cont.)</vt:lpstr>
      <vt:lpstr>Transformation Example: Pushing Projections</vt:lpstr>
      <vt:lpstr>Join Ordering Example</vt:lpstr>
      <vt:lpstr>Join Ordering Example (Cont.)</vt:lpstr>
      <vt:lpstr>Enumeration of Equivalent Expressions</vt:lpstr>
      <vt:lpstr>Implementing Transformation Based Optimization</vt:lpstr>
      <vt:lpstr>Cost Estimation</vt:lpstr>
      <vt:lpstr>Choice of Evaluation Plans</vt:lpstr>
      <vt:lpstr>Cost-Based Optimization</vt:lpstr>
      <vt:lpstr>Dynamic Programming in Optimization</vt:lpstr>
      <vt:lpstr>Join Order Optimization Algorithm</vt:lpstr>
      <vt:lpstr>Join Order Optimization Algorithm (cont.)</vt:lpstr>
      <vt:lpstr>Left Deep Join Trees</vt:lpstr>
      <vt:lpstr>Cost of Optimization</vt:lpstr>
      <vt:lpstr>Interesting Sort Orders</vt:lpstr>
      <vt:lpstr>Cost Based Optimization with Equivalence Rules</vt:lpstr>
      <vt:lpstr>Heuristic Optimization</vt:lpstr>
      <vt:lpstr>Structure of Query Optimizers</vt:lpstr>
      <vt:lpstr>Structure of Query Optimizers (Cont.)</vt:lpstr>
      <vt:lpstr>PowerPoint Presentation</vt:lpstr>
      <vt:lpstr>Optimizing Nested Subqueries**</vt:lpstr>
      <vt:lpstr>Optimizing Nested Subqueries (Cont.)</vt:lpstr>
      <vt:lpstr>Optimizing Nested Subqueries (Cont.)</vt:lpstr>
      <vt:lpstr>Optimizing Nested Subqueries (Cont.)</vt:lpstr>
      <vt:lpstr>Optimizing Nested Subqueries (Cont.)</vt:lpstr>
      <vt:lpstr>Decorrelation (Cont.)</vt:lpstr>
      <vt:lpstr>Materialized Views</vt:lpstr>
      <vt:lpstr>Materialized View Maintenance</vt:lpstr>
      <vt:lpstr>Incremental View Maintenance</vt:lpstr>
      <vt:lpstr>Join Operation</vt:lpstr>
      <vt:lpstr>Selection and Projection Operations</vt:lpstr>
      <vt:lpstr>Aggregation Operations</vt:lpstr>
      <vt:lpstr>Aggregate Operations (Cont.)</vt:lpstr>
      <vt:lpstr>Other Operations</vt:lpstr>
      <vt:lpstr>Handling Expressions</vt:lpstr>
      <vt:lpstr>Query Optimization and Materialized Views</vt:lpstr>
      <vt:lpstr>Materialized View Selection</vt:lpstr>
      <vt:lpstr>Top-K Queries  </vt:lpstr>
      <vt:lpstr>Optimization of Updates</vt:lpstr>
      <vt:lpstr>Join Minimization</vt:lpstr>
      <vt:lpstr>Multiquery Optimization</vt:lpstr>
      <vt:lpstr>Multiquery Optimization (Cont.)</vt:lpstr>
      <vt:lpstr>Parametric Query Optimization</vt:lpstr>
      <vt:lpstr>Plan Stability Across Optimizer Changes</vt:lpstr>
      <vt:lpstr>Adaptive Query Processing</vt:lpstr>
      <vt:lpstr>PowerPoint Presentation</vt:lpstr>
      <vt:lpstr>Figure 13.01</vt:lpstr>
      <vt:lpstr>Figure 13.02</vt:lpstr>
      <vt:lpstr>Figure 13.03</vt:lpstr>
      <vt:lpstr>Figure 13.04</vt:lpstr>
      <vt:lpstr>Figure 13.06</vt:lpstr>
      <vt:lpstr>Figure 13.08</vt:lpstr>
    </vt:vector>
  </TitlesOfParts>
  <Company>Lucent Technologies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Query Optimization</dc:title>
  <dc:creator>Silberschatz;Korth;Sudarshan</dc:creator>
  <cp:lastModifiedBy>Carol H</cp:lastModifiedBy>
  <cp:revision>736</cp:revision>
  <cp:lastPrinted>2001-02-16T16:44:23Z</cp:lastPrinted>
  <dcterms:created xsi:type="dcterms:W3CDTF">2000-02-23T18:58:38Z</dcterms:created>
  <dcterms:modified xsi:type="dcterms:W3CDTF">2024-05-29T02:28:42Z</dcterms:modified>
</cp:coreProperties>
</file>