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  <p:sldMasterId id="2147483696" r:id="rId3"/>
    <p:sldMasterId id="2147483708" r:id="rId4"/>
  </p:sldMasterIdLst>
  <p:sldIdLst>
    <p:sldId id="260" r:id="rId5"/>
    <p:sldId id="261" r:id="rId6"/>
    <p:sldId id="258" r:id="rId7"/>
    <p:sldId id="262" r:id="rId8"/>
    <p:sldId id="264" r:id="rId9"/>
    <p:sldId id="266" r:id="rId10"/>
    <p:sldId id="267" r:id="rId11"/>
    <p:sldId id="268" r:id="rId12"/>
    <p:sldId id="277" r:id="rId13"/>
    <p:sldId id="271" r:id="rId14"/>
    <p:sldId id="269" r:id="rId15"/>
    <p:sldId id="278" r:id="rId16"/>
    <p:sldId id="272" r:id="rId17"/>
    <p:sldId id="257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2" autoAdjust="0"/>
    <p:restoredTop sz="95118" autoAdjust="0"/>
  </p:normalViewPr>
  <p:slideViewPr>
    <p:cSldViewPr>
      <p:cViewPr varScale="1">
        <p:scale>
          <a:sx n="68" d="100"/>
          <a:sy n="68" d="100"/>
        </p:scale>
        <p:origin x="138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0246BA6-B151-42DC-867B-A379EE08584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532F8EB-A743-4767-97AC-9929D64C76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551AF6C8-9D7D-4752-B760-BC9DA98826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670E1F-1EF2-41B6-8C78-60CC6B231CDA}" type="slidenum">
              <a:rPr lang="es-ES" altLang="zh-CN"/>
              <a:pPr/>
              <a:t>‹#›</a:t>
            </a:fld>
            <a:endParaRPr lang="es-ES" altLang="zh-CN"/>
          </a:p>
        </p:txBody>
      </p:sp>
    </p:spTree>
    <p:extLst>
      <p:ext uri="{BB962C8B-B14F-4D97-AF65-F5344CB8AC3E}">
        <p14:creationId xmlns:p14="http://schemas.microsoft.com/office/powerpoint/2010/main" val="570281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66755ED-CC81-42CB-A359-642FA3E523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76244DA-AFD7-4ABC-A2B1-EE10CB0302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99FFD3DD-7ED3-4CF4-AFAB-1937F236F6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BA90CD-3A02-43D1-9E7F-87C51540FD2E}" type="slidenum">
              <a:rPr lang="es-ES" altLang="zh-CN"/>
              <a:pPr/>
              <a:t>‹#›</a:t>
            </a:fld>
            <a:endParaRPr lang="es-ES" altLang="zh-CN"/>
          </a:p>
        </p:txBody>
      </p:sp>
    </p:spTree>
    <p:extLst>
      <p:ext uri="{BB962C8B-B14F-4D97-AF65-F5344CB8AC3E}">
        <p14:creationId xmlns:p14="http://schemas.microsoft.com/office/powerpoint/2010/main" val="4095963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54E1044-1FF2-4B46-9950-697A182C0F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0AFD056-7733-489A-BC5F-976410EE90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083E900D-2FC5-4499-AD57-D4ECE28EE3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337AFC-6BF0-4D9B-8F98-D93E62849559}" type="slidenum">
              <a:rPr lang="es-ES" altLang="zh-CN"/>
              <a:pPr/>
              <a:t>‹#›</a:t>
            </a:fld>
            <a:endParaRPr lang="es-ES" altLang="zh-CN"/>
          </a:p>
        </p:txBody>
      </p:sp>
    </p:spTree>
    <p:extLst>
      <p:ext uri="{BB962C8B-B14F-4D97-AF65-F5344CB8AC3E}">
        <p14:creationId xmlns:p14="http://schemas.microsoft.com/office/powerpoint/2010/main" val="2431456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4047968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25318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2906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54765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686228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873588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33899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15053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1EA6867-BB58-410F-AF46-2AB6E58F36C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FECE23A-2B03-4091-83BF-3EDC381339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8802142F-35BD-4A09-872B-F1840153CD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EB3D02-0742-4DBE-9216-4CB1AC471D65}" type="slidenum">
              <a:rPr lang="es-ES" altLang="zh-CN"/>
              <a:pPr/>
              <a:t>‹#›</a:t>
            </a:fld>
            <a:endParaRPr lang="es-ES" altLang="zh-CN"/>
          </a:p>
        </p:txBody>
      </p:sp>
    </p:spTree>
    <p:extLst>
      <p:ext uri="{BB962C8B-B14F-4D97-AF65-F5344CB8AC3E}">
        <p14:creationId xmlns:p14="http://schemas.microsoft.com/office/powerpoint/2010/main" val="3140402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795705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410200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526263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30F135B-688F-472F-926D-EBEE3C8F174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2094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742D3A5-4844-48C7-8438-5884A3AEF60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45349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6C8C020-62FD-4F26-BE48-6E915368550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77517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B165825-223A-4157-BD48-3CE3E6FD015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06934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76CD7D3-30CF-471E-BE5F-36AD79DF814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55063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0567FEC-5861-41E5-80B7-05D22A67EE4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05816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03616E1-73BB-4ACA-9B72-E20B20BB220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882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3085101-41C9-411F-8D79-F884562903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5E75C88-644A-43C1-9990-8C5D4237EF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2F2FDDE0-258A-4964-83B6-3E924A23BC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004A22-F24F-4E54-878B-B393D2EF33BB}" type="slidenum">
              <a:rPr lang="es-ES" altLang="zh-CN"/>
              <a:pPr/>
              <a:t>‹#›</a:t>
            </a:fld>
            <a:endParaRPr lang="es-ES" altLang="zh-CN"/>
          </a:p>
        </p:txBody>
      </p:sp>
    </p:spTree>
    <p:extLst>
      <p:ext uri="{BB962C8B-B14F-4D97-AF65-F5344CB8AC3E}">
        <p14:creationId xmlns:p14="http://schemas.microsoft.com/office/powerpoint/2010/main" val="228720107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88EFC6F-3966-4017-B8CA-F090E053C76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97994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561326C-4697-485A-A9CF-0B911E00A2A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0971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E1D7268-B34F-4C43-97BC-1408AF5B297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591418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1D16EB5-7E80-4491-84B1-76A5AE9B9B8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596908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D5A731-9E85-4149-9F52-A2E08F1FACF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8793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100D41-F5EB-493A-AB39-3F6688A5DC1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824329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B09759-994C-469D-9B40-E9760336C0D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130494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A0ED49-B31E-4EA5-8C6B-F15965D14CD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566405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5FEB90-1ED0-4648-9FB3-B58155E1AA4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886636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E738FB-4D9E-4ECA-9094-FDDEA4D9D0D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3994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098CF6-B5C7-4248-88E4-189EAEA2B6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C8E3C8-29C4-4B2B-BD8A-116907D1EB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E50C2828-9D25-4806-A943-61F8EE890E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B25FD8-9148-4443-8D5A-822FF0885B12}" type="slidenum">
              <a:rPr lang="es-ES" altLang="zh-CN"/>
              <a:pPr/>
              <a:t>‹#›</a:t>
            </a:fld>
            <a:endParaRPr lang="es-ES" altLang="zh-CN"/>
          </a:p>
        </p:txBody>
      </p:sp>
    </p:spTree>
    <p:extLst>
      <p:ext uri="{BB962C8B-B14F-4D97-AF65-F5344CB8AC3E}">
        <p14:creationId xmlns:p14="http://schemas.microsoft.com/office/powerpoint/2010/main" val="77327573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AE2A3D-CE71-40B9-9976-BBDF552712F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958932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B9D36F-99A6-492D-AA6B-4D8544D123F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6716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7BF5E4-898D-4267-8360-0A8D4074CF5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531434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3A4509-9025-4AD6-9914-A9688A889B2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264345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604D1F-2A38-440A-A92B-B3D9049D19C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1216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9A3CF2E-CCA6-4086-9720-568B38AF8A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CBB3C64-39DB-4766-88C1-1B1FAE37F1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E5D25C5E-2129-4539-BB4D-A6CD4235BD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9E6F59-AA00-4BE4-BA30-1708AFE7279F}" type="slidenum">
              <a:rPr lang="es-ES" altLang="zh-CN"/>
              <a:pPr/>
              <a:t>‹#›</a:t>
            </a:fld>
            <a:endParaRPr lang="es-ES" altLang="zh-CN"/>
          </a:p>
        </p:txBody>
      </p:sp>
    </p:spTree>
    <p:extLst>
      <p:ext uri="{BB962C8B-B14F-4D97-AF65-F5344CB8AC3E}">
        <p14:creationId xmlns:p14="http://schemas.microsoft.com/office/powerpoint/2010/main" val="3807968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2404D62-88CD-427D-83E3-FA5DCB2212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4135D13-AAA0-435E-826B-3742D089DF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637E7F4B-3180-4A40-9750-52D900B200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8AA098-183C-403C-829C-4446450A2EBB}" type="slidenum">
              <a:rPr lang="es-ES" altLang="zh-CN"/>
              <a:pPr/>
              <a:t>‹#›</a:t>
            </a:fld>
            <a:endParaRPr lang="es-ES" altLang="zh-CN"/>
          </a:p>
        </p:txBody>
      </p:sp>
    </p:spTree>
    <p:extLst>
      <p:ext uri="{BB962C8B-B14F-4D97-AF65-F5344CB8AC3E}">
        <p14:creationId xmlns:p14="http://schemas.microsoft.com/office/powerpoint/2010/main" val="1353654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62DC47E-B6FD-4853-AC60-00940AF579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E787795-2BC0-4AEA-9290-82B949E2D3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5521F64B-4325-4560-838F-4F6610B1FB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CD1FCC-9179-41FF-BE88-171B09CFD033}" type="slidenum">
              <a:rPr lang="es-ES" altLang="zh-CN"/>
              <a:pPr/>
              <a:t>‹#›</a:t>
            </a:fld>
            <a:endParaRPr lang="es-ES" altLang="zh-CN"/>
          </a:p>
        </p:txBody>
      </p:sp>
    </p:spTree>
    <p:extLst>
      <p:ext uri="{BB962C8B-B14F-4D97-AF65-F5344CB8AC3E}">
        <p14:creationId xmlns:p14="http://schemas.microsoft.com/office/powerpoint/2010/main" val="2259779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F3438B-763B-4A30-8252-A55665AF45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E3D762-008F-4ACD-858E-18CC2361EA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AB3CDAF1-FA0C-4AF4-91C7-424A638892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87E3E2-3B98-4B4C-AEC7-F3380C41FC06}" type="slidenum">
              <a:rPr lang="es-ES" altLang="zh-CN"/>
              <a:pPr/>
              <a:t>‹#›</a:t>
            </a:fld>
            <a:endParaRPr lang="es-ES" altLang="zh-CN"/>
          </a:p>
        </p:txBody>
      </p:sp>
    </p:spTree>
    <p:extLst>
      <p:ext uri="{BB962C8B-B14F-4D97-AF65-F5344CB8AC3E}">
        <p14:creationId xmlns:p14="http://schemas.microsoft.com/office/powerpoint/2010/main" val="1010583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6C4E18-D494-4EDA-9093-D131AA77D88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F5A360-9C37-43EE-920B-DF338B253C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A64F4DF2-1809-4DEA-830C-EABD620B47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A9EED1-A527-418F-BD49-9867AFC06018}" type="slidenum">
              <a:rPr lang="es-ES" altLang="zh-CN"/>
              <a:pPr/>
              <a:t>‹#›</a:t>
            </a:fld>
            <a:endParaRPr lang="es-ES" altLang="zh-CN"/>
          </a:p>
        </p:txBody>
      </p:sp>
    </p:spTree>
    <p:extLst>
      <p:ext uri="{BB962C8B-B14F-4D97-AF65-F5344CB8AC3E}">
        <p14:creationId xmlns:p14="http://schemas.microsoft.com/office/powerpoint/2010/main" val="158955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18" Type="http://schemas.openxmlformats.org/officeDocument/2006/relationships/image" Target="../media/image8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9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0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52F8908-A71D-47DE-A1E2-EF879EFA49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s-E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21E2F45-B7BA-4A6D-88AA-A3946E95AD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s-ES"/>
              <a:t>单击此处编辑母版文本样式</a:t>
            </a:r>
          </a:p>
          <a:p>
            <a:pPr lvl="1"/>
            <a:r>
              <a:rPr lang="zh-CN" altLang="es-ES"/>
              <a:t>第二级</a:t>
            </a:r>
          </a:p>
          <a:p>
            <a:pPr lvl="2"/>
            <a:r>
              <a:rPr lang="zh-CN" altLang="es-ES"/>
              <a:t>第三级</a:t>
            </a:r>
          </a:p>
          <a:p>
            <a:pPr lvl="3"/>
            <a:r>
              <a:rPr lang="zh-CN" altLang="es-ES"/>
              <a:t>第四级</a:t>
            </a:r>
          </a:p>
          <a:p>
            <a:pPr lvl="4"/>
            <a:r>
              <a:rPr lang="zh-CN" altLang="es-ES"/>
              <a:t>第五级</a:t>
            </a:r>
          </a:p>
          <a:p>
            <a:pPr lvl="0"/>
            <a:endParaRPr lang="es-ES" altLang="zh-CN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7C815CD-C53E-44CA-BBB3-E38EC9D3D89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AAE36DEE-C604-4367-B304-561CC8D4267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s-ES" altLang="zh-CN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D0D8E3B2-591F-4DD3-A5F9-4D6C064D2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9938" y="6597650"/>
            <a:ext cx="766762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31" name="Rectangle 7">
            <a:extLst>
              <a:ext uri="{FF2B5EF4-FFF2-40B4-BE49-F238E27FC236}">
                <a16:creationId xmlns:a16="http://schemas.microsoft.com/office/drawing/2014/main" id="{9EE18328-2832-4086-A40E-754EBB02435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anose="02010600030101010101" pitchFamily="2" charset="-122"/>
              </a:defRPr>
            </a:lvl1pPr>
          </a:lstStyle>
          <a:p>
            <a:fld id="{F07C9FA1-F822-4FB7-88D0-96533024A96D}" type="slidenum">
              <a:rPr lang="es-ES" altLang="zh-CN"/>
              <a:pPr/>
              <a:t>‹#›</a:t>
            </a:fld>
            <a:endParaRPr lang="es-ES" altLang="zh-CN"/>
          </a:p>
        </p:txBody>
      </p:sp>
    </p:spTree>
    <p:extLst>
      <p:ext uri="{BB962C8B-B14F-4D97-AF65-F5344CB8AC3E}">
        <p14:creationId xmlns:p14="http://schemas.microsoft.com/office/powerpoint/2010/main" val="1950997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 descr="橙色背景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24"/>
            <a:ext cx="9144000" cy="6858000"/>
          </a:xfrm>
          <a:prstGeom prst="rect">
            <a:avLst/>
          </a:prstGeom>
          <a:noFill/>
        </p:spPr>
      </p:pic>
      <p:pic>
        <p:nvPicPr>
          <p:cNvPr id="3081" name="Picture 9" descr="白色上边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24"/>
            <a:ext cx="9144000" cy="1543050"/>
          </a:xfrm>
          <a:prstGeom prst="rect">
            <a:avLst/>
          </a:prstGeom>
          <a:noFill/>
        </p:spPr>
      </p:pic>
      <p:pic>
        <p:nvPicPr>
          <p:cNvPr id="3087" name="Picture 15" descr="蓝3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3175" y="3199"/>
            <a:ext cx="9140825" cy="6854825"/>
          </a:xfrm>
          <a:prstGeom prst="rect">
            <a:avLst/>
          </a:prstGeom>
          <a:noFill/>
        </p:spPr>
      </p:pic>
      <p:pic>
        <p:nvPicPr>
          <p:cNvPr id="3086" name="Picture 14" descr="蓝2"/>
          <p:cNvPicPr>
            <a:picLocks noChangeAspect="1" noChangeArrowheads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0" y="3199"/>
            <a:ext cx="9140825" cy="6854825"/>
          </a:xfrm>
          <a:prstGeom prst="rect">
            <a:avLst/>
          </a:prstGeom>
          <a:noFill/>
        </p:spPr>
      </p:pic>
      <p:pic>
        <p:nvPicPr>
          <p:cNvPr id="3085" name="Picture 13" descr="蓝1"/>
          <p:cNvPicPr>
            <a:picLocks noChangeAspect="1" noChangeArrowheads="1"/>
          </p:cNvPicPr>
          <p:nvPr userDrawn="1"/>
        </p:nvPicPr>
        <p:blipFill>
          <a:blip r:embed="rId17"/>
          <a:srcRect/>
          <a:stretch>
            <a:fillRect/>
          </a:stretch>
        </p:blipFill>
        <p:spPr bwMode="auto">
          <a:xfrm>
            <a:off x="3175" y="3223"/>
            <a:ext cx="9140825" cy="6854825"/>
          </a:xfrm>
          <a:prstGeom prst="rect">
            <a:avLst/>
          </a:prstGeom>
          <a:noFill/>
        </p:spPr>
      </p:pic>
      <p:pic>
        <p:nvPicPr>
          <p:cNvPr id="3084" name="Picture 12" descr="黄"/>
          <p:cNvPicPr>
            <a:picLocks noChangeAspect="1" noChangeArrowheads="1"/>
          </p:cNvPicPr>
          <p:nvPr userDrawn="1"/>
        </p:nvPicPr>
        <p:blipFill>
          <a:blip r:embed="rId18"/>
          <a:srcRect/>
          <a:stretch>
            <a:fillRect/>
          </a:stretch>
        </p:blipFill>
        <p:spPr bwMode="auto">
          <a:xfrm>
            <a:off x="0" y="0"/>
            <a:ext cx="9140825" cy="6854825"/>
          </a:xfrm>
          <a:prstGeom prst="rect">
            <a:avLst/>
          </a:prstGeom>
          <a:noFill/>
        </p:spPr>
      </p:pic>
      <p:pic>
        <p:nvPicPr>
          <p:cNvPr id="3083" name="Picture 11" descr="浅橙"/>
          <p:cNvPicPr>
            <a:picLocks noChangeAspect="1" noChangeArrowheads="1"/>
          </p:cNvPicPr>
          <p:nvPr userDrawn="1"/>
        </p:nvPicPr>
        <p:blipFill>
          <a:blip r:embed="rId19"/>
          <a:srcRect/>
          <a:stretch>
            <a:fillRect/>
          </a:stretch>
        </p:blipFill>
        <p:spPr bwMode="auto">
          <a:xfrm>
            <a:off x="3175" y="3223"/>
            <a:ext cx="9140825" cy="68548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50086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4075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2928934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ea typeface="+mn-ea"/>
              </a:defRPr>
            </a:lvl1pPr>
          </a:lstStyle>
          <a:p>
            <a:fld id="{00D0C5B4-8DF2-4385-B449-AC2E1B32641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282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.vsdx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0.emf"/><Relationship Id="rId5" Type="http://schemas.openxmlformats.org/officeDocument/2006/relationships/package" Target="../embeddings/Microsoft_Visio___1.vsdx"/><Relationship Id="rId4" Type="http://schemas.openxmlformats.org/officeDocument/2006/relationships/image" Target="../media/image2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B1925A8-2E34-4742-88EF-70BE422A453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0" y="2708920"/>
            <a:ext cx="8135441" cy="550862"/>
          </a:xfrm>
        </p:spPr>
        <p:txBody>
          <a:bodyPr/>
          <a:lstStyle/>
          <a:p>
            <a:pPr algn="l" eaLnBrk="1" hangingPunct="1">
              <a:lnSpc>
                <a:spcPct val="90000"/>
              </a:lnSpc>
            </a:pPr>
            <a:r>
              <a:rPr lang="en-US" altLang="zh-CN" sz="3600" dirty="0">
                <a:solidFill>
                  <a:srgbClr val="003300"/>
                </a:solidFill>
                <a:ea typeface="微软雅黑" panose="020B0503020204020204" pitchFamily="34" charset="-122"/>
              </a:rPr>
              <a:t>Predicting Rich’s transportation rates of unknown markets</a:t>
            </a:r>
            <a:endParaRPr lang="zh-CN" altLang="en-US" sz="2400" dirty="0">
              <a:solidFill>
                <a:srgbClr val="003300"/>
              </a:solidFill>
              <a:ea typeface="微软雅黑" panose="020B0503020204020204" pitchFamily="34" charset="-122"/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E4DAF3ED-15DE-43D1-8FF3-AF2AA4469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918966"/>
            <a:ext cx="4644008" cy="939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dirty="0" err="1">
                <a:solidFill>
                  <a:srgbClr val="003300"/>
                </a:solidFill>
                <a:ea typeface="微软雅黑" panose="020B0503020204020204" pitchFamily="34" charset="-122"/>
              </a:rPr>
              <a:t>Boya</a:t>
            </a:r>
            <a:r>
              <a:rPr lang="en-US" altLang="zh-CN" dirty="0">
                <a:solidFill>
                  <a:srgbClr val="003300"/>
                </a:solidFill>
                <a:ea typeface="微软雅黑" panose="020B0503020204020204" pitchFamily="34" charset="-122"/>
              </a:rPr>
              <a:t> Zhang</a:t>
            </a:r>
          </a:p>
          <a:p>
            <a:pPr lv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SUNY Buffalo State College</a:t>
            </a:r>
          </a:p>
          <a:p>
            <a:pPr lv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Mathematics Department 2020/5/15</a:t>
            </a:r>
          </a:p>
        </p:txBody>
      </p:sp>
      <p:pic>
        <p:nvPicPr>
          <p:cNvPr id="35842" name="Picture 2" descr="Home">
            <a:extLst>
              <a:ext uri="{FF2B5EF4-FFF2-40B4-BE49-F238E27FC236}">
                <a16:creationId xmlns:a16="http://schemas.microsoft.com/office/drawing/2014/main" id="{14D73E19-6A0F-4EDE-BF97-015106964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55" y="63802"/>
            <a:ext cx="1911485" cy="819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844" name="Picture 4">
            <a:extLst>
              <a:ext uri="{FF2B5EF4-FFF2-40B4-BE49-F238E27FC236}">
                <a16:creationId xmlns:a16="http://schemas.microsoft.com/office/drawing/2014/main" id="{BD61B03F-3C06-4224-8624-8A71A48C6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05423"/>
            <a:ext cx="2200522" cy="575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846" name="Picture 6" descr="Rich's Logo">
            <a:extLst>
              <a:ext uri="{FF2B5EF4-FFF2-40B4-BE49-F238E27FC236}">
                <a16:creationId xmlns:a16="http://schemas.microsoft.com/office/drawing/2014/main" id="{13775832-5094-41EF-9C20-754254214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189" y="305423"/>
            <a:ext cx="3067050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build="p" autoUpdateAnimBg="0"/>
      <p:bldP spid="4099" grpId="0" bldLvl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670452" y="1342928"/>
            <a:ext cx="25058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dirty="0"/>
              <a:t>Data processing flow</a:t>
            </a:r>
            <a:endParaRPr lang="zh-CN" altLang="en-US" b="1" dirty="0">
              <a:ea typeface="经典综艺体简" pitchFamily="49" charset="-122"/>
              <a:cs typeface="经典综艺体简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42910" y="428604"/>
            <a:ext cx="30941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Data Analysis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01502D0-3142-4D59-84B8-44B5699612F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267744" y="810038"/>
            <a:ext cx="798586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7DE53987-0A41-450F-A4DB-9E55781302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3606567"/>
              </p:ext>
            </p:extLst>
          </p:nvPr>
        </p:nvGraphicFramePr>
        <p:xfrm>
          <a:off x="2232466" y="777246"/>
          <a:ext cx="5205804" cy="5816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20" name="Visio" r:id="rId3" imgW="8086581" imgH="9048864" progId="Visio.Drawing.15">
                  <p:embed/>
                </p:oleObj>
              </mc:Choice>
              <mc:Fallback>
                <p:oleObj name="Visio" r:id="rId3" imgW="8086581" imgH="9048864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2466" y="777246"/>
                        <a:ext cx="5205804" cy="58165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>
            <a:extLst>
              <a:ext uri="{FF2B5EF4-FFF2-40B4-BE49-F238E27FC236}">
                <a16:creationId xmlns:a16="http://schemas.microsoft.com/office/drawing/2014/main" id="{A2E73E3F-C308-4103-A3FC-B8428CC2F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3865" y="2041132"/>
            <a:ext cx="5782430" cy="54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7390358C-05E4-461B-851D-85F2F31EB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6698" y="77724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3CE96EFD-4703-4FE2-9163-1632711636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0001325"/>
              </p:ext>
            </p:extLst>
          </p:nvPr>
        </p:nvGraphicFramePr>
        <p:xfrm>
          <a:off x="2196698" y="777246"/>
          <a:ext cx="5276850" cy="589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21" name="Visio" r:id="rId5" imgW="8086581" imgH="9048864" progId="Visio.Drawing.15">
                  <p:embed/>
                </p:oleObj>
              </mc:Choice>
              <mc:Fallback>
                <p:oleObj name="Visio" r:id="rId5" imgW="8086581" imgH="9048864" progId="Visio.Drawing.15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6698" y="777246"/>
                        <a:ext cx="5276850" cy="5895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4720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>
            <a:extLst>
              <a:ext uri="{FF2B5EF4-FFF2-40B4-BE49-F238E27FC236}">
                <a16:creationId xmlns:a16="http://schemas.microsoft.com/office/drawing/2014/main" id="{44F177ED-73B6-48B7-9780-CA2AC8515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799" y="1178347"/>
            <a:ext cx="5954319" cy="3330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769" name="图片 9">
            <a:extLst>
              <a:ext uri="{FF2B5EF4-FFF2-40B4-BE49-F238E27FC236}">
                <a16:creationId xmlns:a16="http://schemas.microsoft.com/office/drawing/2014/main" id="{F8D78B2E-38B8-46FD-8FC6-32548BCA6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22" y="1179523"/>
            <a:ext cx="2197673" cy="237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AB0B1CCA-57B3-4EF1-983C-675CDCCD6BC2}"/>
              </a:ext>
            </a:extLst>
          </p:cNvPr>
          <p:cNvSpPr/>
          <p:nvPr/>
        </p:nvSpPr>
        <p:spPr>
          <a:xfrm>
            <a:off x="521731" y="418878"/>
            <a:ext cx="81369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5480050" algn="r"/>
              </a:tabLst>
            </a:pPr>
            <a:r>
              <a:rPr lang="en-CA" altLang="zh-CN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 influence of each internal factor 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</a:t>
            </a:r>
            <a:r>
              <a:rPr lang="en-CA" altLang="zh-CN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CA" altLang="zh-CN" b="1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BaseRate</a:t>
            </a:r>
            <a:r>
              <a:rPr lang="en-CA" altLang="zh-CN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(Take spring as an example)</a:t>
            </a:r>
            <a:endParaRPr lang="en-CA" altLang="zh-CN" sz="105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D7B1ED0-03E7-4A0B-85A3-91E980434AB4}"/>
              </a:ext>
            </a:extLst>
          </p:cNvPr>
          <p:cNvSpPr/>
          <p:nvPr/>
        </p:nvSpPr>
        <p:spPr>
          <a:xfrm>
            <a:off x="755576" y="5463098"/>
            <a:ext cx="85147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480050" algn="r"/>
              </a:tabLst>
            </a:pP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result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：</a:t>
            </a:r>
            <a:endParaRPr lang="en-US" altLang="zh-CN" sz="1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480050" algn="r"/>
              </a:tabLst>
            </a:pPr>
            <a:r>
              <a:rPr lang="en-CA" altLang="zh-CN" sz="16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BaseRate</a:t>
            </a:r>
            <a:r>
              <a:rPr lang="en-CA" altLang="zh-CN" sz="16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=-0.04cases+0.1cube+3.18fuel-0.03LoadMiles+0.15frequency+2.23PerMileCharge+184.5</a:t>
            </a:r>
            <a:endParaRPr lang="en-CA" altLang="zh-CN" sz="1600" dirty="0">
              <a:latin typeface="Arial" panose="020B0604020202020204" pitchFamily="34" charset="0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D8A14E1A-CBC9-4D17-8A7A-F6DBE203B0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731" y="4511817"/>
            <a:ext cx="3312368" cy="79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402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>
            <a:extLst>
              <a:ext uri="{FF2B5EF4-FFF2-40B4-BE49-F238E27FC236}">
                <a16:creationId xmlns:a16="http://schemas.microsoft.com/office/drawing/2014/main" id="{82889FA9-0CF6-4BDD-BEC3-A68F6B8BB06F}"/>
              </a:ext>
            </a:extLst>
          </p:cNvPr>
          <p:cNvSpPr/>
          <p:nvPr/>
        </p:nvSpPr>
        <p:spPr bwMode="auto">
          <a:xfrm>
            <a:off x="357825" y="1113465"/>
            <a:ext cx="1090939" cy="495036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华康简标题宋" pitchFamily="49" charset="-122"/>
              </a:rPr>
              <a:t>Spring</a:t>
            </a:r>
            <a:endParaRPr kumimoji="0" lang="zh-CN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康简标题宋" pitchFamily="49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11394816-CE22-49A0-AA59-EC6128DC9282}"/>
              </a:ext>
            </a:extLst>
          </p:cNvPr>
          <p:cNvSpPr/>
          <p:nvPr/>
        </p:nvSpPr>
        <p:spPr bwMode="auto">
          <a:xfrm>
            <a:off x="318628" y="2774113"/>
            <a:ext cx="1130136" cy="495036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 dirty="0">
                <a:latin typeface="Arial" charset="0"/>
                <a:ea typeface="华康简标题宋" pitchFamily="49" charset="-122"/>
              </a:rPr>
              <a:t>Summer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康简标题宋" pitchFamily="49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E504676-6D8D-4523-A244-39E909AB88D0}"/>
              </a:ext>
            </a:extLst>
          </p:cNvPr>
          <p:cNvSpPr/>
          <p:nvPr/>
        </p:nvSpPr>
        <p:spPr bwMode="auto">
          <a:xfrm>
            <a:off x="338226" y="4434761"/>
            <a:ext cx="1090939" cy="495036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b="1" dirty="0">
                <a:latin typeface="Arial" charset="0"/>
                <a:ea typeface="华康简标题宋" pitchFamily="49" charset="-122"/>
              </a:rPr>
              <a:t>  Fall</a:t>
            </a:r>
            <a:endParaRPr kumimoji="0" lang="zh-CN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康简标题宋" pitchFamily="49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034A52C-1DB1-450F-8826-CABDE5F927A0}"/>
              </a:ext>
            </a:extLst>
          </p:cNvPr>
          <p:cNvSpPr/>
          <p:nvPr/>
        </p:nvSpPr>
        <p:spPr bwMode="auto">
          <a:xfrm>
            <a:off x="298055" y="6095409"/>
            <a:ext cx="1090939" cy="495036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b="1" dirty="0">
                <a:latin typeface="Arial" charset="0"/>
                <a:ea typeface="华康简标题宋" pitchFamily="49" charset="-122"/>
              </a:rPr>
              <a:t>Winter</a:t>
            </a:r>
            <a:endParaRPr kumimoji="0" lang="zh-CN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康简标题宋" pitchFamily="49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6339784-698D-4F8A-B848-C777F1CF2FAA}"/>
              </a:ext>
            </a:extLst>
          </p:cNvPr>
          <p:cNvSpPr/>
          <p:nvPr/>
        </p:nvSpPr>
        <p:spPr>
          <a:xfrm>
            <a:off x="2118229" y="517322"/>
            <a:ext cx="30603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480050" algn="r"/>
              </a:tabLst>
            </a:pPr>
            <a:r>
              <a:rPr lang="en-CA" altLang="zh-CN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No external factors</a:t>
            </a:r>
            <a:endParaRPr lang="en-CA" altLang="zh-CN" sz="105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78B39D5-7885-47A4-9A8D-82CC2F55D181}"/>
              </a:ext>
            </a:extLst>
          </p:cNvPr>
          <p:cNvSpPr/>
          <p:nvPr/>
        </p:nvSpPr>
        <p:spPr>
          <a:xfrm>
            <a:off x="5868144" y="525577"/>
            <a:ext cx="30603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480050" algn="r"/>
              </a:tabLst>
            </a:pPr>
            <a:r>
              <a:rPr lang="en-CA" altLang="zh-CN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external factors</a:t>
            </a:r>
            <a:endParaRPr lang="en-CA" altLang="zh-CN" sz="105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04A890F-FB34-435A-B05C-D98A4BB9EB0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71068" y="1120661"/>
            <a:ext cx="3083689" cy="73610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36D6E10-4211-4367-8F25-796EAD2A010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577062" y="1134813"/>
            <a:ext cx="3042675" cy="73610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BBEA3C9-9DF3-4CDA-8ABE-AB4748B2595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587516" y="2790825"/>
            <a:ext cx="2952750" cy="63817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1744721-C126-47A8-966E-5FC6C8197725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2059321" y="4348904"/>
            <a:ext cx="2914650" cy="66675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61FF1928-5A42-4F38-B69F-4A8635D414B6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5595833" y="4348904"/>
            <a:ext cx="2914650" cy="67627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1A4C5870-0F8C-4C42-B5C2-0BE1F5E766F6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2096747" y="5831103"/>
            <a:ext cx="2886075" cy="67627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DDD85BF2-9430-425A-A973-F7BD8433A4F6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5625616" y="5831103"/>
            <a:ext cx="2876550" cy="685800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8D7A214C-6CFA-4DE7-BB74-82F0E00237DA}"/>
              </a:ext>
            </a:extLst>
          </p:cNvPr>
          <p:cNvSpPr/>
          <p:nvPr/>
        </p:nvSpPr>
        <p:spPr>
          <a:xfrm>
            <a:off x="5216954" y="853033"/>
            <a:ext cx="3672408" cy="129966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D2E66AA-A80C-49A9-B4A3-41A5408AEBB8}"/>
              </a:ext>
            </a:extLst>
          </p:cNvPr>
          <p:cNvSpPr/>
          <p:nvPr/>
        </p:nvSpPr>
        <p:spPr>
          <a:xfrm>
            <a:off x="5256076" y="2483282"/>
            <a:ext cx="3672408" cy="129966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C51E667A-84FF-475B-84E8-89919CFD1D73}"/>
              </a:ext>
            </a:extLst>
          </p:cNvPr>
          <p:cNvSpPr/>
          <p:nvPr/>
        </p:nvSpPr>
        <p:spPr>
          <a:xfrm>
            <a:off x="5133366" y="4032445"/>
            <a:ext cx="3672408" cy="129966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B7CD883-E0BA-41AC-9A1A-771C400A27FE}"/>
              </a:ext>
            </a:extLst>
          </p:cNvPr>
          <p:cNvSpPr/>
          <p:nvPr/>
        </p:nvSpPr>
        <p:spPr>
          <a:xfrm>
            <a:off x="1647104" y="5445575"/>
            <a:ext cx="3672408" cy="129966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5E2CCDB-3760-4BCD-9198-03D4ADCA8D1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36331" y="2773598"/>
            <a:ext cx="2953162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681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42910" y="428604"/>
            <a:ext cx="26564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Conclusions</a:t>
            </a:r>
            <a:endParaRPr lang="zh-CN" altLang="en-US" sz="32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B0B1CCA-57B3-4EF1-983C-675CDCCD6BC2}"/>
              </a:ext>
            </a:extLst>
          </p:cNvPr>
          <p:cNvSpPr/>
          <p:nvPr/>
        </p:nvSpPr>
        <p:spPr>
          <a:xfrm>
            <a:off x="1769236" y="1307708"/>
            <a:ext cx="30603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480050" algn="r"/>
              </a:tabLst>
            </a:pPr>
            <a:r>
              <a:rPr lang="en-CA" altLang="zh-CN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Final Conclusions</a:t>
            </a:r>
            <a:endParaRPr lang="en-CA" altLang="zh-CN" sz="105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038972C-9CF9-4DDD-92D3-9F1413A4F210}"/>
              </a:ext>
            </a:extLst>
          </p:cNvPr>
          <p:cNvSpPr/>
          <p:nvPr/>
        </p:nvSpPr>
        <p:spPr>
          <a:xfrm>
            <a:off x="495018" y="2026549"/>
            <a:ext cx="80174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Comparing the external factors with the internal factors (r squared, Mean Absolute Error, Mean Squared Error, Root Mean Squared Error) concluded that the formula.</a:t>
            </a:r>
            <a:endParaRPr lang="zh-CN" altLang="en-US" dirty="0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3AFED247-7CCC-4F5C-985A-AFE4BAAFFADE}"/>
              </a:ext>
            </a:extLst>
          </p:cNvPr>
          <p:cNvSpPr/>
          <p:nvPr/>
        </p:nvSpPr>
        <p:spPr bwMode="auto">
          <a:xfrm>
            <a:off x="673723" y="2958920"/>
            <a:ext cx="1090939" cy="495036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华康简标题宋" pitchFamily="49" charset="-122"/>
              </a:rPr>
              <a:t>Spring</a:t>
            </a:r>
            <a:endParaRPr kumimoji="0" lang="zh-CN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康简标题宋" pitchFamily="49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870E8CC-EE72-49C8-A7B9-6C6B15B5DF78}"/>
              </a:ext>
            </a:extLst>
          </p:cNvPr>
          <p:cNvSpPr/>
          <p:nvPr/>
        </p:nvSpPr>
        <p:spPr bwMode="auto">
          <a:xfrm>
            <a:off x="668244" y="3660604"/>
            <a:ext cx="1130136" cy="495036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 dirty="0">
                <a:latin typeface="Arial" charset="0"/>
                <a:ea typeface="华康简标题宋" pitchFamily="49" charset="-122"/>
              </a:rPr>
              <a:t>Summer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康简标题宋" pitchFamily="49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F8BFC621-AFDD-4F12-8500-9531C6D2F739}"/>
              </a:ext>
            </a:extLst>
          </p:cNvPr>
          <p:cNvSpPr/>
          <p:nvPr/>
        </p:nvSpPr>
        <p:spPr bwMode="auto">
          <a:xfrm>
            <a:off x="666792" y="4411281"/>
            <a:ext cx="1090939" cy="495036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b="1" dirty="0">
                <a:latin typeface="Arial" charset="0"/>
                <a:ea typeface="华康简标题宋" pitchFamily="49" charset="-122"/>
              </a:rPr>
              <a:t>  Fall</a:t>
            </a:r>
            <a:endParaRPr kumimoji="0" lang="zh-CN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康简标题宋" pitchFamily="49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59C4C1D5-7E93-4F2B-BEA7-64A1805988A3}"/>
              </a:ext>
            </a:extLst>
          </p:cNvPr>
          <p:cNvSpPr/>
          <p:nvPr/>
        </p:nvSpPr>
        <p:spPr bwMode="auto">
          <a:xfrm>
            <a:off x="687842" y="5122006"/>
            <a:ext cx="1090939" cy="495036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b="1" dirty="0">
                <a:latin typeface="Arial" charset="0"/>
                <a:ea typeface="华康简标题宋" pitchFamily="49" charset="-122"/>
              </a:rPr>
              <a:t>Winter</a:t>
            </a:r>
            <a:endParaRPr kumimoji="0" lang="zh-CN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康简标题宋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BF2F231-6A94-40B0-9B95-B0AA8DAA7698}"/>
              </a:ext>
            </a:extLst>
          </p:cNvPr>
          <p:cNvSpPr/>
          <p:nvPr/>
        </p:nvSpPr>
        <p:spPr>
          <a:xfrm>
            <a:off x="617758" y="5863642"/>
            <a:ext cx="8027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</a:rPr>
              <a:t>Improvement :Collect external data from Canada for processing</a:t>
            </a:r>
          </a:p>
          <a:p>
            <a:r>
              <a:rPr lang="en-US" altLang="zh-CN" sz="1600" dirty="0"/>
              <a:t>Predictions are made using different machine learning models, such as Random forest</a:t>
            </a:r>
            <a:endParaRPr lang="zh-CN" altLang="en-US" sz="16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33EE149-7F2F-4F94-A6CA-1014D2850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204" y="2919480"/>
            <a:ext cx="5650156" cy="60537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FDEAB82-8C4A-4C71-A4D6-0A1A2D31D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2204" y="3660604"/>
            <a:ext cx="5650156" cy="58729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0CE8A5E-83AD-4DFC-810B-33A15952A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3416" y="4430562"/>
            <a:ext cx="5658944" cy="62197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AA34FC27-7B50-4F52-A1E4-5E95435329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3416" y="5225341"/>
            <a:ext cx="5845644" cy="49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627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9">
            <a:extLst>
              <a:ext uri="{FF2B5EF4-FFF2-40B4-BE49-F238E27FC236}">
                <a16:creationId xmlns:a16="http://schemas.microsoft.com/office/drawing/2014/main" id="{68B8713F-DA28-4E48-902E-C004DB0376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8024" y="1772816"/>
            <a:ext cx="392928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7200" dirty="0">
                <a:solidFill>
                  <a:srgbClr val="C00000"/>
                </a:solidFill>
                <a:latin typeface="Arial" panose="020B0604020202020204" pitchFamily="34" charset="0"/>
                <a:ea typeface="BatangChe" panose="02030609000101010101" pitchFamily="49" charset="-127"/>
              </a:rPr>
              <a:t>THANKS</a:t>
            </a:r>
            <a:endParaRPr lang="zh-CN" altLang="en-US" sz="7200" dirty="0">
              <a:solidFill>
                <a:srgbClr val="C00000"/>
              </a:solidFill>
              <a:latin typeface="Arial" panose="020B0604020202020204" pitchFamily="34" charset="0"/>
              <a:ea typeface="BatangChe" panose="02030609000101010101" pitchFamily="49" charset="-127"/>
            </a:endParaRPr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F95AF30C-938E-488D-B508-1C9574D1C4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2200" y="2780928"/>
            <a:ext cx="224948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5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 &amp; A</a:t>
            </a:r>
            <a:endParaRPr lang="zh-CN" altLang="en-US" sz="5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1C5D9C9-1D86-4F73-8CC6-38EEF8029EE8}"/>
              </a:ext>
            </a:extLst>
          </p:cNvPr>
          <p:cNvSpPr/>
          <p:nvPr/>
        </p:nvSpPr>
        <p:spPr>
          <a:xfrm>
            <a:off x="323528" y="5445224"/>
            <a:ext cx="83937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760788">
              <a:defRPr/>
            </a:pPr>
            <a:r>
              <a:rPr lang="en-US" altLang="zh-CN" dirty="0">
                <a:solidFill>
                  <a:srgbClr val="C00000"/>
                </a:solidFill>
                <a:latin typeface="Myriad Pro SemiCond" pitchFamily="34" charset="0"/>
              </a:rPr>
              <a:t>This research was partially supported by The Mathematical Association of America (MAA) and the National Science Foundation.</a:t>
            </a:r>
          </a:p>
          <a:p>
            <a:pPr defTabSz="3760788">
              <a:defRPr/>
            </a:pPr>
            <a:r>
              <a:rPr lang="en-US" altLang="zh-CN" dirty="0">
                <a:solidFill>
                  <a:srgbClr val="C00000"/>
                </a:solidFill>
                <a:latin typeface="Myriad Pro SemiCond" pitchFamily="34" charset="0"/>
              </a:rPr>
              <a:t>Thanks to Dr. Joaquin Carbonara, Dr. Xu </a:t>
            </a:r>
            <a:r>
              <a:rPr lang="en-US" altLang="zh-CN" dirty="0" err="1">
                <a:solidFill>
                  <a:srgbClr val="C00000"/>
                </a:solidFill>
                <a:latin typeface="Myriad Pro SemiCond" pitchFamily="34" charset="0"/>
              </a:rPr>
              <a:t>Hongliang</a:t>
            </a:r>
            <a:r>
              <a:rPr lang="en-US" altLang="zh-CN" dirty="0">
                <a:solidFill>
                  <a:srgbClr val="C00000"/>
                </a:solidFill>
                <a:latin typeface="Myriad Pro SemiCond" pitchFamily="34" charset="0"/>
              </a:rPr>
              <a:t> and Catherine March and her team at Rich’s (in particular Esha </a:t>
            </a:r>
            <a:r>
              <a:rPr lang="en-US" altLang="zh-CN" dirty="0" err="1">
                <a:solidFill>
                  <a:srgbClr val="C00000"/>
                </a:solidFill>
                <a:latin typeface="Myriad Pro SemiCond" pitchFamily="34" charset="0"/>
              </a:rPr>
              <a:t>Thorat</a:t>
            </a:r>
            <a:r>
              <a:rPr lang="en-US" altLang="zh-CN" dirty="0">
                <a:solidFill>
                  <a:srgbClr val="C00000"/>
                </a:solidFill>
                <a:latin typeface="Myriad Pro SemiCond" pitchFamily="34" charset="0"/>
              </a:rPr>
              <a:t>)  for their guidance.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1214414" y="2357430"/>
            <a:ext cx="5765800" cy="1133475"/>
            <a:chOff x="0" y="1661"/>
            <a:chExt cx="3632" cy="714"/>
          </a:xfrm>
        </p:grpSpPr>
        <p:pic>
          <p:nvPicPr>
            <p:cNvPr id="3" name="Picture 19" descr="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1661"/>
              <a:ext cx="3632" cy="714"/>
            </a:xfrm>
            <a:prstGeom prst="rect">
              <a:avLst/>
            </a:prstGeom>
            <a:noFill/>
          </p:spPr>
        </p:pic>
        <p:sp>
          <p:nvSpPr>
            <p:cNvPr id="4" name="Rectangle 5"/>
            <p:cNvSpPr>
              <a:spLocks noChangeArrowheads="1"/>
            </p:cNvSpPr>
            <p:nvPr/>
          </p:nvSpPr>
          <p:spPr bwMode="auto">
            <a:xfrm>
              <a:off x="918" y="1962"/>
              <a:ext cx="157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4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1. Introduction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1214414" y="3231629"/>
            <a:ext cx="5765801" cy="1133475"/>
            <a:chOff x="0" y="2160"/>
            <a:chExt cx="3632" cy="714"/>
          </a:xfrm>
        </p:grpSpPr>
        <p:pic>
          <p:nvPicPr>
            <p:cNvPr id="6" name="Picture 18" descr="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2160"/>
              <a:ext cx="3632" cy="7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918" y="2441"/>
              <a:ext cx="239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2. Method or Approach</a:t>
              </a:r>
            </a:p>
          </p:txBody>
        </p:sp>
      </p:grpSp>
      <p:sp>
        <p:nvSpPr>
          <p:cNvPr id="14" name="矩形 13"/>
          <p:cNvSpPr/>
          <p:nvPr/>
        </p:nvSpPr>
        <p:spPr>
          <a:xfrm>
            <a:off x="642910" y="428604"/>
            <a:ext cx="17059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Outline</a:t>
            </a:r>
          </a:p>
        </p:txBody>
      </p:sp>
      <p:grpSp>
        <p:nvGrpSpPr>
          <p:cNvPr id="17" name="Group 21">
            <a:extLst>
              <a:ext uri="{FF2B5EF4-FFF2-40B4-BE49-F238E27FC236}">
                <a16:creationId xmlns:a16="http://schemas.microsoft.com/office/drawing/2014/main" id="{353A49C9-D092-451D-B912-5FD37BA04D1D}"/>
              </a:ext>
            </a:extLst>
          </p:cNvPr>
          <p:cNvGrpSpPr>
            <a:grpSpLocks/>
          </p:cNvGrpSpPr>
          <p:nvPr/>
        </p:nvGrpSpPr>
        <p:grpSpPr bwMode="auto">
          <a:xfrm>
            <a:off x="1185633" y="4077072"/>
            <a:ext cx="5765800" cy="1133475"/>
            <a:chOff x="0" y="1661"/>
            <a:chExt cx="3632" cy="714"/>
          </a:xfrm>
        </p:grpSpPr>
        <p:pic>
          <p:nvPicPr>
            <p:cNvPr id="18" name="Picture 19" descr="3">
              <a:extLst>
                <a:ext uri="{FF2B5EF4-FFF2-40B4-BE49-F238E27FC236}">
                  <a16:creationId xmlns:a16="http://schemas.microsoft.com/office/drawing/2014/main" id="{33DA862A-9C04-46B8-A21A-6198A38789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1661"/>
              <a:ext cx="3632" cy="714"/>
            </a:xfrm>
            <a:prstGeom prst="rect">
              <a:avLst/>
            </a:prstGeom>
            <a:noFill/>
          </p:spPr>
        </p:pic>
        <p:sp>
          <p:nvSpPr>
            <p:cNvPr id="19" name="Rectangle 5">
              <a:extLst>
                <a:ext uri="{FF2B5EF4-FFF2-40B4-BE49-F238E27FC236}">
                  <a16:creationId xmlns:a16="http://schemas.microsoft.com/office/drawing/2014/main" id="{CFDB966C-C29F-4E7B-9728-DBA7BC3FEB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" y="1962"/>
              <a:ext cx="265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3. Data Analysis &amp; Results</a:t>
              </a:r>
            </a:p>
          </p:txBody>
        </p:sp>
      </p:grpSp>
      <p:grpSp>
        <p:nvGrpSpPr>
          <p:cNvPr id="20" name="Group 22">
            <a:extLst>
              <a:ext uri="{FF2B5EF4-FFF2-40B4-BE49-F238E27FC236}">
                <a16:creationId xmlns:a16="http://schemas.microsoft.com/office/drawing/2014/main" id="{248327DE-834E-4C7F-8FB0-5181B363D21E}"/>
              </a:ext>
            </a:extLst>
          </p:cNvPr>
          <p:cNvGrpSpPr>
            <a:grpSpLocks/>
          </p:cNvGrpSpPr>
          <p:nvPr/>
        </p:nvGrpSpPr>
        <p:grpSpPr bwMode="auto">
          <a:xfrm>
            <a:off x="1172933" y="4934323"/>
            <a:ext cx="5765800" cy="1133475"/>
            <a:chOff x="0" y="2160"/>
            <a:chExt cx="3632" cy="714"/>
          </a:xfrm>
        </p:grpSpPr>
        <p:pic>
          <p:nvPicPr>
            <p:cNvPr id="21" name="Picture 18" descr="4">
              <a:extLst>
                <a:ext uri="{FF2B5EF4-FFF2-40B4-BE49-F238E27FC236}">
                  <a16:creationId xmlns:a16="http://schemas.microsoft.com/office/drawing/2014/main" id="{3000814D-67C6-4F07-B1AC-DF1D87F995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2160"/>
              <a:ext cx="3632" cy="7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" name="Rectangle 8">
              <a:extLst>
                <a:ext uri="{FF2B5EF4-FFF2-40B4-BE49-F238E27FC236}">
                  <a16:creationId xmlns:a16="http://schemas.microsoft.com/office/drawing/2014/main" id="{59E8FA9A-4EEA-4CCC-BDA8-9EB4D0B4D9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4" y="2458"/>
              <a:ext cx="151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4. Conclusions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755650" y="1335088"/>
            <a:ext cx="182934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latin typeface="Arial" charset="0"/>
                <a:ea typeface="经典综艺体简" pitchFamily="49" charset="-122"/>
                <a:cs typeface="经典综艺体简" pitchFamily="49" charset="-122"/>
              </a:rPr>
              <a:t>Background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经典综艺体简" pitchFamily="49" charset="-122"/>
              <a:cs typeface="经典综艺体简" pitchFamily="49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42910" y="428604"/>
            <a:ext cx="27779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Introduction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华康简标题宋" pitchFamily="49" charset="-122"/>
              <a:cs typeface="+mn-cs"/>
            </a:endParaRPr>
          </a:p>
        </p:txBody>
      </p:sp>
      <p:pic>
        <p:nvPicPr>
          <p:cNvPr id="13" name="图片 12" descr="C:\Users\张铂雅\AppData\Local\Microsoft\Windows\INetCache\Content.MSO\9300C5FF.tmp">
            <a:extLst>
              <a:ext uri="{FF2B5EF4-FFF2-40B4-BE49-F238E27FC236}">
                <a16:creationId xmlns:a16="http://schemas.microsoft.com/office/drawing/2014/main" id="{8AA2D57C-F18B-4E54-BDFD-2B489867177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83" y="2237681"/>
            <a:ext cx="4680520" cy="3072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图片 13" descr="C:\Users\张铂雅\AppData\Local\Microsoft\Windows\INetCache\Content.MSO\8B8BBF65.tmp">
            <a:extLst>
              <a:ext uri="{FF2B5EF4-FFF2-40B4-BE49-F238E27FC236}">
                <a16:creationId xmlns:a16="http://schemas.microsoft.com/office/drawing/2014/main" id="{B60B22B2-B9A5-4EA2-A08A-77D33F45929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492896"/>
            <a:ext cx="1816100" cy="136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98" name="Picture 2">
            <a:extLst>
              <a:ext uri="{FF2B5EF4-FFF2-40B4-BE49-F238E27FC236}">
                <a16:creationId xmlns:a16="http://schemas.microsoft.com/office/drawing/2014/main" id="{B9CBF71B-4F1A-4AD8-8863-73F3CFA78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730" y="2118462"/>
            <a:ext cx="97155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00" name="Picture 4">
            <a:extLst>
              <a:ext uri="{FF2B5EF4-FFF2-40B4-BE49-F238E27FC236}">
                <a16:creationId xmlns:a16="http://schemas.microsoft.com/office/drawing/2014/main" id="{AFFA4423-76B4-46C1-BBA1-EE3AF5522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3573016"/>
            <a:ext cx="1028700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02" name="Picture 6">
            <a:extLst>
              <a:ext uri="{FF2B5EF4-FFF2-40B4-BE49-F238E27FC236}">
                <a16:creationId xmlns:a16="http://schemas.microsoft.com/office/drawing/2014/main" id="{087ED33A-E18B-464B-B490-689C4B8C6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597" y="4703786"/>
            <a:ext cx="1171575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0C94E28C-9045-4257-A25A-C8E56081BA80}"/>
              </a:ext>
            </a:extLst>
          </p:cNvPr>
          <p:cNvSpPr/>
          <p:nvPr/>
        </p:nvSpPr>
        <p:spPr>
          <a:xfrm>
            <a:off x="648072" y="5391243"/>
            <a:ext cx="48600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1959: the nation’s first non-dairy creamer hits supermarkets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475203" y="1365536"/>
            <a:ext cx="31133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Arial" charset="0"/>
                <a:ea typeface="经典综艺体简" pitchFamily="49" charset="-122"/>
                <a:cs typeface="经典综艺体简" pitchFamily="49" charset="-122"/>
              </a:rPr>
              <a:t>New Business Needs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经典综艺体简" pitchFamily="49" charset="-122"/>
              <a:cs typeface="经典综艺体简" pitchFamily="49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42910" y="428604"/>
            <a:ext cx="27963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Project Aims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华康简标题宋" pitchFamily="49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66FD122-CB94-4329-B679-4BB5B04E2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2321023"/>
            <a:ext cx="3713066" cy="270977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053D0A3-A385-4002-896B-0A4164328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10" y="2321023"/>
            <a:ext cx="3852195" cy="270977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6DBF332-73C6-4FFB-976B-D6E0B60EF027}"/>
              </a:ext>
            </a:extLst>
          </p:cNvPr>
          <p:cNvSpPr/>
          <p:nvPr/>
        </p:nvSpPr>
        <p:spPr>
          <a:xfrm>
            <a:off x="2113807" y="5307798"/>
            <a:ext cx="53484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altLang="zh-CN" kern="0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New DC added in TX instead of old DC in TN</a:t>
            </a:r>
          </a:p>
          <a:p>
            <a:r>
              <a:rPr lang="en-CA" altLang="zh-CN" kern="0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DC: Distribution Center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0906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672969" y="1344191"/>
            <a:ext cx="559496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latin typeface="Arial" charset="0"/>
                <a:ea typeface="经典综艺体简" pitchFamily="49" charset="-122"/>
                <a:cs typeface="经典综艺体简" pitchFamily="49" charset="-122"/>
              </a:rPr>
              <a:t>General steps for project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经典综艺体简" pitchFamily="49" charset="-122"/>
              <a:cs typeface="经典综艺体简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42910" y="428604"/>
            <a:ext cx="45171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Method or Approach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华康简标题宋" pitchFamily="49" charset="-122"/>
              <a:cs typeface="+mn-cs"/>
            </a:endParaRPr>
          </a:p>
        </p:txBody>
      </p:sp>
      <p:sp>
        <p:nvSpPr>
          <p:cNvPr id="9" name="Line 13">
            <a:extLst>
              <a:ext uri="{FF2B5EF4-FFF2-40B4-BE49-F238E27FC236}">
                <a16:creationId xmlns:a16="http://schemas.microsoft.com/office/drawing/2014/main" id="{A3AA8109-2D8F-4C38-A8F0-94EF3D6C494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17751" y="3119707"/>
            <a:ext cx="1547893" cy="2016286"/>
          </a:xfrm>
          <a:prstGeom prst="line">
            <a:avLst/>
          </a:prstGeom>
          <a:noFill/>
          <a:ln w="762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12">
            <a:extLst>
              <a:ext uri="{FF2B5EF4-FFF2-40B4-BE49-F238E27FC236}">
                <a16:creationId xmlns:a16="http://schemas.microsoft.com/office/drawing/2014/main" id="{76CEF4AC-678F-40F1-883C-16257D3CFEC1}"/>
              </a:ext>
            </a:extLst>
          </p:cNvPr>
          <p:cNvSpPr>
            <a:spLocks noChangeShapeType="1"/>
          </p:cNvSpPr>
          <p:nvPr/>
        </p:nvSpPr>
        <p:spPr bwMode="auto">
          <a:xfrm>
            <a:off x="1857357" y="3063146"/>
            <a:ext cx="295112" cy="2193970"/>
          </a:xfrm>
          <a:prstGeom prst="line">
            <a:avLst/>
          </a:prstGeom>
          <a:noFill/>
          <a:ln w="762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C338E2FE-8F9C-40BF-A234-CC608D28B855}"/>
              </a:ext>
            </a:extLst>
          </p:cNvPr>
          <p:cNvSpPr>
            <a:spLocks noChangeArrowheads="1"/>
          </p:cNvSpPr>
          <p:nvPr/>
        </p:nvSpPr>
        <p:spPr bwMode="gray">
          <a:xfrm rot="646206">
            <a:off x="1404617" y="5101497"/>
            <a:ext cx="2657796" cy="1081400"/>
          </a:xfrm>
          <a:prstGeom prst="rect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>
            <a:solidFill>
              <a:srgbClr val="FFFFFF"/>
            </a:solidFill>
            <a:miter lim="800000"/>
            <a:headEnd/>
            <a:tailEnd/>
          </a:ln>
          <a:effectLst>
            <a:outerShdw dist="77251" dir="567739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0">
              <a:latin typeface="+mn-lt"/>
              <a:ea typeface="+mn-ea"/>
            </a:endParaRPr>
          </a:p>
        </p:txBody>
      </p:sp>
      <p:grpSp>
        <p:nvGrpSpPr>
          <p:cNvPr id="21" name="Group 29">
            <a:extLst>
              <a:ext uri="{FF2B5EF4-FFF2-40B4-BE49-F238E27FC236}">
                <a16:creationId xmlns:a16="http://schemas.microsoft.com/office/drawing/2014/main" id="{D6663428-4C0D-47CA-BA74-2BE26BE3F21C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1987549"/>
            <a:ext cx="2408421" cy="1092792"/>
            <a:chOff x="148" y="1060"/>
            <a:chExt cx="1800" cy="858"/>
          </a:xfrm>
        </p:grpSpPr>
        <p:sp>
          <p:nvSpPr>
            <p:cNvPr id="22" name="Rectangle 7">
              <a:extLst>
                <a:ext uri="{FF2B5EF4-FFF2-40B4-BE49-F238E27FC236}">
                  <a16:creationId xmlns:a16="http://schemas.microsoft.com/office/drawing/2014/main" id="{DE4DEEB7-ECB6-4C78-97FD-93DD0486F88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48" y="1060"/>
              <a:ext cx="1800" cy="858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38100">
              <a:solidFill>
                <a:srgbClr val="FFFFFF"/>
              </a:solidFill>
              <a:miter lim="800000"/>
              <a:headEnd/>
              <a:tailEnd/>
            </a:ln>
            <a:effectLst>
              <a:outerShdw dist="77251" dir="567739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>
                <a:latin typeface="+mn-lt"/>
                <a:ea typeface="+mn-ea"/>
              </a:endParaRPr>
            </a:p>
          </p:txBody>
        </p:sp>
        <p:sp>
          <p:nvSpPr>
            <p:cNvPr id="23" name="Text Box 6">
              <a:extLst>
                <a:ext uri="{FF2B5EF4-FFF2-40B4-BE49-F238E27FC236}">
                  <a16:creationId xmlns:a16="http://schemas.microsoft.com/office/drawing/2014/main" id="{4C53B7CE-07EF-433D-851D-9146917FF9D0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 rot="10800000" flipV="1">
              <a:off x="209" y="1205"/>
              <a:ext cx="1588" cy="55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sz="2000" dirty="0">
                  <a:solidFill>
                    <a:srgbClr val="FFFFFF"/>
                  </a:solidFill>
                  <a:latin typeface="黑体" pitchFamily="49" charset="-122"/>
                  <a:ea typeface="黑体" pitchFamily="49" charset="-122"/>
                </a:rPr>
                <a:t>1.defining project</a:t>
              </a:r>
              <a:endParaRPr lang="zh-CN" altLang="en-US" sz="2000" dirty="0">
                <a:solidFill>
                  <a:srgbClr val="FFFFFF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25" name="Rectangle 7">
            <a:extLst>
              <a:ext uri="{FF2B5EF4-FFF2-40B4-BE49-F238E27FC236}">
                <a16:creationId xmlns:a16="http://schemas.microsoft.com/office/drawing/2014/main" id="{BA22AC48-7A39-43A8-95A3-08FF6A942B32}"/>
              </a:ext>
            </a:extLst>
          </p:cNvPr>
          <p:cNvSpPr>
            <a:spLocks noChangeArrowheads="1"/>
          </p:cNvSpPr>
          <p:nvPr/>
        </p:nvSpPr>
        <p:spPr bwMode="gray">
          <a:xfrm>
            <a:off x="3389113" y="1973828"/>
            <a:ext cx="2408421" cy="1092792"/>
          </a:xfrm>
          <a:prstGeom prst="rect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>
            <a:solidFill>
              <a:srgbClr val="FFFFFF"/>
            </a:solidFill>
            <a:miter lim="800000"/>
            <a:headEnd/>
            <a:tailEnd/>
          </a:ln>
          <a:effectLst>
            <a:outerShdw dist="77251" dir="567739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0">
              <a:latin typeface="+mn-lt"/>
              <a:ea typeface="+mn-ea"/>
            </a:endParaRPr>
          </a:p>
        </p:txBody>
      </p:sp>
      <p:sp>
        <p:nvSpPr>
          <p:cNvPr id="28" name="Rectangle 7">
            <a:extLst>
              <a:ext uri="{FF2B5EF4-FFF2-40B4-BE49-F238E27FC236}">
                <a16:creationId xmlns:a16="http://schemas.microsoft.com/office/drawing/2014/main" id="{04EA9301-E051-4E60-B587-3C4E3279BFA9}"/>
              </a:ext>
            </a:extLst>
          </p:cNvPr>
          <p:cNvSpPr>
            <a:spLocks noChangeArrowheads="1"/>
          </p:cNvSpPr>
          <p:nvPr/>
        </p:nvSpPr>
        <p:spPr bwMode="gray">
          <a:xfrm>
            <a:off x="6181409" y="1970798"/>
            <a:ext cx="2408421" cy="1092792"/>
          </a:xfrm>
          <a:prstGeom prst="rect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>
            <a:solidFill>
              <a:srgbClr val="FFFFFF"/>
            </a:solidFill>
            <a:miter lim="800000"/>
            <a:headEnd/>
            <a:tailEnd/>
          </a:ln>
          <a:effectLst>
            <a:outerShdw dist="77251" dir="567739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0">
              <a:latin typeface="+mn-lt"/>
              <a:ea typeface="+mn-ea"/>
            </a:endParaRPr>
          </a:p>
        </p:txBody>
      </p:sp>
      <p:sp>
        <p:nvSpPr>
          <p:cNvPr id="31" name="Rectangle 7">
            <a:extLst>
              <a:ext uri="{FF2B5EF4-FFF2-40B4-BE49-F238E27FC236}">
                <a16:creationId xmlns:a16="http://schemas.microsoft.com/office/drawing/2014/main" id="{E38359C5-F535-4907-9A19-D081DA02520E}"/>
              </a:ext>
            </a:extLst>
          </p:cNvPr>
          <p:cNvSpPr>
            <a:spLocks noChangeArrowheads="1"/>
          </p:cNvSpPr>
          <p:nvPr/>
        </p:nvSpPr>
        <p:spPr bwMode="gray">
          <a:xfrm rot="646206">
            <a:off x="5173484" y="5135993"/>
            <a:ext cx="2657796" cy="1081400"/>
          </a:xfrm>
          <a:prstGeom prst="rect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>
            <a:solidFill>
              <a:srgbClr val="FFFFFF"/>
            </a:solidFill>
            <a:miter lim="800000"/>
            <a:headEnd/>
            <a:tailEnd/>
          </a:ln>
          <a:effectLst>
            <a:outerShdw dist="77251" dir="567739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0">
              <a:latin typeface="+mn-lt"/>
              <a:ea typeface="+mn-ea"/>
            </a:endParaRPr>
          </a:p>
        </p:txBody>
      </p:sp>
      <p:sp>
        <p:nvSpPr>
          <p:cNvPr id="33" name="Line 12">
            <a:extLst>
              <a:ext uri="{FF2B5EF4-FFF2-40B4-BE49-F238E27FC236}">
                <a16:creationId xmlns:a16="http://schemas.microsoft.com/office/drawing/2014/main" id="{664DBA2B-316C-450C-9A88-5079401AD058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630" y="3080341"/>
            <a:ext cx="605522" cy="2016286"/>
          </a:xfrm>
          <a:prstGeom prst="line">
            <a:avLst/>
          </a:prstGeom>
          <a:noFill/>
          <a:ln w="762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Line 13">
            <a:extLst>
              <a:ext uri="{FF2B5EF4-FFF2-40B4-BE49-F238E27FC236}">
                <a16:creationId xmlns:a16="http://schemas.microsoft.com/office/drawing/2014/main" id="{36C1495A-C4A0-4782-90E5-8AA9E8150C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68144" y="3080341"/>
            <a:ext cx="1547893" cy="2016286"/>
          </a:xfrm>
          <a:prstGeom prst="line">
            <a:avLst/>
          </a:prstGeom>
          <a:noFill/>
          <a:ln w="762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Text Box 6">
            <a:extLst>
              <a:ext uri="{FF2B5EF4-FFF2-40B4-BE49-F238E27FC236}">
                <a16:creationId xmlns:a16="http://schemas.microsoft.com/office/drawing/2014/main" id="{80FC3565-57A6-47EC-9BD6-0F88DB9908DB}"/>
              </a:ext>
            </a:extLst>
          </p:cNvPr>
          <p:cNvSpPr txBox="1">
            <a:spLocks noChangeArrowheads="1"/>
          </p:cNvSpPr>
          <p:nvPr/>
        </p:nvSpPr>
        <p:spPr bwMode="gray">
          <a:xfrm rot="10800000" flipV="1">
            <a:off x="3603262" y="2135929"/>
            <a:ext cx="2124763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2000" dirty="0">
                <a:solidFill>
                  <a:srgbClr val="FFFFFF"/>
                </a:solidFill>
                <a:latin typeface="黑体" pitchFamily="49" charset="-122"/>
                <a:ea typeface="黑体" pitchFamily="49" charset="-122"/>
              </a:rPr>
              <a:t>3.collecting data</a:t>
            </a:r>
            <a:endParaRPr lang="zh-CN" altLang="en-US" sz="2000" dirty="0">
              <a:solidFill>
                <a:srgbClr val="FFFFFF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6" name="Text Box 6">
            <a:extLst>
              <a:ext uri="{FF2B5EF4-FFF2-40B4-BE49-F238E27FC236}">
                <a16:creationId xmlns:a16="http://schemas.microsoft.com/office/drawing/2014/main" id="{9AABA043-3D06-46E8-A774-4BE1D31490DB}"/>
              </a:ext>
            </a:extLst>
          </p:cNvPr>
          <p:cNvSpPr txBox="1">
            <a:spLocks noChangeArrowheads="1"/>
          </p:cNvSpPr>
          <p:nvPr/>
        </p:nvSpPr>
        <p:spPr bwMode="gray">
          <a:xfrm rot="10800000" flipV="1">
            <a:off x="6268219" y="2135797"/>
            <a:ext cx="2124763" cy="708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2000" dirty="0">
                <a:solidFill>
                  <a:srgbClr val="FFFFFF"/>
                </a:solidFill>
                <a:latin typeface="黑体" pitchFamily="49" charset="-122"/>
                <a:ea typeface="黑体" pitchFamily="49" charset="-122"/>
              </a:rPr>
              <a:t>5.interpreting results</a:t>
            </a:r>
            <a:endParaRPr lang="zh-CN" altLang="en-US" sz="2000" dirty="0">
              <a:solidFill>
                <a:srgbClr val="FFFFFF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7" name="Text Box 6">
            <a:extLst>
              <a:ext uri="{FF2B5EF4-FFF2-40B4-BE49-F238E27FC236}">
                <a16:creationId xmlns:a16="http://schemas.microsoft.com/office/drawing/2014/main" id="{A69A838E-B440-433A-AE8B-916ADEF1EBC4}"/>
              </a:ext>
            </a:extLst>
          </p:cNvPr>
          <p:cNvSpPr txBox="1">
            <a:spLocks noChangeArrowheads="1"/>
          </p:cNvSpPr>
          <p:nvPr/>
        </p:nvSpPr>
        <p:spPr bwMode="gray">
          <a:xfrm rot="10800000" flipV="1">
            <a:off x="1672970" y="5117034"/>
            <a:ext cx="2124763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2000" dirty="0">
                <a:solidFill>
                  <a:srgbClr val="FFFFFF"/>
                </a:solidFill>
                <a:latin typeface="黑体" pitchFamily="49" charset="-122"/>
                <a:ea typeface="黑体" pitchFamily="49" charset="-122"/>
              </a:rPr>
              <a:t>2.setting clear measurement priorities</a:t>
            </a:r>
            <a:endParaRPr lang="zh-CN" altLang="en-US" sz="2000" dirty="0">
              <a:solidFill>
                <a:srgbClr val="FFFFFF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8" name="Text Box 6">
            <a:extLst>
              <a:ext uri="{FF2B5EF4-FFF2-40B4-BE49-F238E27FC236}">
                <a16:creationId xmlns:a16="http://schemas.microsoft.com/office/drawing/2014/main" id="{6A822BE0-A72F-4109-8C64-E2BCF8B674A6}"/>
              </a:ext>
            </a:extLst>
          </p:cNvPr>
          <p:cNvSpPr txBox="1">
            <a:spLocks noChangeArrowheads="1"/>
          </p:cNvSpPr>
          <p:nvPr/>
        </p:nvSpPr>
        <p:spPr bwMode="gray">
          <a:xfrm rot="10800000" flipV="1">
            <a:off x="5395208" y="5288254"/>
            <a:ext cx="2124763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2000" dirty="0">
                <a:solidFill>
                  <a:srgbClr val="FFFFFF"/>
                </a:solidFill>
                <a:latin typeface="黑体" pitchFamily="49" charset="-122"/>
                <a:ea typeface="黑体" pitchFamily="49" charset="-122"/>
              </a:rPr>
              <a:t>4.analyzing data</a:t>
            </a:r>
            <a:endParaRPr lang="zh-CN" altLang="en-US" sz="2000" dirty="0">
              <a:solidFill>
                <a:srgbClr val="FFFFFF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33" grpId="0" animBg="1"/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42910" y="2309228"/>
            <a:ext cx="23519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经典综艺体简" pitchFamily="49" charset="-122"/>
                <a:cs typeface="经典综艺体简" pitchFamily="49" charset="-122"/>
              </a:rPr>
              <a:t>1.Theoretical method</a:t>
            </a:r>
            <a:endParaRPr lang="zh-CN" altLang="en-US" b="0" dirty="0">
              <a:ea typeface="经典综艺体简" pitchFamily="49" charset="-122"/>
              <a:cs typeface="经典综艺体简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42910" y="428604"/>
            <a:ext cx="45171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Method or Approach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FA306ED-C547-4798-88AF-D720B0694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0" y="2678560"/>
            <a:ext cx="7456785" cy="1227580"/>
          </a:xfrm>
          <a:prstGeom prst="rect">
            <a:avLst/>
          </a:prstGeom>
        </p:spPr>
      </p:pic>
      <p:sp>
        <p:nvSpPr>
          <p:cNvPr id="10" name="Text Box 6">
            <a:extLst>
              <a:ext uri="{FF2B5EF4-FFF2-40B4-BE49-F238E27FC236}">
                <a16:creationId xmlns:a16="http://schemas.microsoft.com/office/drawing/2014/main" id="{D9CFAB64-E49F-47FD-A485-BDA3879BC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10" y="4159075"/>
            <a:ext cx="23776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经典综艺体简" pitchFamily="49" charset="-122"/>
                <a:cs typeface="经典综艺体简" pitchFamily="49" charset="-122"/>
              </a:rPr>
              <a:t>2.Technology method</a:t>
            </a:r>
            <a:endParaRPr lang="zh-CN" altLang="en-US" b="0" dirty="0">
              <a:ea typeface="经典综艺体简" pitchFamily="49" charset="-122"/>
              <a:cs typeface="经典综艺体简" pitchFamily="49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A5A9DC1-6B72-4B6D-A507-45701D8A94C1}"/>
              </a:ext>
            </a:extLst>
          </p:cNvPr>
          <p:cNvSpPr/>
          <p:nvPr/>
        </p:nvSpPr>
        <p:spPr>
          <a:xfrm>
            <a:off x="1043608" y="4586780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altLang="zh-CN" kern="0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F36E216-35ED-4F97-A025-6301AFC64EB6}"/>
              </a:ext>
            </a:extLst>
          </p:cNvPr>
          <p:cNvSpPr/>
          <p:nvPr/>
        </p:nvSpPr>
        <p:spPr>
          <a:xfrm>
            <a:off x="989190" y="4994836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altLang="zh-CN" kern="0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CA" altLang="zh-CN" kern="0" dirty="0" err="1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sklearn</a:t>
            </a:r>
            <a:r>
              <a:rPr lang="en-CA" altLang="zh-CN" kern="0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library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5A40E72-F0A1-4128-BEFC-57BA1014D469}"/>
              </a:ext>
            </a:extLst>
          </p:cNvPr>
          <p:cNvSpPr/>
          <p:nvPr/>
        </p:nvSpPr>
        <p:spPr>
          <a:xfrm>
            <a:off x="1001983" y="5496678"/>
            <a:ext cx="1992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altLang="zh-CN" kern="0" dirty="0" err="1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Jupyter</a:t>
            </a:r>
            <a:r>
              <a:rPr lang="en-CA" altLang="zh-CN" kern="0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Notebook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670452" y="1342928"/>
            <a:ext cx="30444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经典综艺体简" pitchFamily="49" charset="-122"/>
                <a:cs typeface="经典综艺体简" pitchFamily="49" charset="-122"/>
              </a:rPr>
              <a:t>Understanding existing data</a:t>
            </a:r>
            <a:endParaRPr lang="zh-CN" altLang="en-US" b="0" dirty="0">
              <a:ea typeface="经典综艺体简" pitchFamily="49" charset="-122"/>
              <a:cs typeface="经典综艺体简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42910" y="428604"/>
            <a:ext cx="30941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Data Analysis </a:t>
            </a:r>
            <a:endParaRPr lang="zh-CN" altLang="en-US" sz="32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DB2C338-5FBF-49A2-A721-4CB412CB2F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503454"/>
              </p:ext>
            </p:extLst>
          </p:nvPr>
        </p:nvGraphicFramePr>
        <p:xfrm>
          <a:off x="539552" y="1772816"/>
          <a:ext cx="6048672" cy="49095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76962">
                  <a:extLst>
                    <a:ext uri="{9D8B030D-6E8A-4147-A177-3AD203B41FA5}">
                      <a16:colId xmlns:a16="http://schemas.microsoft.com/office/drawing/2014/main" val="3950032212"/>
                    </a:ext>
                  </a:extLst>
                </a:gridCol>
                <a:gridCol w="1027289">
                  <a:extLst>
                    <a:ext uri="{9D8B030D-6E8A-4147-A177-3AD203B41FA5}">
                      <a16:colId xmlns:a16="http://schemas.microsoft.com/office/drawing/2014/main" val="3306023473"/>
                    </a:ext>
                  </a:extLst>
                </a:gridCol>
                <a:gridCol w="3644421">
                  <a:extLst>
                    <a:ext uri="{9D8B030D-6E8A-4147-A177-3AD203B41FA5}">
                      <a16:colId xmlns:a16="http://schemas.microsoft.com/office/drawing/2014/main" val="1207217434"/>
                    </a:ext>
                  </a:extLst>
                </a:gridCol>
              </a:tblGrid>
              <a:tr h="323139">
                <a:tc>
                  <a:txBody>
                    <a:bodyPr/>
                    <a:lstStyle/>
                    <a:p>
                      <a:pPr algn="l" fontAlgn="base" latinLnBrk="1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</a:rPr>
                        <a:t>Factors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fontAlgn="base" latinLnBrk="1">
                        <a:spcAft>
                          <a:spcPts val="0"/>
                        </a:spcAft>
                      </a:pPr>
                      <a:r>
                        <a:rPr lang="en-US" sz="1100" kern="0" dirty="0" err="1">
                          <a:solidFill>
                            <a:schemeClr val="tx1"/>
                          </a:solidFill>
                          <a:effectLst/>
                        </a:rPr>
                        <a:t>DataTypes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fontAlgn="base" latinLnBrk="1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chemeClr val="tx1"/>
                          </a:solidFill>
                          <a:effectLst/>
                        </a:rPr>
                        <a:t>Explanation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3572839"/>
                  </a:ext>
                </a:extLst>
              </a:tr>
              <a:tr h="217165">
                <a:tc>
                  <a:txBody>
                    <a:bodyPr/>
                    <a:lstStyle/>
                    <a:p>
                      <a:pPr algn="l" fontAlgn="base" latinLnBrk="1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BaseRate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fontAlgn="base" latinLnBrk="1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chemeClr val="tx1"/>
                          </a:solidFill>
                          <a:effectLst/>
                        </a:rPr>
                        <a:t>float64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fontAlgn="base" latinLnBrk="1">
                        <a:spcAft>
                          <a:spcPts val="0"/>
                        </a:spcAft>
                      </a:pPr>
                      <a:r>
                        <a:rPr lang="en-US" sz="1100" kern="0" dirty="0" err="1">
                          <a:solidFill>
                            <a:schemeClr val="tx1"/>
                          </a:solidFill>
                          <a:effectLst/>
                        </a:rPr>
                        <a:t>BaseRate</a:t>
                      </a:r>
                      <a:r>
                        <a:rPr lang="en-US" sz="1100" kern="0" dirty="0">
                          <a:solidFill>
                            <a:schemeClr val="tx1"/>
                          </a:solidFill>
                          <a:effectLst/>
                        </a:rPr>
                        <a:t> was supplied to Rich by a shipping company, so Rich wanted to know expenses incurred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164758"/>
                  </a:ext>
                </a:extLst>
              </a:tr>
              <a:tr h="217165">
                <a:tc>
                  <a:txBody>
                    <a:bodyPr/>
                    <a:lstStyle/>
                    <a:p>
                      <a:pPr algn="l" fontAlgn="base" latinLnBrk="1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</a:rPr>
                        <a:t>Carrier_Key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fontAlgn="base" latinLnBrk="1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</a:rPr>
                        <a:t>object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fontAlgn="base" latinLnBrk="1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</a:rPr>
                        <a:t>Unique code identifying an authorized carrier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2412352"/>
                  </a:ext>
                </a:extLst>
              </a:tr>
              <a:tr h="217165">
                <a:tc>
                  <a:txBody>
                    <a:bodyPr/>
                    <a:lstStyle/>
                    <a:p>
                      <a:pPr algn="l" fontAlgn="base" latinLnBrk="1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Cases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fontAlgn="base" latinLnBrk="1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</a:rPr>
                        <a:t>int64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fontAlgn="base" latinLnBrk="1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</a:rPr>
                        <a:t>Total cases’ volume of the inventory on thecarrier move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0595747"/>
                  </a:ext>
                </a:extLst>
              </a:tr>
              <a:tr h="217165">
                <a:tc>
                  <a:txBody>
                    <a:bodyPr/>
                    <a:lstStyle/>
                    <a:p>
                      <a:pPr algn="l" fontAlgn="base" latinLnBrk="1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Cube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fontAlgn="base" latinLnBrk="1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</a:rPr>
                        <a:t>int64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fontAlgn="base" latinLnBrk="1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</a:rPr>
                        <a:t>Total cubic volume of the inventory on the carrier move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4944573"/>
                  </a:ext>
                </a:extLst>
              </a:tr>
              <a:tr h="217165">
                <a:tc>
                  <a:txBody>
                    <a:bodyPr/>
                    <a:lstStyle/>
                    <a:p>
                      <a:pPr algn="l" fontAlgn="base" latinLnBrk="1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chemeClr val="tx1"/>
                          </a:solidFill>
                          <a:effectLst/>
                        </a:rPr>
                        <a:t>Detention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fontAlgn="base" latinLnBrk="1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</a:rPr>
                        <a:t>float64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fontAlgn="base" latinLnBrk="1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</a:rPr>
                        <a:t>Detention fee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5432908"/>
                  </a:ext>
                </a:extLst>
              </a:tr>
              <a:tr h="217165">
                <a:tc>
                  <a:txBody>
                    <a:bodyPr/>
                    <a:lstStyle/>
                    <a:p>
                      <a:pPr algn="l" fontAlgn="base" latinLnBrk="1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Fuel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fontAlgn="base" latinLnBrk="1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</a:rPr>
                        <a:t>float64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fontAlgn="base" latinLnBrk="1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chemeClr val="tx1"/>
                          </a:solidFill>
                          <a:effectLst/>
                        </a:rPr>
                        <a:t>Fuel fee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9067928"/>
                  </a:ext>
                </a:extLst>
              </a:tr>
              <a:tr h="217165">
                <a:tc>
                  <a:txBody>
                    <a:bodyPr/>
                    <a:lstStyle/>
                    <a:p>
                      <a:pPr algn="l" fontAlgn="base" latinLnBrk="1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</a:rPr>
                        <a:t>Handling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fontAlgn="base" latinLnBrk="1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</a:rPr>
                        <a:t>float64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fontAlgn="base" latinLnBrk="1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</a:rPr>
                        <a:t>Handling fee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4250125"/>
                  </a:ext>
                </a:extLst>
              </a:tr>
              <a:tr h="217165">
                <a:tc>
                  <a:txBody>
                    <a:bodyPr/>
                    <a:lstStyle/>
                    <a:p>
                      <a:pPr algn="l" fontAlgn="base" latinLnBrk="1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</a:rPr>
                        <a:t>Layover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fontAlgn="base" latinLnBrk="1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</a:rPr>
                        <a:t>float64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fontAlgn="base" latinLnBrk="1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</a:rPr>
                        <a:t>Layover fee 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2431721"/>
                  </a:ext>
                </a:extLst>
              </a:tr>
              <a:tr h="217165">
                <a:tc>
                  <a:txBody>
                    <a:bodyPr/>
                    <a:lstStyle/>
                    <a:p>
                      <a:pPr algn="l" fontAlgn="base" latinLnBrk="1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LoadMiles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fontAlgn="base" latinLnBrk="1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chemeClr val="tx1"/>
                          </a:solidFill>
                          <a:effectLst/>
                        </a:rPr>
                        <a:t>int64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fontAlgn="base" latinLnBrk="1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chemeClr val="tx1"/>
                          </a:solidFill>
                          <a:effectLst/>
                        </a:rPr>
                        <a:t>Total miles traveled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2740768"/>
                  </a:ext>
                </a:extLst>
              </a:tr>
              <a:tr h="217165">
                <a:tc>
                  <a:txBody>
                    <a:bodyPr/>
                    <a:lstStyle/>
                    <a:p>
                      <a:pPr algn="l" fontAlgn="base" latinLnBrk="1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</a:rPr>
                        <a:t>Mode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fontAlgn="base" latinLnBrk="1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</a:rPr>
                        <a:t>object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fontAlgn="base" latinLnBrk="1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TL</a:t>
                      </a:r>
                      <a:r>
                        <a:rPr lang="en-US" sz="1100" kern="0" dirty="0">
                          <a:solidFill>
                            <a:schemeClr val="tx1"/>
                          </a:solidFill>
                          <a:effectLst/>
                        </a:rPr>
                        <a:t>, MTL, LTL, IM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7194297"/>
                  </a:ext>
                </a:extLst>
              </a:tr>
              <a:tr h="217165">
                <a:tc>
                  <a:txBody>
                    <a:bodyPr/>
                    <a:lstStyle/>
                    <a:p>
                      <a:pPr algn="l" fontAlgn="base" latinLnBrk="1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</a:rPr>
                        <a:t>OtherAccessorial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fontAlgn="base" latinLnBrk="1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</a:rPr>
                        <a:t>float64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fontAlgn="base" latinLnBrk="1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</a:rPr>
                        <a:t>The charge of other Accessorial fee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289642"/>
                  </a:ext>
                </a:extLst>
              </a:tr>
              <a:tr h="217165">
                <a:tc>
                  <a:txBody>
                    <a:bodyPr/>
                    <a:lstStyle/>
                    <a:p>
                      <a:pPr algn="l" fontAlgn="base" latinLnBrk="1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</a:rPr>
                        <a:t>ShipDate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fontAlgn="base" latinLnBrk="1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chemeClr val="tx1"/>
                          </a:solidFill>
                          <a:effectLst/>
                        </a:rPr>
                        <a:t>datetime64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fontAlgn="base" latinLnBrk="1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</a:rPr>
                        <a:t>Date of shipment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3455530"/>
                  </a:ext>
                </a:extLst>
              </a:tr>
              <a:tr h="217165">
                <a:tc>
                  <a:txBody>
                    <a:bodyPr/>
                    <a:lstStyle/>
                    <a:p>
                      <a:pPr algn="l" fontAlgn="base" latinLnBrk="1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</a:rPr>
                        <a:t>StopCharges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fontAlgn="base" latinLnBrk="1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</a:rPr>
                        <a:t>float64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fontAlgn="base" latinLnBrk="1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</a:rPr>
                        <a:t>Charges for stops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0190786"/>
                  </a:ext>
                </a:extLst>
              </a:tr>
              <a:tr h="217165">
                <a:tc>
                  <a:txBody>
                    <a:bodyPr/>
                    <a:lstStyle/>
                    <a:p>
                      <a:pPr algn="l" fontAlgn="base" latinLnBrk="1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</a:rPr>
                        <a:t>Stops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fontAlgn="base" latinLnBrk="1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chemeClr val="tx1"/>
                          </a:solidFill>
                          <a:effectLst/>
                        </a:rPr>
                        <a:t>int64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fontAlgn="base" latinLnBrk="1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</a:rPr>
                        <a:t>Number of stops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0859665"/>
                  </a:ext>
                </a:extLst>
              </a:tr>
              <a:tr h="342200">
                <a:tc>
                  <a:txBody>
                    <a:bodyPr/>
                    <a:lstStyle/>
                    <a:p>
                      <a:pPr algn="l" fontAlgn="base" latinLnBrk="1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</a:rPr>
                        <a:t>TotalAccessorial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fontAlgn="base" latinLnBrk="1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</a:rPr>
                        <a:t>float64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fontAlgn="base" latinLnBrk="1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</a:rPr>
                        <a:t>The total charge of other Accessorial fee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3507970"/>
                  </a:ext>
                </a:extLst>
              </a:tr>
              <a:tr h="217165">
                <a:tc>
                  <a:txBody>
                    <a:bodyPr/>
                    <a:lstStyle/>
                    <a:p>
                      <a:pPr algn="l" fontAlgn="base" latinLnBrk="1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TotalCharges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fontAlgn="base" latinLnBrk="1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</a:rPr>
                        <a:t>float64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fontAlgn="base" latinLnBrk="1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</a:rPr>
                        <a:t>Total charges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9854020"/>
                  </a:ext>
                </a:extLst>
              </a:tr>
              <a:tr h="217165">
                <a:tc>
                  <a:txBody>
                    <a:bodyPr/>
                    <a:lstStyle/>
                    <a:p>
                      <a:pPr algn="l" fontAlgn="base" latinLnBrk="1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Weight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fontAlgn="base" latinLnBrk="1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</a:rPr>
                        <a:t>int64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fontAlgn="base" latinLnBrk="1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</a:rPr>
                        <a:t>Total weight of the inventory on the carrier move.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2778781"/>
                  </a:ext>
                </a:extLst>
              </a:tr>
              <a:tr h="217165">
                <a:tc>
                  <a:txBody>
                    <a:bodyPr/>
                    <a:lstStyle/>
                    <a:p>
                      <a:pPr algn="l" fontAlgn="base" latinLnBrk="1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</a:rPr>
                        <a:t>origin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fontAlgn="base" latinLnBrk="1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</a:rPr>
                        <a:t>object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fontAlgn="base" latinLnBrk="1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</a:rPr>
                        <a:t>The initial city and state names 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4286118"/>
                  </a:ext>
                </a:extLst>
              </a:tr>
              <a:tr h="217165">
                <a:tc>
                  <a:txBody>
                    <a:bodyPr/>
                    <a:lstStyle/>
                    <a:p>
                      <a:pPr algn="l" fontAlgn="base" latinLnBrk="1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</a:rPr>
                        <a:t>destination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fontAlgn="base" latinLnBrk="1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</a:rPr>
                        <a:t>object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fontAlgn="base" latinLnBrk="1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</a:rPr>
                        <a:t>The destination city and state names 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59629886"/>
                  </a:ext>
                </a:extLst>
              </a:tr>
              <a:tr h="217165">
                <a:tc>
                  <a:txBody>
                    <a:bodyPr/>
                    <a:lstStyle/>
                    <a:p>
                      <a:pPr algn="l" fontAlgn="base" latinLnBrk="1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Per Mile Charge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fontAlgn="base" latinLnBrk="1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</a:rPr>
                        <a:t>float64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fontAlgn="base" latinLnBrk="1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chemeClr val="tx1"/>
                          </a:solidFill>
                          <a:effectLst/>
                        </a:rPr>
                        <a:t>Per Mile Charge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52694904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4FA5BB76-3816-4D34-98F9-730C18BE9AA9}"/>
              </a:ext>
            </a:extLst>
          </p:cNvPr>
          <p:cNvSpPr/>
          <p:nvPr/>
        </p:nvSpPr>
        <p:spPr>
          <a:xfrm>
            <a:off x="6893902" y="6026645"/>
            <a:ext cx="1159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Frequency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右大括号 8">
            <a:extLst>
              <a:ext uri="{FF2B5EF4-FFF2-40B4-BE49-F238E27FC236}">
                <a16:creationId xmlns:a16="http://schemas.microsoft.com/office/drawing/2014/main" id="{B094A029-D206-43FF-AFB3-4D4F00F31D10}"/>
              </a:ext>
            </a:extLst>
          </p:cNvPr>
          <p:cNvSpPr/>
          <p:nvPr/>
        </p:nvSpPr>
        <p:spPr bwMode="auto">
          <a:xfrm>
            <a:off x="6616461" y="5956821"/>
            <a:ext cx="288032" cy="504056"/>
          </a:xfrm>
          <a:prstGeom prst="rightBrace">
            <a:avLst>
              <a:gd name="adj1" fmla="val 8333"/>
              <a:gd name="adj2" fmla="val 54371"/>
            </a:avLst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康简标题宋" pitchFamily="49" charset="-122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9EEC5E0-B119-43CE-9B16-2F3EAD39645A}"/>
              </a:ext>
            </a:extLst>
          </p:cNvPr>
          <p:cNvCxnSpPr>
            <a:cxnSpLocks/>
          </p:cNvCxnSpPr>
          <p:nvPr/>
        </p:nvCxnSpPr>
        <p:spPr bwMode="auto">
          <a:xfrm>
            <a:off x="523949" y="6197833"/>
            <a:ext cx="6336704" cy="22032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011278E-7850-4023-82FD-72997FCDDCBE}"/>
              </a:ext>
            </a:extLst>
          </p:cNvPr>
          <p:cNvCxnSpPr>
            <a:cxnSpLocks/>
          </p:cNvCxnSpPr>
          <p:nvPr/>
        </p:nvCxnSpPr>
        <p:spPr bwMode="auto">
          <a:xfrm>
            <a:off x="539552" y="4744337"/>
            <a:ext cx="6336704" cy="22032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3719C1D3-E774-4C19-9533-8AD27C70AF9F}"/>
              </a:ext>
            </a:extLst>
          </p:cNvPr>
          <p:cNvSpPr/>
          <p:nvPr/>
        </p:nvSpPr>
        <p:spPr>
          <a:xfrm>
            <a:off x="6860653" y="4432187"/>
            <a:ext cx="16401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Split into years </a:t>
            </a:r>
          </a:p>
          <a:p>
            <a:r>
              <a:rPr lang="en-CA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and months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D22F034-8848-4B09-A2B4-93D4DE0F236F}"/>
              </a:ext>
            </a:extLst>
          </p:cNvPr>
          <p:cNvCxnSpPr>
            <a:cxnSpLocks/>
            <a:endCxn id="20" idx="1"/>
          </p:cNvCxnSpPr>
          <p:nvPr/>
        </p:nvCxnSpPr>
        <p:spPr bwMode="auto">
          <a:xfrm flipV="1">
            <a:off x="1345102" y="2688436"/>
            <a:ext cx="5891194" cy="12964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00B4256-9E5D-4F13-84EC-E88EE5FF82CF}"/>
              </a:ext>
            </a:extLst>
          </p:cNvPr>
          <p:cNvCxnSpPr/>
          <p:nvPr/>
        </p:nvCxnSpPr>
        <p:spPr bwMode="auto">
          <a:xfrm flipV="1">
            <a:off x="1670452" y="2688436"/>
            <a:ext cx="5637852" cy="38267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D6782AA3-28E7-4240-B46F-DC76E114F742}"/>
              </a:ext>
            </a:extLst>
          </p:cNvPr>
          <p:cNvSpPr/>
          <p:nvPr/>
        </p:nvSpPr>
        <p:spPr>
          <a:xfrm>
            <a:off x="7236296" y="2503770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altLang="zh-CN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Fuel_fee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670452" y="1342928"/>
            <a:ext cx="291618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CA" altLang="zh-CN" b="1" dirty="0"/>
              <a:t>Processing external data</a:t>
            </a:r>
            <a:endParaRPr lang="zh-CN" altLang="zh-CN" b="1" dirty="0"/>
          </a:p>
          <a:p>
            <a:endParaRPr lang="zh-CN" altLang="en-US" b="0" dirty="0">
              <a:ea typeface="经典综艺体简" pitchFamily="49" charset="-122"/>
              <a:cs typeface="经典综艺体简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42910" y="428604"/>
            <a:ext cx="30941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Data Analysis 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73D17A5-6A1B-4905-8440-E8C6F86D3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881" y="1989259"/>
            <a:ext cx="2096499" cy="432006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8401870-E138-4119-9D73-06DA521D7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092" y="1997955"/>
            <a:ext cx="2160027" cy="431796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6C15EC26-1985-4B79-BA38-EDB67F456D6A}"/>
              </a:ext>
            </a:extLst>
          </p:cNvPr>
          <p:cNvSpPr/>
          <p:nvPr/>
        </p:nvSpPr>
        <p:spPr>
          <a:xfrm>
            <a:off x="2674859" y="2142029"/>
            <a:ext cx="3749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Add population rate data to the dataset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B097027-76DE-4F8D-A77A-FA46777C6205}"/>
              </a:ext>
            </a:extLst>
          </p:cNvPr>
          <p:cNvSpPr/>
          <p:nvPr/>
        </p:nvSpPr>
        <p:spPr>
          <a:xfrm>
            <a:off x="2659893" y="6016395"/>
            <a:ext cx="3916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Add employment rate data to the dataset</a:t>
            </a:r>
            <a:endParaRPr lang="zh-CN" altLang="en-US" dirty="0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01F4EDF3-A0B9-45EE-8B00-DCA1F6B659D2}"/>
              </a:ext>
            </a:extLst>
          </p:cNvPr>
          <p:cNvSpPr/>
          <p:nvPr/>
        </p:nvSpPr>
        <p:spPr bwMode="auto">
          <a:xfrm>
            <a:off x="2290686" y="2134142"/>
            <a:ext cx="467652" cy="3693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康简标题宋" pitchFamily="49" charset="-122"/>
            </a:endParaRPr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869C760D-412D-4EB4-AB18-0AB30C186C72}"/>
              </a:ext>
            </a:extLst>
          </p:cNvPr>
          <p:cNvSpPr/>
          <p:nvPr/>
        </p:nvSpPr>
        <p:spPr bwMode="auto">
          <a:xfrm rot="10800000">
            <a:off x="6447652" y="6028878"/>
            <a:ext cx="467652" cy="3693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康简标题宋" pitchFamily="49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72AF46C-20F6-41EE-A72B-A0453A11129F}"/>
              </a:ext>
            </a:extLst>
          </p:cNvPr>
          <p:cNvSpPr/>
          <p:nvPr/>
        </p:nvSpPr>
        <p:spPr>
          <a:xfrm>
            <a:off x="2945798" y="3429000"/>
            <a:ext cx="31850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The data </a:t>
            </a:r>
            <a:r>
              <a:rPr lang="en-CA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unit: (thousand/city)</a:t>
            </a:r>
          </a:p>
          <a:p>
            <a:endParaRPr lang="en-CA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CA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The data type: int64</a:t>
            </a:r>
          </a:p>
        </p:txBody>
      </p:sp>
    </p:spTree>
    <p:extLst>
      <p:ext uri="{BB962C8B-B14F-4D97-AF65-F5344CB8AC3E}">
        <p14:creationId xmlns:p14="http://schemas.microsoft.com/office/powerpoint/2010/main" val="2986149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>
            <a:extLst>
              <a:ext uri="{FF2B5EF4-FFF2-40B4-BE49-F238E27FC236}">
                <a16:creationId xmlns:a16="http://schemas.microsoft.com/office/drawing/2014/main" id="{1B202143-136D-4F27-9A3D-0A35B823E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6570" y="0"/>
            <a:ext cx="8496944" cy="6393949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8341D2B-7A21-454A-8CEF-7A2FA810AB28}"/>
              </a:ext>
            </a:extLst>
          </p:cNvPr>
          <p:cNvSpPr/>
          <p:nvPr/>
        </p:nvSpPr>
        <p:spPr>
          <a:xfrm>
            <a:off x="360314" y="6211669"/>
            <a:ext cx="8363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TotalCharges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=0.99BaseRate+Fuel+0.99Handling+Layover+0.99StopCharges+0.99OtherAccessorial+0.09fee_fule+0.088Detention+0.187</a:t>
            </a:r>
            <a:endParaRPr lang="zh-CN" altLang="en-US" dirty="0">
              <a:solidFill>
                <a:srgbClr val="000000"/>
              </a:solidFill>
              <a:ea typeface="宋体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B038A01-913F-4C71-99EF-65C850C0BE54}"/>
              </a:ext>
            </a:extLst>
          </p:cNvPr>
          <p:cNvSpPr/>
          <p:nvPr/>
        </p:nvSpPr>
        <p:spPr>
          <a:xfrm>
            <a:off x="353614" y="5842337"/>
            <a:ext cx="195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Helvetica Neue"/>
              </a:rPr>
              <a:t>correlation matrix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A9B6FC4F-9683-419A-8278-150C61B2E679}"/>
              </a:ext>
            </a:extLst>
          </p:cNvPr>
          <p:cNvSpPr/>
          <p:nvPr/>
        </p:nvSpPr>
        <p:spPr>
          <a:xfrm>
            <a:off x="467544" y="116632"/>
            <a:ext cx="1008112" cy="21602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4185C89-AA82-46AE-9A1F-11FC212C9450}"/>
              </a:ext>
            </a:extLst>
          </p:cNvPr>
          <p:cNvSpPr/>
          <p:nvPr/>
        </p:nvSpPr>
        <p:spPr>
          <a:xfrm>
            <a:off x="467544" y="1001710"/>
            <a:ext cx="1008112" cy="21602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98C2CEE4-E3D4-48AF-BDD0-EEBF02FA6827}"/>
              </a:ext>
            </a:extLst>
          </p:cNvPr>
          <p:cNvSpPr/>
          <p:nvPr/>
        </p:nvSpPr>
        <p:spPr>
          <a:xfrm>
            <a:off x="467544" y="2687260"/>
            <a:ext cx="1008112" cy="21602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E781D98-548A-417B-8F45-8E4E3D5B1DFD}"/>
              </a:ext>
            </a:extLst>
          </p:cNvPr>
          <p:cNvSpPr/>
          <p:nvPr/>
        </p:nvSpPr>
        <p:spPr>
          <a:xfrm>
            <a:off x="7715402" y="2472106"/>
            <a:ext cx="1008112" cy="6463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013612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华康简标题宋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华康简标题宋" pitchFamily="49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华康简标题宋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华康简标题宋" pitchFamily="49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自定义设计方案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华康简标题宋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华康简标题宋" pitchFamily="49" charset="-122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1363</TotalTime>
  <Words>497</Words>
  <Application>Microsoft Office PowerPoint</Application>
  <PresentationFormat>全屏显示(4:3)</PresentationFormat>
  <Paragraphs>131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Helvetica Neue</vt:lpstr>
      <vt:lpstr>Myriad Pro SemiCond</vt:lpstr>
      <vt:lpstr>黑体</vt:lpstr>
      <vt:lpstr>微软雅黑</vt:lpstr>
      <vt:lpstr>Arial</vt:lpstr>
      <vt:lpstr>Times New Roman</vt:lpstr>
      <vt:lpstr>Diseño predeterminado</vt:lpstr>
      <vt:lpstr>自定义设计方案</vt:lpstr>
      <vt:lpstr>1_自定义设计方案</vt:lpstr>
      <vt:lpstr>2_自定义设计方案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ZHANGB09</dc:creator>
  <cp:lastModifiedBy>ZHANGB09</cp:lastModifiedBy>
  <cp:revision>24</cp:revision>
  <dcterms:created xsi:type="dcterms:W3CDTF">2020-05-07T19:45:08Z</dcterms:created>
  <dcterms:modified xsi:type="dcterms:W3CDTF">2020-11-15T17:58:12Z</dcterms:modified>
</cp:coreProperties>
</file>