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
      <p:font typeface="Montserrat"/>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regular.fntdata"/><Relationship Id="rId30" Type="http://schemas.openxmlformats.org/officeDocument/2006/relationships/font" Target="fonts/Montserrat-boldItalic.fntdata"/><Relationship Id="rId11" Type="http://schemas.openxmlformats.org/officeDocument/2006/relationships/slide" Target="slides/slide6.xml"/><Relationship Id="rId33" Type="http://schemas.openxmlformats.org/officeDocument/2006/relationships/font" Target="fonts/Lato-italic.fntdata"/><Relationship Id="rId10" Type="http://schemas.openxmlformats.org/officeDocument/2006/relationships/slide" Target="slides/slide5.xml"/><Relationship Id="rId32"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La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620ccf131c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620ccf131c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620ccf131c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620ccf131c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620ccf131c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620ccf131c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620ccf131c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620ccf131c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621b53c2b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621b53c2b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621b53c2b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621b53c2b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620ccf131c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620ccf131c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6305aa60a5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6305aa60a5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620ccf131c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620ccf131c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620ccf131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620ccf131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621b53c2b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621b53c2b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620ccf131c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620ccf131c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620ccf131c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620ccf131c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620ccf131c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620ccf131c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620ccf131c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620ccf131c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620ccf131c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620ccf131c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4855650" y="1487025"/>
            <a:ext cx="3646800" cy="1084800"/>
          </a:xfrm>
          <a:prstGeom prst="rect">
            <a:avLst/>
          </a:prstGeom>
          <a:effectLst>
            <a:outerShdw blurRad="57150" rotWithShape="0" algn="bl" dir="5400000" dist="19050">
              <a:srgbClr val="FFFFFF">
                <a:alpha val="50000"/>
              </a:srgbClr>
            </a:outerShdw>
            <a:reflection blurRad="0" dir="5400000" dist="38100" endA="0" fadeDir="5400012" kx="0" rotWithShape="0" algn="bl" stPos="0" sy="-100000" ky="0"/>
          </a:effectLst>
        </p:spPr>
        <p:txBody>
          <a:bodyPr anchorCtr="0" anchor="t" bIns="91425" lIns="91425" spcFirstLastPara="1" rIns="91425" wrap="square" tIns="91425">
            <a:noAutofit/>
          </a:bodyPr>
          <a:lstStyle/>
          <a:p>
            <a:pPr indent="0" lvl="0" marL="0" rtl="0" algn="l">
              <a:spcBef>
                <a:spcPts val="0"/>
              </a:spcBef>
              <a:spcAft>
                <a:spcPts val="0"/>
              </a:spcAft>
              <a:buNone/>
            </a:pPr>
            <a:r>
              <a:rPr lang="en"/>
              <a:t>MACROS </a:t>
            </a:r>
            <a:endParaRPr/>
          </a:p>
        </p:txBody>
      </p:sp>
      <p:sp>
        <p:nvSpPr>
          <p:cNvPr id="135" name="Google Shape;135;p13"/>
          <p:cNvSpPr txBox="1"/>
          <p:nvPr>
            <p:ph idx="1" type="subTitle"/>
          </p:nvPr>
        </p:nvSpPr>
        <p:spPr>
          <a:xfrm>
            <a:off x="5031700" y="452400"/>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8</a:t>
            </a:r>
            <a:endParaRPr/>
          </a:p>
        </p:txBody>
      </p:sp>
      <p:sp>
        <p:nvSpPr>
          <p:cNvPr id="136" name="Google Shape;136;p13"/>
          <p:cNvSpPr txBox="1"/>
          <p:nvPr/>
        </p:nvSpPr>
        <p:spPr>
          <a:xfrm>
            <a:off x="289100" y="3228250"/>
            <a:ext cx="2397000" cy="173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Tyrone Rainer -100386</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Venessa Chege-99927</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Thomas Mwangi -102600</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Hubert Kivuguto -102536</a:t>
            </a:r>
            <a:endParaRPr>
              <a:solidFill>
                <a:srgbClr val="FFFFFF"/>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ON PROCESSING</a:t>
            </a:r>
            <a:endParaRPr/>
          </a:p>
        </p:txBody>
      </p:sp>
      <p:sp>
        <p:nvSpPr>
          <p:cNvPr id="192" name="Google Shape;192;p22"/>
          <p:cNvSpPr txBox="1"/>
          <p:nvPr>
            <p:ph idx="1" type="body"/>
          </p:nvPr>
        </p:nvSpPr>
        <p:spPr>
          <a:xfrm>
            <a:off x="1096500" y="1123700"/>
            <a:ext cx="7239900" cy="337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Hence, the macro facility is a </a:t>
            </a:r>
            <a:r>
              <a:rPr lang="en" sz="1800">
                <a:solidFill>
                  <a:srgbClr val="00FFFF"/>
                </a:solidFill>
              </a:rPr>
              <a:t>preprocessor</a:t>
            </a:r>
            <a:r>
              <a:rPr lang="en" sz="1800"/>
              <a:t>, which interprets all macro calls into assembly code prior to passing the expanded code on to the assembler.  (</a:t>
            </a:r>
            <a:r>
              <a:rPr lang="en" sz="1800">
                <a:solidFill>
                  <a:srgbClr val="00FFFF"/>
                </a:solidFill>
              </a:rPr>
              <a:t>What I just said in harder </a:t>
            </a:r>
            <a:r>
              <a:rPr lang="en" sz="1800">
                <a:solidFill>
                  <a:srgbClr val="00FFFF"/>
                </a:solidFill>
              </a:rPr>
              <a:t>language</a:t>
            </a:r>
            <a:r>
              <a:rPr lang="en" sz="1800">
                <a:solidFill>
                  <a:srgbClr val="00FFFF"/>
                </a:solidFill>
              </a:rPr>
              <a:t>)</a:t>
            </a:r>
            <a:endParaRPr sz="1800">
              <a:solidFill>
                <a:srgbClr val="00FFFF"/>
              </a:solidFill>
            </a:endParaRPr>
          </a:p>
          <a:p>
            <a:pPr indent="0" lvl="0" marL="0" rtl="0" algn="l">
              <a:spcBef>
                <a:spcPts val="1600"/>
              </a:spcBef>
              <a:spcAft>
                <a:spcPts val="0"/>
              </a:spcAft>
              <a:buNone/>
            </a:pPr>
            <a:r>
              <a:t/>
            </a:r>
            <a:endParaRPr sz="1800"/>
          </a:p>
          <a:p>
            <a:pPr indent="0" lvl="0" marL="0" rtl="0" algn="l">
              <a:spcBef>
                <a:spcPts val="1600"/>
              </a:spcBef>
              <a:spcAft>
                <a:spcPts val="0"/>
              </a:spcAft>
              <a:buNone/>
            </a:pPr>
            <a:r>
              <a:rPr lang="en" sz="1800"/>
              <a:t>A macro facility is an add-on piece of system software, to facilitate production of multiple lines of commonly occurring code via single macro calls embedded in the programmer's assembly program.</a:t>
            </a:r>
            <a:endParaRPr sz="1800"/>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3"/>
          <p:cNvSpPr txBox="1"/>
          <p:nvPr>
            <p:ph type="title"/>
          </p:nvPr>
        </p:nvSpPr>
        <p:spPr>
          <a:xfrm>
            <a:off x="1297500" y="393750"/>
            <a:ext cx="7038900" cy="66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SINGLE-LINE MACROS (Executes singular statement)</a:t>
            </a:r>
            <a:endParaRPr/>
          </a:p>
        </p:txBody>
      </p:sp>
      <p:sp>
        <p:nvSpPr>
          <p:cNvPr id="198" name="Google Shape;198;p23"/>
          <p:cNvSpPr txBox="1"/>
          <p:nvPr>
            <p:ph idx="1" type="body"/>
          </p:nvPr>
        </p:nvSpPr>
        <p:spPr>
          <a:xfrm>
            <a:off x="1297500" y="1161850"/>
            <a:ext cx="7038900" cy="3317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800"/>
              <a:t>Macros defined with </a:t>
            </a:r>
            <a:r>
              <a:rPr lang="en" sz="1800">
                <a:solidFill>
                  <a:srgbClr val="00FFFF"/>
                </a:solidFill>
              </a:rPr>
              <a:t>%define</a:t>
            </a:r>
            <a:r>
              <a:rPr lang="en" sz="1800"/>
              <a:t> are case sensitive</a:t>
            </a:r>
            <a:r>
              <a:rPr lang="en"/>
              <a:t>: </a:t>
            </a:r>
            <a:endParaRPr/>
          </a:p>
          <a:p>
            <a:pPr indent="0" lvl="0" marL="0" rtl="0" algn="l">
              <a:spcBef>
                <a:spcPts val="1200"/>
              </a:spcBef>
              <a:spcAft>
                <a:spcPts val="0"/>
              </a:spcAft>
              <a:buNone/>
            </a:pPr>
            <a:r>
              <a:rPr lang="en" sz="1800">
                <a:solidFill>
                  <a:srgbClr val="00FFFF"/>
                </a:solidFill>
              </a:rPr>
              <a:t>%define star(x) x**2</a:t>
            </a:r>
            <a:endParaRPr/>
          </a:p>
          <a:p>
            <a:pPr indent="0" lvl="0" marL="0" rtl="0" algn="l">
              <a:spcBef>
                <a:spcPts val="1600"/>
              </a:spcBef>
              <a:spcAft>
                <a:spcPts val="0"/>
              </a:spcAft>
              <a:buNone/>
            </a:pPr>
            <a:r>
              <a:t/>
            </a:r>
            <a:endParaRPr sz="1800"/>
          </a:p>
          <a:p>
            <a:pPr indent="0" lvl="0" marL="0" rtl="0" algn="l">
              <a:spcBef>
                <a:spcPts val="1200"/>
              </a:spcBef>
              <a:spcAft>
                <a:spcPts val="0"/>
              </a:spcAft>
              <a:buNone/>
            </a:pPr>
            <a:r>
              <a:rPr lang="en" sz="1800"/>
              <a:t>By using </a:t>
            </a:r>
            <a:r>
              <a:rPr lang="en" sz="1800">
                <a:solidFill>
                  <a:srgbClr val="00FFFF"/>
                </a:solidFill>
              </a:rPr>
              <a:t>%idefine</a:t>
            </a:r>
            <a:r>
              <a:rPr lang="en" sz="1800"/>
              <a:t> instead of %define (the `i' stands for `insensitive') you can define all the case variants of a macro at once, so that %idefine  star  would cause all cases of star to expand to bar.</a:t>
            </a:r>
            <a:endParaRPr sz="1800"/>
          </a:p>
          <a:p>
            <a:pPr indent="0" lvl="0" marL="0" rtl="0" algn="l">
              <a:spcBef>
                <a:spcPts val="1200"/>
              </a:spcBef>
              <a:spcAft>
                <a:spcPts val="1600"/>
              </a:spcAft>
              <a:buNone/>
            </a:pPr>
            <a:r>
              <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OVERLOADING THE SINGLE-LINE MACROS</a:t>
            </a:r>
            <a:endParaRPr/>
          </a:p>
        </p:txBody>
      </p:sp>
      <p:sp>
        <p:nvSpPr>
          <p:cNvPr id="204" name="Google Shape;204;p2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FFFF"/>
                </a:solidFill>
              </a:rPr>
              <a:t>%define star(x) x**2</a:t>
            </a:r>
            <a:endParaRPr sz="1800">
              <a:solidFill>
                <a:srgbClr val="00FFFF"/>
              </a:solidFill>
            </a:endParaRPr>
          </a:p>
          <a:p>
            <a:pPr indent="0" lvl="0" marL="0" rtl="0" algn="l">
              <a:spcBef>
                <a:spcPts val="1600"/>
              </a:spcBef>
              <a:spcAft>
                <a:spcPts val="0"/>
              </a:spcAft>
              <a:buNone/>
            </a:pPr>
            <a:r>
              <a:rPr lang="en" sz="1800"/>
              <a:t>Or</a:t>
            </a:r>
            <a:endParaRPr sz="1800"/>
          </a:p>
          <a:p>
            <a:pPr indent="0" lvl="0" marL="0" rtl="0" algn="l">
              <a:spcBef>
                <a:spcPts val="1600"/>
              </a:spcBef>
              <a:spcAft>
                <a:spcPts val="0"/>
              </a:spcAft>
              <a:buNone/>
            </a:pPr>
            <a:r>
              <a:rPr lang="en" sz="1800">
                <a:solidFill>
                  <a:srgbClr val="00FFFF"/>
                </a:solidFill>
              </a:rPr>
              <a:t>%define star(x,p)  x**2 +p</a:t>
            </a:r>
            <a:endParaRPr sz="1800">
              <a:solidFill>
                <a:srgbClr val="00FFFF"/>
              </a:solidFill>
            </a:endParaRPr>
          </a:p>
          <a:p>
            <a:pPr indent="0" lvl="0" marL="0" rtl="0" algn="l">
              <a:spcBef>
                <a:spcPts val="1600"/>
              </a:spcBef>
              <a:spcAft>
                <a:spcPts val="0"/>
              </a:spcAft>
              <a:buNone/>
            </a:pPr>
            <a:r>
              <a:rPr lang="en" sz="1800">
                <a:solidFill>
                  <a:srgbClr val="FFFFFF"/>
                </a:solidFill>
              </a:rPr>
              <a:t>You can redefine if your parameters don’t fit macro </a:t>
            </a:r>
            <a:r>
              <a:rPr lang="en" sz="1800">
                <a:solidFill>
                  <a:srgbClr val="FFFFFF"/>
                </a:solidFill>
              </a:rPr>
              <a:t>definition</a:t>
            </a:r>
            <a:r>
              <a:rPr lang="en" sz="1800">
                <a:solidFill>
                  <a:srgbClr val="FFFFFF"/>
                </a:solidFill>
              </a:rPr>
              <a:t>.</a:t>
            </a:r>
            <a:endParaRPr sz="1800">
              <a:solidFill>
                <a:srgbClr val="FFFFFF"/>
              </a:solidFill>
            </a:endParaRPr>
          </a:p>
          <a:p>
            <a:pPr indent="0" lvl="0" marL="0" rtl="0" algn="l">
              <a:spcBef>
                <a:spcPts val="1600"/>
              </a:spcBef>
              <a:spcAft>
                <a:spcPts val="1600"/>
              </a:spcAft>
              <a:buNone/>
            </a:pPr>
            <a:r>
              <a:t/>
            </a:r>
            <a:endParaRPr sz="1800">
              <a:solidFill>
                <a:srgbClr val="00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DUAL SINGLE LINE MACROS</a:t>
            </a:r>
            <a:endParaRPr/>
          </a:p>
        </p:txBody>
      </p:sp>
      <p:sp>
        <p:nvSpPr>
          <p:cNvPr id="210" name="Google Shape;210;p25"/>
          <p:cNvSpPr txBox="1"/>
          <p:nvPr>
            <p:ph idx="1" type="body"/>
          </p:nvPr>
        </p:nvSpPr>
        <p:spPr>
          <a:xfrm>
            <a:off x="1401925" y="907300"/>
            <a:ext cx="7038900" cy="3878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800"/>
              <a:t>When the expansion of a single-line macro contains tokens which invoke another macro, the expansion is performed at invocation time, not at definition time. Thus in the code</a:t>
            </a:r>
            <a:endParaRPr sz="1800"/>
          </a:p>
          <a:p>
            <a:pPr indent="0" lvl="0" marL="0" rtl="0" algn="l">
              <a:spcBef>
                <a:spcPts val="1200"/>
              </a:spcBef>
              <a:spcAft>
                <a:spcPts val="0"/>
              </a:spcAft>
              <a:buNone/>
            </a:pPr>
            <a:r>
              <a:rPr lang="en" sz="1800">
                <a:solidFill>
                  <a:srgbClr val="00FFFF"/>
                </a:solidFill>
              </a:rPr>
              <a:t>%define a(x)	1+b(x)</a:t>
            </a:r>
            <a:endParaRPr sz="1800">
              <a:solidFill>
                <a:srgbClr val="00FFFF"/>
              </a:solidFill>
            </a:endParaRPr>
          </a:p>
          <a:p>
            <a:pPr indent="0" lvl="0" marL="0" rtl="0" algn="l">
              <a:spcBef>
                <a:spcPts val="1200"/>
              </a:spcBef>
              <a:spcAft>
                <a:spcPts val="0"/>
              </a:spcAft>
              <a:buNone/>
            </a:pPr>
            <a:r>
              <a:rPr lang="en" sz="1800">
                <a:solidFill>
                  <a:srgbClr val="00FFFF"/>
                </a:solidFill>
              </a:rPr>
              <a:t>%define b(x)	2*x</a:t>
            </a:r>
            <a:endParaRPr sz="1800">
              <a:solidFill>
                <a:srgbClr val="00FFFF"/>
              </a:solidFill>
            </a:endParaRPr>
          </a:p>
          <a:p>
            <a:pPr indent="0" lvl="0" marL="0" rtl="0" algn="l">
              <a:spcBef>
                <a:spcPts val="1200"/>
              </a:spcBef>
              <a:spcAft>
                <a:spcPts val="0"/>
              </a:spcAft>
              <a:buNone/>
            </a:pPr>
            <a:r>
              <a:rPr lang="en" sz="1800">
                <a:solidFill>
                  <a:srgbClr val="00FFFF"/>
                </a:solidFill>
              </a:rPr>
              <a:t>    	mov 	ax,a(8)</a:t>
            </a:r>
            <a:endParaRPr sz="1800">
              <a:solidFill>
                <a:srgbClr val="00FFFF"/>
              </a:solidFill>
            </a:endParaRPr>
          </a:p>
          <a:p>
            <a:pPr indent="0" lvl="0" marL="0" rtl="0" algn="l">
              <a:spcBef>
                <a:spcPts val="1200"/>
              </a:spcBef>
              <a:spcAft>
                <a:spcPts val="0"/>
              </a:spcAft>
              <a:buNone/>
            </a:pPr>
            <a:r>
              <a:rPr lang="en" sz="1800"/>
              <a:t>will evaluate in the expected way to mov ax,1+2*8, even though the macro b wasn't defined at the time of definition of a.</a:t>
            </a:r>
            <a:endParaRPr sz="1800"/>
          </a:p>
          <a:p>
            <a:pPr indent="0" lvl="0" marL="0" rtl="0" algn="l">
              <a:spcBef>
                <a:spcPts val="1200"/>
              </a:spcBef>
              <a:spcAft>
                <a:spcPts val="0"/>
              </a:spcAft>
              <a:buNone/>
            </a:pPr>
            <a:r>
              <a:t/>
            </a:r>
            <a:endParaRPr/>
          </a:p>
          <a:p>
            <a:pPr indent="0" lvl="0" marL="0" rtl="0" algn="l">
              <a:spcBef>
                <a:spcPts val="12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 </a:t>
            </a:r>
            <a:r>
              <a:rPr lang="en"/>
              <a:t>LINE MACROS</a:t>
            </a:r>
            <a:endParaRPr/>
          </a:p>
        </p:txBody>
      </p:sp>
      <p:sp>
        <p:nvSpPr>
          <p:cNvPr id="216" name="Google Shape;216;p26"/>
          <p:cNvSpPr txBox="1"/>
          <p:nvPr>
            <p:ph idx="1" type="body"/>
          </p:nvPr>
        </p:nvSpPr>
        <p:spPr>
          <a:xfrm>
            <a:off x="1401925" y="907300"/>
            <a:ext cx="7222800" cy="40983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400">
                <a:solidFill>
                  <a:srgbClr val="FFFFFF"/>
                </a:solidFill>
              </a:rPr>
              <a:t>Multi line macros can expand out to several instructions e.g.  displaying a string of characters as shown below.</a:t>
            </a:r>
            <a:endParaRPr sz="1400">
              <a:solidFill>
                <a:srgbClr val="FFFFFF"/>
              </a:solidFill>
            </a:endParaRPr>
          </a:p>
          <a:p>
            <a:pPr indent="0" lvl="0" marL="0" rtl="0" algn="l">
              <a:lnSpc>
                <a:spcPct val="115000"/>
              </a:lnSpc>
              <a:spcBef>
                <a:spcPts val="1600"/>
              </a:spcBef>
              <a:spcAft>
                <a:spcPts val="0"/>
              </a:spcAft>
              <a:buNone/>
            </a:pPr>
            <a:r>
              <a:rPr lang="en" sz="1600"/>
              <a:t>%macro  Write_message  2</a:t>
            </a:r>
            <a:endParaRPr sz="1600"/>
          </a:p>
          <a:p>
            <a:pPr indent="0" lvl="0" marL="0" rtl="0" algn="l">
              <a:lnSpc>
                <a:spcPct val="115000"/>
              </a:lnSpc>
              <a:spcBef>
                <a:spcPts val="1600"/>
              </a:spcBef>
              <a:spcAft>
                <a:spcPts val="0"/>
              </a:spcAft>
              <a:buNone/>
            </a:pPr>
            <a:r>
              <a:rPr lang="en" sz="1600"/>
              <a:t>Mov eax, 4   </a:t>
            </a:r>
            <a:r>
              <a:rPr lang="en" sz="1600">
                <a:solidFill>
                  <a:srgbClr val="38761D"/>
                </a:solidFill>
              </a:rPr>
              <a:t>//stdout</a:t>
            </a:r>
            <a:endParaRPr sz="1600">
              <a:solidFill>
                <a:srgbClr val="38761D"/>
              </a:solidFill>
            </a:endParaRPr>
          </a:p>
          <a:p>
            <a:pPr indent="0" lvl="0" marL="0" rtl="0" algn="l">
              <a:lnSpc>
                <a:spcPct val="115000"/>
              </a:lnSpc>
              <a:spcBef>
                <a:spcPts val="1600"/>
              </a:spcBef>
              <a:spcAft>
                <a:spcPts val="0"/>
              </a:spcAft>
              <a:buNone/>
            </a:pPr>
            <a:r>
              <a:rPr lang="en" sz="1600"/>
              <a:t>Mov ebx,1   </a:t>
            </a:r>
            <a:r>
              <a:rPr lang="en" sz="1600">
                <a:solidFill>
                  <a:srgbClr val="38761D"/>
                </a:solidFill>
              </a:rPr>
              <a:t> //syswrite</a:t>
            </a:r>
            <a:endParaRPr sz="1600">
              <a:solidFill>
                <a:srgbClr val="38761D"/>
              </a:solidFill>
            </a:endParaRPr>
          </a:p>
          <a:p>
            <a:pPr indent="0" lvl="0" marL="0" rtl="0" algn="l">
              <a:lnSpc>
                <a:spcPct val="115000"/>
              </a:lnSpc>
              <a:spcBef>
                <a:spcPts val="1600"/>
              </a:spcBef>
              <a:spcAft>
                <a:spcPts val="0"/>
              </a:spcAft>
              <a:buNone/>
            </a:pPr>
            <a:r>
              <a:rPr lang="en" sz="1600"/>
              <a:t>Mov ecx,%1   </a:t>
            </a:r>
            <a:r>
              <a:rPr lang="en" sz="1600">
                <a:solidFill>
                  <a:srgbClr val="38761D"/>
                </a:solidFill>
              </a:rPr>
              <a:t>// the first parameter</a:t>
            </a:r>
            <a:endParaRPr sz="1600">
              <a:solidFill>
                <a:srgbClr val="38761D"/>
              </a:solidFill>
            </a:endParaRPr>
          </a:p>
          <a:p>
            <a:pPr indent="0" lvl="0" marL="0" rtl="0" algn="l">
              <a:lnSpc>
                <a:spcPct val="115000"/>
              </a:lnSpc>
              <a:spcBef>
                <a:spcPts val="1600"/>
              </a:spcBef>
              <a:spcAft>
                <a:spcPts val="0"/>
              </a:spcAft>
              <a:buNone/>
            </a:pPr>
            <a:r>
              <a:rPr lang="en" sz="1600"/>
              <a:t>Mov edx,%2 </a:t>
            </a:r>
            <a:r>
              <a:rPr lang="en" sz="1600">
                <a:solidFill>
                  <a:srgbClr val="38761D"/>
                </a:solidFill>
              </a:rPr>
              <a:t> // the second parameter</a:t>
            </a:r>
            <a:endParaRPr sz="1600">
              <a:solidFill>
                <a:srgbClr val="38761D"/>
              </a:solidFill>
            </a:endParaRPr>
          </a:p>
          <a:p>
            <a:pPr indent="0" lvl="0" marL="0" rtl="0" algn="l">
              <a:lnSpc>
                <a:spcPct val="115000"/>
              </a:lnSpc>
              <a:spcBef>
                <a:spcPts val="1600"/>
              </a:spcBef>
              <a:spcAft>
                <a:spcPts val="0"/>
              </a:spcAft>
              <a:buNone/>
            </a:pPr>
            <a:r>
              <a:rPr lang="en" sz="1600"/>
              <a:t>Int 80h</a:t>
            </a:r>
            <a:endParaRPr sz="1600"/>
          </a:p>
          <a:p>
            <a:pPr indent="0" lvl="0" marL="0" rtl="0" algn="l">
              <a:lnSpc>
                <a:spcPct val="115000"/>
              </a:lnSpc>
              <a:spcBef>
                <a:spcPts val="1600"/>
              </a:spcBef>
              <a:spcAft>
                <a:spcPts val="0"/>
              </a:spcAft>
              <a:buNone/>
            </a:pPr>
            <a:r>
              <a:rPr lang="en" sz="1600"/>
              <a:t>%endmacro</a:t>
            </a:r>
            <a:endParaRPr sz="1600"/>
          </a:p>
          <a:p>
            <a:pPr indent="0" lvl="0" marL="0" rtl="0" algn="l">
              <a:spcBef>
                <a:spcPts val="1600"/>
              </a:spcBef>
              <a:spcAft>
                <a:spcPts val="1600"/>
              </a:spcAft>
              <a:buNone/>
            </a:pPr>
            <a:r>
              <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 LINE MACROS(</a:t>
            </a:r>
            <a:r>
              <a:rPr lang="en" sz="1800">
                <a:latin typeface="Lato"/>
                <a:ea typeface="Lato"/>
                <a:cs typeface="Lato"/>
                <a:sym typeface="Lato"/>
              </a:rPr>
              <a:t>INVOKING THE MACRO)</a:t>
            </a:r>
            <a:endParaRPr/>
          </a:p>
        </p:txBody>
      </p:sp>
      <p:sp>
        <p:nvSpPr>
          <p:cNvPr id="222" name="Google Shape;222;p27"/>
          <p:cNvSpPr txBox="1"/>
          <p:nvPr>
            <p:ph idx="1" type="body"/>
          </p:nvPr>
        </p:nvSpPr>
        <p:spPr>
          <a:xfrm>
            <a:off x="1401925" y="907300"/>
            <a:ext cx="7038900" cy="387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6AA84F"/>
                </a:solidFill>
              </a:rPr>
              <a:t>// invoke the macro using the name</a:t>
            </a:r>
            <a:endParaRPr sz="1800">
              <a:solidFill>
                <a:srgbClr val="6AA84F"/>
              </a:solidFill>
            </a:endParaRPr>
          </a:p>
          <a:p>
            <a:pPr indent="0" lvl="0" marL="0" rtl="0" algn="l">
              <a:spcBef>
                <a:spcPts val="1600"/>
              </a:spcBef>
              <a:spcAft>
                <a:spcPts val="0"/>
              </a:spcAft>
              <a:buNone/>
            </a:pPr>
            <a:r>
              <a:rPr lang="en" sz="1800"/>
              <a:t>Write _message msg1, len1</a:t>
            </a:r>
            <a:endParaRPr sz="1800"/>
          </a:p>
          <a:p>
            <a:pPr indent="0" lvl="0" marL="0" rtl="0" algn="l">
              <a:spcBef>
                <a:spcPts val="1600"/>
              </a:spcBef>
              <a:spcAft>
                <a:spcPts val="0"/>
              </a:spcAft>
              <a:buNone/>
            </a:pPr>
            <a:r>
              <a:rPr lang="en" sz="1800"/>
              <a:t>Write _message msg2, len2</a:t>
            </a:r>
            <a:endParaRPr sz="1800"/>
          </a:p>
          <a:p>
            <a:pPr indent="0" lvl="0" marL="0" rtl="0" algn="l">
              <a:spcBef>
                <a:spcPts val="1600"/>
              </a:spcBef>
              <a:spcAft>
                <a:spcPts val="0"/>
              </a:spcAft>
              <a:buNone/>
            </a:pPr>
            <a:r>
              <a:rPr lang="en" sz="1800"/>
              <a:t>Write _message msg3, len3</a:t>
            </a:r>
            <a:endParaRPr sz="1800"/>
          </a:p>
          <a:p>
            <a:pPr indent="0" lvl="0" marL="0" rtl="0" algn="l">
              <a:spcBef>
                <a:spcPts val="1600"/>
              </a:spcBef>
              <a:spcAft>
                <a:spcPts val="0"/>
              </a:spcAft>
              <a:buNone/>
            </a:pPr>
            <a:r>
              <a:rPr lang="en" sz="1800"/>
              <a:t>Mov eax, 1                            </a:t>
            </a:r>
            <a:r>
              <a:rPr lang="en" sz="1800">
                <a:solidFill>
                  <a:srgbClr val="38761D"/>
                </a:solidFill>
              </a:rPr>
              <a:t>// system exit</a:t>
            </a:r>
            <a:endParaRPr sz="1800">
              <a:solidFill>
                <a:srgbClr val="38761D"/>
              </a:solidFill>
            </a:endParaRPr>
          </a:p>
          <a:p>
            <a:pPr indent="0" lvl="0" marL="0" rtl="0" algn="l">
              <a:spcBef>
                <a:spcPts val="1600"/>
              </a:spcBef>
              <a:spcAft>
                <a:spcPts val="1600"/>
              </a:spcAft>
              <a:buNone/>
            </a:pPr>
            <a:r>
              <a:rPr lang="en" sz="1800">
                <a:solidFill>
                  <a:srgbClr val="FFFFFF"/>
                </a:solidFill>
              </a:rPr>
              <a:t>Int 0x80h    </a:t>
            </a:r>
            <a:r>
              <a:rPr lang="en" sz="1800">
                <a:solidFill>
                  <a:srgbClr val="38761D"/>
                </a:solidFill>
              </a:rPr>
              <a:t>                        // call kernel</a:t>
            </a:r>
            <a:endParaRPr sz="1800">
              <a:solidFill>
                <a:srgbClr val="38761D"/>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28"/>
          <p:cNvSpPr txBox="1"/>
          <p:nvPr>
            <p:ph type="title"/>
          </p:nvPr>
        </p:nvSpPr>
        <p:spPr>
          <a:xfrm>
            <a:off x="1401925" y="1835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PREVENTING INFINITE LOOPING</a:t>
            </a:r>
            <a:endParaRPr/>
          </a:p>
        </p:txBody>
      </p:sp>
      <p:sp>
        <p:nvSpPr>
          <p:cNvPr id="228" name="Google Shape;228;p28"/>
          <p:cNvSpPr txBox="1"/>
          <p:nvPr>
            <p:ph idx="1" type="body"/>
          </p:nvPr>
        </p:nvSpPr>
        <p:spPr>
          <a:xfrm>
            <a:off x="1297500" y="1116150"/>
            <a:ext cx="7038900" cy="37476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800"/>
              <a:t>There is a mechanism which detects when a macro call has occurred as a result of a previous expansion of the same macro, to guard against circular references and infinite loops. If this happens, the preprocessor will only expand the first occurrence of the macro. Hence, if you code</a:t>
            </a:r>
            <a:endParaRPr/>
          </a:p>
          <a:p>
            <a:pPr indent="0" lvl="0" marL="0" rtl="0" algn="l">
              <a:spcBef>
                <a:spcPts val="1200"/>
              </a:spcBef>
              <a:spcAft>
                <a:spcPts val="0"/>
              </a:spcAft>
              <a:buNone/>
            </a:pPr>
            <a:r>
              <a:rPr lang="en" sz="1800">
                <a:solidFill>
                  <a:srgbClr val="00FFFF"/>
                </a:solidFill>
              </a:rPr>
              <a:t>%define a(x)	1+a(x)</a:t>
            </a:r>
            <a:endParaRPr sz="1800">
              <a:solidFill>
                <a:srgbClr val="00FFFF"/>
              </a:solidFill>
            </a:endParaRPr>
          </a:p>
          <a:p>
            <a:pPr indent="0" lvl="0" marL="0" rtl="0" algn="l">
              <a:spcBef>
                <a:spcPts val="1200"/>
              </a:spcBef>
              <a:spcAft>
                <a:spcPts val="0"/>
              </a:spcAft>
              <a:buNone/>
            </a:pPr>
            <a:r>
              <a:rPr lang="en" sz="1800">
                <a:solidFill>
                  <a:srgbClr val="00FFFF"/>
                </a:solidFill>
              </a:rPr>
              <a:t>    	mov 	ax,a(3)</a:t>
            </a:r>
            <a:endParaRPr sz="1800">
              <a:solidFill>
                <a:srgbClr val="00FFFF"/>
              </a:solidFill>
            </a:endParaRPr>
          </a:p>
          <a:p>
            <a:pPr indent="0" lvl="0" marL="0" rtl="0" algn="l">
              <a:spcBef>
                <a:spcPts val="1200"/>
              </a:spcBef>
              <a:spcAft>
                <a:spcPts val="1600"/>
              </a:spcAft>
              <a:buNone/>
            </a:pPr>
            <a:r>
              <a:rPr lang="en" sz="1800"/>
              <a:t>the macro a(3) will expand once, becoming 1+a(3), and will then expand no further</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29"/>
          <p:cNvSpPr txBox="1"/>
          <p:nvPr>
            <p:ph type="title"/>
          </p:nvPr>
        </p:nvSpPr>
        <p:spPr>
          <a:xfrm>
            <a:off x="1297500" y="237100"/>
            <a:ext cx="7038900" cy="56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CONTEXT STACK</a:t>
            </a:r>
            <a:endParaRPr/>
          </a:p>
        </p:txBody>
      </p:sp>
      <p:sp>
        <p:nvSpPr>
          <p:cNvPr id="234" name="Google Shape;234;p29"/>
          <p:cNvSpPr txBox="1"/>
          <p:nvPr>
            <p:ph idx="1" type="body"/>
          </p:nvPr>
        </p:nvSpPr>
        <p:spPr>
          <a:xfrm>
            <a:off x="1297500" y="1116150"/>
            <a:ext cx="7038900" cy="359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Having labels that are local to a macro definition is sometimes not quite powerful enough: sometimes you want to be able to share labels between several macro calls. </a:t>
            </a:r>
            <a:endParaRPr sz="1800"/>
          </a:p>
          <a:p>
            <a:pPr indent="0" lvl="0" marL="0" rtl="0" algn="l">
              <a:spcBef>
                <a:spcPts val="1600"/>
              </a:spcBef>
              <a:spcAft>
                <a:spcPts val="0"/>
              </a:spcAft>
              <a:buNone/>
            </a:pPr>
            <a:r>
              <a:t/>
            </a:r>
            <a:endParaRPr/>
          </a:p>
          <a:p>
            <a:pPr indent="0" lvl="0" marL="0" rtl="0" algn="l">
              <a:spcBef>
                <a:spcPts val="1600"/>
              </a:spcBef>
              <a:spcAft>
                <a:spcPts val="1600"/>
              </a:spcAft>
              <a:buNone/>
            </a:pPr>
            <a:r>
              <a:rPr lang="en" sz="1800"/>
              <a:t>The NASM preprocessor provides this level of power by means of a context stack. The preprocessor maintains a stack of contexts, each of which is characterised by a name. You add a new context to the stack using the </a:t>
            </a:r>
            <a:r>
              <a:rPr lang="en" sz="1800">
                <a:solidFill>
                  <a:srgbClr val="00FFFF"/>
                </a:solidFill>
              </a:rPr>
              <a:t>%push directive, </a:t>
            </a:r>
            <a:r>
              <a:rPr lang="en" sz="1800"/>
              <a:t>and remove one using </a:t>
            </a:r>
            <a:r>
              <a:rPr lang="en" sz="1800">
                <a:solidFill>
                  <a:srgbClr val="00FFFF"/>
                </a:solidFill>
              </a:rPr>
              <a:t>%pop</a:t>
            </a:r>
            <a:r>
              <a:rPr lang="en" sz="1800"/>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132300" y="354600"/>
            <a:ext cx="80118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RECAP OF MACROS FROM OTHER APPLICATIONS</a:t>
            </a:r>
            <a:endParaRPr/>
          </a:p>
        </p:txBody>
      </p:sp>
      <p:sp>
        <p:nvSpPr>
          <p:cNvPr id="142" name="Google Shape;142;p14"/>
          <p:cNvSpPr txBox="1"/>
          <p:nvPr>
            <p:ph idx="1" type="body"/>
          </p:nvPr>
        </p:nvSpPr>
        <p:spPr>
          <a:xfrm>
            <a:off x="1227000" y="2265450"/>
            <a:ext cx="4068000" cy="612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MICROSOFT OFFICE</a:t>
            </a:r>
            <a:endParaRPr sz="2400"/>
          </a:p>
        </p:txBody>
      </p:sp>
      <p:sp>
        <p:nvSpPr>
          <p:cNvPr id="143" name="Google Shape;143;p14"/>
          <p:cNvSpPr txBox="1"/>
          <p:nvPr/>
        </p:nvSpPr>
        <p:spPr>
          <a:xfrm>
            <a:off x="1227000" y="2924200"/>
            <a:ext cx="7179900" cy="71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FFFF"/>
                </a:solidFill>
                <a:latin typeface="Lato"/>
                <a:ea typeface="Lato"/>
                <a:cs typeface="Lato"/>
                <a:sym typeface="Lato"/>
              </a:rPr>
              <a:t>(POSES  SIMILAR PURPOSE IN X8086 ARCHITECTURE)</a:t>
            </a:r>
            <a:endParaRPr sz="2400">
              <a:solidFill>
                <a:srgbClr val="00FFFF"/>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187975" y="576525"/>
            <a:ext cx="7956000" cy="9141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lang="en" sz="3000"/>
              <a:t>WHAT IS A MACRO? (</a:t>
            </a:r>
            <a:r>
              <a:rPr lang="en" sz="3000">
                <a:solidFill>
                  <a:srgbClr val="00FFFF"/>
                </a:solidFill>
              </a:rPr>
              <a:t>It’s a sub program</a:t>
            </a:r>
            <a:r>
              <a:rPr lang="en" sz="3000"/>
              <a:t>)</a:t>
            </a:r>
            <a:endParaRPr sz="3000"/>
          </a:p>
          <a:p>
            <a:pPr indent="0" lvl="0" marL="0" rtl="0" algn="l">
              <a:spcBef>
                <a:spcPts val="0"/>
              </a:spcBef>
              <a:spcAft>
                <a:spcPts val="0"/>
              </a:spcAft>
              <a:buNone/>
            </a:pPr>
            <a:r>
              <a:t/>
            </a:r>
            <a:endParaRPr sz="3000"/>
          </a:p>
        </p:txBody>
      </p:sp>
      <p:sp>
        <p:nvSpPr>
          <p:cNvPr id="149" name="Google Shape;149;p15"/>
          <p:cNvSpPr txBox="1"/>
          <p:nvPr>
            <p:ph idx="1" type="body"/>
          </p:nvPr>
        </p:nvSpPr>
        <p:spPr>
          <a:xfrm>
            <a:off x="1187975" y="1110850"/>
            <a:ext cx="7256100" cy="33099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Macros is a sequence of instructions , assigned by a name and could be used anywhere in the program.</a:t>
            </a:r>
            <a:endParaRPr sz="1800"/>
          </a:p>
          <a:p>
            <a:pPr indent="-342900" lvl="0" marL="457200" rtl="0" algn="l">
              <a:lnSpc>
                <a:spcPct val="150000"/>
              </a:lnSpc>
              <a:spcBef>
                <a:spcPts val="0"/>
              </a:spcBef>
              <a:spcAft>
                <a:spcPts val="0"/>
              </a:spcAft>
              <a:buSzPts val="1800"/>
              <a:buChar char="●"/>
            </a:pPr>
            <a:r>
              <a:rPr lang="en" sz="1800"/>
              <a:t>Macros are just like </a:t>
            </a:r>
            <a:r>
              <a:rPr lang="en" sz="1800">
                <a:solidFill>
                  <a:srgbClr val="00FFFF"/>
                </a:solidFill>
              </a:rPr>
              <a:t>procedures</a:t>
            </a:r>
            <a:r>
              <a:rPr lang="en" sz="1800"/>
              <a:t>,but here is the difference </a:t>
            </a:r>
            <a:endParaRPr sz="1800"/>
          </a:p>
          <a:p>
            <a:pPr indent="-342900" lvl="0" marL="457200" rtl="0" algn="l">
              <a:lnSpc>
                <a:spcPct val="150000"/>
              </a:lnSpc>
              <a:spcBef>
                <a:spcPts val="0"/>
              </a:spcBef>
              <a:spcAft>
                <a:spcPts val="0"/>
              </a:spcAft>
              <a:buSzPts val="1800"/>
              <a:buChar char="●"/>
            </a:pPr>
            <a:r>
              <a:rPr lang="en" sz="1800"/>
              <a:t>Macros look like procedures, but they exist only until your code is compiled, after compilation all macros are replaced with real instructions. </a:t>
            </a:r>
            <a:endParaRPr sz="1800"/>
          </a:p>
          <a:p>
            <a:pPr indent="-311150" lvl="0" marL="457200" rtl="0" algn="l">
              <a:lnSpc>
                <a:spcPct val="150000"/>
              </a:lnSpc>
              <a:spcBef>
                <a:spcPts val="0"/>
              </a:spcBef>
              <a:spcAft>
                <a:spcPts val="0"/>
              </a:spcAft>
              <a:buSzPts val="1300"/>
              <a:buChar char="●"/>
            </a:pPr>
            <a:r>
              <a:rPr lang="en" sz="1800"/>
              <a:t>If you declared a macro and never used it in your code, compiler will simply ignore it</a:t>
            </a:r>
            <a:r>
              <a:rPr lang="en"/>
              <a:t>.</a:t>
            </a:r>
            <a:r>
              <a:rPr lang="en" sz="1800"/>
              <a:t>!!!!</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187975" y="576525"/>
            <a:ext cx="7956000" cy="9141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lang="en" sz="3000"/>
              <a:t>WHY USE </a:t>
            </a:r>
            <a:r>
              <a:rPr lang="en" sz="3000"/>
              <a:t>MACROS?</a:t>
            </a:r>
            <a:endParaRPr sz="3000"/>
          </a:p>
          <a:p>
            <a:pPr indent="0" lvl="0" marL="0" rtl="0" algn="l">
              <a:spcBef>
                <a:spcPts val="0"/>
              </a:spcBef>
              <a:spcAft>
                <a:spcPts val="0"/>
              </a:spcAft>
              <a:buNone/>
            </a:pPr>
            <a:r>
              <a:t/>
            </a:r>
            <a:endParaRPr sz="3000"/>
          </a:p>
        </p:txBody>
      </p:sp>
      <p:sp>
        <p:nvSpPr>
          <p:cNvPr id="155" name="Google Shape;155;p16"/>
          <p:cNvSpPr txBox="1"/>
          <p:nvPr>
            <p:ph idx="1" type="body"/>
          </p:nvPr>
        </p:nvSpPr>
        <p:spPr>
          <a:xfrm>
            <a:off x="1325025" y="1283625"/>
            <a:ext cx="7076700" cy="38064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Simplifies the coding of programs</a:t>
            </a:r>
            <a:endParaRPr sz="1800">
              <a:solidFill>
                <a:srgbClr val="FFFFFF"/>
              </a:solidFill>
              <a:latin typeface="Roboto"/>
              <a:ea typeface="Roboto"/>
              <a:cs typeface="Roboto"/>
              <a:sym typeface="Roboto"/>
            </a:endParaRPr>
          </a:p>
          <a:p>
            <a:pPr indent="-342900" lvl="0" marL="457200" rtl="0" algn="l">
              <a:lnSpc>
                <a:spcPct val="200000"/>
              </a:lnSpc>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Reduces chances of </a:t>
            </a:r>
            <a:r>
              <a:rPr lang="en" sz="1800">
                <a:solidFill>
                  <a:srgbClr val="FFFFFF"/>
                </a:solidFill>
                <a:latin typeface="Roboto"/>
                <a:ea typeface="Roboto"/>
                <a:cs typeface="Roboto"/>
                <a:sym typeface="Roboto"/>
              </a:rPr>
              <a:t>programming</a:t>
            </a:r>
            <a:r>
              <a:rPr lang="en" sz="1800">
                <a:solidFill>
                  <a:srgbClr val="FFFFFF"/>
                </a:solidFill>
                <a:latin typeface="Roboto"/>
                <a:ea typeface="Roboto"/>
                <a:cs typeface="Roboto"/>
                <a:sym typeface="Roboto"/>
              </a:rPr>
              <a:t> errors</a:t>
            </a:r>
            <a:endParaRPr sz="1800">
              <a:solidFill>
                <a:srgbClr val="FFFFFF"/>
              </a:solidFill>
              <a:latin typeface="Roboto"/>
              <a:ea typeface="Roboto"/>
              <a:cs typeface="Roboto"/>
              <a:sym typeface="Roboto"/>
            </a:endParaRPr>
          </a:p>
          <a:p>
            <a:pPr indent="-342900" lvl="0" marL="457200" rtl="0" algn="l">
              <a:lnSpc>
                <a:spcPct val="200000"/>
              </a:lnSpc>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Ensures that standard sequence of statements are used to accomplish the function.</a:t>
            </a:r>
            <a:endParaRPr sz="1800">
              <a:solidFill>
                <a:srgbClr val="FFFFFF"/>
              </a:solidFill>
              <a:latin typeface="Roboto"/>
              <a:ea typeface="Roboto"/>
              <a:cs typeface="Roboto"/>
              <a:sym typeface="Roboto"/>
            </a:endParaRPr>
          </a:p>
          <a:p>
            <a:pPr indent="-342900" lvl="0" marL="457200" rtl="0" algn="l">
              <a:lnSpc>
                <a:spcPct val="200000"/>
              </a:lnSpc>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Allows you to define instruction sets that are used throughout the program.</a:t>
            </a:r>
            <a:endParaRPr sz="1800">
              <a:solidFill>
                <a:srgbClr val="FFFFFF"/>
              </a:solidFill>
              <a:latin typeface="Roboto"/>
              <a:ea typeface="Roboto"/>
              <a:cs typeface="Roboto"/>
              <a:sym typeface="Roboto"/>
            </a:endParaRPr>
          </a:p>
          <a:p>
            <a:pPr indent="0" lvl="0" marL="457200" rtl="0" algn="l">
              <a:lnSpc>
                <a:spcPct val="150000"/>
              </a:lnSpc>
              <a:spcBef>
                <a:spcPts val="1600"/>
              </a:spcBef>
              <a:spcAft>
                <a:spcPts val="0"/>
              </a:spcAft>
              <a:buNone/>
            </a:pPr>
            <a:r>
              <a:t/>
            </a:r>
            <a:endParaRPr sz="1800">
              <a:solidFill>
                <a:srgbClr val="FFFFFF"/>
              </a:solidFill>
              <a:latin typeface="Roboto"/>
              <a:ea typeface="Roboto"/>
              <a:cs typeface="Roboto"/>
              <a:sym typeface="Roboto"/>
            </a:endParaRPr>
          </a:p>
          <a:p>
            <a:pPr indent="0" lvl="0" marL="457200" rtl="0" algn="l">
              <a:lnSpc>
                <a:spcPct val="150000"/>
              </a:lnSpc>
              <a:spcBef>
                <a:spcPts val="1600"/>
              </a:spcBef>
              <a:spcAft>
                <a:spcPts val="1600"/>
              </a:spcAft>
              <a:buNone/>
            </a:pPr>
            <a:r>
              <a:t/>
            </a:r>
            <a:endParaRPr sz="18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NASM </a:t>
            </a:r>
            <a:r>
              <a:rPr lang="en"/>
              <a:t>PREPROCESSOR</a:t>
            </a:r>
            <a:endParaRPr/>
          </a:p>
        </p:txBody>
      </p:sp>
      <p:sp>
        <p:nvSpPr>
          <p:cNvPr id="161" name="Google Shape;161;p17"/>
          <p:cNvSpPr txBox="1"/>
          <p:nvPr>
            <p:ph idx="1" type="body"/>
          </p:nvPr>
        </p:nvSpPr>
        <p:spPr>
          <a:xfrm>
            <a:off x="1297500" y="1567550"/>
            <a:ext cx="7038900" cy="347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NASM contains a powerful macro processor, which supports conditional assembly, multi-level file inclusion, two forms of macro (</a:t>
            </a:r>
            <a:r>
              <a:rPr lang="en" sz="1800">
                <a:solidFill>
                  <a:srgbClr val="00FFFF"/>
                </a:solidFill>
              </a:rPr>
              <a:t>single-line and multi-line</a:t>
            </a:r>
            <a:r>
              <a:rPr lang="en" sz="1800"/>
              <a:t>), and a `</a:t>
            </a:r>
            <a:r>
              <a:rPr lang="en" sz="1800">
                <a:solidFill>
                  <a:srgbClr val="00FFFF"/>
                </a:solidFill>
              </a:rPr>
              <a:t>context stack'</a:t>
            </a:r>
            <a:r>
              <a:rPr lang="en" sz="1800"/>
              <a:t> mechanism for extra macro power. Preprocessor directives all begin with a </a:t>
            </a:r>
            <a:r>
              <a:rPr lang="en" sz="1800">
                <a:solidFill>
                  <a:srgbClr val="00FFFF"/>
                </a:solidFill>
              </a:rPr>
              <a:t>% sign</a:t>
            </a:r>
            <a:r>
              <a:rPr lang="en" sz="1400"/>
              <a:t>.</a:t>
            </a:r>
            <a:endParaRPr sz="1400"/>
          </a:p>
          <a:p>
            <a:pPr indent="0" lvl="0" marL="0" rtl="0" algn="l">
              <a:spcBef>
                <a:spcPts val="1600"/>
              </a:spcBef>
              <a:spcAft>
                <a:spcPts val="0"/>
              </a:spcAft>
              <a:buNone/>
            </a:pPr>
            <a:r>
              <a:rPr lang="en" sz="1400"/>
              <a:t>The preprocessor collapses all lines which end with a backslash (\) character into a single line. Thus:</a:t>
            </a:r>
            <a:endParaRPr sz="1400"/>
          </a:p>
          <a:p>
            <a:pPr indent="0" lvl="0" marL="0" rtl="0" algn="l">
              <a:spcBef>
                <a:spcPts val="1600"/>
              </a:spcBef>
              <a:spcAft>
                <a:spcPts val="0"/>
              </a:spcAft>
              <a:buNone/>
            </a:pPr>
            <a:r>
              <a:rPr lang="en" sz="1400">
                <a:solidFill>
                  <a:srgbClr val="00FFFF"/>
                </a:solidFill>
              </a:rPr>
              <a:t>%define THIS_VERY_LONG_MACRO_NAME_IS_DEFINED_TO \ </a:t>
            </a:r>
            <a:endParaRPr sz="1400">
              <a:solidFill>
                <a:srgbClr val="00FFFF"/>
              </a:solidFill>
            </a:endParaRPr>
          </a:p>
          <a:p>
            <a:pPr indent="0" lvl="0" marL="0" rtl="0" algn="l">
              <a:spcBef>
                <a:spcPts val="1600"/>
              </a:spcBef>
              <a:spcAft>
                <a:spcPts val="0"/>
              </a:spcAft>
              <a:buNone/>
            </a:pPr>
            <a:r>
              <a:rPr lang="en" sz="1400">
                <a:solidFill>
                  <a:srgbClr val="00FFFF"/>
                </a:solidFill>
              </a:rPr>
              <a:t>        THIS_VALUE</a:t>
            </a:r>
            <a:endParaRPr sz="1400">
              <a:solidFill>
                <a:srgbClr val="00FFFF"/>
              </a:solidFill>
            </a:endParaRPr>
          </a:p>
          <a:p>
            <a:pPr indent="0" lvl="0" marL="0" rtl="0" algn="l">
              <a:spcBef>
                <a:spcPts val="1600"/>
              </a:spcBef>
              <a:spcAft>
                <a:spcPts val="0"/>
              </a:spcAft>
              <a:buNone/>
            </a:pPr>
            <a:r>
              <a:rPr lang="en" sz="1400">
                <a:solidFill>
                  <a:srgbClr val="FF0000"/>
                </a:solidFill>
              </a:rPr>
              <a:t>will work like a single-line macro without the backslash-newline sequence.</a:t>
            </a:r>
            <a:endParaRPr sz="1400">
              <a:solidFill>
                <a:srgbClr val="FF0000"/>
              </a:solidFill>
            </a:endParaRPr>
          </a:p>
          <a:p>
            <a:pPr indent="0" lvl="0" marL="0" rtl="0" algn="l">
              <a:spcBef>
                <a:spcPts val="1600"/>
              </a:spcBef>
              <a:spcAft>
                <a:spcPts val="1600"/>
              </a:spcAft>
              <a:buNone/>
            </a:pPr>
            <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323600" y="4068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THE SYNTAX</a:t>
            </a:r>
            <a:endParaRPr/>
          </a:p>
        </p:txBody>
      </p:sp>
      <p:sp>
        <p:nvSpPr>
          <p:cNvPr id="167" name="Google Shape;167;p18"/>
          <p:cNvSpPr txBox="1"/>
          <p:nvPr/>
        </p:nvSpPr>
        <p:spPr>
          <a:xfrm>
            <a:off x="4634375" y="2109150"/>
            <a:ext cx="3616200" cy="102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Lato"/>
                <a:ea typeface="Lato"/>
                <a:cs typeface="Lato"/>
                <a:sym typeface="Lato"/>
              </a:rPr>
              <a:t>MACROS are defined before(above) the program(code) that wants to execute them.</a:t>
            </a:r>
            <a:endParaRPr sz="1800">
              <a:solidFill>
                <a:srgbClr val="FFFFFF"/>
              </a:solidFill>
              <a:latin typeface="Lato"/>
              <a:ea typeface="Lato"/>
              <a:cs typeface="Lato"/>
              <a:sym typeface="Lato"/>
            </a:endParaRPr>
          </a:p>
        </p:txBody>
      </p:sp>
      <p:sp>
        <p:nvSpPr>
          <p:cNvPr id="168" name="Google Shape;168;p18"/>
          <p:cNvSpPr txBox="1"/>
          <p:nvPr/>
        </p:nvSpPr>
        <p:spPr>
          <a:xfrm>
            <a:off x="456925" y="2109150"/>
            <a:ext cx="3890400" cy="2003100"/>
          </a:xfrm>
          <a:prstGeom prst="rect">
            <a:avLst/>
          </a:prstGeom>
          <a:solidFill>
            <a:srgbClr val="4A86E8"/>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Lato"/>
                <a:ea typeface="Lato"/>
                <a:cs typeface="Lato"/>
                <a:sym typeface="Lato"/>
              </a:rPr>
              <a:t>%macro macro_name  number_of_parameters</a:t>
            </a:r>
            <a:endParaRPr sz="1800">
              <a:solidFill>
                <a:srgbClr val="FFFFFF"/>
              </a:solidFill>
              <a:latin typeface="Lato"/>
              <a:ea typeface="Lato"/>
              <a:cs typeface="Lato"/>
              <a:sym typeface="Lato"/>
            </a:endParaRPr>
          </a:p>
          <a:p>
            <a:pPr indent="0" lvl="0" marL="0" rtl="0" algn="l">
              <a:spcBef>
                <a:spcPts val="0"/>
              </a:spcBef>
              <a:spcAft>
                <a:spcPts val="0"/>
              </a:spcAft>
              <a:buNone/>
            </a:pPr>
            <a:r>
              <a:rPr lang="en" sz="1800">
                <a:solidFill>
                  <a:srgbClr val="FFFFFF"/>
                </a:solidFill>
                <a:latin typeface="Lato"/>
                <a:ea typeface="Lato"/>
                <a:cs typeface="Lato"/>
                <a:sym typeface="Lato"/>
              </a:rPr>
              <a:t>&lt;macro body&gt;  </a:t>
            </a:r>
            <a:endParaRPr sz="1800">
              <a:solidFill>
                <a:srgbClr val="FFFFFF"/>
              </a:solidFill>
              <a:latin typeface="Lato"/>
              <a:ea typeface="Lato"/>
              <a:cs typeface="Lato"/>
              <a:sym typeface="Lato"/>
            </a:endParaRPr>
          </a:p>
          <a:p>
            <a:pPr indent="0" lvl="0" marL="0" rtl="0" algn="l">
              <a:spcBef>
                <a:spcPts val="0"/>
              </a:spcBef>
              <a:spcAft>
                <a:spcPts val="0"/>
              </a:spcAft>
              <a:buNone/>
            </a:pPr>
            <a:r>
              <a:rPr lang="en" sz="1800">
                <a:solidFill>
                  <a:srgbClr val="FFFFFF"/>
                </a:solidFill>
                <a:latin typeface="Lato"/>
                <a:ea typeface="Lato"/>
                <a:cs typeface="Lato"/>
                <a:sym typeface="Lato"/>
              </a:rPr>
              <a:t>%endmacro</a:t>
            </a:r>
            <a:endParaRPr sz="1800">
              <a:solidFill>
                <a:srgbClr val="FFFFFF"/>
              </a:solidFill>
              <a:latin typeface="Lato"/>
              <a:ea typeface="Lato"/>
              <a:cs typeface="Lato"/>
              <a:sym typeface="Lato"/>
            </a:endParaRPr>
          </a:p>
          <a:p>
            <a:pPr indent="0" lvl="0" marL="0" rtl="0" algn="l">
              <a:spcBef>
                <a:spcPts val="0"/>
              </a:spcBef>
              <a:spcAft>
                <a:spcPts val="0"/>
              </a:spcAft>
              <a:buNone/>
            </a:pPr>
            <a:r>
              <a:rPr lang="en" sz="1800">
                <a:solidFill>
                  <a:srgbClr val="FFFFFF"/>
                </a:solidFill>
                <a:latin typeface="Lato"/>
                <a:ea typeface="Lato"/>
                <a:cs typeface="Lato"/>
                <a:sym typeface="Lato"/>
              </a:rPr>
              <a:t>Section . text……..</a:t>
            </a:r>
            <a:endParaRPr sz="1800">
              <a:solidFill>
                <a:srgbClr val="FFFFFF"/>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LOGIC.</a:t>
            </a:r>
            <a:endParaRPr/>
          </a:p>
        </p:txBody>
      </p:sp>
      <p:sp>
        <p:nvSpPr>
          <p:cNvPr id="174" name="Google Shape;174;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An assembly language macro is a</a:t>
            </a:r>
            <a:r>
              <a:rPr lang="en" sz="1800">
                <a:solidFill>
                  <a:srgbClr val="00FFFF"/>
                </a:solidFill>
              </a:rPr>
              <a:t> template </a:t>
            </a:r>
            <a:r>
              <a:rPr lang="en" sz="1800"/>
              <a:t>whose format represents a pattern of 0 or more </a:t>
            </a:r>
            <a:r>
              <a:rPr lang="en" sz="1800">
                <a:solidFill>
                  <a:srgbClr val="00FFFF"/>
                </a:solidFill>
              </a:rPr>
              <a:t>assembly language statements</a:t>
            </a:r>
            <a:r>
              <a:rPr lang="en" sz="1800"/>
              <a:t> that might be common to multiple programs.</a:t>
            </a:r>
            <a:endParaRPr sz="1800"/>
          </a:p>
          <a:p>
            <a:pPr indent="0" lvl="0" marL="457200" rtl="0" algn="l">
              <a:spcBef>
                <a:spcPts val="1600"/>
              </a:spcBef>
              <a:spcAft>
                <a:spcPts val="0"/>
              </a:spcAft>
              <a:buNone/>
            </a:pPr>
            <a:r>
              <a:t/>
            </a:r>
            <a:endParaRPr/>
          </a:p>
          <a:p>
            <a:pPr indent="-317500" lvl="0" marL="457200" rtl="0" algn="l">
              <a:spcBef>
                <a:spcPts val="1600"/>
              </a:spcBef>
              <a:spcAft>
                <a:spcPts val="0"/>
              </a:spcAft>
              <a:buSzPts val="1400"/>
              <a:buChar char="●"/>
            </a:pPr>
            <a:r>
              <a:rPr lang="en" sz="1400"/>
              <a:t> </a:t>
            </a:r>
            <a:r>
              <a:rPr lang="en" sz="1800"/>
              <a:t>For this purpose, a </a:t>
            </a:r>
            <a:r>
              <a:rPr lang="en" sz="1800">
                <a:solidFill>
                  <a:srgbClr val="00FFFF"/>
                </a:solidFill>
              </a:rPr>
              <a:t>macro language (it’s just whatever is between the NASM defined directives ) </a:t>
            </a:r>
            <a:r>
              <a:rPr lang="en" sz="1800"/>
              <a:t>is used to provide a syntax for defining macros.</a:t>
            </a:r>
            <a:endParaRPr sz="1800"/>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CALL</a:t>
            </a:r>
            <a:endParaRPr/>
          </a:p>
          <a:p>
            <a:pPr indent="0" lvl="0" marL="0" rtl="0" algn="l">
              <a:spcBef>
                <a:spcPts val="0"/>
              </a:spcBef>
              <a:spcAft>
                <a:spcPts val="0"/>
              </a:spcAft>
              <a:buNone/>
            </a:pPr>
            <a:r>
              <a:t/>
            </a:r>
            <a:endParaRPr/>
          </a:p>
        </p:txBody>
      </p:sp>
      <p:sp>
        <p:nvSpPr>
          <p:cNvPr id="180" name="Google Shape;180;p20"/>
          <p:cNvSpPr txBox="1"/>
          <p:nvPr>
            <p:ph idx="1" type="body"/>
          </p:nvPr>
        </p:nvSpPr>
        <p:spPr>
          <a:xfrm>
            <a:off x="1297500" y="1567550"/>
            <a:ext cx="7038900" cy="126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Where a sequence of assembly language statements can be represented by a macro, a </a:t>
            </a:r>
            <a:r>
              <a:rPr lang="en" sz="1800">
                <a:solidFill>
                  <a:srgbClr val="00FFFF"/>
                </a:solidFill>
              </a:rPr>
              <a:t>macro call</a:t>
            </a:r>
            <a:r>
              <a:rPr lang="en" sz="1800"/>
              <a:t> is inserted into the assembly program source code where the assembly code would otherwise go. </a:t>
            </a:r>
            <a:endParaRPr sz="1800"/>
          </a:p>
          <a:p>
            <a:pPr indent="0" lvl="0" marL="0" rtl="0" algn="l">
              <a:spcBef>
                <a:spcPts val="1600"/>
              </a:spcBef>
              <a:spcAft>
                <a:spcPts val="0"/>
              </a:spcAft>
              <a:buNone/>
            </a:pPr>
            <a:r>
              <a:rPr lang="en" sz="1800">
                <a:solidFill>
                  <a:srgbClr val="00FFFF"/>
                </a:solidFill>
              </a:rPr>
              <a:t>_start :</a:t>
            </a:r>
            <a:endParaRPr sz="1800">
              <a:solidFill>
                <a:srgbClr val="00FFFF"/>
              </a:solidFill>
            </a:endParaRPr>
          </a:p>
          <a:p>
            <a:pPr indent="0" lvl="0" marL="0" rtl="0" algn="l">
              <a:spcBef>
                <a:spcPts val="1600"/>
              </a:spcBef>
              <a:spcAft>
                <a:spcPts val="0"/>
              </a:spcAft>
              <a:buNone/>
            </a:pPr>
            <a:r>
              <a:rPr lang="en" sz="1800">
                <a:solidFill>
                  <a:srgbClr val="00FFFF"/>
                </a:solidFill>
              </a:rPr>
              <a:t>w</a:t>
            </a:r>
            <a:r>
              <a:rPr lang="en" sz="1800">
                <a:solidFill>
                  <a:srgbClr val="00FFFF"/>
                </a:solidFill>
              </a:rPr>
              <a:t>rite_message msg1, length1</a:t>
            </a:r>
            <a:endParaRPr sz="1800">
              <a:solidFill>
                <a:srgbClr val="00FFFF"/>
              </a:solidFill>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PROCESSING</a:t>
            </a:r>
            <a:endParaRPr/>
          </a:p>
          <a:p>
            <a:pPr indent="0" lvl="0" marL="0" rtl="0" algn="l">
              <a:spcBef>
                <a:spcPts val="0"/>
              </a:spcBef>
              <a:spcAft>
                <a:spcPts val="0"/>
              </a:spcAft>
              <a:buNone/>
            </a:pPr>
            <a:r>
              <a:t/>
            </a:r>
            <a:endParaRPr/>
          </a:p>
        </p:txBody>
      </p:sp>
      <p:sp>
        <p:nvSpPr>
          <p:cNvPr id="186" name="Google Shape;186;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 </a:t>
            </a:r>
            <a:r>
              <a:rPr lang="en" sz="1800">
                <a:solidFill>
                  <a:srgbClr val="00FFFF"/>
                </a:solidFill>
              </a:rPr>
              <a:t>macro facility </a:t>
            </a:r>
            <a:r>
              <a:rPr lang="en" sz="1800"/>
              <a:t>is used to interpret macro definitions and expand each macro call as it occurs with the requisite pattern of</a:t>
            </a:r>
            <a:r>
              <a:rPr lang="en" sz="1800">
                <a:solidFill>
                  <a:srgbClr val="FFFFFF"/>
                </a:solidFill>
              </a:rPr>
              <a:t> assembly language statements, providing expanded source code ready for the assembler. </a:t>
            </a:r>
            <a:endParaRPr sz="1800">
              <a:solidFill>
                <a:srgbClr val="FFFFFF"/>
              </a:solidFill>
            </a:endParaRPr>
          </a:p>
          <a:p>
            <a:pPr indent="0" lvl="0" marL="0" rtl="0" algn="l">
              <a:spcBef>
                <a:spcPts val="1600"/>
              </a:spcBef>
              <a:spcAft>
                <a:spcPts val="1600"/>
              </a:spcAft>
              <a:buNone/>
            </a:pPr>
            <a:r>
              <a:rPr lang="en" sz="1800">
                <a:solidFill>
                  <a:srgbClr val="00FFFF"/>
                </a:solidFill>
              </a:rPr>
              <a:t>(In short this thing is like a pointer from the macro call to the macro.)</a:t>
            </a:r>
            <a:endParaRPr sz="1800">
              <a:solidFill>
                <a:srgbClr val="00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