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handoutMasterIdLst>
    <p:handoutMasterId r:id="rId15"/>
  </p:handoutMasterIdLst>
  <p:sldIdLst>
    <p:sldId id="256" r:id="rId2"/>
    <p:sldId id="258" r:id="rId3"/>
    <p:sldId id="268" r:id="rId4"/>
    <p:sldId id="260" r:id="rId5"/>
    <p:sldId id="270" r:id="rId6"/>
    <p:sldId id="271" r:id="rId7"/>
    <p:sldId id="272" r:id="rId8"/>
    <p:sldId id="269" r:id="rId9"/>
    <p:sldId id="274" r:id="rId10"/>
    <p:sldId id="273" r:id="rId11"/>
    <p:sldId id="275" r:id="rId12"/>
    <p:sldId id="265"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90535" autoAdjust="0"/>
  </p:normalViewPr>
  <p:slideViewPr>
    <p:cSldViewPr snapToGrid="0">
      <p:cViewPr varScale="1">
        <p:scale>
          <a:sx n="55" d="100"/>
          <a:sy n="55" d="100"/>
        </p:scale>
        <p:origin x="110" y="34"/>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54D003-BDB2-42A5-93A8-F1A507A3D441}" type="datetime1">
              <a:rPr lang="en-GB" smtClean="0"/>
              <a:t>30/10/2019</a:t>
            </a:fld>
            <a:endParaRPr lang="en-GB" dirty="0"/>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C10B77D-D561-4A25-8C29-51CAB365AE4B}" type="slidenum">
              <a:rPr lang="en-GB" smtClean="0"/>
              <a:t>‹#›</a:t>
            </a:fld>
            <a:endParaRPr lang="en-GB" dirty="0"/>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91480-565E-4456-8289-D20DC03F54FE}" type="datetime1">
              <a:rPr lang="en-GB" smtClean="0"/>
              <a:pPr/>
              <a:t>30/10/2019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3DCE8F5-1341-475C-BF40-2E24D91E8058}" type="slidenum">
              <a:rPr lang="en-GB" noProof="0" smtClean="0"/>
              <a:t>‹#›</a:t>
            </a:fld>
            <a:endParaRPr lang="en-GB"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3DCE8F5-1341-475C-BF40-2E24D91E8058}" type="slidenum">
              <a:rPr lang="en-GB" smtClean="0"/>
              <a:t>1</a:t>
            </a:fld>
            <a:endParaRPr lang="en-GB" dirty="0"/>
          </a:p>
        </p:txBody>
      </p:sp>
    </p:spTree>
    <p:extLst>
      <p:ext uri="{BB962C8B-B14F-4D97-AF65-F5344CB8AC3E}">
        <p14:creationId xmlns:p14="http://schemas.microsoft.com/office/powerpoint/2010/main" val="938617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3DCE8F5-1341-475C-BF40-2E24D91E8058}" type="slidenum">
              <a:rPr lang="en-GB" smtClean="0"/>
              <a:t>2</a:t>
            </a:fld>
            <a:endParaRPr lang="en-GB" dirty="0"/>
          </a:p>
        </p:txBody>
      </p:sp>
    </p:spTree>
    <p:extLst>
      <p:ext uri="{BB962C8B-B14F-4D97-AF65-F5344CB8AC3E}">
        <p14:creationId xmlns:p14="http://schemas.microsoft.com/office/powerpoint/2010/main" val="2814090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800" dirty="0"/>
          </a:p>
        </p:txBody>
      </p:sp>
      <p:sp>
        <p:nvSpPr>
          <p:cNvPr id="4" name="Slide Number Placeholder 3"/>
          <p:cNvSpPr>
            <a:spLocks noGrp="1"/>
          </p:cNvSpPr>
          <p:nvPr>
            <p:ph type="sldNum" sz="quarter" idx="10"/>
          </p:nvPr>
        </p:nvSpPr>
        <p:spPr/>
        <p:txBody>
          <a:bodyPr/>
          <a:lstStyle/>
          <a:p>
            <a:pPr rtl="0"/>
            <a:fld id="{33DCE8F5-1341-475C-BF40-2E24D91E8058}" type="slidenum">
              <a:rPr lang="en-GB" smtClean="0"/>
              <a:t>4</a:t>
            </a:fld>
            <a:endParaRPr lang="en-GB" dirty="0"/>
          </a:p>
        </p:txBody>
      </p:sp>
    </p:spTree>
    <p:extLst>
      <p:ext uri="{BB962C8B-B14F-4D97-AF65-F5344CB8AC3E}">
        <p14:creationId xmlns:p14="http://schemas.microsoft.com/office/powerpoint/2010/main" val="191876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SBB (subtract with borrow) instruction subtracts both a source operand and the value of the Carry flag from a destination operand.</a:t>
            </a:r>
            <a:endParaRPr lang="en-US" sz="800" dirty="0"/>
          </a:p>
        </p:txBody>
      </p:sp>
      <p:sp>
        <p:nvSpPr>
          <p:cNvPr id="4" name="Slide Number Placeholder 3"/>
          <p:cNvSpPr>
            <a:spLocks noGrp="1"/>
          </p:cNvSpPr>
          <p:nvPr>
            <p:ph type="sldNum" sz="quarter" idx="10"/>
          </p:nvPr>
        </p:nvSpPr>
        <p:spPr/>
        <p:txBody>
          <a:bodyPr/>
          <a:lstStyle/>
          <a:p>
            <a:pPr rtl="0"/>
            <a:fld id="{33DCE8F5-1341-475C-BF40-2E24D91E8058}" type="slidenum">
              <a:rPr lang="en-GB" smtClean="0"/>
              <a:t>5</a:t>
            </a:fld>
            <a:endParaRPr lang="en-GB" dirty="0"/>
          </a:p>
        </p:txBody>
      </p:sp>
    </p:spTree>
    <p:extLst>
      <p:ext uri="{BB962C8B-B14F-4D97-AF65-F5344CB8AC3E}">
        <p14:creationId xmlns:p14="http://schemas.microsoft.com/office/powerpoint/2010/main" val="4095651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10"/>
          </p:nvPr>
        </p:nvSpPr>
        <p:spPr/>
        <p:txBody>
          <a:bodyPr/>
          <a:lstStyle/>
          <a:p>
            <a:pPr rtl="0"/>
            <a:fld id="{33DCE8F5-1341-475C-BF40-2E24D91E8058}" type="slidenum">
              <a:rPr lang="en-GB" smtClean="0"/>
              <a:t>6</a:t>
            </a:fld>
            <a:endParaRPr lang="en-GB" dirty="0"/>
          </a:p>
        </p:txBody>
      </p:sp>
    </p:spTree>
    <p:extLst>
      <p:ext uri="{BB962C8B-B14F-4D97-AF65-F5344CB8AC3E}">
        <p14:creationId xmlns:p14="http://schemas.microsoft.com/office/powerpoint/2010/main" val="85807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10"/>
          </p:nvPr>
        </p:nvSpPr>
        <p:spPr/>
        <p:txBody>
          <a:bodyPr/>
          <a:lstStyle/>
          <a:p>
            <a:pPr rtl="0"/>
            <a:fld id="{33DCE8F5-1341-475C-BF40-2E24D91E8058}" type="slidenum">
              <a:rPr lang="en-GB" smtClean="0"/>
              <a:t>7</a:t>
            </a:fld>
            <a:endParaRPr lang="en-GB" dirty="0"/>
          </a:p>
        </p:txBody>
      </p:sp>
    </p:spTree>
    <p:extLst>
      <p:ext uri="{BB962C8B-B14F-4D97-AF65-F5344CB8AC3E}">
        <p14:creationId xmlns:p14="http://schemas.microsoft.com/office/powerpoint/2010/main" val="3897048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10"/>
          </p:nvPr>
        </p:nvSpPr>
        <p:spPr/>
        <p:txBody>
          <a:bodyPr/>
          <a:lstStyle/>
          <a:p>
            <a:pPr rtl="0"/>
            <a:fld id="{33DCE8F5-1341-475C-BF40-2E24D91E8058}" type="slidenum">
              <a:rPr lang="en-GB" smtClean="0"/>
              <a:t>10</a:t>
            </a:fld>
            <a:endParaRPr lang="en-GB" dirty="0"/>
          </a:p>
        </p:txBody>
      </p:sp>
    </p:spTree>
    <p:extLst>
      <p:ext uri="{BB962C8B-B14F-4D97-AF65-F5344CB8AC3E}">
        <p14:creationId xmlns:p14="http://schemas.microsoft.com/office/powerpoint/2010/main" val="507357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10"/>
          </p:nvPr>
        </p:nvSpPr>
        <p:spPr/>
        <p:txBody>
          <a:bodyPr/>
          <a:lstStyle/>
          <a:p>
            <a:pPr rtl="0"/>
            <a:fld id="{33DCE8F5-1341-475C-BF40-2E24D91E8058}" type="slidenum">
              <a:rPr lang="en-GB" smtClean="0"/>
              <a:t>11</a:t>
            </a:fld>
            <a:endParaRPr lang="en-GB" dirty="0"/>
          </a:p>
        </p:txBody>
      </p:sp>
    </p:spTree>
    <p:extLst>
      <p:ext uri="{BB962C8B-B14F-4D97-AF65-F5344CB8AC3E}">
        <p14:creationId xmlns:p14="http://schemas.microsoft.com/office/powerpoint/2010/main" val="808270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3DCE8F5-1341-475C-BF40-2E24D91E8058}" type="slidenum">
              <a:rPr lang="en-GB" smtClean="0"/>
              <a:t>12</a:t>
            </a:fld>
            <a:endParaRPr lang="en-GB" dirty="0"/>
          </a:p>
        </p:txBody>
      </p:sp>
    </p:spTree>
    <p:extLst>
      <p:ext uri="{BB962C8B-B14F-4D97-AF65-F5344CB8AC3E}">
        <p14:creationId xmlns:p14="http://schemas.microsoft.com/office/powerpoint/2010/main" val="2627405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n-GB" dirty="0"/>
              <a:t>Insert or Drag and Drop your Image</a:t>
            </a:r>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en-GB"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rtlCol="0" anchor="b"/>
          <a:lstStyle>
            <a:lvl1pPr algn="l">
              <a:lnSpc>
                <a:spcPts val="4000"/>
              </a:lnSpc>
              <a:defRPr sz="4800" spc="-150">
                <a:solidFill>
                  <a:schemeClr val="bg1"/>
                </a:solidFill>
              </a:defRPr>
            </a:lvl1pPr>
          </a:lstStyle>
          <a:p>
            <a:pPr rtl="0"/>
            <a:r>
              <a:rPr lang="en-GB"/>
              <a:t>Click to edit Master title style</a:t>
            </a:r>
            <a:endParaRPr lang="en-GB"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rtlCol="0"/>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a:t>Click to edit Master subtitle style</a:t>
            </a:r>
            <a:endParaRPr lang="en-GB"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pPr rtl="0"/>
            <a:endParaRPr lang="en-GB"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n-GB"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rtlCol="0"/>
          <a:lstStyle/>
          <a:p>
            <a:pPr rtl="0"/>
            <a:r>
              <a:rPr lang="en-GB" noProof="0"/>
              <a:t>Click to edit Master title style</a:t>
            </a:r>
            <a:endParaRPr lang="en-GB" noProof="0" dirty="0"/>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n-GB" noProof="0" dirty="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rtlCol="0"/>
          <a:lstStyle/>
          <a:p>
            <a:pPr rtl="0"/>
            <a:r>
              <a:rPr lang="en-GB" noProof="0" dirty="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rtlCol="0"/>
          <a:lstStyle/>
          <a:p>
            <a:pPr rtl="0"/>
            <a:fld id="{058DB212-BFA2-403F-85EF-DFD3FF6D973A}" type="slidenum">
              <a:rPr lang="en-GB" noProof="0" smtClean="0"/>
              <a:pPr/>
              <a:t>‹#›</a:t>
            </a:fld>
            <a:endParaRPr lang="en-GB" noProof="0" dirty="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rtlCol="0"/>
          <a:lstStyle/>
          <a:p>
            <a:pPr rtl="0"/>
            <a:r>
              <a:rPr lang="en-GB" noProof="0"/>
              <a:t>Click to edit Master title style</a:t>
            </a:r>
            <a:endParaRPr lang="en-GB" noProof="0" dirty="0"/>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n-GB" noProof="0" dirty="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rtlCol="0"/>
          <a:lstStyle/>
          <a:p>
            <a:pPr rtl="0"/>
            <a:r>
              <a:rPr lang="en-GB" noProof="0" dirty="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rtlCol="0"/>
          <a:lstStyle/>
          <a:p>
            <a:pPr rtl="0"/>
            <a:fld id="{058DB212-BFA2-403F-85EF-DFD3FF6D973A}" type="slidenum">
              <a:rPr lang="en-GB" noProof="0" smtClean="0"/>
              <a:pPr/>
              <a:t>‹#›</a:t>
            </a:fld>
            <a:endParaRPr lang="en-GB"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rtlCol="0"/>
          <a:lstStyle/>
          <a:p>
            <a:pPr rtl="0"/>
            <a:r>
              <a:rPr lang="en-GB" noProof="0" dirty="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rtlCol="0"/>
          <a:lstStyle/>
          <a:p>
            <a:pPr rtl="0"/>
            <a:fld id="{058DB212-BFA2-403F-85EF-DFD3FF6D973A}" type="slidenum">
              <a:rPr lang="en-GB" noProof="0" smtClean="0"/>
              <a:pPr/>
              <a:t>‹#›</a:t>
            </a:fld>
            <a:endParaRPr lang="en-GB"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n-GB" noProof="0" dirty="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rtlCol="0"/>
          <a:lstStyle>
            <a:lvl1pPr>
              <a:defRPr>
                <a:solidFill>
                  <a:schemeClr val="bg1"/>
                </a:solidFill>
              </a:defRPr>
            </a:lvl1pPr>
          </a:lstStyle>
          <a:p>
            <a:pPr rtl="0"/>
            <a:r>
              <a:rPr lang="en-GB" noProof="0" dirty="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rtlCol="0"/>
          <a:lstStyle/>
          <a:p>
            <a:pPr rtl="0"/>
            <a:fld id="{058DB212-BFA2-403F-85EF-DFD3FF6D973A}" type="slidenum">
              <a:rPr lang="en-GB" noProof="0" smtClean="0"/>
              <a:pPr/>
              <a:t>‹#›</a:t>
            </a:fld>
            <a:endParaRPr lang="en-GB" noProof="0"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rtlCol="0" anchor="b"/>
          <a:lstStyle>
            <a:lvl1pPr algn="l">
              <a:lnSpc>
                <a:spcPts val="4000"/>
              </a:lnSpc>
              <a:defRPr sz="4800" spc="-150">
                <a:solidFill>
                  <a:schemeClr val="bg1"/>
                </a:solidFill>
              </a:defRPr>
            </a:lvl1pPr>
          </a:lstStyle>
          <a:p>
            <a:pPr rtl="0"/>
            <a:r>
              <a:rPr lang="en-GB" noProof="0"/>
              <a:t>Click to edit Master title style</a:t>
            </a:r>
            <a:endParaRPr lang="en-GB" noProof="0" dirty="0"/>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rtlCol="0"/>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en-GB" noProof="0" dirty="0"/>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en-GB" noProof="0" dirty="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rtlCol="0"/>
          <a:lstStyle/>
          <a:p>
            <a:pPr rtl="0"/>
            <a:r>
              <a:rPr lang="en-GB" noProof="0"/>
              <a:t>Click to edit Master title style</a:t>
            </a:r>
            <a:endParaRPr lang="en-GB" noProof="0" dirty="0"/>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vl1pPr>
          </a:lstStyle>
          <a:p>
            <a:pPr lvl="0" rtl="0"/>
            <a:r>
              <a:rPr lang="en-GB" noProof="0" dirty="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n-GB" noProof="0" dirty="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rtlCol="0"/>
          <a:lstStyle/>
          <a:p>
            <a:pPr rtl="0"/>
            <a:fld id="{058DB212-BFA2-403F-85EF-DFD3FF6D973A}" type="slidenum">
              <a:rPr lang="en-GB" noProof="0" smtClean="0"/>
              <a:pPr/>
              <a:t>‹#›</a:t>
            </a:fld>
            <a:endParaRPr lang="en-GB"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rtlCol="0"/>
          <a:lstStyle/>
          <a:p>
            <a:pPr rtl="0"/>
            <a:r>
              <a:rPr lang="en-GB" noProof="0"/>
              <a:t>Click to edit Master title style</a:t>
            </a:r>
            <a:endParaRPr lang="en-GB" noProof="0" dirty="0"/>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vl1pPr>
          </a:lstStyle>
          <a:p>
            <a:pPr lvl="0" rtl="0"/>
            <a:r>
              <a:rPr lang="en-GB" noProof="0" dirty="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n-GB" noProof="0" dirty="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rtlCol="0"/>
          <a:lstStyle/>
          <a:p>
            <a:pPr rtl="0"/>
            <a:fld id="{058DB212-BFA2-403F-85EF-DFD3FF6D973A}" type="slidenum">
              <a:rPr lang="en-GB" noProof="0" smtClean="0"/>
              <a:pPr/>
              <a:t>‹#›</a:t>
            </a:fld>
            <a:endParaRPr lang="en-GB" noProof="0" dirty="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n-GB" noProof="0" dirty="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n-GB" noProof="0" dirty="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rtlCol="0"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pPr rtl="0"/>
            <a:r>
              <a:rPr lang="en-GB" noProof="0" dirty="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n-GB" noProof="0" dirty="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n-GB" noProof="0" dirty="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rtlCol="0"/>
          <a:lstStyle/>
          <a:p>
            <a:pPr rtl="0"/>
            <a:r>
              <a:rPr lang="en-GB" noProof="0"/>
              <a:t>Click to edit Master title style</a:t>
            </a:r>
            <a:endParaRPr lang="en-GB" noProof="0" dirty="0"/>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rtlCol="0"/>
          <a:lstStyle>
            <a:lvl1pPr marL="0" indent="0">
              <a:buNone/>
              <a:defRPr b="1"/>
            </a:lvl1pPr>
          </a:lstStyle>
          <a:p>
            <a:pPr lvl="0" rtl="0"/>
            <a:r>
              <a:rPr lang="en-GB" noProof="0" dirty="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rtlCol="0"/>
          <a:lstStyle>
            <a:lvl1pPr marL="0" indent="0">
              <a:buNone/>
              <a:defRPr b="1"/>
            </a:lvl1pPr>
          </a:lstStyle>
          <a:p>
            <a:pPr lvl="0" rtl="0"/>
            <a:r>
              <a:rPr lang="en-GB" noProof="0" dirty="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rtlCol="0"/>
          <a:lstStyle/>
          <a:p>
            <a:pPr rtl="0"/>
            <a:r>
              <a:rPr lang="en-GB" noProof="0" dirty="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rtlCol="0"/>
          <a:lstStyle/>
          <a:p>
            <a:pPr rtl="0"/>
            <a:fld id="{058DB212-BFA2-403F-85EF-DFD3FF6D973A}" type="slidenum">
              <a:rPr lang="en-GB" noProof="0" smtClean="0"/>
              <a:pPr/>
              <a:t>‹#›</a:t>
            </a:fld>
            <a:endParaRPr lang="en-GB" noProof="0" dirty="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n-GB" noProof="0" dirty="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rtlCol="0"/>
          <a:lstStyle/>
          <a:p>
            <a:pPr rtl="0"/>
            <a:fld id="{058DB212-BFA2-403F-85EF-DFD3FF6D973A}" type="slidenum">
              <a:rPr lang="en-GB" noProof="0" smtClean="0"/>
              <a:pPr/>
              <a:t>‹#›</a:t>
            </a:fld>
            <a:endParaRPr lang="en-GB" noProof="0" dirty="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en-GB" noProof="0" dirty="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rtlCol="0"/>
          <a:lstStyle/>
          <a:p>
            <a:pPr rtl="0"/>
            <a:r>
              <a:rPr lang="en-GB" noProof="0"/>
              <a:t>Click to edit Master title style</a:t>
            </a:r>
            <a:endParaRPr lang="en-GB" noProof="0" dirty="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n-GB" noProof="0" dirty="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en-GB" noProof="0" dirty="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rtlCol="0"/>
          <a:lstStyle/>
          <a:p>
            <a:pPr rtl="0"/>
            <a:fld id="{058DB212-BFA2-403F-85EF-DFD3FF6D973A}" type="slidenum">
              <a:rPr lang="en-GB" noProof="0" smtClean="0"/>
              <a:pPr/>
              <a:t>‹#›</a:t>
            </a:fld>
            <a:endParaRPr lang="en-GB" noProof="0" dirty="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rtlCol="0"/>
          <a:lstStyle/>
          <a:p>
            <a:pPr rtl="0"/>
            <a:r>
              <a:rPr lang="en-GB" noProof="0"/>
              <a:t>Click to edit Master title style</a:t>
            </a:r>
            <a:endParaRPr lang="en-GB" noProof="0" dirty="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n-GB" dirty="0"/>
              <a:t>Insert or Drag and Drop your Image</a:t>
            </a:r>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rtlCol="0" anchor="b"/>
          <a:lstStyle>
            <a:lvl1pPr algn="l">
              <a:lnSpc>
                <a:spcPts val="4000"/>
              </a:lnSpc>
              <a:defRPr sz="6600" spc="-150">
                <a:solidFill>
                  <a:schemeClr val="bg1"/>
                </a:solidFill>
              </a:defRPr>
            </a:lvl1pPr>
          </a:lstStyle>
          <a:p>
            <a:pPr rtl="0"/>
            <a:r>
              <a:rPr lang="en-GB" dirty="0"/>
              <a:t>Thank you</a:t>
            </a:r>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en-GB"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rtlCol="0" anchor="ctr"/>
          <a:lstStyle>
            <a:lvl1pPr marL="0" indent="0">
              <a:buNone/>
              <a:defRPr sz="1600">
                <a:solidFill>
                  <a:schemeClr val="bg1"/>
                </a:solidFill>
                <a:latin typeface="+mn-lt"/>
              </a:defRPr>
            </a:lvl1pPr>
          </a:lstStyle>
          <a:p>
            <a:pPr lvl="0" rtl="0"/>
            <a:r>
              <a:rPr lang="en-GB" dirty="0"/>
              <a:t>Name</a:t>
            </a:r>
          </a:p>
        </p:txBody>
      </p:sp>
      <p:sp>
        <p:nvSpPr>
          <p:cNvPr id="16" name="Email address">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rtlCol="0" anchor="ctr"/>
          <a:lstStyle>
            <a:lvl1pPr marL="0" indent="0">
              <a:buNone/>
              <a:defRPr sz="1200">
                <a:solidFill>
                  <a:schemeClr val="bg1"/>
                </a:solidFill>
                <a:latin typeface="+mn-lt"/>
              </a:defRPr>
            </a:lvl1pPr>
          </a:lstStyle>
          <a:p>
            <a:pPr lvl="0" rtl="0"/>
            <a:r>
              <a:rPr lang="en-GB" dirty="0"/>
              <a:t>Email address</a:t>
            </a:r>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en-GB"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n-GB"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p>
            <a:pPr rtl="0"/>
            <a:r>
              <a:rPr lang="en-GB" noProof="0"/>
              <a:t>Click to edit Master title style</a:t>
            </a:r>
            <a:endParaRPr lang="en-GB" noProof="0" dirty="0"/>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n-GB" noProof="0" dirty="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rtlCol="0"/>
          <a:lstStyle/>
          <a:p>
            <a:pPr rtl="0"/>
            <a:fld id="{058DB212-BFA2-403F-85EF-DFD3FF6D973A}" type="slidenum">
              <a:rPr lang="en-GB" noProof="0" smtClean="0"/>
              <a:pPr/>
              <a:t>‹#›</a:t>
            </a:fld>
            <a:endParaRPr lang="en-GB" noProof="0" dirty="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r>
              <a:rPr lang="en-GB"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pPr rtl="0"/>
            <a:r>
              <a:rPr lang="en-GB"/>
              <a:t>Click to edit Master title style</a:t>
            </a:r>
            <a:endParaRPr lang="en-GB"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pPr rtl="0"/>
            <a:r>
              <a:rPr lang="en-GB" dirty="0"/>
              <a:t>Add a footer</a:t>
            </a:r>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pPr rtl="0"/>
            <a:fld id="{058DB212-BFA2-403F-85EF-DFD3FF6D973A}" type="slidenum">
              <a:rPr lang="en-GB" smtClean="0"/>
              <a:pPr/>
              <a:t>‹#›</a:t>
            </a:fld>
            <a:endParaRPr lang="en-GB"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8070527" y="419495"/>
            <a:ext cx="3911255" cy="1547813"/>
          </a:xfrm>
        </p:spPr>
        <p:txBody>
          <a:bodyPr rtlCol="0"/>
          <a:lstStyle/>
          <a:p>
            <a:pPr algn="ctr" rtl="0"/>
            <a:r>
              <a:rPr lang="en-GB" sz="6000" dirty="0"/>
              <a:t>NUMBERS</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8070527" y="2783681"/>
            <a:ext cx="3911263" cy="1746278"/>
          </a:xfrm>
        </p:spPr>
        <p:txBody>
          <a:bodyPr rtlCol="0"/>
          <a:lstStyle/>
          <a:p>
            <a:pPr algn="ctr" rtl="0"/>
            <a:r>
              <a:rPr lang="en-GB" sz="3200" noProof="1"/>
              <a:t>AFANDI INDIATSI</a:t>
            </a:r>
          </a:p>
          <a:p>
            <a:pPr algn="ctr" rtl="0"/>
            <a:r>
              <a:rPr lang="en-GB" sz="3200" noProof="1"/>
              <a:t>MICHELLE OMONDI</a:t>
            </a:r>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pPr rtl="0"/>
            <a:endParaRPr lang="en-GB" dirty="0"/>
          </a:p>
        </p:txBody>
      </p:sp>
      <p:pic>
        <p:nvPicPr>
          <p:cNvPr id="9" name="Picture Placeholder 8">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3"/>
          <a:srcRect/>
          <a:stretch/>
        </p:blipFill>
        <p:spPr>
          <a:xfrm>
            <a:off x="-11284" y="0"/>
            <a:ext cx="7815636" cy="6858000"/>
          </a:xfr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rtlCol="0"/>
          <a:lstStyle/>
          <a:p>
            <a:pPr algn="ctr" rtl="0"/>
            <a:r>
              <a:rPr lang="en-GB" u="sng" dirty="0"/>
              <a:t>Decimal Adjust After Addition (DAA) Instruction</a:t>
            </a:r>
          </a:p>
        </p:txBody>
      </p:sp>
      <p:sp>
        <p:nvSpPr>
          <p:cNvPr id="4" name="Content Placeholder 3">
            <a:extLst>
              <a:ext uri="{FF2B5EF4-FFF2-40B4-BE49-F238E27FC236}">
                <a16:creationId xmlns:a16="http://schemas.microsoft.com/office/drawing/2014/main" id="{7690C477-BA22-4245-8755-3AD8FB4AB2FB}"/>
              </a:ext>
            </a:extLst>
          </p:cNvPr>
          <p:cNvSpPr>
            <a:spLocks noGrp="1"/>
          </p:cNvSpPr>
          <p:nvPr>
            <p:ph sz="half" idx="1"/>
          </p:nvPr>
        </p:nvSpPr>
        <p:spPr>
          <a:xfrm>
            <a:off x="85323" y="1059042"/>
            <a:ext cx="11868783" cy="5163339"/>
          </a:xfrm>
        </p:spPr>
        <p:txBody>
          <a:bodyPr rtlCol="0"/>
          <a:lstStyle/>
          <a:p>
            <a:pPr marL="0" indent="0">
              <a:buNone/>
            </a:pPr>
            <a:r>
              <a:rPr lang="en-US" sz="2800" dirty="0"/>
              <a:t>Converts the binary result of an ADD or ADC operation to packed decimal format. </a:t>
            </a:r>
          </a:p>
          <a:p>
            <a:pPr marL="0" indent="0">
              <a:buNone/>
            </a:pPr>
            <a:endParaRPr lang="en-US" sz="2800" dirty="0"/>
          </a:p>
          <a:p>
            <a:pPr marL="0" indent="0">
              <a:buNone/>
            </a:pPr>
            <a:endParaRPr lang="en-US" sz="2800" dirty="0"/>
          </a:p>
          <a:p>
            <a:pPr marL="0" indent="0" rtl="0">
              <a:buNone/>
            </a:pPr>
            <a:endParaRPr lang="en-GB" noProof="1"/>
          </a:p>
        </p:txBody>
      </p:sp>
      <p:sp>
        <p:nvSpPr>
          <p:cNvPr id="6" name="Content Placeholder 5">
            <a:extLst>
              <a:ext uri="{FF2B5EF4-FFF2-40B4-BE49-F238E27FC236}">
                <a16:creationId xmlns:a16="http://schemas.microsoft.com/office/drawing/2014/main" id="{55657951-9773-48FC-9527-7CD3E9B4B7F8}"/>
              </a:ext>
            </a:extLst>
          </p:cNvPr>
          <p:cNvSpPr>
            <a:spLocks noGrp="1"/>
          </p:cNvSpPr>
          <p:nvPr>
            <p:ph sz="half" idx="2"/>
          </p:nvPr>
        </p:nvSpPr>
        <p:spPr>
          <a:xfrm>
            <a:off x="2367958" y="2720898"/>
            <a:ext cx="7344753" cy="2963298"/>
          </a:xfrm>
          <a:solidFill>
            <a:schemeClr val="tx1"/>
          </a:solidFill>
        </p:spPr>
        <p:txBody>
          <a:bodyPr rtlCol="0"/>
          <a:lstStyle/>
          <a:p>
            <a:pPr marL="0" indent="0">
              <a:buNone/>
            </a:pPr>
            <a:r>
              <a:rPr lang="en-US" sz="3200" b="1" dirty="0">
                <a:solidFill>
                  <a:schemeClr val="bg1"/>
                </a:solidFill>
              </a:rPr>
              <a:t>mov 	AL,71H </a:t>
            </a:r>
          </a:p>
          <a:p>
            <a:pPr marL="0" indent="0">
              <a:buNone/>
            </a:pPr>
            <a:r>
              <a:rPr lang="en-US" sz="3200" b="1" dirty="0">
                <a:solidFill>
                  <a:schemeClr val="bg1"/>
                </a:solidFill>
              </a:rPr>
              <a:t>add 	AL,43H   	; AL := B4H </a:t>
            </a:r>
          </a:p>
          <a:p>
            <a:pPr marL="0" indent="0">
              <a:buNone/>
            </a:pPr>
            <a:r>
              <a:rPr lang="en-US" sz="3200" b="1" dirty="0" err="1">
                <a:solidFill>
                  <a:schemeClr val="bg1"/>
                </a:solidFill>
              </a:rPr>
              <a:t>daa</a:t>
            </a:r>
            <a:r>
              <a:rPr lang="en-US" sz="3200" b="1" dirty="0">
                <a:solidFill>
                  <a:schemeClr val="bg1"/>
                </a:solidFill>
              </a:rPr>
              <a:t> 		    	; AL := 14H and CF := 1 </a:t>
            </a:r>
            <a:endParaRPr lang="en-US" sz="3200" dirty="0">
              <a:solidFill>
                <a:schemeClr val="bg1"/>
              </a:solidFill>
            </a:endParaRPr>
          </a:p>
          <a:p>
            <a:pPr marL="0" indent="0">
              <a:buNone/>
            </a:pPr>
            <a:endParaRPr lang="en-US" sz="2400" dirty="0"/>
          </a:p>
          <a:p>
            <a:pPr marL="0" indent="0">
              <a:buNone/>
            </a:pPr>
            <a:endParaRPr lang="en-US" sz="2400" b="1" dirty="0"/>
          </a:p>
          <a:p>
            <a:endParaRPr lang="en-US" dirty="0"/>
          </a:p>
          <a:p>
            <a:pPr marL="0" indent="0" rtl="0">
              <a:buNone/>
            </a:pPr>
            <a:endParaRPr lang="en-GB" noProof="1"/>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rtlCol="0"/>
          <a:lstStyle/>
          <a:p>
            <a:pPr rtl="0"/>
            <a:fld id="{058DB212-BFA2-403F-85EF-DFD3FF6D973A}" type="slidenum">
              <a:rPr lang="en-GB" smtClean="0"/>
              <a:pPr rtl="0"/>
              <a:t>10</a:t>
            </a:fld>
            <a:endParaRPr lang="en-GB" dirty="0"/>
          </a:p>
        </p:txBody>
      </p:sp>
    </p:spTree>
    <p:extLst>
      <p:ext uri="{BB962C8B-B14F-4D97-AF65-F5344CB8AC3E}">
        <p14:creationId xmlns:p14="http://schemas.microsoft.com/office/powerpoint/2010/main" val="3924855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rtlCol="0"/>
          <a:lstStyle/>
          <a:p>
            <a:pPr algn="ctr" rtl="0"/>
            <a:r>
              <a:rPr lang="en-GB" u="sng" dirty="0"/>
              <a:t>Decimal Adjust After Subtraction (DAS) Instruction</a:t>
            </a:r>
          </a:p>
        </p:txBody>
      </p:sp>
      <p:sp>
        <p:nvSpPr>
          <p:cNvPr id="4" name="Content Placeholder 3">
            <a:extLst>
              <a:ext uri="{FF2B5EF4-FFF2-40B4-BE49-F238E27FC236}">
                <a16:creationId xmlns:a16="http://schemas.microsoft.com/office/drawing/2014/main" id="{7690C477-BA22-4245-8755-3AD8FB4AB2FB}"/>
              </a:ext>
            </a:extLst>
          </p:cNvPr>
          <p:cNvSpPr>
            <a:spLocks noGrp="1"/>
          </p:cNvSpPr>
          <p:nvPr>
            <p:ph sz="half" idx="1"/>
          </p:nvPr>
        </p:nvSpPr>
        <p:spPr>
          <a:xfrm>
            <a:off x="85324" y="1059042"/>
            <a:ext cx="5980758" cy="5163339"/>
          </a:xfrm>
        </p:spPr>
        <p:txBody>
          <a:bodyPr rtlCol="0"/>
          <a:lstStyle/>
          <a:p>
            <a:pPr marL="0" indent="0">
              <a:buNone/>
            </a:pPr>
            <a:r>
              <a:rPr lang="en-US" sz="2800" dirty="0"/>
              <a:t>Converts the binary result of a SUB or SBB operation to packed decimal format. </a:t>
            </a:r>
          </a:p>
          <a:p>
            <a:pPr marL="0" indent="0">
              <a:buNone/>
            </a:pPr>
            <a:endParaRPr lang="en-US" sz="2800" dirty="0"/>
          </a:p>
          <a:p>
            <a:pPr marL="0" indent="0" rtl="0">
              <a:buNone/>
            </a:pPr>
            <a:endParaRPr lang="en-GB" noProof="1"/>
          </a:p>
        </p:txBody>
      </p:sp>
      <p:sp>
        <p:nvSpPr>
          <p:cNvPr id="6" name="Content Placeholder 5">
            <a:extLst>
              <a:ext uri="{FF2B5EF4-FFF2-40B4-BE49-F238E27FC236}">
                <a16:creationId xmlns:a16="http://schemas.microsoft.com/office/drawing/2014/main" id="{55657951-9773-48FC-9527-7CD3E9B4B7F8}"/>
              </a:ext>
            </a:extLst>
          </p:cNvPr>
          <p:cNvSpPr>
            <a:spLocks noGrp="1"/>
          </p:cNvSpPr>
          <p:nvPr>
            <p:ph sz="half" idx="2"/>
          </p:nvPr>
        </p:nvSpPr>
        <p:spPr>
          <a:xfrm>
            <a:off x="2107580" y="2423065"/>
            <a:ext cx="8229599" cy="3375893"/>
          </a:xfrm>
          <a:solidFill>
            <a:schemeClr val="tx1"/>
          </a:solidFill>
        </p:spPr>
        <p:txBody>
          <a:bodyPr rtlCol="0"/>
          <a:lstStyle/>
          <a:p>
            <a:pPr marL="0" indent="0">
              <a:buNone/>
            </a:pPr>
            <a:r>
              <a:rPr lang="en-US" sz="3200" b="1" dirty="0">
                <a:solidFill>
                  <a:schemeClr val="bg1"/>
                </a:solidFill>
              </a:rPr>
              <a:t>mov 	al,48h </a:t>
            </a:r>
          </a:p>
          <a:p>
            <a:pPr marL="0" indent="0">
              <a:buNone/>
            </a:pPr>
            <a:r>
              <a:rPr lang="en-US" sz="3200" b="1" dirty="0">
                <a:solidFill>
                  <a:schemeClr val="bg1"/>
                </a:solidFill>
              </a:rPr>
              <a:t>sub 	al,35h 		; AL = 13h </a:t>
            </a:r>
            <a:endParaRPr lang="en-US" sz="3200" dirty="0">
              <a:solidFill>
                <a:schemeClr val="bg1"/>
              </a:solidFill>
            </a:endParaRPr>
          </a:p>
          <a:p>
            <a:pPr marL="0" indent="0">
              <a:buNone/>
            </a:pPr>
            <a:r>
              <a:rPr lang="en-US" sz="3200" b="1" dirty="0">
                <a:solidFill>
                  <a:schemeClr val="bg1"/>
                </a:solidFill>
              </a:rPr>
              <a:t>das 				; AL = 13h CF = 0 </a:t>
            </a:r>
            <a:endParaRPr lang="en-US" sz="3200" dirty="0">
              <a:solidFill>
                <a:schemeClr val="bg1"/>
              </a:solidFill>
            </a:endParaRPr>
          </a:p>
          <a:p>
            <a:pPr marL="0" indent="0">
              <a:buNone/>
            </a:pPr>
            <a:endParaRPr lang="en-US" sz="2400" dirty="0"/>
          </a:p>
          <a:p>
            <a:pPr marL="0" indent="0">
              <a:buNone/>
            </a:pPr>
            <a:endParaRPr lang="en-US" sz="2400" b="1" dirty="0"/>
          </a:p>
          <a:p>
            <a:endParaRPr lang="en-US" dirty="0"/>
          </a:p>
          <a:p>
            <a:pPr marL="0" indent="0" rtl="0">
              <a:buNone/>
            </a:pPr>
            <a:endParaRPr lang="en-GB" noProof="1"/>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rtlCol="0"/>
          <a:lstStyle/>
          <a:p>
            <a:pPr rtl="0"/>
            <a:fld id="{058DB212-BFA2-403F-85EF-DFD3FF6D973A}" type="slidenum">
              <a:rPr lang="en-GB" smtClean="0"/>
              <a:pPr rtl="0"/>
              <a:t>11</a:t>
            </a:fld>
            <a:endParaRPr lang="en-GB" dirty="0"/>
          </a:p>
        </p:txBody>
      </p:sp>
    </p:spTree>
    <p:extLst>
      <p:ext uri="{BB962C8B-B14F-4D97-AF65-F5344CB8AC3E}">
        <p14:creationId xmlns:p14="http://schemas.microsoft.com/office/powerpoint/2010/main" val="3149595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a:xfrm>
            <a:off x="1410340" y="712705"/>
            <a:ext cx="3759807" cy="1547813"/>
          </a:xfrm>
        </p:spPr>
        <p:txBody>
          <a:bodyPr rtlCol="0"/>
          <a:lstStyle/>
          <a:p>
            <a:pPr rtl="0"/>
            <a:r>
              <a:rPr lang="en-GB" dirty="0"/>
              <a:t>Thank you</a:t>
            </a:r>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a:xfrm>
            <a:off x="174936" y="2573383"/>
            <a:ext cx="7028752" cy="677817"/>
          </a:xfrm>
        </p:spPr>
        <p:txBody>
          <a:bodyPr rtlCol="0"/>
          <a:lstStyle/>
          <a:p>
            <a:pPr rtl="0"/>
            <a:r>
              <a:rPr lang="en-GB" sz="2400" noProof="1"/>
              <a:t>It’s a beautiful day to save lives </a:t>
            </a:r>
            <a:r>
              <a:rPr lang="en-GB" sz="2400" noProof="1">
                <a:sym typeface="Wingdings" pitchFamily="2" charset="2"/>
              </a:rPr>
              <a:t></a:t>
            </a:r>
            <a:endParaRPr lang="en-GB" sz="2400" noProof="1"/>
          </a:p>
        </p:txBody>
      </p:sp>
      <p:grpSp>
        <p:nvGrpSpPr>
          <p:cNvPr id="25" name="Group 24">
            <a:extLst>
              <a:ext uri="{FF2B5EF4-FFF2-40B4-BE49-F238E27FC236}">
                <a16:creationId xmlns:a16="http://schemas.microsoft.com/office/drawing/2014/main" id="{F0F12597-AABE-455F-AE27-B788519B2040}"/>
              </a:ext>
              <a:ext uri="{C183D7F6-B498-43B3-948B-1728B52AA6E4}">
                <adec:decorative xmlns=""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pPr rtl="0"/>
              <a:endParaRPr lang="en-GB"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pPr rtl="0"/>
              <a:endParaRPr lang="en-GB"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pPr rtl="0"/>
              <a:endParaRPr lang="en-GB"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pPr rtl="0"/>
              <a:endParaRPr lang="en-GB"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pPr rtl="0"/>
              <a:endParaRPr lang="en-GB"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pPr rtl="0"/>
              <a:endParaRPr lang="en-GB"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pPr rtl="0"/>
              <a:endParaRPr lang="en-GB" dirty="0"/>
            </a:p>
          </p:txBody>
        </p:sp>
      </p:gr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pPr rtl="0"/>
            <a:endParaRPr lang="en-GB" dirty="0"/>
          </a:p>
        </p:txBody>
      </p:sp>
      <p:cxnSp>
        <p:nvCxnSpPr>
          <p:cNvPr id="14" name="Straight Connector 13">
            <a:extLst>
              <a:ext uri="{FF2B5EF4-FFF2-40B4-BE49-F238E27FC236}">
                <a16:creationId xmlns:a16="http://schemas.microsoft.com/office/drawing/2014/main" id="{61DCE69A-183E-4D92-928A-CEE76B9E5241}"/>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Picture Placeholder 7">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a:blip r:embed="rId3"/>
          <a:srcRect/>
          <a:stretch/>
        </p:blipFill>
        <p:spPr>
          <a:xfrm flipH="1">
            <a:off x="7802523" y="0"/>
            <a:ext cx="4389475" cy="6713033"/>
          </a:xfrm>
        </p:spPr>
      </p:pic>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658800" y="283820"/>
            <a:ext cx="10935600" cy="540000"/>
          </a:xfrm>
        </p:spPr>
        <p:txBody>
          <a:bodyPr rtlCol="0"/>
          <a:lstStyle/>
          <a:p>
            <a:pPr algn="ctr" rtl="0"/>
            <a:r>
              <a:rPr lang="en-GB" sz="3600" u="sng" dirty="0"/>
              <a:t>Representation of Numbers</a:t>
            </a: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a:xfrm>
            <a:off x="658800" y="1107640"/>
            <a:ext cx="11234400" cy="5566470"/>
          </a:xfrm>
        </p:spPr>
        <p:txBody>
          <a:bodyPr rtlCol="0"/>
          <a:lstStyle/>
          <a:p>
            <a:r>
              <a:rPr lang="en-US" sz="2800" dirty="0"/>
              <a:t>Numbers are in ASCII form; when received from the keyboard and when sending to the display.</a:t>
            </a:r>
          </a:p>
          <a:p>
            <a:r>
              <a:rPr lang="en-US" sz="2800" dirty="0"/>
              <a:t>Binary form is efficient to process numbers internally.</a:t>
            </a:r>
          </a:p>
          <a:p>
            <a:r>
              <a:rPr lang="en-US" sz="2800" dirty="0"/>
              <a:t>Conversion is required between these two number representations.</a:t>
            </a:r>
          </a:p>
          <a:p>
            <a:endParaRPr lang="en-US" sz="2400" dirty="0"/>
          </a:p>
          <a:p>
            <a:endParaRPr lang="en-US" sz="2400" dirty="0"/>
          </a:p>
          <a:p>
            <a:endParaRPr lang="en-US" sz="2400" dirty="0"/>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rtl="0"/>
            <a:fld id="{058DB212-BFA2-403F-85EF-DFD3FF6D973A}" type="slidenum">
              <a:rPr lang="en-GB" smtClean="0"/>
              <a:pPr rtl="0"/>
              <a:t>2</a:t>
            </a:fld>
            <a:endParaRPr lang="en-GB" dirty="0"/>
          </a:p>
        </p:txBody>
      </p:sp>
      <p:pic>
        <p:nvPicPr>
          <p:cNvPr id="12" name="Picture 11" descr="A picture containing clock&#10;&#10;Description automatically generated">
            <a:extLst>
              <a:ext uri="{FF2B5EF4-FFF2-40B4-BE49-F238E27FC236}">
                <a16:creationId xmlns:a16="http://schemas.microsoft.com/office/drawing/2014/main" id="{9CB585DA-CCE6-1946-971F-4A58870D55A4}"/>
              </a:ext>
            </a:extLst>
          </p:cNvPr>
          <p:cNvPicPr>
            <a:picLocks noChangeAspect="1"/>
          </p:cNvPicPr>
          <p:nvPr/>
        </p:nvPicPr>
        <p:blipFill>
          <a:blip r:embed="rId3"/>
          <a:stretch>
            <a:fillRect/>
          </a:stretch>
        </p:blipFill>
        <p:spPr>
          <a:xfrm>
            <a:off x="1218199" y="3615548"/>
            <a:ext cx="9518001" cy="1681666"/>
          </a:xfrm>
          <a:prstGeom prst="rect">
            <a:avLst/>
          </a:prstGeom>
        </p:spPr>
      </p:pic>
    </p:spTree>
    <p:extLst>
      <p:ext uri="{BB962C8B-B14F-4D97-AF65-F5344CB8AC3E}">
        <p14:creationId xmlns:p14="http://schemas.microsoft.com/office/powerpoint/2010/main" val="85197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0226-735D-804C-BE64-6BE606E9B3C4}"/>
              </a:ext>
            </a:extLst>
          </p:cNvPr>
          <p:cNvSpPr>
            <a:spLocks noGrp="1"/>
          </p:cNvSpPr>
          <p:nvPr>
            <p:ph type="title"/>
          </p:nvPr>
        </p:nvSpPr>
        <p:spPr>
          <a:xfrm>
            <a:off x="360000" y="360000"/>
            <a:ext cx="11234400" cy="540000"/>
          </a:xfrm>
        </p:spPr>
        <p:txBody>
          <a:bodyPr/>
          <a:lstStyle/>
          <a:p>
            <a:pPr algn="ctr"/>
            <a:r>
              <a:rPr lang="en-US" sz="3600" u="sng" dirty="0"/>
              <a:t>ASCII Representation</a:t>
            </a:r>
          </a:p>
        </p:txBody>
      </p:sp>
      <p:sp>
        <p:nvSpPr>
          <p:cNvPr id="3" name="Text Placeholder 2">
            <a:extLst>
              <a:ext uri="{FF2B5EF4-FFF2-40B4-BE49-F238E27FC236}">
                <a16:creationId xmlns:a16="http://schemas.microsoft.com/office/drawing/2014/main" id="{88DF310D-45A5-2F49-B4EE-B8F9DE46E36C}"/>
              </a:ext>
            </a:extLst>
          </p:cNvPr>
          <p:cNvSpPr>
            <a:spLocks noGrp="1"/>
          </p:cNvSpPr>
          <p:nvPr>
            <p:ph type="body" sz="quarter" idx="12"/>
          </p:nvPr>
        </p:nvSpPr>
        <p:spPr>
          <a:xfrm>
            <a:off x="360363" y="1080000"/>
            <a:ext cx="11516327" cy="5205186"/>
          </a:xfrm>
        </p:spPr>
        <p:txBody>
          <a:bodyPr/>
          <a:lstStyle/>
          <a:p>
            <a:r>
              <a:rPr lang="en-US" sz="2800" dirty="0"/>
              <a:t>A number using ASCII representation stores a single ASCII digit in each byte.</a:t>
            </a:r>
          </a:p>
          <a:p>
            <a:r>
              <a:rPr lang="en-US" sz="2800" dirty="0"/>
              <a:t>For example; 5,678 is stored as the following sequence of hexadecimal bytes: </a:t>
            </a:r>
          </a:p>
          <a:p>
            <a:endParaRPr lang="en-US" dirty="0"/>
          </a:p>
        </p:txBody>
      </p:sp>
      <p:sp>
        <p:nvSpPr>
          <p:cNvPr id="6" name="Slide Number Placeholder 5">
            <a:extLst>
              <a:ext uri="{FF2B5EF4-FFF2-40B4-BE49-F238E27FC236}">
                <a16:creationId xmlns:a16="http://schemas.microsoft.com/office/drawing/2014/main" id="{6FD2FFE1-D2CF-744E-94F7-BE7C73295A1B}"/>
              </a:ext>
            </a:extLst>
          </p:cNvPr>
          <p:cNvSpPr>
            <a:spLocks noGrp="1"/>
          </p:cNvSpPr>
          <p:nvPr>
            <p:ph type="sldNum" sz="quarter" idx="15"/>
          </p:nvPr>
        </p:nvSpPr>
        <p:spPr/>
        <p:txBody>
          <a:bodyPr/>
          <a:lstStyle/>
          <a:p>
            <a:pPr rtl="0"/>
            <a:fld id="{058DB212-BFA2-403F-85EF-DFD3FF6D973A}" type="slidenum">
              <a:rPr lang="en-GB" noProof="0" smtClean="0"/>
              <a:pPr rtl="0"/>
              <a:t>3</a:t>
            </a:fld>
            <a:endParaRPr lang="en-GB" noProof="0" dirty="0"/>
          </a:p>
        </p:txBody>
      </p:sp>
      <p:graphicFrame>
        <p:nvGraphicFramePr>
          <p:cNvPr id="7" name="Table 6">
            <a:extLst>
              <a:ext uri="{FF2B5EF4-FFF2-40B4-BE49-F238E27FC236}">
                <a16:creationId xmlns:a16="http://schemas.microsoft.com/office/drawing/2014/main" id="{92DC06A5-1D03-CB49-8DEA-72469CF53F62}"/>
              </a:ext>
            </a:extLst>
          </p:cNvPr>
          <p:cNvGraphicFramePr>
            <a:graphicFrameLocks noGrp="1"/>
          </p:cNvGraphicFramePr>
          <p:nvPr>
            <p:extLst>
              <p:ext uri="{D42A27DB-BD31-4B8C-83A1-F6EECF244321}">
                <p14:modId xmlns:p14="http://schemas.microsoft.com/office/powerpoint/2010/main" val="115194361"/>
              </p:ext>
            </p:extLst>
          </p:nvPr>
        </p:nvGraphicFramePr>
        <p:xfrm>
          <a:off x="3515462" y="2294516"/>
          <a:ext cx="2937890" cy="574807"/>
        </p:xfrm>
        <a:graphic>
          <a:graphicData uri="http://schemas.openxmlformats.org/drawingml/2006/table">
            <a:tbl>
              <a:tblPr firstRow="1" bandRow="1">
                <a:tableStyleId>{5C22544A-7EE6-4342-B048-85BDC9FD1C3A}</a:tableStyleId>
              </a:tblPr>
              <a:tblGrid>
                <a:gridCol w="587578">
                  <a:extLst>
                    <a:ext uri="{9D8B030D-6E8A-4147-A177-3AD203B41FA5}">
                      <a16:colId xmlns:a16="http://schemas.microsoft.com/office/drawing/2014/main" val="881937737"/>
                    </a:ext>
                  </a:extLst>
                </a:gridCol>
                <a:gridCol w="587578">
                  <a:extLst>
                    <a:ext uri="{9D8B030D-6E8A-4147-A177-3AD203B41FA5}">
                      <a16:colId xmlns:a16="http://schemas.microsoft.com/office/drawing/2014/main" val="2979957064"/>
                    </a:ext>
                  </a:extLst>
                </a:gridCol>
                <a:gridCol w="587578">
                  <a:extLst>
                    <a:ext uri="{9D8B030D-6E8A-4147-A177-3AD203B41FA5}">
                      <a16:colId xmlns:a16="http://schemas.microsoft.com/office/drawing/2014/main" val="2742384491"/>
                    </a:ext>
                  </a:extLst>
                </a:gridCol>
                <a:gridCol w="587578">
                  <a:extLst>
                    <a:ext uri="{9D8B030D-6E8A-4147-A177-3AD203B41FA5}">
                      <a16:colId xmlns:a16="http://schemas.microsoft.com/office/drawing/2014/main" val="3292088961"/>
                    </a:ext>
                  </a:extLst>
                </a:gridCol>
                <a:gridCol w="587578">
                  <a:extLst>
                    <a:ext uri="{9D8B030D-6E8A-4147-A177-3AD203B41FA5}">
                      <a16:colId xmlns:a16="http://schemas.microsoft.com/office/drawing/2014/main" val="3289821515"/>
                    </a:ext>
                  </a:extLst>
                </a:gridCol>
              </a:tblGrid>
              <a:tr h="574807">
                <a:tc>
                  <a:txBody>
                    <a:bodyPr/>
                    <a:lstStyle/>
                    <a:p>
                      <a:pPr algn="ctr"/>
                      <a:r>
                        <a:rPr lang="en-US" sz="2800" dirty="0">
                          <a:solidFill>
                            <a:schemeClr val="tx1"/>
                          </a:solidFill>
                          <a:latin typeface="+mj-lt"/>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mj-lt"/>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mj-lt"/>
                        </a:rPr>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mj-lt"/>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mj-lt"/>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656877"/>
                  </a:ext>
                </a:extLst>
              </a:tr>
            </a:tbl>
          </a:graphicData>
        </a:graphic>
      </p:graphicFrame>
      <p:pic>
        <p:nvPicPr>
          <p:cNvPr id="2050" name="Picture 2" descr="page66image3683213744">
            <a:extLst>
              <a:ext uri="{FF2B5EF4-FFF2-40B4-BE49-F238E27FC236}">
                <a16:creationId xmlns:a16="http://schemas.microsoft.com/office/drawing/2014/main" id="{CCE699D3-DFA8-6D4E-9178-B1715A31D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229600" cy="38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ge66image3683217056">
            <a:extLst>
              <a:ext uri="{FF2B5EF4-FFF2-40B4-BE49-F238E27FC236}">
                <a16:creationId xmlns:a16="http://schemas.microsoft.com/office/drawing/2014/main" id="{5E903A64-A223-3247-970F-CE685F3F1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9900" cy="889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ge66image3683189584">
            <a:extLst>
              <a:ext uri="{FF2B5EF4-FFF2-40B4-BE49-F238E27FC236}">
                <a16:creationId xmlns:a16="http://schemas.microsoft.com/office/drawing/2014/main" id="{C7A10E04-82BA-E144-8225-ECC63D3AD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1100"/>
            <a:ext cx="469900" cy="8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4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rtlCol="0"/>
          <a:lstStyle/>
          <a:p>
            <a:pPr algn="ctr" rtl="0"/>
            <a:r>
              <a:rPr lang="en-GB" u="sng" dirty="0"/>
              <a:t>ASCII Adjust After Addition(AAA) Instruction</a:t>
            </a:r>
          </a:p>
        </p:txBody>
      </p:sp>
      <p:sp>
        <p:nvSpPr>
          <p:cNvPr id="4" name="Content Placeholder 3">
            <a:extLst>
              <a:ext uri="{FF2B5EF4-FFF2-40B4-BE49-F238E27FC236}">
                <a16:creationId xmlns:a16="http://schemas.microsoft.com/office/drawing/2014/main" id="{7690C477-BA22-4245-8755-3AD8FB4AB2FB}"/>
              </a:ext>
            </a:extLst>
          </p:cNvPr>
          <p:cNvSpPr>
            <a:spLocks noGrp="1"/>
          </p:cNvSpPr>
          <p:nvPr>
            <p:ph sz="half" idx="1"/>
          </p:nvPr>
        </p:nvSpPr>
        <p:spPr>
          <a:xfrm>
            <a:off x="115235" y="1415881"/>
            <a:ext cx="11851477" cy="5082119"/>
          </a:xfrm>
        </p:spPr>
        <p:txBody>
          <a:bodyPr rtlCol="0"/>
          <a:lstStyle/>
          <a:p>
            <a:pPr marL="0" indent="0">
              <a:buNone/>
            </a:pPr>
            <a:r>
              <a:rPr lang="en-US" sz="3200" dirty="0"/>
              <a:t>Adjusts the binary result of an ADD or ADC instruction. It makes the result in AL consistent with ASCII decimal representation. The carry value if any, ends up in AH.</a:t>
            </a:r>
          </a:p>
          <a:p>
            <a:pPr marL="0" indent="0">
              <a:buNone/>
            </a:pPr>
            <a:endParaRPr lang="en-US" sz="3200" dirty="0"/>
          </a:p>
          <a:p>
            <a:pPr marL="0" indent="0">
              <a:buNone/>
            </a:pPr>
            <a:endParaRPr lang="en-US" sz="2800" dirty="0"/>
          </a:p>
          <a:p>
            <a:pPr marL="0" indent="0" rtl="0">
              <a:buNone/>
            </a:pPr>
            <a:endParaRPr lang="en-GB" noProof="1"/>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rtlCol="0"/>
          <a:lstStyle/>
          <a:p>
            <a:pPr rtl="0"/>
            <a:fld id="{058DB212-BFA2-403F-85EF-DFD3FF6D973A}" type="slidenum">
              <a:rPr lang="en-GB" smtClean="0"/>
              <a:pPr rtl="0"/>
              <a:t>4</a:t>
            </a:fld>
            <a:endParaRPr lang="en-GB" dirty="0"/>
          </a:p>
        </p:txBody>
      </p:sp>
      <p:sp>
        <p:nvSpPr>
          <p:cNvPr id="10" name="Content Placeholder 5">
            <a:extLst>
              <a:ext uri="{FF2B5EF4-FFF2-40B4-BE49-F238E27FC236}">
                <a16:creationId xmlns:a16="http://schemas.microsoft.com/office/drawing/2014/main" id="{CCAF8494-D364-974C-A43A-7742E990EC28}"/>
              </a:ext>
            </a:extLst>
          </p:cNvPr>
          <p:cNvSpPr>
            <a:spLocks noGrp="1"/>
          </p:cNvSpPr>
          <p:nvPr>
            <p:ph sz="half" idx="2"/>
          </p:nvPr>
        </p:nvSpPr>
        <p:spPr>
          <a:xfrm>
            <a:off x="2705635" y="2813860"/>
            <a:ext cx="7087722" cy="3684140"/>
          </a:xfrm>
          <a:solidFill>
            <a:schemeClr val="tx1"/>
          </a:solidFill>
        </p:spPr>
        <p:txBody>
          <a:bodyPr rtlCol="0"/>
          <a:lstStyle/>
          <a:p>
            <a:endParaRPr lang="en-US" sz="2800" dirty="0">
              <a:solidFill>
                <a:schemeClr val="bg1"/>
              </a:solidFill>
            </a:endParaRPr>
          </a:p>
          <a:p>
            <a:pPr marL="0" indent="0">
              <a:buNone/>
            </a:pPr>
            <a:r>
              <a:rPr lang="en-US" sz="3200" b="1" dirty="0">
                <a:solidFill>
                  <a:schemeClr val="bg1"/>
                </a:solidFill>
              </a:rPr>
              <a:t>sub 	 AH,AH 	; clear AH </a:t>
            </a:r>
          </a:p>
          <a:p>
            <a:pPr marL="0" indent="0">
              <a:buNone/>
            </a:pPr>
            <a:r>
              <a:rPr lang="en-US" sz="3200" b="1" dirty="0">
                <a:solidFill>
                  <a:schemeClr val="bg1"/>
                </a:solidFill>
              </a:rPr>
              <a:t>mov	 AL,’6’ 	 ; AL := 36H </a:t>
            </a:r>
          </a:p>
          <a:p>
            <a:pPr marL="0" indent="0">
              <a:buNone/>
            </a:pPr>
            <a:r>
              <a:rPr lang="en-US" sz="3200" b="1" dirty="0">
                <a:solidFill>
                  <a:schemeClr val="bg1"/>
                </a:solidFill>
              </a:rPr>
              <a:t>add 	 AL,'7’ 	 ; AL := 36H+37H = 6DH </a:t>
            </a:r>
          </a:p>
          <a:p>
            <a:pPr marL="0" indent="0">
              <a:buNone/>
            </a:pPr>
            <a:r>
              <a:rPr lang="en-US" sz="3200" b="1" dirty="0" err="1">
                <a:solidFill>
                  <a:schemeClr val="bg1"/>
                </a:solidFill>
              </a:rPr>
              <a:t>aaa</a:t>
            </a:r>
            <a:r>
              <a:rPr lang="en-US" sz="3200" b="1" dirty="0">
                <a:solidFill>
                  <a:schemeClr val="bg1"/>
                </a:solidFill>
              </a:rPr>
              <a:t>		 	; AX := 0103H </a:t>
            </a:r>
          </a:p>
          <a:p>
            <a:pPr marL="0" indent="0">
              <a:buNone/>
            </a:pPr>
            <a:r>
              <a:rPr lang="en-US" sz="3200" b="1" dirty="0">
                <a:solidFill>
                  <a:schemeClr val="bg1"/>
                </a:solidFill>
              </a:rPr>
              <a:t>or	AL,30H	; AL := 33H  </a:t>
            </a:r>
          </a:p>
          <a:p>
            <a:pPr marL="0" indent="0" rtl="0">
              <a:buNone/>
            </a:pPr>
            <a:endParaRPr lang="en-GB" noProof="1"/>
          </a:p>
        </p:txBody>
      </p:sp>
    </p:spTree>
    <p:extLst>
      <p:ext uri="{BB962C8B-B14F-4D97-AF65-F5344CB8AC3E}">
        <p14:creationId xmlns:p14="http://schemas.microsoft.com/office/powerpoint/2010/main" val="1858038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rtlCol="0"/>
          <a:lstStyle/>
          <a:p>
            <a:pPr algn="ctr" rtl="0"/>
            <a:r>
              <a:rPr lang="en-GB" u="sng" dirty="0"/>
              <a:t>ASCII Adjust After Subtraction(AAS) Instruction</a:t>
            </a:r>
          </a:p>
        </p:txBody>
      </p:sp>
      <p:sp>
        <p:nvSpPr>
          <p:cNvPr id="4" name="Content Placeholder 3">
            <a:extLst>
              <a:ext uri="{FF2B5EF4-FFF2-40B4-BE49-F238E27FC236}">
                <a16:creationId xmlns:a16="http://schemas.microsoft.com/office/drawing/2014/main" id="{7690C477-BA22-4245-8755-3AD8FB4AB2FB}"/>
              </a:ext>
            </a:extLst>
          </p:cNvPr>
          <p:cNvSpPr>
            <a:spLocks noGrp="1"/>
          </p:cNvSpPr>
          <p:nvPr>
            <p:ph sz="half" idx="1"/>
          </p:nvPr>
        </p:nvSpPr>
        <p:spPr>
          <a:xfrm>
            <a:off x="85324" y="1059042"/>
            <a:ext cx="11987406" cy="5618958"/>
          </a:xfrm>
        </p:spPr>
        <p:txBody>
          <a:bodyPr rtlCol="0"/>
          <a:lstStyle/>
          <a:p>
            <a:pPr marL="0" indent="0">
              <a:buNone/>
            </a:pPr>
            <a:r>
              <a:rPr lang="en-US" sz="2800" dirty="0"/>
              <a:t>Adjusts the binary result of an SUB or SBB instruction. It makes the result in AL consistent with ASCII decimal representation. The carry value if any, ends up in AH. In all cases, the most significant four bits in AL are cleared. This adjustment is needed only if the result is negative.</a:t>
            </a:r>
          </a:p>
          <a:p>
            <a:pPr marL="0" indent="0">
              <a:buNone/>
            </a:pPr>
            <a:endParaRPr lang="en-US" sz="2800" dirty="0"/>
          </a:p>
          <a:p>
            <a:pPr marL="0" indent="0">
              <a:buNone/>
            </a:pPr>
            <a:endParaRPr lang="en-US" sz="2800" dirty="0"/>
          </a:p>
          <a:p>
            <a:pPr marL="0" indent="0">
              <a:buNone/>
            </a:pPr>
            <a:endParaRPr lang="en-US" sz="2800" dirty="0"/>
          </a:p>
          <a:p>
            <a:pPr marL="0" indent="0" rtl="0">
              <a:buNone/>
            </a:pPr>
            <a:endParaRPr lang="en-GB" noProof="1"/>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rtlCol="0"/>
          <a:lstStyle/>
          <a:p>
            <a:pPr rtl="0"/>
            <a:fld id="{058DB212-BFA2-403F-85EF-DFD3FF6D973A}" type="slidenum">
              <a:rPr lang="en-GB" smtClean="0"/>
              <a:pPr rtl="0"/>
              <a:t>5</a:t>
            </a:fld>
            <a:endParaRPr lang="en-GB" dirty="0"/>
          </a:p>
        </p:txBody>
      </p:sp>
      <p:sp>
        <p:nvSpPr>
          <p:cNvPr id="10" name="Content Placeholder 5">
            <a:extLst>
              <a:ext uri="{FF2B5EF4-FFF2-40B4-BE49-F238E27FC236}">
                <a16:creationId xmlns:a16="http://schemas.microsoft.com/office/drawing/2014/main" id="{80F080B6-3E02-894E-8B9A-3CE83B3775EB}"/>
              </a:ext>
            </a:extLst>
          </p:cNvPr>
          <p:cNvSpPr>
            <a:spLocks noGrp="1"/>
          </p:cNvSpPr>
          <p:nvPr>
            <p:ph sz="half" idx="2"/>
          </p:nvPr>
        </p:nvSpPr>
        <p:spPr>
          <a:xfrm>
            <a:off x="1475400" y="3149725"/>
            <a:ext cx="9241200" cy="3217621"/>
          </a:xfrm>
          <a:solidFill>
            <a:schemeClr val="tx1"/>
          </a:solidFill>
        </p:spPr>
        <p:txBody>
          <a:bodyPr rtlCol="0"/>
          <a:lstStyle/>
          <a:p>
            <a:pPr marL="0" indent="0">
              <a:buNone/>
            </a:pPr>
            <a:r>
              <a:rPr lang="en-US" sz="3200" b="1" dirty="0">
                <a:solidFill>
                  <a:schemeClr val="bg1"/>
                </a:solidFill>
              </a:rPr>
              <a:t>sub 	 AH,AH 		; clear AH </a:t>
            </a:r>
          </a:p>
          <a:p>
            <a:pPr marL="0" indent="0">
              <a:buNone/>
            </a:pPr>
            <a:r>
              <a:rPr lang="en-US" sz="3200" b="1" dirty="0">
                <a:solidFill>
                  <a:schemeClr val="bg1"/>
                </a:solidFill>
              </a:rPr>
              <a:t>mov	 AL,’9’ 	 	; AL := 39H </a:t>
            </a:r>
          </a:p>
          <a:p>
            <a:pPr marL="0" indent="0">
              <a:buNone/>
            </a:pPr>
            <a:r>
              <a:rPr lang="en-US" sz="3200" b="1" dirty="0">
                <a:solidFill>
                  <a:schemeClr val="bg1"/>
                </a:solidFill>
              </a:rPr>
              <a:t>add 	 AL,’3’ 	 	; AL := 39H-33H = 36H </a:t>
            </a:r>
          </a:p>
          <a:p>
            <a:pPr marL="0" indent="0">
              <a:buNone/>
            </a:pPr>
            <a:r>
              <a:rPr lang="en-US" sz="3200" b="1" smtClean="0">
                <a:solidFill>
                  <a:schemeClr val="bg1"/>
                </a:solidFill>
              </a:rPr>
              <a:t>sub</a:t>
            </a:r>
            <a:r>
              <a:rPr lang="en-US" sz="3200" b="1" dirty="0">
                <a:solidFill>
                  <a:schemeClr val="bg1"/>
                </a:solidFill>
              </a:rPr>
              <a:t>		 		; AX := 0006H </a:t>
            </a:r>
          </a:p>
          <a:p>
            <a:pPr marL="0" indent="0">
              <a:buNone/>
            </a:pPr>
            <a:r>
              <a:rPr lang="en-US" sz="3200" b="1" dirty="0">
                <a:solidFill>
                  <a:schemeClr val="bg1"/>
                </a:solidFill>
              </a:rPr>
              <a:t>or	AL,30H		; AL := 36H</a:t>
            </a:r>
          </a:p>
          <a:p>
            <a:pPr marL="0" indent="0" rtl="0">
              <a:buNone/>
            </a:pPr>
            <a:endParaRPr lang="en-GB" noProof="1"/>
          </a:p>
        </p:txBody>
      </p:sp>
    </p:spTree>
    <p:extLst>
      <p:ext uri="{BB962C8B-B14F-4D97-AF65-F5344CB8AC3E}">
        <p14:creationId xmlns:p14="http://schemas.microsoft.com/office/powerpoint/2010/main" val="60830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rtlCol="0"/>
          <a:lstStyle/>
          <a:p>
            <a:pPr algn="ctr" rtl="0"/>
            <a:r>
              <a:rPr lang="en-GB" u="sng" dirty="0"/>
              <a:t>ASCII Adjust After Multiplication(AAM) Instruction</a:t>
            </a:r>
          </a:p>
        </p:txBody>
      </p:sp>
      <p:sp>
        <p:nvSpPr>
          <p:cNvPr id="4" name="Content Placeholder 3">
            <a:extLst>
              <a:ext uri="{FF2B5EF4-FFF2-40B4-BE49-F238E27FC236}">
                <a16:creationId xmlns:a16="http://schemas.microsoft.com/office/drawing/2014/main" id="{7690C477-BA22-4245-8755-3AD8FB4AB2FB}"/>
              </a:ext>
            </a:extLst>
          </p:cNvPr>
          <p:cNvSpPr>
            <a:spLocks noGrp="1"/>
          </p:cNvSpPr>
          <p:nvPr>
            <p:ph sz="half" idx="1"/>
          </p:nvPr>
        </p:nvSpPr>
        <p:spPr>
          <a:xfrm>
            <a:off x="154998" y="900000"/>
            <a:ext cx="11677001" cy="5922000"/>
          </a:xfrm>
        </p:spPr>
        <p:txBody>
          <a:bodyPr rtlCol="0"/>
          <a:lstStyle/>
          <a:p>
            <a:pPr marL="0" indent="0">
              <a:buNone/>
            </a:pPr>
            <a:r>
              <a:rPr lang="en-US" sz="2800" dirty="0"/>
              <a:t>Adjusts the binary result of a MUL instruction. The multiplication must have been performed on unpacked BCD numbers. </a:t>
            </a:r>
          </a:p>
          <a:p>
            <a:pPr marL="0" indent="0">
              <a:buNone/>
            </a:pPr>
            <a:r>
              <a:rPr lang="en-US" sz="2800" dirty="0"/>
              <a:t>AL is divided by 10, quotient is stored in AH and remainder in AL</a:t>
            </a:r>
          </a:p>
          <a:p>
            <a:pPr marL="0" indent="0">
              <a:buNone/>
            </a:pPr>
            <a:endParaRPr lang="en-US" sz="2800" dirty="0"/>
          </a:p>
          <a:p>
            <a:pPr marL="0" indent="0">
              <a:buNone/>
            </a:pPr>
            <a:endParaRPr lang="en-US" sz="2800" dirty="0"/>
          </a:p>
          <a:p>
            <a:pPr marL="0" indent="0">
              <a:buNone/>
            </a:pPr>
            <a:endParaRPr lang="en-US" sz="2800" dirty="0"/>
          </a:p>
          <a:p>
            <a:pPr marL="0" indent="0" rtl="0">
              <a:buNone/>
            </a:pPr>
            <a:endParaRPr lang="en-GB" noProof="1"/>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rtlCol="0"/>
          <a:lstStyle/>
          <a:p>
            <a:pPr rtl="0"/>
            <a:fld id="{058DB212-BFA2-403F-85EF-DFD3FF6D973A}" type="slidenum">
              <a:rPr lang="en-GB" smtClean="0"/>
              <a:pPr rtl="0"/>
              <a:t>6</a:t>
            </a:fld>
            <a:endParaRPr lang="en-GB" dirty="0"/>
          </a:p>
        </p:txBody>
      </p:sp>
      <p:sp>
        <p:nvSpPr>
          <p:cNvPr id="10" name="Content Placeholder 5">
            <a:extLst>
              <a:ext uri="{FF2B5EF4-FFF2-40B4-BE49-F238E27FC236}">
                <a16:creationId xmlns:a16="http://schemas.microsoft.com/office/drawing/2014/main" id="{6060832F-3DD8-DF43-8234-6344A85085BD}"/>
              </a:ext>
            </a:extLst>
          </p:cNvPr>
          <p:cNvSpPr>
            <a:spLocks noGrp="1"/>
          </p:cNvSpPr>
          <p:nvPr>
            <p:ph sz="half" idx="2"/>
          </p:nvPr>
        </p:nvSpPr>
        <p:spPr>
          <a:xfrm>
            <a:off x="907774" y="2626486"/>
            <a:ext cx="10376452" cy="3169148"/>
          </a:xfrm>
          <a:solidFill>
            <a:schemeClr val="tx1"/>
          </a:solidFill>
        </p:spPr>
        <p:txBody>
          <a:bodyPr rtlCol="0"/>
          <a:lstStyle/>
          <a:p>
            <a:pPr marL="0" indent="0">
              <a:buNone/>
            </a:pPr>
            <a:r>
              <a:rPr lang="en-US" sz="3200" b="1" dirty="0">
                <a:solidFill>
                  <a:schemeClr val="bg1"/>
                </a:solidFill>
              </a:rPr>
              <a:t>mov 	AL,3 			; multiplier in unpacked BCD form </a:t>
            </a:r>
          </a:p>
          <a:p>
            <a:pPr marL="0" indent="0">
              <a:buNone/>
            </a:pPr>
            <a:r>
              <a:rPr lang="en-US" sz="3200" b="1" dirty="0">
                <a:solidFill>
                  <a:schemeClr val="bg1"/>
                </a:solidFill>
              </a:rPr>
              <a:t>mov 	BL,9 			; multiplicand in unpacked BCD form </a:t>
            </a:r>
          </a:p>
          <a:p>
            <a:pPr marL="0" indent="0">
              <a:buNone/>
            </a:pPr>
            <a:r>
              <a:rPr lang="en-US" sz="3200" b="1" dirty="0" err="1">
                <a:solidFill>
                  <a:schemeClr val="bg1"/>
                </a:solidFill>
              </a:rPr>
              <a:t>mul</a:t>
            </a:r>
            <a:r>
              <a:rPr lang="en-US" sz="3200" b="1" dirty="0">
                <a:solidFill>
                  <a:schemeClr val="bg1"/>
                </a:solidFill>
              </a:rPr>
              <a:t> 	BL			; result 001BH is in AX </a:t>
            </a:r>
          </a:p>
          <a:p>
            <a:pPr marL="0" indent="0">
              <a:buNone/>
            </a:pPr>
            <a:r>
              <a:rPr lang="en-US" sz="3200" b="1" dirty="0" err="1">
                <a:solidFill>
                  <a:schemeClr val="bg1"/>
                </a:solidFill>
              </a:rPr>
              <a:t>aam</a:t>
            </a:r>
            <a:r>
              <a:rPr lang="en-US" sz="3200" b="1" dirty="0">
                <a:solidFill>
                  <a:schemeClr val="bg1"/>
                </a:solidFill>
              </a:rPr>
              <a:t>				; AX := 0207H </a:t>
            </a:r>
            <a:endParaRPr lang="en-US" sz="3200" dirty="0">
              <a:solidFill>
                <a:schemeClr val="bg1"/>
              </a:solidFill>
            </a:endParaRPr>
          </a:p>
          <a:p>
            <a:pPr marL="0" indent="0">
              <a:buNone/>
            </a:pPr>
            <a:r>
              <a:rPr lang="en-US" sz="3200" b="1" dirty="0">
                <a:solidFill>
                  <a:schemeClr val="bg1"/>
                </a:solidFill>
              </a:rPr>
              <a:t>or 	AX,3030H 	; AX := 3237H </a:t>
            </a:r>
            <a:endParaRPr lang="en-US" sz="3200" dirty="0">
              <a:solidFill>
                <a:schemeClr val="bg1"/>
              </a:solidFill>
            </a:endParaRPr>
          </a:p>
          <a:p>
            <a:pPr marL="0" indent="0">
              <a:buNone/>
            </a:pPr>
            <a:endParaRPr lang="en-US" sz="2400" b="1" dirty="0"/>
          </a:p>
          <a:p>
            <a:endParaRPr lang="en-US" dirty="0"/>
          </a:p>
          <a:p>
            <a:pPr marL="0" indent="0" rtl="0">
              <a:buNone/>
            </a:pPr>
            <a:endParaRPr lang="en-GB" noProof="1"/>
          </a:p>
        </p:txBody>
      </p:sp>
    </p:spTree>
    <p:extLst>
      <p:ext uri="{BB962C8B-B14F-4D97-AF65-F5344CB8AC3E}">
        <p14:creationId xmlns:p14="http://schemas.microsoft.com/office/powerpoint/2010/main" val="382227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rtlCol="0"/>
          <a:lstStyle/>
          <a:p>
            <a:pPr algn="ctr" rtl="0"/>
            <a:r>
              <a:rPr lang="en-GB" u="sng" dirty="0"/>
              <a:t>ASCII Adjust After Division(AAD) Instruction</a:t>
            </a:r>
          </a:p>
        </p:txBody>
      </p:sp>
      <p:sp>
        <p:nvSpPr>
          <p:cNvPr id="4" name="Content Placeholder 3">
            <a:extLst>
              <a:ext uri="{FF2B5EF4-FFF2-40B4-BE49-F238E27FC236}">
                <a16:creationId xmlns:a16="http://schemas.microsoft.com/office/drawing/2014/main" id="{7690C477-BA22-4245-8755-3AD8FB4AB2FB}"/>
              </a:ext>
            </a:extLst>
          </p:cNvPr>
          <p:cNvSpPr>
            <a:spLocks noGrp="1"/>
          </p:cNvSpPr>
          <p:nvPr>
            <p:ph sz="half" idx="1"/>
          </p:nvPr>
        </p:nvSpPr>
        <p:spPr>
          <a:xfrm>
            <a:off x="85324" y="1059042"/>
            <a:ext cx="11857632" cy="5438958"/>
          </a:xfrm>
        </p:spPr>
        <p:txBody>
          <a:bodyPr rtlCol="0"/>
          <a:lstStyle/>
          <a:p>
            <a:pPr marL="0" indent="0">
              <a:buNone/>
            </a:pPr>
            <a:r>
              <a:rPr lang="en-US" sz="2800" dirty="0"/>
              <a:t>Adjusts the unpacked BCD dividend in AX before a division operation. The denominator is a single unpacked byte</a:t>
            </a:r>
          </a:p>
          <a:p>
            <a:pPr marL="0" indent="0">
              <a:buNone/>
            </a:pPr>
            <a:r>
              <a:rPr lang="en-US" sz="2800" dirty="0"/>
              <a:t>Multiplies AH by 10 and adds it to AL and sets AH to 0 </a:t>
            </a:r>
          </a:p>
          <a:p>
            <a:pPr marL="0" indent="0">
              <a:buNone/>
            </a:pPr>
            <a:r>
              <a:rPr lang="en-US" sz="2800" b="1" dirty="0" err="1"/>
              <a:t>aad</a:t>
            </a:r>
            <a:r>
              <a:rPr lang="en-US" sz="2800" b="1" dirty="0"/>
              <a:t> </a:t>
            </a:r>
            <a:r>
              <a:rPr lang="en-US" sz="2800" dirty="0"/>
              <a:t>instruction reverses the changes done by </a:t>
            </a:r>
            <a:r>
              <a:rPr lang="en-US" sz="2800" b="1" dirty="0" err="1"/>
              <a:t>aam</a:t>
            </a:r>
            <a:endParaRPr lang="en-US" sz="2800" b="1" dirty="0"/>
          </a:p>
          <a:p>
            <a:pPr marL="0" indent="0">
              <a:buNone/>
            </a:pPr>
            <a:endParaRPr lang="en-US" sz="2800" dirty="0"/>
          </a:p>
          <a:p>
            <a:pPr marL="0" indent="0">
              <a:buNone/>
            </a:pPr>
            <a:endParaRPr lang="en-US" sz="2800" dirty="0"/>
          </a:p>
          <a:p>
            <a:pPr marL="0" indent="0">
              <a:buNone/>
            </a:pPr>
            <a:endParaRPr lang="en-US" sz="2800" dirty="0"/>
          </a:p>
          <a:p>
            <a:pPr marL="0" indent="0" rtl="0">
              <a:buNone/>
            </a:pPr>
            <a:endParaRPr lang="en-GB" noProof="1"/>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rtlCol="0"/>
          <a:lstStyle/>
          <a:p>
            <a:pPr rtl="0"/>
            <a:fld id="{058DB212-BFA2-403F-85EF-DFD3FF6D973A}" type="slidenum">
              <a:rPr lang="en-GB" smtClean="0"/>
              <a:pPr rtl="0"/>
              <a:t>7</a:t>
            </a:fld>
            <a:endParaRPr lang="en-GB" dirty="0"/>
          </a:p>
        </p:txBody>
      </p:sp>
      <p:sp>
        <p:nvSpPr>
          <p:cNvPr id="10" name="Content Placeholder 5">
            <a:extLst>
              <a:ext uri="{FF2B5EF4-FFF2-40B4-BE49-F238E27FC236}">
                <a16:creationId xmlns:a16="http://schemas.microsoft.com/office/drawing/2014/main" id="{8A7538DE-CEEA-024B-A3CA-830AE00049E3}"/>
              </a:ext>
            </a:extLst>
          </p:cNvPr>
          <p:cNvSpPr>
            <a:spLocks noGrp="1"/>
          </p:cNvSpPr>
          <p:nvPr>
            <p:ph sz="half" idx="2"/>
          </p:nvPr>
        </p:nvSpPr>
        <p:spPr>
          <a:xfrm>
            <a:off x="1718136" y="3174848"/>
            <a:ext cx="9700713" cy="2813356"/>
          </a:xfrm>
          <a:solidFill>
            <a:schemeClr val="tx1"/>
          </a:solidFill>
        </p:spPr>
        <p:txBody>
          <a:bodyPr rtlCol="0"/>
          <a:lstStyle/>
          <a:p>
            <a:pPr marL="0" indent="0">
              <a:buNone/>
            </a:pPr>
            <a:r>
              <a:rPr lang="en-US" sz="3200" b="1" dirty="0">
                <a:solidFill>
                  <a:schemeClr val="bg1"/>
                </a:solidFill>
              </a:rPr>
              <a:t>mov 	AX,0207H 	; dividend in unpacked BCD form </a:t>
            </a:r>
            <a:endParaRPr lang="en-US" sz="3200" dirty="0">
              <a:solidFill>
                <a:schemeClr val="bg1"/>
              </a:solidFill>
            </a:endParaRPr>
          </a:p>
          <a:p>
            <a:pPr marL="0" indent="0">
              <a:buNone/>
            </a:pPr>
            <a:r>
              <a:rPr lang="en-US" sz="3200" b="1" dirty="0">
                <a:solidFill>
                  <a:schemeClr val="bg1"/>
                </a:solidFill>
              </a:rPr>
              <a:t>mov 	BL,05H 		; divisor in unpacked BCD form </a:t>
            </a:r>
          </a:p>
          <a:p>
            <a:pPr marL="0" indent="0">
              <a:buNone/>
            </a:pPr>
            <a:r>
              <a:rPr lang="en-US" sz="3200" b="1" dirty="0" err="1">
                <a:solidFill>
                  <a:schemeClr val="bg1"/>
                </a:solidFill>
              </a:rPr>
              <a:t>aad</a:t>
            </a:r>
            <a:r>
              <a:rPr lang="en-US" sz="3200" b="1" dirty="0">
                <a:solidFill>
                  <a:schemeClr val="bg1"/>
                </a:solidFill>
              </a:rPr>
              <a:t> 				; AX := 001BH </a:t>
            </a:r>
          </a:p>
          <a:p>
            <a:pPr marL="0" indent="0">
              <a:buNone/>
            </a:pPr>
            <a:r>
              <a:rPr lang="en-US" sz="3200" b="1" dirty="0">
                <a:solidFill>
                  <a:schemeClr val="bg1"/>
                </a:solidFill>
              </a:rPr>
              <a:t>div 	BL 			; AX := 0205H </a:t>
            </a:r>
            <a:endParaRPr lang="en-US" sz="3200" dirty="0">
              <a:solidFill>
                <a:schemeClr val="bg1"/>
              </a:solidFill>
            </a:endParaRPr>
          </a:p>
          <a:p>
            <a:pPr marL="0" indent="0">
              <a:buNone/>
            </a:pPr>
            <a:endParaRPr lang="en-US" sz="2400" dirty="0"/>
          </a:p>
          <a:p>
            <a:pPr marL="0" indent="0">
              <a:buNone/>
            </a:pPr>
            <a:endParaRPr lang="en-US" sz="2400" b="1" dirty="0"/>
          </a:p>
          <a:p>
            <a:endParaRPr lang="en-US" dirty="0"/>
          </a:p>
          <a:p>
            <a:pPr marL="0" indent="0" rtl="0">
              <a:buNone/>
            </a:pPr>
            <a:endParaRPr lang="en-GB" noProof="1"/>
          </a:p>
        </p:txBody>
      </p:sp>
    </p:spTree>
    <p:extLst>
      <p:ext uri="{BB962C8B-B14F-4D97-AF65-F5344CB8AC3E}">
        <p14:creationId xmlns:p14="http://schemas.microsoft.com/office/powerpoint/2010/main" val="4681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0226-735D-804C-BE64-6BE606E9B3C4}"/>
              </a:ext>
            </a:extLst>
          </p:cNvPr>
          <p:cNvSpPr>
            <a:spLocks noGrp="1"/>
          </p:cNvSpPr>
          <p:nvPr>
            <p:ph type="title"/>
          </p:nvPr>
        </p:nvSpPr>
        <p:spPr>
          <a:xfrm>
            <a:off x="360000" y="360000"/>
            <a:ext cx="11234400" cy="540000"/>
          </a:xfrm>
        </p:spPr>
        <p:txBody>
          <a:bodyPr/>
          <a:lstStyle/>
          <a:p>
            <a:pPr algn="ctr"/>
            <a:r>
              <a:rPr lang="en-US" sz="3600" u="sng" dirty="0"/>
              <a:t>Binary Coded Decimal</a:t>
            </a:r>
          </a:p>
        </p:txBody>
      </p:sp>
      <p:sp>
        <p:nvSpPr>
          <p:cNvPr id="3" name="Text Placeholder 2">
            <a:extLst>
              <a:ext uri="{FF2B5EF4-FFF2-40B4-BE49-F238E27FC236}">
                <a16:creationId xmlns:a16="http://schemas.microsoft.com/office/drawing/2014/main" id="{88DF310D-45A5-2F49-B4EE-B8F9DE46E36C}"/>
              </a:ext>
            </a:extLst>
          </p:cNvPr>
          <p:cNvSpPr>
            <a:spLocks noGrp="1"/>
          </p:cNvSpPr>
          <p:nvPr>
            <p:ph type="body" sz="quarter" idx="12"/>
          </p:nvPr>
        </p:nvSpPr>
        <p:spPr>
          <a:xfrm>
            <a:off x="360363" y="1080000"/>
            <a:ext cx="11516327" cy="5205186"/>
          </a:xfrm>
        </p:spPr>
        <p:txBody>
          <a:bodyPr/>
          <a:lstStyle/>
          <a:p>
            <a:r>
              <a:rPr lang="en-US" sz="2800" dirty="0"/>
              <a:t>Binary-coded decimal (BCD) integers use 4 binary bits to represent each decimal digit.</a:t>
            </a:r>
          </a:p>
          <a:p>
            <a:r>
              <a:rPr lang="en-US" sz="2800" dirty="0"/>
              <a:t>A number using unpacked BCD representation stores a decimal digit in the lower four bits of each byte.</a:t>
            </a:r>
          </a:p>
          <a:p>
            <a:r>
              <a:rPr lang="en-US" sz="2800" dirty="0"/>
              <a:t>For example; 5,678 is stored as the following sequence of hexadecimal bytes: </a:t>
            </a:r>
          </a:p>
          <a:p>
            <a:endParaRPr lang="en-US" dirty="0"/>
          </a:p>
          <a:p>
            <a:endParaRPr lang="en-US" dirty="0"/>
          </a:p>
        </p:txBody>
      </p:sp>
      <p:sp>
        <p:nvSpPr>
          <p:cNvPr id="6" name="Slide Number Placeholder 5">
            <a:extLst>
              <a:ext uri="{FF2B5EF4-FFF2-40B4-BE49-F238E27FC236}">
                <a16:creationId xmlns:a16="http://schemas.microsoft.com/office/drawing/2014/main" id="{6FD2FFE1-D2CF-744E-94F7-BE7C73295A1B}"/>
              </a:ext>
            </a:extLst>
          </p:cNvPr>
          <p:cNvSpPr>
            <a:spLocks noGrp="1"/>
          </p:cNvSpPr>
          <p:nvPr>
            <p:ph type="sldNum" sz="quarter" idx="15"/>
          </p:nvPr>
        </p:nvSpPr>
        <p:spPr/>
        <p:txBody>
          <a:bodyPr/>
          <a:lstStyle/>
          <a:p>
            <a:pPr rtl="0"/>
            <a:fld id="{058DB212-BFA2-403F-85EF-DFD3FF6D973A}" type="slidenum">
              <a:rPr lang="en-GB" noProof="0" smtClean="0"/>
              <a:pPr rtl="0"/>
              <a:t>8</a:t>
            </a:fld>
            <a:endParaRPr lang="en-GB" noProof="0" dirty="0"/>
          </a:p>
        </p:txBody>
      </p:sp>
      <p:pic>
        <p:nvPicPr>
          <p:cNvPr id="2050" name="Picture 2" descr="page66image3683213744">
            <a:extLst>
              <a:ext uri="{FF2B5EF4-FFF2-40B4-BE49-F238E27FC236}">
                <a16:creationId xmlns:a16="http://schemas.microsoft.com/office/drawing/2014/main" id="{CCE699D3-DFA8-6D4E-9178-B1715A31D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229600" cy="38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ge66image3683217056">
            <a:extLst>
              <a:ext uri="{FF2B5EF4-FFF2-40B4-BE49-F238E27FC236}">
                <a16:creationId xmlns:a16="http://schemas.microsoft.com/office/drawing/2014/main" id="{5E903A64-A223-3247-970F-CE685F3F1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9900" cy="889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ge66image3683189584">
            <a:extLst>
              <a:ext uri="{FF2B5EF4-FFF2-40B4-BE49-F238E27FC236}">
                <a16:creationId xmlns:a16="http://schemas.microsoft.com/office/drawing/2014/main" id="{C7A10E04-82BA-E144-8225-ECC63D3AD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1100"/>
            <a:ext cx="469900" cy="889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D102CCF4-A388-5B47-985A-6C441B7AEB7E}"/>
              </a:ext>
            </a:extLst>
          </p:cNvPr>
          <p:cNvGraphicFramePr>
            <a:graphicFrameLocks noGrp="1"/>
          </p:cNvGraphicFramePr>
          <p:nvPr>
            <p:extLst>
              <p:ext uri="{D42A27DB-BD31-4B8C-83A1-F6EECF244321}">
                <p14:modId xmlns:p14="http://schemas.microsoft.com/office/powerpoint/2010/main" val="2813209941"/>
              </p:ext>
            </p:extLst>
          </p:nvPr>
        </p:nvGraphicFramePr>
        <p:xfrm>
          <a:off x="4204136" y="3682593"/>
          <a:ext cx="2638096" cy="532055"/>
        </p:xfrm>
        <a:graphic>
          <a:graphicData uri="http://schemas.openxmlformats.org/drawingml/2006/table">
            <a:tbl>
              <a:tblPr firstRow="1" bandRow="1">
                <a:tableStyleId>{5C22544A-7EE6-4342-B048-85BDC9FD1C3A}</a:tableStyleId>
              </a:tblPr>
              <a:tblGrid>
                <a:gridCol w="659524">
                  <a:extLst>
                    <a:ext uri="{9D8B030D-6E8A-4147-A177-3AD203B41FA5}">
                      <a16:colId xmlns:a16="http://schemas.microsoft.com/office/drawing/2014/main" val="1821553857"/>
                    </a:ext>
                  </a:extLst>
                </a:gridCol>
                <a:gridCol w="659524">
                  <a:extLst>
                    <a:ext uri="{9D8B030D-6E8A-4147-A177-3AD203B41FA5}">
                      <a16:colId xmlns:a16="http://schemas.microsoft.com/office/drawing/2014/main" val="4211971032"/>
                    </a:ext>
                  </a:extLst>
                </a:gridCol>
                <a:gridCol w="659524">
                  <a:extLst>
                    <a:ext uri="{9D8B030D-6E8A-4147-A177-3AD203B41FA5}">
                      <a16:colId xmlns:a16="http://schemas.microsoft.com/office/drawing/2014/main" val="961754248"/>
                    </a:ext>
                  </a:extLst>
                </a:gridCol>
                <a:gridCol w="659524">
                  <a:extLst>
                    <a:ext uri="{9D8B030D-6E8A-4147-A177-3AD203B41FA5}">
                      <a16:colId xmlns:a16="http://schemas.microsoft.com/office/drawing/2014/main" val="12994696"/>
                    </a:ext>
                  </a:extLst>
                </a:gridCol>
              </a:tblGrid>
              <a:tr h="532055">
                <a:tc>
                  <a:txBody>
                    <a:bodyPr/>
                    <a:lstStyle/>
                    <a:p>
                      <a:r>
                        <a:rPr lang="en-US" sz="2800" dirty="0">
                          <a:solidFill>
                            <a:srgbClr val="000000"/>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dirty="0">
                          <a:solidFill>
                            <a:srgbClr val="000000"/>
                          </a:solidFill>
                        </a:rPr>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dirty="0">
                          <a:solidFill>
                            <a:srgbClr val="000000"/>
                          </a:solidFill>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dirty="0">
                          <a:solidFill>
                            <a:srgbClr val="000000"/>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4355296"/>
                  </a:ext>
                </a:extLst>
              </a:tr>
            </a:tbl>
          </a:graphicData>
        </a:graphic>
      </p:graphicFrame>
    </p:spTree>
    <p:extLst>
      <p:ext uri="{BB962C8B-B14F-4D97-AF65-F5344CB8AC3E}">
        <p14:creationId xmlns:p14="http://schemas.microsoft.com/office/powerpoint/2010/main" val="217316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0226-735D-804C-BE64-6BE606E9B3C4}"/>
              </a:ext>
            </a:extLst>
          </p:cNvPr>
          <p:cNvSpPr>
            <a:spLocks noGrp="1"/>
          </p:cNvSpPr>
          <p:nvPr>
            <p:ph type="title"/>
          </p:nvPr>
        </p:nvSpPr>
        <p:spPr>
          <a:xfrm>
            <a:off x="360000" y="360000"/>
            <a:ext cx="11234400" cy="540000"/>
          </a:xfrm>
        </p:spPr>
        <p:txBody>
          <a:bodyPr/>
          <a:lstStyle/>
          <a:p>
            <a:pPr algn="ctr"/>
            <a:r>
              <a:rPr lang="en-US" sz="3600" u="sng" dirty="0"/>
              <a:t>Packed Decimal Arithmetic</a:t>
            </a:r>
          </a:p>
        </p:txBody>
      </p:sp>
      <p:sp>
        <p:nvSpPr>
          <p:cNvPr id="3" name="Text Placeholder 2">
            <a:extLst>
              <a:ext uri="{FF2B5EF4-FFF2-40B4-BE49-F238E27FC236}">
                <a16:creationId xmlns:a16="http://schemas.microsoft.com/office/drawing/2014/main" id="{88DF310D-45A5-2F49-B4EE-B8F9DE46E36C}"/>
              </a:ext>
            </a:extLst>
          </p:cNvPr>
          <p:cNvSpPr>
            <a:spLocks noGrp="1"/>
          </p:cNvSpPr>
          <p:nvPr>
            <p:ph type="body" sz="quarter" idx="12"/>
          </p:nvPr>
        </p:nvSpPr>
        <p:spPr>
          <a:xfrm>
            <a:off x="360363" y="1080000"/>
            <a:ext cx="11516327" cy="5205186"/>
          </a:xfrm>
        </p:spPr>
        <p:txBody>
          <a:bodyPr/>
          <a:lstStyle/>
          <a:p>
            <a:r>
              <a:rPr lang="en-US" sz="2800" dirty="0"/>
              <a:t>Store two decimal integers per byte.</a:t>
            </a:r>
          </a:p>
          <a:p>
            <a:r>
              <a:rPr lang="en-US" sz="2800" dirty="0"/>
              <a:t>For example; 12,345,678 can be stored as the following sequence of hexadecimal bytes: </a:t>
            </a:r>
          </a:p>
          <a:p>
            <a:endParaRPr lang="en-US" sz="2800" dirty="0"/>
          </a:p>
        </p:txBody>
      </p:sp>
      <p:sp>
        <p:nvSpPr>
          <p:cNvPr id="6" name="Slide Number Placeholder 5">
            <a:extLst>
              <a:ext uri="{FF2B5EF4-FFF2-40B4-BE49-F238E27FC236}">
                <a16:creationId xmlns:a16="http://schemas.microsoft.com/office/drawing/2014/main" id="{6FD2FFE1-D2CF-744E-94F7-BE7C73295A1B}"/>
              </a:ext>
            </a:extLst>
          </p:cNvPr>
          <p:cNvSpPr>
            <a:spLocks noGrp="1"/>
          </p:cNvSpPr>
          <p:nvPr>
            <p:ph type="sldNum" sz="quarter" idx="15"/>
          </p:nvPr>
        </p:nvSpPr>
        <p:spPr/>
        <p:txBody>
          <a:bodyPr/>
          <a:lstStyle/>
          <a:p>
            <a:pPr rtl="0"/>
            <a:fld id="{058DB212-BFA2-403F-85EF-DFD3FF6D973A}" type="slidenum">
              <a:rPr lang="en-GB" noProof="0" smtClean="0"/>
              <a:pPr rtl="0"/>
              <a:t>9</a:t>
            </a:fld>
            <a:endParaRPr lang="en-GB" noProof="0" dirty="0"/>
          </a:p>
        </p:txBody>
      </p:sp>
      <p:graphicFrame>
        <p:nvGraphicFramePr>
          <p:cNvPr id="7" name="Table 6">
            <a:extLst>
              <a:ext uri="{FF2B5EF4-FFF2-40B4-BE49-F238E27FC236}">
                <a16:creationId xmlns:a16="http://schemas.microsoft.com/office/drawing/2014/main" id="{92DC06A5-1D03-CB49-8DEA-72469CF53F62}"/>
              </a:ext>
            </a:extLst>
          </p:cNvPr>
          <p:cNvGraphicFramePr>
            <a:graphicFrameLocks noGrp="1"/>
          </p:cNvGraphicFramePr>
          <p:nvPr>
            <p:extLst>
              <p:ext uri="{D42A27DB-BD31-4B8C-83A1-F6EECF244321}">
                <p14:modId xmlns:p14="http://schemas.microsoft.com/office/powerpoint/2010/main" val="3233985348"/>
              </p:ext>
            </p:extLst>
          </p:nvPr>
        </p:nvGraphicFramePr>
        <p:xfrm>
          <a:off x="3504310" y="2539843"/>
          <a:ext cx="2591692" cy="574807"/>
        </p:xfrm>
        <a:graphic>
          <a:graphicData uri="http://schemas.openxmlformats.org/drawingml/2006/table">
            <a:tbl>
              <a:tblPr firstRow="1" bandRow="1">
                <a:tableStyleId>{5C22544A-7EE6-4342-B048-85BDC9FD1C3A}</a:tableStyleId>
              </a:tblPr>
              <a:tblGrid>
                <a:gridCol w="647923">
                  <a:extLst>
                    <a:ext uri="{9D8B030D-6E8A-4147-A177-3AD203B41FA5}">
                      <a16:colId xmlns:a16="http://schemas.microsoft.com/office/drawing/2014/main" val="881937737"/>
                    </a:ext>
                  </a:extLst>
                </a:gridCol>
                <a:gridCol w="647923">
                  <a:extLst>
                    <a:ext uri="{9D8B030D-6E8A-4147-A177-3AD203B41FA5}">
                      <a16:colId xmlns:a16="http://schemas.microsoft.com/office/drawing/2014/main" val="2979957064"/>
                    </a:ext>
                  </a:extLst>
                </a:gridCol>
                <a:gridCol w="647923">
                  <a:extLst>
                    <a:ext uri="{9D8B030D-6E8A-4147-A177-3AD203B41FA5}">
                      <a16:colId xmlns:a16="http://schemas.microsoft.com/office/drawing/2014/main" val="2742384491"/>
                    </a:ext>
                  </a:extLst>
                </a:gridCol>
                <a:gridCol w="647923">
                  <a:extLst>
                    <a:ext uri="{9D8B030D-6E8A-4147-A177-3AD203B41FA5}">
                      <a16:colId xmlns:a16="http://schemas.microsoft.com/office/drawing/2014/main" val="3292088961"/>
                    </a:ext>
                  </a:extLst>
                </a:gridCol>
              </a:tblGrid>
              <a:tr h="574807">
                <a:tc>
                  <a:txBody>
                    <a:bodyPr/>
                    <a:lstStyle/>
                    <a:p>
                      <a:pPr algn="ctr"/>
                      <a:r>
                        <a:rPr lang="en-US" sz="2800" dirty="0">
                          <a:solidFill>
                            <a:schemeClr val="tx1"/>
                          </a:solidFill>
                          <a:latin typeface="+mj-lt"/>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mj-lt"/>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mj-lt"/>
                        </a:rPr>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mj-lt"/>
                        </a:rPr>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656877"/>
                  </a:ext>
                </a:extLst>
              </a:tr>
            </a:tbl>
          </a:graphicData>
        </a:graphic>
      </p:graphicFrame>
      <p:pic>
        <p:nvPicPr>
          <p:cNvPr id="2050" name="Picture 2" descr="page66image3683213744">
            <a:extLst>
              <a:ext uri="{FF2B5EF4-FFF2-40B4-BE49-F238E27FC236}">
                <a16:creationId xmlns:a16="http://schemas.microsoft.com/office/drawing/2014/main" id="{CCE699D3-DFA8-6D4E-9178-B1715A31D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229600" cy="38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ge66image3683217056">
            <a:extLst>
              <a:ext uri="{FF2B5EF4-FFF2-40B4-BE49-F238E27FC236}">
                <a16:creationId xmlns:a16="http://schemas.microsoft.com/office/drawing/2014/main" id="{5E903A64-A223-3247-970F-CE685F3F1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9900" cy="889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ge66image3683189584">
            <a:extLst>
              <a:ext uri="{FF2B5EF4-FFF2-40B4-BE49-F238E27FC236}">
                <a16:creationId xmlns:a16="http://schemas.microsoft.com/office/drawing/2014/main" id="{C7A10E04-82BA-E144-8225-ECC63D3AD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1100"/>
            <a:ext cx="469900" cy="8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897105"/>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9601_TF78043420" id="{A6917AA8-C9E8-4A12-AE9E-1A98AE1ECC72}" vid="{57722AD2-898E-4AB7-950E-1026396952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462</Words>
  <Application>Microsoft Office PowerPoint</Application>
  <PresentationFormat>Widescreen</PresentationFormat>
  <Paragraphs>109</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Lucida Sans Typewriter</vt:lpstr>
      <vt:lpstr>Times New Roman</vt:lpstr>
      <vt:lpstr>Tw Cen MT</vt:lpstr>
      <vt:lpstr>Wingdings</vt:lpstr>
      <vt:lpstr>Office Theme</vt:lpstr>
      <vt:lpstr>NUMBERS</vt:lpstr>
      <vt:lpstr>Representation of Numbers</vt:lpstr>
      <vt:lpstr>ASCII Representation</vt:lpstr>
      <vt:lpstr>ASCII Adjust After Addition(AAA) Instruction</vt:lpstr>
      <vt:lpstr>ASCII Adjust After Subtraction(AAS) Instruction</vt:lpstr>
      <vt:lpstr>ASCII Adjust After Multiplication(AAM) Instruction</vt:lpstr>
      <vt:lpstr>ASCII Adjust After Division(AAD) Instruction</vt:lpstr>
      <vt:lpstr>Binary Coded Decimal</vt:lpstr>
      <vt:lpstr>Packed Decimal Arithmetic</vt:lpstr>
      <vt:lpstr>Decimal Adjust After Addition (DAA) Instruction</vt:lpstr>
      <vt:lpstr>Decimal Adjust After Subtraction (DAS) Instruction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2019-10-10T15:24:59Z</dcterms:created>
  <dcterms:modified xsi:type="dcterms:W3CDTF">2019-10-30T07:34:42Z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2019-05-20T02:53:28.5267420Z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4b9d159a-6b6a-4d75-93fc-e05b807a908e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