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Economica"/>
      <p:regular r:id="rId43"/>
      <p:bold r:id="rId44"/>
      <p:italic r:id="rId45"/>
      <p:boldItalic r:id="rId46"/>
    </p:embeddedFont>
    <p:embeddedFont>
      <p:font typeface="Open Sa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Economica-bold.fntdata"/><Relationship Id="rId43" Type="http://schemas.openxmlformats.org/officeDocument/2006/relationships/font" Target="fonts/Economica-regular.fntdata"/><Relationship Id="rId46" Type="http://schemas.openxmlformats.org/officeDocument/2006/relationships/font" Target="fonts/Economica-boldItalic.fntdata"/><Relationship Id="rId45" Type="http://schemas.openxmlformats.org/officeDocument/2006/relationships/font" Target="fonts/Economic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bold.fntdata"/><Relationship Id="rId47" Type="http://schemas.openxmlformats.org/officeDocument/2006/relationships/font" Target="fonts/OpenSans-regular.fntdata"/><Relationship Id="rId49"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1ffc0c103_0_9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1ffc0c103_0_9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1ffc0c103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1ffc0c103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1ffc0c103_0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1ffc0c103_0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1ffc0c103_0_9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1ffc0c103_0_9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305769bfe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305769bfe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305769bfe_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305769bfe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305769bfe_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305769bfe_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305769bfe_6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305769bfe_6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305769bfe_6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305769bfe_6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1ffc0c103_0_9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1ffc0c103_0_9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61ffc0c103_0_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1ffc0c103_0_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210b6dd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210b6dd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210b6ddb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210b6ddb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210b6ddb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210b6ddb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210b6ddb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210b6ddb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210b6ddb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210b6ddb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61ffc0c103_0_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1ffc0c103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62dd5d498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62dd5d498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6305769bf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6305769bf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62dd5d498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2dd5d498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62dd5d498b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62dd5d498b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1ffc0c103_0_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1ffc0c103_0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62dd5d498b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62dd5d498b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6305769bfe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6305769bfe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6305769bfe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6305769bfe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6305769bfe_5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6305769bfe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61ffc0c103_0_9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61ffc0c103_0_9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6305769b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6305769b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6305769bf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6305769bf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61ffc0c103_0_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61ffc0c103_0_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305769bf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305769bf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305769bf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305769bf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1ffc0c103_0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1ffc0c103_0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1ffc0c103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1ffc0c103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1ffc0c103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1ffc0c103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1ffc0c103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1ffc0c103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PROCEDURES</a:t>
            </a:r>
            <a:endParaRPr/>
          </a:p>
        </p:txBody>
      </p:sp>
      <p:sp>
        <p:nvSpPr>
          <p:cNvPr id="63" name="Google Shape;63;p13"/>
          <p:cNvSpPr txBox="1"/>
          <p:nvPr>
            <p:ph idx="1" type="subTitle"/>
          </p:nvPr>
        </p:nvSpPr>
        <p:spPr>
          <a:xfrm>
            <a:off x="3044700" y="2981455"/>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GROUP 4 PRESENTATION</a:t>
            </a:r>
            <a:endParaRPr/>
          </a:p>
          <a:p>
            <a:pPr indent="0" lvl="0" marL="0" rtl="0" algn="l">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Linking to a Library</a:t>
            </a:r>
            <a:endParaRPr/>
          </a:p>
        </p:txBody>
      </p:sp>
      <p:sp>
        <p:nvSpPr>
          <p:cNvPr id="115" name="Google Shape;115;p2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b="1" lang="en"/>
              <a:t>Using Linker Command Options </a:t>
            </a:r>
            <a:endParaRPr b="1"/>
          </a:p>
          <a:p>
            <a:pPr indent="0" lvl="0" marL="0" rtl="0" algn="l">
              <a:spcBef>
                <a:spcPts val="1600"/>
              </a:spcBef>
              <a:spcAft>
                <a:spcPts val="0"/>
              </a:spcAft>
              <a:buNone/>
            </a:pPr>
            <a:r>
              <a:rPr lang="en"/>
              <a:t>The linker utility combines a program’s object file with one or more object files and link libraries. </a:t>
            </a:r>
            <a:endParaRPr/>
          </a:p>
          <a:p>
            <a:pPr indent="0" lvl="0" marL="0" rtl="0" algn="l">
              <a:spcBef>
                <a:spcPts val="1600"/>
              </a:spcBef>
              <a:spcAft>
                <a:spcPts val="0"/>
              </a:spcAft>
              <a:buNone/>
            </a:pPr>
            <a:r>
              <a:rPr lang="en"/>
              <a:t>The following command, for example, links hello.obj to the irvine32.lib and kernel32.lib libraries: </a:t>
            </a:r>
            <a:endParaRPr/>
          </a:p>
          <a:p>
            <a:pPr indent="457200" lvl="0" marL="1371600" rtl="0" algn="l">
              <a:spcBef>
                <a:spcPts val="1600"/>
              </a:spcBef>
              <a:spcAft>
                <a:spcPts val="1600"/>
              </a:spcAft>
              <a:buNone/>
            </a:pPr>
            <a:r>
              <a:rPr lang="en"/>
              <a:t>link hello.obj irvine32.lib kernel32.lib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Linking to a Library										</a:t>
            </a:r>
            <a:r>
              <a:rPr lang="en" sz="1600"/>
              <a:t>...continued </a:t>
            </a:r>
            <a:endParaRPr sz="1600"/>
          </a:p>
        </p:txBody>
      </p:sp>
      <p:sp>
        <p:nvSpPr>
          <p:cNvPr id="121" name="Google Shape;121;p2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2) </a:t>
            </a:r>
            <a:r>
              <a:rPr b="1" lang="en"/>
              <a:t>Linking 32-Bit Programs </a:t>
            </a:r>
            <a:endParaRPr b="1"/>
          </a:p>
          <a:p>
            <a:pPr indent="0" lvl="0" marL="0" rtl="0" algn="l">
              <a:spcBef>
                <a:spcPts val="1600"/>
              </a:spcBef>
              <a:spcAft>
                <a:spcPts val="0"/>
              </a:spcAft>
              <a:buNone/>
            </a:pPr>
            <a:r>
              <a:rPr lang="en"/>
              <a:t>o </a:t>
            </a:r>
            <a:r>
              <a:rPr b="1" lang="en"/>
              <a:t>kernel32.lib</a:t>
            </a:r>
            <a:r>
              <a:rPr lang="en"/>
              <a:t>: Part of the MS-Windows Platform Software Developments Kit (SDK). It contains linking information for system functions located in a file named kernel32.dll. </a:t>
            </a:r>
            <a:endParaRPr/>
          </a:p>
          <a:p>
            <a:pPr indent="0" lvl="0" marL="0" rtl="0" algn="l">
              <a:spcBef>
                <a:spcPts val="1600"/>
              </a:spcBef>
              <a:spcAft>
                <a:spcPts val="0"/>
              </a:spcAft>
              <a:buNone/>
            </a:pPr>
            <a:r>
              <a:rPr lang="en"/>
              <a:t>o</a:t>
            </a:r>
            <a:r>
              <a:rPr lang="en"/>
              <a:t>  </a:t>
            </a:r>
            <a:r>
              <a:rPr b="1" lang="en"/>
              <a:t>kernel32.dll</a:t>
            </a:r>
            <a:r>
              <a:rPr lang="en"/>
              <a:t>: MS-Windows Dynamic Link Library (DLL). It contains executable functions that perform character-based input-output. </a:t>
            </a:r>
            <a:endParaRPr/>
          </a:p>
          <a:p>
            <a:pPr indent="0" lvl="0" marL="0" rtl="0" algn="l">
              <a:spcBef>
                <a:spcPts val="1600"/>
              </a:spcBef>
              <a:spcAft>
                <a:spcPts val="1600"/>
              </a:spcAft>
              <a:buNone/>
            </a:pPr>
            <a:r>
              <a:rPr lang="en">
                <a:solidFill>
                  <a:srgbClr val="242729"/>
                </a:solidFill>
                <a:highlight>
                  <a:srgbClr val="FFFFFF"/>
                </a:highlight>
              </a:rPr>
              <a:t>o</a:t>
            </a:r>
            <a:r>
              <a:rPr lang="en">
                <a:solidFill>
                  <a:srgbClr val="242729"/>
                </a:solidFill>
                <a:highlight>
                  <a:srgbClr val="FFFFFF"/>
                </a:highlight>
              </a:rPr>
              <a:t> </a:t>
            </a:r>
            <a:r>
              <a:rPr b="1" lang="en">
                <a:solidFill>
                  <a:srgbClr val="242729"/>
                </a:solidFill>
                <a:highlight>
                  <a:srgbClr val="FFFFFF"/>
                </a:highlight>
              </a:rPr>
              <a:t>irvin32.lib: </a:t>
            </a:r>
            <a:r>
              <a:rPr lang="en">
                <a:solidFill>
                  <a:srgbClr val="242729"/>
                </a:solidFill>
                <a:highlight>
                  <a:srgbClr val="FFFFFF"/>
                </a:highlight>
              </a:rPr>
              <a:t> A collection of helpful functions. It also provides library functions that read and print integers.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Fig 1.1: H</a:t>
            </a:r>
            <a:r>
              <a:rPr lang="en"/>
              <a:t>ow kernel32.lib is a bridge to kernel32.dll: </a:t>
            </a:r>
            <a:endParaRPr/>
          </a:p>
          <a:p>
            <a:pPr indent="0" lvl="0" marL="0" rtl="0" algn="l">
              <a:spcBef>
                <a:spcPts val="0"/>
              </a:spcBef>
              <a:spcAft>
                <a:spcPts val="0"/>
              </a:spcAft>
              <a:buClr>
                <a:schemeClr val="dk1"/>
              </a:buClr>
              <a:buSzPts val="1100"/>
              <a:buFont typeface="Arial"/>
              <a:buNone/>
            </a:pPr>
            <a:r>
              <a:t/>
            </a:r>
            <a:endParaRPr/>
          </a:p>
        </p:txBody>
      </p:sp>
      <p:pic>
        <p:nvPicPr>
          <p:cNvPr id="127" name="Google Shape;127;p24"/>
          <p:cNvPicPr preferRelativeResize="0"/>
          <p:nvPr/>
        </p:nvPicPr>
        <p:blipFill>
          <a:blip r:embed="rId3">
            <a:alphaModFix/>
          </a:blip>
          <a:stretch>
            <a:fillRect/>
          </a:stretch>
        </p:blipFill>
        <p:spPr>
          <a:xfrm>
            <a:off x="1844850" y="541025"/>
            <a:ext cx="5033525" cy="2853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The Book’s Link Library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155850" y="1175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Overview</a:t>
            </a:r>
            <a:endParaRPr b="1"/>
          </a:p>
        </p:txBody>
      </p:sp>
      <p:sp>
        <p:nvSpPr>
          <p:cNvPr id="138" name="Google Shape;138;p26"/>
          <p:cNvSpPr txBox="1"/>
          <p:nvPr>
            <p:ph idx="1" type="body"/>
          </p:nvPr>
        </p:nvSpPr>
        <p:spPr>
          <a:xfrm>
            <a:off x="155850" y="739800"/>
            <a:ext cx="8832300" cy="36639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sz="2400">
                <a:latin typeface="Arial"/>
                <a:ea typeface="Arial"/>
                <a:cs typeface="Arial"/>
                <a:sym typeface="Arial"/>
              </a:rPr>
              <a:t>Makes it easier for us to process input-output in assembly language application.</a:t>
            </a:r>
            <a:endParaRPr sz="2400">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 sz="2400">
                <a:latin typeface="Arial"/>
                <a:ea typeface="Arial"/>
                <a:cs typeface="Arial"/>
                <a:sym typeface="Arial"/>
              </a:rPr>
              <a:t>There are plenty of library procedures, which implement different system functions.</a:t>
            </a:r>
            <a:endParaRPr sz="2400">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b="1" lang="en" sz="2400">
                <a:latin typeface="Arial"/>
                <a:ea typeface="Arial"/>
                <a:cs typeface="Arial"/>
                <a:sym typeface="Arial"/>
              </a:rPr>
              <a:t>Examples:</a:t>
            </a:r>
            <a:endParaRPr b="1" sz="2400">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 sz="2400">
                <a:latin typeface="Arial"/>
                <a:ea typeface="Arial"/>
                <a:cs typeface="Arial"/>
                <a:sym typeface="Arial"/>
              </a:rPr>
              <a:t>•</a:t>
            </a:r>
            <a:r>
              <a:rPr i="1" lang="en" sz="2400">
                <a:latin typeface="Arial"/>
                <a:ea typeface="Arial"/>
                <a:cs typeface="Arial"/>
                <a:sym typeface="Arial"/>
              </a:rPr>
              <a:t>Clrscr: </a:t>
            </a:r>
            <a:r>
              <a:rPr lang="en" sz="2400">
                <a:latin typeface="Arial"/>
                <a:ea typeface="Arial"/>
                <a:cs typeface="Arial"/>
                <a:sym typeface="Arial"/>
              </a:rPr>
              <a:t>clears console, locates cursor at upper left corner.</a:t>
            </a:r>
            <a:endParaRPr sz="2400">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 sz="2400">
                <a:latin typeface="Arial"/>
                <a:ea typeface="Arial"/>
                <a:cs typeface="Arial"/>
                <a:sym typeface="Arial"/>
              </a:rPr>
              <a:t>•</a:t>
            </a:r>
            <a:r>
              <a:rPr i="1" lang="en" sz="2400">
                <a:latin typeface="Arial"/>
                <a:ea typeface="Arial"/>
                <a:cs typeface="Arial"/>
                <a:sym typeface="Arial"/>
              </a:rPr>
              <a:t>CloseFile: </a:t>
            </a:r>
            <a:r>
              <a:rPr lang="en" sz="2400">
                <a:latin typeface="Arial"/>
                <a:ea typeface="Arial"/>
                <a:cs typeface="Arial"/>
                <a:sym typeface="Arial"/>
              </a:rPr>
              <a:t>closes an open disk file.</a:t>
            </a:r>
            <a:endParaRPr sz="2400">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 sz="2400">
                <a:latin typeface="Arial"/>
                <a:ea typeface="Arial"/>
                <a:cs typeface="Arial"/>
                <a:sym typeface="Arial"/>
              </a:rPr>
              <a:t>•</a:t>
            </a:r>
            <a:r>
              <a:rPr i="1" lang="en" sz="2400">
                <a:latin typeface="Arial"/>
                <a:ea typeface="Arial"/>
                <a:cs typeface="Arial"/>
                <a:sym typeface="Arial"/>
              </a:rPr>
              <a:t>StrLength: </a:t>
            </a:r>
            <a:r>
              <a:rPr lang="en" sz="2400">
                <a:latin typeface="Arial"/>
                <a:ea typeface="Arial"/>
                <a:cs typeface="Arial"/>
                <a:sym typeface="Arial"/>
              </a:rPr>
              <a:t>returns length of a string</a:t>
            </a:r>
            <a:endParaRPr sz="2400">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t/>
            </a:r>
            <a:endParaRPr sz="2400">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contd.</a:t>
            </a:r>
            <a:endParaRPr/>
          </a:p>
        </p:txBody>
      </p:sp>
      <p:sp>
        <p:nvSpPr>
          <p:cNvPr id="144" name="Google Shape;144;p2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sz="2400">
                <a:latin typeface="Arial"/>
                <a:ea typeface="Arial"/>
                <a:cs typeface="Arial"/>
                <a:sym typeface="Arial"/>
              </a:rPr>
              <a:t>•</a:t>
            </a:r>
            <a:r>
              <a:rPr i="1" lang="en" sz="2400">
                <a:latin typeface="Arial"/>
                <a:ea typeface="Arial"/>
                <a:cs typeface="Arial"/>
                <a:sym typeface="Arial"/>
              </a:rPr>
              <a:t>WaitMsg: </a:t>
            </a:r>
            <a:r>
              <a:rPr lang="en" sz="2400">
                <a:latin typeface="Arial"/>
                <a:ea typeface="Arial"/>
                <a:cs typeface="Arial"/>
                <a:sym typeface="Arial"/>
              </a:rPr>
              <a:t>displays message, waits for enter key to be pressed.</a:t>
            </a:r>
            <a:endParaRPr sz="2400">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 sz="2400">
                <a:latin typeface="Arial"/>
                <a:ea typeface="Arial"/>
                <a:cs typeface="Arial"/>
                <a:sym typeface="Arial"/>
              </a:rPr>
              <a:t>•</a:t>
            </a:r>
            <a:r>
              <a:rPr i="1" lang="en" sz="2400">
                <a:latin typeface="Arial"/>
                <a:ea typeface="Arial"/>
                <a:cs typeface="Arial"/>
                <a:sym typeface="Arial"/>
              </a:rPr>
              <a:t>Randomize: Seeds the random number generator.</a:t>
            </a:r>
            <a:endParaRPr i="1" sz="2400">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 sz="2400">
                <a:latin typeface="Arial"/>
                <a:ea typeface="Arial"/>
                <a:cs typeface="Arial"/>
                <a:sym typeface="Arial"/>
              </a:rPr>
              <a:t>•</a:t>
            </a:r>
            <a:r>
              <a:rPr i="1" lang="en" sz="2400">
                <a:latin typeface="Arial"/>
                <a:ea typeface="Arial"/>
                <a:cs typeface="Arial"/>
                <a:sym typeface="Arial"/>
              </a:rPr>
              <a:t>Crlf: moves cursor to the next line on screen</a:t>
            </a:r>
            <a:endParaRPr i="1" sz="2400">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 sz="2400">
                <a:latin typeface="Arial"/>
                <a:ea typeface="Arial"/>
                <a:cs typeface="Arial"/>
                <a:sym typeface="Arial"/>
              </a:rPr>
              <a:t>•</a:t>
            </a:r>
            <a:r>
              <a:rPr i="1" lang="en" sz="2400">
                <a:latin typeface="Arial"/>
                <a:ea typeface="Arial"/>
                <a:cs typeface="Arial"/>
                <a:sym typeface="Arial"/>
              </a:rPr>
              <a:t>Etc.</a:t>
            </a:r>
            <a:endParaRPr i="1" sz="2400">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Test Programs</a:t>
            </a:r>
            <a:endParaRPr/>
          </a:p>
        </p:txBody>
      </p:sp>
      <p:sp>
        <p:nvSpPr>
          <p:cNvPr id="150" name="Google Shape;150;p28"/>
          <p:cNvSpPr txBox="1"/>
          <p:nvPr>
            <p:ph idx="1" type="body"/>
          </p:nvPr>
        </p:nvSpPr>
        <p:spPr>
          <a:xfrm>
            <a:off x="311700" y="1225225"/>
            <a:ext cx="8520600" cy="36384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b="1" lang="en" sz="1400" u="sng">
                <a:latin typeface="Arial"/>
                <a:ea typeface="Arial"/>
                <a:cs typeface="Arial"/>
                <a:sym typeface="Arial"/>
              </a:rPr>
              <a:t>Displaying an unsigned integer:</a:t>
            </a:r>
            <a:endParaRPr b="1" sz="1400" u="sng">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 sz="1400">
                <a:latin typeface="Arial"/>
                <a:ea typeface="Arial"/>
                <a:cs typeface="Arial"/>
                <a:sym typeface="Arial"/>
              </a:rPr>
              <a:t>  x = 40</a:t>
            </a:r>
            <a:endParaRPr sz="1400">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b="1" lang="en" sz="1400">
                <a:latin typeface="Arial"/>
                <a:ea typeface="Arial"/>
                <a:cs typeface="Arial"/>
                <a:sym typeface="Arial"/>
              </a:rPr>
              <a:t>   </a:t>
            </a:r>
            <a:r>
              <a:rPr lang="en" sz="1400">
                <a:latin typeface="Arial"/>
                <a:ea typeface="Arial"/>
                <a:cs typeface="Arial"/>
                <a:sym typeface="Arial"/>
              </a:rPr>
              <a:t>.code</a:t>
            </a:r>
            <a:endParaRPr sz="1400">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b="1" lang="en" sz="1400">
                <a:latin typeface="Arial"/>
                <a:ea typeface="Arial"/>
                <a:cs typeface="Arial"/>
                <a:sym typeface="Arial"/>
              </a:rPr>
              <a:t>        	</a:t>
            </a:r>
            <a:r>
              <a:rPr lang="en" sz="1400">
                <a:latin typeface="Arial"/>
                <a:ea typeface="Arial"/>
                <a:cs typeface="Arial"/>
                <a:sym typeface="Arial"/>
              </a:rPr>
              <a:t>mov eax, x</a:t>
            </a:r>
            <a:endParaRPr sz="1400">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 sz="1400">
                <a:latin typeface="Arial"/>
                <a:ea typeface="Arial"/>
                <a:cs typeface="Arial"/>
                <a:sym typeface="Arial"/>
              </a:rPr>
              <a:t>  call WriteBin ;display number in binary</a:t>
            </a:r>
            <a:endParaRPr sz="1400">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 sz="1400">
                <a:latin typeface="Arial"/>
                <a:ea typeface="Arial"/>
                <a:cs typeface="Arial"/>
                <a:sym typeface="Arial"/>
              </a:rPr>
              <a:t>  call Crlf  ;Takes cursor to the next line</a:t>
            </a:r>
            <a:endParaRPr sz="1400">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 sz="1400">
                <a:latin typeface="Arial"/>
                <a:ea typeface="Arial"/>
                <a:cs typeface="Arial"/>
                <a:sym typeface="Arial"/>
              </a:rPr>
              <a:t>  call WriteDec ; displays in decimal</a:t>
            </a:r>
            <a:endParaRPr sz="1400">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 sz="1400">
                <a:latin typeface="Arial"/>
                <a:ea typeface="Arial"/>
                <a:cs typeface="Arial"/>
                <a:sym typeface="Arial"/>
              </a:rPr>
              <a:t>  call Crlf</a:t>
            </a:r>
            <a:endParaRPr sz="1400">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 sz="1400">
                <a:latin typeface="Arial"/>
                <a:ea typeface="Arial"/>
                <a:cs typeface="Arial"/>
                <a:sym typeface="Arial"/>
              </a:rPr>
              <a:t>  call WriteHex  ;displays in hexadecimal</a:t>
            </a:r>
            <a:endParaRPr sz="1400">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 sz="1400">
                <a:latin typeface="Arial"/>
                <a:ea typeface="Arial"/>
                <a:cs typeface="Arial"/>
                <a:sym typeface="Arial"/>
              </a:rPr>
              <a:t>  call Crlf</a:t>
            </a:r>
            <a:endParaRPr sz="1400">
              <a:latin typeface="Arial"/>
              <a:ea typeface="Arial"/>
              <a:cs typeface="Arial"/>
              <a:sym typeface="Arial"/>
            </a:endParaRPr>
          </a:p>
          <a:p>
            <a:pPr indent="0" lvl="0" marL="0" rtl="0" algn="l">
              <a:spcBef>
                <a:spcPts val="0"/>
              </a:spcBef>
              <a:spcAft>
                <a:spcPts val="1600"/>
              </a:spcAft>
              <a:buNone/>
            </a:pPr>
            <a:r>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b="1" lang="en" sz="2800" u="sng">
                <a:latin typeface="Arial"/>
                <a:ea typeface="Arial"/>
                <a:cs typeface="Arial"/>
                <a:sym typeface="Arial"/>
              </a:rPr>
              <a:t>Changing screen settings:</a:t>
            </a:r>
            <a:endParaRPr b="1" sz="2800" u="sng">
              <a:latin typeface="Arial"/>
              <a:ea typeface="Arial"/>
              <a:cs typeface="Arial"/>
              <a:sym typeface="Arial"/>
            </a:endParaRPr>
          </a:p>
          <a:p>
            <a:pPr indent="0" lvl="0" marL="0" rtl="0" algn="l">
              <a:spcBef>
                <a:spcPts val="0"/>
              </a:spcBef>
              <a:spcAft>
                <a:spcPts val="0"/>
              </a:spcAft>
              <a:buNone/>
            </a:pPr>
            <a:r>
              <a:t/>
            </a:r>
            <a:endParaRPr/>
          </a:p>
        </p:txBody>
      </p:sp>
      <p:sp>
        <p:nvSpPr>
          <p:cNvPr id="156" name="Google Shape;156;p2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 sz="2800">
                <a:latin typeface="Arial"/>
                <a:ea typeface="Arial"/>
                <a:cs typeface="Arial"/>
                <a:sym typeface="Arial"/>
              </a:rPr>
              <a:t>main PROC</a:t>
            </a:r>
            <a:endParaRPr sz="2800">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 sz="2800">
                <a:latin typeface="Arial"/>
                <a:ea typeface="Arial"/>
                <a:cs typeface="Arial"/>
                <a:sym typeface="Arial"/>
              </a:rPr>
              <a:t> mov eax, yellow + (blue * 16)</a:t>
            </a:r>
            <a:endParaRPr sz="2800">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 sz="2800">
                <a:latin typeface="Arial"/>
                <a:ea typeface="Arial"/>
                <a:cs typeface="Arial"/>
                <a:sym typeface="Arial"/>
              </a:rPr>
              <a:t> call SetTextColor</a:t>
            </a:r>
            <a:endParaRPr sz="2800">
              <a:latin typeface="Arial"/>
              <a:ea typeface="Arial"/>
              <a:cs typeface="Arial"/>
              <a:sym typeface="Arial"/>
            </a:endParaRPr>
          </a:p>
          <a:p>
            <a:pPr indent="0" lvl="0" marL="0" rtl="0" algn="l">
              <a:spcBef>
                <a:spcPts val="0"/>
              </a:spcBef>
              <a:spcAft>
                <a:spcPts val="1600"/>
              </a:spcAft>
              <a:buNone/>
            </a:pPr>
            <a:r>
              <a:rPr lang="en" sz="2800">
                <a:latin typeface="Arial"/>
                <a:ea typeface="Arial"/>
                <a:cs typeface="Arial"/>
                <a:sym typeface="Arial"/>
              </a:rPr>
              <a:t> call Clrscr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lnSpc>
                <a:spcPct val="90000"/>
              </a:lnSpc>
              <a:spcBef>
                <a:spcPts val="1000"/>
              </a:spcBef>
              <a:spcAft>
                <a:spcPts val="0"/>
              </a:spcAft>
              <a:buNone/>
            </a:pPr>
            <a:r>
              <a:t/>
            </a:r>
            <a:endParaRPr b="1" sz="2800" u="sng">
              <a:latin typeface="Arial"/>
              <a:ea typeface="Arial"/>
              <a:cs typeface="Arial"/>
              <a:sym typeface="Arial"/>
            </a:endParaRPr>
          </a:p>
          <a:p>
            <a:pPr indent="0" lvl="0" marL="0" rtl="0" algn="l">
              <a:lnSpc>
                <a:spcPct val="90000"/>
              </a:lnSpc>
              <a:spcBef>
                <a:spcPts val="1000"/>
              </a:spcBef>
              <a:spcAft>
                <a:spcPts val="0"/>
              </a:spcAft>
              <a:buNone/>
            </a:pPr>
            <a:r>
              <a:t/>
            </a:r>
            <a:endParaRPr b="1" sz="2800" u="sng">
              <a:latin typeface="Arial"/>
              <a:ea typeface="Arial"/>
              <a:cs typeface="Arial"/>
              <a:sym typeface="Arial"/>
            </a:endParaRPr>
          </a:p>
          <a:p>
            <a:pPr indent="0" lvl="0" marL="0" rtl="0" algn="l">
              <a:lnSpc>
                <a:spcPct val="90000"/>
              </a:lnSpc>
              <a:spcBef>
                <a:spcPts val="1000"/>
              </a:spcBef>
              <a:spcAft>
                <a:spcPts val="0"/>
              </a:spcAft>
              <a:buNone/>
            </a:pPr>
            <a:r>
              <a:t/>
            </a:r>
            <a:endParaRPr b="1" sz="2800" u="sng">
              <a:latin typeface="Arial"/>
              <a:ea typeface="Arial"/>
              <a:cs typeface="Arial"/>
              <a:sym typeface="Arial"/>
            </a:endParaRPr>
          </a:p>
          <a:p>
            <a:pPr indent="0" lvl="0" marL="0" rtl="0" algn="l">
              <a:lnSpc>
                <a:spcPct val="90000"/>
              </a:lnSpc>
              <a:spcBef>
                <a:spcPts val="1000"/>
              </a:spcBef>
              <a:spcAft>
                <a:spcPts val="0"/>
              </a:spcAft>
              <a:buNone/>
            </a:pPr>
            <a:r>
              <a:t/>
            </a:r>
            <a:endParaRPr b="1" sz="2800" u="sng">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b="1" lang="en" sz="2800" u="sng">
                <a:latin typeface="Arial"/>
                <a:ea typeface="Arial"/>
                <a:cs typeface="Arial"/>
                <a:sym typeface="Arial"/>
              </a:rPr>
              <a:t>                                                                        </a:t>
            </a:r>
            <a:endParaRPr b="1" sz="2800" u="sng">
              <a:latin typeface="Arial"/>
              <a:ea typeface="Arial"/>
              <a:cs typeface="Arial"/>
              <a:sym typeface="Arial"/>
            </a:endParaRPr>
          </a:p>
          <a:p>
            <a:pPr indent="0" lvl="0" marL="0" rtl="0" algn="l">
              <a:spcBef>
                <a:spcPts val="0"/>
              </a:spcBef>
              <a:spcAft>
                <a:spcPts val="0"/>
              </a:spcAft>
              <a:buNone/>
            </a:pPr>
            <a:r>
              <a:rPr lang="en" sz="3600"/>
              <a:t>Generating and displaying 10 random integers between 0-99</a:t>
            </a:r>
            <a:endParaRPr sz="3600"/>
          </a:p>
        </p:txBody>
      </p:sp>
      <p:sp>
        <p:nvSpPr>
          <p:cNvPr id="162" name="Google Shape;162;p3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 sz="2200">
                <a:latin typeface="Arial"/>
                <a:ea typeface="Arial"/>
                <a:cs typeface="Arial"/>
                <a:sym typeface="Arial"/>
              </a:rPr>
              <a:t>Main PROC</a:t>
            </a:r>
            <a:endParaRPr sz="2200">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 sz="2200">
                <a:latin typeface="Arial"/>
                <a:ea typeface="Arial"/>
                <a:cs typeface="Arial"/>
                <a:sym typeface="Arial"/>
              </a:rPr>
              <a:t>  mov ecx,10 ; loop counter</a:t>
            </a:r>
            <a:endParaRPr sz="2200">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 sz="2200">
                <a:latin typeface="Arial"/>
                <a:ea typeface="Arial"/>
                <a:cs typeface="Arial"/>
                <a:sym typeface="Arial"/>
              </a:rPr>
              <a:t>  L1: mov eax,100; ceiling value</a:t>
            </a:r>
            <a:endParaRPr sz="2200">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 sz="2200">
                <a:latin typeface="Arial"/>
                <a:ea typeface="Arial"/>
                <a:cs typeface="Arial"/>
                <a:sym typeface="Arial"/>
              </a:rPr>
              <a:t>  call RandomRange ; generate random int</a:t>
            </a:r>
            <a:endParaRPr sz="2200">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 sz="2200">
                <a:latin typeface="Arial"/>
                <a:ea typeface="Arial"/>
                <a:cs typeface="Arial"/>
                <a:sym typeface="Arial"/>
              </a:rPr>
              <a:t>  call WriteInt ; display signed int</a:t>
            </a:r>
            <a:endParaRPr sz="2200">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 sz="2200">
                <a:latin typeface="Arial"/>
                <a:ea typeface="Arial"/>
                <a:cs typeface="Arial"/>
                <a:sym typeface="Arial"/>
              </a:rPr>
              <a:t>  call Crlf ; goto next display line</a:t>
            </a:r>
            <a:endParaRPr sz="2200">
              <a:latin typeface="Arial"/>
              <a:ea typeface="Arial"/>
              <a:cs typeface="Arial"/>
              <a:sym typeface="Arial"/>
            </a:endParaRPr>
          </a:p>
          <a:p>
            <a:pPr indent="0" lvl="0" marL="0" rtl="0" algn="l">
              <a:spcBef>
                <a:spcPts val="0"/>
              </a:spcBef>
              <a:spcAft>
                <a:spcPts val="1600"/>
              </a:spcAft>
              <a:buNone/>
            </a:pPr>
            <a:r>
              <a:rPr lang="en" sz="2200">
                <a:latin typeface="Arial"/>
                <a:ea typeface="Arial"/>
                <a:cs typeface="Arial"/>
                <a:sym typeface="Arial"/>
              </a:rPr>
              <a:t>  loop L1 ; repeat loop</a:t>
            </a:r>
            <a:endParaRPr sz="2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Stack Operations 129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Group Members</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Solomon Kiptoo		101293</a:t>
            </a:r>
            <a:endParaRPr/>
          </a:p>
          <a:p>
            <a:pPr indent="0" lvl="0" marL="0" rtl="0" algn="l">
              <a:spcBef>
                <a:spcPts val="1600"/>
              </a:spcBef>
              <a:spcAft>
                <a:spcPts val="0"/>
              </a:spcAft>
              <a:buNone/>
            </a:pPr>
            <a:r>
              <a:rPr lang="en"/>
              <a:t>Megan Mueni		101681</a:t>
            </a:r>
            <a:endParaRPr/>
          </a:p>
          <a:p>
            <a:pPr indent="0" lvl="0" marL="0" rtl="0" algn="l">
              <a:spcBef>
                <a:spcPts val="1600"/>
              </a:spcBef>
              <a:spcAft>
                <a:spcPts val="0"/>
              </a:spcAft>
              <a:buNone/>
            </a:pPr>
            <a:r>
              <a:rPr lang="en"/>
              <a:t>Ibrahim Aziz			101020</a:t>
            </a:r>
            <a:endParaRPr/>
          </a:p>
          <a:p>
            <a:pPr indent="0" lvl="0" marL="0" rtl="0" algn="l">
              <a:spcBef>
                <a:spcPts val="1600"/>
              </a:spcBef>
              <a:spcAft>
                <a:spcPts val="0"/>
              </a:spcAft>
              <a:buNone/>
            </a:pPr>
            <a:r>
              <a:rPr lang="en"/>
              <a:t>Hezekiel Gachu		100384</a:t>
            </a:r>
            <a:endParaRPr/>
          </a:p>
          <a:p>
            <a:pPr indent="0" lvl="0" marL="0" rtl="0" algn="l">
              <a:spcBef>
                <a:spcPts val="1600"/>
              </a:spcBef>
              <a:spcAft>
                <a:spcPts val="1600"/>
              </a:spcAft>
              <a:buNone/>
            </a:pPr>
            <a:r>
              <a:rPr lang="en"/>
              <a:t>Walter Nyangaga		97730</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671875" y="495100"/>
            <a:ext cx="7596600" cy="82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STACKS</a:t>
            </a:r>
            <a:endParaRPr/>
          </a:p>
        </p:txBody>
      </p:sp>
      <p:sp>
        <p:nvSpPr>
          <p:cNvPr id="173" name="Google Shape;173;p32"/>
          <p:cNvSpPr txBox="1"/>
          <p:nvPr/>
        </p:nvSpPr>
        <p:spPr>
          <a:xfrm>
            <a:off x="903925" y="1540500"/>
            <a:ext cx="7364400" cy="3055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Data Structure with a Last In First Out Structure</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Data is added from the top and removed only from the Top</a:t>
            </a:r>
            <a:endParaRPr>
              <a:latin typeface="Open Sans"/>
              <a:ea typeface="Open Sans"/>
              <a:cs typeface="Open Sans"/>
              <a:sym typeface="Open Sans"/>
            </a:endParaRPr>
          </a:p>
        </p:txBody>
      </p:sp>
      <p:pic>
        <p:nvPicPr>
          <p:cNvPr id="174" name="Google Shape;174;p32"/>
          <p:cNvPicPr preferRelativeResize="0"/>
          <p:nvPr/>
        </p:nvPicPr>
        <p:blipFill>
          <a:blip r:embed="rId3">
            <a:alphaModFix/>
          </a:blip>
          <a:stretch>
            <a:fillRect/>
          </a:stretch>
        </p:blipFill>
        <p:spPr>
          <a:xfrm>
            <a:off x="3006050" y="2380775"/>
            <a:ext cx="3310200" cy="2014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1887175" y="329600"/>
            <a:ext cx="7596600" cy="128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Runtime Stacks</a:t>
            </a:r>
            <a:endParaRPr/>
          </a:p>
        </p:txBody>
      </p:sp>
      <p:sp>
        <p:nvSpPr>
          <p:cNvPr id="180" name="Google Shape;180;p33"/>
          <p:cNvSpPr txBox="1"/>
          <p:nvPr/>
        </p:nvSpPr>
        <p:spPr>
          <a:xfrm>
            <a:off x="700225" y="1471275"/>
            <a:ext cx="7855200" cy="30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Managed in the CPU by</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b="1" lang="en">
                <a:latin typeface="Open Sans"/>
                <a:ea typeface="Open Sans"/>
                <a:cs typeface="Open Sans"/>
                <a:sym typeface="Open Sans"/>
              </a:rPr>
              <a:t>Stack Segment (SS) </a:t>
            </a:r>
            <a:r>
              <a:rPr lang="en">
                <a:latin typeface="Open Sans"/>
                <a:ea typeface="Open Sans"/>
                <a:cs typeface="Open Sans"/>
                <a:sym typeface="Open Sans"/>
              </a:rPr>
              <a:t>-</a:t>
            </a:r>
            <a:r>
              <a:rPr lang="en" sz="1200">
                <a:solidFill>
                  <a:srgbClr val="222222"/>
                </a:solidFill>
                <a:highlight>
                  <a:srgbClr val="FFFFFF"/>
                </a:highlight>
              </a:rPr>
              <a:t> points to the base of the Current Segment being addressed.</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b="1" lang="en">
                <a:latin typeface="Open Sans"/>
                <a:ea typeface="Open Sans"/>
                <a:cs typeface="Open Sans"/>
                <a:sym typeface="Open Sans"/>
              </a:rPr>
              <a:t>Stack Pointer (ESP) - </a:t>
            </a:r>
            <a:r>
              <a:rPr lang="en" sz="1200">
                <a:solidFill>
                  <a:srgbClr val="222222"/>
                </a:solidFill>
                <a:highlight>
                  <a:srgbClr val="FFFFFF"/>
                </a:highlight>
              </a:rPr>
              <a:t> stores the address of the last program request in a </a:t>
            </a:r>
            <a:r>
              <a:rPr b="1" lang="en" sz="1200">
                <a:solidFill>
                  <a:srgbClr val="222222"/>
                </a:solidFill>
                <a:highlight>
                  <a:srgbClr val="FFFFFF"/>
                </a:highlight>
              </a:rPr>
              <a:t>stack</a:t>
            </a:r>
            <a:r>
              <a:rPr lang="en" sz="1200">
                <a:solidFill>
                  <a:srgbClr val="222222"/>
                </a:solidFill>
                <a:highlight>
                  <a:srgbClr val="FFFFFF"/>
                </a:highlight>
              </a:rPr>
              <a:t>.</a:t>
            </a:r>
            <a:endParaRPr>
              <a:latin typeface="Open Sans"/>
              <a:ea typeface="Open Sans"/>
              <a:cs typeface="Open Sans"/>
              <a:sym typeface="Open Sans"/>
            </a:endParaRPr>
          </a:p>
        </p:txBody>
      </p:sp>
      <p:pic>
        <p:nvPicPr>
          <p:cNvPr id="181" name="Google Shape;181;p33"/>
          <p:cNvPicPr preferRelativeResize="0"/>
          <p:nvPr/>
        </p:nvPicPr>
        <p:blipFill>
          <a:blip r:embed="rId3">
            <a:alphaModFix/>
          </a:blip>
          <a:stretch>
            <a:fillRect/>
          </a:stretch>
        </p:blipFill>
        <p:spPr>
          <a:xfrm>
            <a:off x="1947900" y="2498525"/>
            <a:ext cx="4646975" cy="2002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2078175" y="101850"/>
            <a:ext cx="7596600" cy="126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Push Operation</a:t>
            </a:r>
            <a:endParaRPr/>
          </a:p>
        </p:txBody>
      </p:sp>
      <p:sp>
        <p:nvSpPr>
          <p:cNvPr id="187" name="Google Shape;187;p34"/>
          <p:cNvSpPr txBox="1"/>
          <p:nvPr/>
        </p:nvSpPr>
        <p:spPr>
          <a:xfrm>
            <a:off x="623850" y="1191175"/>
            <a:ext cx="7957200" cy="34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Syntax:</a:t>
            </a:r>
            <a:endParaRPr b="1">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b="1" lang="en">
                <a:latin typeface="Open Sans"/>
                <a:ea typeface="Open Sans"/>
                <a:cs typeface="Open Sans"/>
                <a:sym typeface="Open Sans"/>
              </a:rPr>
              <a:t>Push Register(or Memory)</a:t>
            </a:r>
            <a:endParaRPr b="1">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b="1" lang="en">
                <a:latin typeface="Open Sans"/>
                <a:ea typeface="Open Sans"/>
                <a:cs typeface="Open Sans"/>
                <a:sym typeface="Open Sans"/>
              </a:rPr>
              <a:t>Example: 	PUSH EAX</a:t>
            </a:r>
            <a:endParaRPr b="1">
              <a:latin typeface="Open Sans"/>
              <a:ea typeface="Open Sans"/>
              <a:cs typeface="Open Sans"/>
              <a:sym typeface="Open Sans"/>
            </a:endParaRPr>
          </a:p>
          <a:p>
            <a:pPr indent="0" lvl="0" marL="914400" rtl="0" algn="l">
              <a:spcBef>
                <a:spcPts val="0"/>
              </a:spcBef>
              <a:spcAft>
                <a:spcPts val="0"/>
              </a:spcAft>
              <a:buNone/>
            </a:pPr>
            <a:r>
              <a:t/>
            </a:r>
            <a:endParaRPr b="1">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In push operation, the ESP Decrements by 2(16 bit operands) or 4(32 bit)</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Then Copies Values to the new location pointed to</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b="1">
              <a:latin typeface="Open Sans"/>
              <a:ea typeface="Open Sans"/>
              <a:cs typeface="Open Sans"/>
              <a:sym typeface="Open Sans"/>
            </a:endParaRPr>
          </a:p>
        </p:txBody>
      </p:sp>
      <p:pic>
        <p:nvPicPr>
          <p:cNvPr id="188" name="Google Shape;188;p34"/>
          <p:cNvPicPr preferRelativeResize="0"/>
          <p:nvPr/>
        </p:nvPicPr>
        <p:blipFill>
          <a:blip r:embed="rId3">
            <a:alphaModFix/>
          </a:blip>
          <a:stretch>
            <a:fillRect/>
          </a:stretch>
        </p:blipFill>
        <p:spPr>
          <a:xfrm>
            <a:off x="2168100" y="2632913"/>
            <a:ext cx="4476750" cy="1838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2141800" y="431450"/>
            <a:ext cx="7596600" cy="88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Pop Operation</a:t>
            </a:r>
            <a:endParaRPr/>
          </a:p>
        </p:txBody>
      </p:sp>
      <p:sp>
        <p:nvSpPr>
          <p:cNvPr id="194" name="Google Shape;194;p35"/>
          <p:cNvSpPr txBox="1"/>
          <p:nvPr/>
        </p:nvSpPr>
        <p:spPr>
          <a:xfrm>
            <a:off x="840275" y="1318500"/>
            <a:ext cx="7740600" cy="3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Syntax:</a:t>
            </a:r>
            <a:endParaRPr b="1">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b="1" lang="en">
                <a:latin typeface="Open Sans"/>
                <a:ea typeface="Open Sans"/>
                <a:cs typeface="Open Sans"/>
                <a:sym typeface="Open Sans"/>
              </a:rPr>
              <a:t>POP REGISTER (or Memory)</a:t>
            </a:r>
            <a:endParaRPr b="1">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b="1" lang="en">
                <a:latin typeface="Open Sans"/>
                <a:ea typeface="Open Sans"/>
                <a:cs typeface="Open Sans"/>
                <a:sym typeface="Open Sans"/>
              </a:rPr>
              <a:t>POP EAX</a:t>
            </a:r>
            <a:endParaRPr b="1">
              <a:latin typeface="Open Sans"/>
              <a:ea typeface="Open Sans"/>
              <a:cs typeface="Open Sans"/>
              <a:sym typeface="Open Sans"/>
            </a:endParaRPr>
          </a:p>
          <a:p>
            <a:pPr indent="0" lvl="0" marL="457200" rtl="0" algn="l">
              <a:spcBef>
                <a:spcPts val="0"/>
              </a:spcBef>
              <a:spcAft>
                <a:spcPts val="0"/>
              </a:spcAft>
              <a:buNone/>
            </a:pPr>
            <a:r>
              <a:t/>
            </a:r>
            <a:endParaRPr b="1">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Data at the location Pointed by the ESP is copied, Then a value n (2 for 16 bit operands, 4 for 32 bit operands) is added to the ESP</a:t>
            </a:r>
            <a:endParaRPr>
              <a:latin typeface="Open Sans"/>
              <a:ea typeface="Open Sans"/>
              <a:cs typeface="Open Sans"/>
              <a:sym typeface="Open Sans"/>
            </a:endParaRPr>
          </a:p>
          <a:p>
            <a:pPr indent="0" lvl="0" marL="0" rtl="0" algn="l">
              <a:spcBef>
                <a:spcPts val="0"/>
              </a:spcBef>
              <a:spcAft>
                <a:spcPts val="0"/>
              </a:spcAft>
              <a:buNone/>
            </a:pPr>
            <a:r>
              <a:t/>
            </a:r>
            <a:endParaRPr b="1">
              <a:latin typeface="Open Sans"/>
              <a:ea typeface="Open Sans"/>
              <a:cs typeface="Open Sans"/>
              <a:sym typeface="Open Sans"/>
            </a:endParaRPr>
          </a:p>
        </p:txBody>
      </p:sp>
      <p:pic>
        <p:nvPicPr>
          <p:cNvPr id="195" name="Google Shape;195;p35"/>
          <p:cNvPicPr preferRelativeResize="0"/>
          <p:nvPr/>
        </p:nvPicPr>
        <p:blipFill>
          <a:blip r:embed="rId3">
            <a:alphaModFix/>
          </a:blip>
          <a:stretch>
            <a:fillRect/>
          </a:stretch>
        </p:blipFill>
        <p:spPr>
          <a:xfrm>
            <a:off x="1471900" y="2761700"/>
            <a:ext cx="6200200" cy="1866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53850" y="-52325"/>
            <a:ext cx="7596600" cy="121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When To Use Stacks</a:t>
            </a:r>
            <a:endParaRPr/>
          </a:p>
        </p:txBody>
      </p:sp>
      <p:sp>
        <p:nvSpPr>
          <p:cNvPr id="201" name="Google Shape;201;p36"/>
          <p:cNvSpPr txBox="1"/>
          <p:nvPr/>
        </p:nvSpPr>
        <p:spPr>
          <a:xfrm>
            <a:off x="560175" y="878475"/>
            <a:ext cx="8007900" cy="37431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sz="1800">
              <a:latin typeface="Open Sans"/>
              <a:ea typeface="Open Sans"/>
              <a:cs typeface="Open Sans"/>
              <a:sym typeface="Open Sans"/>
            </a:endParaRPr>
          </a:p>
          <a:p>
            <a:pPr indent="-342900" lvl="0" marL="457200" rtl="0" algn="l">
              <a:lnSpc>
                <a:spcPct val="150000"/>
              </a:lnSpc>
              <a:spcBef>
                <a:spcPts val="0"/>
              </a:spcBef>
              <a:spcAft>
                <a:spcPts val="0"/>
              </a:spcAft>
              <a:buSzPts val="1800"/>
              <a:buFont typeface="Open Sans"/>
              <a:buChar char="●"/>
            </a:pPr>
            <a:r>
              <a:rPr lang="en" sz="1800">
                <a:latin typeface="Open Sans"/>
                <a:ea typeface="Open Sans"/>
                <a:cs typeface="Open Sans"/>
                <a:sym typeface="Open Sans"/>
              </a:rPr>
              <a:t>To save Temporary Data</a:t>
            </a:r>
            <a:endParaRPr sz="1800">
              <a:latin typeface="Open Sans"/>
              <a:ea typeface="Open Sans"/>
              <a:cs typeface="Open Sans"/>
              <a:sym typeface="Open Sans"/>
            </a:endParaRPr>
          </a:p>
          <a:p>
            <a:pPr indent="-342900" lvl="0" marL="457200" rtl="0" algn="l">
              <a:lnSpc>
                <a:spcPct val="150000"/>
              </a:lnSpc>
              <a:spcBef>
                <a:spcPts val="0"/>
              </a:spcBef>
              <a:spcAft>
                <a:spcPts val="0"/>
              </a:spcAft>
              <a:buSzPts val="1800"/>
              <a:buFont typeface="Open Sans"/>
              <a:buChar char="●"/>
            </a:pPr>
            <a:r>
              <a:rPr lang="en" sz="1800">
                <a:latin typeface="Open Sans"/>
                <a:ea typeface="Open Sans"/>
                <a:cs typeface="Open Sans"/>
                <a:sym typeface="Open Sans"/>
              </a:rPr>
              <a:t>To pass Arguments</a:t>
            </a:r>
            <a:endParaRPr sz="1800">
              <a:latin typeface="Open Sans"/>
              <a:ea typeface="Open Sans"/>
              <a:cs typeface="Open Sans"/>
              <a:sym typeface="Open Sans"/>
            </a:endParaRPr>
          </a:p>
          <a:p>
            <a:pPr indent="-342900" lvl="0" marL="457200" rtl="0" algn="l">
              <a:lnSpc>
                <a:spcPct val="150000"/>
              </a:lnSpc>
              <a:spcBef>
                <a:spcPts val="0"/>
              </a:spcBef>
              <a:spcAft>
                <a:spcPts val="0"/>
              </a:spcAft>
              <a:buSzPts val="1800"/>
              <a:buFont typeface="Open Sans"/>
              <a:buChar char="●"/>
            </a:pPr>
            <a:r>
              <a:rPr lang="en" sz="1800">
                <a:latin typeface="Open Sans"/>
                <a:ea typeface="Open Sans"/>
                <a:cs typeface="Open Sans"/>
                <a:sym typeface="Open Sans"/>
              </a:rPr>
              <a:t>Local Variables</a:t>
            </a:r>
            <a:endParaRPr sz="1800">
              <a:latin typeface="Open Sans"/>
              <a:ea typeface="Open Sans"/>
              <a:cs typeface="Open Sans"/>
              <a:sym typeface="Open Sans"/>
            </a:endParaRPr>
          </a:p>
          <a:p>
            <a:pPr indent="-342900" lvl="0" marL="457200" rtl="0" algn="l">
              <a:lnSpc>
                <a:spcPct val="150000"/>
              </a:lnSpc>
              <a:spcBef>
                <a:spcPts val="0"/>
              </a:spcBef>
              <a:spcAft>
                <a:spcPts val="0"/>
              </a:spcAft>
              <a:buSzPts val="1800"/>
              <a:buFont typeface="Open Sans"/>
              <a:buChar char="●"/>
            </a:pPr>
            <a:r>
              <a:rPr lang="en" sz="1800">
                <a:latin typeface="Open Sans"/>
                <a:ea typeface="Open Sans"/>
                <a:cs typeface="Open Sans"/>
                <a:sym typeface="Open Sans"/>
              </a:rPr>
              <a:t>Storing the Return address for CALL </a:t>
            </a:r>
            <a:endParaRPr sz="1800">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7"/>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lang="en"/>
              <a:t>Defining and Using Procedures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8"/>
          <p:cNvSpPr txBox="1"/>
          <p:nvPr/>
        </p:nvSpPr>
        <p:spPr>
          <a:xfrm>
            <a:off x="881750" y="691950"/>
            <a:ext cx="7262100" cy="37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Open Sans"/>
                <a:ea typeface="Open Sans"/>
                <a:cs typeface="Open Sans"/>
                <a:sym typeface="Open Sans"/>
              </a:rPr>
              <a:t>PROC Directive</a:t>
            </a:r>
            <a:endParaRPr b="1" u="sng">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The proc directive is used in the definition of procedures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The directive identifies a portion of code as being a procedure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General format of a procedure is</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0" lvl="0" marL="457200" rtl="0" algn="l">
              <a:spcBef>
                <a:spcPts val="0"/>
              </a:spcBef>
              <a:spcAft>
                <a:spcPts val="0"/>
              </a:spcAft>
              <a:buNone/>
            </a:pPr>
            <a:r>
              <a:rPr lang="en">
                <a:latin typeface="Open Sans"/>
                <a:ea typeface="Open Sans"/>
                <a:cs typeface="Open Sans"/>
                <a:sym typeface="Open Sans"/>
              </a:rPr>
              <a:t>              ADD   PROC</a:t>
            </a:r>
            <a:endParaRPr>
              <a:latin typeface="Open Sans"/>
              <a:ea typeface="Open Sans"/>
              <a:cs typeface="Open Sans"/>
              <a:sym typeface="Open Sans"/>
            </a:endParaRPr>
          </a:p>
          <a:p>
            <a:pPr indent="0" lvl="0" marL="457200" rtl="0" algn="l">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a:p>
            <a:pPr indent="0" lvl="0" marL="457200" rtl="0" algn="l">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a:p>
            <a:pPr indent="0" lvl="0" marL="457200" rtl="0" algn="l">
              <a:spcBef>
                <a:spcPts val="0"/>
              </a:spcBef>
              <a:spcAft>
                <a:spcPts val="0"/>
              </a:spcAft>
              <a:buNone/>
            </a:pPr>
            <a:r>
              <a:rPr lang="en">
                <a:latin typeface="Open Sans"/>
                <a:ea typeface="Open Sans"/>
                <a:cs typeface="Open Sans"/>
                <a:sym typeface="Open Sans"/>
              </a:rPr>
              <a:t>                Ret</a:t>
            </a:r>
            <a:endParaRPr>
              <a:latin typeface="Open Sans"/>
              <a:ea typeface="Open Sans"/>
              <a:cs typeface="Open Sans"/>
              <a:sym typeface="Open Sans"/>
            </a:endParaRPr>
          </a:p>
          <a:p>
            <a:pPr indent="0" lvl="0" marL="457200" rtl="0" algn="l">
              <a:spcBef>
                <a:spcPts val="0"/>
              </a:spcBef>
              <a:spcAft>
                <a:spcPts val="0"/>
              </a:spcAft>
              <a:buNone/>
            </a:pPr>
            <a:r>
              <a:rPr lang="en">
                <a:latin typeface="Open Sans"/>
                <a:ea typeface="Open Sans"/>
                <a:cs typeface="Open Sans"/>
                <a:sym typeface="Open Sans"/>
              </a:rPr>
              <a:t>             ADD  ENDP</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At the end of the procedure we use ENDP to close the procedure code.</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b="1" u="sng">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9"/>
          <p:cNvSpPr txBox="1"/>
          <p:nvPr/>
        </p:nvSpPr>
        <p:spPr>
          <a:xfrm>
            <a:off x="857250" y="747025"/>
            <a:ext cx="7641900" cy="3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Open Sans"/>
                <a:ea typeface="Open Sans"/>
                <a:cs typeface="Open Sans"/>
                <a:sym typeface="Open Sans"/>
              </a:rPr>
              <a:t>Example of a summation procedure</a:t>
            </a:r>
            <a:endParaRPr u="sng">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mov	 ecx,'4'</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sub  ecx, '0'</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mov 	 edx, '5'</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 sub  edx, '0'</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sumOf PROC</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mov     eax, ecx</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add     eax, edx</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  add     eax, '0'</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  ret</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SumOF  ENDP</a:t>
            </a:r>
            <a:endParaRPr>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40"/>
          <p:cNvSpPr txBox="1"/>
          <p:nvPr/>
        </p:nvSpPr>
        <p:spPr>
          <a:xfrm>
            <a:off x="563325" y="624575"/>
            <a:ext cx="7935600" cy="39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Open Sans"/>
                <a:ea typeface="Open Sans"/>
                <a:cs typeface="Open Sans"/>
                <a:sym typeface="Open Sans"/>
              </a:rPr>
              <a:t> The Call and Ret Instructions</a:t>
            </a:r>
            <a:endParaRPr b="1" u="sng">
              <a:latin typeface="Open Sans"/>
              <a:ea typeface="Open Sans"/>
              <a:cs typeface="Open Sans"/>
              <a:sym typeface="Open Sans"/>
            </a:endParaRPr>
          </a:p>
          <a:p>
            <a:pPr indent="0" lvl="0" marL="0" rtl="0" algn="l">
              <a:spcBef>
                <a:spcPts val="0"/>
              </a:spcBef>
              <a:spcAft>
                <a:spcPts val="0"/>
              </a:spcAft>
              <a:buNone/>
            </a:pPr>
            <a:r>
              <a:t/>
            </a:r>
            <a:endParaRPr b="1" u="sng">
              <a:latin typeface="Open Sans"/>
              <a:ea typeface="Open Sans"/>
              <a:cs typeface="Open Sans"/>
              <a:sym typeface="Open Sans"/>
            </a:endParaRPr>
          </a:p>
          <a:p>
            <a:pPr indent="0" lvl="0" marL="0" rtl="0" algn="l">
              <a:spcBef>
                <a:spcPts val="0"/>
              </a:spcBef>
              <a:spcAft>
                <a:spcPts val="0"/>
              </a:spcAft>
              <a:buNone/>
            </a:pPr>
            <a:r>
              <a:rPr b="1" lang="en" u="sng">
                <a:latin typeface="Open Sans"/>
                <a:ea typeface="Open Sans"/>
                <a:cs typeface="Open Sans"/>
                <a:sym typeface="Open Sans"/>
              </a:rPr>
              <a:t>CALL</a:t>
            </a:r>
            <a:endParaRPr b="1" u="sng">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The call instruction is used to push a certain named procedure onto the stack to be executed.</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It then </a:t>
            </a:r>
            <a:r>
              <a:rPr lang="en">
                <a:latin typeface="Open Sans"/>
                <a:ea typeface="Open Sans"/>
                <a:cs typeface="Open Sans"/>
                <a:sym typeface="Open Sans"/>
              </a:rPr>
              <a:t>copies the address of the referenced procedure onto the EIP register.</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0" lvl="0" marL="457200" rtl="0" algn="l">
              <a:spcBef>
                <a:spcPts val="0"/>
              </a:spcBef>
              <a:spcAft>
                <a:spcPts val="0"/>
              </a:spcAft>
              <a:buNone/>
            </a:pPr>
            <a:r>
              <a:rPr lang="en">
                <a:latin typeface="Open Sans"/>
                <a:ea typeface="Open Sans"/>
                <a:cs typeface="Open Sans"/>
                <a:sym typeface="Open Sans"/>
              </a:rPr>
              <a:t> </a:t>
            </a:r>
            <a:r>
              <a:rPr lang="en">
                <a:latin typeface="Open Sans"/>
                <a:ea typeface="Open Sans"/>
                <a:cs typeface="Open Sans"/>
                <a:sym typeface="Open Sans"/>
              </a:rPr>
              <a:t> </a:t>
            </a:r>
            <a:endParaRPr>
              <a:latin typeface="Open Sans"/>
              <a:ea typeface="Open Sans"/>
              <a:cs typeface="Open Sans"/>
              <a:sym typeface="Open Sans"/>
            </a:endParaRPr>
          </a:p>
        </p:txBody>
      </p:sp>
      <p:pic>
        <p:nvPicPr>
          <p:cNvPr id="222" name="Google Shape;222;p40"/>
          <p:cNvPicPr preferRelativeResize="0"/>
          <p:nvPr/>
        </p:nvPicPr>
        <p:blipFill rotWithShape="1">
          <a:blip r:embed="rId3">
            <a:alphaModFix/>
          </a:blip>
          <a:srcRect b="52146" l="36300" r="18701" t="20458"/>
          <a:stretch/>
        </p:blipFill>
        <p:spPr>
          <a:xfrm>
            <a:off x="1959375" y="2461525"/>
            <a:ext cx="4114798" cy="14083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41"/>
          <p:cNvSpPr txBox="1"/>
          <p:nvPr/>
        </p:nvSpPr>
        <p:spPr>
          <a:xfrm>
            <a:off x="830700" y="538825"/>
            <a:ext cx="7482600" cy="36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Open Sans"/>
                <a:ea typeface="Open Sans"/>
                <a:cs typeface="Open Sans"/>
                <a:sym typeface="Open Sans"/>
              </a:rPr>
              <a:t>The RET Instruction</a:t>
            </a:r>
            <a:endParaRPr b="1" u="sng">
              <a:latin typeface="Open Sans"/>
              <a:ea typeface="Open Sans"/>
              <a:cs typeface="Open Sans"/>
              <a:sym typeface="Open Sans"/>
            </a:endParaRPr>
          </a:p>
          <a:p>
            <a:pPr indent="0" lvl="0" marL="0" rtl="0" algn="l">
              <a:spcBef>
                <a:spcPts val="0"/>
              </a:spcBef>
              <a:spcAft>
                <a:spcPts val="0"/>
              </a:spcAft>
              <a:buNone/>
            </a:pPr>
            <a:r>
              <a:t/>
            </a:r>
            <a:endParaRPr b="1" u="sng">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This instruction indicates the end of procedure </a:t>
            </a:r>
            <a:r>
              <a:rPr lang="en">
                <a:latin typeface="Open Sans"/>
                <a:ea typeface="Open Sans"/>
                <a:cs typeface="Open Sans"/>
                <a:sym typeface="Open Sans"/>
              </a:rPr>
              <a:t>operations</a:t>
            </a:r>
            <a:r>
              <a:rPr lang="en">
                <a:latin typeface="Open Sans"/>
                <a:ea typeface="Open Sans"/>
                <a:cs typeface="Open Sans"/>
                <a:sym typeface="Open Sans"/>
              </a:rPr>
              <a:t>.</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It pops the procedure from the stack and allows the system to continue with normal running</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228" name="Google Shape;228;p41"/>
          <p:cNvPicPr preferRelativeResize="0"/>
          <p:nvPr/>
        </p:nvPicPr>
        <p:blipFill rotWithShape="1">
          <a:blip r:embed="rId3">
            <a:alphaModFix/>
          </a:blip>
          <a:srcRect b="15935" l="36565" r="22588" t="50000"/>
          <a:stretch/>
        </p:blipFill>
        <p:spPr>
          <a:xfrm>
            <a:off x="2020650" y="1951626"/>
            <a:ext cx="5057776" cy="2371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Topic Objectives</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 To know how input-output works in assembly language. </a:t>
            </a:r>
            <a:endParaRPr/>
          </a:p>
          <a:p>
            <a:pPr indent="0" lvl="0" marL="0" rtl="0" algn="l">
              <a:spcBef>
                <a:spcPts val="1600"/>
              </a:spcBef>
              <a:spcAft>
                <a:spcPts val="0"/>
              </a:spcAft>
              <a:buNone/>
            </a:pPr>
            <a:r>
              <a:rPr lang="en"/>
              <a:t>o To learn about the runtime stack, the fundamental mechanism for calling and returning from subroutines. </a:t>
            </a:r>
            <a:endParaRPr/>
          </a:p>
          <a:p>
            <a:pPr indent="0" lvl="0" marL="0" rtl="0" algn="l">
              <a:spcBef>
                <a:spcPts val="1600"/>
              </a:spcBef>
              <a:spcAft>
                <a:spcPts val="0"/>
              </a:spcAft>
              <a:buNone/>
            </a:pPr>
            <a:r>
              <a:rPr lang="en"/>
              <a:t>o To divide large programs into modular subroutines. </a:t>
            </a:r>
            <a:endParaRPr/>
          </a:p>
          <a:p>
            <a:pPr indent="0" lvl="0" marL="0" rtl="0" algn="l">
              <a:spcBef>
                <a:spcPts val="1600"/>
              </a:spcBef>
              <a:spcAft>
                <a:spcPts val="0"/>
              </a:spcAft>
              <a:buClr>
                <a:schemeClr val="dk1"/>
              </a:buClr>
              <a:buSzPts val="1100"/>
              <a:buFont typeface="Arial"/>
              <a:buNone/>
            </a:pPr>
            <a:r>
              <a:rPr lang="en"/>
              <a:t>o To learn about flowcharts, which are graphing tools that portray program logic.</a:t>
            </a:r>
            <a:endParaRPr/>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42"/>
          <p:cNvSpPr txBox="1"/>
          <p:nvPr/>
        </p:nvSpPr>
        <p:spPr>
          <a:xfrm>
            <a:off x="1089925" y="513525"/>
            <a:ext cx="7335600" cy="37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Open Sans"/>
                <a:ea typeface="Open Sans"/>
                <a:cs typeface="Open Sans"/>
                <a:sym typeface="Open Sans"/>
              </a:rPr>
              <a:t>Nested Procedure calls</a:t>
            </a:r>
            <a:endParaRPr b="1" u="sng">
              <a:latin typeface="Open Sans"/>
              <a:ea typeface="Open Sans"/>
              <a:cs typeface="Open Sans"/>
              <a:sym typeface="Open Sans"/>
            </a:endParaRPr>
          </a:p>
          <a:p>
            <a:pPr indent="0" lvl="0" marL="0" rtl="0" algn="l">
              <a:spcBef>
                <a:spcPts val="0"/>
              </a:spcBef>
              <a:spcAft>
                <a:spcPts val="0"/>
              </a:spcAft>
              <a:buNone/>
            </a:pPr>
            <a:r>
              <a:t/>
            </a:r>
            <a:endParaRPr b="1" u="sng">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Procedures can be defined in such a way that they call one another,</a:t>
            </a:r>
            <a:endParaRPr>
              <a:latin typeface="Open Sans"/>
              <a:ea typeface="Open Sans"/>
              <a:cs typeface="Open Sans"/>
              <a:sym typeface="Open Sans"/>
            </a:endParaRPr>
          </a:p>
          <a:p>
            <a:pPr indent="0" lvl="0" marL="457200" rtl="0" algn="l">
              <a:spcBef>
                <a:spcPts val="0"/>
              </a:spcBef>
              <a:spcAft>
                <a:spcPts val="0"/>
              </a:spcAft>
              <a:buNone/>
            </a:pPr>
            <a:r>
              <a:rPr lang="en">
                <a:latin typeface="Open Sans"/>
                <a:ea typeface="Open Sans"/>
                <a:cs typeface="Open Sans"/>
                <a:sym typeface="Open Sans"/>
              </a:rPr>
              <a:t> Nested procedure format:</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0" lvl="0" marL="457200" rtl="0" algn="l">
              <a:spcBef>
                <a:spcPts val="0"/>
              </a:spcBef>
              <a:spcAft>
                <a:spcPts val="0"/>
              </a:spcAft>
              <a:buNone/>
            </a:pPr>
            <a:r>
              <a:rPr lang="en">
                <a:latin typeface="Open Sans"/>
                <a:ea typeface="Open Sans"/>
                <a:cs typeface="Open Sans"/>
                <a:sym typeface="Open Sans"/>
              </a:rPr>
              <a:t>                           Main PROC</a:t>
            </a:r>
            <a:endParaRPr>
              <a:latin typeface="Open Sans"/>
              <a:ea typeface="Open Sans"/>
              <a:cs typeface="Open Sans"/>
              <a:sym typeface="Open Sans"/>
            </a:endParaRPr>
          </a:p>
          <a:p>
            <a:pPr indent="0" lvl="0" marL="457200" rtl="0" algn="l">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a:p>
            <a:pPr indent="0" lvl="0" marL="457200" rtl="0" algn="l">
              <a:spcBef>
                <a:spcPts val="0"/>
              </a:spcBef>
              <a:spcAft>
                <a:spcPts val="0"/>
              </a:spcAft>
              <a:buNone/>
            </a:pPr>
            <a:r>
              <a:rPr lang="en">
                <a:latin typeface="Open Sans"/>
                <a:ea typeface="Open Sans"/>
                <a:cs typeface="Open Sans"/>
                <a:sym typeface="Open Sans"/>
              </a:rPr>
              <a:t>                           call add</a:t>
            </a:r>
            <a:endParaRPr>
              <a:latin typeface="Open Sans"/>
              <a:ea typeface="Open Sans"/>
              <a:cs typeface="Open Sans"/>
              <a:sym typeface="Open Sans"/>
            </a:endParaRPr>
          </a:p>
          <a:p>
            <a:pPr indent="0" lvl="0" marL="457200" rtl="0" algn="l">
              <a:spcBef>
                <a:spcPts val="0"/>
              </a:spcBef>
              <a:spcAft>
                <a:spcPts val="0"/>
              </a:spcAft>
              <a:buNone/>
            </a:pPr>
            <a:r>
              <a:rPr lang="en">
                <a:latin typeface="Open Sans"/>
                <a:ea typeface="Open Sans"/>
                <a:cs typeface="Open Sans"/>
                <a:sym typeface="Open Sans"/>
              </a:rPr>
              <a:t>                            exit</a:t>
            </a:r>
            <a:endParaRPr>
              <a:latin typeface="Open Sans"/>
              <a:ea typeface="Open Sans"/>
              <a:cs typeface="Open Sans"/>
              <a:sym typeface="Open Sans"/>
            </a:endParaRPr>
          </a:p>
          <a:p>
            <a:pPr indent="0" lvl="0" marL="457200" rtl="0" algn="l">
              <a:spcBef>
                <a:spcPts val="0"/>
              </a:spcBef>
              <a:spcAft>
                <a:spcPts val="0"/>
              </a:spcAft>
              <a:buNone/>
            </a:pPr>
            <a:r>
              <a:rPr lang="en">
                <a:latin typeface="Open Sans"/>
                <a:ea typeface="Open Sans"/>
                <a:cs typeface="Open Sans"/>
                <a:sym typeface="Open Sans"/>
              </a:rPr>
              <a:t>                           main ENDP</a:t>
            </a:r>
            <a:endParaRPr>
              <a:latin typeface="Open Sans"/>
              <a:ea typeface="Open Sans"/>
              <a:cs typeface="Open Sans"/>
              <a:sym typeface="Open Sans"/>
            </a:endParaRPr>
          </a:p>
          <a:p>
            <a:pPr indent="0" lvl="0" marL="457200" rtl="0" algn="l">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a:p>
            <a:pPr indent="0" lvl="0" marL="457200" rtl="0" algn="l">
              <a:spcBef>
                <a:spcPts val="0"/>
              </a:spcBef>
              <a:spcAft>
                <a:spcPts val="0"/>
              </a:spcAft>
              <a:buNone/>
            </a:pPr>
            <a:r>
              <a:rPr lang="en">
                <a:latin typeface="Open Sans"/>
                <a:ea typeface="Open Sans"/>
                <a:cs typeface="Open Sans"/>
                <a:sym typeface="Open Sans"/>
              </a:rPr>
              <a:t>                           add PROC</a:t>
            </a:r>
            <a:endParaRPr>
              <a:latin typeface="Open Sans"/>
              <a:ea typeface="Open Sans"/>
              <a:cs typeface="Open Sans"/>
              <a:sym typeface="Open Sans"/>
            </a:endParaRPr>
          </a:p>
          <a:p>
            <a:pPr indent="0" lvl="0" marL="457200" rtl="0" algn="l">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a:p>
            <a:pPr indent="0" lvl="0" marL="457200" rtl="0" algn="l">
              <a:spcBef>
                <a:spcPts val="0"/>
              </a:spcBef>
              <a:spcAft>
                <a:spcPts val="0"/>
              </a:spcAft>
              <a:buNone/>
            </a:pPr>
            <a:r>
              <a:rPr lang="en">
                <a:latin typeface="Open Sans"/>
                <a:ea typeface="Open Sans"/>
                <a:cs typeface="Open Sans"/>
                <a:sym typeface="Open Sans"/>
              </a:rPr>
              <a:t>                            Ret</a:t>
            </a:r>
            <a:endParaRPr>
              <a:latin typeface="Open Sans"/>
              <a:ea typeface="Open Sans"/>
              <a:cs typeface="Open Sans"/>
              <a:sym typeface="Open Sans"/>
            </a:endParaRPr>
          </a:p>
          <a:p>
            <a:pPr indent="0" lvl="0" marL="457200" rtl="0" algn="l">
              <a:spcBef>
                <a:spcPts val="0"/>
              </a:spcBef>
              <a:spcAft>
                <a:spcPts val="0"/>
              </a:spcAft>
              <a:buNone/>
            </a:pPr>
            <a:r>
              <a:rPr lang="en">
                <a:latin typeface="Open Sans"/>
                <a:ea typeface="Open Sans"/>
                <a:cs typeface="Open Sans"/>
                <a:sym typeface="Open Sans"/>
              </a:rPr>
              <a:t>                           Add ENDP</a:t>
            </a:r>
            <a:endParaRPr>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43"/>
          <p:cNvSpPr txBox="1"/>
          <p:nvPr/>
        </p:nvSpPr>
        <p:spPr>
          <a:xfrm>
            <a:off x="403175" y="1147225"/>
            <a:ext cx="8173500" cy="32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o When both the calling program and procedure share the same set of registers, it is necessary to save the registers when entering a procedure, and restore them before returning to the calling program.</a:t>
            </a:r>
            <a:endParaRPr>
              <a:latin typeface="Open Sans"/>
              <a:ea typeface="Open Sans"/>
              <a:cs typeface="Open Sans"/>
              <a:sym typeface="Open Sans"/>
            </a:endParaRPr>
          </a:p>
          <a:p>
            <a:pPr indent="0" lvl="0" marL="0" rtl="0" algn="just">
              <a:lnSpc>
                <a:spcPct val="150000"/>
              </a:lnSpc>
              <a:spcBef>
                <a:spcPts val="1200"/>
              </a:spcBef>
              <a:spcAft>
                <a:spcPts val="0"/>
              </a:spcAft>
              <a:buNone/>
            </a:pPr>
            <a:r>
              <a:rPr lang="en">
                <a:solidFill>
                  <a:schemeClr val="dk1"/>
                </a:solidFill>
                <a:latin typeface="Open Sans"/>
                <a:ea typeface="Open Sans"/>
                <a:cs typeface="Open Sans"/>
                <a:sym typeface="Open Sans"/>
              </a:rPr>
              <a:t>o</a:t>
            </a:r>
            <a:r>
              <a:rPr lang="en">
                <a:solidFill>
                  <a:schemeClr val="dk1"/>
                </a:solidFill>
                <a:latin typeface="Open Sans"/>
                <a:ea typeface="Open Sans"/>
                <a:cs typeface="Open Sans"/>
                <a:sym typeface="Open Sans"/>
              </a:rPr>
              <a:t>  These are done by the pus and pop directives, the push directive saves the data that was in a specific register before it enters the procedure.</a:t>
            </a:r>
            <a:endParaRPr>
              <a:solidFill>
                <a:schemeClr val="dk1"/>
              </a:solidFill>
              <a:latin typeface="Open Sans"/>
              <a:ea typeface="Open Sans"/>
              <a:cs typeface="Open Sans"/>
              <a:sym typeface="Open Sans"/>
            </a:endParaRPr>
          </a:p>
          <a:p>
            <a:pPr indent="0" lvl="0" marL="0" rtl="0" algn="just">
              <a:lnSpc>
                <a:spcPct val="150000"/>
              </a:lnSpc>
              <a:spcBef>
                <a:spcPts val="1200"/>
              </a:spcBef>
              <a:spcAft>
                <a:spcPts val="0"/>
              </a:spcAft>
              <a:buClr>
                <a:schemeClr val="dk1"/>
              </a:buClr>
              <a:buSzPts val="1100"/>
              <a:buFont typeface="Arial"/>
              <a:buNone/>
            </a:pPr>
            <a:r>
              <a:rPr lang="en">
                <a:solidFill>
                  <a:schemeClr val="dk1"/>
                </a:solidFill>
                <a:latin typeface="Open Sans"/>
                <a:ea typeface="Open Sans"/>
                <a:cs typeface="Open Sans"/>
                <a:sym typeface="Open Sans"/>
              </a:rPr>
              <a:t>o</a:t>
            </a:r>
            <a:r>
              <a:rPr lang="en">
                <a:solidFill>
                  <a:schemeClr val="dk1"/>
                </a:solidFill>
                <a:latin typeface="Open Sans"/>
                <a:ea typeface="Open Sans"/>
                <a:cs typeface="Open Sans"/>
                <a:sym typeface="Open Sans"/>
              </a:rPr>
              <a:t> Once the procedure operation has been completed, the pop instruction restores the values that were in the register.</a:t>
            </a:r>
            <a:endParaRPr>
              <a:solidFill>
                <a:schemeClr val="dk1"/>
              </a:solidFill>
              <a:latin typeface="Open Sans"/>
              <a:ea typeface="Open Sans"/>
              <a:cs typeface="Open Sans"/>
              <a:sym typeface="Open Sans"/>
            </a:endParaRPr>
          </a:p>
          <a:p>
            <a:pPr indent="0" lvl="0" marL="0" rtl="0" algn="l">
              <a:spcBef>
                <a:spcPts val="1200"/>
              </a:spcBef>
              <a:spcAft>
                <a:spcPts val="0"/>
              </a:spcAft>
              <a:buNone/>
            </a:pPr>
            <a:r>
              <a:t/>
            </a:r>
            <a:endParaRPr>
              <a:latin typeface="Open Sans"/>
              <a:ea typeface="Open Sans"/>
              <a:cs typeface="Open Sans"/>
              <a:sym typeface="Open Sans"/>
            </a:endParaRPr>
          </a:p>
        </p:txBody>
      </p:sp>
      <p:sp>
        <p:nvSpPr>
          <p:cNvPr id="239" name="Google Shape;239;p4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2400">
                <a:latin typeface="Open Sans"/>
                <a:ea typeface="Open Sans"/>
                <a:cs typeface="Open Sans"/>
                <a:sym typeface="Open Sans"/>
              </a:rPr>
              <a:t>Saving and restoring Registers.</a:t>
            </a:r>
            <a:endParaRPr i="1" sz="2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4"/>
          <p:cNvSpPr txBox="1"/>
          <p:nvPr/>
        </p:nvSpPr>
        <p:spPr>
          <a:xfrm>
            <a:off x="976175" y="407775"/>
            <a:ext cx="6796200" cy="41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 ArraySum PROC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push  esi 	; save ESI, ECX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push  ecx</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457200" lvl="0" marL="0" rtl="0" algn="l">
              <a:spcBef>
                <a:spcPts val="0"/>
              </a:spcBef>
              <a:spcAft>
                <a:spcPts val="0"/>
              </a:spcAft>
              <a:buNone/>
            </a:pPr>
            <a:r>
              <a:rPr lang="en">
                <a:latin typeface="Open Sans"/>
                <a:ea typeface="Open Sans"/>
                <a:cs typeface="Open Sans"/>
                <a:sym typeface="Open Sans"/>
              </a:rPr>
              <a:t>mov  eax,0	; set the sum to zero</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457200" lvl="0" marL="0" rtl="0" algn="l">
              <a:spcBef>
                <a:spcPts val="0"/>
              </a:spcBef>
              <a:spcAft>
                <a:spcPts val="0"/>
              </a:spcAft>
              <a:buNone/>
            </a:pPr>
            <a:r>
              <a:rPr lang="en">
                <a:latin typeface="Open Sans"/>
                <a:ea typeface="Open Sans"/>
                <a:cs typeface="Open Sans"/>
                <a:sym typeface="Open Sans"/>
              </a:rPr>
              <a:t>L1: add  eax,[esi]   ; add each integer to sum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457200" lvl="0" marL="0" rtl="0" algn="l">
              <a:spcBef>
                <a:spcPts val="0"/>
              </a:spcBef>
              <a:spcAft>
                <a:spcPts val="0"/>
              </a:spcAft>
              <a:buNone/>
            </a:pPr>
            <a:r>
              <a:rPr lang="en">
                <a:latin typeface="Open Sans"/>
                <a:ea typeface="Open Sans"/>
                <a:cs typeface="Open Sans"/>
                <a:sym typeface="Open Sans"/>
              </a:rPr>
              <a:t>add  esi,TYPE DWORD ; point to next integer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loop  L1  	; repeat for array size</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pop  ecx 	; restore ESI, ECX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pop  esi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457200" lvl="0" marL="0" rtl="0" algn="l">
              <a:spcBef>
                <a:spcPts val="0"/>
              </a:spcBef>
              <a:spcAft>
                <a:spcPts val="0"/>
              </a:spcAft>
              <a:buNone/>
            </a:pPr>
            <a:r>
              <a:rPr lang="en">
                <a:latin typeface="Open Sans"/>
                <a:ea typeface="Open Sans"/>
                <a:cs typeface="Open Sans"/>
                <a:sym typeface="Open Sans"/>
              </a:rPr>
              <a:t>Ret	; sum is in EAX</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ArraySum ENDP</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5"/>
          <p:cNvSpPr txBox="1"/>
          <p:nvPr/>
        </p:nvSpPr>
        <p:spPr>
          <a:xfrm>
            <a:off x="653775" y="978750"/>
            <a:ext cx="75315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250" name="Google Shape;250;p45"/>
          <p:cNvPicPr preferRelativeResize="0"/>
          <p:nvPr/>
        </p:nvPicPr>
        <p:blipFill rotWithShape="1">
          <a:blip r:embed="rId3">
            <a:alphaModFix/>
          </a:blip>
          <a:srcRect b="5795" l="33262" r="31754" t="17739"/>
          <a:stretch/>
        </p:blipFill>
        <p:spPr>
          <a:xfrm>
            <a:off x="2098225" y="266250"/>
            <a:ext cx="5330525" cy="4627549"/>
          </a:xfrm>
          <a:prstGeom prst="rect">
            <a:avLst/>
          </a:prstGeom>
          <a:noFill/>
          <a:ln>
            <a:noFill/>
          </a:ln>
        </p:spPr>
      </p:pic>
      <p:sp>
        <p:nvSpPr>
          <p:cNvPr id="251" name="Google Shape;251;p45"/>
          <p:cNvSpPr txBox="1"/>
          <p:nvPr>
            <p:ph type="title"/>
          </p:nvPr>
        </p:nvSpPr>
        <p:spPr>
          <a:xfrm>
            <a:off x="262825" y="1888350"/>
            <a:ext cx="1753200" cy="122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Flow Charts</a:t>
            </a:r>
            <a:endParaRPr sz="2400"/>
          </a:p>
          <a:p>
            <a:pPr indent="0" lvl="0" marL="0" rtl="0" algn="l">
              <a:spcBef>
                <a:spcPts val="0"/>
              </a:spcBef>
              <a:spcAft>
                <a:spcPts val="0"/>
              </a:spcAft>
              <a:buNone/>
            </a:pPr>
            <a:r>
              <a:rPr lang="en" sz="2400"/>
              <a:t>Diagrammatic</a:t>
            </a:r>
            <a:r>
              <a:rPr lang="en" sz="2400"/>
              <a:t> Representation</a:t>
            </a: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6"/>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lang="en"/>
              <a:t> Program Design Using Procedures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Integer summation Program</a:t>
            </a:r>
            <a:endParaRPr/>
          </a:p>
        </p:txBody>
      </p:sp>
      <p:sp>
        <p:nvSpPr>
          <p:cNvPr id="262" name="Google Shape;262;p4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rPr>
              <a:t>The ADD instruction is used for performing simple addition of binary data in byte (8-bit), word (16-bit) and doubleword (32-bit).</a:t>
            </a:r>
            <a:endParaRPr>
              <a:highlight>
                <a:srgbClr val="FFFFFF"/>
              </a:highlight>
            </a:endParaRPr>
          </a:p>
          <a:p>
            <a:pPr indent="0" lvl="0" marL="25400" marR="25400" rtl="0" algn="just">
              <a:spcBef>
                <a:spcPts val="1600"/>
              </a:spcBef>
              <a:spcAft>
                <a:spcPts val="0"/>
              </a:spcAft>
              <a:buClr>
                <a:schemeClr val="dk1"/>
              </a:buClr>
              <a:buSzPts val="1100"/>
              <a:buFont typeface="Arial"/>
              <a:buNone/>
            </a:pPr>
            <a:r>
              <a:rPr lang="en"/>
              <a:t>The ADD instruction have the following syntax </a:t>
            </a:r>
            <a:endParaRPr/>
          </a:p>
          <a:p>
            <a:pPr indent="0" lvl="0" marL="50800" marR="50800" rtl="0" algn="l">
              <a:spcBef>
                <a:spcPts val="700"/>
              </a:spcBef>
              <a:spcAft>
                <a:spcPts val="0"/>
              </a:spcAft>
              <a:buClr>
                <a:schemeClr val="dk1"/>
              </a:buClr>
              <a:buSzPts val="1100"/>
              <a:buFont typeface="Arial"/>
              <a:buNone/>
            </a:pPr>
            <a:r>
              <a:rPr lang="en">
                <a:highlight>
                  <a:srgbClr val="EEEEEE"/>
                </a:highlight>
              </a:rPr>
              <a:t>ADD destination, source</a:t>
            </a:r>
            <a:endParaRPr>
              <a:highlight>
                <a:srgbClr val="EEEEEE"/>
              </a:highlight>
            </a:endParaRPr>
          </a:p>
          <a:p>
            <a:pPr indent="0" lvl="0" marL="0" rtl="0" algn="l">
              <a:spcBef>
                <a:spcPts val="0"/>
              </a:spcBef>
              <a:spcAft>
                <a:spcPts val="0"/>
              </a:spcAft>
              <a:buNone/>
            </a:pPr>
            <a:r>
              <a:t/>
            </a:r>
            <a:endParaRPr>
              <a:highlight>
                <a:srgbClr val="FFFFFF"/>
              </a:highlight>
            </a:endParaRPr>
          </a:p>
          <a:p>
            <a:pPr indent="0" lvl="0" marL="25400" marR="25400" rtl="0" algn="just">
              <a:spcBef>
                <a:spcPts val="1600"/>
              </a:spcBef>
              <a:spcAft>
                <a:spcPts val="0"/>
              </a:spcAft>
              <a:buClr>
                <a:schemeClr val="dk1"/>
              </a:buClr>
              <a:buSzPts val="1100"/>
              <a:buFont typeface="Arial"/>
              <a:buNone/>
            </a:pPr>
            <a:r>
              <a:rPr lang="en"/>
              <a:t>The ADD instruction can take place between −</a:t>
            </a:r>
            <a:endParaRPr/>
          </a:p>
          <a:p>
            <a:pPr indent="-342900" lvl="0" marL="457200" rtl="0" algn="l">
              <a:spcBef>
                <a:spcPts val="700"/>
              </a:spcBef>
              <a:spcAft>
                <a:spcPts val="0"/>
              </a:spcAft>
              <a:buSzPts val="1800"/>
              <a:buFont typeface="Open Sans"/>
              <a:buChar char="●"/>
            </a:pPr>
            <a:r>
              <a:rPr lang="en"/>
              <a:t>Register to register - add eax, ebx</a:t>
            </a:r>
            <a:endParaRPr/>
          </a:p>
          <a:p>
            <a:pPr indent="-342900" lvl="0" marL="457200" rtl="0" algn="l">
              <a:spcBef>
                <a:spcPts val="0"/>
              </a:spcBef>
              <a:spcAft>
                <a:spcPts val="0"/>
              </a:spcAft>
              <a:buSzPts val="1800"/>
              <a:buFont typeface="Open Sans"/>
              <a:buChar char="●"/>
            </a:pPr>
            <a:r>
              <a:rPr lang="en"/>
              <a:t>Register to constant data - add eax, ‘0’</a:t>
            </a:r>
            <a:endParaRPr/>
          </a:p>
          <a:p>
            <a:pPr indent="0" lvl="0" marL="0" rtl="0" algn="l">
              <a:spcBef>
                <a:spcPts val="1200"/>
              </a:spcBef>
              <a:spcAft>
                <a:spcPts val="1600"/>
              </a:spcAft>
              <a:buNone/>
            </a:pPr>
            <a:r>
              <a:t/>
            </a:r>
            <a:endParaRPr sz="1150">
              <a:highlight>
                <a:srgbClr val="FFFFFF"/>
              </a:highlight>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268" name="Google Shape;268;p4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t> </a:t>
            </a:r>
            <a:r>
              <a:rPr lang="en" sz="1400"/>
              <a:t>mov	 ecx,'4'</a:t>
            </a:r>
            <a:endParaRPr sz="1400"/>
          </a:p>
          <a:p>
            <a:pPr indent="0" lvl="0" marL="0" rtl="0" algn="l">
              <a:lnSpc>
                <a:spcPct val="100000"/>
              </a:lnSpc>
              <a:spcBef>
                <a:spcPts val="0"/>
              </a:spcBef>
              <a:spcAft>
                <a:spcPts val="0"/>
              </a:spcAft>
              <a:buClr>
                <a:schemeClr val="dk1"/>
              </a:buClr>
              <a:buSzPts val="1100"/>
              <a:buFont typeface="Arial"/>
              <a:buNone/>
            </a:pPr>
            <a:r>
              <a:rPr lang="en" sz="1400"/>
              <a:t> sub  ecx, '0'</a:t>
            </a:r>
            <a:endParaRPr sz="1400"/>
          </a:p>
          <a:p>
            <a:pPr indent="0" lvl="0" marL="0" rtl="0" algn="l">
              <a:lnSpc>
                <a:spcPct val="100000"/>
              </a:lnSpc>
              <a:spcBef>
                <a:spcPts val="0"/>
              </a:spcBef>
              <a:spcAft>
                <a:spcPts val="0"/>
              </a:spcAft>
              <a:buClr>
                <a:schemeClr val="dk1"/>
              </a:buClr>
              <a:buSzPts val="1100"/>
              <a:buFont typeface="Arial"/>
              <a:buNone/>
            </a:pPr>
            <a:r>
              <a:rPr lang="en" sz="1400"/>
              <a:t>	</a:t>
            </a:r>
            <a:endParaRPr sz="1400"/>
          </a:p>
          <a:p>
            <a:pPr indent="0" lvl="0" marL="0" rtl="0" algn="l">
              <a:lnSpc>
                <a:spcPct val="100000"/>
              </a:lnSpc>
              <a:spcBef>
                <a:spcPts val="0"/>
              </a:spcBef>
              <a:spcAft>
                <a:spcPts val="0"/>
              </a:spcAft>
              <a:buClr>
                <a:schemeClr val="dk1"/>
              </a:buClr>
              <a:buSzPts val="1100"/>
              <a:buFont typeface="Arial"/>
              <a:buNone/>
            </a:pPr>
            <a:r>
              <a:rPr lang="en" sz="1400"/>
              <a:t> mov 	 edx, '5'</a:t>
            </a:r>
            <a:endParaRPr sz="1400"/>
          </a:p>
          <a:p>
            <a:pPr indent="0" lvl="0" marL="0" rtl="0" algn="l">
              <a:lnSpc>
                <a:spcPct val="100000"/>
              </a:lnSpc>
              <a:spcBef>
                <a:spcPts val="0"/>
              </a:spcBef>
              <a:spcAft>
                <a:spcPts val="0"/>
              </a:spcAft>
              <a:buClr>
                <a:schemeClr val="dk1"/>
              </a:buClr>
              <a:buSzPts val="1100"/>
              <a:buFont typeface="Arial"/>
              <a:buNone/>
            </a:pPr>
            <a:r>
              <a:rPr lang="en" sz="1400"/>
              <a:t> sub  edx, '0'</a:t>
            </a:r>
            <a:endParaRPr sz="1400"/>
          </a:p>
          <a:p>
            <a:pPr indent="0" lvl="0" marL="0" rtl="0" algn="l">
              <a:lnSpc>
                <a:spcPct val="100000"/>
              </a:lnSpc>
              <a:spcBef>
                <a:spcPts val="0"/>
              </a:spcBef>
              <a:spcAft>
                <a:spcPts val="0"/>
              </a:spcAft>
              <a:buClr>
                <a:schemeClr val="dk1"/>
              </a:buClr>
              <a:buSzPts val="1100"/>
              <a:buFont typeface="Arial"/>
              <a:buNone/>
            </a:pPr>
            <a:r>
              <a:t/>
            </a:r>
            <a:endParaRPr sz="1400"/>
          </a:p>
          <a:p>
            <a:pPr indent="0" lvl="0" marL="0" rtl="0" algn="l">
              <a:lnSpc>
                <a:spcPct val="100000"/>
              </a:lnSpc>
              <a:spcBef>
                <a:spcPts val="0"/>
              </a:spcBef>
              <a:spcAft>
                <a:spcPts val="0"/>
              </a:spcAft>
              <a:buClr>
                <a:schemeClr val="dk1"/>
              </a:buClr>
              <a:buSzPts val="1100"/>
              <a:buFont typeface="Arial"/>
              <a:buNone/>
            </a:pPr>
            <a:r>
              <a:rPr lang="en" sz="1400"/>
              <a:t>sumOf  PROC</a:t>
            </a:r>
            <a:endParaRPr sz="1400"/>
          </a:p>
          <a:p>
            <a:pPr indent="0" lvl="0" marL="0" rtl="0" algn="l">
              <a:lnSpc>
                <a:spcPct val="100000"/>
              </a:lnSpc>
              <a:spcBef>
                <a:spcPts val="0"/>
              </a:spcBef>
              <a:spcAft>
                <a:spcPts val="0"/>
              </a:spcAft>
              <a:buClr>
                <a:schemeClr val="dk1"/>
              </a:buClr>
              <a:buSzPts val="1100"/>
              <a:buFont typeface="Arial"/>
              <a:buNone/>
            </a:pPr>
            <a:r>
              <a:rPr lang="en" sz="1400"/>
              <a:t>  mov     eax, ecx</a:t>
            </a:r>
            <a:endParaRPr sz="1400"/>
          </a:p>
          <a:p>
            <a:pPr indent="0" lvl="0" marL="0" rtl="0" algn="l">
              <a:lnSpc>
                <a:spcPct val="100000"/>
              </a:lnSpc>
              <a:spcBef>
                <a:spcPts val="0"/>
              </a:spcBef>
              <a:spcAft>
                <a:spcPts val="0"/>
              </a:spcAft>
              <a:buClr>
                <a:schemeClr val="dk1"/>
              </a:buClr>
              <a:buSzPts val="1100"/>
              <a:buFont typeface="Arial"/>
              <a:buNone/>
            </a:pPr>
            <a:r>
              <a:rPr lang="en" sz="1400"/>
              <a:t>  add     eax, edx</a:t>
            </a:r>
            <a:endParaRPr sz="1400"/>
          </a:p>
          <a:p>
            <a:pPr indent="0" lvl="0" marL="0" rtl="0" algn="l">
              <a:lnSpc>
                <a:spcPct val="100000"/>
              </a:lnSpc>
              <a:spcBef>
                <a:spcPts val="0"/>
              </a:spcBef>
              <a:spcAft>
                <a:spcPts val="0"/>
              </a:spcAft>
              <a:buClr>
                <a:schemeClr val="dk1"/>
              </a:buClr>
              <a:buSzPts val="1100"/>
              <a:buFont typeface="Arial"/>
              <a:buNone/>
            </a:pPr>
            <a:r>
              <a:rPr lang="en" sz="1400"/>
              <a:t>  add     eax, '0'</a:t>
            </a:r>
            <a:endParaRPr sz="1400"/>
          </a:p>
          <a:p>
            <a:pPr indent="0" lvl="0" marL="0" rtl="0" algn="l">
              <a:lnSpc>
                <a:spcPct val="100000"/>
              </a:lnSpc>
              <a:spcBef>
                <a:spcPts val="0"/>
              </a:spcBef>
              <a:spcAft>
                <a:spcPts val="0"/>
              </a:spcAft>
              <a:buClr>
                <a:schemeClr val="dk1"/>
              </a:buClr>
              <a:buSzPts val="1100"/>
              <a:buFont typeface="Arial"/>
              <a:buNone/>
            </a:pPr>
            <a:r>
              <a:rPr lang="en" sz="1400"/>
              <a:t>  ret</a:t>
            </a:r>
            <a:endParaRPr sz="1400"/>
          </a:p>
          <a:p>
            <a:pPr indent="0" lvl="0" marL="0" rtl="0" algn="l">
              <a:lnSpc>
                <a:spcPct val="100000"/>
              </a:lnSpc>
              <a:spcBef>
                <a:spcPts val="0"/>
              </a:spcBef>
              <a:spcAft>
                <a:spcPts val="0"/>
              </a:spcAft>
              <a:buClr>
                <a:schemeClr val="dk1"/>
              </a:buClr>
              <a:buSzPts val="1100"/>
              <a:buFont typeface="Arial"/>
              <a:buNone/>
            </a:pPr>
            <a:r>
              <a:rPr lang="en" sz="1400"/>
              <a:t>SumOF  ENDP</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74" name="Google Shape;274;p4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
              <a:t>Patel J, S., &amp; Patt, Y. (2004). </a:t>
            </a:r>
            <a:r>
              <a:rPr i="1" lang="en"/>
              <a:t>Introduction to Computing Systems: From Bits and Gates to C and Beyond</a:t>
            </a:r>
            <a:r>
              <a:rPr lang="en"/>
              <a:t> (2nd ed.). McGraw-Hill.</a:t>
            </a:r>
            <a:endParaRPr/>
          </a:p>
          <a:p>
            <a:pPr indent="-342900" lvl="0" marL="457200" rtl="0" algn="l">
              <a:spcBef>
                <a:spcPts val="0"/>
              </a:spcBef>
              <a:spcAft>
                <a:spcPts val="0"/>
              </a:spcAft>
              <a:buSzPts val="1800"/>
              <a:buAutoNum type="arabicParenR"/>
            </a:pPr>
            <a:r>
              <a:rPr lang="en">
                <a:highlight>
                  <a:srgbClr val="FFFFFF"/>
                </a:highlight>
                <a:latin typeface="Arial"/>
                <a:ea typeface="Arial"/>
                <a:cs typeface="Arial"/>
                <a:sym typeface="Arial"/>
              </a:rPr>
              <a:t> </a:t>
            </a:r>
            <a:r>
              <a:rPr lang="en">
                <a:highlight>
                  <a:srgbClr val="FFFFFF"/>
                </a:highlight>
              </a:rPr>
              <a:t>Kip R. Irvine. (2007). </a:t>
            </a:r>
            <a:r>
              <a:rPr i="1" lang="en">
                <a:highlight>
                  <a:srgbClr val="FFFFFF"/>
                </a:highlight>
              </a:rPr>
              <a:t>Assembly Language for Intel-Based Computers</a:t>
            </a:r>
            <a:r>
              <a:rPr lang="en">
                <a:highlight>
                  <a:srgbClr val="FFFFFF"/>
                </a:highlight>
              </a:rPr>
              <a:t> (Fifth Edition) Prentice Hall Publishing, Inc.</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are procedures ?</a:t>
            </a:r>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procedure is a set of code that can be branched to and returned from in such a way that the code appears as if it were inserted at a point from which it is branched to.</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Branch to procedure - </a:t>
            </a:r>
            <a:r>
              <a:rPr b="1" i="1" lang="en"/>
              <a:t>call</a:t>
            </a:r>
            <a:endParaRPr b="1" i="1"/>
          </a:p>
          <a:p>
            <a:pPr indent="0" lvl="0" marL="0" rtl="0" algn="l">
              <a:spcBef>
                <a:spcPts val="1600"/>
              </a:spcBef>
              <a:spcAft>
                <a:spcPts val="1600"/>
              </a:spcAft>
              <a:buNone/>
            </a:pPr>
            <a:r>
              <a:rPr lang="en"/>
              <a:t>Branch back procedure - </a:t>
            </a:r>
            <a:r>
              <a:rPr b="1" i="1" lang="en"/>
              <a:t>return</a:t>
            </a:r>
            <a:endParaRPr b="1" i="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Procedure declaration</a:t>
            </a:r>
            <a:endParaRPr/>
          </a:p>
        </p:txBody>
      </p:sp>
      <p:sp>
        <p:nvSpPr>
          <p:cNvPr id="87" name="Google Shape;87;p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This is the syntax of procedure declaration:</a:t>
            </a:r>
            <a:endParaRPr/>
          </a:p>
          <a:p>
            <a:pPr indent="0" lvl="0" marL="0" rtl="0" algn="l">
              <a:spcBef>
                <a:spcPts val="1200"/>
              </a:spcBef>
              <a:spcAft>
                <a:spcPts val="0"/>
              </a:spcAft>
              <a:buClr>
                <a:schemeClr val="dk1"/>
              </a:buClr>
              <a:buSzPts val="1100"/>
              <a:buFont typeface="Arial"/>
              <a:buNone/>
            </a:pPr>
            <a:r>
              <a:rPr b="1" lang="en"/>
              <a:t>PROC </a:t>
            </a:r>
            <a:r>
              <a:rPr b="1" i="1" lang="en"/>
              <a:t>name type</a:t>
            </a:r>
            <a:endParaRPr b="1" i="1"/>
          </a:p>
          <a:p>
            <a:pPr indent="0" lvl="0" marL="0" rtl="0" algn="l">
              <a:spcBef>
                <a:spcPts val="1200"/>
              </a:spcBef>
              <a:spcAft>
                <a:spcPts val="0"/>
              </a:spcAft>
              <a:buClr>
                <a:schemeClr val="dk1"/>
              </a:buClr>
              <a:buSzPts val="1100"/>
              <a:buFont typeface="Arial"/>
              <a:buNone/>
            </a:pPr>
            <a:r>
              <a:rPr b="1" lang="en"/>
              <a:t>; </a:t>
            </a:r>
            <a:r>
              <a:rPr b="1" i="1" lang="en"/>
              <a:t>body of procedure</a:t>
            </a:r>
            <a:endParaRPr b="1" i="1"/>
          </a:p>
          <a:p>
            <a:pPr indent="0" lvl="0" marL="0" rtl="0" algn="l">
              <a:spcBef>
                <a:spcPts val="1200"/>
              </a:spcBef>
              <a:spcAft>
                <a:spcPts val="0"/>
              </a:spcAft>
              <a:buClr>
                <a:schemeClr val="dk1"/>
              </a:buClr>
              <a:buSzPts val="1100"/>
              <a:buFont typeface="Arial"/>
              <a:buNone/>
            </a:pPr>
            <a:r>
              <a:rPr b="1" lang="en"/>
              <a:t> 	ret</a:t>
            </a:r>
            <a:endParaRPr b="1"/>
          </a:p>
          <a:p>
            <a:pPr indent="0" lvl="0" marL="0" rtl="0" algn="l">
              <a:spcBef>
                <a:spcPts val="1200"/>
              </a:spcBef>
              <a:spcAft>
                <a:spcPts val="0"/>
              </a:spcAft>
              <a:buClr>
                <a:schemeClr val="dk1"/>
              </a:buClr>
              <a:buSzPts val="1100"/>
              <a:buFont typeface="Arial"/>
              <a:buNone/>
            </a:pPr>
            <a:r>
              <a:rPr b="1" lang="en"/>
              <a:t>ENDP </a:t>
            </a:r>
            <a:r>
              <a:rPr b="1" i="1" lang="en"/>
              <a:t>name</a:t>
            </a:r>
            <a:endParaRPr b="1" i="1"/>
          </a:p>
          <a:p>
            <a:pPr indent="0" lvl="0" marL="0" rtl="0" algn="l">
              <a:spcBef>
                <a:spcPts val="1200"/>
              </a:spcBef>
              <a:spcAft>
                <a:spcPts val="0"/>
              </a:spcAft>
              <a:buNone/>
            </a:pPr>
            <a:r>
              <a:rPr lang="en"/>
              <a:t>type can be </a:t>
            </a:r>
            <a:r>
              <a:rPr b="1" lang="en"/>
              <a:t>NEAR</a:t>
            </a:r>
            <a:r>
              <a:rPr lang="en"/>
              <a:t> (in same segment) or </a:t>
            </a:r>
            <a:r>
              <a:rPr b="1" lang="en"/>
              <a:t>FAR</a:t>
            </a:r>
            <a:r>
              <a:rPr lang="en"/>
              <a:t> (in a different segment) -- if omitted, </a:t>
            </a:r>
            <a:r>
              <a:rPr b="1" lang="en"/>
              <a:t>NEAR</a:t>
            </a:r>
            <a:r>
              <a:rPr lang="en"/>
              <a:t> is assumed</a:t>
            </a:r>
            <a:endParaRPr/>
          </a:p>
          <a:p>
            <a:pPr indent="0" lvl="0" marL="0" rtl="0" algn="l">
              <a:spcBef>
                <a:spcPts val="12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LINKING TO AN EXTERNAL LIBRARY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Definition of a Link Library</a:t>
            </a:r>
            <a:endParaRPr/>
          </a:p>
        </p:txBody>
      </p:sp>
      <p:sp>
        <p:nvSpPr>
          <p:cNvPr id="98" name="Google Shape;98;p1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 </a:t>
            </a:r>
            <a:r>
              <a:rPr b="1" lang="en"/>
              <a:t>A link library </a:t>
            </a:r>
            <a:r>
              <a:rPr lang="en"/>
              <a:t>- A file containing procedures that have been compiled into machine code. It can be constructed from one or more object files (.obj)</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For Instance:</a:t>
            </a:r>
            <a:endParaRPr/>
          </a:p>
        </p:txBody>
      </p:sp>
      <p:sp>
        <p:nvSpPr>
          <p:cNvPr id="104" name="Google Shape;104;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 </a:t>
            </a:r>
            <a:r>
              <a:rPr lang="en"/>
              <a:t>Suppose a program displays a string in the console window by calling a procedure name</a:t>
            </a:r>
            <a:r>
              <a:rPr b="1" i="1" lang="en"/>
              <a:t> </a:t>
            </a:r>
            <a:r>
              <a:rPr i="1" lang="en"/>
              <a:t>WriteString. </a:t>
            </a:r>
            <a:endParaRPr i="1"/>
          </a:p>
          <a:p>
            <a:pPr indent="0" lvl="0" marL="0" rtl="0" algn="l">
              <a:spcBef>
                <a:spcPts val="1600"/>
              </a:spcBef>
              <a:spcAft>
                <a:spcPts val="0"/>
              </a:spcAft>
              <a:buNone/>
            </a:pPr>
            <a:r>
              <a:rPr lang="en"/>
              <a:t> The program source must contain a PROTO directive identifying the WriteString procedure: 	</a:t>
            </a:r>
            <a:r>
              <a:rPr i="1" lang="en"/>
              <a:t>WriteString PROTO </a:t>
            </a:r>
            <a:endParaRPr i="1"/>
          </a:p>
          <a:p>
            <a:pPr indent="0" lvl="0" marL="0" rtl="0" algn="l">
              <a:spcBef>
                <a:spcPts val="1600"/>
              </a:spcBef>
              <a:spcAft>
                <a:spcPts val="1600"/>
              </a:spcAft>
              <a:buNone/>
            </a:pPr>
            <a:r>
              <a:rPr lang="en"/>
              <a:t> Next, a CALL instruction executes WriteString: 	</a:t>
            </a:r>
            <a:r>
              <a:rPr i="1" lang="en"/>
              <a:t>call WriteString </a:t>
            </a:r>
            <a:endParaRPr i="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 </a:t>
            </a:r>
            <a:r>
              <a:rPr lang="en"/>
              <a:t>When the program is assembled, the assembler leaves the target address of the CALL instruction blank, knowing that it will be filled in by the linker. </a:t>
            </a:r>
            <a:endParaRPr/>
          </a:p>
          <a:p>
            <a:pPr indent="0" lvl="0" marL="0" rtl="0" algn="l">
              <a:spcBef>
                <a:spcPts val="1600"/>
              </a:spcBef>
              <a:spcAft>
                <a:spcPts val="1600"/>
              </a:spcAft>
              <a:buNone/>
            </a:pPr>
            <a:r>
              <a:rPr lang="en"/>
              <a:t>o The linker looks for WriteString in the link library and copies the appropriate machine instructions from the library into the program’s executables file. In addition, it inserts WriteString’s address into the CALL instruction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