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621da9751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621da9751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621da9751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621da9751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621da9751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621da9751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621da9751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621da9751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621da9751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621da9751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621da97516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621da9751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621da9751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621da9751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621da9751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621da9751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621da9751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621da9751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621da97516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621da97516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21da9751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21da9751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621da97516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621da9751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621da9751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621da9751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621bb15ef3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621bb15ef3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621bb15ef3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621bb15ef3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621e311ad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621e311ad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621bb15ef3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621bb15ef3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621bb15ef3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621bb15ef3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621bb15ef3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621bb15ef3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621bb15ef3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621bb15ef3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621bb15ef3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621bb15ef3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21da9751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21da9751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621bb15ef3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621bb15ef3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621bb15ef3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621bb15ef3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621bb15ef3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621bb15ef3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621bb15ef3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621bb15ef3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621bb15ef3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621bb15ef3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621bb15ef3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621bb15ef3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621bb15ef3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621bb15ef3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621bb15ef3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621bb15ef3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621bb15ef3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621bb15ef3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621bb15ef3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621bb15ef3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621da9751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621da9751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621bb15ef3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621bb15ef3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621bb15ef3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621bb15ef3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621bb15ef3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621bb15ef3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621bb15ef3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621bb15ef3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g621bb15ef3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621bb15ef3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621bb15ef3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621bb15ef3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621bb15ef3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621bb15ef3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621cdf5cee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621cdf5cee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g621cdf5cee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621cdf5cee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621bb15ef3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621bb15ef3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621da9751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621da9751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g621cdf5cee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621cdf5cee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g621cdf5cee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621cdf5cee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g621cdf5cee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621cdf5cee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g621cdf5cee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621cdf5cee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g621cdf5cee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621cdf5cee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g621cdf5cee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621cdf5cee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621cdf5cee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621cdf5cee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g621cdf5cee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621cdf5cee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g621cdf5cee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621cdf5cee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Google Shape;585;g621cdf5cee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621cdf5cee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621da9751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21da9751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g621cdf5cee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621cdf5cee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g621cdf5cee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621cdf5cee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g621cdf5cee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621cdf5cee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Google Shape;605;g621cdf5cee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621cdf5cee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Google Shape;610;g621cdf5cee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621cdf5cee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g621bb15ef3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621bb15ef3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Google Shape;620;g621bb15ef3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621bb15ef3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5" name="Shape 625"/>
        <p:cNvGrpSpPr/>
        <p:nvPr/>
      </p:nvGrpSpPr>
      <p:grpSpPr>
        <a:xfrm>
          <a:off x="0" y="0"/>
          <a:ext cx="0" cy="0"/>
          <a:chOff x="0" y="0"/>
          <a:chExt cx="0" cy="0"/>
        </a:xfrm>
      </p:grpSpPr>
      <p:sp>
        <p:nvSpPr>
          <p:cNvPr id="626" name="Google Shape;626;g621bb15ef3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621bb15ef3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Google Shape;631;g621bb15ef3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621bb15ef3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g621bb15ef3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621bb15ef3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621da9751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21da9751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Google Shape;641;g621bb15ef3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621bb15ef3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6" name="Shape 646"/>
        <p:cNvGrpSpPr/>
        <p:nvPr/>
      </p:nvGrpSpPr>
      <p:grpSpPr>
        <a:xfrm>
          <a:off x="0" y="0"/>
          <a:ext cx="0" cy="0"/>
          <a:chOff x="0" y="0"/>
          <a:chExt cx="0" cy="0"/>
        </a:xfrm>
      </p:grpSpPr>
      <p:sp>
        <p:nvSpPr>
          <p:cNvPr id="647" name="Google Shape;647;g621bb15ef3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621bb15ef3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Google Shape;652;g621bb15ef3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621bb15ef3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Google Shape;657;g621bb15ef3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621bb15ef3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1" name="Shape 661"/>
        <p:cNvGrpSpPr/>
        <p:nvPr/>
      </p:nvGrpSpPr>
      <p:grpSpPr>
        <a:xfrm>
          <a:off x="0" y="0"/>
          <a:ext cx="0" cy="0"/>
          <a:chOff x="0" y="0"/>
          <a:chExt cx="0" cy="0"/>
        </a:xfrm>
      </p:grpSpPr>
      <p:sp>
        <p:nvSpPr>
          <p:cNvPr id="662" name="Google Shape;662;g621bb15ef3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621bb15ef3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621da9751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621da9751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621da9751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621da9751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884050"/>
            <a:ext cx="4255500" cy="138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PROCEDURES IN ASSEMBLY</a:t>
            </a:r>
            <a:endParaRPr/>
          </a:p>
          <a:p>
            <a:pPr indent="0" lvl="0" marL="0" rtl="0" algn="l">
              <a:spcBef>
                <a:spcPts val="0"/>
              </a:spcBef>
              <a:spcAft>
                <a:spcPts val="0"/>
              </a:spcAft>
              <a:buNone/>
            </a:pPr>
            <a:r>
              <a:t/>
            </a:r>
            <a:endParaRPr/>
          </a:p>
        </p:txBody>
      </p:sp>
      <p:sp>
        <p:nvSpPr>
          <p:cNvPr id="278" name="Google Shape;278;p13"/>
          <p:cNvSpPr txBox="1"/>
          <p:nvPr>
            <p:ph idx="1" type="subTitle"/>
          </p:nvPr>
        </p:nvSpPr>
        <p:spPr>
          <a:xfrm>
            <a:off x="824000" y="2267650"/>
            <a:ext cx="4255500" cy="20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Members:</a:t>
            </a:r>
            <a:endParaRPr/>
          </a:p>
          <a:p>
            <a:pPr indent="0" lvl="0" marL="0" rtl="0" algn="l">
              <a:spcBef>
                <a:spcPts val="0"/>
              </a:spcBef>
              <a:spcAft>
                <a:spcPts val="0"/>
              </a:spcAft>
              <a:buNone/>
            </a:pPr>
            <a:r>
              <a:rPr lang="en"/>
              <a:t>Mujtaba Bashir</a:t>
            </a:r>
            <a:endParaRPr/>
          </a:p>
          <a:p>
            <a:pPr indent="0" lvl="0" marL="0" rtl="0" algn="l">
              <a:spcBef>
                <a:spcPts val="0"/>
              </a:spcBef>
              <a:spcAft>
                <a:spcPts val="0"/>
              </a:spcAft>
              <a:buNone/>
            </a:pPr>
            <a:r>
              <a:rPr lang="en"/>
              <a:t>Odiero Rosanne</a:t>
            </a:r>
            <a:endParaRPr/>
          </a:p>
          <a:p>
            <a:pPr indent="0" lvl="0" marL="0" rtl="0" algn="l">
              <a:spcBef>
                <a:spcPts val="0"/>
              </a:spcBef>
              <a:spcAft>
                <a:spcPts val="0"/>
              </a:spcAft>
              <a:buNone/>
            </a:pPr>
            <a:r>
              <a:rPr lang="en"/>
              <a:t>Kiragu Ian</a:t>
            </a:r>
            <a:endParaRPr/>
          </a:p>
          <a:p>
            <a:pPr indent="0" lvl="0" marL="0" rtl="0" algn="l">
              <a:spcBef>
                <a:spcPts val="0"/>
              </a:spcBef>
              <a:spcAft>
                <a:spcPts val="0"/>
              </a:spcAft>
              <a:buNone/>
            </a:pPr>
            <a:r>
              <a:rPr lang="en"/>
              <a:t>Munyui Julie</a:t>
            </a:r>
            <a:endParaRPr/>
          </a:p>
          <a:p>
            <a:pPr indent="0" lvl="0" marL="0" rtl="0" algn="l">
              <a:spcBef>
                <a:spcPts val="0"/>
              </a:spcBef>
              <a:spcAft>
                <a:spcPts val="0"/>
              </a:spcAft>
              <a:buNone/>
            </a:pPr>
            <a:r>
              <a:rPr lang="en"/>
              <a:t>Wanjiku Kimani</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247675" y="102050"/>
            <a:ext cx="7086600" cy="64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Executing the instruction at I-4.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2" name="Google Shape;332;p22"/>
          <p:cNvSpPr txBox="1"/>
          <p:nvPr>
            <p:ph idx="1" type="body"/>
          </p:nvPr>
        </p:nvSpPr>
        <p:spPr>
          <a:xfrm>
            <a:off x="1247675" y="814800"/>
            <a:ext cx="7753500" cy="418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33" name="Google Shape;333;p22"/>
          <p:cNvPicPr preferRelativeResize="0"/>
          <p:nvPr/>
        </p:nvPicPr>
        <p:blipFill>
          <a:blip r:embed="rId3">
            <a:alphaModFix/>
          </a:blip>
          <a:stretch>
            <a:fillRect/>
          </a:stretch>
        </p:blipFill>
        <p:spPr>
          <a:xfrm>
            <a:off x="1247675" y="814800"/>
            <a:ext cx="7753500" cy="4158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23"/>
          <p:cNvSpPr txBox="1"/>
          <p:nvPr>
            <p:ph idx="1" type="body"/>
          </p:nvPr>
        </p:nvSpPr>
        <p:spPr>
          <a:xfrm>
            <a:off x="1120375" y="89125"/>
            <a:ext cx="7880700" cy="49143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1400"/>
              <a:t>The instruction at I wants the CPU to jump to procedure A, and execute procedure A.</a:t>
            </a:r>
            <a:br>
              <a:rPr b="1" lang="en" sz="1400"/>
            </a:br>
            <a:r>
              <a:rPr b="1" lang="en" sz="1400"/>
              <a:t>However, before jumping away, the address of the next instruction, to be executed upon</a:t>
            </a:r>
            <a:br>
              <a:rPr b="1" lang="en" sz="1400"/>
            </a:br>
            <a:r>
              <a:rPr b="1" lang="en" sz="1400"/>
              <a:t>return from A, i.e., I+4, gets stored in $RA.</a:t>
            </a:r>
            <a:endParaRPr b="1" sz="1400"/>
          </a:p>
          <a:p>
            <a:pPr indent="0" lvl="0" marL="0" rtl="0" algn="l">
              <a:lnSpc>
                <a:spcPct val="200000"/>
              </a:lnSpc>
              <a:spcBef>
                <a:spcPts val="1600"/>
              </a:spcBef>
              <a:spcAft>
                <a:spcPts val="0"/>
              </a:spcAft>
              <a:buNone/>
            </a:pPr>
            <a:r>
              <a:t/>
            </a:r>
            <a:endParaRPr b="1" sz="1400"/>
          </a:p>
          <a:p>
            <a:pPr indent="0" lvl="0" marL="0" rtl="0" algn="l">
              <a:lnSpc>
                <a:spcPct val="200000"/>
              </a:lnSpc>
              <a:spcBef>
                <a:spcPts val="1600"/>
              </a:spcBef>
              <a:spcAft>
                <a:spcPts val="0"/>
              </a:spcAft>
              <a:buNone/>
            </a:pPr>
            <a:r>
              <a:t/>
            </a:r>
            <a:endParaRPr b="1" sz="1400"/>
          </a:p>
          <a:p>
            <a:pPr indent="0" lvl="0" marL="0" rtl="0" algn="l">
              <a:lnSpc>
                <a:spcPct val="200000"/>
              </a:lnSpc>
              <a:spcBef>
                <a:spcPts val="1600"/>
              </a:spcBef>
              <a:spcAft>
                <a:spcPts val="1600"/>
              </a:spcAft>
              <a:buNone/>
            </a:pPr>
            <a:r>
              <a:t/>
            </a:r>
            <a:endParaRPr b="1" sz="1400"/>
          </a:p>
        </p:txBody>
      </p:sp>
      <p:pic>
        <p:nvPicPr>
          <p:cNvPr id="339" name="Google Shape;339;p23"/>
          <p:cNvPicPr preferRelativeResize="0"/>
          <p:nvPr/>
        </p:nvPicPr>
        <p:blipFill>
          <a:blip r:embed="rId3">
            <a:alphaModFix/>
          </a:blip>
          <a:stretch>
            <a:fillRect/>
          </a:stretch>
        </p:blipFill>
        <p:spPr>
          <a:xfrm>
            <a:off x="63650" y="1336800"/>
            <a:ext cx="9013874" cy="374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24"/>
          <p:cNvSpPr txBox="1"/>
          <p:nvPr>
            <p:ph idx="1" type="body"/>
          </p:nvPr>
        </p:nvSpPr>
        <p:spPr>
          <a:xfrm>
            <a:off x="1171300" y="127325"/>
            <a:ext cx="7842600" cy="49272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1400"/>
              <a:t>After storing the value I+4 in $RA, the CPU “jumps” to procedure A by loading the address J into $PC.</a:t>
            </a:r>
            <a:endParaRPr b="1" sz="1400"/>
          </a:p>
          <a:p>
            <a:pPr indent="0" lvl="0" marL="0" rtl="0" algn="l">
              <a:lnSpc>
                <a:spcPct val="200000"/>
              </a:lnSpc>
              <a:spcBef>
                <a:spcPts val="1600"/>
              </a:spcBef>
              <a:spcAft>
                <a:spcPts val="0"/>
              </a:spcAft>
              <a:buNone/>
            </a:pPr>
            <a:r>
              <a:t/>
            </a:r>
            <a:endParaRPr b="1" sz="1400"/>
          </a:p>
          <a:p>
            <a:pPr indent="0" lvl="0" marL="0" rtl="0" algn="l">
              <a:lnSpc>
                <a:spcPct val="200000"/>
              </a:lnSpc>
              <a:spcBef>
                <a:spcPts val="1600"/>
              </a:spcBef>
              <a:spcAft>
                <a:spcPts val="1600"/>
              </a:spcAft>
              <a:buNone/>
            </a:pPr>
            <a:r>
              <a:t/>
            </a:r>
            <a:endParaRPr b="1" sz="1400"/>
          </a:p>
        </p:txBody>
      </p:sp>
      <p:pic>
        <p:nvPicPr>
          <p:cNvPr id="345" name="Google Shape;345;p24"/>
          <p:cNvPicPr preferRelativeResize="0"/>
          <p:nvPr/>
        </p:nvPicPr>
        <p:blipFill>
          <a:blip r:embed="rId3">
            <a:alphaModFix/>
          </a:blip>
          <a:stretch>
            <a:fillRect/>
          </a:stretch>
        </p:blipFill>
        <p:spPr>
          <a:xfrm>
            <a:off x="1171300" y="929400"/>
            <a:ext cx="7842599" cy="4125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25"/>
          <p:cNvSpPr txBox="1"/>
          <p:nvPr>
            <p:ph idx="1" type="body"/>
          </p:nvPr>
        </p:nvSpPr>
        <p:spPr>
          <a:xfrm>
            <a:off x="1158550" y="89125"/>
            <a:ext cx="7893600" cy="49653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1500"/>
              <a:t>Executing the task specific to procedure A, which, in this case, consists of only 1 instruction.</a:t>
            </a:r>
            <a:endParaRPr b="1" sz="1500"/>
          </a:p>
          <a:p>
            <a:pPr indent="0" lvl="0" marL="0" rtl="0" algn="l">
              <a:lnSpc>
                <a:spcPct val="200000"/>
              </a:lnSpc>
              <a:spcBef>
                <a:spcPts val="1600"/>
              </a:spcBef>
              <a:spcAft>
                <a:spcPts val="0"/>
              </a:spcAft>
              <a:buNone/>
            </a:pPr>
            <a:r>
              <a:t/>
            </a:r>
            <a:endParaRPr b="1" sz="1500"/>
          </a:p>
          <a:p>
            <a:pPr indent="0" lvl="0" marL="0" rtl="0" algn="l">
              <a:lnSpc>
                <a:spcPct val="200000"/>
              </a:lnSpc>
              <a:spcBef>
                <a:spcPts val="1600"/>
              </a:spcBef>
              <a:spcAft>
                <a:spcPts val="1600"/>
              </a:spcAft>
              <a:buNone/>
            </a:pPr>
            <a:r>
              <a:t/>
            </a:r>
            <a:endParaRPr b="1" sz="1500"/>
          </a:p>
        </p:txBody>
      </p:sp>
      <p:pic>
        <p:nvPicPr>
          <p:cNvPr id="351" name="Google Shape;351;p25"/>
          <p:cNvPicPr preferRelativeResize="0"/>
          <p:nvPr/>
        </p:nvPicPr>
        <p:blipFill>
          <a:blip r:embed="rId3">
            <a:alphaModFix/>
          </a:blip>
          <a:stretch>
            <a:fillRect/>
          </a:stretch>
        </p:blipFill>
        <p:spPr>
          <a:xfrm>
            <a:off x="1158550" y="891200"/>
            <a:ext cx="7893601" cy="4163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26"/>
          <p:cNvSpPr txBox="1"/>
          <p:nvPr>
            <p:ph idx="1" type="body"/>
          </p:nvPr>
        </p:nvSpPr>
        <p:spPr>
          <a:xfrm>
            <a:off x="1158550" y="89125"/>
            <a:ext cx="7880700" cy="49653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1400"/>
              <a:t>The last instruction of procedure A needs to ensure program execution returns to where the procedure was called from. This can be achieved by loading the return address stored in $RA into $PC.</a:t>
            </a:r>
            <a:endParaRPr b="1" sz="1400"/>
          </a:p>
          <a:p>
            <a:pPr indent="0" lvl="0" marL="0" rtl="0" algn="l">
              <a:lnSpc>
                <a:spcPct val="200000"/>
              </a:lnSpc>
              <a:spcBef>
                <a:spcPts val="1600"/>
              </a:spcBef>
              <a:spcAft>
                <a:spcPts val="0"/>
              </a:spcAft>
              <a:buNone/>
            </a:pPr>
            <a:r>
              <a:t/>
            </a:r>
            <a:endParaRPr b="1" sz="1400"/>
          </a:p>
          <a:p>
            <a:pPr indent="0" lvl="0" marL="0" rtl="0" algn="l">
              <a:lnSpc>
                <a:spcPct val="200000"/>
              </a:lnSpc>
              <a:spcBef>
                <a:spcPts val="1600"/>
              </a:spcBef>
              <a:spcAft>
                <a:spcPts val="0"/>
              </a:spcAft>
              <a:buNone/>
            </a:pPr>
            <a:r>
              <a:t/>
            </a:r>
            <a:endParaRPr b="1" sz="1400"/>
          </a:p>
          <a:p>
            <a:pPr indent="0" lvl="0" marL="0" rtl="0" algn="l">
              <a:lnSpc>
                <a:spcPct val="200000"/>
              </a:lnSpc>
              <a:spcBef>
                <a:spcPts val="1600"/>
              </a:spcBef>
              <a:spcAft>
                <a:spcPts val="1600"/>
              </a:spcAft>
              <a:buNone/>
            </a:pPr>
            <a:r>
              <a:t/>
            </a:r>
            <a:endParaRPr b="1" sz="1400"/>
          </a:p>
        </p:txBody>
      </p:sp>
      <p:pic>
        <p:nvPicPr>
          <p:cNvPr id="357" name="Google Shape;357;p26"/>
          <p:cNvPicPr preferRelativeResize="0"/>
          <p:nvPr/>
        </p:nvPicPr>
        <p:blipFill>
          <a:blip r:embed="rId3">
            <a:alphaModFix/>
          </a:blip>
          <a:stretch>
            <a:fillRect/>
          </a:stretch>
        </p:blipFill>
        <p:spPr>
          <a:xfrm>
            <a:off x="1158550" y="1400450"/>
            <a:ext cx="7880699" cy="3653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27"/>
          <p:cNvSpPr txBox="1"/>
          <p:nvPr>
            <p:ph idx="1" type="body"/>
          </p:nvPr>
        </p:nvSpPr>
        <p:spPr>
          <a:xfrm>
            <a:off x="1133100" y="127325"/>
            <a:ext cx="7906200" cy="49269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1400"/>
              <a:t>Return to where A was called from and execute the next instruction, after loading the return address stored in $RA into $PC.</a:t>
            </a:r>
            <a:endParaRPr b="1" sz="1400"/>
          </a:p>
          <a:p>
            <a:pPr indent="0" lvl="0" marL="0" rtl="0" algn="l">
              <a:lnSpc>
                <a:spcPct val="200000"/>
              </a:lnSpc>
              <a:spcBef>
                <a:spcPts val="1600"/>
              </a:spcBef>
              <a:spcAft>
                <a:spcPts val="0"/>
              </a:spcAft>
              <a:buNone/>
            </a:pPr>
            <a:r>
              <a:t/>
            </a:r>
            <a:endParaRPr b="1" sz="1400"/>
          </a:p>
          <a:p>
            <a:pPr indent="0" lvl="0" marL="0" rtl="0" algn="l">
              <a:lnSpc>
                <a:spcPct val="200000"/>
              </a:lnSpc>
              <a:spcBef>
                <a:spcPts val="1600"/>
              </a:spcBef>
              <a:spcAft>
                <a:spcPts val="0"/>
              </a:spcAft>
              <a:buNone/>
            </a:pPr>
            <a:r>
              <a:t/>
            </a:r>
            <a:endParaRPr b="1" sz="1400"/>
          </a:p>
          <a:p>
            <a:pPr indent="0" lvl="0" marL="0" rtl="0" algn="l">
              <a:lnSpc>
                <a:spcPct val="200000"/>
              </a:lnSpc>
              <a:spcBef>
                <a:spcPts val="1600"/>
              </a:spcBef>
              <a:spcAft>
                <a:spcPts val="1600"/>
              </a:spcAft>
              <a:buNone/>
            </a:pPr>
            <a:r>
              <a:t/>
            </a:r>
            <a:endParaRPr b="1" sz="1400"/>
          </a:p>
        </p:txBody>
      </p:sp>
      <p:pic>
        <p:nvPicPr>
          <p:cNvPr id="363" name="Google Shape;363;p27"/>
          <p:cNvPicPr preferRelativeResize="0"/>
          <p:nvPr/>
        </p:nvPicPr>
        <p:blipFill>
          <a:blip r:embed="rId3">
            <a:alphaModFix/>
          </a:blip>
          <a:stretch>
            <a:fillRect/>
          </a:stretch>
        </p:blipFill>
        <p:spPr>
          <a:xfrm>
            <a:off x="1133100" y="1018525"/>
            <a:ext cx="8010900" cy="4035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28"/>
          <p:cNvSpPr txBox="1"/>
          <p:nvPr>
            <p:ph idx="1" type="body"/>
          </p:nvPr>
        </p:nvSpPr>
        <p:spPr>
          <a:xfrm>
            <a:off x="1184025" y="101850"/>
            <a:ext cx="7817100" cy="4939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t>Summarily:</a:t>
            </a:r>
            <a:endParaRPr b="1" sz="1400"/>
          </a:p>
          <a:p>
            <a:pPr indent="0" lvl="0" marL="0" rtl="0" algn="l">
              <a:lnSpc>
                <a:spcPct val="150000"/>
              </a:lnSpc>
              <a:spcBef>
                <a:spcPts val="1600"/>
              </a:spcBef>
              <a:spcAft>
                <a:spcPts val="0"/>
              </a:spcAft>
              <a:buNone/>
            </a:pPr>
            <a:r>
              <a:rPr b="1" lang="en" sz="1400"/>
              <a:t>To call a procedure at memory address J, we need to:</a:t>
            </a:r>
            <a:endParaRPr b="1" sz="1400"/>
          </a:p>
          <a:p>
            <a:pPr indent="0" lvl="0" marL="0" rtl="0" algn="l">
              <a:lnSpc>
                <a:spcPct val="150000"/>
              </a:lnSpc>
              <a:spcBef>
                <a:spcPts val="1600"/>
              </a:spcBef>
              <a:spcAft>
                <a:spcPts val="0"/>
              </a:spcAft>
              <a:buNone/>
            </a:pPr>
            <a:r>
              <a:rPr b="1" lang="en" sz="1400"/>
              <a:t>		RA = PC + 4</a:t>
            </a:r>
            <a:endParaRPr b="1" sz="1400"/>
          </a:p>
          <a:p>
            <a:pPr indent="0" lvl="0" marL="0" rtl="0" algn="l">
              <a:lnSpc>
                <a:spcPct val="150000"/>
              </a:lnSpc>
              <a:spcBef>
                <a:spcPts val="1600"/>
              </a:spcBef>
              <a:spcAft>
                <a:spcPts val="0"/>
              </a:spcAft>
              <a:buNone/>
            </a:pPr>
            <a:r>
              <a:rPr b="1" lang="en" sz="1400"/>
              <a:t>		PC = J</a:t>
            </a:r>
            <a:endParaRPr b="1" sz="1400"/>
          </a:p>
          <a:p>
            <a:pPr indent="0" lvl="0" marL="0" rtl="0" algn="l">
              <a:lnSpc>
                <a:spcPct val="150000"/>
              </a:lnSpc>
              <a:spcBef>
                <a:spcPts val="1600"/>
              </a:spcBef>
              <a:spcAft>
                <a:spcPts val="0"/>
              </a:spcAft>
              <a:buNone/>
            </a:pPr>
            <a:r>
              <a:rPr b="1" lang="en" sz="1400"/>
              <a:t>This can be achieved using a jump-and-link instruction, jal J (“jumping” to J, after “linking”, i.e., saving the return address).</a:t>
            </a:r>
            <a:endParaRPr b="1" sz="1400"/>
          </a:p>
          <a:p>
            <a:pPr indent="0" lvl="0" marL="0" rtl="0" algn="l">
              <a:lnSpc>
                <a:spcPct val="150000"/>
              </a:lnSpc>
              <a:spcBef>
                <a:spcPts val="1600"/>
              </a:spcBef>
              <a:spcAft>
                <a:spcPts val="0"/>
              </a:spcAft>
              <a:buNone/>
            </a:pPr>
            <a:r>
              <a:rPr b="1" lang="en" sz="1400"/>
              <a:t> To return from the procedure, we need to:</a:t>
            </a:r>
            <a:endParaRPr b="1" sz="1400"/>
          </a:p>
          <a:p>
            <a:pPr indent="0" lvl="0" marL="0" rtl="0" algn="l">
              <a:lnSpc>
                <a:spcPct val="150000"/>
              </a:lnSpc>
              <a:spcBef>
                <a:spcPts val="1600"/>
              </a:spcBef>
              <a:spcAft>
                <a:spcPts val="0"/>
              </a:spcAft>
              <a:buNone/>
            </a:pPr>
            <a:r>
              <a:rPr b="1" lang="en" sz="1400"/>
              <a:t>	PC = RA</a:t>
            </a:r>
            <a:endParaRPr b="1" sz="1400"/>
          </a:p>
          <a:p>
            <a:pPr indent="0" lvl="0" marL="0" rtl="0" algn="l">
              <a:lnSpc>
                <a:spcPct val="150000"/>
              </a:lnSpc>
              <a:spcBef>
                <a:spcPts val="1600"/>
              </a:spcBef>
              <a:spcAft>
                <a:spcPts val="0"/>
              </a:spcAft>
              <a:buNone/>
            </a:pPr>
            <a:r>
              <a:rPr b="1" lang="en" sz="1400"/>
              <a:t>This can be achieved by jr $RA.</a:t>
            </a:r>
            <a:endParaRPr b="1" sz="1400"/>
          </a:p>
          <a:p>
            <a:pPr indent="0" lvl="0" marL="0" rtl="0" algn="l">
              <a:lnSpc>
                <a:spcPct val="150000"/>
              </a:lnSpc>
              <a:spcBef>
                <a:spcPts val="1600"/>
              </a:spcBef>
              <a:spcAft>
                <a:spcPts val="0"/>
              </a:spcAft>
              <a:buNone/>
            </a:pPr>
            <a:r>
              <a:t/>
            </a:r>
            <a:endParaRPr b="1" sz="1400"/>
          </a:p>
          <a:p>
            <a:pPr indent="0" lvl="0" marL="0" rtl="0" algn="l">
              <a:lnSpc>
                <a:spcPct val="150000"/>
              </a:lnSpc>
              <a:spcBef>
                <a:spcPts val="1600"/>
              </a:spcBef>
              <a:spcAft>
                <a:spcPts val="1600"/>
              </a:spcAft>
              <a:buNone/>
            </a:pPr>
            <a:r>
              <a:t/>
            </a:r>
            <a:endParaRPr b="1"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 syntax</a:t>
            </a:r>
            <a:endParaRPr/>
          </a:p>
        </p:txBody>
      </p:sp>
      <p:sp>
        <p:nvSpPr>
          <p:cNvPr id="374" name="Google Shape;374;p29"/>
          <p:cNvSpPr txBox="1"/>
          <p:nvPr>
            <p:ph idx="1" type="body"/>
          </p:nvPr>
        </p:nvSpPr>
        <p:spPr>
          <a:xfrm>
            <a:off x="1247675" y="1756950"/>
            <a:ext cx="7779000" cy="3233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t>Following is an assembly language procedure named sample:</a:t>
            </a:r>
            <a:endParaRPr b="1" sz="1400"/>
          </a:p>
          <a:p>
            <a:pPr indent="0" lvl="0" marL="0" rtl="0" algn="l">
              <a:lnSpc>
                <a:spcPct val="150000"/>
              </a:lnSpc>
              <a:spcBef>
                <a:spcPts val="1600"/>
              </a:spcBef>
              <a:spcAft>
                <a:spcPts val="0"/>
              </a:spcAft>
              <a:buNone/>
            </a:pPr>
            <a:r>
              <a:rPr b="1" lang="en" sz="1400"/>
              <a:t>Sample PROC</a:t>
            </a:r>
            <a:endParaRPr b="1" sz="1400"/>
          </a:p>
          <a:p>
            <a:pPr indent="0" lvl="0" marL="0" rtl="0" algn="l">
              <a:lnSpc>
                <a:spcPct val="150000"/>
              </a:lnSpc>
              <a:spcBef>
                <a:spcPts val="1600"/>
              </a:spcBef>
              <a:spcAft>
                <a:spcPts val="0"/>
              </a:spcAft>
              <a:buNone/>
            </a:pPr>
            <a:r>
              <a:rPr b="1" lang="en" sz="1400"/>
              <a:t>	.</a:t>
            </a:r>
            <a:endParaRPr b="1" sz="1400"/>
          </a:p>
          <a:p>
            <a:pPr indent="0" lvl="0" marL="0" rtl="0" algn="l">
              <a:lnSpc>
                <a:spcPct val="150000"/>
              </a:lnSpc>
              <a:spcBef>
                <a:spcPts val="1600"/>
              </a:spcBef>
              <a:spcAft>
                <a:spcPts val="0"/>
              </a:spcAft>
              <a:buNone/>
            </a:pPr>
            <a:r>
              <a:rPr b="1" lang="en" sz="1400"/>
              <a:t>	.</a:t>
            </a:r>
            <a:endParaRPr b="1" sz="1400"/>
          </a:p>
          <a:p>
            <a:pPr indent="0" lvl="0" marL="0" rtl="0" algn="l">
              <a:lnSpc>
                <a:spcPct val="150000"/>
              </a:lnSpc>
              <a:spcBef>
                <a:spcPts val="1600"/>
              </a:spcBef>
              <a:spcAft>
                <a:spcPts val="0"/>
              </a:spcAft>
              <a:buNone/>
            </a:pPr>
            <a:r>
              <a:rPr b="1" lang="en" sz="1400"/>
              <a:t>	ret</a:t>
            </a:r>
            <a:endParaRPr b="1" sz="1400"/>
          </a:p>
          <a:p>
            <a:pPr indent="0" lvl="0" marL="0" rtl="0" algn="l">
              <a:lnSpc>
                <a:spcPct val="150000"/>
              </a:lnSpc>
              <a:spcBef>
                <a:spcPts val="1600"/>
              </a:spcBef>
              <a:spcAft>
                <a:spcPts val="0"/>
              </a:spcAft>
              <a:buNone/>
            </a:pPr>
            <a:r>
              <a:rPr b="1" lang="en" sz="1400"/>
              <a:t>Sample ENDP</a:t>
            </a:r>
            <a:endParaRPr b="1" sz="1400"/>
          </a:p>
          <a:p>
            <a:pPr indent="0" lvl="0" marL="0" rtl="0" algn="l">
              <a:lnSpc>
                <a:spcPct val="150000"/>
              </a:lnSpc>
              <a:spcBef>
                <a:spcPts val="1600"/>
              </a:spcBef>
              <a:spcAft>
                <a:spcPts val="0"/>
              </a:spcAft>
              <a:buNone/>
            </a:pPr>
            <a:r>
              <a:t/>
            </a:r>
            <a:endParaRPr b="1" sz="1400"/>
          </a:p>
          <a:p>
            <a:pPr indent="0" lvl="0" marL="0" rtl="0" algn="l">
              <a:lnSpc>
                <a:spcPct val="150000"/>
              </a:lnSpc>
              <a:spcBef>
                <a:spcPts val="1600"/>
              </a:spcBef>
              <a:spcAft>
                <a:spcPts val="1600"/>
              </a:spcAft>
              <a:buNone/>
            </a:pPr>
            <a:r>
              <a:t/>
            </a:r>
            <a:endParaRPr b="1"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30"/>
          <p:cNvSpPr txBox="1"/>
          <p:nvPr>
            <p:ph idx="1" type="body"/>
          </p:nvPr>
        </p:nvSpPr>
        <p:spPr>
          <a:xfrm>
            <a:off x="1094900" y="89125"/>
            <a:ext cx="7969800" cy="4990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b="1" sz="1400"/>
          </a:p>
          <a:p>
            <a:pPr indent="0" lvl="0" marL="0" rtl="0" algn="l">
              <a:lnSpc>
                <a:spcPct val="200000"/>
              </a:lnSpc>
              <a:spcBef>
                <a:spcPts val="1600"/>
              </a:spcBef>
              <a:spcAft>
                <a:spcPts val="0"/>
              </a:spcAft>
              <a:buNone/>
            </a:pPr>
            <a:r>
              <a:rPr b="1" lang="en" sz="1400"/>
              <a:t>A procedure is called from another function by using the CALL instruction. </a:t>
            </a:r>
            <a:endParaRPr b="1" sz="1400"/>
          </a:p>
          <a:p>
            <a:pPr indent="0" lvl="0" marL="0" rtl="0" algn="l">
              <a:lnSpc>
                <a:spcPct val="200000"/>
              </a:lnSpc>
              <a:spcBef>
                <a:spcPts val="1600"/>
              </a:spcBef>
              <a:spcAft>
                <a:spcPts val="0"/>
              </a:spcAft>
              <a:buNone/>
            </a:pPr>
            <a:r>
              <a:rPr b="1" lang="en" sz="1400"/>
              <a:t>The CALL instruction should have the name of the called procedure as an argument</a:t>
            </a:r>
            <a:endParaRPr b="1" sz="1400"/>
          </a:p>
          <a:p>
            <a:pPr indent="0" lvl="0" marL="0" rtl="0" algn="l">
              <a:lnSpc>
                <a:spcPct val="200000"/>
              </a:lnSpc>
              <a:spcBef>
                <a:spcPts val="1600"/>
              </a:spcBef>
              <a:spcAft>
                <a:spcPts val="0"/>
              </a:spcAft>
              <a:buNone/>
            </a:pPr>
            <a:r>
              <a:rPr b="1" lang="en" sz="1400">
                <a:latin typeface="Courier New"/>
                <a:ea typeface="Courier New"/>
                <a:cs typeface="Courier New"/>
                <a:sym typeface="Courier New"/>
              </a:rPr>
              <a:t>CALL proc_name</a:t>
            </a:r>
            <a:endParaRPr b="1" sz="1400">
              <a:latin typeface="Courier New"/>
              <a:ea typeface="Courier New"/>
              <a:cs typeface="Courier New"/>
              <a:sym typeface="Courier New"/>
            </a:endParaRPr>
          </a:p>
          <a:p>
            <a:pPr indent="0" lvl="0" marL="0" rtl="0" algn="l">
              <a:lnSpc>
                <a:spcPct val="200000"/>
              </a:lnSpc>
              <a:spcBef>
                <a:spcPts val="1600"/>
              </a:spcBef>
              <a:spcAft>
                <a:spcPts val="1600"/>
              </a:spcAft>
              <a:buNone/>
            </a:pPr>
            <a:r>
              <a:rPr b="1" lang="en" sz="1400"/>
              <a:t>The called procedure returns the control to the calling procedure by using the RET instruction.</a:t>
            </a:r>
            <a:endParaRPr b="1"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31"/>
          <p:cNvSpPr txBox="1"/>
          <p:nvPr>
            <p:ph idx="1" type="body"/>
          </p:nvPr>
        </p:nvSpPr>
        <p:spPr>
          <a:xfrm>
            <a:off x="1145825" y="89125"/>
            <a:ext cx="7868100" cy="49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Example code for a procedure</a:t>
            </a:r>
            <a:endParaRPr b="1" sz="2400"/>
          </a:p>
          <a:p>
            <a:pPr indent="0" lvl="0" marL="0" rtl="0" algn="l">
              <a:spcBef>
                <a:spcPts val="1600"/>
              </a:spcBef>
              <a:spcAft>
                <a:spcPts val="0"/>
              </a:spcAft>
              <a:buNone/>
            </a:pPr>
            <a:r>
              <a:rPr b="1" lang="en" sz="1000">
                <a:latin typeface="Courier New"/>
                <a:ea typeface="Courier New"/>
                <a:cs typeface="Courier New"/>
                <a:sym typeface="Courier New"/>
              </a:rPr>
              <a:t>section	.text</a:t>
            </a:r>
            <a:endParaRPr b="1" sz="1000">
              <a:latin typeface="Courier New"/>
              <a:ea typeface="Courier New"/>
              <a:cs typeface="Courier New"/>
              <a:sym typeface="Courier New"/>
            </a:endParaRPr>
          </a:p>
          <a:p>
            <a:pPr indent="0" lvl="0" marL="0" rtl="0" algn="l">
              <a:spcBef>
                <a:spcPts val="1600"/>
              </a:spcBef>
              <a:spcAft>
                <a:spcPts val="0"/>
              </a:spcAft>
              <a:buNone/>
            </a:pPr>
            <a:r>
              <a:rPr b="1" lang="en" sz="1000">
                <a:latin typeface="Courier New"/>
                <a:ea typeface="Courier New"/>
                <a:cs typeface="Courier New"/>
                <a:sym typeface="Courier New"/>
              </a:rPr>
              <a:t>   global _start        </a:t>
            </a:r>
            <a:endParaRPr b="1" sz="1000">
              <a:latin typeface="Courier New"/>
              <a:ea typeface="Courier New"/>
              <a:cs typeface="Courier New"/>
              <a:sym typeface="Courier New"/>
            </a:endParaRPr>
          </a:p>
          <a:p>
            <a:pPr indent="0" lvl="0" marL="0" rtl="0" algn="l">
              <a:spcBef>
                <a:spcPts val="160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1600"/>
              </a:spcBef>
              <a:spcAft>
                <a:spcPts val="0"/>
              </a:spcAft>
              <a:buNone/>
            </a:pPr>
            <a:r>
              <a:rPr b="1" lang="en" sz="1000">
                <a:latin typeface="Courier New"/>
                <a:ea typeface="Courier New"/>
                <a:cs typeface="Courier New"/>
                <a:sym typeface="Courier New"/>
              </a:rPr>
              <a:t>_start:	               </a:t>
            </a:r>
            <a:endParaRPr b="1" sz="1000">
              <a:latin typeface="Courier New"/>
              <a:ea typeface="Courier New"/>
              <a:cs typeface="Courier New"/>
              <a:sym typeface="Courier New"/>
            </a:endParaRPr>
          </a:p>
          <a:p>
            <a:pPr indent="0" lvl="0" marL="0" rtl="0" algn="l">
              <a:spcBef>
                <a:spcPts val="1600"/>
              </a:spcBef>
              <a:spcAft>
                <a:spcPts val="0"/>
              </a:spcAft>
              <a:buNone/>
            </a:pPr>
            <a:r>
              <a:rPr b="1" lang="en" sz="1000">
                <a:latin typeface="Courier New"/>
                <a:ea typeface="Courier New"/>
                <a:cs typeface="Courier New"/>
                <a:sym typeface="Courier New"/>
              </a:rPr>
              <a:t>   mov	  ecx,'1'</a:t>
            </a:r>
            <a:endParaRPr b="1" sz="1000">
              <a:latin typeface="Courier New"/>
              <a:ea typeface="Courier New"/>
              <a:cs typeface="Courier New"/>
              <a:sym typeface="Courier New"/>
            </a:endParaRPr>
          </a:p>
          <a:p>
            <a:pPr indent="0" lvl="0" marL="0" rtl="0" algn="l">
              <a:spcBef>
                <a:spcPts val="1600"/>
              </a:spcBef>
              <a:spcAft>
                <a:spcPts val="0"/>
              </a:spcAft>
              <a:buNone/>
            </a:pPr>
            <a:r>
              <a:rPr b="1" lang="en" sz="1000">
                <a:latin typeface="Courier New"/>
                <a:ea typeface="Courier New"/>
                <a:cs typeface="Courier New"/>
                <a:sym typeface="Courier New"/>
              </a:rPr>
              <a:t>   sub  ecx, '0'</a:t>
            </a:r>
            <a:endParaRPr b="1" sz="1000">
              <a:latin typeface="Courier New"/>
              <a:ea typeface="Courier New"/>
              <a:cs typeface="Courier New"/>
              <a:sym typeface="Courier New"/>
            </a:endParaRPr>
          </a:p>
          <a:p>
            <a:pPr indent="0" lvl="0" marL="0" rtl="0" algn="l">
              <a:spcBef>
                <a:spcPts val="160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1600"/>
              </a:spcBef>
              <a:spcAft>
                <a:spcPts val="0"/>
              </a:spcAft>
              <a:buNone/>
            </a:pPr>
            <a:r>
              <a:rPr b="1" lang="en" sz="1000">
                <a:latin typeface="Courier New"/>
                <a:ea typeface="Courier New"/>
                <a:cs typeface="Courier New"/>
                <a:sym typeface="Courier New"/>
              </a:rPr>
              <a:t>   </a:t>
            </a:r>
            <a:r>
              <a:rPr b="1" lang="en" sz="1000">
                <a:latin typeface="Courier New"/>
                <a:ea typeface="Courier New"/>
                <a:cs typeface="Courier New"/>
                <a:sym typeface="Courier New"/>
              </a:rPr>
              <a:t>m</a:t>
            </a:r>
            <a:r>
              <a:rPr b="1" lang="en" sz="1000">
                <a:latin typeface="Courier New"/>
                <a:ea typeface="Courier New"/>
                <a:cs typeface="Courier New"/>
                <a:sym typeface="Courier New"/>
              </a:rPr>
              <a:t>ov</a:t>
            </a:r>
            <a:r>
              <a:rPr b="1" lang="en" sz="1000">
                <a:latin typeface="Courier New"/>
                <a:ea typeface="Courier New"/>
                <a:cs typeface="Courier New"/>
                <a:sym typeface="Courier New"/>
              </a:rPr>
              <a:t>  </a:t>
            </a:r>
            <a:r>
              <a:rPr b="1" lang="en" sz="1000">
                <a:latin typeface="Courier New"/>
                <a:ea typeface="Courier New"/>
                <a:cs typeface="Courier New"/>
                <a:sym typeface="Courier New"/>
              </a:rPr>
              <a:t>edx, '1'</a:t>
            </a:r>
            <a:endParaRPr b="1" sz="1000">
              <a:latin typeface="Courier New"/>
              <a:ea typeface="Courier New"/>
              <a:cs typeface="Courier New"/>
              <a:sym typeface="Courier New"/>
            </a:endParaRPr>
          </a:p>
          <a:p>
            <a:pPr indent="0" lvl="0" marL="0" rtl="0" algn="l">
              <a:spcBef>
                <a:spcPts val="1600"/>
              </a:spcBef>
              <a:spcAft>
                <a:spcPts val="0"/>
              </a:spcAft>
              <a:buNone/>
            </a:pPr>
            <a:r>
              <a:rPr b="1" lang="en" sz="1000">
                <a:latin typeface="Courier New"/>
                <a:ea typeface="Courier New"/>
                <a:cs typeface="Courier New"/>
                <a:sym typeface="Courier New"/>
              </a:rPr>
              <a:t>   sub  edx, '0'</a:t>
            </a:r>
            <a:endParaRPr b="1" sz="1000">
              <a:latin typeface="Courier New"/>
              <a:ea typeface="Courier New"/>
              <a:cs typeface="Courier New"/>
              <a:sym typeface="Courier New"/>
            </a:endParaRPr>
          </a:p>
          <a:p>
            <a:pPr indent="0" lvl="0" marL="0" rtl="0" algn="l">
              <a:spcBef>
                <a:spcPts val="160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1600"/>
              </a:spcBef>
              <a:spcAft>
                <a:spcPts val="160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214675" y="407600"/>
            <a:ext cx="7030500" cy="108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284" name="Google Shape;284;p14"/>
          <p:cNvSpPr txBox="1"/>
          <p:nvPr>
            <p:ph idx="1" type="body"/>
          </p:nvPr>
        </p:nvSpPr>
        <p:spPr>
          <a:xfrm>
            <a:off x="1303800" y="1659050"/>
            <a:ext cx="7030500" cy="312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Define a procedure</a:t>
            </a:r>
            <a:endParaRPr b="1" sz="1600"/>
          </a:p>
          <a:p>
            <a:pPr indent="0" lvl="0" marL="0" rtl="0" algn="l">
              <a:spcBef>
                <a:spcPts val="1600"/>
              </a:spcBef>
              <a:spcAft>
                <a:spcPts val="0"/>
              </a:spcAft>
              <a:buNone/>
            </a:pPr>
            <a:r>
              <a:rPr b="1" lang="en" sz="1600"/>
              <a:t>Advantages and Disadvantages of using procedures</a:t>
            </a:r>
            <a:endParaRPr b="1" sz="1600"/>
          </a:p>
          <a:p>
            <a:pPr indent="0" lvl="0" marL="0" rtl="0" algn="l">
              <a:spcBef>
                <a:spcPts val="1600"/>
              </a:spcBef>
              <a:spcAft>
                <a:spcPts val="0"/>
              </a:spcAft>
              <a:buNone/>
            </a:pPr>
            <a:r>
              <a:rPr b="1" lang="en" sz="1600"/>
              <a:t>Steps to make use of a procedure</a:t>
            </a:r>
            <a:endParaRPr b="1" sz="1600"/>
          </a:p>
          <a:p>
            <a:pPr indent="0" lvl="0" marL="0" rtl="0" algn="l">
              <a:spcBef>
                <a:spcPts val="1600"/>
              </a:spcBef>
              <a:spcAft>
                <a:spcPts val="0"/>
              </a:spcAft>
              <a:buNone/>
            </a:pPr>
            <a:r>
              <a:t/>
            </a:r>
            <a:endParaRPr b="1" sz="1600"/>
          </a:p>
          <a:p>
            <a:pPr indent="0" lvl="0" marL="0" rtl="0" algn="l">
              <a:spcBef>
                <a:spcPts val="1600"/>
              </a:spcBef>
              <a:spcAft>
                <a:spcPts val="1600"/>
              </a:spcAft>
              <a:buNone/>
            </a:pPr>
            <a:r>
              <a:t/>
            </a:r>
            <a:endParaRPr b="1"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32"/>
          <p:cNvSpPr txBox="1"/>
          <p:nvPr>
            <p:ph idx="1" type="body"/>
          </p:nvPr>
        </p:nvSpPr>
        <p:spPr>
          <a:xfrm>
            <a:off x="1171300" y="89125"/>
            <a:ext cx="7868100" cy="497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  </a:t>
            </a:r>
            <a:r>
              <a:rPr b="1" lang="en" sz="1000">
                <a:latin typeface="Courier New"/>
                <a:ea typeface="Courier New"/>
                <a:cs typeface="Courier New"/>
                <a:sym typeface="Courier New"/>
              </a:rPr>
              <a:t>call    sum         </a:t>
            </a:r>
            <a:endParaRPr b="1" sz="1000">
              <a:latin typeface="Courier New"/>
              <a:ea typeface="Courier New"/>
              <a:cs typeface="Courier New"/>
              <a:sym typeface="Courier New"/>
            </a:endParaRPr>
          </a:p>
          <a:p>
            <a:pPr indent="0" lvl="0" marL="0" rtl="0" algn="l">
              <a:spcBef>
                <a:spcPts val="1600"/>
              </a:spcBef>
              <a:spcAft>
                <a:spcPts val="0"/>
              </a:spcAft>
              <a:buNone/>
            </a:pPr>
            <a:r>
              <a:rPr b="1" lang="en" sz="1000">
                <a:latin typeface="Courier New"/>
                <a:ea typeface="Courier New"/>
                <a:cs typeface="Courier New"/>
                <a:sym typeface="Courier New"/>
              </a:rPr>
              <a:t>   mov [res], eax</a:t>
            </a:r>
            <a:endParaRPr b="1" sz="1000">
              <a:latin typeface="Courier New"/>
              <a:ea typeface="Courier New"/>
              <a:cs typeface="Courier New"/>
              <a:sym typeface="Courier New"/>
            </a:endParaRPr>
          </a:p>
          <a:p>
            <a:pPr indent="0" lvl="0" marL="0" rtl="0" algn="l">
              <a:spcBef>
                <a:spcPts val="1600"/>
              </a:spcBef>
              <a:spcAft>
                <a:spcPts val="0"/>
              </a:spcAft>
              <a:buNone/>
            </a:pPr>
            <a:r>
              <a:rPr b="1" lang="en" sz="1000">
                <a:latin typeface="Courier New"/>
                <a:ea typeface="Courier New"/>
                <a:cs typeface="Courier New"/>
                <a:sym typeface="Courier New"/>
              </a:rPr>
              <a:t>   mov	 ecx, msg	</a:t>
            </a:r>
            <a:endParaRPr b="1" sz="1000">
              <a:latin typeface="Courier New"/>
              <a:ea typeface="Courier New"/>
              <a:cs typeface="Courier New"/>
              <a:sym typeface="Courier New"/>
            </a:endParaRPr>
          </a:p>
          <a:p>
            <a:pPr indent="0" lvl="0" marL="0" rtl="0" algn="l">
              <a:spcBef>
                <a:spcPts val="1600"/>
              </a:spcBef>
              <a:spcAft>
                <a:spcPts val="0"/>
              </a:spcAft>
              <a:buNone/>
            </a:pPr>
            <a:r>
              <a:rPr b="1" lang="en" sz="1000">
                <a:latin typeface="Courier New"/>
                <a:ea typeface="Courier New"/>
                <a:cs typeface="Courier New"/>
                <a:sym typeface="Courier New"/>
              </a:rPr>
              <a:t>   mov	 edx, len</a:t>
            </a:r>
            <a:endParaRPr b="1" sz="1000">
              <a:latin typeface="Courier New"/>
              <a:ea typeface="Courier New"/>
              <a:cs typeface="Courier New"/>
              <a:sym typeface="Courier New"/>
            </a:endParaRPr>
          </a:p>
          <a:p>
            <a:pPr indent="0" lvl="0" marL="0" rtl="0" algn="l">
              <a:spcBef>
                <a:spcPts val="1600"/>
              </a:spcBef>
              <a:spcAft>
                <a:spcPts val="0"/>
              </a:spcAft>
              <a:buNone/>
            </a:pPr>
            <a:r>
              <a:rPr b="1" lang="en" sz="1000">
                <a:latin typeface="Courier New"/>
                <a:ea typeface="Courier New"/>
                <a:cs typeface="Courier New"/>
                <a:sym typeface="Courier New"/>
              </a:rPr>
              <a:t>   mov ebx,1	        ;file descriptor (stdout)</a:t>
            </a:r>
            <a:endParaRPr b="1" sz="1000">
              <a:latin typeface="Courier New"/>
              <a:ea typeface="Courier New"/>
              <a:cs typeface="Courier New"/>
              <a:sym typeface="Courier New"/>
            </a:endParaRPr>
          </a:p>
          <a:p>
            <a:pPr indent="0" lvl="0" marL="0" rtl="0" algn="l">
              <a:spcBef>
                <a:spcPts val="1600"/>
              </a:spcBef>
              <a:spcAft>
                <a:spcPts val="0"/>
              </a:spcAft>
              <a:buNone/>
            </a:pPr>
            <a:r>
              <a:rPr b="1" lang="en" sz="1000">
                <a:latin typeface="Courier New"/>
                <a:ea typeface="Courier New"/>
                <a:cs typeface="Courier New"/>
                <a:sym typeface="Courier New"/>
              </a:rPr>
              <a:t>   mov	 eax,4	        ;system call number (sys_write)</a:t>
            </a:r>
            <a:endParaRPr b="1" sz="1000">
              <a:latin typeface="Courier New"/>
              <a:ea typeface="Courier New"/>
              <a:cs typeface="Courier New"/>
              <a:sym typeface="Courier New"/>
            </a:endParaRPr>
          </a:p>
          <a:p>
            <a:pPr indent="0" lvl="0" marL="0" rtl="0" algn="l">
              <a:spcBef>
                <a:spcPts val="1600"/>
              </a:spcBef>
              <a:spcAft>
                <a:spcPts val="0"/>
              </a:spcAft>
              <a:buNone/>
            </a:pPr>
            <a:r>
              <a:rPr b="1" lang="en" sz="1000">
                <a:latin typeface="Courier New"/>
                <a:ea typeface="Courier New"/>
                <a:cs typeface="Courier New"/>
                <a:sym typeface="Courier New"/>
              </a:rPr>
              <a:t>   Int 	0x80	         </a:t>
            </a:r>
            <a:endParaRPr b="1" sz="1000">
              <a:latin typeface="Courier New"/>
              <a:ea typeface="Courier New"/>
              <a:cs typeface="Courier New"/>
              <a:sym typeface="Courier New"/>
            </a:endParaRPr>
          </a:p>
          <a:p>
            <a:pPr indent="0" lvl="0" marL="0" rtl="0" algn="l">
              <a:spcBef>
                <a:spcPts val="160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1600"/>
              </a:spcBef>
              <a:spcAft>
                <a:spcPts val="0"/>
              </a:spcAft>
              <a:buNone/>
            </a:pPr>
            <a:r>
              <a:rPr b="1" lang="en" sz="1000">
                <a:latin typeface="Courier New"/>
                <a:ea typeface="Courier New"/>
                <a:cs typeface="Courier New"/>
                <a:sym typeface="Courier New"/>
              </a:rPr>
              <a:t>   mov	ecx, res</a:t>
            </a:r>
            <a:endParaRPr b="1" sz="1000">
              <a:latin typeface="Courier New"/>
              <a:ea typeface="Courier New"/>
              <a:cs typeface="Courier New"/>
              <a:sym typeface="Courier New"/>
            </a:endParaRPr>
          </a:p>
          <a:p>
            <a:pPr indent="0" lvl="0" marL="0" rtl="0" algn="l">
              <a:spcBef>
                <a:spcPts val="1600"/>
              </a:spcBef>
              <a:spcAft>
                <a:spcPts val="0"/>
              </a:spcAft>
              <a:buNone/>
            </a:pPr>
            <a:r>
              <a:rPr b="1" lang="en" sz="1000">
                <a:latin typeface="Courier New"/>
                <a:ea typeface="Courier New"/>
                <a:cs typeface="Courier New"/>
                <a:sym typeface="Courier New"/>
              </a:rPr>
              <a:t>   mov	 edx, 1</a:t>
            </a:r>
            <a:endParaRPr b="1" sz="1000">
              <a:latin typeface="Courier New"/>
              <a:ea typeface="Courier New"/>
              <a:cs typeface="Courier New"/>
              <a:sym typeface="Courier New"/>
            </a:endParaRPr>
          </a:p>
          <a:p>
            <a:pPr indent="0" lvl="0" marL="0" rtl="0" algn="l">
              <a:spcBef>
                <a:spcPts val="1600"/>
              </a:spcBef>
              <a:spcAft>
                <a:spcPts val="0"/>
              </a:spcAft>
              <a:buNone/>
            </a:pPr>
            <a:r>
              <a:rPr b="1" lang="en" sz="1000">
                <a:latin typeface="Courier New"/>
                <a:ea typeface="Courier New"/>
                <a:cs typeface="Courier New"/>
                <a:sym typeface="Courier New"/>
              </a:rPr>
              <a:t>   mov	 ebx, 1	        ;file descriptor (stdout)</a:t>
            </a:r>
            <a:endParaRPr b="1" sz="1000">
              <a:latin typeface="Courier New"/>
              <a:ea typeface="Courier New"/>
              <a:cs typeface="Courier New"/>
              <a:sym typeface="Courier New"/>
            </a:endParaRPr>
          </a:p>
          <a:p>
            <a:pPr indent="0" lvl="0" marL="0" rtl="0" algn="l">
              <a:spcBef>
                <a:spcPts val="1600"/>
              </a:spcBef>
              <a:spcAft>
                <a:spcPts val="0"/>
              </a:spcAft>
              <a:buNone/>
            </a:pPr>
            <a:r>
              <a:rPr b="1" lang="en" sz="1000">
                <a:latin typeface="Courier New"/>
                <a:ea typeface="Courier New"/>
                <a:cs typeface="Courier New"/>
                <a:sym typeface="Courier New"/>
              </a:rPr>
              <a:t>   mov	 eax, 4	        ;system call number (sys_write)</a:t>
            </a:r>
            <a:endParaRPr b="1" sz="1000">
              <a:latin typeface="Courier New"/>
              <a:ea typeface="Courier New"/>
              <a:cs typeface="Courier New"/>
              <a:sym typeface="Courier New"/>
            </a:endParaRPr>
          </a:p>
          <a:p>
            <a:pPr indent="0" lvl="0" marL="0" rtl="0" algn="l">
              <a:spcBef>
                <a:spcPts val="1600"/>
              </a:spcBef>
              <a:spcAft>
                <a:spcPts val="0"/>
              </a:spcAft>
              <a:buNone/>
            </a:pPr>
            <a:r>
              <a:rPr b="1" lang="en" sz="1000">
                <a:latin typeface="Courier New"/>
                <a:ea typeface="Courier New"/>
                <a:cs typeface="Courier New"/>
                <a:sym typeface="Courier New"/>
              </a:rPr>
              <a:t>   int	 0x80	        </a:t>
            </a:r>
            <a:endParaRPr b="1" sz="1000">
              <a:latin typeface="Courier New"/>
              <a:ea typeface="Courier New"/>
              <a:cs typeface="Courier New"/>
              <a:sym typeface="Courier New"/>
            </a:endParaRPr>
          </a:p>
          <a:p>
            <a:pPr indent="0" lvl="0" marL="0" rtl="0" algn="l">
              <a:spcBef>
                <a:spcPts val="1600"/>
              </a:spcBef>
              <a:spcAft>
                <a:spcPts val="1600"/>
              </a:spcAft>
              <a:buNone/>
            </a:pPr>
            <a:r>
              <a:t/>
            </a:r>
            <a:endParaRPr sz="1000">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33"/>
          <p:cNvSpPr txBox="1"/>
          <p:nvPr>
            <p:ph idx="1" type="body"/>
          </p:nvPr>
        </p:nvSpPr>
        <p:spPr>
          <a:xfrm>
            <a:off x="1158550" y="89125"/>
            <a:ext cx="7893600" cy="5054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00">
                <a:latin typeface="Courier New"/>
                <a:ea typeface="Courier New"/>
                <a:cs typeface="Courier New"/>
                <a:sym typeface="Courier New"/>
              </a:rPr>
              <a:t>   mov	eax,1	        ;system call number (sys_exit)</a:t>
            </a:r>
            <a:endParaRPr b="1" sz="1000">
              <a:latin typeface="Courier New"/>
              <a:ea typeface="Courier New"/>
              <a:cs typeface="Courier New"/>
              <a:sym typeface="Courier New"/>
            </a:endParaRPr>
          </a:p>
          <a:p>
            <a:pPr indent="0" lvl="0" marL="0" rtl="0" algn="l">
              <a:lnSpc>
                <a:spcPct val="150000"/>
              </a:lnSpc>
              <a:spcBef>
                <a:spcPts val="1600"/>
              </a:spcBef>
              <a:spcAft>
                <a:spcPts val="0"/>
              </a:spcAft>
              <a:buNone/>
            </a:pPr>
            <a:r>
              <a:rPr b="1" lang="en" sz="1000">
                <a:latin typeface="Courier New"/>
                <a:ea typeface="Courier New"/>
                <a:cs typeface="Courier New"/>
                <a:sym typeface="Courier New"/>
              </a:rPr>
              <a:t>   int	0x80	        ;call kernel</a:t>
            </a:r>
            <a:endParaRPr b="1" sz="1000">
              <a:latin typeface="Courier New"/>
              <a:ea typeface="Courier New"/>
              <a:cs typeface="Courier New"/>
              <a:sym typeface="Courier New"/>
            </a:endParaRPr>
          </a:p>
          <a:p>
            <a:pPr indent="0" lvl="0" marL="0" rtl="0" algn="l">
              <a:lnSpc>
                <a:spcPct val="150000"/>
              </a:lnSpc>
              <a:spcBef>
                <a:spcPts val="1600"/>
              </a:spcBef>
              <a:spcAft>
                <a:spcPts val="0"/>
              </a:spcAft>
              <a:buNone/>
            </a:pPr>
            <a:r>
              <a:rPr b="1" lang="en" sz="1000">
                <a:latin typeface="Courier New"/>
                <a:ea typeface="Courier New"/>
                <a:cs typeface="Courier New"/>
                <a:sym typeface="Courier New"/>
              </a:rPr>
              <a:t>sum:</a:t>
            </a:r>
            <a:endParaRPr b="1" sz="1000">
              <a:latin typeface="Courier New"/>
              <a:ea typeface="Courier New"/>
              <a:cs typeface="Courier New"/>
              <a:sym typeface="Courier New"/>
            </a:endParaRPr>
          </a:p>
          <a:p>
            <a:pPr indent="0" lvl="0" marL="0" rtl="0" algn="l">
              <a:lnSpc>
                <a:spcPct val="150000"/>
              </a:lnSpc>
              <a:spcBef>
                <a:spcPts val="1600"/>
              </a:spcBef>
              <a:spcAft>
                <a:spcPts val="0"/>
              </a:spcAft>
              <a:buNone/>
            </a:pPr>
            <a:r>
              <a:rPr b="1" lang="en" sz="1000">
                <a:latin typeface="Courier New"/>
                <a:ea typeface="Courier New"/>
                <a:cs typeface="Courier New"/>
                <a:sym typeface="Courier New"/>
              </a:rPr>
              <a:t>   mov     eax, ecx</a:t>
            </a:r>
            <a:endParaRPr b="1" sz="1000">
              <a:latin typeface="Courier New"/>
              <a:ea typeface="Courier New"/>
              <a:cs typeface="Courier New"/>
              <a:sym typeface="Courier New"/>
            </a:endParaRPr>
          </a:p>
          <a:p>
            <a:pPr indent="0" lvl="0" marL="0" rtl="0" algn="l">
              <a:lnSpc>
                <a:spcPct val="150000"/>
              </a:lnSpc>
              <a:spcBef>
                <a:spcPts val="1600"/>
              </a:spcBef>
              <a:spcAft>
                <a:spcPts val="0"/>
              </a:spcAft>
              <a:buNone/>
            </a:pPr>
            <a:r>
              <a:rPr b="1" lang="en" sz="1000">
                <a:latin typeface="Courier New"/>
                <a:ea typeface="Courier New"/>
                <a:cs typeface="Courier New"/>
                <a:sym typeface="Courier New"/>
              </a:rPr>
              <a:t>   add     eax, edx</a:t>
            </a:r>
            <a:endParaRPr b="1" sz="1000">
              <a:latin typeface="Courier New"/>
              <a:ea typeface="Courier New"/>
              <a:cs typeface="Courier New"/>
              <a:sym typeface="Courier New"/>
            </a:endParaRPr>
          </a:p>
          <a:p>
            <a:pPr indent="0" lvl="0" marL="0" rtl="0" algn="l">
              <a:lnSpc>
                <a:spcPct val="150000"/>
              </a:lnSpc>
              <a:spcBef>
                <a:spcPts val="1600"/>
              </a:spcBef>
              <a:spcAft>
                <a:spcPts val="0"/>
              </a:spcAft>
              <a:buNone/>
            </a:pPr>
            <a:r>
              <a:rPr b="1" lang="en" sz="1000">
                <a:latin typeface="Courier New"/>
                <a:ea typeface="Courier New"/>
                <a:cs typeface="Courier New"/>
                <a:sym typeface="Courier New"/>
              </a:rPr>
              <a:t>   add     eax, '0'</a:t>
            </a:r>
            <a:endParaRPr b="1" sz="1000">
              <a:latin typeface="Courier New"/>
              <a:ea typeface="Courier New"/>
              <a:cs typeface="Courier New"/>
              <a:sym typeface="Courier New"/>
            </a:endParaRPr>
          </a:p>
          <a:p>
            <a:pPr indent="0" lvl="0" marL="0" rtl="0" algn="l">
              <a:lnSpc>
                <a:spcPct val="150000"/>
              </a:lnSpc>
              <a:spcBef>
                <a:spcPts val="1600"/>
              </a:spcBef>
              <a:spcAft>
                <a:spcPts val="0"/>
              </a:spcAft>
              <a:buNone/>
            </a:pPr>
            <a:r>
              <a:rPr b="1" lang="en" sz="1000">
                <a:latin typeface="Courier New"/>
                <a:ea typeface="Courier New"/>
                <a:cs typeface="Courier New"/>
                <a:sym typeface="Courier New"/>
              </a:rPr>
              <a:t>   ret	</a:t>
            </a:r>
            <a:endParaRPr b="1" sz="1000">
              <a:latin typeface="Courier New"/>
              <a:ea typeface="Courier New"/>
              <a:cs typeface="Courier New"/>
              <a:sym typeface="Courier New"/>
            </a:endParaRPr>
          </a:p>
          <a:p>
            <a:pPr indent="0" lvl="0" marL="0" rtl="0" algn="l">
              <a:lnSpc>
                <a:spcPct val="150000"/>
              </a:lnSpc>
              <a:spcBef>
                <a:spcPts val="1600"/>
              </a:spcBef>
              <a:spcAft>
                <a:spcPts val="0"/>
              </a:spcAft>
              <a:buNone/>
            </a:pPr>
            <a:r>
              <a:rPr b="1" lang="en" sz="1000">
                <a:latin typeface="Courier New"/>
                <a:ea typeface="Courier New"/>
                <a:cs typeface="Courier New"/>
                <a:sym typeface="Courier New"/>
              </a:rPr>
              <a:t>section .data</a:t>
            </a:r>
            <a:endParaRPr b="1" sz="1000">
              <a:latin typeface="Courier New"/>
              <a:ea typeface="Courier New"/>
              <a:cs typeface="Courier New"/>
              <a:sym typeface="Courier New"/>
            </a:endParaRPr>
          </a:p>
          <a:p>
            <a:pPr indent="0" lvl="0" marL="0" rtl="0" algn="l">
              <a:lnSpc>
                <a:spcPct val="150000"/>
              </a:lnSpc>
              <a:spcBef>
                <a:spcPts val="1600"/>
              </a:spcBef>
              <a:spcAft>
                <a:spcPts val="0"/>
              </a:spcAft>
              <a:buNone/>
            </a:pPr>
            <a:r>
              <a:rPr b="1" lang="en" sz="1000">
                <a:latin typeface="Courier New"/>
                <a:ea typeface="Courier New"/>
                <a:cs typeface="Courier New"/>
                <a:sym typeface="Courier New"/>
              </a:rPr>
              <a:t>msg db "The sum is:", 0xA,0xD </a:t>
            </a:r>
            <a:endParaRPr b="1" sz="1000">
              <a:latin typeface="Courier New"/>
              <a:ea typeface="Courier New"/>
              <a:cs typeface="Courier New"/>
              <a:sym typeface="Courier New"/>
            </a:endParaRPr>
          </a:p>
          <a:p>
            <a:pPr indent="0" lvl="0" marL="0" rtl="0" algn="l">
              <a:lnSpc>
                <a:spcPct val="150000"/>
              </a:lnSpc>
              <a:spcBef>
                <a:spcPts val="1600"/>
              </a:spcBef>
              <a:spcAft>
                <a:spcPts val="0"/>
              </a:spcAft>
              <a:buNone/>
            </a:pPr>
            <a:r>
              <a:rPr b="1" lang="en" sz="1000">
                <a:latin typeface="Courier New"/>
                <a:ea typeface="Courier New"/>
                <a:cs typeface="Courier New"/>
                <a:sym typeface="Courier New"/>
              </a:rPr>
              <a:t>len equ $- msg   </a:t>
            </a:r>
            <a:endParaRPr b="1" sz="1000">
              <a:latin typeface="Courier New"/>
              <a:ea typeface="Courier New"/>
              <a:cs typeface="Courier New"/>
              <a:sym typeface="Courier New"/>
            </a:endParaRPr>
          </a:p>
          <a:p>
            <a:pPr indent="0" lvl="0" marL="0" rtl="0" algn="l">
              <a:lnSpc>
                <a:spcPct val="150000"/>
              </a:lnSpc>
              <a:spcBef>
                <a:spcPts val="1600"/>
              </a:spcBef>
              <a:spcAft>
                <a:spcPts val="0"/>
              </a:spcAft>
              <a:buNone/>
            </a:pPr>
            <a:r>
              <a:rPr b="1" lang="en" sz="1000">
                <a:latin typeface="Courier New"/>
                <a:ea typeface="Courier New"/>
                <a:cs typeface="Courier New"/>
                <a:sym typeface="Courier New"/>
              </a:rPr>
              <a:t>segment .bss</a:t>
            </a:r>
            <a:endParaRPr b="1" sz="1000">
              <a:latin typeface="Courier New"/>
              <a:ea typeface="Courier New"/>
              <a:cs typeface="Courier New"/>
              <a:sym typeface="Courier New"/>
            </a:endParaRPr>
          </a:p>
          <a:p>
            <a:pPr indent="0" lvl="0" marL="0" rtl="0" algn="l">
              <a:lnSpc>
                <a:spcPct val="150000"/>
              </a:lnSpc>
              <a:spcBef>
                <a:spcPts val="1600"/>
              </a:spcBef>
              <a:spcAft>
                <a:spcPts val="0"/>
              </a:spcAft>
              <a:buNone/>
            </a:pPr>
            <a:r>
              <a:rPr b="1" lang="en" sz="1000">
                <a:latin typeface="Courier New"/>
                <a:ea typeface="Courier New"/>
                <a:cs typeface="Courier New"/>
                <a:sym typeface="Courier New"/>
              </a:rPr>
              <a:t>res resb 1</a:t>
            </a:r>
            <a:endParaRPr b="1" sz="1000">
              <a:latin typeface="Courier New"/>
              <a:ea typeface="Courier New"/>
              <a:cs typeface="Courier New"/>
              <a:sym typeface="Courier New"/>
            </a:endParaRPr>
          </a:p>
          <a:p>
            <a:pPr indent="0" lvl="0" marL="0" rtl="0" algn="l">
              <a:lnSpc>
                <a:spcPct val="150000"/>
              </a:lnSpc>
              <a:spcBef>
                <a:spcPts val="1600"/>
              </a:spcBef>
              <a:spcAft>
                <a:spcPts val="0"/>
              </a:spcAft>
              <a:buNone/>
            </a:pPr>
            <a:r>
              <a:t/>
            </a:r>
            <a:endParaRPr sz="1000">
              <a:latin typeface="Courier New"/>
              <a:ea typeface="Courier New"/>
              <a:cs typeface="Courier New"/>
              <a:sym typeface="Courier New"/>
            </a:endParaRPr>
          </a:p>
          <a:p>
            <a:pPr indent="0" lvl="0" marL="0" rtl="0" algn="l">
              <a:lnSpc>
                <a:spcPct val="150000"/>
              </a:lnSpc>
              <a:spcBef>
                <a:spcPts val="1600"/>
              </a:spcBef>
              <a:spcAft>
                <a:spcPts val="1600"/>
              </a:spcAft>
              <a:buNone/>
            </a:pPr>
            <a:r>
              <a:t/>
            </a:r>
            <a:endParaRPr b="1" sz="1000">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34"/>
          <p:cNvSpPr txBox="1"/>
          <p:nvPr>
            <p:ph idx="1" type="body"/>
          </p:nvPr>
        </p:nvSpPr>
        <p:spPr>
          <a:xfrm>
            <a:off x="1145825" y="190975"/>
            <a:ext cx="7837800" cy="472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Additionally, procedures  can automatically:</a:t>
            </a:r>
            <a:endParaRPr b="1" sz="1400"/>
          </a:p>
          <a:p>
            <a:pPr indent="0" lvl="0" marL="0" rtl="0" algn="l">
              <a:spcBef>
                <a:spcPts val="1600"/>
              </a:spcBef>
              <a:spcAft>
                <a:spcPts val="0"/>
              </a:spcAft>
              <a:buNone/>
            </a:pPr>
            <a:r>
              <a:rPr b="1" lang="en" sz="1400"/>
              <a:t>  - Preserve register values that should not change but that the procedure might otherwise alter.</a:t>
            </a:r>
            <a:endParaRPr b="1" sz="1400"/>
          </a:p>
          <a:p>
            <a:pPr indent="0" lvl="0" marL="0" rtl="0" algn="l">
              <a:spcBef>
                <a:spcPts val="1600"/>
              </a:spcBef>
              <a:spcAft>
                <a:spcPts val="0"/>
              </a:spcAft>
              <a:buNone/>
            </a:pPr>
            <a:r>
              <a:rPr b="1" lang="en" sz="1400"/>
              <a:t>  - Set up a local stack pointer, so that you can access parameters and local variables placed on the stack.</a:t>
            </a:r>
            <a:endParaRPr b="1" sz="1400"/>
          </a:p>
          <a:p>
            <a:pPr indent="0" lvl="0" marL="0" rtl="0" algn="l">
              <a:spcBef>
                <a:spcPts val="1600"/>
              </a:spcBef>
              <a:spcAft>
                <a:spcPts val="0"/>
              </a:spcAft>
              <a:buNone/>
            </a:pPr>
            <a:r>
              <a:rPr b="1" lang="en" sz="1400"/>
              <a:t>  - Adjust the stack when the procedure ends.</a:t>
            </a:r>
            <a:endParaRPr b="1" sz="1400"/>
          </a:p>
          <a:p>
            <a:pPr indent="0" lvl="0" marL="0" rtl="0" algn="l">
              <a:spcBef>
                <a:spcPts val="1600"/>
              </a:spcBef>
              <a:spcAft>
                <a:spcPts val="0"/>
              </a:spcAft>
              <a:buNone/>
            </a:pPr>
            <a:r>
              <a:rPr b="1" lang="en" sz="1400"/>
              <a:t>The parts of the procedure directive include:</a:t>
            </a:r>
            <a:endParaRPr b="1" sz="1400"/>
          </a:p>
          <a:p>
            <a:pPr indent="0" lvl="0" marL="0" rtl="0" algn="l">
              <a:spcBef>
                <a:spcPts val="1600"/>
              </a:spcBef>
              <a:spcAft>
                <a:spcPts val="0"/>
              </a:spcAft>
              <a:buNone/>
            </a:pPr>
            <a:r>
              <a:rPr b="1" lang="en" sz="1400"/>
              <a:t>    - label - the name of the procedure.</a:t>
            </a:r>
            <a:endParaRPr b="1" sz="1400"/>
          </a:p>
          <a:p>
            <a:pPr indent="0" lvl="0" marL="0" rtl="0" algn="l">
              <a:spcBef>
                <a:spcPts val="1600"/>
              </a:spcBef>
              <a:spcAft>
                <a:spcPts val="0"/>
              </a:spcAft>
              <a:buNone/>
            </a:pPr>
            <a:r>
              <a:rPr b="1" lang="en" sz="1400"/>
              <a:t>    - attributes - call distance, calling convention, and visibility of the procedure.</a:t>
            </a:r>
            <a:endParaRPr b="1" sz="1400"/>
          </a:p>
          <a:p>
            <a:pPr indent="0" lvl="0" marL="0" rtl="0" algn="l">
              <a:spcBef>
                <a:spcPts val="1600"/>
              </a:spcBef>
              <a:spcAft>
                <a:spcPts val="0"/>
              </a:spcAft>
              <a:buNone/>
            </a:pPr>
            <a:r>
              <a:rPr b="1" lang="en" sz="1400"/>
              <a:t>    - parameter - the list of input parameters to be passed to the procedure on the stack.</a:t>
            </a:r>
            <a:endParaRPr b="1" sz="1400"/>
          </a:p>
          <a:p>
            <a:pPr indent="0" lvl="0" marL="0" rtl="0" algn="l">
              <a:spcBef>
                <a:spcPts val="1600"/>
              </a:spcBef>
              <a:spcAft>
                <a:spcPts val="0"/>
              </a:spcAft>
              <a:buNone/>
            </a:pPr>
            <a:r>
              <a:rPr b="1" lang="en" sz="1400"/>
              <a:t>  </a:t>
            </a:r>
            <a:endParaRPr b="1" sz="1400"/>
          </a:p>
          <a:p>
            <a:pPr indent="0" lvl="0" marL="0" rtl="0" algn="l">
              <a:spcBef>
                <a:spcPts val="1600"/>
              </a:spcBef>
              <a:spcAft>
                <a:spcPts val="1600"/>
              </a:spcAft>
              <a:buNone/>
            </a:pPr>
            <a:r>
              <a:t/>
            </a:r>
            <a:endParaRPr b="1"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35"/>
          <p:cNvSpPr txBox="1"/>
          <p:nvPr>
            <p:ph idx="1" type="body"/>
          </p:nvPr>
        </p:nvSpPr>
        <p:spPr>
          <a:xfrm>
            <a:off x="1170725" y="271125"/>
            <a:ext cx="7813200" cy="464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   </a:t>
            </a:r>
            <a:endParaRPr b="1" sz="1400"/>
          </a:p>
          <a:p>
            <a:pPr indent="0" lvl="0" marL="0" rtl="0" algn="l">
              <a:spcBef>
                <a:spcPts val="1600"/>
              </a:spcBef>
              <a:spcAft>
                <a:spcPts val="0"/>
              </a:spcAft>
              <a:buNone/>
            </a:pPr>
            <a:r>
              <a:rPr b="1" lang="en" sz="1400"/>
              <a:t>      - reglist - a list of registers (separated by spaces) following the USES keyword</a:t>
            </a:r>
            <a:endParaRPr b="1" sz="1400"/>
          </a:p>
          <a:p>
            <a:pPr indent="0" lvl="0" marL="0" rtl="0" algn="l">
              <a:spcBef>
                <a:spcPts val="1600"/>
              </a:spcBef>
              <a:spcAft>
                <a:spcPts val="0"/>
              </a:spcAft>
              <a:buNone/>
            </a:pPr>
            <a:r>
              <a:rPr b="1" lang="en" sz="1400"/>
              <a:t>      - The registers will be saved on the stack upon procedure entry.</a:t>
            </a:r>
            <a:endParaRPr b="1" sz="1400"/>
          </a:p>
          <a:p>
            <a:pPr indent="0" lvl="0" marL="0" rtl="0" algn="l">
              <a:spcBef>
                <a:spcPts val="1600"/>
              </a:spcBef>
              <a:spcAft>
                <a:spcPts val="0"/>
              </a:spcAft>
              <a:buNone/>
            </a:pPr>
            <a:r>
              <a:rPr b="1" lang="en" sz="1400"/>
              <a:t>      - Registers in the list must be separated by blanks or tabs, not by commas.</a:t>
            </a:r>
            <a:endParaRPr b="1" sz="1400"/>
          </a:p>
          <a:p>
            <a:pPr indent="0" lvl="0" marL="0" rtl="0" algn="l">
              <a:spcBef>
                <a:spcPts val="1600"/>
              </a:spcBef>
              <a:spcAft>
                <a:spcPts val="0"/>
              </a:spcAft>
              <a:buNone/>
            </a:pPr>
            <a:r>
              <a:rPr b="1" lang="en" sz="1400"/>
              <a:t>      - The assembler generates prologue code to push registers onto the stack upon entry.</a:t>
            </a:r>
            <a:endParaRPr b="1" sz="1400"/>
          </a:p>
          <a:p>
            <a:pPr indent="0" lvl="0" marL="0" rtl="0" algn="l">
              <a:spcBef>
                <a:spcPts val="1600"/>
              </a:spcBef>
              <a:spcAft>
                <a:spcPts val="0"/>
              </a:spcAft>
              <a:buNone/>
            </a:pPr>
            <a:r>
              <a:rPr b="1" lang="en" sz="1400"/>
              <a:t>      - Upon exit assembler generates epilogue code to pop the saved registers off the stack.</a:t>
            </a:r>
            <a:endParaRPr b="1" sz="1400"/>
          </a:p>
          <a:p>
            <a:pPr indent="0" lvl="0" marL="0" rtl="0" algn="l">
              <a:spcBef>
                <a:spcPts val="1600"/>
              </a:spcBef>
              <a:spcAft>
                <a:spcPts val="0"/>
              </a:spcAft>
              <a:buNone/>
            </a:pPr>
            <a:r>
              <a:t/>
            </a:r>
            <a:endParaRPr b="1" sz="1400"/>
          </a:p>
          <a:p>
            <a:pPr indent="0" lvl="0" marL="0" rtl="0" algn="l">
              <a:spcBef>
                <a:spcPts val="1600"/>
              </a:spcBef>
              <a:spcAft>
                <a:spcPts val="0"/>
              </a:spcAft>
              <a:buNone/>
            </a:pPr>
            <a:r>
              <a:t/>
            </a:r>
            <a:endParaRPr b="1" sz="1400"/>
          </a:p>
          <a:p>
            <a:pPr indent="0" lvl="0" marL="0" rtl="0" algn="l">
              <a:spcBef>
                <a:spcPts val="1600"/>
              </a:spcBef>
              <a:spcAft>
                <a:spcPts val="1600"/>
              </a:spcAft>
              <a:buNone/>
            </a:pPr>
            <a:r>
              <a:t/>
            </a:r>
            <a:endParaRPr b="1"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36"/>
          <p:cNvSpPr txBox="1"/>
          <p:nvPr>
            <p:ph idx="1" type="body"/>
          </p:nvPr>
        </p:nvSpPr>
        <p:spPr>
          <a:xfrm>
            <a:off x="1177425" y="92950"/>
            <a:ext cx="7849500" cy="490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Nested Procedure Calls</a:t>
            </a:r>
            <a:endParaRPr b="1" sz="2400"/>
          </a:p>
          <a:p>
            <a:pPr indent="0" lvl="0" marL="0" rtl="0" algn="l">
              <a:spcBef>
                <a:spcPts val="1600"/>
              </a:spcBef>
              <a:spcAft>
                <a:spcPts val="0"/>
              </a:spcAft>
              <a:buNone/>
            </a:pPr>
            <a:r>
              <a:rPr b="1" lang="en" sz="1400"/>
              <a:t>By the time Sub3 is called, the stack contains all three return addresses:</a:t>
            </a:r>
            <a:endParaRPr b="1" sz="1400"/>
          </a:p>
          <a:p>
            <a:pPr indent="0" lvl="0" marL="0" rtl="0" algn="l">
              <a:spcBef>
                <a:spcPts val="1600"/>
              </a:spcBef>
              <a:spcAft>
                <a:spcPts val="1600"/>
              </a:spcAft>
              <a:buNone/>
            </a:pPr>
            <a:r>
              <a:t/>
            </a:r>
            <a:endParaRPr b="1" sz="1400"/>
          </a:p>
        </p:txBody>
      </p:sp>
      <p:pic>
        <p:nvPicPr>
          <p:cNvPr id="410" name="Google Shape;410;p36"/>
          <p:cNvPicPr preferRelativeResize="0"/>
          <p:nvPr/>
        </p:nvPicPr>
        <p:blipFill>
          <a:blip r:embed="rId3">
            <a:alphaModFix/>
          </a:blip>
          <a:stretch>
            <a:fillRect/>
          </a:stretch>
        </p:blipFill>
        <p:spPr>
          <a:xfrm>
            <a:off x="1279625" y="1094800"/>
            <a:ext cx="2872350" cy="4048700"/>
          </a:xfrm>
          <a:prstGeom prst="rect">
            <a:avLst/>
          </a:prstGeom>
          <a:noFill/>
          <a:ln>
            <a:noFill/>
          </a:ln>
        </p:spPr>
      </p:pic>
      <p:pic>
        <p:nvPicPr>
          <p:cNvPr id="411" name="Google Shape;411;p36"/>
          <p:cNvPicPr preferRelativeResize="0"/>
          <p:nvPr/>
        </p:nvPicPr>
        <p:blipFill>
          <a:blip r:embed="rId4">
            <a:alphaModFix/>
          </a:blip>
          <a:stretch>
            <a:fillRect/>
          </a:stretch>
        </p:blipFill>
        <p:spPr>
          <a:xfrm>
            <a:off x="4472175" y="1409838"/>
            <a:ext cx="4476450" cy="3449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37"/>
          <p:cNvSpPr txBox="1"/>
          <p:nvPr>
            <p:ph idx="1" type="body"/>
          </p:nvPr>
        </p:nvSpPr>
        <p:spPr>
          <a:xfrm>
            <a:off x="1183050" y="265725"/>
            <a:ext cx="7800600" cy="46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Passing Argu</a:t>
            </a:r>
            <a:r>
              <a:rPr b="1" lang="en" sz="2400"/>
              <a:t>ments on the Stack</a:t>
            </a:r>
            <a:endParaRPr b="1" sz="2400"/>
          </a:p>
          <a:p>
            <a:pPr indent="0" lvl="0" marL="0" rtl="0" algn="l">
              <a:spcBef>
                <a:spcPts val="1600"/>
              </a:spcBef>
              <a:spcAft>
                <a:spcPts val="0"/>
              </a:spcAft>
              <a:buNone/>
            </a:pPr>
            <a:r>
              <a:rPr b="1" lang="en" sz="1400"/>
              <a:t>Data, passed to a procedure, are called input arguments. Most common method is the stack.</a:t>
            </a:r>
            <a:endParaRPr b="1" sz="1400"/>
          </a:p>
          <a:p>
            <a:pPr indent="0" lvl="0" marL="0" rtl="0" algn="l">
              <a:spcBef>
                <a:spcPts val="1600"/>
              </a:spcBef>
              <a:spcAft>
                <a:spcPts val="0"/>
              </a:spcAft>
              <a:buNone/>
            </a:pPr>
            <a:r>
              <a:rPr b="1" lang="en" sz="1400"/>
              <a:t>Calling conventions describe:</a:t>
            </a:r>
            <a:endParaRPr b="1" sz="1400"/>
          </a:p>
          <a:p>
            <a:pPr indent="0" lvl="0" marL="0" rtl="0" algn="l">
              <a:spcBef>
                <a:spcPts val="1600"/>
              </a:spcBef>
              <a:spcAft>
                <a:spcPts val="0"/>
              </a:spcAft>
              <a:buNone/>
            </a:pPr>
            <a:r>
              <a:rPr b="1" lang="en" sz="1400"/>
              <a:t>  - The order in which parameters are allocated.</a:t>
            </a:r>
            <a:endParaRPr b="1" sz="1400"/>
          </a:p>
          <a:p>
            <a:pPr indent="0" lvl="0" marL="0" rtl="0" algn="l">
              <a:spcBef>
                <a:spcPts val="1600"/>
              </a:spcBef>
              <a:spcAft>
                <a:spcPts val="0"/>
              </a:spcAft>
              <a:buNone/>
            </a:pPr>
            <a:r>
              <a:rPr b="1" lang="en" sz="1400"/>
              <a:t>  - Where parameters are placed (pushed on the stack or placed in registers.)</a:t>
            </a:r>
            <a:endParaRPr b="1" sz="1400"/>
          </a:p>
          <a:p>
            <a:pPr indent="0" lvl="0" marL="0" rtl="0" algn="l">
              <a:spcBef>
                <a:spcPts val="1600"/>
              </a:spcBef>
              <a:spcAft>
                <a:spcPts val="0"/>
              </a:spcAft>
              <a:buNone/>
            </a:pPr>
            <a:r>
              <a:rPr b="1" lang="en" sz="1400"/>
              <a:t>  - Which registers may be used by the procedure.</a:t>
            </a:r>
            <a:endParaRPr b="1" sz="1400"/>
          </a:p>
          <a:p>
            <a:pPr indent="0" lvl="0" marL="0" rtl="0" algn="l">
              <a:spcBef>
                <a:spcPts val="1600"/>
              </a:spcBef>
              <a:spcAft>
                <a:spcPts val="0"/>
              </a:spcAft>
              <a:buNone/>
            </a:pPr>
            <a:r>
              <a:rPr b="1" lang="en" sz="1400"/>
              <a:t>  - Whether the caller or the callee is responsible for unwinding the stack upon return.</a:t>
            </a:r>
            <a:endParaRPr b="1" sz="1400"/>
          </a:p>
          <a:p>
            <a:pPr indent="0" lvl="0" marL="0" rtl="0" algn="l">
              <a:spcBef>
                <a:spcPts val="1600"/>
              </a:spcBef>
              <a:spcAft>
                <a:spcPts val="0"/>
              </a:spcAft>
              <a:buNone/>
            </a:pPr>
            <a:r>
              <a:t/>
            </a:r>
            <a:endParaRPr b="1" sz="1400"/>
          </a:p>
          <a:p>
            <a:pPr indent="0" lvl="0" marL="0" rtl="0" algn="l">
              <a:spcBef>
                <a:spcPts val="1600"/>
              </a:spcBef>
              <a:spcAft>
                <a:spcPts val="1600"/>
              </a:spcAft>
              <a:buNone/>
            </a:pPr>
            <a:r>
              <a:t/>
            </a:r>
            <a:endParaRPr b="1"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38"/>
          <p:cNvSpPr txBox="1"/>
          <p:nvPr>
            <p:ph idx="1" type="body"/>
          </p:nvPr>
        </p:nvSpPr>
        <p:spPr>
          <a:xfrm>
            <a:off x="1183050" y="253400"/>
            <a:ext cx="7825500" cy="467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The Stack</a:t>
            </a:r>
            <a:endParaRPr b="1" sz="2400"/>
          </a:p>
          <a:p>
            <a:pPr indent="0" lvl="0" marL="0" rtl="0" algn="l">
              <a:spcBef>
                <a:spcPts val="1600"/>
              </a:spcBef>
              <a:spcAft>
                <a:spcPts val="0"/>
              </a:spcAft>
              <a:buNone/>
            </a:pPr>
            <a:r>
              <a:rPr b="1" lang="en" sz="1400"/>
              <a:t>Stack is a LIFO linear data structure which is memory region within the program. </a:t>
            </a:r>
            <a:endParaRPr b="1" sz="1400"/>
          </a:p>
          <a:p>
            <a:pPr indent="0" lvl="0" marL="0" rtl="0" algn="l">
              <a:spcBef>
                <a:spcPts val="1600"/>
              </a:spcBef>
              <a:spcAft>
                <a:spcPts val="0"/>
              </a:spcAft>
              <a:buNone/>
            </a:pPr>
            <a:r>
              <a:rPr b="1" lang="en" sz="1400"/>
              <a:t>This part of the memory gets allocated when a process is created.</a:t>
            </a:r>
            <a:endParaRPr b="1" sz="1400"/>
          </a:p>
          <a:p>
            <a:pPr indent="0" lvl="0" marL="0" rtl="0" algn="l">
              <a:spcBef>
                <a:spcPts val="1600"/>
              </a:spcBef>
              <a:spcAft>
                <a:spcPts val="0"/>
              </a:spcAft>
              <a:buNone/>
            </a:pPr>
            <a:r>
              <a:rPr b="1" lang="en" sz="1400"/>
              <a:t>We use Stack for storing temporary data such as local variables of some function, environment variables which helps us to transition between the functions, etc</a:t>
            </a:r>
            <a:endParaRPr b="1" sz="1400"/>
          </a:p>
          <a:p>
            <a:pPr indent="0" lvl="0" marL="0" rtl="0" algn="l">
              <a:spcBef>
                <a:spcPts val="1600"/>
              </a:spcBef>
              <a:spcAft>
                <a:spcPts val="0"/>
              </a:spcAft>
              <a:buNone/>
            </a:pPr>
            <a:r>
              <a:rPr b="1" lang="en" sz="1400"/>
              <a:t>The stack segment register holds the starting address of the stack segment in memory.</a:t>
            </a:r>
            <a:endParaRPr b="1" sz="1400"/>
          </a:p>
          <a:p>
            <a:pPr indent="0" lvl="0" marL="0" rtl="0" algn="l">
              <a:spcBef>
                <a:spcPts val="1600"/>
              </a:spcBef>
              <a:spcAft>
                <a:spcPts val="0"/>
              </a:spcAft>
              <a:buNone/>
            </a:pPr>
            <a:r>
              <a:rPr b="1" lang="en" sz="1400"/>
              <a:t>Operations carried out in a Stack</a:t>
            </a:r>
            <a:endParaRPr b="1" sz="1400"/>
          </a:p>
          <a:p>
            <a:pPr indent="0" lvl="0" marL="0" rtl="0" algn="l">
              <a:spcBef>
                <a:spcPts val="1600"/>
              </a:spcBef>
              <a:spcAft>
                <a:spcPts val="0"/>
              </a:spcAft>
              <a:buNone/>
            </a:pPr>
            <a:r>
              <a:rPr b="1" lang="en" sz="1400"/>
              <a:t>  - push - adds an element to the collection</a:t>
            </a:r>
            <a:endParaRPr b="1" sz="1400"/>
          </a:p>
          <a:p>
            <a:pPr indent="0" lvl="0" marL="0" rtl="0" algn="l">
              <a:spcBef>
                <a:spcPts val="1600"/>
              </a:spcBef>
              <a:spcAft>
                <a:spcPts val="0"/>
              </a:spcAft>
              <a:buNone/>
            </a:pPr>
            <a:r>
              <a:rPr b="1" lang="en" sz="1400"/>
              <a:t>  - pop - removes the most recently added element on top of the Stack</a:t>
            </a:r>
            <a:endParaRPr b="1" sz="1400"/>
          </a:p>
          <a:p>
            <a:pPr indent="0" lvl="0" marL="0" rtl="0" algn="l">
              <a:spcBef>
                <a:spcPts val="1600"/>
              </a:spcBef>
              <a:spcAft>
                <a:spcPts val="0"/>
              </a:spcAft>
              <a:buNone/>
            </a:pPr>
            <a:r>
              <a:rPr b="1" lang="en" sz="1400"/>
              <a:t>  - peek/top - returns top element of stack</a:t>
            </a:r>
            <a:endParaRPr b="1" sz="1400"/>
          </a:p>
          <a:p>
            <a:pPr indent="0" lvl="0" marL="0" rtl="0" algn="l">
              <a:spcBef>
                <a:spcPts val="1600"/>
              </a:spcBef>
              <a:spcAft>
                <a:spcPts val="0"/>
              </a:spcAft>
              <a:buNone/>
            </a:pPr>
            <a:r>
              <a:t/>
            </a:r>
            <a:endParaRPr b="1" sz="1400"/>
          </a:p>
          <a:p>
            <a:pPr indent="0" lvl="0" marL="0" rtl="0" algn="l">
              <a:spcBef>
                <a:spcPts val="1600"/>
              </a:spcBef>
              <a:spcAft>
                <a:spcPts val="1600"/>
              </a:spcAft>
              <a:buNone/>
            </a:pPr>
            <a:r>
              <a:t/>
            </a:r>
            <a:endParaRPr b="1"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39"/>
          <p:cNvSpPr txBox="1"/>
          <p:nvPr>
            <p:ph idx="1" type="body"/>
          </p:nvPr>
        </p:nvSpPr>
        <p:spPr>
          <a:xfrm>
            <a:off x="1158400" y="105525"/>
            <a:ext cx="7825500" cy="4892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400"/>
              <a:t>Register components are saved in the stack temporarily during execution to be used for other purposes.</a:t>
            </a:r>
            <a:endParaRPr b="1" sz="1400"/>
          </a:p>
          <a:p>
            <a:pPr indent="0" lvl="0" marL="0" rtl="0" algn="l">
              <a:lnSpc>
                <a:spcPct val="115000"/>
              </a:lnSpc>
              <a:spcBef>
                <a:spcPts val="1600"/>
              </a:spcBef>
              <a:spcAft>
                <a:spcPts val="0"/>
              </a:spcAft>
              <a:buNone/>
            </a:pPr>
            <a:r>
              <a:rPr b="1" lang="en" sz="1400"/>
              <a:t>Elements are accessed using the pointer that is implemented using the SP and SS registers.</a:t>
            </a:r>
            <a:endParaRPr b="1" sz="1400"/>
          </a:p>
          <a:p>
            <a:pPr indent="0" lvl="0" marL="0" rtl="0" algn="l">
              <a:lnSpc>
                <a:spcPct val="115000"/>
              </a:lnSpc>
              <a:spcBef>
                <a:spcPts val="1600"/>
              </a:spcBef>
              <a:spcAft>
                <a:spcPts val="0"/>
              </a:spcAft>
              <a:buNone/>
            </a:pPr>
            <a:r>
              <a:rPr b="1" lang="en" sz="1400"/>
              <a:t>Storing the data words onto the stack,  decrements the pointer.</a:t>
            </a:r>
            <a:endParaRPr b="1" sz="1400"/>
          </a:p>
          <a:p>
            <a:pPr indent="0" lvl="0" marL="0" rtl="0" algn="l">
              <a:lnSpc>
                <a:spcPct val="150000"/>
              </a:lnSpc>
              <a:spcBef>
                <a:spcPts val="1600"/>
              </a:spcBef>
              <a:spcAft>
                <a:spcPts val="0"/>
              </a:spcAft>
              <a:buNone/>
            </a:pPr>
            <a:r>
              <a:rPr b="1" lang="en" sz="1400"/>
              <a:t>Majorly SS is used for the following purposes: </a:t>
            </a:r>
            <a:endParaRPr b="1" sz="1400"/>
          </a:p>
          <a:p>
            <a:pPr indent="-317500" lvl="0" marL="457200" rtl="0" algn="l">
              <a:lnSpc>
                <a:spcPct val="150000"/>
              </a:lnSpc>
              <a:spcBef>
                <a:spcPts val="1600"/>
              </a:spcBef>
              <a:spcAft>
                <a:spcPts val="0"/>
              </a:spcAft>
              <a:buSzPts val="1400"/>
              <a:buChar char="-"/>
            </a:pPr>
            <a:r>
              <a:rPr b="1" lang="en" sz="1400"/>
              <a:t>To hold the temporary results. </a:t>
            </a:r>
            <a:endParaRPr b="1" sz="1400"/>
          </a:p>
          <a:p>
            <a:pPr indent="-317500" lvl="0" marL="457200" rtl="0" algn="l">
              <a:lnSpc>
                <a:spcPct val="150000"/>
              </a:lnSpc>
              <a:spcBef>
                <a:spcPts val="0"/>
              </a:spcBef>
              <a:spcAft>
                <a:spcPts val="0"/>
              </a:spcAft>
              <a:buSzPts val="1400"/>
              <a:buChar char="-"/>
            </a:pPr>
            <a:r>
              <a:rPr b="1" lang="en" sz="1400"/>
              <a:t>To hold the return address of the subroutine. </a:t>
            </a:r>
            <a:endParaRPr b="1" sz="1400"/>
          </a:p>
          <a:p>
            <a:pPr indent="-317500" lvl="0" marL="457200" rtl="0" algn="l">
              <a:lnSpc>
                <a:spcPct val="150000"/>
              </a:lnSpc>
              <a:spcBef>
                <a:spcPts val="0"/>
              </a:spcBef>
              <a:spcAft>
                <a:spcPts val="0"/>
              </a:spcAft>
              <a:buSzPts val="1400"/>
              <a:buChar char="-"/>
            </a:pPr>
            <a:r>
              <a:rPr b="1" lang="en" sz="1400"/>
              <a:t>Finally to handle the interrupts </a:t>
            </a:r>
            <a:endParaRPr b="1" sz="1400"/>
          </a:p>
          <a:p>
            <a:pPr indent="0" lvl="0" marL="457200" rtl="0" algn="l">
              <a:lnSpc>
                <a:spcPct val="150000"/>
              </a:lnSpc>
              <a:spcBef>
                <a:spcPts val="1600"/>
              </a:spcBef>
              <a:spcAft>
                <a:spcPts val="0"/>
              </a:spcAft>
              <a:buNone/>
            </a:pPr>
            <a:r>
              <a:rPr b="1" lang="en" sz="1400"/>
              <a:t>• SS Register: holds stack Segment Address </a:t>
            </a:r>
            <a:endParaRPr b="1" sz="1400"/>
          </a:p>
          <a:p>
            <a:pPr indent="0" lvl="0" marL="457200" rtl="0" algn="l">
              <a:lnSpc>
                <a:spcPct val="150000"/>
              </a:lnSpc>
              <a:spcBef>
                <a:spcPts val="1600"/>
              </a:spcBef>
              <a:spcAft>
                <a:spcPts val="0"/>
              </a:spcAft>
              <a:buNone/>
            </a:pPr>
            <a:r>
              <a:rPr b="1" lang="en" sz="1400"/>
              <a:t>• SP Register: initialized to the value specified with the stack directive, represents empty stack position When stack is not empty, SP represents the top of the stack.</a:t>
            </a:r>
            <a:endParaRPr b="1" sz="1400"/>
          </a:p>
          <a:p>
            <a:pPr indent="0" lvl="0" marL="0" rtl="0" algn="l">
              <a:lnSpc>
                <a:spcPct val="115000"/>
              </a:lnSpc>
              <a:spcBef>
                <a:spcPts val="1600"/>
              </a:spcBef>
              <a:spcAft>
                <a:spcPts val="0"/>
              </a:spcAft>
              <a:buNone/>
            </a:pPr>
            <a:r>
              <a:t/>
            </a:r>
            <a:endParaRPr b="1" sz="1400"/>
          </a:p>
          <a:p>
            <a:pPr indent="0" lvl="0" marL="0" rtl="0" algn="l">
              <a:lnSpc>
                <a:spcPct val="115000"/>
              </a:lnSpc>
              <a:spcBef>
                <a:spcPts val="1600"/>
              </a:spcBef>
              <a:spcAft>
                <a:spcPts val="1600"/>
              </a:spcAft>
              <a:buNone/>
            </a:pPr>
            <a:r>
              <a:t/>
            </a:r>
            <a:endParaRPr b="1"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40"/>
          <p:cNvSpPr txBox="1"/>
          <p:nvPr>
            <p:ph idx="1" type="body"/>
          </p:nvPr>
        </p:nvSpPr>
        <p:spPr>
          <a:xfrm>
            <a:off x="1158400" y="93200"/>
            <a:ext cx="7825500" cy="49170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 sz="2400"/>
              <a:t>PUSH And PUSHF </a:t>
            </a:r>
            <a:endParaRPr b="1" sz="2400"/>
          </a:p>
          <a:p>
            <a:pPr indent="0" lvl="0" marL="457200" rtl="0" algn="l">
              <a:lnSpc>
                <a:spcPct val="150000"/>
              </a:lnSpc>
              <a:spcBef>
                <a:spcPts val="1600"/>
              </a:spcBef>
              <a:spcAft>
                <a:spcPts val="0"/>
              </a:spcAft>
              <a:buNone/>
            </a:pPr>
            <a:r>
              <a:rPr b="1" lang="en" sz="1400"/>
              <a:t> PUSH: Used to add a new source (16-bit register or memory word) on stack </a:t>
            </a:r>
            <a:endParaRPr b="1" sz="1400"/>
          </a:p>
          <a:p>
            <a:pPr indent="0" lvl="0" marL="457200" rtl="0" algn="l">
              <a:lnSpc>
                <a:spcPct val="150000"/>
              </a:lnSpc>
              <a:spcBef>
                <a:spcPts val="1600"/>
              </a:spcBef>
              <a:spcAft>
                <a:spcPts val="0"/>
              </a:spcAft>
              <a:buNone/>
            </a:pPr>
            <a:r>
              <a:rPr b="1" lang="en" sz="1400"/>
              <a:t>Syntax: PUSH source </a:t>
            </a:r>
            <a:endParaRPr b="1" sz="1400"/>
          </a:p>
          <a:p>
            <a:pPr indent="0" lvl="0" marL="457200" rtl="0" algn="l">
              <a:lnSpc>
                <a:spcPct val="150000"/>
              </a:lnSpc>
              <a:spcBef>
                <a:spcPts val="1600"/>
              </a:spcBef>
              <a:spcAft>
                <a:spcPts val="0"/>
              </a:spcAft>
              <a:buNone/>
            </a:pPr>
            <a:r>
              <a:rPr b="1" lang="en" sz="1400"/>
              <a:t> Execution of PUSH causes: SP is decreased by 2 </a:t>
            </a:r>
            <a:endParaRPr b="1" sz="1400"/>
          </a:p>
          <a:p>
            <a:pPr indent="0" lvl="0" marL="457200" rtl="0" algn="l">
              <a:lnSpc>
                <a:spcPct val="150000"/>
              </a:lnSpc>
              <a:spcBef>
                <a:spcPts val="1600"/>
              </a:spcBef>
              <a:spcAft>
                <a:spcPts val="0"/>
              </a:spcAft>
              <a:buNone/>
            </a:pPr>
            <a:r>
              <a:rPr b="1" lang="en" sz="1400"/>
              <a:t>A copy of source contents is moved to the address specified by SS:SP. </a:t>
            </a:r>
            <a:endParaRPr b="1" sz="1400"/>
          </a:p>
          <a:p>
            <a:pPr indent="0" lvl="0" marL="457200" rtl="0" algn="l">
              <a:lnSpc>
                <a:spcPct val="150000"/>
              </a:lnSpc>
              <a:spcBef>
                <a:spcPts val="1600"/>
              </a:spcBef>
              <a:spcAft>
                <a:spcPts val="0"/>
              </a:spcAft>
              <a:buNone/>
            </a:pPr>
            <a:r>
              <a:rPr b="1" lang="en" sz="1400"/>
              <a:t>Source remains unchanged </a:t>
            </a:r>
            <a:endParaRPr b="1" sz="1400"/>
          </a:p>
          <a:p>
            <a:pPr indent="0" lvl="0" marL="457200" rtl="0" algn="l">
              <a:lnSpc>
                <a:spcPct val="150000"/>
              </a:lnSpc>
              <a:spcBef>
                <a:spcPts val="1600"/>
              </a:spcBef>
              <a:spcAft>
                <a:spcPts val="0"/>
              </a:spcAft>
              <a:buNone/>
            </a:pPr>
            <a:r>
              <a:rPr b="1" lang="en" sz="1400"/>
              <a:t> PUSHF has no operand and it pushes the contents of FLAG register onto the stack. </a:t>
            </a:r>
            <a:endParaRPr b="1" sz="1400"/>
          </a:p>
          <a:p>
            <a:pPr indent="0" lvl="0" marL="457200" rtl="0" algn="l">
              <a:lnSpc>
                <a:spcPct val="150000"/>
              </a:lnSpc>
              <a:spcBef>
                <a:spcPts val="1600"/>
              </a:spcBef>
              <a:spcAft>
                <a:spcPts val="0"/>
              </a:spcAft>
              <a:buNone/>
            </a:pPr>
            <a:r>
              <a:rPr b="1" lang="en" sz="1400"/>
              <a:t>Usually this is done whenever the processor is interrupted </a:t>
            </a:r>
            <a:endParaRPr b="1" sz="1400"/>
          </a:p>
          <a:p>
            <a:pPr indent="0" lvl="0" marL="457200" rtl="0" algn="l">
              <a:lnSpc>
                <a:spcPct val="150000"/>
              </a:lnSpc>
              <a:spcBef>
                <a:spcPts val="1600"/>
              </a:spcBef>
              <a:spcAft>
                <a:spcPts val="1600"/>
              </a:spcAft>
              <a:buNone/>
            </a:pPr>
            <a:r>
              <a:rPr b="1" lang="en" sz="1400"/>
              <a:t>Syntax: PUSHF</a:t>
            </a:r>
            <a:endParaRPr b="1" sz="1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41"/>
          <p:cNvSpPr txBox="1"/>
          <p:nvPr>
            <p:ph idx="1" type="body"/>
          </p:nvPr>
        </p:nvSpPr>
        <p:spPr>
          <a:xfrm>
            <a:off x="1158400" y="80875"/>
            <a:ext cx="7837800" cy="492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37" name="Google Shape;437;p41"/>
          <p:cNvPicPr preferRelativeResize="0"/>
          <p:nvPr/>
        </p:nvPicPr>
        <p:blipFill>
          <a:blip r:embed="rId3">
            <a:alphaModFix/>
          </a:blip>
          <a:stretch>
            <a:fillRect/>
          </a:stretch>
        </p:blipFill>
        <p:spPr>
          <a:xfrm>
            <a:off x="1158400" y="80875"/>
            <a:ext cx="7766324" cy="4833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3949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90" name="Google Shape;290;p15"/>
          <p:cNvSpPr txBox="1"/>
          <p:nvPr>
            <p:ph idx="1" type="body"/>
          </p:nvPr>
        </p:nvSpPr>
        <p:spPr>
          <a:xfrm>
            <a:off x="1303800" y="1483300"/>
            <a:ext cx="7582800" cy="35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A procedure is the ASM equivalent of a Java or C++ function. </a:t>
            </a:r>
            <a:endParaRPr b="1" sz="1400"/>
          </a:p>
          <a:p>
            <a:pPr indent="0" lvl="0" marL="0" rtl="0" algn="l">
              <a:spcBef>
                <a:spcPts val="1600"/>
              </a:spcBef>
              <a:spcAft>
                <a:spcPts val="0"/>
              </a:spcAft>
              <a:buNone/>
            </a:pPr>
            <a:r>
              <a:rPr b="1" lang="en" sz="1400"/>
              <a:t>It is a subroutine, consisting of several lines of code, stored in memory that performs a specific task based on the parameters that it has been provided with.</a:t>
            </a:r>
            <a:endParaRPr b="1" sz="1400"/>
          </a:p>
          <a:p>
            <a:pPr indent="0" lvl="0" marL="0" rtl="0" algn="l">
              <a:spcBef>
                <a:spcPts val="1600"/>
              </a:spcBef>
              <a:spcAft>
                <a:spcPts val="0"/>
              </a:spcAft>
              <a:buNone/>
            </a:pPr>
            <a:r>
              <a:rPr b="1" lang="en" sz="1400"/>
              <a:t>To avoid writing the sequence of instructions again and again in the program, the same sequence can be written as a separate sub program called a procedure.</a:t>
            </a:r>
            <a:endParaRPr b="1" sz="1400"/>
          </a:p>
          <a:p>
            <a:pPr indent="0" lvl="0" marL="0" rtl="0" algn="l">
              <a:spcBef>
                <a:spcPts val="1600"/>
              </a:spcBef>
              <a:spcAft>
                <a:spcPts val="0"/>
              </a:spcAft>
              <a:buNone/>
            </a:pPr>
            <a:r>
              <a:rPr b="1" lang="en" sz="1400"/>
              <a:t>Each procedure should have a single purpose and be able to do its job independent of the rest of the program.</a:t>
            </a:r>
            <a:endParaRPr b="1" sz="1400"/>
          </a:p>
          <a:p>
            <a:pPr indent="0" lvl="0" marL="0" rtl="0" algn="l">
              <a:spcBef>
                <a:spcPts val="1600"/>
              </a:spcBef>
              <a:spcAft>
                <a:spcPts val="0"/>
              </a:spcAft>
              <a:buNone/>
            </a:pPr>
            <a:r>
              <a:t/>
            </a:r>
            <a:endParaRPr b="1" sz="1400"/>
          </a:p>
          <a:p>
            <a:pPr indent="0" lvl="0" marL="0" rtl="0" algn="l">
              <a:spcBef>
                <a:spcPts val="1600"/>
              </a:spcBef>
              <a:spcAft>
                <a:spcPts val="0"/>
              </a:spcAft>
              <a:buNone/>
            </a:pPr>
            <a:r>
              <a:t/>
            </a:r>
            <a:endParaRPr b="1" sz="1400"/>
          </a:p>
          <a:p>
            <a:pPr indent="0" lvl="0" marL="0" rtl="0" algn="l">
              <a:spcBef>
                <a:spcPts val="1600"/>
              </a:spcBef>
              <a:spcAft>
                <a:spcPts val="0"/>
              </a:spcAft>
              <a:buNone/>
            </a:pPr>
            <a:r>
              <a:t/>
            </a:r>
            <a:endParaRPr b="1" sz="1400"/>
          </a:p>
          <a:p>
            <a:pPr indent="0" lvl="0" marL="0" rtl="0" algn="l">
              <a:spcBef>
                <a:spcPts val="1600"/>
              </a:spcBef>
              <a:spcAft>
                <a:spcPts val="1600"/>
              </a:spcAft>
              <a:buNone/>
            </a:pPr>
            <a:r>
              <a:t/>
            </a:r>
            <a:endParaRPr b="1"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42"/>
          <p:cNvSpPr txBox="1"/>
          <p:nvPr>
            <p:ph idx="1" type="body"/>
          </p:nvPr>
        </p:nvSpPr>
        <p:spPr>
          <a:xfrm>
            <a:off x="1158400" y="105525"/>
            <a:ext cx="7862400" cy="49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p>
          <a:p>
            <a:pPr indent="0" lvl="0" marL="0" rtl="0" algn="l">
              <a:spcBef>
                <a:spcPts val="1600"/>
              </a:spcBef>
              <a:spcAft>
                <a:spcPts val="0"/>
              </a:spcAft>
              <a:buNone/>
            </a:pPr>
            <a:r>
              <a:rPr b="1" lang="en" sz="2400"/>
              <a:t>POP And POPF </a:t>
            </a:r>
            <a:endParaRPr b="1" sz="2400"/>
          </a:p>
          <a:p>
            <a:pPr indent="0" lvl="0" marL="0" rtl="0" algn="l">
              <a:spcBef>
                <a:spcPts val="1600"/>
              </a:spcBef>
              <a:spcAft>
                <a:spcPts val="0"/>
              </a:spcAft>
              <a:buNone/>
            </a:pPr>
            <a:r>
              <a:rPr b="1" lang="en" sz="1400"/>
              <a:t>POP: Used to remove top item from stack to destination (i.e. a 16-bit register or memory word). </a:t>
            </a:r>
            <a:endParaRPr b="1" sz="1400"/>
          </a:p>
          <a:p>
            <a:pPr indent="0" lvl="0" marL="0" rtl="0" algn="l">
              <a:spcBef>
                <a:spcPts val="1600"/>
              </a:spcBef>
              <a:spcAft>
                <a:spcPts val="0"/>
              </a:spcAft>
              <a:buNone/>
            </a:pPr>
            <a:r>
              <a:rPr b="1" lang="en" sz="1400"/>
              <a:t>Syntax: POP destination </a:t>
            </a:r>
            <a:endParaRPr b="1" sz="1400"/>
          </a:p>
          <a:p>
            <a:pPr indent="0" lvl="0" marL="0" rtl="0" algn="l">
              <a:spcBef>
                <a:spcPts val="1600"/>
              </a:spcBef>
              <a:spcAft>
                <a:spcPts val="0"/>
              </a:spcAft>
              <a:buNone/>
            </a:pPr>
            <a:r>
              <a:rPr b="1" lang="en" sz="1400"/>
              <a:t>Execution of POP causes: The contents of SS:SP (top of the stack) is moved to the destination. SP is increased by 2  </a:t>
            </a:r>
            <a:endParaRPr b="1" sz="1400"/>
          </a:p>
          <a:p>
            <a:pPr indent="0" lvl="0" marL="0" rtl="0" algn="l">
              <a:spcBef>
                <a:spcPts val="1600"/>
              </a:spcBef>
              <a:spcAft>
                <a:spcPts val="0"/>
              </a:spcAft>
              <a:buNone/>
            </a:pPr>
            <a:r>
              <a:rPr b="1" lang="en" sz="1400"/>
              <a:t>POPF has no operand and pops the top of the stack into FLAG register. </a:t>
            </a:r>
            <a:endParaRPr b="1" sz="1400"/>
          </a:p>
          <a:p>
            <a:pPr indent="0" lvl="0" marL="0" rtl="0" algn="l">
              <a:spcBef>
                <a:spcPts val="1600"/>
              </a:spcBef>
              <a:spcAft>
                <a:spcPts val="0"/>
              </a:spcAft>
              <a:buNone/>
            </a:pPr>
            <a:r>
              <a:rPr b="1" lang="en" sz="1400"/>
              <a:t>SP is incremented by 2 after executing this instant. </a:t>
            </a:r>
            <a:endParaRPr b="1" sz="1400"/>
          </a:p>
          <a:p>
            <a:pPr indent="0" lvl="0" marL="0" rtl="0" algn="l">
              <a:spcBef>
                <a:spcPts val="1600"/>
              </a:spcBef>
              <a:spcAft>
                <a:spcPts val="1600"/>
              </a:spcAft>
              <a:buNone/>
            </a:pPr>
            <a:r>
              <a:rPr b="1" lang="en" sz="1400"/>
              <a:t>Syntax: POPF</a:t>
            </a:r>
            <a:endParaRPr b="1" sz="1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43"/>
          <p:cNvSpPr txBox="1"/>
          <p:nvPr>
            <p:ph idx="1" type="body"/>
          </p:nvPr>
        </p:nvSpPr>
        <p:spPr>
          <a:xfrm>
            <a:off x="1158400" y="68550"/>
            <a:ext cx="7923900" cy="500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48" name="Google Shape;448;p43"/>
          <p:cNvPicPr preferRelativeResize="0"/>
          <p:nvPr/>
        </p:nvPicPr>
        <p:blipFill>
          <a:blip r:embed="rId3">
            <a:alphaModFix/>
          </a:blip>
          <a:stretch>
            <a:fillRect/>
          </a:stretch>
        </p:blipFill>
        <p:spPr>
          <a:xfrm>
            <a:off x="1158400" y="90875"/>
            <a:ext cx="7923900" cy="4925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44"/>
          <p:cNvSpPr txBox="1"/>
          <p:nvPr>
            <p:ph idx="1" type="body"/>
          </p:nvPr>
        </p:nvSpPr>
        <p:spPr>
          <a:xfrm>
            <a:off x="1170725" y="142500"/>
            <a:ext cx="7850100" cy="473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Applications of stack:</a:t>
            </a:r>
            <a:endParaRPr b="1" sz="2400"/>
          </a:p>
          <a:p>
            <a:pPr indent="0" lvl="0" marL="0" rtl="0" algn="l">
              <a:spcBef>
                <a:spcPts val="1600"/>
              </a:spcBef>
              <a:spcAft>
                <a:spcPts val="0"/>
              </a:spcAft>
              <a:buNone/>
            </a:pPr>
            <a:r>
              <a:rPr b="1" lang="en"/>
              <a:t>  - Balancing of symbols</a:t>
            </a:r>
            <a:endParaRPr b="1"/>
          </a:p>
          <a:p>
            <a:pPr indent="0" lvl="0" marL="0" rtl="0" algn="l">
              <a:spcBef>
                <a:spcPts val="1600"/>
              </a:spcBef>
              <a:spcAft>
                <a:spcPts val="0"/>
              </a:spcAft>
              <a:buNone/>
            </a:pPr>
            <a:r>
              <a:rPr b="1" lang="en"/>
              <a:t>  - Infix to Postfix /Prefix conversion</a:t>
            </a:r>
            <a:endParaRPr b="1"/>
          </a:p>
          <a:p>
            <a:pPr indent="0" lvl="0" marL="0" rtl="0" algn="l">
              <a:spcBef>
                <a:spcPts val="1600"/>
              </a:spcBef>
              <a:spcAft>
                <a:spcPts val="0"/>
              </a:spcAft>
              <a:buNone/>
            </a:pPr>
            <a:r>
              <a:rPr b="1" lang="en"/>
              <a:t>  - Redo-undo features at many places like editors, photoshop.</a:t>
            </a:r>
            <a:endParaRPr b="1"/>
          </a:p>
          <a:p>
            <a:pPr indent="0" lvl="0" marL="0" rtl="0" algn="l">
              <a:spcBef>
                <a:spcPts val="1600"/>
              </a:spcBef>
              <a:spcAft>
                <a:spcPts val="0"/>
              </a:spcAft>
              <a:buNone/>
            </a:pPr>
            <a:r>
              <a:rPr b="1" lang="en"/>
              <a:t>  - Forward and backward feature in web browsers</a:t>
            </a:r>
            <a:endParaRPr b="1"/>
          </a:p>
          <a:p>
            <a:pPr indent="0" lvl="0" marL="0" rtl="0" algn="l">
              <a:spcBef>
                <a:spcPts val="1600"/>
              </a:spcBef>
              <a:spcAft>
                <a:spcPts val="0"/>
              </a:spcAft>
              <a:buNone/>
            </a:pPr>
            <a:r>
              <a:rPr b="1" lang="en"/>
              <a:t>  - Used in many algorithms like Tower of Hanoi, tree traversals, stock span problem, histogra</a:t>
            </a:r>
            <a:r>
              <a:rPr b="1" lang="en"/>
              <a:t>m problem.</a:t>
            </a:r>
            <a:endParaRPr b="1"/>
          </a:p>
          <a:p>
            <a:pPr indent="0" lvl="0" marL="0" rtl="0" algn="l">
              <a:spcBef>
                <a:spcPts val="1600"/>
              </a:spcBef>
              <a:spcAft>
                <a:spcPts val="0"/>
              </a:spcAft>
              <a:buNone/>
            </a:pPr>
            <a:r>
              <a:rPr b="1" lang="en"/>
              <a:t>  - Other applications can be Backtracking, Knight tour problem, rat in a maze, N queen problem</a:t>
            </a:r>
            <a:endParaRPr b="1"/>
          </a:p>
          <a:p>
            <a:pPr indent="0" lvl="0" marL="0" rtl="0" algn="l">
              <a:spcBef>
                <a:spcPts val="1600"/>
              </a:spcBef>
              <a:spcAft>
                <a:spcPts val="0"/>
              </a:spcAft>
              <a:buNone/>
            </a:pPr>
            <a:r>
              <a:rPr b="1" lang="en"/>
              <a:t>  - Implement functions</a:t>
            </a:r>
            <a:endParaRPr b="1"/>
          </a:p>
          <a:p>
            <a:pPr indent="0" lvl="0" marL="0" rtl="0" algn="l">
              <a:spcBef>
                <a:spcPts val="1600"/>
              </a:spcBef>
              <a:spcAft>
                <a:spcPts val="0"/>
              </a:spcAft>
              <a:buNone/>
            </a:pPr>
            <a:r>
              <a:rPr b="1" lang="en"/>
              <a:t>  - Processing nested structures</a:t>
            </a:r>
            <a:endParaRPr b="1"/>
          </a:p>
          <a:p>
            <a:pPr indent="0" lvl="0" marL="0" rtl="0" algn="l">
              <a:spcBef>
                <a:spcPts val="1600"/>
              </a:spcBef>
              <a:spcAft>
                <a:spcPts val="0"/>
              </a:spcAft>
              <a:buNone/>
            </a:pPr>
            <a:r>
              <a:rPr b="1" lang="en"/>
              <a:t>  - implement functions, parsers, expression evaluation, and backtracking algorithms.</a:t>
            </a:r>
            <a:endParaRPr b="1"/>
          </a:p>
          <a:p>
            <a:pPr indent="0" lvl="0" marL="0" rtl="0" algn="l">
              <a:spcBef>
                <a:spcPts val="1600"/>
              </a:spcBef>
              <a:spcAft>
                <a:spcPts val="1600"/>
              </a:spcAft>
              <a:buNone/>
            </a:pPr>
            <a:r>
              <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45"/>
          <p:cNvSpPr txBox="1"/>
          <p:nvPr>
            <p:ph idx="1" type="body"/>
          </p:nvPr>
        </p:nvSpPr>
        <p:spPr>
          <a:xfrm>
            <a:off x="1195375" y="191775"/>
            <a:ext cx="7788300" cy="473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There are three ways to implement stacks:</a:t>
            </a:r>
            <a:endParaRPr b="1" sz="2400"/>
          </a:p>
          <a:p>
            <a:pPr indent="-317500" lvl="0" marL="457200" rtl="0" algn="l">
              <a:spcBef>
                <a:spcPts val="1600"/>
              </a:spcBef>
              <a:spcAft>
                <a:spcPts val="0"/>
              </a:spcAft>
              <a:buSzPts val="1400"/>
              <a:buChar char="-"/>
            </a:pPr>
            <a:r>
              <a:rPr b="1" lang="en" sz="1400"/>
              <a:t>Using arrays</a:t>
            </a:r>
            <a:endParaRPr b="1" sz="1400"/>
          </a:p>
          <a:p>
            <a:pPr indent="-317500" lvl="0" marL="457200" rtl="0" algn="l">
              <a:spcBef>
                <a:spcPts val="0"/>
              </a:spcBef>
              <a:spcAft>
                <a:spcPts val="0"/>
              </a:spcAft>
              <a:buSzPts val="1400"/>
              <a:buChar char="-"/>
            </a:pPr>
            <a:r>
              <a:rPr b="1" lang="en" sz="1400"/>
              <a:t>Using linked lists</a:t>
            </a:r>
            <a:endParaRPr b="1" sz="1400"/>
          </a:p>
          <a:p>
            <a:pPr indent="-317500" lvl="0" marL="457200" rtl="0" algn="l">
              <a:spcBef>
                <a:spcPts val="0"/>
              </a:spcBef>
              <a:spcAft>
                <a:spcPts val="0"/>
              </a:spcAft>
              <a:buSzPts val="1400"/>
              <a:buChar char="-"/>
            </a:pPr>
            <a:r>
              <a:rPr b="1" lang="en" sz="1400"/>
              <a:t>Using vectors</a:t>
            </a:r>
            <a:endParaRPr b="1" sz="1400"/>
          </a:p>
          <a:p>
            <a:pPr indent="0" lvl="0" marL="0" rtl="0" algn="l">
              <a:spcBef>
                <a:spcPts val="1600"/>
              </a:spcBef>
              <a:spcAft>
                <a:spcPts val="0"/>
              </a:spcAft>
              <a:buNone/>
            </a:pPr>
            <a:r>
              <a:rPr b="1" lang="en" sz="1400"/>
              <a:t>Implementation Strategy</a:t>
            </a:r>
            <a:endParaRPr b="1" sz="1400"/>
          </a:p>
          <a:p>
            <a:pPr indent="0" lvl="0" marL="0" rtl="0" algn="l">
              <a:spcBef>
                <a:spcPts val="1600"/>
              </a:spcBef>
              <a:spcAft>
                <a:spcPts val="0"/>
              </a:spcAft>
              <a:buNone/>
            </a:pPr>
            <a:r>
              <a:rPr b="1" lang="en" sz="1400"/>
              <a:t>   - Allocate a contiguous region of memory as the total available stack space;</a:t>
            </a:r>
            <a:endParaRPr b="1" sz="1400"/>
          </a:p>
          <a:p>
            <a:pPr indent="0" lvl="0" marL="0" rtl="0" algn="l">
              <a:spcBef>
                <a:spcPts val="1600"/>
              </a:spcBef>
              <a:spcAft>
                <a:spcPts val="0"/>
              </a:spcAft>
              <a:buNone/>
            </a:pPr>
            <a:r>
              <a:rPr b="1" lang="en" sz="1400"/>
              <a:t>   - Pack stacked data -- the allocated portion of the reserved stack space -- at one end of the region, leaving the rest available to be allocated;</a:t>
            </a:r>
            <a:endParaRPr b="1" sz="1400"/>
          </a:p>
          <a:p>
            <a:pPr indent="0" lvl="0" marL="0" rtl="0" algn="l">
              <a:spcBef>
                <a:spcPts val="1600"/>
              </a:spcBef>
              <a:spcAft>
                <a:spcPts val="0"/>
              </a:spcAft>
              <a:buNone/>
            </a:pPr>
            <a:r>
              <a:rPr b="1" lang="en" sz="1400"/>
              <a:t>   - Use a single register (called the stack pointer or SP within the CPU to identify the boundary between allocated and available stack space;</a:t>
            </a:r>
            <a:endParaRPr b="1" sz="1400"/>
          </a:p>
          <a:p>
            <a:pPr indent="0" lvl="0" marL="0" rtl="0" algn="l">
              <a:spcBef>
                <a:spcPts val="1600"/>
              </a:spcBef>
              <a:spcAft>
                <a:spcPts val="0"/>
              </a:spcAft>
              <a:buNone/>
            </a:pPr>
            <a:r>
              <a:rPr b="1" lang="en" sz="1400"/>
              <a:t>   - Allocate and deallocate space simply by incrementing and decrementing the stack pointer</a:t>
            </a:r>
            <a:endParaRPr b="1" sz="1400"/>
          </a:p>
          <a:p>
            <a:pPr indent="0" lvl="0" marL="0" rtl="0" algn="l">
              <a:spcBef>
                <a:spcPts val="1600"/>
              </a:spcBef>
              <a:spcAft>
                <a:spcPts val="1600"/>
              </a:spcAft>
              <a:buNone/>
            </a:pPr>
            <a:r>
              <a:t/>
            </a:r>
            <a:endParaRPr b="1" sz="1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46"/>
          <p:cNvSpPr txBox="1"/>
          <p:nvPr>
            <p:ph idx="1" type="body"/>
          </p:nvPr>
        </p:nvSpPr>
        <p:spPr>
          <a:xfrm>
            <a:off x="1183050" y="142500"/>
            <a:ext cx="7813200" cy="48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We need to implement:</a:t>
            </a:r>
            <a:endParaRPr b="1" sz="1400"/>
          </a:p>
          <a:p>
            <a:pPr indent="0" lvl="0" marL="0" rtl="0" algn="l">
              <a:spcBef>
                <a:spcPts val="1600"/>
              </a:spcBef>
              <a:spcAft>
                <a:spcPts val="0"/>
              </a:spcAft>
              <a:buNone/>
            </a:pPr>
            <a:r>
              <a:rPr b="1" lang="en" sz="1400"/>
              <a:t>  - Stack * initstack(void)</a:t>
            </a:r>
            <a:endParaRPr b="1" sz="1400"/>
          </a:p>
          <a:p>
            <a:pPr indent="0" lvl="0" marL="0" rtl="0" algn="l">
              <a:spcBef>
                <a:spcPts val="1600"/>
              </a:spcBef>
              <a:spcAft>
                <a:spcPts val="0"/>
              </a:spcAft>
              <a:buNone/>
            </a:pPr>
            <a:r>
              <a:rPr b="1" lang="en" sz="1400"/>
              <a:t>    "creates" and initializes stack, S of type Stack and returns a pointer to S. If it is not possible to create a stack, it returns a pointer to NULL.</a:t>
            </a:r>
            <a:endParaRPr b="1" sz="1400"/>
          </a:p>
          <a:p>
            <a:pPr indent="0" lvl="0" marL="0" rtl="0" algn="l">
              <a:spcBef>
                <a:spcPts val="1600"/>
              </a:spcBef>
              <a:spcAft>
                <a:spcPts val="0"/>
              </a:spcAft>
              <a:buNone/>
            </a:pPr>
            <a:r>
              <a:rPr b="1" lang="en" sz="1400"/>
              <a:t>  - int empty(Stack *S)</a:t>
            </a:r>
            <a:endParaRPr b="1" sz="1400"/>
          </a:p>
          <a:p>
            <a:pPr indent="0" lvl="0" marL="0" rtl="0" algn="l">
              <a:spcBef>
                <a:spcPts val="1600"/>
              </a:spcBef>
              <a:spcAft>
                <a:spcPts val="0"/>
              </a:spcAft>
              <a:buNone/>
            </a:pPr>
            <a:r>
              <a:rPr b="1" lang="en" sz="1400"/>
              <a:t>    returns true if the stack, S, is empty and false otherwise.</a:t>
            </a:r>
            <a:endParaRPr b="1" sz="1400"/>
          </a:p>
          <a:p>
            <a:pPr indent="0" lvl="0" marL="0" rtl="0" algn="l">
              <a:spcBef>
                <a:spcPts val="1600"/>
              </a:spcBef>
              <a:spcAft>
                <a:spcPts val="0"/>
              </a:spcAft>
              <a:buNone/>
            </a:pPr>
            <a:r>
              <a:rPr b="1" lang="en" sz="1400"/>
              <a:t>  - int full(Stack *S)</a:t>
            </a:r>
            <a:endParaRPr b="1" sz="1400"/>
          </a:p>
          <a:p>
            <a:pPr indent="0" lvl="0" marL="0" rtl="0" algn="l">
              <a:spcBef>
                <a:spcPts val="1600"/>
              </a:spcBef>
              <a:spcAft>
                <a:spcPts val="0"/>
              </a:spcAft>
              <a:buNone/>
            </a:pPr>
            <a:r>
              <a:rPr b="1" lang="en" sz="1400"/>
              <a:t>    returns true if the stack, S, is full and false otherwise.</a:t>
            </a:r>
            <a:endParaRPr b="1" sz="1400"/>
          </a:p>
          <a:p>
            <a:pPr indent="0" lvl="0" marL="0" rtl="0" algn="l">
              <a:spcBef>
                <a:spcPts val="1600"/>
              </a:spcBef>
              <a:spcAft>
                <a:spcPts val="0"/>
              </a:spcAft>
              <a:buNone/>
            </a:pPr>
            <a:r>
              <a:rPr b="1" lang="en" sz="1400"/>
              <a:t>  - int push(ItemType X, Stack *S)</a:t>
            </a:r>
            <a:endParaRPr b="1" sz="1400"/>
          </a:p>
          <a:p>
            <a:pPr indent="0" lvl="0" marL="0" rtl="0" algn="l">
              <a:spcBef>
                <a:spcPts val="1600"/>
              </a:spcBef>
              <a:spcAft>
                <a:spcPts val="0"/>
              </a:spcAft>
              <a:buNone/>
            </a:pPr>
            <a:r>
              <a:rPr b="1" lang="en" sz="1400"/>
              <a:t>    pushes X on the stack, only if S is not full. Success or failure is indicated by the integer return value. A return value of 1 indicates success, a return value of 0 indicates failure.</a:t>
            </a:r>
            <a:endParaRPr b="1" sz="1400"/>
          </a:p>
          <a:p>
            <a:pPr indent="0" lvl="0" marL="0" rtl="0" algn="l">
              <a:spcBef>
                <a:spcPts val="1600"/>
              </a:spcBef>
              <a:spcAft>
                <a:spcPts val="1600"/>
              </a:spcAft>
              <a:buNone/>
            </a:pPr>
            <a:r>
              <a:rPr b="1" lang="en" sz="1400"/>
              <a:t>  </a:t>
            </a:r>
            <a:endParaRPr b="1" sz="1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47"/>
          <p:cNvSpPr txBox="1"/>
          <p:nvPr>
            <p:ph idx="1" type="body"/>
          </p:nvPr>
        </p:nvSpPr>
        <p:spPr>
          <a:xfrm>
            <a:off x="1183050" y="142500"/>
            <a:ext cx="7825500" cy="48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 - int pop(Stack *S, ItemType *X)</a:t>
            </a:r>
            <a:endParaRPr b="1" sz="1400"/>
          </a:p>
          <a:p>
            <a:pPr indent="0" lvl="0" marL="0" rtl="0" algn="l">
              <a:spcBef>
                <a:spcPts val="1600"/>
              </a:spcBef>
              <a:spcAft>
                <a:spcPts val="0"/>
              </a:spcAft>
              <a:buNone/>
            </a:pPr>
            <a:r>
              <a:rPr b="1" lang="en" sz="1400"/>
              <a:t>   returns the item popped off the stack in X, only if S is not empty. A return value of 1 indicates success, a return value of 0 indicates failure.</a:t>
            </a:r>
            <a:endParaRPr b="1" sz="1400"/>
          </a:p>
          <a:p>
            <a:pPr indent="0" lvl="0" marL="0" rtl="0" algn="l">
              <a:spcBef>
                <a:spcPts val="1600"/>
              </a:spcBef>
              <a:spcAft>
                <a:spcPts val="0"/>
              </a:spcAft>
              <a:buNone/>
            </a:pPr>
            <a:r>
              <a:rPr b="1" lang="en" sz="1400"/>
              <a:t>  - void stackprint(Stack *S, char *format)</a:t>
            </a:r>
            <a:endParaRPr b="1" sz="1400"/>
          </a:p>
          <a:p>
            <a:pPr indent="0" lvl="0" marL="0" rtl="0" algn="l">
              <a:spcBef>
                <a:spcPts val="1600"/>
              </a:spcBef>
              <a:spcAft>
                <a:spcPts val="0"/>
              </a:spcAft>
              <a:buNone/>
            </a:pPr>
            <a:r>
              <a:rPr b="1" lang="en" sz="1400"/>
              <a:t>   prints the current contents of the stack from the top of the stack to the bottom using the format string that is passed in and which is appropriate for ItemType. </a:t>
            </a:r>
            <a:endParaRPr b="1" sz="1400"/>
          </a:p>
          <a:p>
            <a:pPr indent="0" lvl="0" marL="0" rtl="0" algn="l">
              <a:spcBef>
                <a:spcPts val="1600"/>
              </a:spcBef>
              <a:spcAft>
                <a:spcPts val="0"/>
              </a:spcAft>
              <a:buNone/>
            </a:pPr>
            <a:r>
              <a:rPr b="1" lang="en" sz="1400"/>
              <a:t>It should indicate which is the item at the top of the stack</a:t>
            </a:r>
            <a:endParaRPr b="1" sz="1400"/>
          </a:p>
          <a:p>
            <a:pPr indent="0" lvl="0" marL="0" rtl="0" algn="l">
              <a:spcBef>
                <a:spcPts val="1600"/>
              </a:spcBef>
              <a:spcAft>
                <a:spcPts val="0"/>
              </a:spcAft>
              <a:buNone/>
            </a:pPr>
            <a:r>
              <a:t/>
            </a:r>
            <a:endParaRPr b="1" sz="1400"/>
          </a:p>
          <a:p>
            <a:pPr indent="0" lvl="0" marL="0" rtl="0" algn="l">
              <a:spcBef>
                <a:spcPts val="1600"/>
              </a:spcBef>
              <a:spcAft>
                <a:spcPts val="1600"/>
              </a:spcAft>
              <a:buNone/>
            </a:pPr>
            <a:r>
              <a:t/>
            </a:r>
            <a:endParaRPr b="1" sz="1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48"/>
          <p:cNvSpPr txBox="1"/>
          <p:nvPr>
            <p:ph idx="1" type="body"/>
          </p:nvPr>
        </p:nvSpPr>
        <p:spPr>
          <a:xfrm>
            <a:off x="1158400" y="93200"/>
            <a:ext cx="7825500" cy="4880100"/>
          </a:xfrm>
          <a:prstGeom prst="rect">
            <a:avLst/>
          </a:prstGeom>
        </p:spPr>
        <p:txBody>
          <a:bodyPr anchorCtr="0" anchor="t" bIns="91425" lIns="91425" spcFirstLastPara="1" rIns="91425" wrap="square" tIns="91425">
            <a:noAutofit/>
          </a:bodyPr>
          <a:lstStyle/>
          <a:p>
            <a:pPr indent="0" lvl="0" marL="76200" marR="76200" rtl="0" algn="l">
              <a:lnSpc>
                <a:spcPct val="100000"/>
              </a:lnSpc>
              <a:spcBef>
                <a:spcPts val="0"/>
              </a:spcBef>
              <a:spcAft>
                <a:spcPts val="0"/>
              </a:spcAft>
              <a:buNone/>
            </a:pPr>
            <a:r>
              <a:rPr b="1" lang="en" sz="2400">
                <a:solidFill>
                  <a:srgbClr val="242729"/>
                </a:solidFill>
                <a:highlight>
                  <a:srgbClr val="EFF0F1"/>
                </a:highlight>
                <a:latin typeface="Courier New"/>
                <a:ea typeface="Courier New"/>
                <a:cs typeface="Courier New"/>
                <a:sym typeface="Courier New"/>
              </a:rPr>
              <a:t>Example code to implement a stack:</a:t>
            </a:r>
            <a:endParaRPr b="1" sz="2400">
              <a:solidFill>
                <a:srgbClr val="242729"/>
              </a:solidFill>
              <a:highlight>
                <a:srgbClr val="EFF0F1"/>
              </a:highlight>
              <a:latin typeface="Courier New"/>
              <a:ea typeface="Courier New"/>
              <a:cs typeface="Courier New"/>
              <a:sym typeface="Courier New"/>
            </a:endParaRPr>
          </a:p>
          <a:p>
            <a:pPr indent="0" lvl="0" marL="76200" marR="76200" rtl="0" algn="l">
              <a:lnSpc>
                <a:spcPct val="100000"/>
              </a:lnSpc>
              <a:spcBef>
                <a:spcPts val="1100"/>
              </a:spcBef>
              <a:spcAft>
                <a:spcPts val="0"/>
              </a:spcAft>
              <a:buNone/>
            </a:pPr>
            <a:r>
              <a:rPr b="1" lang="en" sz="1400">
                <a:solidFill>
                  <a:srgbClr val="242729"/>
                </a:solidFill>
                <a:highlight>
                  <a:srgbClr val="EFF0F1"/>
                </a:highlight>
                <a:latin typeface="Courier New"/>
                <a:ea typeface="Courier New"/>
                <a:cs typeface="Courier New"/>
                <a:sym typeface="Courier New"/>
              </a:rPr>
              <a:t>include 'win32ax.inc' ;used for proc macros only </a:t>
            </a:r>
            <a:endParaRPr b="1" sz="1400">
              <a:solidFill>
                <a:srgbClr val="242729"/>
              </a:solidFill>
              <a:highlight>
                <a:srgbClr val="EFF0F1"/>
              </a:highlight>
              <a:latin typeface="Courier New"/>
              <a:ea typeface="Courier New"/>
              <a:cs typeface="Courier New"/>
              <a:sym typeface="Courier New"/>
            </a:endParaRPr>
          </a:p>
          <a:p>
            <a:pPr indent="0" lvl="0" marL="76200" marR="76200" rtl="0" algn="l">
              <a:lnSpc>
                <a:spcPct val="100000"/>
              </a:lnSpc>
              <a:spcBef>
                <a:spcPts val="1100"/>
              </a:spcBef>
              <a:spcAft>
                <a:spcPts val="0"/>
              </a:spcAft>
              <a:buNone/>
            </a:pPr>
            <a:r>
              <a:rPr b="1" lang="en" sz="1400">
                <a:solidFill>
                  <a:srgbClr val="242729"/>
                </a:solidFill>
                <a:highlight>
                  <a:srgbClr val="EFF0F1"/>
                </a:highlight>
                <a:latin typeface="Courier New"/>
                <a:ea typeface="Courier New"/>
                <a:cs typeface="Courier New"/>
                <a:sym typeface="Courier New"/>
              </a:rPr>
              <a:t>MAXSIZE = 256 </a:t>
            </a:r>
            <a:endParaRPr b="1" sz="1400">
              <a:solidFill>
                <a:srgbClr val="242729"/>
              </a:solidFill>
              <a:highlight>
                <a:srgbClr val="EFF0F1"/>
              </a:highlight>
              <a:latin typeface="Courier New"/>
              <a:ea typeface="Courier New"/>
              <a:cs typeface="Courier New"/>
              <a:sym typeface="Courier New"/>
            </a:endParaRPr>
          </a:p>
          <a:p>
            <a:pPr indent="0" lvl="0" marL="76200" marR="76200" rtl="0" algn="l">
              <a:lnSpc>
                <a:spcPct val="100000"/>
              </a:lnSpc>
              <a:spcBef>
                <a:spcPts val="1100"/>
              </a:spcBef>
              <a:spcAft>
                <a:spcPts val="0"/>
              </a:spcAft>
              <a:buNone/>
            </a:pPr>
            <a:r>
              <a:rPr b="1" lang="en" sz="1400">
                <a:solidFill>
                  <a:srgbClr val="242729"/>
                </a:solidFill>
                <a:highlight>
                  <a:srgbClr val="EFF0F1"/>
                </a:highlight>
                <a:latin typeface="Courier New"/>
                <a:ea typeface="Courier New"/>
                <a:cs typeface="Courier New"/>
                <a:sym typeface="Courier New"/>
              </a:rPr>
              <a:t>section '.text' code readable executable </a:t>
            </a:r>
            <a:endParaRPr b="1" sz="1400">
              <a:solidFill>
                <a:srgbClr val="242729"/>
              </a:solidFill>
              <a:highlight>
                <a:srgbClr val="EFF0F1"/>
              </a:highlight>
              <a:latin typeface="Courier New"/>
              <a:ea typeface="Courier New"/>
              <a:cs typeface="Courier New"/>
              <a:sym typeface="Courier New"/>
            </a:endParaRPr>
          </a:p>
          <a:p>
            <a:pPr indent="0" lvl="0" marL="76200" marR="76200" rtl="0" algn="l">
              <a:lnSpc>
                <a:spcPct val="100000"/>
              </a:lnSpc>
              <a:spcBef>
                <a:spcPts val="1100"/>
              </a:spcBef>
              <a:spcAft>
                <a:spcPts val="0"/>
              </a:spcAft>
              <a:buNone/>
            </a:pPr>
            <a:r>
              <a:rPr b="1" lang="en" sz="1400">
                <a:solidFill>
                  <a:srgbClr val="242729"/>
                </a:solidFill>
                <a:highlight>
                  <a:srgbClr val="EFF0F1"/>
                </a:highlight>
                <a:latin typeface="Courier New"/>
                <a:ea typeface="Courier New"/>
                <a:cs typeface="Courier New"/>
                <a:sym typeface="Courier New"/>
              </a:rPr>
              <a:t>start: </a:t>
            </a:r>
            <a:endParaRPr b="1" sz="1400">
              <a:solidFill>
                <a:srgbClr val="242729"/>
              </a:solidFill>
              <a:highlight>
                <a:srgbClr val="EFF0F1"/>
              </a:highlight>
              <a:latin typeface="Courier New"/>
              <a:ea typeface="Courier New"/>
              <a:cs typeface="Courier New"/>
              <a:sym typeface="Courier New"/>
            </a:endParaRPr>
          </a:p>
          <a:p>
            <a:pPr indent="0" lvl="0" marL="76200" marR="76200" rtl="0" algn="l">
              <a:lnSpc>
                <a:spcPct val="100000"/>
              </a:lnSpc>
              <a:spcBef>
                <a:spcPts val="1100"/>
              </a:spcBef>
              <a:spcAft>
                <a:spcPts val="0"/>
              </a:spcAft>
              <a:buNone/>
            </a:pPr>
            <a:r>
              <a:rPr b="1" lang="en" sz="1400">
                <a:solidFill>
                  <a:srgbClr val="242729"/>
                </a:solidFill>
                <a:highlight>
                  <a:srgbClr val="EFF0F1"/>
                </a:highlight>
                <a:latin typeface="Courier New"/>
                <a:ea typeface="Courier New"/>
                <a:cs typeface="Courier New"/>
                <a:sym typeface="Courier New"/>
              </a:rPr>
              <a:t>;test code </a:t>
            </a:r>
            <a:endParaRPr b="1" sz="1400">
              <a:solidFill>
                <a:srgbClr val="242729"/>
              </a:solidFill>
              <a:highlight>
                <a:srgbClr val="EFF0F1"/>
              </a:highlight>
              <a:latin typeface="Courier New"/>
              <a:ea typeface="Courier New"/>
              <a:cs typeface="Courier New"/>
              <a:sym typeface="Courier New"/>
            </a:endParaRPr>
          </a:p>
          <a:p>
            <a:pPr indent="0" lvl="0" marL="76200" marR="76200" rtl="0" algn="l">
              <a:lnSpc>
                <a:spcPct val="100000"/>
              </a:lnSpc>
              <a:spcBef>
                <a:spcPts val="1100"/>
              </a:spcBef>
              <a:spcAft>
                <a:spcPts val="0"/>
              </a:spcAft>
              <a:buNone/>
            </a:pPr>
            <a:r>
              <a:rPr b="1" lang="en" sz="1400">
                <a:solidFill>
                  <a:srgbClr val="242729"/>
                </a:solidFill>
                <a:highlight>
                  <a:srgbClr val="EFF0F1"/>
                </a:highlight>
                <a:latin typeface="Courier New"/>
                <a:ea typeface="Courier New"/>
                <a:cs typeface="Courier New"/>
                <a:sym typeface="Courier New"/>
              </a:rPr>
              <a:t>push 12345 </a:t>
            </a:r>
            <a:endParaRPr b="1" sz="1400">
              <a:solidFill>
                <a:srgbClr val="242729"/>
              </a:solidFill>
              <a:highlight>
                <a:srgbClr val="EFF0F1"/>
              </a:highlight>
              <a:latin typeface="Courier New"/>
              <a:ea typeface="Courier New"/>
              <a:cs typeface="Courier New"/>
              <a:sym typeface="Courier New"/>
            </a:endParaRPr>
          </a:p>
          <a:p>
            <a:pPr indent="0" lvl="0" marL="76200" marR="76200" rtl="0" algn="l">
              <a:lnSpc>
                <a:spcPct val="100000"/>
              </a:lnSpc>
              <a:spcBef>
                <a:spcPts val="1100"/>
              </a:spcBef>
              <a:spcAft>
                <a:spcPts val="0"/>
              </a:spcAft>
              <a:buNone/>
            </a:pPr>
            <a:r>
              <a:rPr b="1" lang="en" sz="1400">
                <a:solidFill>
                  <a:srgbClr val="242729"/>
                </a:solidFill>
                <a:highlight>
                  <a:srgbClr val="EFF0F1"/>
                </a:highlight>
                <a:latin typeface="Courier New"/>
                <a:ea typeface="Courier New"/>
                <a:cs typeface="Courier New"/>
                <a:sym typeface="Courier New"/>
              </a:rPr>
              <a:t>call myPush </a:t>
            </a:r>
            <a:endParaRPr b="1" sz="1400">
              <a:solidFill>
                <a:srgbClr val="242729"/>
              </a:solidFill>
              <a:highlight>
                <a:srgbClr val="EFF0F1"/>
              </a:highlight>
              <a:latin typeface="Courier New"/>
              <a:ea typeface="Courier New"/>
              <a:cs typeface="Courier New"/>
              <a:sym typeface="Courier New"/>
            </a:endParaRPr>
          </a:p>
          <a:p>
            <a:pPr indent="0" lvl="0" marL="76200" marR="76200" rtl="0" algn="l">
              <a:lnSpc>
                <a:spcPct val="100000"/>
              </a:lnSpc>
              <a:spcBef>
                <a:spcPts val="1100"/>
              </a:spcBef>
              <a:spcAft>
                <a:spcPts val="0"/>
              </a:spcAft>
              <a:buNone/>
            </a:pPr>
            <a:r>
              <a:rPr b="1" lang="en" sz="1400">
                <a:solidFill>
                  <a:srgbClr val="242729"/>
                </a:solidFill>
                <a:highlight>
                  <a:srgbClr val="EFF0F1"/>
                </a:highlight>
                <a:latin typeface="Courier New"/>
                <a:ea typeface="Courier New"/>
                <a:cs typeface="Courier New"/>
                <a:sym typeface="Courier New"/>
              </a:rPr>
              <a:t>push 22222 </a:t>
            </a:r>
            <a:endParaRPr b="1" sz="1400">
              <a:solidFill>
                <a:srgbClr val="242729"/>
              </a:solidFill>
              <a:highlight>
                <a:srgbClr val="EFF0F1"/>
              </a:highlight>
              <a:latin typeface="Courier New"/>
              <a:ea typeface="Courier New"/>
              <a:cs typeface="Courier New"/>
              <a:sym typeface="Courier New"/>
            </a:endParaRPr>
          </a:p>
          <a:p>
            <a:pPr indent="0" lvl="0" marL="76200" marR="76200" rtl="0" algn="l">
              <a:lnSpc>
                <a:spcPct val="100000"/>
              </a:lnSpc>
              <a:spcBef>
                <a:spcPts val="1100"/>
              </a:spcBef>
              <a:spcAft>
                <a:spcPts val="0"/>
              </a:spcAft>
              <a:buNone/>
            </a:pPr>
            <a:r>
              <a:rPr b="1" lang="en" sz="1400">
                <a:solidFill>
                  <a:srgbClr val="242729"/>
                </a:solidFill>
                <a:highlight>
                  <a:srgbClr val="EFF0F1"/>
                </a:highlight>
                <a:latin typeface="Courier New"/>
                <a:ea typeface="Courier New"/>
                <a:cs typeface="Courier New"/>
                <a:sym typeface="Courier New"/>
              </a:rPr>
              <a:t>call myPush </a:t>
            </a:r>
            <a:endParaRPr b="1" sz="1400">
              <a:solidFill>
                <a:srgbClr val="242729"/>
              </a:solidFill>
              <a:highlight>
                <a:srgbClr val="EFF0F1"/>
              </a:highlight>
              <a:latin typeface="Courier New"/>
              <a:ea typeface="Courier New"/>
              <a:cs typeface="Courier New"/>
              <a:sym typeface="Courier New"/>
            </a:endParaRPr>
          </a:p>
          <a:p>
            <a:pPr indent="0" lvl="0" marL="76200" marR="76200" rtl="0" algn="l">
              <a:lnSpc>
                <a:spcPct val="100000"/>
              </a:lnSpc>
              <a:spcBef>
                <a:spcPts val="1100"/>
              </a:spcBef>
              <a:spcAft>
                <a:spcPts val="0"/>
              </a:spcAft>
              <a:buNone/>
            </a:pPr>
            <a:r>
              <a:rPr b="1" lang="en" sz="1400">
                <a:solidFill>
                  <a:srgbClr val="242729"/>
                </a:solidFill>
                <a:highlight>
                  <a:srgbClr val="EFF0F1"/>
                </a:highlight>
                <a:latin typeface="Courier New"/>
                <a:ea typeface="Courier New"/>
                <a:cs typeface="Courier New"/>
                <a:sym typeface="Courier New"/>
              </a:rPr>
              <a:t>call myPop </a:t>
            </a:r>
            <a:endParaRPr b="1" sz="1400">
              <a:solidFill>
                <a:srgbClr val="242729"/>
              </a:solidFill>
              <a:highlight>
                <a:srgbClr val="EFF0F1"/>
              </a:highlight>
              <a:latin typeface="Courier New"/>
              <a:ea typeface="Courier New"/>
              <a:cs typeface="Courier New"/>
              <a:sym typeface="Courier New"/>
            </a:endParaRPr>
          </a:p>
          <a:p>
            <a:pPr indent="0" lvl="0" marL="76200" marR="76200" rtl="0" algn="l">
              <a:lnSpc>
                <a:spcPct val="100000"/>
              </a:lnSpc>
              <a:spcBef>
                <a:spcPts val="1100"/>
              </a:spcBef>
              <a:spcAft>
                <a:spcPts val="0"/>
              </a:spcAft>
              <a:buNone/>
            </a:pPr>
            <a:r>
              <a:rPr b="1" lang="en" sz="1400">
                <a:solidFill>
                  <a:srgbClr val="242729"/>
                </a:solidFill>
                <a:highlight>
                  <a:srgbClr val="EFF0F1"/>
                </a:highlight>
                <a:latin typeface="Courier New"/>
                <a:ea typeface="Courier New"/>
                <a:cs typeface="Courier New"/>
                <a:sym typeface="Courier New"/>
              </a:rPr>
              <a:t>call myPop </a:t>
            </a:r>
            <a:endParaRPr b="1" sz="1400">
              <a:solidFill>
                <a:srgbClr val="242729"/>
              </a:solidFill>
              <a:highlight>
                <a:srgbClr val="EFF0F1"/>
              </a:highlight>
              <a:latin typeface="Courier New"/>
              <a:ea typeface="Courier New"/>
              <a:cs typeface="Courier New"/>
              <a:sym typeface="Courier New"/>
            </a:endParaRPr>
          </a:p>
          <a:p>
            <a:pPr indent="0" lvl="0" marL="76200" marR="76200" rtl="0" algn="l">
              <a:lnSpc>
                <a:spcPct val="100000"/>
              </a:lnSpc>
              <a:spcBef>
                <a:spcPts val="1100"/>
              </a:spcBef>
              <a:spcAft>
                <a:spcPts val="0"/>
              </a:spcAft>
              <a:buNone/>
            </a:pPr>
            <a:r>
              <a:rPr b="1" lang="en" sz="1400">
                <a:solidFill>
                  <a:srgbClr val="242729"/>
                </a:solidFill>
                <a:highlight>
                  <a:srgbClr val="EFF0F1"/>
                </a:highlight>
                <a:latin typeface="Courier New"/>
                <a:ea typeface="Courier New"/>
                <a:cs typeface="Courier New"/>
                <a:sym typeface="Courier New"/>
              </a:rPr>
              <a:t>ret </a:t>
            </a:r>
            <a:endParaRPr b="1" sz="1400">
              <a:solidFill>
                <a:srgbClr val="242729"/>
              </a:solidFill>
              <a:highlight>
                <a:srgbClr val="EFF0F1"/>
              </a:highlight>
              <a:latin typeface="Courier New"/>
              <a:ea typeface="Courier New"/>
              <a:cs typeface="Courier New"/>
              <a:sym typeface="Courier New"/>
            </a:endParaRPr>
          </a:p>
          <a:p>
            <a:pPr indent="0" lvl="0" marL="0" rtl="0" algn="l">
              <a:lnSpc>
                <a:spcPct val="100000"/>
              </a:lnSpc>
              <a:spcBef>
                <a:spcPts val="1100"/>
              </a:spcBef>
              <a:spcAft>
                <a:spcPts val="1600"/>
              </a:spcAft>
              <a:buNone/>
            </a:pPr>
            <a:r>
              <a:t/>
            </a:r>
            <a:endParaRPr b="1" sz="1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49"/>
          <p:cNvSpPr txBox="1"/>
          <p:nvPr>
            <p:ph idx="1" type="body"/>
          </p:nvPr>
        </p:nvSpPr>
        <p:spPr>
          <a:xfrm>
            <a:off x="1158150" y="68125"/>
            <a:ext cx="7868400" cy="4973100"/>
          </a:xfrm>
          <a:prstGeom prst="rect">
            <a:avLst/>
          </a:prstGeom>
        </p:spPr>
        <p:txBody>
          <a:bodyPr anchorCtr="0" anchor="t" bIns="91425" lIns="91425" spcFirstLastPara="1" rIns="91425" wrap="square" tIns="91425">
            <a:noAutofit/>
          </a:bodyPr>
          <a:lstStyle/>
          <a:p>
            <a:pPr indent="0" lvl="0" marL="76200" marR="76200" rtl="0" algn="l">
              <a:lnSpc>
                <a:spcPct val="100000"/>
              </a:lnSpc>
              <a:spcBef>
                <a:spcPts val="0"/>
              </a:spcBef>
              <a:spcAft>
                <a:spcPts val="0"/>
              </a:spcAft>
              <a:buNone/>
            </a:pPr>
            <a:r>
              <a:rPr b="1" lang="en" sz="1400">
                <a:solidFill>
                  <a:srgbClr val="242729"/>
                </a:solidFill>
                <a:highlight>
                  <a:srgbClr val="EFF0F1"/>
                </a:highlight>
                <a:latin typeface="Courier New"/>
                <a:ea typeface="Courier New"/>
                <a:cs typeface="Courier New"/>
                <a:sym typeface="Courier New"/>
              </a:rPr>
              <a:t>proc myPush x </a:t>
            </a:r>
            <a:endParaRPr b="1" sz="1400">
              <a:solidFill>
                <a:srgbClr val="242729"/>
              </a:solidFill>
              <a:highlight>
                <a:srgbClr val="EFF0F1"/>
              </a:highlight>
              <a:latin typeface="Courier New"/>
              <a:ea typeface="Courier New"/>
              <a:cs typeface="Courier New"/>
              <a:sym typeface="Courier New"/>
            </a:endParaRPr>
          </a:p>
          <a:p>
            <a:pPr indent="0" lvl="0" marL="76200" marR="76200" rtl="0" algn="l">
              <a:lnSpc>
                <a:spcPct val="100000"/>
              </a:lnSpc>
              <a:spcBef>
                <a:spcPts val="1100"/>
              </a:spcBef>
              <a:spcAft>
                <a:spcPts val="0"/>
              </a:spcAft>
              <a:buNone/>
            </a:pPr>
            <a:r>
              <a:rPr b="1" lang="en" sz="1400">
                <a:solidFill>
                  <a:srgbClr val="242729"/>
                </a:solidFill>
                <a:highlight>
                  <a:srgbClr val="EFF0F1"/>
                </a:highlight>
                <a:latin typeface="Courier New"/>
                <a:ea typeface="Courier New"/>
                <a:cs typeface="Courier New"/>
                <a:sym typeface="Courier New"/>
              </a:rPr>
              <a:t>cmp [_top], MAXSIZE ;did we exceed stack size </a:t>
            </a:r>
            <a:endParaRPr b="1" sz="1400">
              <a:solidFill>
                <a:srgbClr val="242729"/>
              </a:solidFill>
              <a:highlight>
                <a:srgbClr val="EFF0F1"/>
              </a:highlight>
              <a:latin typeface="Courier New"/>
              <a:ea typeface="Courier New"/>
              <a:cs typeface="Courier New"/>
              <a:sym typeface="Courier New"/>
            </a:endParaRPr>
          </a:p>
          <a:p>
            <a:pPr indent="0" lvl="0" marL="76200" marR="76200" rtl="0" algn="l">
              <a:lnSpc>
                <a:spcPct val="100000"/>
              </a:lnSpc>
              <a:spcBef>
                <a:spcPts val="1100"/>
              </a:spcBef>
              <a:spcAft>
                <a:spcPts val="0"/>
              </a:spcAft>
              <a:buNone/>
            </a:pPr>
            <a:r>
              <a:rPr b="1" lang="en" sz="1400">
                <a:solidFill>
                  <a:srgbClr val="242729"/>
                </a:solidFill>
                <a:highlight>
                  <a:srgbClr val="EFF0F1"/>
                </a:highlight>
                <a:latin typeface="Courier New"/>
                <a:ea typeface="Courier New"/>
                <a:cs typeface="Courier New"/>
                <a:sym typeface="Courier New"/>
              </a:rPr>
              <a:t>ja stack_full </a:t>
            </a:r>
            <a:endParaRPr b="1" sz="1400">
              <a:solidFill>
                <a:srgbClr val="242729"/>
              </a:solidFill>
              <a:highlight>
                <a:srgbClr val="EFF0F1"/>
              </a:highlight>
              <a:latin typeface="Courier New"/>
              <a:ea typeface="Courier New"/>
              <a:cs typeface="Courier New"/>
              <a:sym typeface="Courier New"/>
            </a:endParaRPr>
          </a:p>
          <a:p>
            <a:pPr indent="0" lvl="0" marL="76200" marR="76200" rtl="0" algn="l">
              <a:lnSpc>
                <a:spcPct val="100000"/>
              </a:lnSpc>
              <a:spcBef>
                <a:spcPts val="1100"/>
              </a:spcBef>
              <a:spcAft>
                <a:spcPts val="0"/>
              </a:spcAft>
              <a:buNone/>
            </a:pPr>
            <a:r>
              <a:rPr b="1" lang="en" sz="1400">
                <a:solidFill>
                  <a:srgbClr val="242729"/>
                </a:solidFill>
                <a:highlight>
                  <a:srgbClr val="EFF0F1"/>
                </a:highlight>
                <a:latin typeface="Courier New"/>
                <a:ea typeface="Courier New"/>
                <a:cs typeface="Courier New"/>
                <a:sym typeface="Courier New"/>
              </a:rPr>
              <a:t>inc [_top] ;update the last element position </a:t>
            </a:r>
            <a:endParaRPr b="1" sz="1400">
              <a:solidFill>
                <a:srgbClr val="242729"/>
              </a:solidFill>
              <a:highlight>
                <a:srgbClr val="EFF0F1"/>
              </a:highlight>
              <a:latin typeface="Courier New"/>
              <a:ea typeface="Courier New"/>
              <a:cs typeface="Courier New"/>
              <a:sym typeface="Courier New"/>
            </a:endParaRPr>
          </a:p>
          <a:p>
            <a:pPr indent="0" lvl="0" marL="76200" marR="76200" rtl="0" algn="l">
              <a:lnSpc>
                <a:spcPct val="100000"/>
              </a:lnSpc>
              <a:spcBef>
                <a:spcPts val="1100"/>
              </a:spcBef>
              <a:spcAft>
                <a:spcPts val="0"/>
              </a:spcAft>
              <a:buNone/>
            </a:pPr>
            <a:r>
              <a:rPr b="1" lang="en" sz="1400">
                <a:solidFill>
                  <a:srgbClr val="242729"/>
                </a:solidFill>
                <a:highlight>
                  <a:srgbClr val="EFF0F1"/>
                </a:highlight>
                <a:latin typeface="Courier New"/>
                <a:ea typeface="Courier New"/>
                <a:cs typeface="Courier New"/>
                <a:sym typeface="Courier New"/>
              </a:rPr>
              <a:t>mov eax, [_top] </a:t>
            </a:r>
            <a:endParaRPr b="1" sz="1400">
              <a:solidFill>
                <a:srgbClr val="242729"/>
              </a:solidFill>
              <a:highlight>
                <a:srgbClr val="EFF0F1"/>
              </a:highlight>
              <a:latin typeface="Courier New"/>
              <a:ea typeface="Courier New"/>
              <a:cs typeface="Courier New"/>
              <a:sym typeface="Courier New"/>
            </a:endParaRPr>
          </a:p>
          <a:p>
            <a:pPr indent="0" lvl="0" marL="76200" marR="76200" rtl="0" algn="l">
              <a:lnSpc>
                <a:spcPct val="100000"/>
              </a:lnSpc>
              <a:spcBef>
                <a:spcPts val="1100"/>
              </a:spcBef>
              <a:spcAft>
                <a:spcPts val="0"/>
              </a:spcAft>
              <a:buNone/>
            </a:pPr>
            <a:r>
              <a:rPr b="1" lang="en" sz="1400">
                <a:solidFill>
                  <a:srgbClr val="242729"/>
                </a:solidFill>
                <a:highlight>
                  <a:srgbClr val="EFF0F1"/>
                </a:highlight>
                <a:latin typeface="Courier New"/>
                <a:ea typeface="Courier New"/>
                <a:cs typeface="Courier New"/>
                <a:sym typeface="Courier New"/>
              </a:rPr>
              <a:t>mov esi, _stack </a:t>
            </a:r>
            <a:endParaRPr b="1" sz="1400">
              <a:solidFill>
                <a:srgbClr val="242729"/>
              </a:solidFill>
              <a:highlight>
                <a:srgbClr val="EFF0F1"/>
              </a:highlight>
              <a:latin typeface="Courier New"/>
              <a:ea typeface="Courier New"/>
              <a:cs typeface="Courier New"/>
              <a:sym typeface="Courier New"/>
            </a:endParaRPr>
          </a:p>
          <a:p>
            <a:pPr indent="0" lvl="0" marL="76200" marR="76200" rtl="0" algn="l">
              <a:lnSpc>
                <a:spcPct val="100000"/>
              </a:lnSpc>
              <a:spcBef>
                <a:spcPts val="1100"/>
              </a:spcBef>
              <a:spcAft>
                <a:spcPts val="0"/>
              </a:spcAft>
              <a:buNone/>
            </a:pPr>
            <a:r>
              <a:rPr b="1" lang="en" sz="1400">
                <a:solidFill>
                  <a:srgbClr val="242729"/>
                </a:solidFill>
                <a:highlight>
                  <a:srgbClr val="EFF0F1"/>
                </a:highlight>
                <a:latin typeface="Courier New"/>
                <a:ea typeface="Courier New"/>
                <a:cs typeface="Courier New"/>
                <a:sym typeface="Courier New"/>
              </a:rPr>
              <a:t>mov edx, [x] </a:t>
            </a:r>
            <a:endParaRPr b="1" sz="1400">
              <a:solidFill>
                <a:srgbClr val="242729"/>
              </a:solidFill>
              <a:highlight>
                <a:srgbClr val="EFF0F1"/>
              </a:highlight>
              <a:latin typeface="Courier New"/>
              <a:ea typeface="Courier New"/>
              <a:cs typeface="Courier New"/>
              <a:sym typeface="Courier New"/>
            </a:endParaRPr>
          </a:p>
          <a:p>
            <a:pPr indent="0" lvl="0" marL="76200" marR="76200" rtl="0" algn="l">
              <a:lnSpc>
                <a:spcPct val="100000"/>
              </a:lnSpc>
              <a:spcBef>
                <a:spcPts val="1100"/>
              </a:spcBef>
              <a:spcAft>
                <a:spcPts val="0"/>
              </a:spcAft>
              <a:buNone/>
            </a:pPr>
            <a:r>
              <a:rPr b="1" lang="en" sz="1400">
                <a:solidFill>
                  <a:srgbClr val="242729"/>
                </a:solidFill>
                <a:highlight>
                  <a:srgbClr val="EFF0F1"/>
                </a:highlight>
                <a:latin typeface="Courier New"/>
                <a:ea typeface="Courier New"/>
                <a:cs typeface="Courier New"/>
                <a:sym typeface="Courier New"/>
              </a:rPr>
              <a:t>mov dword [esi+eax*4], edx ;write the value to stack </a:t>
            </a:r>
            <a:endParaRPr b="1" sz="1400">
              <a:solidFill>
                <a:srgbClr val="242729"/>
              </a:solidFill>
              <a:highlight>
                <a:srgbClr val="EFF0F1"/>
              </a:highlight>
              <a:latin typeface="Courier New"/>
              <a:ea typeface="Courier New"/>
              <a:cs typeface="Courier New"/>
              <a:sym typeface="Courier New"/>
            </a:endParaRPr>
          </a:p>
          <a:p>
            <a:pPr indent="0" lvl="0" marL="76200" marR="76200" rtl="0" algn="l">
              <a:lnSpc>
                <a:spcPct val="100000"/>
              </a:lnSpc>
              <a:spcBef>
                <a:spcPts val="1100"/>
              </a:spcBef>
              <a:spcAft>
                <a:spcPts val="0"/>
              </a:spcAft>
              <a:buNone/>
            </a:pPr>
            <a:r>
              <a:rPr b="1" lang="en" sz="1400">
                <a:solidFill>
                  <a:srgbClr val="242729"/>
                </a:solidFill>
                <a:highlight>
                  <a:srgbClr val="EFF0F1"/>
                </a:highlight>
                <a:latin typeface="Courier New"/>
                <a:ea typeface="Courier New"/>
                <a:cs typeface="Courier New"/>
                <a:sym typeface="Courier New"/>
              </a:rPr>
              <a:t>stack_full: </a:t>
            </a:r>
            <a:endParaRPr b="1" sz="1400">
              <a:solidFill>
                <a:srgbClr val="242729"/>
              </a:solidFill>
              <a:highlight>
                <a:srgbClr val="EFF0F1"/>
              </a:highlight>
              <a:latin typeface="Courier New"/>
              <a:ea typeface="Courier New"/>
              <a:cs typeface="Courier New"/>
              <a:sym typeface="Courier New"/>
            </a:endParaRPr>
          </a:p>
          <a:p>
            <a:pPr indent="0" lvl="0" marL="76200" marR="76200" rtl="0" algn="l">
              <a:lnSpc>
                <a:spcPct val="100000"/>
              </a:lnSpc>
              <a:spcBef>
                <a:spcPts val="1100"/>
              </a:spcBef>
              <a:spcAft>
                <a:spcPts val="0"/>
              </a:spcAft>
              <a:buNone/>
            </a:pPr>
            <a:r>
              <a:rPr b="1" lang="en" sz="1400">
                <a:solidFill>
                  <a:srgbClr val="242729"/>
                </a:solidFill>
                <a:highlight>
                  <a:srgbClr val="EFF0F1"/>
                </a:highlight>
                <a:latin typeface="Courier New"/>
                <a:ea typeface="Courier New"/>
                <a:cs typeface="Courier New"/>
                <a:sym typeface="Courier New"/>
              </a:rPr>
              <a:t>;do something when stack is full </a:t>
            </a:r>
            <a:endParaRPr b="1" sz="1400">
              <a:solidFill>
                <a:srgbClr val="242729"/>
              </a:solidFill>
              <a:highlight>
                <a:srgbClr val="EFF0F1"/>
              </a:highlight>
              <a:latin typeface="Courier New"/>
              <a:ea typeface="Courier New"/>
              <a:cs typeface="Courier New"/>
              <a:sym typeface="Courier New"/>
            </a:endParaRPr>
          </a:p>
          <a:p>
            <a:pPr indent="0" lvl="0" marL="76200" marR="76200" rtl="0" algn="l">
              <a:lnSpc>
                <a:spcPct val="100000"/>
              </a:lnSpc>
              <a:spcBef>
                <a:spcPts val="1100"/>
              </a:spcBef>
              <a:spcAft>
                <a:spcPts val="0"/>
              </a:spcAft>
              <a:buNone/>
            </a:pPr>
            <a:r>
              <a:rPr b="1" lang="en" sz="1400">
                <a:solidFill>
                  <a:srgbClr val="242729"/>
                </a:solidFill>
                <a:highlight>
                  <a:srgbClr val="EFF0F1"/>
                </a:highlight>
                <a:latin typeface="Courier New"/>
                <a:ea typeface="Courier New"/>
                <a:cs typeface="Courier New"/>
                <a:sym typeface="Courier New"/>
              </a:rPr>
              <a:t>ret </a:t>
            </a:r>
            <a:endParaRPr b="1" sz="1400">
              <a:solidFill>
                <a:srgbClr val="242729"/>
              </a:solidFill>
              <a:highlight>
                <a:srgbClr val="EFF0F1"/>
              </a:highlight>
              <a:latin typeface="Courier New"/>
              <a:ea typeface="Courier New"/>
              <a:cs typeface="Courier New"/>
              <a:sym typeface="Courier New"/>
            </a:endParaRPr>
          </a:p>
          <a:p>
            <a:pPr indent="0" lvl="0" marL="76200" marR="76200" rtl="0" algn="l">
              <a:lnSpc>
                <a:spcPct val="100000"/>
              </a:lnSpc>
              <a:spcBef>
                <a:spcPts val="1100"/>
              </a:spcBef>
              <a:spcAft>
                <a:spcPts val="0"/>
              </a:spcAft>
              <a:buNone/>
            </a:pPr>
            <a:r>
              <a:rPr b="1" lang="en" sz="1400">
                <a:solidFill>
                  <a:srgbClr val="242729"/>
                </a:solidFill>
                <a:highlight>
                  <a:srgbClr val="EFF0F1"/>
                </a:highlight>
                <a:latin typeface="Courier New"/>
                <a:ea typeface="Courier New"/>
                <a:cs typeface="Courier New"/>
                <a:sym typeface="Courier New"/>
              </a:rPr>
              <a:t>endp </a:t>
            </a:r>
            <a:endParaRPr b="1" sz="1400">
              <a:solidFill>
                <a:srgbClr val="242729"/>
              </a:solidFill>
              <a:highlight>
                <a:srgbClr val="EFF0F1"/>
              </a:highlight>
              <a:latin typeface="Courier New"/>
              <a:ea typeface="Courier New"/>
              <a:cs typeface="Courier New"/>
              <a:sym typeface="Courier New"/>
            </a:endParaRPr>
          </a:p>
          <a:p>
            <a:pPr indent="0" lvl="0" marL="76200" marR="76200" rtl="0" algn="l">
              <a:lnSpc>
                <a:spcPct val="100000"/>
              </a:lnSpc>
              <a:spcBef>
                <a:spcPts val="1100"/>
              </a:spcBef>
              <a:spcAft>
                <a:spcPts val="0"/>
              </a:spcAft>
              <a:buNone/>
            </a:pPr>
            <a:r>
              <a:t/>
            </a:r>
            <a:endParaRPr b="1" sz="1400">
              <a:solidFill>
                <a:srgbClr val="242729"/>
              </a:solidFill>
              <a:highlight>
                <a:srgbClr val="EFF0F1"/>
              </a:highlight>
              <a:latin typeface="Courier New"/>
              <a:ea typeface="Courier New"/>
              <a:cs typeface="Courier New"/>
              <a:sym typeface="Courier New"/>
            </a:endParaRPr>
          </a:p>
          <a:p>
            <a:pPr indent="0" lvl="0" marL="76200" marR="76200" rtl="0" algn="l">
              <a:lnSpc>
                <a:spcPct val="100000"/>
              </a:lnSpc>
              <a:spcBef>
                <a:spcPts val="1100"/>
              </a:spcBef>
              <a:spcAft>
                <a:spcPts val="0"/>
              </a:spcAft>
              <a:buNone/>
            </a:pPr>
            <a:r>
              <a:t/>
            </a:r>
            <a:endParaRPr b="1" sz="1400">
              <a:solidFill>
                <a:srgbClr val="242729"/>
              </a:solidFill>
              <a:highlight>
                <a:srgbClr val="EFF0F1"/>
              </a:highlight>
              <a:latin typeface="Courier New"/>
              <a:ea typeface="Courier New"/>
              <a:cs typeface="Courier New"/>
              <a:sym typeface="Courier New"/>
            </a:endParaRPr>
          </a:p>
          <a:p>
            <a:pPr indent="0" lvl="0" marL="0" rtl="0" algn="l">
              <a:spcBef>
                <a:spcPts val="1100"/>
              </a:spcBef>
              <a:spcAft>
                <a:spcPts val="1600"/>
              </a:spcAft>
              <a:buNone/>
            </a:pPr>
            <a:r>
              <a:t/>
            </a:r>
            <a:endParaRPr b="1" sz="1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50"/>
          <p:cNvSpPr txBox="1"/>
          <p:nvPr>
            <p:ph idx="1" type="body"/>
          </p:nvPr>
        </p:nvSpPr>
        <p:spPr>
          <a:xfrm>
            <a:off x="1158150" y="90825"/>
            <a:ext cx="7902600" cy="4984500"/>
          </a:xfrm>
          <a:prstGeom prst="rect">
            <a:avLst/>
          </a:prstGeom>
        </p:spPr>
        <p:txBody>
          <a:bodyPr anchorCtr="0" anchor="t" bIns="91425" lIns="91425" spcFirstLastPara="1" rIns="91425" wrap="square" tIns="91425">
            <a:noAutofit/>
          </a:bodyPr>
          <a:lstStyle/>
          <a:p>
            <a:pPr indent="0" lvl="0" marL="76200" marR="76200" rtl="0" algn="l">
              <a:lnSpc>
                <a:spcPct val="100000"/>
              </a:lnSpc>
              <a:spcBef>
                <a:spcPts val="0"/>
              </a:spcBef>
              <a:spcAft>
                <a:spcPts val="0"/>
              </a:spcAft>
              <a:buNone/>
            </a:pPr>
            <a:r>
              <a:rPr b="1" lang="en" sz="1400">
                <a:solidFill>
                  <a:srgbClr val="242729"/>
                </a:solidFill>
                <a:highlight>
                  <a:srgbClr val="EFF0F1"/>
                </a:highlight>
                <a:latin typeface="Courier New"/>
                <a:ea typeface="Courier New"/>
                <a:cs typeface="Courier New"/>
                <a:sym typeface="Courier New"/>
              </a:rPr>
              <a:t>proc myPop </a:t>
            </a:r>
            <a:endParaRPr b="1" sz="1400">
              <a:solidFill>
                <a:srgbClr val="242729"/>
              </a:solidFill>
              <a:highlight>
                <a:srgbClr val="EFF0F1"/>
              </a:highlight>
              <a:latin typeface="Courier New"/>
              <a:ea typeface="Courier New"/>
              <a:cs typeface="Courier New"/>
              <a:sym typeface="Courier New"/>
            </a:endParaRPr>
          </a:p>
          <a:p>
            <a:pPr indent="0" lvl="0" marL="76200" marR="76200" rtl="0" algn="l">
              <a:lnSpc>
                <a:spcPct val="100000"/>
              </a:lnSpc>
              <a:spcBef>
                <a:spcPts val="1100"/>
              </a:spcBef>
              <a:spcAft>
                <a:spcPts val="0"/>
              </a:spcAft>
              <a:buNone/>
            </a:pPr>
            <a:r>
              <a:rPr b="1" lang="en" sz="1400">
                <a:solidFill>
                  <a:srgbClr val="242729"/>
                </a:solidFill>
                <a:highlight>
                  <a:srgbClr val="EFF0F1"/>
                </a:highlight>
                <a:latin typeface="Courier New"/>
                <a:ea typeface="Courier New"/>
                <a:cs typeface="Courier New"/>
                <a:sym typeface="Courier New"/>
              </a:rPr>
              <a:t>cmp [_top], 0 ;did we write anything previously </a:t>
            </a:r>
            <a:endParaRPr b="1" sz="1400">
              <a:solidFill>
                <a:srgbClr val="242729"/>
              </a:solidFill>
              <a:highlight>
                <a:srgbClr val="EFF0F1"/>
              </a:highlight>
              <a:latin typeface="Courier New"/>
              <a:ea typeface="Courier New"/>
              <a:cs typeface="Courier New"/>
              <a:sym typeface="Courier New"/>
            </a:endParaRPr>
          </a:p>
          <a:p>
            <a:pPr indent="0" lvl="0" marL="76200" marR="76200" rtl="0" algn="l">
              <a:lnSpc>
                <a:spcPct val="100000"/>
              </a:lnSpc>
              <a:spcBef>
                <a:spcPts val="1100"/>
              </a:spcBef>
              <a:spcAft>
                <a:spcPts val="0"/>
              </a:spcAft>
              <a:buNone/>
            </a:pPr>
            <a:r>
              <a:rPr b="1" lang="en" sz="1400">
                <a:solidFill>
                  <a:srgbClr val="242729"/>
                </a:solidFill>
                <a:highlight>
                  <a:srgbClr val="EFF0F1"/>
                </a:highlight>
                <a:latin typeface="Courier New"/>
                <a:ea typeface="Courier New"/>
                <a:cs typeface="Courier New"/>
                <a:sym typeface="Courier New"/>
              </a:rPr>
              <a:t>jbe stack_empty </a:t>
            </a:r>
            <a:endParaRPr b="1" sz="1400">
              <a:solidFill>
                <a:srgbClr val="242729"/>
              </a:solidFill>
              <a:highlight>
                <a:srgbClr val="EFF0F1"/>
              </a:highlight>
              <a:latin typeface="Courier New"/>
              <a:ea typeface="Courier New"/>
              <a:cs typeface="Courier New"/>
              <a:sym typeface="Courier New"/>
            </a:endParaRPr>
          </a:p>
          <a:p>
            <a:pPr indent="0" lvl="0" marL="76200" marR="76200" rtl="0" algn="l">
              <a:lnSpc>
                <a:spcPct val="100000"/>
              </a:lnSpc>
              <a:spcBef>
                <a:spcPts val="1100"/>
              </a:spcBef>
              <a:spcAft>
                <a:spcPts val="0"/>
              </a:spcAft>
              <a:buNone/>
            </a:pPr>
            <a:r>
              <a:rPr b="1" lang="en" sz="1400">
                <a:solidFill>
                  <a:srgbClr val="242729"/>
                </a:solidFill>
                <a:highlight>
                  <a:srgbClr val="EFF0F1"/>
                </a:highlight>
                <a:latin typeface="Courier New"/>
                <a:ea typeface="Courier New"/>
                <a:cs typeface="Courier New"/>
                <a:sym typeface="Courier New"/>
              </a:rPr>
              <a:t>mov eax, [_top] </a:t>
            </a:r>
            <a:endParaRPr b="1" sz="1400">
              <a:solidFill>
                <a:srgbClr val="242729"/>
              </a:solidFill>
              <a:highlight>
                <a:srgbClr val="EFF0F1"/>
              </a:highlight>
              <a:latin typeface="Courier New"/>
              <a:ea typeface="Courier New"/>
              <a:cs typeface="Courier New"/>
              <a:sym typeface="Courier New"/>
            </a:endParaRPr>
          </a:p>
          <a:p>
            <a:pPr indent="0" lvl="0" marL="76200" marR="76200" rtl="0" algn="l">
              <a:lnSpc>
                <a:spcPct val="100000"/>
              </a:lnSpc>
              <a:spcBef>
                <a:spcPts val="1100"/>
              </a:spcBef>
              <a:spcAft>
                <a:spcPts val="0"/>
              </a:spcAft>
              <a:buNone/>
            </a:pPr>
            <a:r>
              <a:rPr b="1" lang="en" sz="1400">
                <a:solidFill>
                  <a:srgbClr val="242729"/>
                </a:solidFill>
                <a:highlight>
                  <a:srgbClr val="EFF0F1"/>
                </a:highlight>
                <a:latin typeface="Courier New"/>
                <a:ea typeface="Courier New"/>
                <a:cs typeface="Courier New"/>
                <a:sym typeface="Courier New"/>
              </a:rPr>
              <a:t>mov [_stack+eax*4], 0 ;clear stack value at last position </a:t>
            </a:r>
            <a:endParaRPr b="1" sz="1400">
              <a:solidFill>
                <a:srgbClr val="242729"/>
              </a:solidFill>
              <a:highlight>
                <a:srgbClr val="EFF0F1"/>
              </a:highlight>
              <a:latin typeface="Courier New"/>
              <a:ea typeface="Courier New"/>
              <a:cs typeface="Courier New"/>
              <a:sym typeface="Courier New"/>
            </a:endParaRPr>
          </a:p>
          <a:p>
            <a:pPr indent="0" lvl="0" marL="76200" marR="76200" rtl="0" algn="l">
              <a:lnSpc>
                <a:spcPct val="100000"/>
              </a:lnSpc>
              <a:spcBef>
                <a:spcPts val="1100"/>
              </a:spcBef>
              <a:spcAft>
                <a:spcPts val="0"/>
              </a:spcAft>
              <a:buNone/>
            </a:pPr>
            <a:r>
              <a:rPr b="1" lang="en" sz="1400">
                <a:solidFill>
                  <a:srgbClr val="242729"/>
                </a:solidFill>
                <a:highlight>
                  <a:srgbClr val="EFF0F1"/>
                </a:highlight>
                <a:latin typeface="Courier New"/>
                <a:ea typeface="Courier New"/>
                <a:cs typeface="Courier New"/>
                <a:sym typeface="Courier New"/>
              </a:rPr>
              <a:t>dec [_top] ;decrease last element position </a:t>
            </a:r>
            <a:endParaRPr b="1" sz="1400">
              <a:solidFill>
                <a:srgbClr val="242729"/>
              </a:solidFill>
              <a:highlight>
                <a:srgbClr val="EFF0F1"/>
              </a:highlight>
              <a:latin typeface="Courier New"/>
              <a:ea typeface="Courier New"/>
              <a:cs typeface="Courier New"/>
              <a:sym typeface="Courier New"/>
            </a:endParaRPr>
          </a:p>
          <a:p>
            <a:pPr indent="0" lvl="0" marL="76200" marR="76200" rtl="0" algn="l">
              <a:lnSpc>
                <a:spcPct val="100000"/>
              </a:lnSpc>
              <a:spcBef>
                <a:spcPts val="1100"/>
              </a:spcBef>
              <a:spcAft>
                <a:spcPts val="0"/>
              </a:spcAft>
              <a:buNone/>
            </a:pPr>
            <a:r>
              <a:rPr b="1" lang="en" sz="1400">
                <a:solidFill>
                  <a:srgbClr val="242729"/>
                </a:solidFill>
                <a:highlight>
                  <a:srgbClr val="EFF0F1"/>
                </a:highlight>
                <a:latin typeface="Courier New"/>
                <a:ea typeface="Courier New"/>
                <a:cs typeface="Courier New"/>
                <a:sym typeface="Courier New"/>
              </a:rPr>
              <a:t>stack_empty: </a:t>
            </a:r>
            <a:endParaRPr b="1" sz="1400">
              <a:solidFill>
                <a:srgbClr val="242729"/>
              </a:solidFill>
              <a:highlight>
                <a:srgbClr val="EFF0F1"/>
              </a:highlight>
              <a:latin typeface="Courier New"/>
              <a:ea typeface="Courier New"/>
              <a:cs typeface="Courier New"/>
              <a:sym typeface="Courier New"/>
            </a:endParaRPr>
          </a:p>
          <a:p>
            <a:pPr indent="0" lvl="0" marL="76200" marR="76200" rtl="0" algn="l">
              <a:lnSpc>
                <a:spcPct val="100000"/>
              </a:lnSpc>
              <a:spcBef>
                <a:spcPts val="1100"/>
              </a:spcBef>
              <a:spcAft>
                <a:spcPts val="0"/>
              </a:spcAft>
              <a:buNone/>
            </a:pPr>
            <a:r>
              <a:rPr b="1" lang="en" sz="1400">
                <a:solidFill>
                  <a:srgbClr val="242729"/>
                </a:solidFill>
                <a:highlight>
                  <a:srgbClr val="EFF0F1"/>
                </a:highlight>
                <a:latin typeface="Courier New"/>
                <a:ea typeface="Courier New"/>
                <a:cs typeface="Courier New"/>
                <a:sym typeface="Courier New"/>
              </a:rPr>
              <a:t>;do something when stack is empty </a:t>
            </a:r>
            <a:endParaRPr b="1" sz="1400">
              <a:solidFill>
                <a:srgbClr val="242729"/>
              </a:solidFill>
              <a:highlight>
                <a:srgbClr val="EFF0F1"/>
              </a:highlight>
              <a:latin typeface="Courier New"/>
              <a:ea typeface="Courier New"/>
              <a:cs typeface="Courier New"/>
              <a:sym typeface="Courier New"/>
            </a:endParaRPr>
          </a:p>
          <a:p>
            <a:pPr indent="0" lvl="0" marL="76200" marR="76200" rtl="0" algn="l">
              <a:lnSpc>
                <a:spcPct val="100000"/>
              </a:lnSpc>
              <a:spcBef>
                <a:spcPts val="1100"/>
              </a:spcBef>
              <a:spcAft>
                <a:spcPts val="0"/>
              </a:spcAft>
              <a:buNone/>
            </a:pPr>
            <a:r>
              <a:rPr b="1" lang="en" sz="1400">
                <a:solidFill>
                  <a:srgbClr val="242729"/>
                </a:solidFill>
                <a:highlight>
                  <a:srgbClr val="EFF0F1"/>
                </a:highlight>
                <a:latin typeface="Courier New"/>
                <a:ea typeface="Courier New"/>
                <a:cs typeface="Courier New"/>
                <a:sym typeface="Courier New"/>
              </a:rPr>
              <a:t>ret </a:t>
            </a:r>
            <a:endParaRPr b="1" sz="1400">
              <a:solidFill>
                <a:srgbClr val="242729"/>
              </a:solidFill>
              <a:highlight>
                <a:srgbClr val="EFF0F1"/>
              </a:highlight>
              <a:latin typeface="Courier New"/>
              <a:ea typeface="Courier New"/>
              <a:cs typeface="Courier New"/>
              <a:sym typeface="Courier New"/>
            </a:endParaRPr>
          </a:p>
          <a:p>
            <a:pPr indent="0" lvl="0" marL="76200" marR="76200" rtl="0" algn="l">
              <a:lnSpc>
                <a:spcPct val="100000"/>
              </a:lnSpc>
              <a:spcBef>
                <a:spcPts val="1100"/>
              </a:spcBef>
              <a:spcAft>
                <a:spcPts val="1100"/>
              </a:spcAft>
              <a:buNone/>
            </a:pPr>
            <a:r>
              <a:rPr b="1" lang="en" sz="1400">
                <a:solidFill>
                  <a:srgbClr val="242729"/>
                </a:solidFill>
                <a:highlight>
                  <a:srgbClr val="EFF0F1"/>
                </a:highlight>
                <a:latin typeface="Courier New"/>
                <a:ea typeface="Courier New"/>
                <a:cs typeface="Courier New"/>
                <a:sym typeface="Courier New"/>
              </a:rPr>
              <a:t>endp </a:t>
            </a:r>
            <a:endParaRPr b="1" sz="1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51"/>
          <p:cNvSpPr txBox="1"/>
          <p:nvPr>
            <p:ph idx="1" type="body"/>
          </p:nvPr>
        </p:nvSpPr>
        <p:spPr>
          <a:xfrm>
            <a:off x="1158400" y="117850"/>
            <a:ext cx="7862400" cy="489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Implementing a stack using:</a:t>
            </a:r>
            <a:endParaRPr b="1" sz="2400"/>
          </a:p>
          <a:p>
            <a:pPr indent="-381000" lvl="0" marL="457200" rtl="0" algn="l">
              <a:spcBef>
                <a:spcPts val="1600"/>
              </a:spcBef>
              <a:spcAft>
                <a:spcPts val="0"/>
              </a:spcAft>
              <a:buSzPts val="2400"/>
              <a:buChar char="-"/>
            </a:pPr>
            <a:r>
              <a:rPr b="1" lang="en" sz="2400"/>
              <a:t>Arrays</a:t>
            </a:r>
            <a:endParaRPr b="1" sz="2400"/>
          </a:p>
          <a:p>
            <a:pPr indent="0" lvl="0" marL="457200" rtl="0" algn="l">
              <a:spcBef>
                <a:spcPts val="1600"/>
              </a:spcBef>
              <a:spcAft>
                <a:spcPts val="0"/>
              </a:spcAft>
              <a:buNone/>
            </a:pPr>
            <a:r>
              <a:rPr b="1" lang="en" sz="1400">
                <a:latin typeface="Courier New"/>
                <a:ea typeface="Courier New"/>
                <a:cs typeface="Courier New"/>
                <a:sym typeface="Courier New"/>
              </a:rPr>
              <a:t>DB 's', 'n', 'i', 't', 'c',’h’, 69 </a:t>
            </a:r>
            <a:endParaRPr b="1" sz="1400">
              <a:latin typeface="Courier New"/>
              <a:ea typeface="Courier New"/>
              <a:cs typeface="Courier New"/>
              <a:sym typeface="Courier New"/>
            </a:endParaRPr>
          </a:p>
          <a:p>
            <a:pPr indent="0" lvl="0" marL="457200" rtl="0" algn="l">
              <a:spcBef>
                <a:spcPts val="1600"/>
              </a:spcBef>
              <a:spcAft>
                <a:spcPts val="0"/>
              </a:spcAft>
              <a:buNone/>
            </a:pPr>
            <a:r>
              <a:rPr b="1" lang="en" sz="1400">
                <a:latin typeface="Courier New"/>
                <a:ea typeface="Courier New"/>
                <a:cs typeface="Courier New"/>
                <a:sym typeface="Courier New"/>
              </a:rPr>
              <a:t>mov ax,'ch'</a:t>
            </a:r>
            <a:endParaRPr b="1" sz="1400">
              <a:latin typeface="Courier New"/>
              <a:ea typeface="Courier New"/>
              <a:cs typeface="Courier New"/>
              <a:sym typeface="Courier New"/>
            </a:endParaRPr>
          </a:p>
          <a:p>
            <a:pPr indent="0" lvl="0" marL="457200" rtl="0" algn="l">
              <a:spcBef>
                <a:spcPts val="1600"/>
              </a:spcBef>
              <a:spcAft>
                <a:spcPts val="0"/>
              </a:spcAft>
              <a:buNone/>
            </a:pPr>
            <a:r>
              <a:rPr b="1" lang="en" sz="1400">
                <a:latin typeface="Courier New"/>
                <a:ea typeface="Courier New"/>
                <a:cs typeface="Courier New"/>
                <a:sym typeface="Courier New"/>
              </a:rPr>
              <a:t>push ax</a:t>
            </a:r>
            <a:endParaRPr b="1" sz="1400">
              <a:latin typeface="Courier New"/>
              <a:ea typeface="Courier New"/>
              <a:cs typeface="Courier New"/>
              <a:sym typeface="Courier New"/>
            </a:endParaRPr>
          </a:p>
          <a:p>
            <a:pPr indent="0" lvl="0" marL="457200" rtl="0" algn="l">
              <a:spcBef>
                <a:spcPts val="1600"/>
              </a:spcBef>
              <a:spcAft>
                <a:spcPts val="0"/>
              </a:spcAft>
              <a:buNone/>
            </a:pPr>
            <a:r>
              <a:rPr b="1" lang="en" sz="1400">
                <a:latin typeface="Courier New"/>
                <a:ea typeface="Courier New"/>
                <a:cs typeface="Courier New"/>
                <a:sym typeface="Courier New"/>
              </a:rPr>
              <a:t>mov ax,'it'</a:t>
            </a:r>
            <a:endParaRPr b="1" sz="1400">
              <a:latin typeface="Courier New"/>
              <a:ea typeface="Courier New"/>
              <a:cs typeface="Courier New"/>
              <a:sym typeface="Courier New"/>
            </a:endParaRPr>
          </a:p>
          <a:p>
            <a:pPr indent="0" lvl="0" marL="457200" rtl="0" algn="l">
              <a:spcBef>
                <a:spcPts val="1600"/>
              </a:spcBef>
              <a:spcAft>
                <a:spcPts val="0"/>
              </a:spcAft>
              <a:buNone/>
            </a:pPr>
            <a:r>
              <a:rPr b="1" lang="en" sz="1400">
                <a:latin typeface="Courier New"/>
                <a:ea typeface="Courier New"/>
                <a:cs typeface="Courier New"/>
                <a:sym typeface="Courier New"/>
              </a:rPr>
              <a:t>push ax</a:t>
            </a:r>
            <a:endParaRPr b="1" sz="1400">
              <a:latin typeface="Courier New"/>
              <a:ea typeface="Courier New"/>
              <a:cs typeface="Courier New"/>
              <a:sym typeface="Courier New"/>
            </a:endParaRPr>
          </a:p>
          <a:p>
            <a:pPr indent="0" lvl="0" marL="457200" rtl="0" algn="l">
              <a:spcBef>
                <a:spcPts val="1600"/>
              </a:spcBef>
              <a:spcAft>
                <a:spcPts val="0"/>
              </a:spcAft>
              <a:buNone/>
            </a:pPr>
            <a:r>
              <a:rPr b="1" lang="en" sz="1400">
                <a:latin typeface="Courier New"/>
                <a:ea typeface="Courier New"/>
                <a:cs typeface="Courier New"/>
                <a:sym typeface="Courier New"/>
              </a:rPr>
              <a:t>mov ax,'sn'</a:t>
            </a:r>
            <a:endParaRPr b="1" sz="1400">
              <a:latin typeface="Courier New"/>
              <a:ea typeface="Courier New"/>
              <a:cs typeface="Courier New"/>
              <a:sym typeface="Courier New"/>
            </a:endParaRPr>
          </a:p>
          <a:p>
            <a:pPr indent="0" lvl="0" marL="457200" rtl="0" algn="l">
              <a:spcBef>
                <a:spcPts val="1600"/>
              </a:spcBef>
              <a:spcAft>
                <a:spcPts val="0"/>
              </a:spcAft>
              <a:buNone/>
            </a:pPr>
            <a:r>
              <a:rPr b="1" lang="en" sz="1400">
                <a:latin typeface="Courier New"/>
                <a:ea typeface="Courier New"/>
                <a:cs typeface="Courier New"/>
                <a:sym typeface="Courier New"/>
              </a:rPr>
              <a:t>push ax   </a:t>
            </a:r>
            <a:endParaRPr b="1" sz="1400">
              <a:latin typeface="Courier New"/>
              <a:ea typeface="Courier New"/>
              <a:cs typeface="Courier New"/>
              <a:sym typeface="Courier New"/>
            </a:endParaRPr>
          </a:p>
          <a:p>
            <a:pPr indent="0" lvl="0" marL="457200" rtl="0" algn="l">
              <a:spcBef>
                <a:spcPts val="1600"/>
              </a:spcBef>
              <a:spcAft>
                <a:spcPts val="0"/>
              </a:spcAft>
              <a:buNone/>
            </a:pPr>
            <a:r>
              <a:rPr b="1" lang="en" sz="1400"/>
              <a:t>What will be the pointer SP point to?</a:t>
            </a:r>
            <a:r>
              <a:rPr b="1" lang="en" sz="1400">
                <a:latin typeface="Courier New"/>
                <a:ea typeface="Courier New"/>
                <a:cs typeface="Courier New"/>
                <a:sym typeface="Courier New"/>
              </a:rPr>
              <a:t> </a:t>
            </a:r>
            <a:endParaRPr b="1" sz="1400"/>
          </a:p>
          <a:p>
            <a:pPr indent="0" lvl="0" marL="457200" rtl="0" algn="l">
              <a:spcBef>
                <a:spcPts val="1600"/>
              </a:spcBef>
              <a:spcAft>
                <a:spcPts val="1600"/>
              </a:spcAft>
              <a:buNone/>
            </a:pPr>
            <a:r>
              <a:t/>
            </a:r>
            <a:endParaRPr b="1"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1125"/>
            <a:ext cx="74553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 of using procedures</a:t>
            </a:r>
            <a:endParaRPr/>
          </a:p>
        </p:txBody>
      </p:sp>
      <p:sp>
        <p:nvSpPr>
          <p:cNvPr id="296" name="Google Shape;296;p16"/>
          <p:cNvSpPr txBox="1"/>
          <p:nvPr>
            <p:ph idx="1" type="body"/>
          </p:nvPr>
        </p:nvSpPr>
        <p:spPr>
          <a:xfrm>
            <a:off x="1222225" y="1178450"/>
            <a:ext cx="7804500" cy="39651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b="1" lang="en" sz="1400"/>
              <a:t>Program becomes easier to understand and more structured.</a:t>
            </a:r>
            <a:endParaRPr b="1" sz="1400"/>
          </a:p>
          <a:p>
            <a:pPr indent="-317500" lvl="0" marL="457200" rtl="0" algn="l">
              <a:lnSpc>
                <a:spcPct val="200000"/>
              </a:lnSpc>
              <a:spcBef>
                <a:spcPts val="0"/>
              </a:spcBef>
              <a:spcAft>
                <a:spcPts val="0"/>
              </a:spcAft>
              <a:buSzPts val="1400"/>
              <a:buChar char="-"/>
            </a:pPr>
            <a:r>
              <a:rPr b="1" lang="en" sz="1400"/>
              <a:t>They help you gain major insight into how the runtime stack is used. </a:t>
            </a:r>
            <a:endParaRPr b="1" sz="1400"/>
          </a:p>
          <a:p>
            <a:pPr indent="-317500" lvl="0" marL="457200" rtl="0" algn="l">
              <a:lnSpc>
                <a:spcPct val="200000"/>
              </a:lnSpc>
              <a:spcBef>
                <a:spcPts val="0"/>
              </a:spcBef>
              <a:spcAft>
                <a:spcPts val="0"/>
              </a:spcAft>
              <a:buSzPts val="1400"/>
              <a:buChar char="-"/>
            </a:pPr>
            <a:r>
              <a:rPr b="1" lang="en" sz="1400"/>
              <a:t>Reduced development time as each module can be implemented by different persons</a:t>
            </a:r>
            <a:endParaRPr b="1" sz="1400"/>
          </a:p>
          <a:p>
            <a:pPr indent="-317500" lvl="0" marL="457200" rtl="0" algn="l">
              <a:lnSpc>
                <a:spcPct val="200000"/>
              </a:lnSpc>
              <a:spcBef>
                <a:spcPts val="0"/>
              </a:spcBef>
              <a:spcAft>
                <a:spcPts val="0"/>
              </a:spcAft>
              <a:buSzPts val="1400"/>
              <a:buChar char="-"/>
            </a:pPr>
            <a:r>
              <a:rPr b="1" lang="en" sz="1400"/>
              <a:t>Debugging of the smaller programs and procedures are easy</a:t>
            </a:r>
            <a:endParaRPr b="1" sz="1400"/>
          </a:p>
          <a:p>
            <a:pPr indent="-317500" lvl="0" marL="457200" rtl="0" algn="l">
              <a:lnSpc>
                <a:spcPct val="200000"/>
              </a:lnSpc>
              <a:spcBef>
                <a:spcPts val="0"/>
              </a:spcBef>
              <a:spcAft>
                <a:spcPts val="0"/>
              </a:spcAft>
              <a:buSzPts val="1400"/>
              <a:buChar char="-"/>
            </a:pPr>
            <a:r>
              <a:rPr b="1" lang="en" sz="1400"/>
              <a:t>Reuse of procedures is possible</a:t>
            </a:r>
            <a:endParaRPr b="1" sz="1400"/>
          </a:p>
          <a:p>
            <a:pPr indent="0" lvl="0" marL="0" rtl="0" algn="l">
              <a:lnSpc>
                <a:spcPct val="200000"/>
              </a:lnSpc>
              <a:spcBef>
                <a:spcPts val="1600"/>
              </a:spcBef>
              <a:spcAft>
                <a:spcPts val="0"/>
              </a:spcAft>
              <a:buNone/>
            </a:pPr>
            <a:r>
              <a:t/>
            </a:r>
            <a:endParaRPr b="1" sz="1400"/>
          </a:p>
          <a:p>
            <a:pPr indent="0" lvl="0" marL="0" rtl="0" algn="l">
              <a:lnSpc>
                <a:spcPct val="200000"/>
              </a:lnSpc>
              <a:spcBef>
                <a:spcPts val="1600"/>
              </a:spcBef>
              <a:spcAft>
                <a:spcPts val="1600"/>
              </a:spcAft>
              <a:buNone/>
            </a:pPr>
            <a:r>
              <a:t/>
            </a:r>
            <a:endParaRPr b="1" sz="1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52"/>
          <p:cNvSpPr txBox="1"/>
          <p:nvPr>
            <p:ph idx="1" type="body"/>
          </p:nvPr>
        </p:nvSpPr>
        <p:spPr>
          <a:xfrm>
            <a:off x="1170725" y="130175"/>
            <a:ext cx="7813200" cy="49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t/>
            </a:r>
            <a:endParaRPr b="1" sz="1600"/>
          </a:p>
          <a:p>
            <a:pPr indent="0" lvl="0" marL="0" rtl="0" algn="l">
              <a:spcBef>
                <a:spcPts val="1600"/>
              </a:spcBef>
              <a:spcAft>
                <a:spcPts val="0"/>
              </a:spcAft>
              <a:buNone/>
            </a:pPr>
            <a:r>
              <a:rPr b="1" lang="en" sz="1600"/>
              <a:t>Ans:</a:t>
            </a:r>
            <a:endParaRPr b="1" sz="1600"/>
          </a:p>
          <a:p>
            <a:pPr indent="0" lvl="0" marL="457200" rtl="0" algn="l">
              <a:spcBef>
                <a:spcPts val="1600"/>
              </a:spcBef>
              <a:spcAft>
                <a:spcPts val="0"/>
              </a:spcAft>
              <a:buNone/>
            </a:pPr>
            <a:r>
              <a:rPr b="1" lang="en" sz="1600"/>
              <a:t>SP points to 'snitch',69</a:t>
            </a:r>
            <a:endParaRPr b="1" sz="1600"/>
          </a:p>
          <a:p>
            <a:pPr indent="0" lvl="0" marL="457200" rtl="0" algn="l">
              <a:spcBef>
                <a:spcPts val="1600"/>
              </a:spcBef>
              <a:spcAft>
                <a:spcPts val="0"/>
              </a:spcAft>
              <a:buNone/>
            </a:pPr>
            <a:r>
              <a:t/>
            </a:r>
            <a:endParaRPr b="1" sz="1600"/>
          </a:p>
          <a:p>
            <a:pPr indent="0" lvl="0" marL="457200" rtl="0" algn="l">
              <a:spcBef>
                <a:spcPts val="1600"/>
              </a:spcBef>
              <a:spcAft>
                <a:spcPts val="0"/>
              </a:spcAft>
              <a:buNone/>
            </a:pPr>
            <a:r>
              <a:t/>
            </a:r>
            <a:endParaRPr b="1" sz="1600"/>
          </a:p>
          <a:p>
            <a:pPr indent="0" lvl="0" marL="457200" rtl="0" algn="l">
              <a:spcBef>
                <a:spcPts val="1600"/>
              </a:spcBef>
              <a:spcAft>
                <a:spcPts val="0"/>
              </a:spcAft>
              <a:buNone/>
            </a:pPr>
            <a:r>
              <a:t/>
            </a:r>
            <a:endParaRPr b="1" sz="1600"/>
          </a:p>
          <a:p>
            <a:pPr indent="0" lvl="0" marL="0" rtl="0" algn="l">
              <a:spcBef>
                <a:spcPts val="1600"/>
              </a:spcBef>
              <a:spcAft>
                <a:spcPts val="0"/>
              </a:spcAft>
              <a:buNone/>
            </a:pPr>
            <a:r>
              <a:rPr b="1" lang="en" sz="1600"/>
              <a:t> #No pun intended</a:t>
            </a:r>
            <a:endParaRPr b="1" sz="1600"/>
          </a:p>
          <a:p>
            <a:pPr indent="0" lvl="0" marL="0" rtl="0" algn="l">
              <a:spcBef>
                <a:spcPts val="1600"/>
              </a:spcBef>
              <a:spcAft>
                <a:spcPts val="1600"/>
              </a:spcAft>
              <a:buNone/>
            </a:pPr>
            <a:r>
              <a:t/>
            </a:r>
            <a:endParaRPr b="1" sz="16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53"/>
          <p:cNvSpPr txBox="1"/>
          <p:nvPr>
            <p:ph idx="1" type="body"/>
          </p:nvPr>
        </p:nvSpPr>
        <p:spPr>
          <a:xfrm>
            <a:off x="1170725" y="142500"/>
            <a:ext cx="7825500" cy="4855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b="1" lang="en" sz="2400"/>
              <a:t>Linked Lists</a:t>
            </a:r>
            <a:endParaRPr b="1" sz="2400"/>
          </a:p>
          <a:p>
            <a:pPr indent="0" lvl="0" marL="0" rtl="0" algn="l">
              <a:spcBef>
                <a:spcPts val="1600"/>
              </a:spcBef>
              <a:spcAft>
                <a:spcPts val="0"/>
              </a:spcAft>
              <a:buNone/>
            </a:pPr>
            <a:r>
              <a:rPr b="1" lang="en" sz="1400">
                <a:latin typeface="Courier New"/>
                <a:ea typeface="Courier New"/>
                <a:cs typeface="Courier New"/>
                <a:sym typeface="Courier New"/>
              </a:rPr>
              <a:t>extern malloc</a:t>
            </a:r>
            <a:endParaRPr b="1" sz="1400">
              <a:latin typeface="Courier New"/>
              <a:ea typeface="Courier New"/>
              <a:cs typeface="Courier New"/>
              <a:sym typeface="Courier New"/>
            </a:endParaRPr>
          </a:p>
          <a:p>
            <a:pPr indent="0" lvl="0" marL="0" rtl="0" algn="l">
              <a:spcBef>
                <a:spcPts val="1600"/>
              </a:spcBef>
              <a:spcAft>
                <a:spcPts val="0"/>
              </a:spcAft>
              <a:buNone/>
            </a:pPr>
            <a:r>
              <a:rPr b="1" lang="en" sz="1400">
                <a:latin typeface="Courier New"/>
                <a:ea typeface="Courier New"/>
                <a:cs typeface="Courier New"/>
                <a:sym typeface="Courier New"/>
              </a:rPr>
              <a:t>extern free</a:t>
            </a:r>
            <a:endParaRPr b="1" sz="1400">
              <a:latin typeface="Courier New"/>
              <a:ea typeface="Courier New"/>
              <a:cs typeface="Courier New"/>
              <a:sym typeface="Courier New"/>
            </a:endParaRPr>
          </a:p>
          <a:p>
            <a:pPr indent="0" lvl="0" marL="0" rtl="0" algn="l">
              <a:spcBef>
                <a:spcPts val="1600"/>
              </a:spcBef>
              <a:spcAft>
                <a:spcPts val="0"/>
              </a:spcAft>
              <a:buNone/>
            </a:pPr>
            <a:r>
              <a:rPr b="1" lang="en" sz="1400">
                <a:latin typeface="Courier New"/>
                <a:ea typeface="Courier New"/>
                <a:cs typeface="Courier New"/>
                <a:sym typeface="Courier New"/>
              </a:rPr>
              <a:t>extern putchar</a:t>
            </a:r>
            <a:endParaRPr b="1" sz="1400">
              <a:latin typeface="Courier New"/>
              <a:ea typeface="Courier New"/>
              <a:cs typeface="Courier New"/>
              <a:sym typeface="Courier New"/>
            </a:endParaRPr>
          </a:p>
          <a:p>
            <a:pPr indent="0" lvl="0" marL="0" rtl="0" algn="l">
              <a:spcBef>
                <a:spcPts val="1600"/>
              </a:spcBef>
              <a:spcAft>
                <a:spcPts val="0"/>
              </a:spcAft>
              <a:buNone/>
            </a:pPr>
            <a:r>
              <a:rPr b="1" lang="en" sz="1400">
                <a:latin typeface="Courier New"/>
                <a:ea typeface="Courier New"/>
                <a:cs typeface="Courier New"/>
                <a:sym typeface="Courier New"/>
              </a:rPr>
              <a:t>extern puts</a:t>
            </a:r>
            <a:endParaRPr b="1" sz="1400">
              <a:latin typeface="Courier New"/>
              <a:ea typeface="Courier New"/>
              <a:cs typeface="Courier New"/>
              <a:sym typeface="Courier New"/>
            </a:endParaRPr>
          </a:p>
          <a:p>
            <a:pPr indent="0" lvl="0" marL="0" rtl="0" algn="l">
              <a:spcBef>
                <a:spcPts val="1600"/>
              </a:spcBef>
              <a:spcAft>
                <a:spcPts val="0"/>
              </a:spcAft>
              <a:buNone/>
            </a:pPr>
            <a:r>
              <a:t/>
            </a:r>
            <a:endParaRPr b="1" sz="1400">
              <a:latin typeface="Courier New"/>
              <a:ea typeface="Courier New"/>
              <a:cs typeface="Courier New"/>
              <a:sym typeface="Courier New"/>
            </a:endParaRPr>
          </a:p>
          <a:p>
            <a:pPr indent="0" lvl="0" marL="0" rtl="0" algn="l">
              <a:spcBef>
                <a:spcPts val="1600"/>
              </a:spcBef>
              <a:spcAft>
                <a:spcPts val="0"/>
              </a:spcAft>
              <a:buNone/>
            </a:pPr>
            <a:r>
              <a:rPr b="1" lang="en" sz="1400">
                <a:latin typeface="Courier New"/>
                <a:ea typeface="Courier New"/>
                <a:cs typeface="Courier New"/>
                <a:sym typeface="Courier New"/>
              </a:rPr>
              <a:t>section .data</a:t>
            </a:r>
            <a:endParaRPr b="1" sz="1400">
              <a:latin typeface="Courier New"/>
              <a:ea typeface="Courier New"/>
              <a:cs typeface="Courier New"/>
              <a:sym typeface="Courier New"/>
            </a:endParaRPr>
          </a:p>
          <a:p>
            <a:pPr indent="0" lvl="0" marL="0" rtl="0" algn="l">
              <a:spcBef>
                <a:spcPts val="1600"/>
              </a:spcBef>
              <a:spcAft>
                <a:spcPts val="0"/>
              </a:spcAft>
              <a:buNone/>
            </a:pPr>
            <a:r>
              <a:rPr b="1" lang="en" sz="1400">
                <a:latin typeface="Courier New"/>
                <a:ea typeface="Courier New"/>
                <a:cs typeface="Courier New"/>
                <a:sym typeface="Courier New"/>
              </a:rPr>
              <a:t>    size_i:          ; Used to determine the size of the structure</a:t>
            </a:r>
            <a:endParaRPr b="1" sz="1400">
              <a:latin typeface="Courier New"/>
              <a:ea typeface="Courier New"/>
              <a:cs typeface="Courier New"/>
              <a:sym typeface="Courier New"/>
            </a:endParaRPr>
          </a:p>
          <a:p>
            <a:pPr indent="0" lvl="0" marL="0" rtl="0" algn="l">
              <a:spcBef>
                <a:spcPts val="1600"/>
              </a:spcBef>
              <a:spcAft>
                <a:spcPts val="1600"/>
              </a:spcAft>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54"/>
          <p:cNvSpPr txBox="1"/>
          <p:nvPr>
            <p:ph idx="1" type="body"/>
          </p:nvPr>
        </p:nvSpPr>
        <p:spPr>
          <a:xfrm>
            <a:off x="1158400" y="105525"/>
            <a:ext cx="7862400" cy="49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Courier New"/>
                <a:ea typeface="Courier New"/>
                <a:cs typeface="Courier New"/>
                <a:sym typeface="Courier New"/>
              </a:rPr>
              <a:t>struc node</a:t>
            </a:r>
            <a:endParaRPr b="1" sz="1400">
              <a:latin typeface="Courier New"/>
              <a:ea typeface="Courier New"/>
              <a:cs typeface="Courier New"/>
              <a:sym typeface="Courier New"/>
            </a:endParaRPr>
          </a:p>
          <a:p>
            <a:pPr indent="0" lvl="0" marL="0" rtl="0" algn="l">
              <a:spcBef>
                <a:spcPts val="1600"/>
              </a:spcBef>
              <a:spcAft>
                <a:spcPts val="0"/>
              </a:spcAft>
              <a:buNone/>
            </a:pPr>
            <a:r>
              <a:rPr b="1" lang="en" sz="1400">
                <a:latin typeface="Courier New"/>
                <a:ea typeface="Courier New"/>
                <a:cs typeface="Courier New"/>
                <a:sym typeface="Courier New"/>
              </a:rPr>
              <a:t>        info: resd  1</a:t>
            </a:r>
            <a:endParaRPr b="1" sz="1400">
              <a:latin typeface="Courier New"/>
              <a:ea typeface="Courier New"/>
              <a:cs typeface="Courier New"/>
              <a:sym typeface="Courier New"/>
            </a:endParaRPr>
          </a:p>
          <a:p>
            <a:pPr indent="0" lvl="0" marL="0" rtl="0" algn="l">
              <a:spcBef>
                <a:spcPts val="1600"/>
              </a:spcBef>
              <a:spcAft>
                <a:spcPts val="0"/>
              </a:spcAft>
              <a:buNone/>
            </a:pPr>
            <a:r>
              <a:rPr b="1" lang="en" sz="1400">
                <a:latin typeface="Courier New"/>
                <a:ea typeface="Courier New"/>
                <a:cs typeface="Courier New"/>
                <a:sym typeface="Courier New"/>
              </a:rPr>
              <a:t>        next: resd  1</a:t>
            </a:r>
            <a:endParaRPr b="1" sz="1400">
              <a:latin typeface="Courier New"/>
              <a:ea typeface="Courier New"/>
              <a:cs typeface="Courier New"/>
              <a:sym typeface="Courier New"/>
            </a:endParaRPr>
          </a:p>
          <a:p>
            <a:pPr indent="0" lvl="0" marL="0" rtl="0" algn="l">
              <a:spcBef>
                <a:spcPts val="1600"/>
              </a:spcBef>
              <a:spcAft>
                <a:spcPts val="0"/>
              </a:spcAft>
              <a:buNone/>
            </a:pPr>
            <a:r>
              <a:rPr b="1" lang="en" sz="1400">
                <a:latin typeface="Courier New"/>
                <a:ea typeface="Courier New"/>
                <a:cs typeface="Courier New"/>
                <a:sym typeface="Courier New"/>
              </a:rPr>
              <a:t>    endstruc</a:t>
            </a:r>
            <a:endParaRPr b="1" sz="1400">
              <a:latin typeface="Courier New"/>
              <a:ea typeface="Courier New"/>
              <a:cs typeface="Courier New"/>
              <a:sym typeface="Courier New"/>
            </a:endParaRPr>
          </a:p>
          <a:p>
            <a:pPr indent="0" lvl="0" marL="0" rtl="0" algn="l">
              <a:spcBef>
                <a:spcPts val="1600"/>
              </a:spcBef>
              <a:spcAft>
                <a:spcPts val="0"/>
              </a:spcAft>
              <a:buNone/>
            </a:pPr>
            <a:r>
              <a:rPr b="1" lang="en" sz="1400">
                <a:latin typeface="Courier New"/>
                <a:ea typeface="Courier New"/>
                <a:cs typeface="Courier New"/>
                <a:sym typeface="Courier New"/>
              </a:rPr>
              <a:t>    len: equ $ - size_i  ; Size of the data type</a:t>
            </a:r>
            <a:endParaRPr b="1" sz="1400">
              <a:latin typeface="Courier New"/>
              <a:ea typeface="Courier New"/>
              <a:cs typeface="Courier New"/>
              <a:sym typeface="Courier New"/>
            </a:endParaRPr>
          </a:p>
          <a:p>
            <a:pPr indent="0" lvl="0" marL="0" rtl="0" algn="l">
              <a:spcBef>
                <a:spcPts val="1600"/>
              </a:spcBef>
              <a:spcAft>
                <a:spcPts val="0"/>
              </a:spcAft>
              <a:buNone/>
            </a:pPr>
            <a:r>
              <a:t/>
            </a:r>
            <a:endParaRPr b="1" sz="1400">
              <a:latin typeface="Courier New"/>
              <a:ea typeface="Courier New"/>
              <a:cs typeface="Courier New"/>
              <a:sym typeface="Courier New"/>
            </a:endParaRPr>
          </a:p>
          <a:p>
            <a:pPr indent="0" lvl="0" marL="0" rtl="0" algn="l">
              <a:spcBef>
                <a:spcPts val="1600"/>
              </a:spcBef>
              <a:spcAft>
                <a:spcPts val="1600"/>
              </a:spcAft>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55"/>
          <p:cNvSpPr txBox="1"/>
          <p:nvPr>
            <p:ph idx="1" type="body"/>
          </p:nvPr>
        </p:nvSpPr>
        <p:spPr>
          <a:xfrm>
            <a:off x="1158400" y="93200"/>
            <a:ext cx="7874700" cy="49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latin typeface="Courier New"/>
              <a:ea typeface="Courier New"/>
              <a:cs typeface="Courier New"/>
              <a:sym typeface="Courier New"/>
            </a:endParaRPr>
          </a:p>
          <a:p>
            <a:pPr indent="0" lvl="0" marL="0" rtl="0" algn="l">
              <a:spcBef>
                <a:spcPts val="1600"/>
              </a:spcBef>
              <a:spcAft>
                <a:spcPts val="0"/>
              </a:spcAft>
              <a:buNone/>
            </a:pPr>
            <a:r>
              <a:rPr b="1" lang="en" sz="1400">
                <a:latin typeface="Courier New"/>
                <a:ea typeface="Courier New"/>
                <a:cs typeface="Courier New"/>
                <a:sym typeface="Courier New"/>
              </a:rPr>
              <a:t>    nullMes:    db  'Null pointer - the list is empty', 0</a:t>
            </a:r>
            <a:endParaRPr b="1" sz="1400">
              <a:latin typeface="Courier New"/>
              <a:ea typeface="Courier New"/>
              <a:cs typeface="Courier New"/>
              <a:sym typeface="Courier New"/>
            </a:endParaRPr>
          </a:p>
          <a:p>
            <a:pPr indent="0" lvl="0" marL="0" rtl="0" algn="l">
              <a:spcBef>
                <a:spcPts val="1600"/>
              </a:spcBef>
              <a:spcAft>
                <a:spcPts val="0"/>
              </a:spcAft>
              <a:buNone/>
            </a:pPr>
            <a:r>
              <a:rPr b="1" lang="en" sz="1400">
                <a:latin typeface="Courier New"/>
                <a:ea typeface="Courier New"/>
                <a:cs typeface="Courier New"/>
                <a:sym typeface="Courier New"/>
              </a:rPr>
              <a:t>    addMes:     db  'Adding a new element', 0</a:t>
            </a:r>
            <a:endParaRPr b="1" sz="1400">
              <a:latin typeface="Courier New"/>
              <a:ea typeface="Courier New"/>
              <a:cs typeface="Courier New"/>
              <a:sym typeface="Courier New"/>
            </a:endParaRPr>
          </a:p>
          <a:p>
            <a:pPr indent="0" lvl="0" marL="0" rtl="0" algn="l">
              <a:spcBef>
                <a:spcPts val="1600"/>
              </a:spcBef>
              <a:spcAft>
                <a:spcPts val="0"/>
              </a:spcAft>
              <a:buNone/>
            </a:pPr>
            <a:r>
              <a:rPr b="1" lang="en" sz="1400">
                <a:latin typeface="Courier New"/>
                <a:ea typeface="Courier New"/>
                <a:cs typeface="Courier New"/>
                <a:sym typeface="Courier New"/>
              </a:rPr>
              <a:t>    printMes:   db  'Printing a linked list:', 0</a:t>
            </a:r>
            <a:endParaRPr b="1" sz="1400">
              <a:latin typeface="Courier New"/>
              <a:ea typeface="Courier New"/>
              <a:cs typeface="Courier New"/>
              <a:sym typeface="Courier New"/>
            </a:endParaRPr>
          </a:p>
          <a:p>
            <a:pPr indent="0" lvl="0" marL="0" rtl="0" algn="l">
              <a:spcBef>
                <a:spcPts val="1600"/>
              </a:spcBef>
              <a:spcAft>
                <a:spcPts val="0"/>
              </a:spcAft>
              <a:buNone/>
            </a:pPr>
            <a:r>
              <a:rPr b="1" lang="en" sz="1400">
                <a:latin typeface="Courier New"/>
                <a:ea typeface="Courier New"/>
                <a:cs typeface="Courier New"/>
                <a:sym typeface="Courier New"/>
              </a:rPr>
              <a:t>    cleanMes:   db  'Cleaning an element', 0</a:t>
            </a:r>
            <a:endParaRPr b="1" sz="1400">
              <a:latin typeface="Courier New"/>
              <a:ea typeface="Courier New"/>
              <a:cs typeface="Courier New"/>
              <a:sym typeface="Courier New"/>
            </a:endParaRPr>
          </a:p>
          <a:p>
            <a:pPr indent="0" lvl="0" marL="0" rtl="0" algn="l">
              <a:spcBef>
                <a:spcPts val="1600"/>
              </a:spcBef>
              <a:spcAft>
                <a:spcPts val="0"/>
              </a:spcAft>
              <a:buNone/>
            </a:pPr>
            <a:r>
              <a:rPr b="1" lang="en" sz="1400">
                <a:latin typeface="Courier New"/>
                <a:ea typeface="Courier New"/>
                <a:cs typeface="Courier New"/>
                <a:sym typeface="Courier New"/>
              </a:rPr>
              <a:t>    doneCleanMes:   db  'Ready for cleaning...', 0</a:t>
            </a:r>
            <a:endParaRPr b="1" sz="1400">
              <a:latin typeface="Courier New"/>
              <a:ea typeface="Courier New"/>
              <a:cs typeface="Courier New"/>
              <a:sym typeface="Courier New"/>
            </a:endParaRPr>
          </a:p>
          <a:p>
            <a:pPr indent="0" lvl="0" marL="0" rtl="0" algn="l">
              <a:spcBef>
                <a:spcPts val="1600"/>
              </a:spcBef>
              <a:spcAft>
                <a:spcPts val="0"/>
              </a:spcAft>
              <a:buNone/>
            </a:pPr>
            <a:r>
              <a:rPr b="1" lang="en" sz="1400">
                <a:latin typeface="Courier New"/>
                <a:ea typeface="Courier New"/>
                <a:cs typeface="Courier New"/>
                <a:sym typeface="Courier New"/>
              </a:rPr>
              <a:t>    emptyListMes:    db  '- empty list -', 0</a:t>
            </a:r>
            <a:endParaRPr b="1" sz="1400">
              <a:latin typeface="Courier New"/>
              <a:ea typeface="Courier New"/>
              <a:cs typeface="Courier New"/>
              <a:sym typeface="Courier New"/>
            </a:endParaRPr>
          </a:p>
          <a:p>
            <a:pPr indent="0" lvl="0" marL="0" rtl="0" algn="l">
              <a:spcBef>
                <a:spcPts val="1600"/>
              </a:spcBef>
              <a:spcAft>
                <a:spcPts val="0"/>
              </a:spcAft>
              <a:buNone/>
            </a:pPr>
            <a:r>
              <a:t/>
            </a:r>
            <a:endParaRPr b="1" sz="1400">
              <a:latin typeface="Courier New"/>
              <a:ea typeface="Courier New"/>
              <a:cs typeface="Courier New"/>
              <a:sym typeface="Courier New"/>
            </a:endParaRPr>
          </a:p>
          <a:p>
            <a:pPr indent="0" lvl="0" marL="0" rtl="0" algn="l">
              <a:spcBef>
                <a:spcPts val="1600"/>
              </a:spcBef>
              <a:spcAft>
                <a:spcPts val="0"/>
              </a:spcAft>
              <a:buNone/>
            </a:pPr>
            <a:r>
              <a:rPr b="1" lang="en" sz="1400">
                <a:latin typeface="Courier New"/>
                <a:ea typeface="Courier New"/>
                <a:cs typeface="Courier New"/>
                <a:sym typeface="Courier New"/>
              </a:rPr>
              <a:t>section .bss</a:t>
            </a:r>
            <a:endParaRPr b="1" sz="1400">
              <a:latin typeface="Courier New"/>
              <a:ea typeface="Courier New"/>
              <a:cs typeface="Courier New"/>
              <a:sym typeface="Courier New"/>
            </a:endParaRPr>
          </a:p>
          <a:p>
            <a:pPr indent="0" lvl="0" marL="0" rtl="0" algn="l">
              <a:spcBef>
                <a:spcPts val="1600"/>
              </a:spcBef>
              <a:spcAft>
                <a:spcPts val="0"/>
              </a:spcAft>
              <a:buNone/>
            </a:pPr>
            <a:r>
              <a:rPr b="1" lang="en" sz="1400">
                <a:latin typeface="Courier New"/>
                <a:ea typeface="Courier New"/>
                <a:cs typeface="Courier New"/>
                <a:sym typeface="Courier New"/>
              </a:rPr>
              <a:t>    prim:   resd  1</a:t>
            </a:r>
            <a:endParaRPr b="1" sz="1400">
              <a:latin typeface="Courier New"/>
              <a:ea typeface="Courier New"/>
              <a:cs typeface="Courier New"/>
              <a:sym typeface="Courier New"/>
            </a:endParaRPr>
          </a:p>
          <a:p>
            <a:pPr indent="0" lvl="0" marL="0" rtl="0" algn="l">
              <a:spcBef>
                <a:spcPts val="1600"/>
              </a:spcBef>
              <a:spcAft>
                <a:spcPts val="1600"/>
              </a:spcAft>
              <a:buNone/>
            </a:pPr>
            <a:r>
              <a:t/>
            </a:r>
            <a:endParaRPr b="1" sz="1400">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56"/>
          <p:cNvSpPr txBox="1"/>
          <p:nvPr>
            <p:ph idx="1" type="body"/>
          </p:nvPr>
        </p:nvSpPr>
        <p:spPr>
          <a:xfrm>
            <a:off x="1158400" y="80875"/>
            <a:ext cx="7899300" cy="49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Courier New"/>
                <a:ea typeface="Courier New"/>
                <a:cs typeface="Courier New"/>
                <a:sym typeface="Courier New"/>
              </a:rPr>
              <a:t>; Procedure: append</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Appends an element at the end of a linked list</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If the linked list is empty, initialize the list</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Params (in order of pushing on the stack):</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dword element - data to be added</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dword prim - first element in the list</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Return: none</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Modifies the value of prim if it is null</a:t>
            </a:r>
            <a:endParaRPr b="1" sz="800">
              <a:latin typeface="Courier New"/>
              <a:ea typeface="Courier New"/>
              <a:cs typeface="Courier New"/>
              <a:sym typeface="Courier New"/>
            </a:endParaRPr>
          </a:p>
          <a:p>
            <a:pPr indent="0" lvl="0" marL="0" rtl="0" algn="l">
              <a:spcBef>
                <a:spcPts val="1600"/>
              </a:spcBef>
              <a:spcAft>
                <a:spcPts val="0"/>
              </a:spcAft>
              <a:buNone/>
            </a:pPr>
            <a:r>
              <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append:</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push ebp            ; Save the stack</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mov ebp, esp</a:t>
            </a:r>
            <a:endParaRPr b="1" sz="800">
              <a:latin typeface="Courier New"/>
              <a:ea typeface="Courier New"/>
              <a:cs typeface="Courier New"/>
              <a:sym typeface="Courier New"/>
            </a:endParaRPr>
          </a:p>
          <a:p>
            <a:pPr indent="0" lvl="0" marL="0" rtl="0" algn="l">
              <a:spcBef>
                <a:spcPts val="1600"/>
              </a:spcBef>
              <a:spcAft>
                <a:spcPts val="1600"/>
              </a:spcAft>
              <a:buNone/>
            </a:pPr>
            <a:r>
              <a:t/>
            </a:r>
            <a:endParaRPr b="1" sz="800">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57"/>
          <p:cNvSpPr txBox="1"/>
          <p:nvPr>
            <p:ph idx="1" type="body"/>
          </p:nvPr>
        </p:nvSpPr>
        <p:spPr>
          <a:xfrm>
            <a:off x="1158400" y="105525"/>
            <a:ext cx="7874700" cy="49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push eax            ; Save the registers</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push ebx</a:t>
            </a:r>
            <a:endParaRPr b="1" sz="800">
              <a:latin typeface="Courier New"/>
              <a:ea typeface="Courier New"/>
              <a:cs typeface="Courier New"/>
              <a:sym typeface="Courier New"/>
            </a:endParaRPr>
          </a:p>
          <a:p>
            <a:pPr indent="0" lvl="0" marL="0" rtl="0" algn="l">
              <a:spcBef>
                <a:spcPts val="1600"/>
              </a:spcBef>
              <a:spcAft>
                <a:spcPts val="0"/>
              </a:spcAft>
              <a:buNone/>
            </a:pPr>
            <a:r>
              <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push len            ; Size to get from the heap and pass the size to the malloc function</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call malloc         ; Call the malloc function - now eax has the address of the allocated memory</a:t>
            </a:r>
            <a:endParaRPr b="1" sz="800">
              <a:latin typeface="Courier New"/>
              <a:ea typeface="Courier New"/>
              <a:cs typeface="Courier New"/>
              <a:sym typeface="Courier New"/>
            </a:endParaRPr>
          </a:p>
          <a:p>
            <a:pPr indent="0" lvl="0" marL="0" rtl="0" algn="l">
              <a:spcBef>
                <a:spcPts val="1600"/>
              </a:spcBef>
              <a:spcAft>
                <a:spcPts val="0"/>
              </a:spcAft>
              <a:buNone/>
            </a:pPr>
            <a:r>
              <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mov ebx, [ebp + 12]</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mov [eax + info], ebx    ; Add the element to the node data field</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mov dword [eax + next], 0   ; Address of the next element is NULL, because it is the last element in the list</a:t>
            </a:r>
            <a:endParaRPr b="1" sz="800">
              <a:latin typeface="Courier New"/>
              <a:ea typeface="Courier New"/>
              <a:cs typeface="Courier New"/>
              <a:sym typeface="Courier New"/>
            </a:endParaRPr>
          </a:p>
          <a:p>
            <a:pPr indent="0" lvl="0" marL="0" rtl="0" algn="l">
              <a:spcBef>
                <a:spcPts val="1600"/>
              </a:spcBef>
              <a:spcAft>
                <a:spcPts val="0"/>
              </a:spcAft>
              <a:buNone/>
            </a:pPr>
            <a:r>
              <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mov ebx, [ebp + 8]  ; Retrieve the address to the first element</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cmp dword [ebx], 0</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je null_pointer</a:t>
            </a:r>
            <a:endParaRPr b="1" sz="800">
              <a:latin typeface="Courier New"/>
              <a:ea typeface="Courier New"/>
              <a:cs typeface="Courier New"/>
              <a:sym typeface="Courier New"/>
            </a:endParaRPr>
          </a:p>
          <a:p>
            <a:pPr indent="0" lvl="0" marL="0" rtl="0" algn="l">
              <a:spcBef>
                <a:spcPts val="1600"/>
              </a:spcBef>
              <a:spcAft>
                <a:spcPts val="0"/>
              </a:spcAft>
              <a:buNone/>
            </a:pPr>
            <a:r>
              <a:t/>
            </a:r>
            <a:endParaRPr b="1" sz="800">
              <a:latin typeface="Courier New"/>
              <a:ea typeface="Courier New"/>
              <a:cs typeface="Courier New"/>
              <a:sym typeface="Courier New"/>
            </a:endParaRPr>
          </a:p>
          <a:p>
            <a:pPr indent="0" lvl="0" marL="0" rtl="0" algn="l">
              <a:spcBef>
                <a:spcPts val="1600"/>
              </a:spcBef>
              <a:spcAft>
                <a:spcPts val="1600"/>
              </a:spcAft>
              <a:buNone/>
            </a:pPr>
            <a:r>
              <a:rPr b="1" lang="en" sz="800">
                <a:latin typeface="Courier New"/>
                <a:ea typeface="Courier New"/>
                <a:cs typeface="Courier New"/>
                <a:sym typeface="Courier New"/>
              </a:rPr>
              <a:t>    </a:t>
            </a:r>
            <a:endParaRPr b="1" sz="800">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58"/>
          <p:cNvSpPr txBox="1"/>
          <p:nvPr>
            <p:ph idx="1" type="body"/>
          </p:nvPr>
        </p:nvSpPr>
        <p:spPr>
          <a:xfrm>
            <a:off x="1158400" y="93200"/>
            <a:ext cx="7923900" cy="496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Courier New"/>
                <a:ea typeface="Courier New"/>
                <a:cs typeface="Courier New"/>
                <a:sym typeface="Courier New"/>
              </a:rPr>
              <a:t>mov ebx, [ebx]      ; This parameter was the address of the address</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 Now it is the address of the first element, in this case, not null</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 If it is not NULL, find the address of the last element</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next_element:</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cmp dword [ebx + next], 0</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je found_last</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mov ebx, [ebx + next]</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jmp next_element</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found_last:</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push eax</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push addMes</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call puts</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add esp, 4              ; Restore the stack</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pop eax</a:t>
            </a:r>
            <a:endParaRPr b="1" sz="800">
              <a:latin typeface="Courier New"/>
              <a:ea typeface="Courier New"/>
              <a:cs typeface="Courier New"/>
              <a:sym typeface="Courier New"/>
            </a:endParaRPr>
          </a:p>
          <a:p>
            <a:pPr indent="0" lvl="0" marL="0" rtl="0" algn="l">
              <a:spcBef>
                <a:spcPts val="1600"/>
              </a:spcBef>
              <a:spcAft>
                <a:spcPts val="1600"/>
              </a:spcAft>
              <a:buNone/>
            </a:pPr>
            <a:r>
              <a:t/>
            </a:r>
            <a:endParaRPr b="1" sz="800">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59"/>
          <p:cNvSpPr txBox="1"/>
          <p:nvPr>
            <p:ph idx="1" type="body"/>
          </p:nvPr>
        </p:nvSpPr>
        <p:spPr>
          <a:xfrm>
            <a:off x="1148800" y="52225"/>
            <a:ext cx="7924200" cy="50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mov [ebx + next], eax   ; Last element is this one from the newly allocated memory block</a:t>
            </a:r>
            <a:endParaRPr b="1" sz="800">
              <a:latin typeface="Courier New"/>
              <a:ea typeface="Courier New"/>
              <a:cs typeface="Courier New"/>
              <a:sym typeface="Courier New"/>
            </a:endParaRPr>
          </a:p>
          <a:p>
            <a:pPr indent="0" lvl="0" marL="0" rtl="0" algn="l">
              <a:spcBef>
                <a:spcPts val="1600"/>
              </a:spcBef>
              <a:spcAft>
                <a:spcPts val="0"/>
              </a:spcAft>
              <a:buNone/>
            </a:pPr>
            <a:r>
              <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go_out:</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pop ebx             ; Restore registers</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pop eax</a:t>
            </a:r>
            <a:endParaRPr b="1" sz="800">
              <a:latin typeface="Courier New"/>
              <a:ea typeface="Courier New"/>
              <a:cs typeface="Courier New"/>
              <a:sym typeface="Courier New"/>
            </a:endParaRPr>
          </a:p>
          <a:p>
            <a:pPr indent="0" lvl="0" marL="0" rtl="0" algn="l">
              <a:spcBef>
                <a:spcPts val="1600"/>
              </a:spcBef>
              <a:spcAft>
                <a:spcPts val="0"/>
              </a:spcAft>
              <a:buNone/>
            </a:pPr>
            <a:r>
              <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mov esp, ebp</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pop ebp</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ret 8               ; Return to the caller function and cleaning the stack</a:t>
            </a:r>
            <a:endParaRPr b="1" sz="800">
              <a:latin typeface="Courier New"/>
              <a:ea typeface="Courier New"/>
              <a:cs typeface="Courier New"/>
              <a:sym typeface="Courier New"/>
            </a:endParaRPr>
          </a:p>
          <a:p>
            <a:pPr indent="0" lvl="0" marL="0" rtl="0" algn="l">
              <a:spcBef>
                <a:spcPts val="1600"/>
              </a:spcBef>
              <a:spcAft>
                <a:spcPts val="0"/>
              </a:spcAft>
              <a:buNone/>
            </a:pPr>
            <a:r>
              <a:t/>
            </a:r>
            <a:endParaRPr b="1" sz="800">
              <a:latin typeface="Courier New"/>
              <a:ea typeface="Courier New"/>
              <a:cs typeface="Courier New"/>
              <a:sym typeface="Courier New"/>
            </a:endParaRPr>
          </a:p>
          <a:p>
            <a:pPr indent="0" lvl="0" marL="0" rtl="0" algn="l">
              <a:spcBef>
                <a:spcPts val="1600"/>
              </a:spcBef>
              <a:spcAft>
                <a:spcPts val="1600"/>
              </a:spcAft>
              <a:buNone/>
            </a:pPr>
            <a:r>
              <a:t/>
            </a:r>
            <a:endParaRPr b="1" sz="800">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60"/>
          <p:cNvSpPr txBox="1"/>
          <p:nvPr>
            <p:ph idx="1" type="body"/>
          </p:nvPr>
        </p:nvSpPr>
        <p:spPr>
          <a:xfrm>
            <a:off x="1187975" y="78325"/>
            <a:ext cx="7767600" cy="49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Courier New"/>
                <a:ea typeface="Courier New"/>
                <a:cs typeface="Courier New"/>
                <a:sym typeface="Courier New"/>
              </a:rPr>
              <a:t>null_pointer:</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push eax</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push nullMes</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call puts</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add esp, 4</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pop eax</a:t>
            </a:r>
            <a:endParaRPr b="1" sz="800">
              <a:latin typeface="Courier New"/>
              <a:ea typeface="Courier New"/>
              <a:cs typeface="Courier New"/>
              <a:sym typeface="Courier New"/>
            </a:endParaRPr>
          </a:p>
          <a:p>
            <a:pPr indent="0" lvl="0" marL="0" rtl="0" algn="l">
              <a:spcBef>
                <a:spcPts val="1600"/>
              </a:spcBef>
              <a:spcAft>
                <a:spcPts val="0"/>
              </a:spcAft>
              <a:buNone/>
            </a:pPr>
            <a:r>
              <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mov [ebx], eax      ; Point the address of the first element to the allocated memory</a:t>
            </a:r>
            <a:endParaRPr b="1" sz="800">
              <a:latin typeface="Courier New"/>
              <a:ea typeface="Courier New"/>
              <a:cs typeface="Courier New"/>
              <a:sym typeface="Courier New"/>
            </a:endParaRPr>
          </a:p>
          <a:p>
            <a:pPr indent="0" lvl="0" marL="0" rtl="0" algn="l">
              <a:spcBef>
                <a:spcPts val="1600"/>
              </a:spcBef>
              <a:spcAft>
                <a:spcPts val="0"/>
              </a:spcAft>
              <a:buNone/>
            </a:pPr>
            <a:r>
              <a:t/>
            </a:r>
            <a:endParaRPr b="1" sz="800">
              <a:latin typeface="Courier New"/>
              <a:ea typeface="Courier New"/>
              <a:cs typeface="Courier New"/>
              <a:sym typeface="Courier New"/>
            </a:endParaRPr>
          </a:p>
          <a:p>
            <a:pPr indent="0" lvl="0" marL="0" rtl="0" algn="l">
              <a:spcBef>
                <a:spcPts val="1600"/>
              </a:spcBef>
              <a:spcAft>
                <a:spcPts val="0"/>
              </a:spcAft>
              <a:buNone/>
            </a:pPr>
            <a:r>
              <a:rPr b="1" lang="en" sz="800">
                <a:latin typeface="Courier New"/>
                <a:ea typeface="Courier New"/>
                <a:cs typeface="Courier New"/>
                <a:sym typeface="Courier New"/>
              </a:rPr>
              <a:t>    jmp go_out</a:t>
            </a:r>
            <a:endParaRPr b="1" sz="800">
              <a:latin typeface="Courier New"/>
              <a:ea typeface="Courier New"/>
              <a:cs typeface="Courier New"/>
              <a:sym typeface="Courier New"/>
            </a:endParaRPr>
          </a:p>
          <a:p>
            <a:pPr indent="0" lvl="0" marL="0" rtl="0" algn="l">
              <a:spcBef>
                <a:spcPts val="1600"/>
              </a:spcBef>
              <a:spcAft>
                <a:spcPts val="1600"/>
              </a:spcAft>
              <a:buNone/>
            </a:pPr>
            <a:r>
              <a:t/>
            </a:r>
            <a:endParaRPr b="1" sz="800">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61"/>
          <p:cNvSpPr txBox="1"/>
          <p:nvPr>
            <p:ph idx="1" type="body"/>
          </p:nvPr>
        </p:nvSpPr>
        <p:spPr>
          <a:xfrm>
            <a:off x="1146075" y="105525"/>
            <a:ext cx="7862400" cy="491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Explanation:</a:t>
            </a:r>
            <a:endParaRPr b="1" sz="1400"/>
          </a:p>
          <a:p>
            <a:pPr indent="0" lvl="0" marL="0" rtl="0" algn="l">
              <a:spcBef>
                <a:spcPts val="1600"/>
              </a:spcBef>
              <a:spcAft>
                <a:spcPts val="0"/>
              </a:spcAft>
              <a:buNone/>
            </a:pPr>
            <a:r>
              <a:rPr b="1" lang="en" sz="1400"/>
              <a:t>Malloc, free, putchar and puts are library functions.</a:t>
            </a:r>
            <a:endParaRPr b="1" sz="1400"/>
          </a:p>
          <a:p>
            <a:pPr indent="0" lvl="0" marL="0" rtl="0" algn="l">
              <a:spcBef>
                <a:spcPts val="1600"/>
              </a:spcBef>
              <a:spcAft>
                <a:spcPts val="0"/>
              </a:spcAft>
              <a:buNone/>
            </a:pPr>
            <a:r>
              <a:rPr b="1" lang="en" sz="1400"/>
              <a:t>Structure for the list node and several strings for messages defined in the data section. </a:t>
            </a:r>
            <a:endParaRPr b="1" sz="1400"/>
          </a:p>
          <a:p>
            <a:pPr indent="0" lvl="0" marL="0" rtl="0" algn="l">
              <a:spcBef>
                <a:spcPts val="1600"/>
              </a:spcBef>
              <a:spcAft>
                <a:spcPts val="0"/>
              </a:spcAft>
              <a:buNone/>
            </a:pPr>
            <a:r>
              <a:rPr b="1" lang="en" sz="1400"/>
              <a:t>The .bss section is for uninitialized variables, in this case the pointer points to the NULL list head, because the list is empty at first.</a:t>
            </a:r>
            <a:endParaRPr b="1" sz="1400"/>
          </a:p>
          <a:p>
            <a:pPr indent="0" lvl="0" marL="0" rtl="0" algn="l">
              <a:spcBef>
                <a:spcPts val="1600"/>
              </a:spcBef>
              <a:spcAft>
                <a:spcPts val="0"/>
              </a:spcAft>
              <a:buNone/>
            </a:pPr>
            <a:r>
              <a:rPr b="1" lang="en" sz="1400"/>
              <a:t>The code retrieves one of the parameters from the stack – the data to add in the new node, then memory is allocated for the new node and its pointer placed in the EAX register. </a:t>
            </a:r>
            <a:endParaRPr b="1" sz="1400"/>
          </a:p>
          <a:p>
            <a:pPr indent="0" lvl="0" marL="0" rtl="0" algn="l">
              <a:spcBef>
                <a:spcPts val="1600"/>
              </a:spcBef>
              <a:spcAft>
                <a:spcPts val="0"/>
              </a:spcAft>
              <a:buNone/>
            </a:pPr>
            <a:r>
              <a:rPr b="1" lang="en" sz="1400"/>
              <a:t>The node structure is filled with the required data and pointer to next element – NULL – as it will be the last element. </a:t>
            </a:r>
            <a:endParaRPr b="1" sz="1400"/>
          </a:p>
          <a:p>
            <a:pPr indent="0" lvl="0" marL="0" rtl="0" algn="l">
              <a:spcBef>
                <a:spcPts val="1600"/>
              </a:spcBef>
              <a:spcAft>
                <a:spcPts val="0"/>
              </a:spcAft>
              <a:buNone/>
            </a:pPr>
            <a:r>
              <a:rPr b="1" lang="en" sz="1400"/>
              <a:t>Then a loop through all elements until the last one is reached, that will be linked to the newly created node through its “next” field. A message is printed when an element is added or otherwise..</a:t>
            </a:r>
            <a:endParaRPr b="1" sz="1400"/>
          </a:p>
          <a:p>
            <a:pPr indent="0" lvl="0" marL="0" rtl="0" algn="l">
              <a:spcBef>
                <a:spcPts val="1600"/>
              </a:spcBef>
              <a:spcAft>
                <a:spcPts val="1600"/>
              </a:spcAft>
              <a:buNone/>
            </a:pPr>
            <a:r>
              <a:t/>
            </a:r>
            <a:endParaRPr b="1"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3948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Disadvantage of using procedures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2" name="Google Shape;302;p17"/>
          <p:cNvSpPr txBox="1"/>
          <p:nvPr>
            <p:ph idx="1" type="body"/>
          </p:nvPr>
        </p:nvSpPr>
        <p:spPr>
          <a:xfrm>
            <a:off x="1303800" y="1597875"/>
            <a:ext cx="7722900" cy="34890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b="1" lang="en" sz="1400"/>
              <a:t>Extra code may be required to integrate procedures</a:t>
            </a:r>
            <a:endParaRPr b="1" sz="1400"/>
          </a:p>
          <a:p>
            <a:pPr indent="-317500" lvl="0" marL="457200" rtl="0" algn="l">
              <a:lnSpc>
                <a:spcPct val="200000"/>
              </a:lnSpc>
              <a:spcBef>
                <a:spcPts val="0"/>
              </a:spcBef>
              <a:spcAft>
                <a:spcPts val="0"/>
              </a:spcAft>
              <a:buSzPts val="1400"/>
              <a:buChar char="-"/>
            </a:pPr>
            <a:r>
              <a:rPr b="1" lang="en" sz="1400"/>
              <a:t>Linking of the procedures may be required</a:t>
            </a:r>
            <a:endParaRPr b="1" sz="1400"/>
          </a:p>
          <a:p>
            <a:pPr indent="-317500" lvl="0" marL="457200" rtl="0" algn="l">
              <a:lnSpc>
                <a:spcPct val="200000"/>
              </a:lnSpc>
              <a:spcBef>
                <a:spcPts val="0"/>
              </a:spcBef>
              <a:spcAft>
                <a:spcPts val="0"/>
              </a:spcAft>
              <a:buSzPts val="1400"/>
              <a:buChar char="-"/>
            </a:pPr>
            <a:r>
              <a:rPr b="1" lang="en" sz="1400"/>
              <a:t>Processor needs to do extra work to save status of the current procedure and load status of called procedure. The queue must be emptied so that instructions of the procedure can be filled in the queue.</a:t>
            </a:r>
            <a:endParaRPr b="1" sz="1400"/>
          </a:p>
          <a:p>
            <a:pPr indent="0" lvl="0" marL="0" rtl="0" algn="l">
              <a:lnSpc>
                <a:spcPct val="200000"/>
              </a:lnSpc>
              <a:spcBef>
                <a:spcPts val="1600"/>
              </a:spcBef>
              <a:spcAft>
                <a:spcPts val="0"/>
              </a:spcAft>
              <a:buNone/>
            </a:pPr>
            <a:r>
              <a:t/>
            </a:r>
            <a:endParaRPr b="1" sz="1400"/>
          </a:p>
          <a:p>
            <a:pPr indent="0" lvl="0" marL="0" rtl="0" algn="l">
              <a:lnSpc>
                <a:spcPct val="200000"/>
              </a:lnSpc>
              <a:spcBef>
                <a:spcPts val="1600"/>
              </a:spcBef>
              <a:spcAft>
                <a:spcPts val="1600"/>
              </a:spcAft>
              <a:buNone/>
            </a:pPr>
            <a:r>
              <a:t/>
            </a:r>
            <a:endParaRPr b="1" sz="1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Google Shape;543;p62"/>
          <p:cNvSpPr txBox="1"/>
          <p:nvPr>
            <p:ph idx="1" type="body"/>
          </p:nvPr>
        </p:nvSpPr>
        <p:spPr>
          <a:xfrm>
            <a:off x="1135750" y="52225"/>
            <a:ext cx="7924200" cy="503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696969"/>
                </a:solidFill>
                <a:highlight>
                  <a:srgbClr val="FFFFFF"/>
                </a:highlight>
                <a:latin typeface="Arial"/>
                <a:ea typeface="Arial"/>
                <a:cs typeface="Arial"/>
                <a:sym typeface="Arial"/>
              </a:rPr>
              <a:t>; Procedure: pop</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696969"/>
                </a:solidFill>
                <a:highlight>
                  <a:srgbClr val="FFFFFF"/>
                </a:highlight>
                <a:latin typeface="Arial"/>
                <a:ea typeface="Arial"/>
                <a:cs typeface="Arial"/>
                <a:sym typeface="Arial"/>
              </a:rPr>
              <a:t>; Retrieves the first element in the list in eax and deletes it.</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696969"/>
                </a:solidFill>
                <a:highlight>
                  <a:srgbClr val="FFFFFF"/>
                </a:highlight>
                <a:latin typeface="Arial"/>
                <a:ea typeface="Arial"/>
                <a:cs typeface="Arial"/>
                <a:sym typeface="Arial"/>
              </a:rPr>
              <a:t>; The list acts like a queue</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696969"/>
                </a:solidFill>
                <a:highlight>
                  <a:srgbClr val="FFFFFF"/>
                </a:highlight>
                <a:latin typeface="Arial"/>
                <a:ea typeface="Arial"/>
                <a:cs typeface="Arial"/>
                <a:sym typeface="Arial"/>
              </a:rPr>
              <a:t>; Params:</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696969"/>
                </a:solidFill>
                <a:highlight>
                  <a:srgbClr val="FFFFFF"/>
                </a:highlight>
                <a:latin typeface="Arial"/>
                <a:ea typeface="Arial"/>
                <a:cs typeface="Arial"/>
                <a:sym typeface="Arial"/>
              </a:rPr>
              <a:t>; - address to the address of the first element</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696969"/>
                </a:solidFill>
                <a:highlight>
                  <a:srgbClr val="FFFFFF"/>
                </a:highlight>
                <a:latin typeface="Arial"/>
                <a:ea typeface="Arial"/>
                <a:cs typeface="Arial"/>
                <a:sym typeface="Arial"/>
              </a:rPr>
              <a:t>; Return: eax = the element removed</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E34ADC"/>
                </a:solidFill>
                <a:highlight>
                  <a:srgbClr val="FFFFFF"/>
                </a:highlight>
                <a:latin typeface="Arial"/>
                <a:ea typeface="Arial"/>
                <a:cs typeface="Arial"/>
                <a:sym typeface="Arial"/>
              </a:rPr>
              <a:t>pop:</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push</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ebp</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mov</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ebp</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esp</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push</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ebx</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push</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edx</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push</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ecx</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b="1" sz="800">
              <a:latin typeface="Courier New"/>
              <a:ea typeface="Courier New"/>
              <a:cs typeface="Courier New"/>
              <a:sym typeface="Courier New"/>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63"/>
          <p:cNvSpPr txBox="1"/>
          <p:nvPr>
            <p:ph idx="1" type="body"/>
          </p:nvPr>
        </p:nvSpPr>
        <p:spPr>
          <a:xfrm>
            <a:off x="1148800" y="65275"/>
            <a:ext cx="7884900" cy="49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mov</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ebx</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808030"/>
                </a:solidFill>
                <a:highlight>
                  <a:srgbClr val="FFFFFF"/>
                </a:highlight>
                <a:latin typeface="Arial"/>
                <a:ea typeface="Arial"/>
                <a:cs typeface="Arial"/>
                <a:sym typeface="Arial"/>
              </a:rPr>
              <a:t>[</a:t>
            </a:r>
            <a:r>
              <a:rPr lang="en" sz="800">
                <a:solidFill>
                  <a:srgbClr val="000080"/>
                </a:solidFill>
                <a:highlight>
                  <a:srgbClr val="FFFFFF"/>
                </a:highlight>
                <a:latin typeface="Arial"/>
                <a:ea typeface="Arial"/>
                <a:cs typeface="Arial"/>
                <a:sym typeface="Arial"/>
              </a:rPr>
              <a:t>ebp</a:t>
            </a:r>
            <a:r>
              <a:rPr lang="en" sz="800">
                <a:solidFill>
                  <a:srgbClr val="000000"/>
                </a:solidFill>
                <a:highlight>
                  <a:srgbClr val="FFFFFF"/>
                </a:highlight>
                <a:latin typeface="Arial"/>
                <a:ea typeface="Arial"/>
                <a:cs typeface="Arial"/>
                <a:sym typeface="Arial"/>
              </a:rPr>
              <a:t> </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008C00"/>
                </a:solidFill>
                <a:highlight>
                  <a:srgbClr val="FFFFFF"/>
                </a:highlight>
                <a:latin typeface="Arial"/>
                <a:ea typeface="Arial"/>
                <a:cs typeface="Arial"/>
                <a:sym typeface="Arial"/>
              </a:rPr>
              <a:t>8</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696969"/>
                </a:solidFill>
                <a:highlight>
                  <a:srgbClr val="FFFFFF"/>
                </a:highlight>
                <a:latin typeface="Arial"/>
                <a:ea typeface="Arial"/>
                <a:cs typeface="Arial"/>
                <a:sym typeface="Arial"/>
              </a:rPr>
              <a:t>; Address of the address of the first element</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mov</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eax</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808030"/>
                </a:solidFill>
                <a:highlight>
                  <a:srgbClr val="FFFFFF"/>
                </a:highlight>
                <a:latin typeface="Arial"/>
                <a:ea typeface="Arial"/>
                <a:cs typeface="Arial"/>
                <a:sym typeface="Arial"/>
              </a:rPr>
              <a:t>[</a:t>
            </a:r>
            <a:r>
              <a:rPr lang="en" sz="800">
                <a:solidFill>
                  <a:srgbClr val="000080"/>
                </a:solidFill>
                <a:highlight>
                  <a:srgbClr val="FFFFFF"/>
                </a:highlight>
                <a:latin typeface="Arial"/>
                <a:ea typeface="Arial"/>
                <a:cs typeface="Arial"/>
                <a:sym typeface="Arial"/>
              </a:rPr>
              <a:t>ebx</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696969"/>
                </a:solidFill>
                <a:highlight>
                  <a:srgbClr val="FFFFFF"/>
                </a:highlight>
                <a:latin typeface="Arial"/>
                <a:ea typeface="Arial"/>
                <a:cs typeface="Arial"/>
                <a:sym typeface="Arial"/>
              </a:rPr>
              <a:t>; Address of the first element</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cmp</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eax</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008C00"/>
                </a:solidFill>
                <a:highlight>
                  <a:srgbClr val="FFFFFF"/>
                </a:highlight>
                <a:latin typeface="Arial"/>
                <a:ea typeface="Arial"/>
                <a:cs typeface="Arial"/>
                <a:sym typeface="Arial"/>
              </a:rPr>
              <a:t>0</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je</a:t>
            </a:r>
            <a:r>
              <a:rPr lang="en" sz="800">
                <a:solidFill>
                  <a:srgbClr val="000000"/>
                </a:solidFill>
                <a:highlight>
                  <a:srgbClr val="FFFFFF"/>
                </a:highlight>
                <a:latin typeface="Arial"/>
                <a:ea typeface="Arial"/>
                <a:cs typeface="Arial"/>
                <a:sym typeface="Arial"/>
              </a:rPr>
              <a:t> </a:t>
            </a:r>
            <a:r>
              <a:rPr lang="en" sz="800">
                <a:solidFill>
                  <a:srgbClr val="E34ADC"/>
                </a:solidFill>
                <a:highlight>
                  <a:srgbClr val="FFFFFF"/>
                </a:highlight>
                <a:latin typeface="Arial"/>
                <a:ea typeface="Arial"/>
                <a:cs typeface="Arial"/>
                <a:sym typeface="Arial"/>
              </a:rPr>
              <a:t>donePop</a:t>
            </a:r>
            <a:r>
              <a:rPr lang="en" sz="800">
                <a:solidFill>
                  <a:srgbClr val="000000"/>
                </a:solidFill>
                <a:highlight>
                  <a:srgbClr val="FFFFFF"/>
                </a:highlight>
                <a:latin typeface="Arial"/>
                <a:ea typeface="Arial"/>
                <a:cs typeface="Arial"/>
                <a:sym typeface="Arial"/>
              </a:rPr>
              <a:t>                  </a:t>
            </a:r>
            <a:r>
              <a:rPr lang="en" sz="800">
                <a:solidFill>
                  <a:srgbClr val="696969"/>
                </a:solidFill>
                <a:highlight>
                  <a:srgbClr val="FFFFFF"/>
                </a:highlight>
                <a:latin typeface="Arial"/>
                <a:ea typeface="Arial"/>
                <a:cs typeface="Arial"/>
                <a:sym typeface="Arial"/>
              </a:rPr>
              <a:t>; Don't do anything if the list is empty</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mov</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edx</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eax</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mov</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eax</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808030"/>
                </a:solidFill>
                <a:highlight>
                  <a:srgbClr val="FFFFFF"/>
                </a:highlight>
                <a:latin typeface="Arial"/>
                <a:ea typeface="Arial"/>
                <a:cs typeface="Arial"/>
                <a:sym typeface="Arial"/>
              </a:rPr>
              <a:t>[</a:t>
            </a:r>
            <a:r>
              <a:rPr lang="en" sz="800">
                <a:solidFill>
                  <a:srgbClr val="000080"/>
                </a:solidFill>
                <a:highlight>
                  <a:srgbClr val="FFFFFF"/>
                </a:highlight>
                <a:latin typeface="Arial"/>
                <a:ea typeface="Arial"/>
                <a:cs typeface="Arial"/>
                <a:sym typeface="Arial"/>
              </a:rPr>
              <a:t>eax</a:t>
            </a:r>
            <a:r>
              <a:rPr lang="en" sz="800">
                <a:solidFill>
                  <a:srgbClr val="000000"/>
                </a:solidFill>
                <a:highlight>
                  <a:srgbClr val="FFFFFF"/>
                </a:highlight>
                <a:latin typeface="Arial"/>
                <a:ea typeface="Arial"/>
                <a:cs typeface="Arial"/>
                <a:sym typeface="Arial"/>
              </a:rPr>
              <a:t> </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info</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696969"/>
                </a:solidFill>
                <a:highlight>
                  <a:srgbClr val="FFFFFF"/>
                </a:highlight>
                <a:latin typeface="Arial"/>
                <a:ea typeface="Arial"/>
                <a:cs typeface="Arial"/>
                <a:sym typeface="Arial"/>
              </a:rPr>
              <a:t>; The information stored in the element</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mov</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ecx</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808030"/>
                </a:solidFill>
                <a:highlight>
                  <a:srgbClr val="FFFFFF"/>
                </a:highlight>
                <a:latin typeface="Arial"/>
                <a:ea typeface="Arial"/>
                <a:cs typeface="Arial"/>
                <a:sym typeface="Arial"/>
              </a:rPr>
              <a:t>[</a:t>
            </a:r>
            <a:r>
              <a:rPr lang="en" sz="800">
                <a:solidFill>
                  <a:srgbClr val="000080"/>
                </a:solidFill>
                <a:highlight>
                  <a:srgbClr val="FFFFFF"/>
                </a:highlight>
                <a:latin typeface="Arial"/>
                <a:ea typeface="Arial"/>
                <a:cs typeface="Arial"/>
                <a:sym typeface="Arial"/>
              </a:rPr>
              <a:t>edx</a:t>
            </a:r>
            <a:r>
              <a:rPr lang="en" sz="800">
                <a:solidFill>
                  <a:srgbClr val="000000"/>
                </a:solidFill>
                <a:highlight>
                  <a:srgbClr val="FFFFFF"/>
                </a:highlight>
                <a:latin typeface="Arial"/>
                <a:ea typeface="Arial"/>
                <a:cs typeface="Arial"/>
                <a:sym typeface="Arial"/>
              </a:rPr>
              <a:t> </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next</a:t>
            </a:r>
            <a:r>
              <a:rPr lang="en" sz="800">
                <a:solidFill>
                  <a:srgbClr val="808030"/>
                </a:solidFill>
                <a:highlight>
                  <a:srgbClr val="FFFFFF"/>
                </a:highlight>
                <a:latin typeface="Arial"/>
                <a:ea typeface="Arial"/>
                <a:cs typeface="Arial"/>
                <a:sym typeface="Arial"/>
              </a:rPr>
              <a:t>]</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mov</a:t>
            </a:r>
            <a:r>
              <a:rPr lang="en" sz="800">
                <a:solidFill>
                  <a:srgbClr val="000000"/>
                </a:solidFill>
                <a:highlight>
                  <a:srgbClr val="FFFFFF"/>
                </a:highlight>
                <a:latin typeface="Arial"/>
                <a:ea typeface="Arial"/>
                <a:cs typeface="Arial"/>
                <a:sym typeface="Arial"/>
              </a:rPr>
              <a:t> </a:t>
            </a:r>
            <a:r>
              <a:rPr lang="en" sz="800">
                <a:solidFill>
                  <a:srgbClr val="808030"/>
                </a:solidFill>
                <a:highlight>
                  <a:srgbClr val="FFFFFF"/>
                </a:highlight>
                <a:latin typeface="Arial"/>
                <a:ea typeface="Arial"/>
                <a:cs typeface="Arial"/>
                <a:sym typeface="Arial"/>
              </a:rPr>
              <a:t>[</a:t>
            </a:r>
            <a:r>
              <a:rPr lang="en" sz="800">
                <a:solidFill>
                  <a:srgbClr val="000080"/>
                </a:solidFill>
                <a:highlight>
                  <a:srgbClr val="FFFFFF"/>
                </a:highlight>
                <a:latin typeface="Arial"/>
                <a:ea typeface="Arial"/>
                <a:cs typeface="Arial"/>
                <a:sym typeface="Arial"/>
              </a:rPr>
              <a:t>ebx</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ecx</a:t>
            </a:r>
            <a:r>
              <a:rPr lang="en" sz="800">
                <a:solidFill>
                  <a:srgbClr val="000000"/>
                </a:solidFill>
                <a:highlight>
                  <a:srgbClr val="FFFFFF"/>
                </a:highlight>
                <a:latin typeface="Arial"/>
                <a:ea typeface="Arial"/>
                <a:cs typeface="Arial"/>
                <a:sym typeface="Arial"/>
              </a:rPr>
              <a:t>              </a:t>
            </a:r>
            <a:r>
              <a:rPr lang="en" sz="800">
                <a:solidFill>
                  <a:srgbClr val="696969"/>
                </a:solidFill>
                <a:highlight>
                  <a:srgbClr val="FFFFFF"/>
                </a:highlight>
                <a:latin typeface="Arial"/>
                <a:ea typeface="Arial"/>
                <a:cs typeface="Arial"/>
                <a:sym typeface="Arial"/>
              </a:rPr>
              <a:t>; The address to the first element changed to point to the next one</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rPr lang="en" sz="800">
                <a:solidFill>
                  <a:srgbClr val="000000"/>
                </a:solidFill>
                <a:highlight>
                  <a:srgbClr val="FFFFFF"/>
                </a:highlight>
                <a:latin typeface="Arial"/>
                <a:ea typeface="Arial"/>
                <a:cs typeface="Arial"/>
                <a:sym typeface="Arial"/>
              </a:rPr>
              <a:t>    </a:t>
            </a:r>
            <a:endParaRPr b="1" sz="800">
              <a:latin typeface="Courier New"/>
              <a:ea typeface="Courier New"/>
              <a:cs typeface="Courier New"/>
              <a:sym typeface="Courier New"/>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64"/>
          <p:cNvSpPr txBox="1"/>
          <p:nvPr>
            <p:ph idx="1" type="body"/>
          </p:nvPr>
        </p:nvSpPr>
        <p:spPr>
          <a:xfrm>
            <a:off x="1174900" y="91375"/>
            <a:ext cx="7858800" cy="496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800000"/>
                </a:solidFill>
                <a:highlight>
                  <a:srgbClr val="FFFFFF"/>
                </a:highlight>
                <a:latin typeface="Arial"/>
                <a:ea typeface="Arial"/>
                <a:cs typeface="Arial"/>
                <a:sym typeface="Arial"/>
              </a:rPr>
              <a:t>pusha</a:t>
            </a:r>
            <a:r>
              <a:rPr lang="en" sz="800">
                <a:solidFill>
                  <a:srgbClr val="000000"/>
                </a:solidFill>
                <a:highlight>
                  <a:srgbClr val="FFFFFF"/>
                </a:highlight>
                <a:latin typeface="Arial"/>
                <a:ea typeface="Arial"/>
                <a:cs typeface="Arial"/>
                <a:sym typeface="Arial"/>
              </a:rPr>
              <a:t>                       </a:t>
            </a:r>
            <a:r>
              <a:rPr lang="en" sz="800">
                <a:solidFill>
                  <a:srgbClr val="696969"/>
                </a:solidFill>
                <a:highlight>
                  <a:srgbClr val="FFFFFF"/>
                </a:highlight>
                <a:latin typeface="Arial"/>
                <a:ea typeface="Arial"/>
                <a:cs typeface="Arial"/>
                <a:sym typeface="Arial"/>
              </a:rPr>
              <a:t>;</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push</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edx</a:t>
            </a:r>
            <a:r>
              <a:rPr lang="en" sz="800">
                <a:solidFill>
                  <a:srgbClr val="000000"/>
                </a:solidFill>
                <a:highlight>
                  <a:srgbClr val="FFFFFF"/>
                </a:highlight>
                <a:latin typeface="Arial"/>
                <a:ea typeface="Arial"/>
                <a:cs typeface="Arial"/>
                <a:sym typeface="Arial"/>
              </a:rPr>
              <a:t>                    </a:t>
            </a:r>
            <a:r>
              <a:rPr lang="en" sz="800">
                <a:solidFill>
                  <a:srgbClr val="696969"/>
                </a:solidFill>
                <a:highlight>
                  <a:srgbClr val="FFFFFF"/>
                </a:highlight>
                <a:latin typeface="Arial"/>
                <a:ea typeface="Arial"/>
                <a:cs typeface="Arial"/>
                <a:sym typeface="Arial"/>
              </a:rPr>
              <a:t>; Free the allocated resources</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call</a:t>
            </a:r>
            <a:r>
              <a:rPr lang="en" sz="800">
                <a:solidFill>
                  <a:srgbClr val="000000"/>
                </a:solidFill>
                <a:highlight>
                  <a:srgbClr val="FFFFFF"/>
                </a:highlight>
                <a:latin typeface="Arial"/>
                <a:ea typeface="Arial"/>
                <a:cs typeface="Arial"/>
                <a:sym typeface="Arial"/>
              </a:rPr>
              <a:t> </a:t>
            </a:r>
            <a:r>
              <a:rPr lang="en" sz="800">
                <a:solidFill>
                  <a:srgbClr val="E34ADC"/>
                </a:solidFill>
                <a:highlight>
                  <a:srgbClr val="FFFFFF"/>
                </a:highlight>
                <a:latin typeface="Arial"/>
                <a:ea typeface="Arial"/>
                <a:cs typeface="Arial"/>
                <a:sym typeface="Arial"/>
              </a:rPr>
              <a:t>free</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add</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esp</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008C00"/>
                </a:solidFill>
                <a:highlight>
                  <a:srgbClr val="FFFFFF"/>
                </a:highlight>
                <a:latin typeface="Arial"/>
                <a:ea typeface="Arial"/>
                <a:cs typeface="Arial"/>
                <a:sym typeface="Arial"/>
              </a:rPr>
              <a:t>4</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popa</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E34ADC"/>
                </a:solidFill>
                <a:highlight>
                  <a:srgbClr val="FFFFFF"/>
                </a:highlight>
                <a:latin typeface="Arial"/>
                <a:ea typeface="Arial"/>
                <a:cs typeface="Arial"/>
                <a:sym typeface="Arial"/>
              </a:rPr>
              <a:t>donePop:</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pop</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ecx</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pop</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edx</a:t>
            </a:r>
            <a:r>
              <a:rPr lang="en" sz="800">
                <a:solidFill>
                  <a:srgbClr val="000000"/>
                </a:solidFill>
                <a:highlight>
                  <a:srgbClr val="FFFFFF"/>
                </a:highlight>
                <a:latin typeface="Arial"/>
                <a:ea typeface="Arial"/>
                <a:cs typeface="Arial"/>
                <a:sym typeface="Arial"/>
              </a:rPr>
              <a:t>                     </a:t>
            </a:r>
            <a:r>
              <a:rPr lang="en" sz="800">
                <a:solidFill>
                  <a:srgbClr val="696969"/>
                </a:solidFill>
                <a:highlight>
                  <a:srgbClr val="FFFFFF"/>
                </a:highlight>
                <a:latin typeface="Arial"/>
                <a:ea typeface="Arial"/>
                <a:cs typeface="Arial"/>
                <a:sym typeface="Arial"/>
              </a:rPr>
              <a:t>; Done - restore the registers and return to the calling procedure</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pop</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ebx</a:t>
            </a:r>
            <a:r>
              <a:rPr lang="en" sz="800">
                <a:solidFill>
                  <a:srgbClr val="000000"/>
                </a:solidFill>
                <a:highlight>
                  <a:srgbClr val="FFFFFF"/>
                </a:highlight>
                <a:latin typeface="Arial"/>
                <a:ea typeface="Arial"/>
                <a:cs typeface="Arial"/>
                <a:sym typeface="Arial"/>
              </a:rPr>
              <a:t>         </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mov</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esp</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ebp</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pop</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ebp</a:t>
            </a:r>
            <a:endParaRPr sz="800">
              <a:solidFill>
                <a:srgbClr val="000000"/>
              </a:solidFill>
              <a:highlight>
                <a:srgbClr val="FFFFFF"/>
              </a:highlight>
              <a:latin typeface="Arial"/>
              <a:ea typeface="Arial"/>
              <a:cs typeface="Arial"/>
              <a:sym typeface="Arial"/>
            </a:endParaRPr>
          </a:p>
          <a:p>
            <a:pPr indent="0" lvl="0" marL="101600" marR="10160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ret</a:t>
            </a:r>
            <a:r>
              <a:rPr lang="en" sz="800">
                <a:solidFill>
                  <a:srgbClr val="000000"/>
                </a:solidFill>
                <a:highlight>
                  <a:srgbClr val="FFFFFF"/>
                </a:highlight>
                <a:latin typeface="Arial"/>
                <a:ea typeface="Arial"/>
                <a:cs typeface="Arial"/>
                <a:sym typeface="Arial"/>
              </a:rPr>
              <a:t> </a:t>
            </a:r>
            <a:r>
              <a:rPr lang="en" sz="800">
                <a:solidFill>
                  <a:srgbClr val="008C00"/>
                </a:solidFill>
                <a:highlight>
                  <a:srgbClr val="FFFFFF"/>
                </a:highlight>
                <a:latin typeface="Arial"/>
                <a:ea typeface="Arial"/>
                <a:cs typeface="Arial"/>
                <a:sym typeface="Arial"/>
              </a:rPr>
              <a:t>4</a:t>
            </a:r>
            <a:endParaRPr sz="800">
              <a:solidFill>
                <a:srgbClr val="008C00"/>
              </a:solidFill>
              <a:highlight>
                <a:srgbClr val="FFFFFF"/>
              </a:highlight>
              <a:latin typeface="Arial"/>
              <a:ea typeface="Arial"/>
              <a:cs typeface="Arial"/>
              <a:sym typeface="Arial"/>
            </a:endParaRPr>
          </a:p>
          <a:p>
            <a:pPr indent="0" lvl="0" marL="0" rtl="0" algn="l">
              <a:spcBef>
                <a:spcPts val="800"/>
              </a:spcBef>
              <a:spcAft>
                <a:spcPts val="1600"/>
              </a:spcAft>
              <a:buNone/>
            </a:pPr>
            <a:r>
              <a:rPr b="1" lang="en" sz="1400"/>
              <a:t>This one will store the data in the first element in EAX as a return value. Then the address to the first element is changed to its successor. Memory is thus freed.</a:t>
            </a:r>
            <a:endParaRPr b="1" sz="14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Google Shape;558;p65"/>
          <p:cNvSpPr txBox="1"/>
          <p:nvPr>
            <p:ph idx="1" type="body"/>
          </p:nvPr>
        </p:nvSpPr>
        <p:spPr>
          <a:xfrm>
            <a:off x="1148800" y="78325"/>
            <a:ext cx="7872000" cy="496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696969"/>
                </a:solidFill>
                <a:highlight>
                  <a:srgbClr val="FFFFFF"/>
                </a:highlight>
                <a:latin typeface="Courier New"/>
                <a:ea typeface="Courier New"/>
                <a:cs typeface="Courier New"/>
                <a:sym typeface="Courier New"/>
              </a:rPr>
              <a:t>; Procedure: cleanup</a:t>
            </a:r>
            <a:endParaRPr b="1" sz="8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b="1" lang="en" sz="800">
                <a:solidFill>
                  <a:srgbClr val="696969"/>
                </a:solidFill>
                <a:highlight>
                  <a:srgbClr val="FFFFFF"/>
                </a:highlight>
                <a:latin typeface="Courier New"/>
                <a:ea typeface="Courier New"/>
                <a:cs typeface="Courier New"/>
                <a:sym typeface="Courier New"/>
              </a:rPr>
              <a:t>; Deallocate the memory used by a linked list</a:t>
            </a:r>
            <a:endParaRPr b="1" sz="8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b="1" lang="en" sz="800">
                <a:solidFill>
                  <a:srgbClr val="696969"/>
                </a:solidFill>
                <a:highlight>
                  <a:srgbClr val="FFFFFF"/>
                </a:highlight>
                <a:latin typeface="Courier New"/>
                <a:ea typeface="Courier New"/>
                <a:cs typeface="Courier New"/>
                <a:sym typeface="Courier New"/>
              </a:rPr>
              <a:t>; This function is recursive</a:t>
            </a:r>
            <a:endParaRPr b="1" sz="8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b="1" lang="en" sz="800">
                <a:solidFill>
                  <a:srgbClr val="696969"/>
                </a:solidFill>
                <a:highlight>
                  <a:srgbClr val="FFFFFF"/>
                </a:highlight>
                <a:latin typeface="Courier New"/>
                <a:ea typeface="Courier New"/>
                <a:cs typeface="Courier New"/>
                <a:sym typeface="Courier New"/>
              </a:rPr>
              <a:t>; Params:</a:t>
            </a:r>
            <a:endParaRPr b="1" sz="8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b="1" lang="en" sz="800">
                <a:solidFill>
                  <a:srgbClr val="696969"/>
                </a:solidFill>
                <a:highlight>
                  <a:srgbClr val="FFFFFF"/>
                </a:highlight>
                <a:latin typeface="Courier New"/>
                <a:ea typeface="Courier New"/>
                <a:cs typeface="Courier New"/>
                <a:sym typeface="Courier New"/>
              </a:rPr>
              <a:t>; - address of the list node to free ([ebp + 8])</a:t>
            </a:r>
            <a:endParaRPr b="1" sz="8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b="1" lang="en" sz="800">
                <a:solidFill>
                  <a:srgbClr val="696969"/>
                </a:solidFill>
                <a:highlight>
                  <a:srgbClr val="FFFFFF"/>
                </a:highlight>
                <a:latin typeface="Courier New"/>
                <a:ea typeface="Courier New"/>
                <a:cs typeface="Courier New"/>
                <a:sym typeface="Courier New"/>
              </a:rPr>
              <a:t>; Return: none</a:t>
            </a:r>
            <a:endParaRPr b="1" sz="8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t/>
            </a:r>
            <a:endParaRPr b="1" sz="8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b="1" lang="en" sz="800">
                <a:solidFill>
                  <a:srgbClr val="E34ADC"/>
                </a:solidFill>
                <a:highlight>
                  <a:srgbClr val="FFFFFF"/>
                </a:highlight>
                <a:latin typeface="Courier New"/>
                <a:ea typeface="Courier New"/>
                <a:cs typeface="Courier New"/>
                <a:sym typeface="Courier New"/>
              </a:rPr>
              <a:t>cleanup:</a:t>
            </a:r>
            <a:endParaRPr b="1" sz="8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b="1" lang="en" sz="800">
                <a:solidFill>
                  <a:srgbClr val="000000"/>
                </a:solidFill>
                <a:highlight>
                  <a:srgbClr val="FFFFFF"/>
                </a:highlight>
                <a:latin typeface="Courier New"/>
                <a:ea typeface="Courier New"/>
                <a:cs typeface="Courier New"/>
                <a:sym typeface="Courier New"/>
              </a:rPr>
              <a:t>    </a:t>
            </a:r>
            <a:r>
              <a:rPr b="1" lang="en" sz="800">
                <a:solidFill>
                  <a:srgbClr val="800000"/>
                </a:solidFill>
                <a:highlight>
                  <a:srgbClr val="FFFFFF"/>
                </a:highlight>
                <a:latin typeface="Courier New"/>
                <a:ea typeface="Courier New"/>
                <a:cs typeface="Courier New"/>
                <a:sym typeface="Courier New"/>
              </a:rPr>
              <a:t>push</a:t>
            </a:r>
            <a:r>
              <a:rPr b="1" lang="en" sz="800">
                <a:solidFill>
                  <a:srgbClr val="000000"/>
                </a:solidFill>
                <a:highlight>
                  <a:srgbClr val="FFFFFF"/>
                </a:highlight>
                <a:latin typeface="Courier New"/>
                <a:ea typeface="Courier New"/>
                <a:cs typeface="Courier New"/>
                <a:sym typeface="Courier New"/>
              </a:rPr>
              <a:t> </a:t>
            </a:r>
            <a:r>
              <a:rPr b="1" lang="en" sz="800">
                <a:solidFill>
                  <a:srgbClr val="000080"/>
                </a:solidFill>
                <a:highlight>
                  <a:srgbClr val="FFFFFF"/>
                </a:highlight>
                <a:latin typeface="Courier New"/>
                <a:ea typeface="Courier New"/>
                <a:cs typeface="Courier New"/>
                <a:sym typeface="Courier New"/>
              </a:rPr>
              <a:t>ebp</a:t>
            </a:r>
            <a:r>
              <a:rPr b="1" lang="en" sz="800">
                <a:solidFill>
                  <a:srgbClr val="000000"/>
                </a:solidFill>
                <a:highlight>
                  <a:srgbClr val="FFFFFF"/>
                </a:highlight>
                <a:latin typeface="Courier New"/>
                <a:ea typeface="Courier New"/>
                <a:cs typeface="Courier New"/>
                <a:sym typeface="Courier New"/>
              </a:rPr>
              <a:t>                    </a:t>
            </a:r>
            <a:r>
              <a:rPr b="1" lang="en" sz="800">
                <a:solidFill>
                  <a:srgbClr val="696969"/>
                </a:solidFill>
                <a:highlight>
                  <a:srgbClr val="FFFFFF"/>
                </a:highlight>
                <a:latin typeface="Courier New"/>
                <a:ea typeface="Courier New"/>
                <a:cs typeface="Courier New"/>
                <a:sym typeface="Courier New"/>
              </a:rPr>
              <a:t>; Save the stack pointer</a:t>
            </a:r>
            <a:endParaRPr b="1" sz="8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b="1" lang="en" sz="800">
                <a:solidFill>
                  <a:srgbClr val="000000"/>
                </a:solidFill>
                <a:highlight>
                  <a:srgbClr val="FFFFFF"/>
                </a:highlight>
                <a:latin typeface="Courier New"/>
                <a:ea typeface="Courier New"/>
                <a:cs typeface="Courier New"/>
                <a:sym typeface="Courier New"/>
              </a:rPr>
              <a:t>    </a:t>
            </a:r>
            <a:r>
              <a:rPr b="1" lang="en" sz="800">
                <a:solidFill>
                  <a:srgbClr val="800000"/>
                </a:solidFill>
                <a:highlight>
                  <a:srgbClr val="FFFFFF"/>
                </a:highlight>
                <a:latin typeface="Courier New"/>
                <a:ea typeface="Courier New"/>
                <a:cs typeface="Courier New"/>
                <a:sym typeface="Courier New"/>
              </a:rPr>
              <a:t>mov</a:t>
            </a:r>
            <a:r>
              <a:rPr b="1" lang="en" sz="800">
                <a:solidFill>
                  <a:srgbClr val="000000"/>
                </a:solidFill>
                <a:highlight>
                  <a:srgbClr val="FFFFFF"/>
                </a:highlight>
                <a:latin typeface="Courier New"/>
                <a:ea typeface="Courier New"/>
                <a:cs typeface="Courier New"/>
                <a:sym typeface="Courier New"/>
              </a:rPr>
              <a:t> </a:t>
            </a:r>
            <a:r>
              <a:rPr b="1" lang="en" sz="800">
                <a:solidFill>
                  <a:srgbClr val="000080"/>
                </a:solidFill>
                <a:highlight>
                  <a:srgbClr val="FFFFFF"/>
                </a:highlight>
                <a:latin typeface="Courier New"/>
                <a:ea typeface="Courier New"/>
                <a:cs typeface="Courier New"/>
                <a:sym typeface="Courier New"/>
              </a:rPr>
              <a:t>ebp</a:t>
            </a:r>
            <a:r>
              <a:rPr b="1" lang="en" sz="800">
                <a:solidFill>
                  <a:srgbClr val="808030"/>
                </a:solidFill>
                <a:highlight>
                  <a:srgbClr val="FFFFFF"/>
                </a:highlight>
                <a:latin typeface="Courier New"/>
                <a:ea typeface="Courier New"/>
                <a:cs typeface="Courier New"/>
                <a:sym typeface="Courier New"/>
              </a:rPr>
              <a:t>,</a:t>
            </a:r>
            <a:r>
              <a:rPr b="1" lang="en" sz="800">
                <a:solidFill>
                  <a:srgbClr val="000000"/>
                </a:solidFill>
                <a:highlight>
                  <a:srgbClr val="FFFFFF"/>
                </a:highlight>
                <a:latin typeface="Courier New"/>
                <a:ea typeface="Courier New"/>
                <a:cs typeface="Courier New"/>
                <a:sym typeface="Courier New"/>
              </a:rPr>
              <a:t> </a:t>
            </a:r>
            <a:r>
              <a:rPr b="1" lang="en" sz="800">
                <a:solidFill>
                  <a:srgbClr val="000080"/>
                </a:solidFill>
                <a:highlight>
                  <a:srgbClr val="FFFFFF"/>
                </a:highlight>
                <a:latin typeface="Courier New"/>
                <a:ea typeface="Courier New"/>
                <a:cs typeface="Courier New"/>
                <a:sym typeface="Courier New"/>
              </a:rPr>
              <a:t>esp</a:t>
            </a:r>
            <a:endParaRPr b="1" sz="8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t/>
            </a:r>
            <a:endParaRPr b="1" sz="8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b="1" lang="en" sz="800">
                <a:solidFill>
                  <a:srgbClr val="000000"/>
                </a:solidFill>
                <a:highlight>
                  <a:srgbClr val="FFFFFF"/>
                </a:highlight>
                <a:latin typeface="Courier New"/>
                <a:ea typeface="Courier New"/>
                <a:cs typeface="Courier New"/>
                <a:sym typeface="Courier New"/>
              </a:rPr>
              <a:t>    </a:t>
            </a:r>
            <a:r>
              <a:rPr b="1" lang="en" sz="800">
                <a:solidFill>
                  <a:srgbClr val="800000"/>
                </a:solidFill>
                <a:highlight>
                  <a:srgbClr val="FFFFFF"/>
                </a:highlight>
                <a:latin typeface="Courier New"/>
                <a:ea typeface="Courier New"/>
                <a:cs typeface="Courier New"/>
                <a:sym typeface="Courier New"/>
              </a:rPr>
              <a:t>push</a:t>
            </a:r>
            <a:r>
              <a:rPr b="1" lang="en" sz="800">
                <a:solidFill>
                  <a:srgbClr val="000000"/>
                </a:solidFill>
                <a:highlight>
                  <a:srgbClr val="FFFFFF"/>
                </a:highlight>
                <a:latin typeface="Courier New"/>
                <a:ea typeface="Courier New"/>
                <a:cs typeface="Courier New"/>
                <a:sym typeface="Courier New"/>
              </a:rPr>
              <a:t> </a:t>
            </a:r>
            <a:r>
              <a:rPr b="1" lang="en" sz="800">
                <a:solidFill>
                  <a:srgbClr val="000080"/>
                </a:solidFill>
                <a:highlight>
                  <a:srgbClr val="FFFFFF"/>
                </a:highlight>
                <a:latin typeface="Courier New"/>
                <a:ea typeface="Courier New"/>
                <a:cs typeface="Courier New"/>
                <a:sym typeface="Courier New"/>
              </a:rPr>
              <a:t>eax</a:t>
            </a:r>
            <a:r>
              <a:rPr b="1" lang="en" sz="800">
                <a:solidFill>
                  <a:srgbClr val="000000"/>
                </a:solidFill>
                <a:highlight>
                  <a:srgbClr val="FFFFFF"/>
                </a:highlight>
                <a:latin typeface="Courier New"/>
                <a:ea typeface="Courier New"/>
                <a:cs typeface="Courier New"/>
                <a:sym typeface="Courier New"/>
              </a:rPr>
              <a:t>                    </a:t>
            </a:r>
            <a:r>
              <a:rPr b="1" lang="en" sz="800">
                <a:solidFill>
                  <a:srgbClr val="696969"/>
                </a:solidFill>
                <a:highlight>
                  <a:srgbClr val="FFFFFF"/>
                </a:highlight>
                <a:latin typeface="Courier New"/>
                <a:ea typeface="Courier New"/>
                <a:cs typeface="Courier New"/>
                <a:sym typeface="Courier New"/>
              </a:rPr>
              <a:t>; Save the working registers</a:t>
            </a:r>
            <a:endParaRPr b="1" sz="8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t/>
            </a:r>
            <a:endParaRPr b="1" sz="8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1600"/>
              </a:spcAft>
              <a:buNone/>
            </a:pPr>
            <a:r>
              <a:rPr b="1" lang="en" sz="800">
                <a:solidFill>
                  <a:srgbClr val="000000"/>
                </a:solidFill>
                <a:highlight>
                  <a:srgbClr val="FFFFFF"/>
                </a:highlight>
                <a:latin typeface="Courier New"/>
                <a:ea typeface="Courier New"/>
                <a:cs typeface="Courier New"/>
                <a:sym typeface="Courier New"/>
              </a:rPr>
              <a:t>    </a:t>
            </a:r>
            <a:endParaRPr b="1" sz="800">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Google Shape;563;p66"/>
          <p:cNvSpPr txBox="1"/>
          <p:nvPr>
            <p:ph idx="1" type="body"/>
          </p:nvPr>
        </p:nvSpPr>
        <p:spPr>
          <a:xfrm>
            <a:off x="1135750" y="78325"/>
            <a:ext cx="7884900" cy="493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800000"/>
                </a:solidFill>
                <a:highlight>
                  <a:srgbClr val="FFFFFF"/>
                </a:highlight>
                <a:latin typeface="Courier New"/>
                <a:ea typeface="Courier New"/>
                <a:cs typeface="Courier New"/>
                <a:sym typeface="Courier New"/>
              </a:rPr>
              <a:t>mov</a:t>
            </a:r>
            <a:r>
              <a:rPr b="1" lang="en" sz="800">
                <a:solidFill>
                  <a:srgbClr val="000000"/>
                </a:solidFill>
                <a:highlight>
                  <a:srgbClr val="FFFFFF"/>
                </a:highlight>
                <a:latin typeface="Courier New"/>
                <a:ea typeface="Courier New"/>
                <a:cs typeface="Courier New"/>
                <a:sym typeface="Courier New"/>
              </a:rPr>
              <a:t> </a:t>
            </a:r>
            <a:r>
              <a:rPr b="1" lang="en" sz="800">
                <a:solidFill>
                  <a:srgbClr val="000080"/>
                </a:solidFill>
                <a:highlight>
                  <a:srgbClr val="FFFFFF"/>
                </a:highlight>
                <a:latin typeface="Courier New"/>
                <a:ea typeface="Courier New"/>
                <a:cs typeface="Courier New"/>
                <a:sym typeface="Courier New"/>
              </a:rPr>
              <a:t>eax</a:t>
            </a:r>
            <a:r>
              <a:rPr b="1" lang="en" sz="800">
                <a:solidFill>
                  <a:srgbClr val="808030"/>
                </a:solidFill>
                <a:highlight>
                  <a:srgbClr val="FFFFFF"/>
                </a:highlight>
                <a:latin typeface="Courier New"/>
                <a:ea typeface="Courier New"/>
                <a:cs typeface="Courier New"/>
                <a:sym typeface="Courier New"/>
              </a:rPr>
              <a:t>,</a:t>
            </a:r>
            <a:r>
              <a:rPr b="1" lang="en" sz="800">
                <a:solidFill>
                  <a:srgbClr val="000000"/>
                </a:solidFill>
                <a:highlight>
                  <a:srgbClr val="FFFFFF"/>
                </a:highlight>
                <a:latin typeface="Courier New"/>
                <a:ea typeface="Courier New"/>
                <a:cs typeface="Courier New"/>
                <a:sym typeface="Courier New"/>
              </a:rPr>
              <a:t> </a:t>
            </a:r>
            <a:r>
              <a:rPr b="1" lang="en" sz="800">
                <a:solidFill>
                  <a:srgbClr val="808030"/>
                </a:solidFill>
                <a:highlight>
                  <a:srgbClr val="FFFFFF"/>
                </a:highlight>
                <a:latin typeface="Courier New"/>
                <a:ea typeface="Courier New"/>
                <a:cs typeface="Courier New"/>
                <a:sym typeface="Courier New"/>
              </a:rPr>
              <a:t>[</a:t>
            </a:r>
            <a:r>
              <a:rPr b="1" lang="en" sz="800">
                <a:solidFill>
                  <a:srgbClr val="000080"/>
                </a:solidFill>
                <a:highlight>
                  <a:srgbClr val="FFFFFF"/>
                </a:highlight>
                <a:latin typeface="Courier New"/>
                <a:ea typeface="Courier New"/>
                <a:cs typeface="Courier New"/>
                <a:sym typeface="Courier New"/>
              </a:rPr>
              <a:t>ebp</a:t>
            </a:r>
            <a:r>
              <a:rPr b="1" lang="en" sz="800">
                <a:solidFill>
                  <a:srgbClr val="000000"/>
                </a:solidFill>
                <a:highlight>
                  <a:srgbClr val="FFFFFF"/>
                </a:highlight>
                <a:latin typeface="Courier New"/>
                <a:ea typeface="Courier New"/>
                <a:cs typeface="Courier New"/>
                <a:sym typeface="Courier New"/>
              </a:rPr>
              <a:t> </a:t>
            </a:r>
            <a:r>
              <a:rPr b="1" lang="en" sz="800">
                <a:solidFill>
                  <a:srgbClr val="808030"/>
                </a:solidFill>
                <a:highlight>
                  <a:srgbClr val="FFFFFF"/>
                </a:highlight>
                <a:latin typeface="Courier New"/>
                <a:ea typeface="Courier New"/>
                <a:cs typeface="Courier New"/>
                <a:sym typeface="Courier New"/>
              </a:rPr>
              <a:t>+</a:t>
            </a:r>
            <a:r>
              <a:rPr b="1" lang="en" sz="800">
                <a:solidFill>
                  <a:srgbClr val="000000"/>
                </a:solidFill>
                <a:highlight>
                  <a:srgbClr val="FFFFFF"/>
                </a:highlight>
                <a:latin typeface="Courier New"/>
                <a:ea typeface="Courier New"/>
                <a:cs typeface="Courier New"/>
                <a:sym typeface="Courier New"/>
              </a:rPr>
              <a:t> </a:t>
            </a:r>
            <a:r>
              <a:rPr b="1" lang="en" sz="800">
                <a:solidFill>
                  <a:srgbClr val="008C00"/>
                </a:solidFill>
                <a:highlight>
                  <a:srgbClr val="FFFFFF"/>
                </a:highlight>
                <a:latin typeface="Courier New"/>
                <a:ea typeface="Courier New"/>
                <a:cs typeface="Courier New"/>
                <a:sym typeface="Courier New"/>
              </a:rPr>
              <a:t>8</a:t>
            </a:r>
            <a:r>
              <a:rPr b="1" lang="en" sz="800">
                <a:solidFill>
                  <a:srgbClr val="808030"/>
                </a:solidFill>
                <a:highlight>
                  <a:srgbClr val="FFFFFF"/>
                </a:highlight>
                <a:latin typeface="Courier New"/>
                <a:ea typeface="Courier New"/>
                <a:cs typeface="Courier New"/>
                <a:sym typeface="Courier New"/>
              </a:rPr>
              <a:t>]</a:t>
            </a:r>
            <a:r>
              <a:rPr b="1" lang="en" sz="800">
                <a:solidFill>
                  <a:srgbClr val="000000"/>
                </a:solidFill>
                <a:highlight>
                  <a:srgbClr val="FFFFFF"/>
                </a:highlight>
                <a:latin typeface="Courier New"/>
                <a:ea typeface="Courier New"/>
                <a:cs typeface="Courier New"/>
                <a:sym typeface="Courier New"/>
              </a:rPr>
              <a:t>          </a:t>
            </a:r>
            <a:r>
              <a:rPr b="1" lang="en" sz="800">
                <a:solidFill>
                  <a:srgbClr val="696969"/>
                </a:solidFill>
                <a:highlight>
                  <a:srgbClr val="FFFFFF"/>
                </a:highlight>
                <a:latin typeface="Courier New"/>
                <a:ea typeface="Courier New"/>
                <a:cs typeface="Courier New"/>
                <a:sym typeface="Courier New"/>
              </a:rPr>
              <a:t>; Retrieve the parameters</a:t>
            </a:r>
            <a:endParaRPr b="1" sz="8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b="1" lang="en" sz="800">
                <a:solidFill>
                  <a:srgbClr val="000000"/>
                </a:solidFill>
                <a:highlight>
                  <a:srgbClr val="FFFFFF"/>
                </a:highlight>
                <a:latin typeface="Courier New"/>
                <a:ea typeface="Courier New"/>
                <a:cs typeface="Courier New"/>
                <a:sym typeface="Courier New"/>
              </a:rPr>
              <a:t>    </a:t>
            </a:r>
            <a:r>
              <a:rPr b="1" lang="en" sz="800">
                <a:solidFill>
                  <a:srgbClr val="800000"/>
                </a:solidFill>
                <a:highlight>
                  <a:srgbClr val="FFFFFF"/>
                </a:highlight>
                <a:latin typeface="Courier New"/>
                <a:ea typeface="Courier New"/>
                <a:cs typeface="Courier New"/>
                <a:sym typeface="Courier New"/>
              </a:rPr>
              <a:t>cmp</a:t>
            </a:r>
            <a:r>
              <a:rPr b="1" lang="en" sz="800">
                <a:solidFill>
                  <a:srgbClr val="000000"/>
                </a:solidFill>
                <a:highlight>
                  <a:srgbClr val="FFFFFF"/>
                </a:highlight>
                <a:latin typeface="Courier New"/>
                <a:ea typeface="Courier New"/>
                <a:cs typeface="Courier New"/>
                <a:sym typeface="Courier New"/>
              </a:rPr>
              <a:t> </a:t>
            </a:r>
            <a:r>
              <a:rPr b="1" lang="en" sz="800">
                <a:solidFill>
                  <a:srgbClr val="000080"/>
                </a:solidFill>
                <a:highlight>
                  <a:srgbClr val="FFFFFF"/>
                </a:highlight>
                <a:latin typeface="Courier New"/>
                <a:ea typeface="Courier New"/>
                <a:cs typeface="Courier New"/>
                <a:sym typeface="Courier New"/>
              </a:rPr>
              <a:t>eax</a:t>
            </a:r>
            <a:r>
              <a:rPr b="1" lang="en" sz="800">
                <a:solidFill>
                  <a:srgbClr val="808030"/>
                </a:solidFill>
                <a:highlight>
                  <a:srgbClr val="FFFFFF"/>
                </a:highlight>
                <a:latin typeface="Courier New"/>
                <a:ea typeface="Courier New"/>
                <a:cs typeface="Courier New"/>
                <a:sym typeface="Courier New"/>
              </a:rPr>
              <a:t>,</a:t>
            </a:r>
            <a:r>
              <a:rPr b="1" lang="en" sz="800">
                <a:solidFill>
                  <a:srgbClr val="000000"/>
                </a:solidFill>
                <a:highlight>
                  <a:srgbClr val="FFFFFF"/>
                </a:highlight>
                <a:latin typeface="Courier New"/>
                <a:ea typeface="Courier New"/>
                <a:cs typeface="Courier New"/>
                <a:sym typeface="Courier New"/>
              </a:rPr>
              <a:t> </a:t>
            </a:r>
            <a:r>
              <a:rPr b="1" lang="en" sz="800">
                <a:solidFill>
                  <a:srgbClr val="008C00"/>
                </a:solidFill>
                <a:highlight>
                  <a:srgbClr val="FFFFFF"/>
                </a:highlight>
                <a:latin typeface="Courier New"/>
                <a:ea typeface="Courier New"/>
                <a:cs typeface="Courier New"/>
                <a:sym typeface="Courier New"/>
              </a:rPr>
              <a:t>0</a:t>
            </a:r>
            <a:r>
              <a:rPr b="1" lang="en" sz="800">
                <a:solidFill>
                  <a:srgbClr val="000000"/>
                </a:solidFill>
                <a:highlight>
                  <a:srgbClr val="FFFFFF"/>
                </a:highlight>
                <a:latin typeface="Courier New"/>
                <a:ea typeface="Courier New"/>
                <a:cs typeface="Courier New"/>
                <a:sym typeface="Courier New"/>
              </a:rPr>
              <a:t>                  </a:t>
            </a:r>
            <a:r>
              <a:rPr b="1" lang="en" sz="800">
                <a:solidFill>
                  <a:srgbClr val="696969"/>
                </a:solidFill>
                <a:highlight>
                  <a:srgbClr val="FFFFFF"/>
                </a:highlight>
                <a:latin typeface="Courier New"/>
                <a:ea typeface="Courier New"/>
                <a:cs typeface="Courier New"/>
                <a:sym typeface="Courier New"/>
              </a:rPr>
              <a:t>; If the address is NULL, then it is past the end of the list</a:t>
            </a:r>
            <a:endParaRPr b="1" sz="8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b="1" lang="en" sz="800">
                <a:solidFill>
                  <a:srgbClr val="000000"/>
                </a:solidFill>
                <a:highlight>
                  <a:srgbClr val="FFFFFF"/>
                </a:highlight>
                <a:latin typeface="Courier New"/>
                <a:ea typeface="Courier New"/>
                <a:cs typeface="Courier New"/>
                <a:sym typeface="Courier New"/>
              </a:rPr>
              <a:t>    </a:t>
            </a:r>
            <a:r>
              <a:rPr b="1" lang="en" sz="800">
                <a:solidFill>
                  <a:srgbClr val="800000"/>
                </a:solidFill>
                <a:highlight>
                  <a:srgbClr val="FFFFFF"/>
                </a:highlight>
                <a:latin typeface="Courier New"/>
                <a:ea typeface="Courier New"/>
                <a:cs typeface="Courier New"/>
                <a:sym typeface="Courier New"/>
              </a:rPr>
              <a:t>je</a:t>
            </a:r>
            <a:r>
              <a:rPr b="1" lang="en" sz="800">
                <a:solidFill>
                  <a:srgbClr val="000000"/>
                </a:solidFill>
                <a:highlight>
                  <a:srgbClr val="FFFFFF"/>
                </a:highlight>
                <a:latin typeface="Courier New"/>
                <a:ea typeface="Courier New"/>
                <a:cs typeface="Courier New"/>
                <a:sym typeface="Courier New"/>
              </a:rPr>
              <a:t> </a:t>
            </a:r>
            <a:r>
              <a:rPr b="1" lang="en" sz="800">
                <a:solidFill>
                  <a:srgbClr val="E34ADC"/>
                </a:solidFill>
                <a:highlight>
                  <a:srgbClr val="FFFFFF"/>
                </a:highlight>
                <a:latin typeface="Courier New"/>
                <a:ea typeface="Courier New"/>
                <a:cs typeface="Courier New"/>
                <a:sym typeface="Courier New"/>
              </a:rPr>
              <a:t>doneCleaning</a:t>
            </a:r>
            <a:r>
              <a:rPr b="1" lang="en" sz="800">
                <a:solidFill>
                  <a:srgbClr val="000000"/>
                </a:solidFill>
                <a:highlight>
                  <a:srgbClr val="FFFFFF"/>
                </a:highlight>
                <a:latin typeface="Courier New"/>
                <a:ea typeface="Courier New"/>
                <a:cs typeface="Courier New"/>
                <a:sym typeface="Courier New"/>
              </a:rPr>
              <a:t>             </a:t>
            </a:r>
            <a:r>
              <a:rPr b="1" lang="en" sz="800">
                <a:solidFill>
                  <a:srgbClr val="696969"/>
                </a:solidFill>
                <a:highlight>
                  <a:srgbClr val="FFFFFF"/>
                </a:highlight>
                <a:latin typeface="Courier New"/>
                <a:ea typeface="Courier New"/>
                <a:cs typeface="Courier New"/>
                <a:sym typeface="Courier New"/>
              </a:rPr>
              <a:t>; No more recursive calls; print an appropriate message</a:t>
            </a:r>
            <a:endParaRPr b="1" sz="8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t/>
            </a:r>
            <a:endParaRPr b="1" sz="8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b="1" lang="en" sz="800">
                <a:solidFill>
                  <a:srgbClr val="000000"/>
                </a:solidFill>
                <a:highlight>
                  <a:srgbClr val="FFFFFF"/>
                </a:highlight>
                <a:latin typeface="Courier New"/>
                <a:ea typeface="Courier New"/>
                <a:cs typeface="Courier New"/>
                <a:sym typeface="Courier New"/>
              </a:rPr>
              <a:t>    </a:t>
            </a:r>
            <a:r>
              <a:rPr b="1" lang="en" sz="800">
                <a:solidFill>
                  <a:srgbClr val="800000"/>
                </a:solidFill>
                <a:highlight>
                  <a:srgbClr val="FFFFFF"/>
                </a:highlight>
                <a:latin typeface="Courier New"/>
                <a:ea typeface="Courier New"/>
                <a:cs typeface="Courier New"/>
                <a:sym typeface="Courier New"/>
              </a:rPr>
              <a:t>push</a:t>
            </a:r>
            <a:r>
              <a:rPr b="1" lang="en" sz="800">
                <a:solidFill>
                  <a:srgbClr val="000000"/>
                </a:solidFill>
                <a:highlight>
                  <a:srgbClr val="FFFFFF"/>
                </a:highlight>
                <a:latin typeface="Courier New"/>
                <a:ea typeface="Courier New"/>
                <a:cs typeface="Courier New"/>
                <a:sym typeface="Courier New"/>
              </a:rPr>
              <a:t> </a:t>
            </a:r>
            <a:r>
              <a:rPr b="1" lang="en" sz="800">
                <a:solidFill>
                  <a:srgbClr val="800000"/>
                </a:solidFill>
                <a:highlight>
                  <a:srgbClr val="FFFFFF"/>
                </a:highlight>
                <a:latin typeface="Courier New"/>
                <a:ea typeface="Courier New"/>
                <a:cs typeface="Courier New"/>
                <a:sym typeface="Courier New"/>
              </a:rPr>
              <a:t>dword</a:t>
            </a:r>
            <a:r>
              <a:rPr b="1" lang="en" sz="800">
                <a:solidFill>
                  <a:srgbClr val="000000"/>
                </a:solidFill>
                <a:highlight>
                  <a:srgbClr val="FFFFFF"/>
                </a:highlight>
                <a:latin typeface="Courier New"/>
                <a:ea typeface="Courier New"/>
                <a:cs typeface="Courier New"/>
                <a:sym typeface="Courier New"/>
              </a:rPr>
              <a:t> </a:t>
            </a:r>
            <a:r>
              <a:rPr b="1" lang="en" sz="800">
                <a:solidFill>
                  <a:srgbClr val="808030"/>
                </a:solidFill>
                <a:highlight>
                  <a:srgbClr val="FFFFFF"/>
                </a:highlight>
                <a:latin typeface="Courier New"/>
                <a:ea typeface="Courier New"/>
                <a:cs typeface="Courier New"/>
                <a:sym typeface="Courier New"/>
              </a:rPr>
              <a:t>[</a:t>
            </a:r>
            <a:r>
              <a:rPr b="1" lang="en" sz="800">
                <a:solidFill>
                  <a:srgbClr val="000080"/>
                </a:solidFill>
                <a:highlight>
                  <a:srgbClr val="FFFFFF"/>
                </a:highlight>
                <a:latin typeface="Courier New"/>
                <a:ea typeface="Courier New"/>
                <a:cs typeface="Courier New"/>
                <a:sym typeface="Courier New"/>
              </a:rPr>
              <a:t>eax</a:t>
            </a:r>
            <a:r>
              <a:rPr b="1" lang="en" sz="800">
                <a:solidFill>
                  <a:srgbClr val="000000"/>
                </a:solidFill>
                <a:highlight>
                  <a:srgbClr val="FFFFFF"/>
                </a:highlight>
                <a:latin typeface="Courier New"/>
                <a:ea typeface="Courier New"/>
                <a:cs typeface="Courier New"/>
                <a:sym typeface="Courier New"/>
              </a:rPr>
              <a:t> </a:t>
            </a:r>
            <a:r>
              <a:rPr b="1" lang="en" sz="800">
                <a:solidFill>
                  <a:srgbClr val="808030"/>
                </a:solidFill>
                <a:highlight>
                  <a:srgbClr val="FFFFFF"/>
                </a:highlight>
                <a:latin typeface="Courier New"/>
                <a:ea typeface="Courier New"/>
                <a:cs typeface="Courier New"/>
                <a:sym typeface="Courier New"/>
              </a:rPr>
              <a:t>+</a:t>
            </a:r>
            <a:r>
              <a:rPr b="1" lang="en" sz="800">
                <a:solidFill>
                  <a:srgbClr val="000000"/>
                </a:solidFill>
                <a:highlight>
                  <a:srgbClr val="FFFFFF"/>
                </a:highlight>
                <a:latin typeface="Courier New"/>
                <a:ea typeface="Courier New"/>
                <a:cs typeface="Courier New"/>
                <a:sym typeface="Courier New"/>
              </a:rPr>
              <a:t> next</a:t>
            </a:r>
            <a:r>
              <a:rPr b="1" lang="en" sz="800">
                <a:solidFill>
                  <a:srgbClr val="808030"/>
                </a:solidFill>
                <a:highlight>
                  <a:srgbClr val="FFFFFF"/>
                </a:highlight>
                <a:latin typeface="Courier New"/>
                <a:ea typeface="Courier New"/>
                <a:cs typeface="Courier New"/>
                <a:sym typeface="Courier New"/>
              </a:rPr>
              <a:t>]</a:t>
            </a:r>
            <a:r>
              <a:rPr b="1" lang="en" sz="800">
                <a:solidFill>
                  <a:srgbClr val="000000"/>
                </a:solidFill>
                <a:highlight>
                  <a:srgbClr val="FFFFFF"/>
                </a:highlight>
                <a:latin typeface="Courier New"/>
                <a:ea typeface="Courier New"/>
                <a:cs typeface="Courier New"/>
                <a:sym typeface="Courier New"/>
              </a:rPr>
              <a:t>     </a:t>
            </a:r>
            <a:r>
              <a:rPr b="1" lang="en" sz="800">
                <a:solidFill>
                  <a:srgbClr val="696969"/>
                </a:solidFill>
                <a:highlight>
                  <a:srgbClr val="FFFFFF"/>
                </a:highlight>
                <a:latin typeface="Courier New"/>
                <a:ea typeface="Courier New"/>
                <a:cs typeface="Courier New"/>
                <a:sym typeface="Courier New"/>
              </a:rPr>
              <a:t>; Push the address of the next element as parameter for the next call to this procedure</a:t>
            </a:r>
            <a:endParaRPr b="1" sz="8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b="1" lang="en" sz="800">
                <a:solidFill>
                  <a:srgbClr val="000000"/>
                </a:solidFill>
                <a:highlight>
                  <a:srgbClr val="FFFFFF"/>
                </a:highlight>
                <a:latin typeface="Courier New"/>
                <a:ea typeface="Courier New"/>
                <a:cs typeface="Courier New"/>
                <a:sym typeface="Courier New"/>
              </a:rPr>
              <a:t>    </a:t>
            </a:r>
            <a:r>
              <a:rPr b="1" lang="en" sz="800">
                <a:solidFill>
                  <a:srgbClr val="800000"/>
                </a:solidFill>
                <a:highlight>
                  <a:srgbClr val="FFFFFF"/>
                </a:highlight>
                <a:latin typeface="Courier New"/>
                <a:ea typeface="Courier New"/>
                <a:cs typeface="Courier New"/>
                <a:sym typeface="Courier New"/>
              </a:rPr>
              <a:t>call</a:t>
            </a:r>
            <a:r>
              <a:rPr b="1" lang="en" sz="800">
                <a:solidFill>
                  <a:srgbClr val="000000"/>
                </a:solidFill>
                <a:highlight>
                  <a:srgbClr val="FFFFFF"/>
                </a:highlight>
                <a:latin typeface="Courier New"/>
                <a:ea typeface="Courier New"/>
                <a:cs typeface="Courier New"/>
                <a:sym typeface="Courier New"/>
              </a:rPr>
              <a:t> </a:t>
            </a:r>
            <a:r>
              <a:rPr b="1" lang="en" sz="800">
                <a:solidFill>
                  <a:srgbClr val="E34ADC"/>
                </a:solidFill>
                <a:highlight>
                  <a:srgbClr val="FFFFFF"/>
                </a:highlight>
                <a:latin typeface="Courier New"/>
                <a:ea typeface="Courier New"/>
                <a:cs typeface="Courier New"/>
                <a:sym typeface="Courier New"/>
              </a:rPr>
              <a:t>cleanup</a:t>
            </a:r>
            <a:endParaRPr b="1" sz="8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t/>
            </a:r>
            <a:endParaRPr b="1" sz="8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b="1" lang="en" sz="800">
                <a:solidFill>
                  <a:srgbClr val="000000"/>
                </a:solidFill>
                <a:highlight>
                  <a:srgbClr val="FFFFFF"/>
                </a:highlight>
                <a:latin typeface="Courier New"/>
                <a:ea typeface="Courier New"/>
                <a:cs typeface="Courier New"/>
                <a:sym typeface="Courier New"/>
              </a:rPr>
              <a:t>    </a:t>
            </a:r>
            <a:r>
              <a:rPr b="1" lang="en" sz="800">
                <a:solidFill>
                  <a:srgbClr val="800000"/>
                </a:solidFill>
                <a:highlight>
                  <a:srgbClr val="FFFFFF"/>
                </a:highlight>
                <a:latin typeface="Courier New"/>
                <a:ea typeface="Courier New"/>
                <a:cs typeface="Courier New"/>
                <a:sym typeface="Courier New"/>
              </a:rPr>
              <a:t>pusha</a:t>
            </a:r>
            <a:r>
              <a:rPr b="1" lang="en" sz="800">
                <a:solidFill>
                  <a:srgbClr val="000000"/>
                </a:solidFill>
                <a:highlight>
                  <a:srgbClr val="FFFFFF"/>
                </a:highlight>
                <a:latin typeface="Courier New"/>
                <a:ea typeface="Courier New"/>
                <a:cs typeface="Courier New"/>
                <a:sym typeface="Courier New"/>
              </a:rPr>
              <a:t>                       </a:t>
            </a:r>
            <a:r>
              <a:rPr b="1" lang="en" sz="800">
                <a:solidFill>
                  <a:srgbClr val="696969"/>
                </a:solidFill>
                <a:highlight>
                  <a:srgbClr val="FFFFFF"/>
                </a:highlight>
                <a:latin typeface="Courier New"/>
                <a:ea typeface="Courier New"/>
                <a:cs typeface="Courier New"/>
                <a:sym typeface="Courier New"/>
              </a:rPr>
              <a:t>; Print a message that cleaning is underway</a:t>
            </a:r>
            <a:endParaRPr b="1" sz="8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b="1" lang="en" sz="800">
                <a:solidFill>
                  <a:srgbClr val="000000"/>
                </a:solidFill>
                <a:highlight>
                  <a:srgbClr val="FFFFFF"/>
                </a:highlight>
                <a:latin typeface="Courier New"/>
                <a:ea typeface="Courier New"/>
                <a:cs typeface="Courier New"/>
                <a:sym typeface="Courier New"/>
              </a:rPr>
              <a:t>    </a:t>
            </a:r>
            <a:r>
              <a:rPr b="1" lang="en" sz="800">
                <a:solidFill>
                  <a:srgbClr val="800000"/>
                </a:solidFill>
                <a:highlight>
                  <a:srgbClr val="FFFFFF"/>
                </a:highlight>
                <a:latin typeface="Courier New"/>
                <a:ea typeface="Courier New"/>
                <a:cs typeface="Courier New"/>
                <a:sym typeface="Courier New"/>
              </a:rPr>
              <a:t>push</a:t>
            </a:r>
            <a:r>
              <a:rPr b="1" lang="en" sz="800">
                <a:solidFill>
                  <a:srgbClr val="000000"/>
                </a:solidFill>
                <a:highlight>
                  <a:srgbClr val="FFFFFF"/>
                </a:highlight>
                <a:latin typeface="Courier New"/>
                <a:ea typeface="Courier New"/>
                <a:cs typeface="Courier New"/>
                <a:sym typeface="Courier New"/>
              </a:rPr>
              <a:t> cleanMes               </a:t>
            </a:r>
            <a:endParaRPr b="1" sz="8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b="1" lang="en" sz="800">
                <a:solidFill>
                  <a:srgbClr val="000000"/>
                </a:solidFill>
                <a:highlight>
                  <a:srgbClr val="FFFFFF"/>
                </a:highlight>
                <a:latin typeface="Courier New"/>
                <a:ea typeface="Courier New"/>
                <a:cs typeface="Courier New"/>
                <a:sym typeface="Courier New"/>
              </a:rPr>
              <a:t>    </a:t>
            </a:r>
            <a:r>
              <a:rPr b="1" lang="en" sz="800">
                <a:solidFill>
                  <a:srgbClr val="800000"/>
                </a:solidFill>
                <a:highlight>
                  <a:srgbClr val="FFFFFF"/>
                </a:highlight>
                <a:latin typeface="Courier New"/>
                <a:ea typeface="Courier New"/>
                <a:cs typeface="Courier New"/>
                <a:sym typeface="Courier New"/>
              </a:rPr>
              <a:t>call</a:t>
            </a:r>
            <a:r>
              <a:rPr b="1" lang="en" sz="800">
                <a:solidFill>
                  <a:srgbClr val="000000"/>
                </a:solidFill>
                <a:highlight>
                  <a:srgbClr val="FFFFFF"/>
                </a:highlight>
                <a:latin typeface="Courier New"/>
                <a:ea typeface="Courier New"/>
                <a:cs typeface="Courier New"/>
                <a:sym typeface="Courier New"/>
              </a:rPr>
              <a:t> </a:t>
            </a:r>
            <a:r>
              <a:rPr b="1" lang="en" sz="800">
                <a:solidFill>
                  <a:srgbClr val="E34ADC"/>
                </a:solidFill>
                <a:highlight>
                  <a:srgbClr val="FFFFFF"/>
                </a:highlight>
                <a:latin typeface="Courier New"/>
                <a:ea typeface="Courier New"/>
                <a:cs typeface="Courier New"/>
                <a:sym typeface="Courier New"/>
              </a:rPr>
              <a:t>puts</a:t>
            </a:r>
            <a:r>
              <a:rPr b="1" lang="en" sz="800">
                <a:solidFill>
                  <a:srgbClr val="000000"/>
                </a:solidFill>
                <a:highlight>
                  <a:srgbClr val="FFFFFF"/>
                </a:highlight>
                <a:latin typeface="Courier New"/>
                <a:ea typeface="Courier New"/>
                <a:cs typeface="Courier New"/>
                <a:sym typeface="Courier New"/>
              </a:rPr>
              <a:t>                   </a:t>
            </a:r>
            <a:endParaRPr b="1" sz="8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b="1" lang="en" sz="800">
                <a:solidFill>
                  <a:srgbClr val="000000"/>
                </a:solidFill>
                <a:highlight>
                  <a:srgbClr val="FFFFFF"/>
                </a:highlight>
                <a:latin typeface="Courier New"/>
                <a:ea typeface="Courier New"/>
                <a:cs typeface="Courier New"/>
                <a:sym typeface="Courier New"/>
              </a:rPr>
              <a:t>    </a:t>
            </a:r>
            <a:r>
              <a:rPr b="1" lang="en" sz="800">
                <a:solidFill>
                  <a:srgbClr val="800000"/>
                </a:solidFill>
                <a:highlight>
                  <a:srgbClr val="FFFFFF"/>
                </a:highlight>
                <a:latin typeface="Courier New"/>
                <a:ea typeface="Courier New"/>
                <a:cs typeface="Courier New"/>
                <a:sym typeface="Courier New"/>
              </a:rPr>
              <a:t>add</a:t>
            </a:r>
            <a:r>
              <a:rPr b="1" lang="en" sz="800">
                <a:solidFill>
                  <a:srgbClr val="000000"/>
                </a:solidFill>
                <a:highlight>
                  <a:srgbClr val="FFFFFF"/>
                </a:highlight>
                <a:latin typeface="Courier New"/>
                <a:ea typeface="Courier New"/>
                <a:cs typeface="Courier New"/>
                <a:sym typeface="Courier New"/>
              </a:rPr>
              <a:t> </a:t>
            </a:r>
            <a:r>
              <a:rPr b="1" lang="en" sz="800">
                <a:solidFill>
                  <a:srgbClr val="000080"/>
                </a:solidFill>
                <a:highlight>
                  <a:srgbClr val="FFFFFF"/>
                </a:highlight>
                <a:latin typeface="Courier New"/>
                <a:ea typeface="Courier New"/>
                <a:cs typeface="Courier New"/>
                <a:sym typeface="Courier New"/>
              </a:rPr>
              <a:t>esp</a:t>
            </a:r>
            <a:r>
              <a:rPr b="1" lang="en" sz="800">
                <a:solidFill>
                  <a:srgbClr val="808030"/>
                </a:solidFill>
                <a:highlight>
                  <a:srgbClr val="FFFFFF"/>
                </a:highlight>
                <a:latin typeface="Courier New"/>
                <a:ea typeface="Courier New"/>
                <a:cs typeface="Courier New"/>
                <a:sym typeface="Courier New"/>
              </a:rPr>
              <a:t>,</a:t>
            </a:r>
            <a:r>
              <a:rPr b="1" lang="en" sz="800">
                <a:solidFill>
                  <a:srgbClr val="000000"/>
                </a:solidFill>
                <a:highlight>
                  <a:srgbClr val="FFFFFF"/>
                </a:highlight>
                <a:latin typeface="Courier New"/>
                <a:ea typeface="Courier New"/>
                <a:cs typeface="Courier New"/>
                <a:sym typeface="Courier New"/>
              </a:rPr>
              <a:t> </a:t>
            </a:r>
            <a:r>
              <a:rPr b="1" lang="en" sz="800">
                <a:solidFill>
                  <a:srgbClr val="008C00"/>
                </a:solidFill>
                <a:highlight>
                  <a:srgbClr val="FFFFFF"/>
                </a:highlight>
                <a:latin typeface="Courier New"/>
                <a:ea typeface="Courier New"/>
                <a:cs typeface="Courier New"/>
                <a:sym typeface="Courier New"/>
              </a:rPr>
              <a:t>4</a:t>
            </a:r>
            <a:endParaRPr b="1" sz="8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b="1" lang="en" sz="800">
                <a:solidFill>
                  <a:srgbClr val="000000"/>
                </a:solidFill>
                <a:highlight>
                  <a:srgbClr val="FFFFFF"/>
                </a:highlight>
                <a:latin typeface="Courier New"/>
                <a:ea typeface="Courier New"/>
                <a:cs typeface="Courier New"/>
                <a:sym typeface="Courier New"/>
              </a:rPr>
              <a:t>    </a:t>
            </a:r>
            <a:r>
              <a:rPr b="1" lang="en" sz="800">
                <a:solidFill>
                  <a:srgbClr val="800000"/>
                </a:solidFill>
                <a:highlight>
                  <a:srgbClr val="FFFFFF"/>
                </a:highlight>
                <a:latin typeface="Courier New"/>
                <a:ea typeface="Courier New"/>
                <a:cs typeface="Courier New"/>
                <a:sym typeface="Courier New"/>
              </a:rPr>
              <a:t>popa</a:t>
            </a:r>
            <a:endParaRPr b="1" sz="8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t/>
            </a:r>
            <a:endParaRPr b="1" sz="8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1600"/>
              </a:spcAft>
              <a:buNone/>
            </a:pPr>
            <a:r>
              <a:rPr b="1" lang="en" sz="800">
                <a:solidFill>
                  <a:srgbClr val="000000"/>
                </a:solidFill>
                <a:highlight>
                  <a:srgbClr val="FFFFFF"/>
                </a:highlight>
                <a:latin typeface="Courier New"/>
                <a:ea typeface="Courier New"/>
                <a:cs typeface="Courier New"/>
                <a:sym typeface="Courier New"/>
              </a:rPr>
              <a:t>    </a:t>
            </a:r>
            <a:endParaRPr b="1" sz="800">
              <a:latin typeface="Courier New"/>
              <a:ea typeface="Courier New"/>
              <a:cs typeface="Courier New"/>
              <a:sym typeface="Courier New"/>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67"/>
          <p:cNvSpPr txBox="1"/>
          <p:nvPr>
            <p:ph idx="1" type="body"/>
          </p:nvPr>
        </p:nvSpPr>
        <p:spPr>
          <a:xfrm>
            <a:off x="1148800" y="91375"/>
            <a:ext cx="7872000" cy="497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800000"/>
                </a:solidFill>
                <a:highlight>
                  <a:srgbClr val="FFFFFF"/>
                </a:highlight>
                <a:latin typeface="Courier New"/>
                <a:ea typeface="Courier New"/>
                <a:cs typeface="Courier New"/>
                <a:sym typeface="Courier New"/>
              </a:rPr>
              <a:t>push</a:t>
            </a:r>
            <a:r>
              <a:rPr b="1" lang="en" sz="800">
                <a:solidFill>
                  <a:srgbClr val="000000"/>
                </a:solidFill>
                <a:highlight>
                  <a:srgbClr val="FFFFFF"/>
                </a:highlight>
                <a:latin typeface="Courier New"/>
                <a:ea typeface="Courier New"/>
                <a:cs typeface="Courier New"/>
                <a:sym typeface="Courier New"/>
              </a:rPr>
              <a:t> </a:t>
            </a:r>
            <a:r>
              <a:rPr b="1" lang="en" sz="800">
                <a:solidFill>
                  <a:srgbClr val="000080"/>
                </a:solidFill>
                <a:highlight>
                  <a:srgbClr val="FFFFFF"/>
                </a:highlight>
                <a:latin typeface="Courier New"/>
                <a:ea typeface="Courier New"/>
                <a:cs typeface="Courier New"/>
                <a:sym typeface="Courier New"/>
              </a:rPr>
              <a:t>eax</a:t>
            </a:r>
            <a:r>
              <a:rPr b="1" lang="en" sz="800">
                <a:solidFill>
                  <a:srgbClr val="000000"/>
                </a:solidFill>
                <a:highlight>
                  <a:srgbClr val="FFFFFF"/>
                </a:highlight>
                <a:latin typeface="Courier New"/>
                <a:ea typeface="Courier New"/>
                <a:cs typeface="Courier New"/>
                <a:sym typeface="Courier New"/>
              </a:rPr>
              <a:t>                    </a:t>
            </a:r>
            <a:r>
              <a:rPr b="1" lang="en" sz="800">
                <a:solidFill>
                  <a:srgbClr val="696969"/>
                </a:solidFill>
                <a:highlight>
                  <a:srgbClr val="FFFFFF"/>
                </a:highlight>
                <a:latin typeface="Courier New"/>
                <a:ea typeface="Courier New"/>
                <a:cs typeface="Courier New"/>
                <a:sym typeface="Courier New"/>
              </a:rPr>
              <a:t>; Push the address of the current element as parameter for the free function</a:t>
            </a:r>
            <a:endParaRPr b="1" sz="8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b="1" lang="en" sz="800">
                <a:solidFill>
                  <a:srgbClr val="000000"/>
                </a:solidFill>
                <a:highlight>
                  <a:srgbClr val="FFFFFF"/>
                </a:highlight>
                <a:latin typeface="Courier New"/>
                <a:ea typeface="Courier New"/>
                <a:cs typeface="Courier New"/>
                <a:sym typeface="Courier New"/>
              </a:rPr>
              <a:t>    </a:t>
            </a:r>
            <a:r>
              <a:rPr b="1" lang="en" sz="800">
                <a:solidFill>
                  <a:srgbClr val="800000"/>
                </a:solidFill>
                <a:highlight>
                  <a:srgbClr val="FFFFFF"/>
                </a:highlight>
                <a:latin typeface="Courier New"/>
                <a:ea typeface="Courier New"/>
                <a:cs typeface="Courier New"/>
                <a:sym typeface="Courier New"/>
              </a:rPr>
              <a:t>call</a:t>
            </a:r>
            <a:r>
              <a:rPr b="1" lang="en" sz="800">
                <a:solidFill>
                  <a:srgbClr val="000000"/>
                </a:solidFill>
                <a:highlight>
                  <a:srgbClr val="FFFFFF"/>
                </a:highlight>
                <a:latin typeface="Courier New"/>
                <a:ea typeface="Courier New"/>
                <a:cs typeface="Courier New"/>
                <a:sym typeface="Courier New"/>
              </a:rPr>
              <a:t> </a:t>
            </a:r>
            <a:r>
              <a:rPr b="1" lang="en" sz="800">
                <a:solidFill>
                  <a:srgbClr val="E34ADC"/>
                </a:solidFill>
                <a:highlight>
                  <a:srgbClr val="FFFFFF"/>
                </a:highlight>
                <a:latin typeface="Courier New"/>
                <a:ea typeface="Courier New"/>
                <a:cs typeface="Courier New"/>
                <a:sym typeface="Courier New"/>
              </a:rPr>
              <a:t>free</a:t>
            </a:r>
            <a:endParaRPr b="1" sz="8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b="1" lang="en" sz="800">
                <a:solidFill>
                  <a:srgbClr val="000000"/>
                </a:solidFill>
                <a:highlight>
                  <a:srgbClr val="FFFFFF"/>
                </a:highlight>
                <a:latin typeface="Courier New"/>
                <a:ea typeface="Courier New"/>
                <a:cs typeface="Courier New"/>
                <a:sym typeface="Courier New"/>
              </a:rPr>
              <a:t>    </a:t>
            </a:r>
            <a:r>
              <a:rPr b="1" lang="en" sz="800">
                <a:solidFill>
                  <a:srgbClr val="800000"/>
                </a:solidFill>
                <a:highlight>
                  <a:srgbClr val="FFFFFF"/>
                </a:highlight>
                <a:latin typeface="Courier New"/>
                <a:ea typeface="Courier New"/>
                <a:cs typeface="Courier New"/>
                <a:sym typeface="Courier New"/>
              </a:rPr>
              <a:t>add</a:t>
            </a:r>
            <a:r>
              <a:rPr b="1" lang="en" sz="800">
                <a:solidFill>
                  <a:srgbClr val="000000"/>
                </a:solidFill>
                <a:highlight>
                  <a:srgbClr val="FFFFFF"/>
                </a:highlight>
                <a:latin typeface="Courier New"/>
                <a:ea typeface="Courier New"/>
                <a:cs typeface="Courier New"/>
                <a:sym typeface="Courier New"/>
              </a:rPr>
              <a:t> </a:t>
            </a:r>
            <a:r>
              <a:rPr b="1" lang="en" sz="800">
                <a:solidFill>
                  <a:srgbClr val="000080"/>
                </a:solidFill>
                <a:highlight>
                  <a:srgbClr val="FFFFFF"/>
                </a:highlight>
                <a:latin typeface="Courier New"/>
                <a:ea typeface="Courier New"/>
                <a:cs typeface="Courier New"/>
                <a:sym typeface="Courier New"/>
              </a:rPr>
              <a:t>esp</a:t>
            </a:r>
            <a:r>
              <a:rPr b="1" lang="en" sz="800">
                <a:solidFill>
                  <a:srgbClr val="808030"/>
                </a:solidFill>
                <a:highlight>
                  <a:srgbClr val="FFFFFF"/>
                </a:highlight>
                <a:latin typeface="Courier New"/>
                <a:ea typeface="Courier New"/>
                <a:cs typeface="Courier New"/>
                <a:sym typeface="Courier New"/>
              </a:rPr>
              <a:t>,</a:t>
            </a:r>
            <a:r>
              <a:rPr b="1" lang="en" sz="800">
                <a:solidFill>
                  <a:srgbClr val="000000"/>
                </a:solidFill>
                <a:highlight>
                  <a:srgbClr val="FFFFFF"/>
                </a:highlight>
                <a:latin typeface="Courier New"/>
                <a:ea typeface="Courier New"/>
                <a:cs typeface="Courier New"/>
                <a:sym typeface="Courier New"/>
              </a:rPr>
              <a:t> </a:t>
            </a:r>
            <a:r>
              <a:rPr b="1" lang="en" sz="800">
                <a:solidFill>
                  <a:srgbClr val="008C00"/>
                </a:solidFill>
                <a:highlight>
                  <a:srgbClr val="FFFFFF"/>
                </a:highlight>
                <a:latin typeface="Courier New"/>
                <a:ea typeface="Courier New"/>
                <a:cs typeface="Courier New"/>
                <a:sym typeface="Courier New"/>
              </a:rPr>
              <a:t>4</a:t>
            </a:r>
            <a:r>
              <a:rPr b="1" lang="en" sz="800">
                <a:solidFill>
                  <a:srgbClr val="000000"/>
                </a:solidFill>
                <a:highlight>
                  <a:srgbClr val="FFFFFF"/>
                </a:highlight>
                <a:latin typeface="Courier New"/>
                <a:ea typeface="Courier New"/>
                <a:cs typeface="Courier New"/>
                <a:sym typeface="Courier New"/>
              </a:rPr>
              <a:t>                  </a:t>
            </a:r>
            <a:r>
              <a:rPr b="1" lang="en" sz="800">
                <a:solidFill>
                  <a:srgbClr val="696969"/>
                </a:solidFill>
                <a:highlight>
                  <a:srgbClr val="FFFFFF"/>
                </a:highlight>
                <a:latin typeface="Courier New"/>
                <a:ea typeface="Courier New"/>
                <a:cs typeface="Courier New"/>
                <a:sym typeface="Courier New"/>
              </a:rPr>
              <a:t>; Aaargh I hate these unpredictable stdlib procedures!</a:t>
            </a:r>
            <a:endParaRPr b="1" sz="8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t/>
            </a:r>
            <a:endParaRPr b="1" sz="8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b="1" lang="en" sz="800">
                <a:solidFill>
                  <a:srgbClr val="E34ADC"/>
                </a:solidFill>
                <a:highlight>
                  <a:srgbClr val="FFFFFF"/>
                </a:highlight>
                <a:latin typeface="Courier New"/>
                <a:ea typeface="Courier New"/>
                <a:cs typeface="Courier New"/>
                <a:sym typeface="Courier New"/>
              </a:rPr>
              <a:t>doneAll:</a:t>
            </a:r>
            <a:r>
              <a:rPr b="1" lang="en" sz="800">
                <a:solidFill>
                  <a:srgbClr val="000000"/>
                </a:solidFill>
                <a:highlight>
                  <a:srgbClr val="FFFFFF"/>
                </a:highlight>
                <a:latin typeface="Courier New"/>
                <a:ea typeface="Courier New"/>
                <a:cs typeface="Courier New"/>
                <a:sym typeface="Courier New"/>
              </a:rPr>
              <a:t>                        </a:t>
            </a:r>
            <a:r>
              <a:rPr b="1" lang="en" sz="800">
                <a:solidFill>
                  <a:srgbClr val="696969"/>
                </a:solidFill>
                <a:highlight>
                  <a:srgbClr val="FFFFFF"/>
                </a:highlight>
                <a:latin typeface="Courier New"/>
                <a:ea typeface="Courier New"/>
                <a:cs typeface="Courier New"/>
                <a:sym typeface="Courier New"/>
              </a:rPr>
              <a:t>; Prepare to exit the procedure</a:t>
            </a:r>
            <a:endParaRPr b="1" sz="8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b="1" lang="en" sz="800">
                <a:solidFill>
                  <a:srgbClr val="000000"/>
                </a:solidFill>
                <a:highlight>
                  <a:srgbClr val="FFFFFF"/>
                </a:highlight>
                <a:latin typeface="Courier New"/>
                <a:ea typeface="Courier New"/>
                <a:cs typeface="Courier New"/>
                <a:sym typeface="Courier New"/>
              </a:rPr>
              <a:t>    </a:t>
            </a:r>
            <a:r>
              <a:rPr b="1" lang="en" sz="800">
                <a:solidFill>
                  <a:srgbClr val="800000"/>
                </a:solidFill>
                <a:highlight>
                  <a:srgbClr val="FFFFFF"/>
                </a:highlight>
                <a:latin typeface="Courier New"/>
                <a:ea typeface="Courier New"/>
                <a:cs typeface="Courier New"/>
                <a:sym typeface="Courier New"/>
              </a:rPr>
              <a:t>pop</a:t>
            </a:r>
            <a:r>
              <a:rPr b="1" lang="en" sz="800">
                <a:solidFill>
                  <a:srgbClr val="000000"/>
                </a:solidFill>
                <a:highlight>
                  <a:srgbClr val="FFFFFF"/>
                </a:highlight>
                <a:latin typeface="Courier New"/>
                <a:ea typeface="Courier New"/>
                <a:cs typeface="Courier New"/>
                <a:sym typeface="Courier New"/>
              </a:rPr>
              <a:t> </a:t>
            </a:r>
            <a:r>
              <a:rPr b="1" lang="en" sz="800">
                <a:solidFill>
                  <a:srgbClr val="000080"/>
                </a:solidFill>
                <a:highlight>
                  <a:srgbClr val="FFFFFF"/>
                </a:highlight>
                <a:latin typeface="Courier New"/>
                <a:ea typeface="Courier New"/>
                <a:cs typeface="Courier New"/>
                <a:sym typeface="Courier New"/>
              </a:rPr>
              <a:t>eax</a:t>
            </a:r>
            <a:endParaRPr b="1" sz="8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b="1" lang="en" sz="800">
                <a:solidFill>
                  <a:srgbClr val="000000"/>
                </a:solidFill>
                <a:highlight>
                  <a:srgbClr val="FFFFFF"/>
                </a:highlight>
                <a:latin typeface="Courier New"/>
                <a:ea typeface="Courier New"/>
                <a:cs typeface="Courier New"/>
                <a:sym typeface="Courier New"/>
              </a:rPr>
              <a:t>    </a:t>
            </a:r>
            <a:r>
              <a:rPr b="1" lang="en" sz="800">
                <a:solidFill>
                  <a:srgbClr val="800000"/>
                </a:solidFill>
                <a:highlight>
                  <a:srgbClr val="FFFFFF"/>
                </a:highlight>
                <a:latin typeface="Courier New"/>
                <a:ea typeface="Courier New"/>
                <a:cs typeface="Courier New"/>
                <a:sym typeface="Courier New"/>
              </a:rPr>
              <a:t>mov</a:t>
            </a:r>
            <a:r>
              <a:rPr b="1" lang="en" sz="800">
                <a:solidFill>
                  <a:srgbClr val="000000"/>
                </a:solidFill>
                <a:highlight>
                  <a:srgbClr val="FFFFFF"/>
                </a:highlight>
                <a:latin typeface="Courier New"/>
                <a:ea typeface="Courier New"/>
                <a:cs typeface="Courier New"/>
                <a:sym typeface="Courier New"/>
              </a:rPr>
              <a:t> </a:t>
            </a:r>
            <a:r>
              <a:rPr b="1" lang="en" sz="800">
                <a:solidFill>
                  <a:srgbClr val="000080"/>
                </a:solidFill>
                <a:highlight>
                  <a:srgbClr val="FFFFFF"/>
                </a:highlight>
                <a:latin typeface="Courier New"/>
                <a:ea typeface="Courier New"/>
                <a:cs typeface="Courier New"/>
                <a:sym typeface="Courier New"/>
              </a:rPr>
              <a:t>esp</a:t>
            </a:r>
            <a:r>
              <a:rPr b="1" lang="en" sz="800">
                <a:solidFill>
                  <a:srgbClr val="808030"/>
                </a:solidFill>
                <a:highlight>
                  <a:srgbClr val="FFFFFF"/>
                </a:highlight>
                <a:latin typeface="Courier New"/>
                <a:ea typeface="Courier New"/>
                <a:cs typeface="Courier New"/>
                <a:sym typeface="Courier New"/>
              </a:rPr>
              <a:t>,</a:t>
            </a:r>
            <a:r>
              <a:rPr b="1" lang="en" sz="800">
                <a:solidFill>
                  <a:srgbClr val="000000"/>
                </a:solidFill>
                <a:highlight>
                  <a:srgbClr val="FFFFFF"/>
                </a:highlight>
                <a:latin typeface="Courier New"/>
                <a:ea typeface="Courier New"/>
                <a:cs typeface="Courier New"/>
                <a:sym typeface="Courier New"/>
              </a:rPr>
              <a:t> </a:t>
            </a:r>
            <a:r>
              <a:rPr b="1" lang="en" sz="800">
                <a:solidFill>
                  <a:srgbClr val="000080"/>
                </a:solidFill>
                <a:highlight>
                  <a:srgbClr val="FFFFFF"/>
                </a:highlight>
                <a:latin typeface="Courier New"/>
                <a:ea typeface="Courier New"/>
                <a:cs typeface="Courier New"/>
                <a:sym typeface="Courier New"/>
              </a:rPr>
              <a:t>ebp</a:t>
            </a:r>
            <a:endParaRPr b="1" sz="8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b="1" lang="en" sz="800">
                <a:solidFill>
                  <a:srgbClr val="000000"/>
                </a:solidFill>
                <a:highlight>
                  <a:srgbClr val="FFFFFF"/>
                </a:highlight>
                <a:latin typeface="Courier New"/>
                <a:ea typeface="Courier New"/>
                <a:cs typeface="Courier New"/>
                <a:sym typeface="Courier New"/>
              </a:rPr>
              <a:t>    </a:t>
            </a:r>
            <a:r>
              <a:rPr b="1" lang="en" sz="800">
                <a:solidFill>
                  <a:srgbClr val="800000"/>
                </a:solidFill>
                <a:highlight>
                  <a:srgbClr val="FFFFFF"/>
                </a:highlight>
                <a:latin typeface="Courier New"/>
                <a:ea typeface="Courier New"/>
                <a:cs typeface="Courier New"/>
                <a:sym typeface="Courier New"/>
              </a:rPr>
              <a:t>pop</a:t>
            </a:r>
            <a:r>
              <a:rPr b="1" lang="en" sz="800">
                <a:solidFill>
                  <a:srgbClr val="000000"/>
                </a:solidFill>
                <a:highlight>
                  <a:srgbClr val="FFFFFF"/>
                </a:highlight>
                <a:latin typeface="Courier New"/>
                <a:ea typeface="Courier New"/>
                <a:cs typeface="Courier New"/>
                <a:sym typeface="Courier New"/>
              </a:rPr>
              <a:t> </a:t>
            </a:r>
            <a:r>
              <a:rPr b="1" lang="en" sz="800">
                <a:solidFill>
                  <a:srgbClr val="000080"/>
                </a:solidFill>
                <a:highlight>
                  <a:srgbClr val="FFFFFF"/>
                </a:highlight>
                <a:latin typeface="Courier New"/>
                <a:ea typeface="Courier New"/>
                <a:cs typeface="Courier New"/>
                <a:sym typeface="Courier New"/>
              </a:rPr>
              <a:t>ebp</a:t>
            </a:r>
            <a:endParaRPr b="1" sz="8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b="1" lang="en" sz="800">
                <a:solidFill>
                  <a:srgbClr val="000000"/>
                </a:solidFill>
                <a:highlight>
                  <a:srgbClr val="FFFFFF"/>
                </a:highlight>
                <a:latin typeface="Courier New"/>
                <a:ea typeface="Courier New"/>
                <a:cs typeface="Courier New"/>
                <a:sym typeface="Courier New"/>
              </a:rPr>
              <a:t>    </a:t>
            </a:r>
            <a:r>
              <a:rPr b="1" lang="en" sz="800">
                <a:solidFill>
                  <a:srgbClr val="800000"/>
                </a:solidFill>
                <a:highlight>
                  <a:srgbClr val="FFFFFF"/>
                </a:highlight>
                <a:latin typeface="Courier New"/>
                <a:ea typeface="Courier New"/>
                <a:cs typeface="Courier New"/>
                <a:sym typeface="Courier New"/>
              </a:rPr>
              <a:t>ret</a:t>
            </a:r>
            <a:r>
              <a:rPr b="1" lang="en" sz="800">
                <a:solidFill>
                  <a:srgbClr val="000000"/>
                </a:solidFill>
                <a:highlight>
                  <a:srgbClr val="FFFFFF"/>
                </a:highlight>
                <a:latin typeface="Courier New"/>
                <a:ea typeface="Courier New"/>
                <a:cs typeface="Courier New"/>
                <a:sym typeface="Courier New"/>
              </a:rPr>
              <a:t> </a:t>
            </a:r>
            <a:r>
              <a:rPr b="1" lang="en" sz="800">
                <a:solidFill>
                  <a:srgbClr val="008C00"/>
                </a:solidFill>
                <a:highlight>
                  <a:srgbClr val="FFFFFF"/>
                </a:highlight>
                <a:latin typeface="Courier New"/>
                <a:ea typeface="Courier New"/>
                <a:cs typeface="Courier New"/>
                <a:sym typeface="Courier New"/>
              </a:rPr>
              <a:t>4</a:t>
            </a:r>
            <a:endParaRPr b="1" sz="800">
              <a:solidFill>
                <a:srgbClr val="008C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b="1" lang="en" sz="1400">
                <a:solidFill>
                  <a:srgbClr val="000000"/>
                </a:solidFill>
                <a:highlight>
                  <a:srgbClr val="FFFFFF"/>
                </a:highlight>
              </a:rPr>
              <a:t>This is a recursive function. Memory is deallocated starting with the last element.</a:t>
            </a:r>
            <a:endParaRPr b="1" sz="1400">
              <a:solidFill>
                <a:srgbClr val="000000"/>
              </a:solidFill>
              <a:highlight>
                <a:srgbClr val="FFFFFF"/>
              </a:highlight>
            </a:endParaRPr>
          </a:p>
          <a:p>
            <a:pPr indent="0" lvl="0" marL="0" rtl="0" algn="l">
              <a:spcBef>
                <a:spcPts val="1600"/>
              </a:spcBef>
              <a:spcAft>
                <a:spcPts val="0"/>
              </a:spcAft>
              <a:buNone/>
            </a:pPr>
            <a:r>
              <a:t/>
            </a:r>
            <a:endParaRPr b="1" sz="800">
              <a:latin typeface="Courier New"/>
              <a:ea typeface="Courier New"/>
              <a:cs typeface="Courier New"/>
              <a:sym typeface="Courier New"/>
            </a:endParaRPr>
          </a:p>
          <a:p>
            <a:pPr indent="0" lvl="0" marL="0" rtl="0" algn="l">
              <a:spcBef>
                <a:spcPts val="1600"/>
              </a:spcBef>
              <a:spcAft>
                <a:spcPts val="1600"/>
              </a:spcAft>
              <a:buNone/>
            </a:pPr>
            <a:r>
              <a:t/>
            </a:r>
            <a:endParaRPr b="1" sz="800">
              <a:latin typeface="Courier New"/>
              <a:ea typeface="Courier New"/>
              <a:cs typeface="Courier New"/>
              <a:sym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Google Shape;573;p68"/>
          <p:cNvSpPr txBox="1"/>
          <p:nvPr>
            <p:ph idx="1" type="body"/>
          </p:nvPr>
        </p:nvSpPr>
        <p:spPr>
          <a:xfrm>
            <a:off x="1148800" y="65275"/>
            <a:ext cx="7898100" cy="497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696969"/>
                </a:solidFill>
                <a:highlight>
                  <a:srgbClr val="FFFFFF"/>
                </a:highlight>
                <a:latin typeface="Arial"/>
                <a:ea typeface="Arial"/>
                <a:cs typeface="Arial"/>
                <a:sym typeface="Arial"/>
              </a:rPr>
              <a:t>; Procedure: print</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696969"/>
                </a:solidFill>
                <a:highlight>
                  <a:srgbClr val="FFFFFF"/>
                </a:highlight>
                <a:latin typeface="Arial"/>
                <a:ea typeface="Arial"/>
                <a:cs typeface="Arial"/>
                <a:sym typeface="Arial"/>
              </a:rPr>
              <a:t>; Prints the elements of a linked list</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696969"/>
                </a:solidFill>
                <a:highlight>
                  <a:srgbClr val="FFFFFF"/>
                </a:highlight>
                <a:latin typeface="Arial"/>
                <a:ea typeface="Arial"/>
                <a:cs typeface="Arial"/>
                <a:sym typeface="Arial"/>
              </a:rPr>
              <a:t>; The elements are considered ASCII characters, otherwise things might blow in your face with various degrees of terribleness</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696969"/>
                </a:solidFill>
                <a:highlight>
                  <a:srgbClr val="FFFFFF"/>
                </a:highlight>
                <a:latin typeface="Arial"/>
                <a:ea typeface="Arial"/>
                <a:cs typeface="Arial"/>
                <a:sym typeface="Arial"/>
              </a:rPr>
              <a:t>; Params (in order of pushing on the stack):</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696969"/>
                </a:solidFill>
                <a:highlight>
                  <a:srgbClr val="FFFFFF"/>
                </a:highlight>
                <a:latin typeface="Arial"/>
                <a:ea typeface="Arial"/>
                <a:cs typeface="Arial"/>
                <a:sym typeface="Arial"/>
              </a:rPr>
              <a:t>; dword prim - address of the first element</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696969"/>
                </a:solidFill>
                <a:highlight>
                  <a:srgbClr val="FFFFFF"/>
                </a:highlight>
                <a:latin typeface="Arial"/>
                <a:ea typeface="Arial"/>
                <a:cs typeface="Arial"/>
                <a:sym typeface="Arial"/>
              </a:rPr>
              <a:t>; Return: none</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E34ADC"/>
                </a:solidFill>
                <a:highlight>
                  <a:srgbClr val="FFFFFF"/>
                </a:highlight>
                <a:latin typeface="Arial"/>
                <a:ea typeface="Arial"/>
                <a:cs typeface="Arial"/>
                <a:sym typeface="Arial"/>
              </a:rPr>
              <a:t>print:</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push</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ebp</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mov</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ebp</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esp</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b="1" sz="800">
              <a:latin typeface="Courier New"/>
              <a:ea typeface="Courier New"/>
              <a:cs typeface="Courier New"/>
              <a:sym typeface="Courier New"/>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Google Shape;578;p69"/>
          <p:cNvSpPr txBox="1"/>
          <p:nvPr>
            <p:ph idx="1" type="body"/>
          </p:nvPr>
        </p:nvSpPr>
        <p:spPr>
          <a:xfrm>
            <a:off x="1135750" y="65275"/>
            <a:ext cx="7937100" cy="501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push</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ebx</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mov</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ebx</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808030"/>
                </a:solidFill>
                <a:highlight>
                  <a:srgbClr val="FFFFFF"/>
                </a:highlight>
                <a:latin typeface="Arial"/>
                <a:ea typeface="Arial"/>
                <a:cs typeface="Arial"/>
                <a:sym typeface="Arial"/>
              </a:rPr>
              <a:t>[</a:t>
            </a:r>
            <a:r>
              <a:rPr lang="en" sz="800">
                <a:solidFill>
                  <a:srgbClr val="000080"/>
                </a:solidFill>
                <a:highlight>
                  <a:srgbClr val="FFFFFF"/>
                </a:highlight>
                <a:latin typeface="Arial"/>
                <a:ea typeface="Arial"/>
                <a:cs typeface="Arial"/>
                <a:sym typeface="Arial"/>
              </a:rPr>
              <a:t>ebp</a:t>
            </a:r>
            <a:r>
              <a:rPr lang="en" sz="800">
                <a:solidFill>
                  <a:srgbClr val="000000"/>
                </a:solidFill>
                <a:highlight>
                  <a:srgbClr val="FFFFFF"/>
                </a:highlight>
                <a:latin typeface="Arial"/>
                <a:ea typeface="Arial"/>
                <a:cs typeface="Arial"/>
                <a:sym typeface="Arial"/>
              </a:rPr>
              <a:t> </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008C00"/>
                </a:solidFill>
                <a:highlight>
                  <a:srgbClr val="FFFFFF"/>
                </a:highlight>
                <a:latin typeface="Arial"/>
                <a:ea typeface="Arial"/>
                <a:cs typeface="Arial"/>
                <a:sym typeface="Arial"/>
              </a:rPr>
              <a:t>8</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696969"/>
                </a:solidFill>
                <a:highlight>
                  <a:srgbClr val="FFFFFF"/>
                </a:highlight>
                <a:latin typeface="Arial"/>
                <a:ea typeface="Arial"/>
                <a:cs typeface="Arial"/>
                <a:sym typeface="Arial"/>
              </a:rPr>
              <a:t>; Address of the first element</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cmp</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ebx</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008C00"/>
                </a:solidFill>
                <a:highlight>
                  <a:srgbClr val="FFFFFF"/>
                </a:highlight>
                <a:latin typeface="Arial"/>
                <a:ea typeface="Arial"/>
                <a:cs typeface="Arial"/>
                <a:sym typeface="Arial"/>
              </a:rPr>
              <a:t>0</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je</a:t>
            </a:r>
            <a:r>
              <a:rPr lang="en" sz="800">
                <a:solidFill>
                  <a:srgbClr val="000000"/>
                </a:solidFill>
                <a:highlight>
                  <a:srgbClr val="FFFFFF"/>
                </a:highlight>
                <a:latin typeface="Arial"/>
                <a:ea typeface="Arial"/>
                <a:cs typeface="Arial"/>
                <a:sym typeface="Arial"/>
              </a:rPr>
              <a:t> </a:t>
            </a:r>
            <a:r>
              <a:rPr lang="en" sz="800">
                <a:solidFill>
                  <a:srgbClr val="E34ADC"/>
                </a:solidFill>
                <a:highlight>
                  <a:srgbClr val="FFFFFF"/>
                </a:highlight>
                <a:latin typeface="Arial"/>
                <a:ea typeface="Arial"/>
                <a:cs typeface="Arial"/>
                <a:sym typeface="Arial"/>
              </a:rPr>
              <a:t>emptyList</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push</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eax</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push</a:t>
            </a:r>
            <a:r>
              <a:rPr lang="en" sz="800">
                <a:solidFill>
                  <a:srgbClr val="000000"/>
                </a:solidFill>
                <a:highlight>
                  <a:srgbClr val="FFFFFF"/>
                </a:highlight>
                <a:latin typeface="Arial"/>
                <a:ea typeface="Arial"/>
                <a:cs typeface="Arial"/>
                <a:sym typeface="Arial"/>
              </a:rPr>
              <a:t> printMes       </a:t>
            </a:r>
            <a:r>
              <a:rPr lang="en" sz="800">
                <a:solidFill>
                  <a:srgbClr val="696969"/>
                </a:solidFill>
                <a:highlight>
                  <a:srgbClr val="FFFFFF"/>
                </a:highlight>
                <a:latin typeface="Arial"/>
                <a:ea typeface="Arial"/>
                <a:cs typeface="Arial"/>
                <a:sym typeface="Arial"/>
              </a:rPr>
              <a:t>; Print message "Printing a linked list"</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call</a:t>
            </a:r>
            <a:r>
              <a:rPr lang="en" sz="800">
                <a:solidFill>
                  <a:srgbClr val="000000"/>
                </a:solidFill>
                <a:highlight>
                  <a:srgbClr val="FFFFFF"/>
                </a:highlight>
                <a:latin typeface="Arial"/>
                <a:ea typeface="Arial"/>
                <a:cs typeface="Arial"/>
                <a:sym typeface="Arial"/>
              </a:rPr>
              <a:t> </a:t>
            </a:r>
            <a:r>
              <a:rPr lang="en" sz="800">
                <a:solidFill>
                  <a:srgbClr val="E34ADC"/>
                </a:solidFill>
                <a:highlight>
                  <a:srgbClr val="FFFFFF"/>
                </a:highlight>
                <a:latin typeface="Arial"/>
                <a:ea typeface="Arial"/>
                <a:cs typeface="Arial"/>
                <a:sym typeface="Arial"/>
              </a:rPr>
              <a:t>puts</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add</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esp</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008C00"/>
                </a:solidFill>
                <a:highlight>
                  <a:srgbClr val="FFFFFF"/>
                </a:highlight>
                <a:latin typeface="Arial"/>
                <a:ea typeface="Arial"/>
                <a:cs typeface="Arial"/>
                <a:sym typeface="Arial"/>
              </a:rPr>
              <a:t>4</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pop</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eax</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b="1" sz="800">
              <a:latin typeface="Courier New"/>
              <a:ea typeface="Courier New"/>
              <a:cs typeface="Courier New"/>
              <a:sym typeface="Courier New"/>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
        <p:nvSpPr>
          <p:cNvPr id="583" name="Google Shape;583;p70"/>
          <p:cNvSpPr txBox="1"/>
          <p:nvPr>
            <p:ph idx="1" type="body"/>
          </p:nvPr>
        </p:nvSpPr>
        <p:spPr>
          <a:xfrm>
            <a:off x="1135750" y="78325"/>
            <a:ext cx="7937100" cy="497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E34ADC"/>
                </a:solidFill>
                <a:highlight>
                  <a:srgbClr val="FFFFFF"/>
                </a:highlight>
                <a:latin typeface="Arial"/>
                <a:ea typeface="Arial"/>
                <a:cs typeface="Arial"/>
                <a:sym typeface="Arial"/>
              </a:rPr>
              <a:t>next_char:</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push</a:t>
            </a: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dword</a:t>
            </a:r>
            <a:r>
              <a:rPr lang="en" sz="800">
                <a:solidFill>
                  <a:srgbClr val="000000"/>
                </a:solidFill>
                <a:highlight>
                  <a:srgbClr val="FFFFFF"/>
                </a:highlight>
                <a:latin typeface="Arial"/>
                <a:ea typeface="Arial"/>
                <a:cs typeface="Arial"/>
                <a:sym typeface="Arial"/>
              </a:rPr>
              <a:t> </a:t>
            </a:r>
            <a:r>
              <a:rPr lang="en" sz="800">
                <a:solidFill>
                  <a:srgbClr val="808030"/>
                </a:solidFill>
                <a:highlight>
                  <a:srgbClr val="FFFFFF"/>
                </a:highlight>
                <a:latin typeface="Arial"/>
                <a:ea typeface="Arial"/>
                <a:cs typeface="Arial"/>
                <a:sym typeface="Arial"/>
              </a:rPr>
              <a:t>[</a:t>
            </a:r>
            <a:r>
              <a:rPr lang="en" sz="800">
                <a:solidFill>
                  <a:srgbClr val="000080"/>
                </a:solidFill>
                <a:highlight>
                  <a:srgbClr val="FFFFFF"/>
                </a:highlight>
                <a:latin typeface="Arial"/>
                <a:ea typeface="Arial"/>
                <a:cs typeface="Arial"/>
                <a:sym typeface="Arial"/>
              </a:rPr>
              <a:t>ebx</a:t>
            </a:r>
            <a:r>
              <a:rPr lang="en" sz="800">
                <a:solidFill>
                  <a:srgbClr val="000000"/>
                </a:solidFill>
                <a:highlight>
                  <a:srgbClr val="FFFFFF"/>
                </a:highlight>
                <a:latin typeface="Arial"/>
                <a:ea typeface="Arial"/>
                <a:cs typeface="Arial"/>
                <a:sym typeface="Arial"/>
              </a:rPr>
              <a:t> </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info</a:t>
            </a:r>
            <a:r>
              <a:rPr lang="en" sz="800">
                <a:solidFill>
                  <a:srgbClr val="808030"/>
                </a:solidFill>
                <a:highlight>
                  <a:srgbClr val="FFFFFF"/>
                </a:highlight>
                <a:latin typeface="Arial"/>
                <a:ea typeface="Arial"/>
                <a:cs typeface="Arial"/>
                <a:sym typeface="Arial"/>
              </a:rPr>
              <a:t>]</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call</a:t>
            </a:r>
            <a:r>
              <a:rPr lang="en" sz="800">
                <a:solidFill>
                  <a:srgbClr val="000000"/>
                </a:solidFill>
                <a:highlight>
                  <a:srgbClr val="FFFFFF"/>
                </a:highlight>
                <a:latin typeface="Arial"/>
                <a:ea typeface="Arial"/>
                <a:cs typeface="Arial"/>
                <a:sym typeface="Arial"/>
              </a:rPr>
              <a:t> </a:t>
            </a:r>
            <a:r>
              <a:rPr lang="en" sz="800">
                <a:solidFill>
                  <a:srgbClr val="E34ADC"/>
                </a:solidFill>
                <a:highlight>
                  <a:srgbClr val="FFFFFF"/>
                </a:highlight>
                <a:latin typeface="Arial"/>
                <a:ea typeface="Arial"/>
                <a:cs typeface="Arial"/>
                <a:sym typeface="Arial"/>
              </a:rPr>
              <a:t>putchar</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mov</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ebx</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808030"/>
                </a:solidFill>
                <a:highlight>
                  <a:srgbClr val="FFFFFF"/>
                </a:highlight>
                <a:latin typeface="Arial"/>
                <a:ea typeface="Arial"/>
                <a:cs typeface="Arial"/>
                <a:sym typeface="Arial"/>
              </a:rPr>
              <a:t>[</a:t>
            </a:r>
            <a:r>
              <a:rPr lang="en" sz="800">
                <a:solidFill>
                  <a:srgbClr val="000080"/>
                </a:solidFill>
                <a:highlight>
                  <a:srgbClr val="FFFFFF"/>
                </a:highlight>
                <a:latin typeface="Arial"/>
                <a:ea typeface="Arial"/>
                <a:cs typeface="Arial"/>
                <a:sym typeface="Arial"/>
              </a:rPr>
              <a:t>ebx</a:t>
            </a:r>
            <a:r>
              <a:rPr lang="en" sz="800">
                <a:solidFill>
                  <a:srgbClr val="000000"/>
                </a:solidFill>
                <a:highlight>
                  <a:srgbClr val="FFFFFF"/>
                </a:highlight>
                <a:latin typeface="Arial"/>
                <a:ea typeface="Arial"/>
                <a:cs typeface="Arial"/>
                <a:sym typeface="Arial"/>
              </a:rPr>
              <a:t> </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next</a:t>
            </a:r>
            <a:r>
              <a:rPr lang="en" sz="800">
                <a:solidFill>
                  <a:srgbClr val="808030"/>
                </a:solidFill>
                <a:highlight>
                  <a:srgbClr val="FFFFFF"/>
                </a:highlight>
                <a:latin typeface="Arial"/>
                <a:ea typeface="Arial"/>
                <a:cs typeface="Arial"/>
                <a:sym typeface="Arial"/>
              </a:rPr>
              <a:t>]</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cmp</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ebx</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008C00"/>
                </a:solidFill>
                <a:highlight>
                  <a:srgbClr val="FFFFFF"/>
                </a:highlight>
                <a:latin typeface="Arial"/>
                <a:ea typeface="Arial"/>
                <a:cs typeface="Arial"/>
                <a:sym typeface="Arial"/>
              </a:rPr>
              <a:t>0</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jne</a:t>
            </a:r>
            <a:r>
              <a:rPr lang="en" sz="800">
                <a:solidFill>
                  <a:srgbClr val="000000"/>
                </a:solidFill>
                <a:highlight>
                  <a:srgbClr val="FFFFFF"/>
                </a:highlight>
                <a:latin typeface="Arial"/>
                <a:ea typeface="Arial"/>
                <a:cs typeface="Arial"/>
                <a:sym typeface="Arial"/>
              </a:rPr>
              <a:t> </a:t>
            </a:r>
            <a:r>
              <a:rPr lang="en" sz="800">
                <a:solidFill>
                  <a:srgbClr val="E34ADC"/>
                </a:solidFill>
                <a:highlight>
                  <a:srgbClr val="FFFFFF"/>
                </a:highlight>
                <a:latin typeface="Arial"/>
                <a:ea typeface="Arial"/>
                <a:cs typeface="Arial"/>
                <a:sym typeface="Arial"/>
              </a:rPr>
              <a:t>next_char</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push</a:t>
            </a: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dword</a:t>
            </a:r>
            <a:r>
              <a:rPr lang="en" sz="800">
                <a:solidFill>
                  <a:srgbClr val="000000"/>
                </a:solidFill>
                <a:highlight>
                  <a:srgbClr val="FFFFFF"/>
                </a:highlight>
                <a:latin typeface="Arial"/>
                <a:ea typeface="Arial"/>
                <a:cs typeface="Arial"/>
                <a:sym typeface="Arial"/>
              </a:rPr>
              <a:t> </a:t>
            </a:r>
            <a:r>
              <a:rPr lang="en" sz="800">
                <a:solidFill>
                  <a:srgbClr val="008C00"/>
                </a:solidFill>
                <a:highlight>
                  <a:srgbClr val="FFFFFF"/>
                </a:highlight>
                <a:latin typeface="Arial"/>
                <a:ea typeface="Arial"/>
                <a:cs typeface="Arial"/>
                <a:sym typeface="Arial"/>
              </a:rPr>
              <a:t>10</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call</a:t>
            </a:r>
            <a:r>
              <a:rPr lang="en" sz="800">
                <a:solidFill>
                  <a:srgbClr val="000000"/>
                </a:solidFill>
                <a:highlight>
                  <a:srgbClr val="FFFFFF"/>
                </a:highlight>
                <a:latin typeface="Arial"/>
                <a:ea typeface="Arial"/>
                <a:cs typeface="Arial"/>
                <a:sym typeface="Arial"/>
              </a:rPr>
              <a:t> </a:t>
            </a:r>
            <a:r>
              <a:rPr lang="en" sz="800">
                <a:solidFill>
                  <a:srgbClr val="E34ADC"/>
                </a:solidFill>
                <a:highlight>
                  <a:srgbClr val="FFFFFF"/>
                </a:highlight>
                <a:latin typeface="Arial"/>
                <a:ea typeface="Arial"/>
                <a:cs typeface="Arial"/>
                <a:sym typeface="Arial"/>
              </a:rPr>
              <a:t>putchar</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b="1" sz="800">
              <a:latin typeface="Courier New"/>
              <a:ea typeface="Courier New"/>
              <a:cs typeface="Courier New"/>
              <a:sym typeface="Courier New"/>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Google Shape;588;p71"/>
          <p:cNvSpPr txBox="1"/>
          <p:nvPr>
            <p:ph idx="1" type="body"/>
          </p:nvPr>
        </p:nvSpPr>
        <p:spPr>
          <a:xfrm>
            <a:off x="1161850" y="91375"/>
            <a:ext cx="7911000" cy="497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E34ADC"/>
                </a:solidFill>
                <a:highlight>
                  <a:srgbClr val="FFFFFF"/>
                </a:highlight>
                <a:latin typeface="Arial"/>
                <a:ea typeface="Arial"/>
                <a:cs typeface="Arial"/>
                <a:sym typeface="Arial"/>
              </a:rPr>
              <a:t>done:</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pop</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ebx</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mov</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esp</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ebp</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pop</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ebp</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ret</a:t>
            </a:r>
            <a:r>
              <a:rPr lang="en" sz="800">
                <a:solidFill>
                  <a:srgbClr val="000000"/>
                </a:solidFill>
                <a:highlight>
                  <a:srgbClr val="FFFFFF"/>
                </a:highlight>
                <a:latin typeface="Arial"/>
                <a:ea typeface="Arial"/>
                <a:cs typeface="Arial"/>
                <a:sym typeface="Arial"/>
              </a:rPr>
              <a:t> </a:t>
            </a:r>
            <a:r>
              <a:rPr lang="en" sz="800">
                <a:solidFill>
                  <a:srgbClr val="008C00"/>
                </a:solidFill>
                <a:highlight>
                  <a:srgbClr val="FFFFFF"/>
                </a:highlight>
                <a:latin typeface="Arial"/>
                <a:ea typeface="Arial"/>
                <a:cs typeface="Arial"/>
                <a:sym typeface="Arial"/>
              </a:rPr>
              <a:t>4</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E34ADC"/>
                </a:solidFill>
                <a:highlight>
                  <a:srgbClr val="FFFFFF"/>
                </a:highlight>
                <a:latin typeface="Arial"/>
                <a:ea typeface="Arial"/>
                <a:cs typeface="Arial"/>
                <a:sym typeface="Arial"/>
              </a:rPr>
              <a:t>emptyList:</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pusha</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push</a:t>
            </a:r>
            <a:r>
              <a:rPr lang="en" sz="800">
                <a:solidFill>
                  <a:srgbClr val="000000"/>
                </a:solidFill>
                <a:highlight>
                  <a:srgbClr val="FFFFFF"/>
                </a:highlight>
                <a:latin typeface="Arial"/>
                <a:ea typeface="Arial"/>
                <a:cs typeface="Arial"/>
                <a:sym typeface="Arial"/>
              </a:rPr>
              <a:t> emptyListMes</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call</a:t>
            </a:r>
            <a:r>
              <a:rPr lang="en" sz="800">
                <a:solidFill>
                  <a:srgbClr val="000000"/>
                </a:solidFill>
                <a:highlight>
                  <a:srgbClr val="FFFFFF"/>
                </a:highlight>
                <a:latin typeface="Arial"/>
                <a:ea typeface="Arial"/>
                <a:cs typeface="Arial"/>
                <a:sym typeface="Arial"/>
              </a:rPr>
              <a:t> </a:t>
            </a:r>
            <a:r>
              <a:rPr lang="en" sz="800">
                <a:solidFill>
                  <a:srgbClr val="E34ADC"/>
                </a:solidFill>
                <a:highlight>
                  <a:srgbClr val="FFFFFF"/>
                </a:highlight>
                <a:latin typeface="Arial"/>
                <a:ea typeface="Arial"/>
                <a:cs typeface="Arial"/>
                <a:sym typeface="Arial"/>
              </a:rPr>
              <a:t>puts</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add</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esp</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008C00"/>
                </a:solidFill>
                <a:highlight>
                  <a:srgbClr val="FFFFFF"/>
                </a:highlight>
                <a:latin typeface="Arial"/>
                <a:ea typeface="Arial"/>
                <a:cs typeface="Arial"/>
                <a:sym typeface="Arial"/>
              </a:rPr>
              <a:t>4</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popa</a:t>
            </a:r>
            <a:endParaRPr sz="800">
              <a:solidFill>
                <a:srgbClr val="000000"/>
              </a:solidFill>
              <a:highlight>
                <a:srgbClr val="FFFFFF"/>
              </a:highlight>
              <a:latin typeface="Arial"/>
              <a:ea typeface="Arial"/>
              <a:cs typeface="Arial"/>
              <a:sym typeface="Arial"/>
            </a:endParaRPr>
          </a:p>
          <a:p>
            <a:pPr indent="0" lvl="0" marL="101600" marR="10160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jmp</a:t>
            </a:r>
            <a:r>
              <a:rPr lang="en" sz="800">
                <a:solidFill>
                  <a:srgbClr val="000000"/>
                </a:solidFill>
                <a:highlight>
                  <a:srgbClr val="FFFFFF"/>
                </a:highlight>
                <a:latin typeface="Arial"/>
                <a:ea typeface="Arial"/>
                <a:cs typeface="Arial"/>
                <a:sym typeface="Arial"/>
              </a:rPr>
              <a:t> </a:t>
            </a:r>
            <a:r>
              <a:rPr lang="en" sz="800">
                <a:solidFill>
                  <a:srgbClr val="E34ADC"/>
                </a:solidFill>
                <a:highlight>
                  <a:srgbClr val="FFFFFF"/>
                </a:highlight>
                <a:latin typeface="Arial"/>
                <a:ea typeface="Arial"/>
                <a:cs typeface="Arial"/>
                <a:sym typeface="Arial"/>
              </a:rPr>
              <a:t>done</a:t>
            </a:r>
            <a:endParaRPr sz="800">
              <a:solidFill>
                <a:srgbClr val="E34ADC"/>
              </a:solidFill>
              <a:highlight>
                <a:srgbClr val="FFFFFF"/>
              </a:highlight>
              <a:latin typeface="Arial"/>
              <a:ea typeface="Arial"/>
              <a:cs typeface="Arial"/>
              <a:sym typeface="Arial"/>
            </a:endParaRPr>
          </a:p>
          <a:p>
            <a:pPr indent="0" lvl="0" marL="0" rtl="0" algn="l">
              <a:spcBef>
                <a:spcPts val="800"/>
              </a:spcBef>
              <a:spcAft>
                <a:spcPts val="0"/>
              </a:spcAft>
              <a:buNone/>
            </a:pPr>
            <a:r>
              <a:rPr b="1" lang="en" sz="1400"/>
              <a:t>Sequential iteration through the list to display each character</a:t>
            </a:r>
            <a:endParaRPr b="1" sz="1400"/>
          </a:p>
          <a:p>
            <a:pPr indent="0" lvl="0" marL="0" rtl="0" algn="l">
              <a:spcBef>
                <a:spcPts val="1600"/>
              </a:spcBef>
              <a:spcAft>
                <a:spcPts val="0"/>
              </a:spcAft>
              <a:buNone/>
            </a:pPr>
            <a:r>
              <a:t/>
            </a:r>
            <a:endParaRPr b="1" sz="800">
              <a:latin typeface="Courier New"/>
              <a:ea typeface="Courier New"/>
              <a:cs typeface="Courier New"/>
              <a:sym typeface="Courier New"/>
            </a:endParaRPr>
          </a:p>
          <a:p>
            <a:pPr indent="0" lvl="0" marL="0" rtl="0" algn="l">
              <a:spcBef>
                <a:spcPts val="1600"/>
              </a:spcBef>
              <a:spcAft>
                <a:spcPts val="1600"/>
              </a:spcAft>
              <a:buNone/>
            </a:pPr>
            <a:r>
              <a:t/>
            </a:r>
            <a:endParaRPr b="1" sz="800">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214675" y="893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six steps to make use of a procedure</a:t>
            </a:r>
            <a:br>
              <a:rPr lang="en"/>
            </a:b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8" name="Google Shape;308;p18"/>
          <p:cNvSpPr txBox="1"/>
          <p:nvPr>
            <p:ph idx="1" type="body"/>
          </p:nvPr>
        </p:nvSpPr>
        <p:spPr>
          <a:xfrm>
            <a:off x="1214675" y="903925"/>
            <a:ext cx="7837500" cy="41376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AutoNum type="arabicPeriod"/>
            </a:pPr>
            <a:r>
              <a:rPr b="1" lang="en" sz="1400"/>
              <a:t>Store the parameters (that need to be passed on to the procedure) where the procedure can access and retrieve them easily and quickly</a:t>
            </a:r>
            <a:endParaRPr b="1" sz="1400"/>
          </a:p>
          <a:p>
            <a:pPr indent="-317500" lvl="0" marL="457200" rtl="0" algn="l">
              <a:lnSpc>
                <a:spcPct val="200000"/>
              </a:lnSpc>
              <a:spcBef>
                <a:spcPts val="0"/>
              </a:spcBef>
              <a:spcAft>
                <a:spcPts val="0"/>
              </a:spcAft>
              <a:buSzPts val="1400"/>
              <a:buAutoNum type="arabicPeriod"/>
            </a:pPr>
            <a:r>
              <a:rPr b="1" lang="en" sz="1400"/>
              <a:t>Transfer control to the procedure</a:t>
            </a:r>
            <a:endParaRPr b="1" sz="1400"/>
          </a:p>
          <a:p>
            <a:pPr indent="-317500" lvl="0" marL="457200" rtl="0" algn="l">
              <a:lnSpc>
                <a:spcPct val="200000"/>
              </a:lnSpc>
              <a:spcBef>
                <a:spcPts val="0"/>
              </a:spcBef>
              <a:spcAft>
                <a:spcPts val="0"/>
              </a:spcAft>
              <a:buSzPts val="1400"/>
              <a:buAutoNum type="arabicPeriod"/>
            </a:pPr>
            <a:r>
              <a:rPr b="1" lang="en" sz="1400"/>
              <a:t>Have the procedure acquire the storage resources it requires</a:t>
            </a:r>
            <a:endParaRPr b="1" sz="1400"/>
          </a:p>
          <a:p>
            <a:pPr indent="-317500" lvl="0" marL="457200" rtl="0" algn="l">
              <a:lnSpc>
                <a:spcPct val="200000"/>
              </a:lnSpc>
              <a:spcBef>
                <a:spcPts val="0"/>
              </a:spcBef>
              <a:spcAft>
                <a:spcPts val="0"/>
              </a:spcAft>
              <a:buSzPts val="1400"/>
              <a:buAutoNum type="arabicPeriod"/>
            </a:pPr>
            <a:r>
              <a:rPr b="1" lang="en" sz="1400"/>
              <a:t>Have the procedure execute its specic task</a:t>
            </a:r>
            <a:endParaRPr b="1" sz="1400"/>
          </a:p>
          <a:p>
            <a:pPr indent="-317500" lvl="0" marL="457200" rtl="0" algn="l">
              <a:lnSpc>
                <a:spcPct val="200000"/>
              </a:lnSpc>
              <a:spcBef>
                <a:spcPts val="0"/>
              </a:spcBef>
              <a:spcAft>
                <a:spcPts val="0"/>
              </a:spcAft>
              <a:buSzPts val="1400"/>
              <a:buAutoNum type="arabicPeriod"/>
            </a:pPr>
            <a:r>
              <a:rPr b="1" lang="en" sz="1400"/>
              <a:t> Store the results (that need to be passed back to the calling program) where the calling   program can access and retrieve them easily and quickly</a:t>
            </a:r>
            <a:endParaRPr b="1" sz="1400"/>
          </a:p>
          <a:p>
            <a:pPr indent="-317500" lvl="0" marL="457200" rtl="0" algn="l">
              <a:lnSpc>
                <a:spcPct val="200000"/>
              </a:lnSpc>
              <a:spcBef>
                <a:spcPts val="0"/>
              </a:spcBef>
              <a:spcAft>
                <a:spcPts val="0"/>
              </a:spcAft>
              <a:buSzPts val="1400"/>
              <a:buAutoNum type="arabicPeriod"/>
            </a:pPr>
            <a:r>
              <a:rPr b="1" lang="en" sz="1400"/>
              <a:t>Return control to the calling program, at the instruction that follows after the procedure call</a:t>
            </a:r>
            <a:endParaRPr b="1" sz="1400"/>
          </a:p>
          <a:p>
            <a:pPr indent="0" lvl="0" marL="0" rtl="0" algn="l">
              <a:lnSpc>
                <a:spcPct val="200000"/>
              </a:lnSpc>
              <a:spcBef>
                <a:spcPts val="1600"/>
              </a:spcBef>
              <a:spcAft>
                <a:spcPts val="0"/>
              </a:spcAft>
              <a:buNone/>
            </a:pPr>
            <a:r>
              <a:t/>
            </a:r>
            <a:endParaRPr b="1" sz="1400"/>
          </a:p>
          <a:p>
            <a:pPr indent="0" lvl="0" marL="0" rtl="0" algn="l">
              <a:lnSpc>
                <a:spcPct val="200000"/>
              </a:lnSpc>
              <a:spcBef>
                <a:spcPts val="1600"/>
              </a:spcBef>
              <a:spcAft>
                <a:spcPts val="1600"/>
              </a:spcAft>
              <a:buNone/>
            </a:pPr>
            <a:r>
              <a:t/>
            </a:r>
            <a:endParaRPr b="1" sz="14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Google Shape;593;p72"/>
          <p:cNvSpPr txBox="1"/>
          <p:nvPr>
            <p:ph idx="1" type="body"/>
          </p:nvPr>
        </p:nvSpPr>
        <p:spPr>
          <a:xfrm>
            <a:off x="1174900" y="156650"/>
            <a:ext cx="7872000" cy="48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On to the main file:</a:t>
            </a:r>
            <a:endParaRPr b="1" sz="1400"/>
          </a:p>
          <a:p>
            <a:pPr indent="0" lvl="0" marL="0" rtl="0" algn="l">
              <a:spcBef>
                <a:spcPts val="1600"/>
              </a:spcBef>
              <a:spcAft>
                <a:spcPts val="0"/>
              </a:spcAft>
              <a:buNone/>
            </a:pPr>
            <a:r>
              <a:rPr lang="en" sz="800">
                <a:solidFill>
                  <a:srgbClr val="004A43"/>
                </a:solidFill>
                <a:highlight>
                  <a:srgbClr val="FFFFFF"/>
                </a:highlight>
                <a:latin typeface="Arial"/>
                <a:ea typeface="Arial"/>
                <a:cs typeface="Arial"/>
                <a:sym typeface="Arial"/>
              </a:rPr>
              <a:t>section</a:t>
            </a:r>
            <a:r>
              <a:rPr lang="en" sz="800">
                <a:solidFill>
                  <a:srgbClr val="000000"/>
                </a:solidFill>
                <a:highlight>
                  <a:srgbClr val="FFFFFF"/>
                </a:highlight>
                <a:latin typeface="Arial"/>
                <a:ea typeface="Arial"/>
                <a:cs typeface="Arial"/>
                <a:sym typeface="Arial"/>
              </a:rPr>
              <a:t> </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text</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lang="en" sz="800">
                <a:solidFill>
                  <a:srgbClr val="004A43"/>
                </a:solidFill>
                <a:highlight>
                  <a:srgbClr val="FFFFFF"/>
                </a:highlight>
                <a:latin typeface="Arial"/>
                <a:ea typeface="Arial"/>
                <a:cs typeface="Arial"/>
                <a:sym typeface="Arial"/>
              </a:rPr>
              <a:t>global</a:t>
            </a:r>
            <a:r>
              <a:rPr lang="en" sz="800">
                <a:solidFill>
                  <a:srgbClr val="000000"/>
                </a:solidFill>
                <a:highlight>
                  <a:srgbClr val="FFFFFF"/>
                </a:highlight>
                <a:latin typeface="Arial"/>
                <a:ea typeface="Arial"/>
                <a:cs typeface="Arial"/>
                <a:sym typeface="Arial"/>
              </a:rPr>
              <a:t> main</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E34ADC"/>
                </a:solidFill>
                <a:highlight>
                  <a:srgbClr val="FFFFFF"/>
                </a:highlight>
                <a:latin typeface="Arial"/>
                <a:ea typeface="Arial"/>
                <a:cs typeface="Arial"/>
                <a:sym typeface="Arial"/>
              </a:rPr>
              <a:t>main:</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push</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ebp</a:t>
            </a:r>
            <a:r>
              <a:rPr lang="en" sz="800">
                <a:solidFill>
                  <a:srgbClr val="000000"/>
                </a:solidFill>
                <a:highlight>
                  <a:srgbClr val="FFFFFF"/>
                </a:highlight>
                <a:latin typeface="Arial"/>
                <a:ea typeface="Arial"/>
                <a:cs typeface="Arial"/>
                <a:sym typeface="Arial"/>
              </a:rPr>
              <a:t>            </a:t>
            </a:r>
            <a:r>
              <a:rPr lang="en" sz="800">
                <a:solidFill>
                  <a:srgbClr val="696969"/>
                </a:solidFill>
                <a:highlight>
                  <a:srgbClr val="FFFFFF"/>
                </a:highlight>
                <a:latin typeface="Arial"/>
                <a:ea typeface="Arial"/>
                <a:cs typeface="Arial"/>
                <a:sym typeface="Arial"/>
              </a:rPr>
              <a:t>; Standard procedure entry</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mov</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ebp</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esp</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mov</a:t>
            </a: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dword</a:t>
            </a:r>
            <a:r>
              <a:rPr lang="en" sz="800">
                <a:solidFill>
                  <a:srgbClr val="000000"/>
                </a:solidFill>
                <a:highlight>
                  <a:srgbClr val="FFFFFF"/>
                </a:highlight>
                <a:latin typeface="Arial"/>
                <a:ea typeface="Arial"/>
                <a:cs typeface="Arial"/>
                <a:sym typeface="Arial"/>
              </a:rPr>
              <a:t> </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prim</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008C00"/>
                </a:solidFill>
                <a:highlight>
                  <a:srgbClr val="FFFFFF"/>
                </a:highlight>
                <a:latin typeface="Arial"/>
                <a:ea typeface="Arial"/>
                <a:cs typeface="Arial"/>
                <a:sym typeface="Arial"/>
              </a:rPr>
              <a:t>0</a:t>
            </a:r>
            <a:r>
              <a:rPr lang="en" sz="800">
                <a:solidFill>
                  <a:srgbClr val="000000"/>
                </a:solidFill>
                <a:highlight>
                  <a:srgbClr val="FFFFFF"/>
                </a:highlight>
                <a:latin typeface="Arial"/>
                <a:ea typeface="Arial"/>
                <a:cs typeface="Arial"/>
                <a:sym typeface="Arial"/>
              </a:rPr>
              <a:t> </a:t>
            </a:r>
            <a:r>
              <a:rPr lang="en" sz="800">
                <a:solidFill>
                  <a:srgbClr val="696969"/>
                </a:solidFill>
                <a:highlight>
                  <a:srgbClr val="FFFFFF"/>
                </a:highlight>
                <a:latin typeface="Arial"/>
                <a:ea typeface="Arial"/>
                <a:cs typeface="Arial"/>
                <a:sym typeface="Arial"/>
              </a:rPr>
              <a:t>; Pointer is NULL initially - the list is empty</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push</a:t>
            </a: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dword</a:t>
            </a:r>
            <a:r>
              <a:rPr lang="en" sz="800">
                <a:solidFill>
                  <a:srgbClr val="000000"/>
                </a:solidFill>
                <a:highlight>
                  <a:srgbClr val="FFFFFF"/>
                </a:highlight>
                <a:latin typeface="Arial"/>
                <a:ea typeface="Arial"/>
                <a:cs typeface="Arial"/>
                <a:sym typeface="Arial"/>
              </a:rPr>
              <a:t> </a:t>
            </a:r>
            <a:r>
              <a:rPr lang="en" sz="800">
                <a:solidFill>
                  <a:srgbClr val="0000E6"/>
                </a:solidFill>
                <a:highlight>
                  <a:srgbClr val="FFFFFF"/>
                </a:highlight>
                <a:latin typeface="Arial"/>
                <a:ea typeface="Arial"/>
                <a:cs typeface="Arial"/>
                <a:sym typeface="Arial"/>
              </a:rPr>
              <a:t>'a'</a:t>
            </a:r>
            <a:r>
              <a:rPr lang="en" sz="800">
                <a:solidFill>
                  <a:srgbClr val="000000"/>
                </a:solidFill>
                <a:highlight>
                  <a:srgbClr val="FFFFFF"/>
                </a:highlight>
                <a:latin typeface="Arial"/>
                <a:ea typeface="Arial"/>
                <a:cs typeface="Arial"/>
                <a:sym typeface="Arial"/>
              </a:rPr>
              <a:t>      </a:t>
            </a:r>
            <a:r>
              <a:rPr lang="en" sz="800">
                <a:solidFill>
                  <a:srgbClr val="696969"/>
                </a:solidFill>
                <a:highlight>
                  <a:srgbClr val="FFFFFF"/>
                </a:highlight>
                <a:latin typeface="Arial"/>
                <a:ea typeface="Arial"/>
                <a:cs typeface="Arial"/>
                <a:sym typeface="Arial"/>
              </a:rPr>
              <a:t>; Element to add to the list</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push</a:t>
            </a:r>
            <a:r>
              <a:rPr lang="en" sz="800">
                <a:solidFill>
                  <a:srgbClr val="000000"/>
                </a:solidFill>
                <a:highlight>
                  <a:srgbClr val="FFFFFF"/>
                </a:highlight>
                <a:latin typeface="Arial"/>
                <a:ea typeface="Arial"/>
                <a:cs typeface="Arial"/>
                <a:sym typeface="Arial"/>
              </a:rPr>
              <a:t> prim           </a:t>
            </a:r>
            <a:r>
              <a:rPr lang="en" sz="800">
                <a:solidFill>
                  <a:srgbClr val="696969"/>
                </a:solidFill>
                <a:highlight>
                  <a:srgbClr val="FFFFFF"/>
                </a:highlight>
                <a:latin typeface="Arial"/>
                <a:ea typeface="Arial"/>
                <a:cs typeface="Arial"/>
                <a:sym typeface="Arial"/>
              </a:rPr>
              <a:t>; Address of the first element in the list and pass it to the init function, through the stack</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call</a:t>
            </a:r>
            <a:r>
              <a:rPr lang="en" sz="800">
                <a:solidFill>
                  <a:srgbClr val="000000"/>
                </a:solidFill>
                <a:highlight>
                  <a:srgbClr val="FFFFFF"/>
                </a:highlight>
                <a:latin typeface="Arial"/>
                <a:ea typeface="Arial"/>
                <a:cs typeface="Arial"/>
                <a:sym typeface="Arial"/>
              </a:rPr>
              <a:t> </a:t>
            </a:r>
            <a:r>
              <a:rPr lang="en" sz="800">
                <a:solidFill>
                  <a:srgbClr val="E34ADC"/>
                </a:solidFill>
                <a:highlight>
                  <a:srgbClr val="FFFFFF"/>
                </a:highlight>
                <a:latin typeface="Arial"/>
                <a:ea typeface="Arial"/>
                <a:cs typeface="Arial"/>
                <a:sym typeface="Arial"/>
              </a:rPr>
              <a:t>append</a:t>
            </a:r>
            <a:r>
              <a:rPr lang="en" sz="800">
                <a:solidFill>
                  <a:srgbClr val="000000"/>
                </a:solidFill>
                <a:highlight>
                  <a:srgbClr val="FFFFFF"/>
                </a:highlight>
                <a:latin typeface="Arial"/>
                <a:ea typeface="Arial"/>
                <a:cs typeface="Arial"/>
                <a:sym typeface="Arial"/>
              </a:rPr>
              <a:t>         </a:t>
            </a:r>
            <a:r>
              <a:rPr lang="en" sz="800">
                <a:solidFill>
                  <a:srgbClr val="696969"/>
                </a:solidFill>
                <a:highlight>
                  <a:srgbClr val="FFFFFF"/>
                </a:highlight>
                <a:latin typeface="Arial"/>
                <a:ea typeface="Arial"/>
                <a:cs typeface="Arial"/>
                <a:sym typeface="Arial"/>
              </a:rPr>
              <a:t>; Call the init function</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b="1" sz="800">
              <a:latin typeface="Courier New"/>
              <a:ea typeface="Courier New"/>
              <a:cs typeface="Courier New"/>
              <a:sym typeface="Courier New"/>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Google Shape;598;p73"/>
          <p:cNvSpPr txBox="1"/>
          <p:nvPr>
            <p:ph idx="1" type="body"/>
          </p:nvPr>
        </p:nvSpPr>
        <p:spPr>
          <a:xfrm>
            <a:off x="1148800" y="59550"/>
            <a:ext cx="7872000" cy="501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push</a:t>
            </a: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dword</a:t>
            </a:r>
            <a:r>
              <a:rPr lang="en" sz="800">
                <a:solidFill>
                  <a:srgbClr val="000000"/>
                </a:solidFill>
                <a:highlight>
                  <a:srgbClr val="FFFFFF"/>
                </a:highlight>
                <a:latin typeface="Arial"/>
                <a:ea typeface="Arial"/>
                <a:cs typeface="Arial"/>
                <a:sym typeface="Arial"/>
              </a:rPr>
              <a:t> </a:t>
            </a:r>
            <a:r>
              <a:rPr lang="en" sz="800">
                <a:solidFill>
                  <a:srgbClr val="0000E6"/>
                </a:solidFill>
                <a:highlight>
                  <a:srgbClr val="FFFFFF"/>
                </a:highlight>
                <a:latin typeface="Arial"/>
                <a:ea typeface="Arial"/>
                <a:cs typeface="Arial"/>
                <a:sym typeface="Arial"/>
              </a:rPr>
              <a:t>'b'</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push</a:t>
            </a:r>
            <a:r>
              <a:rPr lang="en" sz="800">
                <a:solidFill>
                  <a:srgbClr val="000000"/>
                </a:solidFill>
                <a:highlight>
                  <a:srgbClr val="FFFFFF"/>
                </a:highlight>
                <a:latin typeface="Arial"/>
                <a:ea typeface="Arial"/>
                <a:cs typeface="Arial"/>
                <a:sym typeface="Arial"/>
              </a:rPr>
              <a:t> prim</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call</a:t>
            </a:r>
            <a:r>
              <a:rPr lang="en" sz="800">
                <a:solidFill>
                  <a:srgbClr val="000000"/>
                </a:solidFill>
                <a:highlight>
                  <a:srgbClr val="FFFFFF"/>
                </a:highlight>
                <a:latin typeface="Arial"/>
                <a:ea typeface="Arial"/>
                <a:cs typeface="Arial"/>
                <a:sym typeface="Arial"/>
              </a:rPr>
              <a:t> </a:t>
            </a:r>
            <a:r>
              <a:rPr lang="en" sz="800">
                <a:solidFill>
                  <a:srgbClr val="E34ADC"/>
                </a:solidFill>
                <a:highlight>
                  <a:srgbClr val="FFFFFF"/>
                </a:highlight>
                <a:latin typeface="Arial"/>
                <a:ea typeface="Arial"/>
                <a:cs typeface="Arial"/>
                <a:sym typeface="Arial"/>
              </a:rPr>
              <a:t>append</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push</a:t>
            </a: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dword</a:t>
            </a:r>
            <a:r>
              <a:rPr lang="en" sz="800">
                <a:solidFill>
                  <a:srgbClr val="000000"/>
                </a:solidFill>
                <a:highlight>
                  <a:srgbClr val="FFFFFF"/>
                </a:highlight>
                <a:latin typeface="Arial"/>
                <a:ea typeface="Arial"/>
                <a:cs typeface="Arial"/>
                <a:sym typeface="Arial"/>
              </a:rPr>
              <a:t> </a:t>
            </a:r>
            <a:r>
              <a:rPr lang="en" sz="800">
                <a:solidFill>
                  <a:srgbClr val="0000E6"/>
                </a:solidFill>
                <a:highlight>
                  <a:srgbClr val="FFFFFF"/>
                </a:highlight>
                <a:latin typeface="Arial"/>
                <a:ea typeface="Arial"/>
                <a:cs typeface="Arial"/>
                <a:sym typeface="Arial"/>
              </a:rPr>
              <a:t>'c'</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push</a:t>
            </a:r>
            <a:r>
              <a:rPr lang="en" sz="800">
                <a:solidFill>
                  <a:srgbClr val="000000"/>
                </a:solidFill>
                <a:highlight>
                  <a:srgbClr val="FFFFFF"/>
                </a:highlight>
                <a:latin typeface="Arial"/>
                <a:ea typeface="Arial"/>
                <a:cs typeface="Arial"/>
                <a:sym typeface="Arial"/>
              </a:rPr>
              <a:t> prim</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call</a:t>
            </a:r>
            <a:r>
              <a:rPr lang="en" sz="800">
                <a:solidFill>
                  <a:srgbClr val="000000"/>
                </a:solidFill>
                <a:highlight>
                  <a:srgbClr val="FFFFFF"/>
                </a:highlight>
                <a:latin typeface="Arial"/>
                <a:ea typeface="Arial"/>
                <a:cs typeface="Arial"/>
                <a:sym typeface="Arial"/>
              </a:rPr>
              <a:t> </a:t>
            </a:r>
            <a:r>
              <a:rPr lang="en" sz="800">
                <a:solidFill>
                  <a:srgbClr val="E34ADC"/>
                </a:solidFill>
                <a:highlight>
                  <a:srgbClr val="FFFFFF"/>
                </a:highlight>
                <a:latin typeface="Arial"/>
                <a:ea typeface="Arial"/>
                <a:cs typeface="Arial"/>
                <a:sym typeface="Arial"/>
              </a:rPr>
              <a:t>append</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mov</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ecx</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008C00"/>
                </a:solidFill>
                <a:highlight>
                  <a:srgbClr val="FFFFFF"/>
                </a:highlight>
                <a:latin typeface="Arial"/>
                <a:ea typeface="Arial"/>
                <a:cs typeface="Arial"/>
                <a:sym typeface="Arial"/>
              </a:rPr>
              <a:t>1</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b="1" sz="800">
              <a:latin typeface="Courier New"/>
              <a:ea typeface="Courier New"/>
              <a:cs typeface="Courier New"/>
              <a:sym typeface="Courier New"/>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74"/>
          <p:cNvSpPr txBox="1"/>
          <p:nvPr>
            <p:ph idx="1" type="body"/>
          </p:nvPr>
        </p:nvSpPr>
        <p:spPr>
          <a:xfrm>
            <a:off x="1148800" y="59550"/>
            <a:ext cx="7898100" cy="497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push</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ecx</a:t>
            </a:r>
            <a:r>
              <a:rPr lang="en" sz="800">
                <a:solidFill>
                  <a:srgbClr val="000000"/>
                </a:solidFill>
                <a:highlight>
                  <a:srgbClr val="FFFFFF"/>
                </a:highlight>
                <a:latin typeface="Arial"/>
                <a:ea typeface="Arial"/>
                <a:cs typeface="Arial"/>
                <a:sym typeface="Arial"/>
              </a:rPr>
              <a:t>           </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push</a:t>
            </a: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dword</a:t>
            </a:r>
            <a:r>
              <a:rPr lang="en" sz="800">
                <a:solidFill>
                  <a:srgbClr val="000000"/>
                </a:solidFill>
                <a:highlight>
                  <a:srgbClr val="FFFFFF"/>
                </a:highlight>
                <a:latin typeface="Arial"/>
                <a:ea typeface="Arial"/>
                <a:cs typeface="Arial"/>
                <a:sym typeface="Arial"/>
              </a:rPr>
              <a:t> </a:t>
            </a:r>
            <a:r>
              <a:rPr lang="en" sz="800">
                <a:solidFill>
                  <a:srgbClr val="0000E6"/>
                </a:solidFill>
                <a:highlight>
                  <a:srgbClr val="FFFFFF"/>
                </a:highlight>
                <a:latin typeface="Arial"/>
                <a:ea typeface="Arial"/>
                <a:cs typeface="Arial"/>
                <a:sym typeface="Arial"/>
              </a:rPr>
              <a:t>'Z'</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push</a:t>
            </a:r>
            <a:r>
              <a:rPr lang="en" sz="800">
                <a:solidFill>
                  <a:srgbClr val="000000"/>
                </a:solidFill>
                <a:highlight>
                  <a:srgbClr val="FFFFFF"/>
                </a:highlight>
                <a:latin typeface="Arial"/>
                <a:ea typeface="Arial"/>
                <a:cs typeface="Arial"/>
                <a:sym typeface="Arial"/>
              </a:rPr>
              <a:t> prim</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call</a:t>
            </a:r>
            <a:r>
              <a:rPr lang="en" sz="800">
                <a:solidFill>
                  <a:srgbClr val="000000"/>
                </a:solidFill>
                <a:highlight>
                  <a:srgbClr val="FFFFFF"/>
                </a:highlight>
                <a:latin typeface="Arial"/>
                <a:ea typeface="Arial"/>
                <a:cs typeface="Arial"/>
                <a:sym typeface="Arial"/>
              </a:rPr>
              <a:t> </a:t>
            </a:r>
            <a:r>
              <a:rPr lang="en" sz="800">
                <a:solidFill>
                  <a:srgbClr val="E34ADC"/>
                </a:solidFill>
                <a:highlight>
                  <a:srgbClr val="FFFFFF"/>
                </a:highlight>
                <a:latin typeface="Arial"/>
                <a:ea typeface="Arial"/>
                <a:cs typeface="Arial"/>
                <a:sym typeface="Arial"/>
              </a:rPr>
              <a:t>append</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pop</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ecx</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loop</a:t>
            </a:r>
            <a:r>
              <a:rPr lang="en" sz="800">
                <a:solidFill>
                  <a:srgbClr val="000000"/>
                </a:solidFill>
                <a:highlight>
                  <a:srgbClr val="FFFFFF"/>
                </a:highlight>
                <a:latin typeface="Arial"/>
                <a:ea typeface="Arial"/>
                <a:cs typeface="Arial"/>
                <a:sym typeface="Arial"/>
              </a:rPr>
              <a:t> </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push</a:t>
            </a: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dword</a:t>
            </a:r>
            <a:r>
              <a:rPr lang="en" sz="800">
                <a:solidFill>
                  <a:srgbClr val="000000"/>
                </a:solidFill>
                <a:highlight>
                  <a:srgbClr val="FFFFFF"/>
                </a:highlight>
                <a:latin typeface="Arial"/>
                <a:ea typeface="Arial"/>
                <a:cs typeface="Arial"/>
                <a:sym typeface="Arial"/>
              </a:rPr>
              <a:t> </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prim</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696969"/>
                </a:solidFill>
                <a:highlight>
                  <a:srgbClr val="FFFFFF"/>
                </a:highlight>
                <a:latin typeface="Arial"/>
                <a:ea typeface="Arial"/>
                <a:cs typeface="Arial"/>
                <a:sym typeface="Arial"/>
              </a:rPr>
              <a:t>; Send the list to printing to the stdout</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call</a:t>
            </a:r>
            <a:r>
              <a:rPr lang="en" sz="800">
                <a:solidFill>
                  <a:srgbClr val="000000"/>
                </a:solidFill>
                <a:highlight>
                  <a:srgbClr val="FFFFFF"/>
                </a:highlight>
                <a:latin typeface="Arial"/>
                <a:ea typeface="Arial"/>
                <a:cs typeface="Arial"/>
                <a:sym typeface="Arial"/>
              </a:rPr>
              <a:t> </a:t>
            </a:r>
            <a:r>
              <a:rPr lang="en" sz="800">
                <a:solidFill>
                  <a:srgbClr val="E34ADC"/>
                </a:solidFill>
                <a:highlight>
                  <a:srgbClr val="FFFFFF"/>
                </a:highlight>
                <a:latin typeface="Arial"/>
                <a:ea typeface="Arial"/>
                <a:cs typeface="Arial"/>
                <a:sym typeface="Arial"/>
              </a:rPr>
              <a:t>print</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push</a:t>
            </a:r>
            <a:r>
              <a:rPr lang="en" sz="800">
                <a:solidFill>
                  <a:srgbClr val="000000"/>
                </a:solidFill>
                <a:highlight>
                  <a:srgbClr val="FFFFFF"/>
                </a:highlight>
                <a:latin typeface="Arial"/>
                <a:ea typeface="Arial"/>
                <a:cs typeface="Arial"/>
                <a:sym typeface="Arial"/>
              </a:rPr>
              <a:t> prim           </a:t>
            </a:r>
            <a:r>
              <a:rPr lang="en" sz="800">
                <a:solidFill>
                  <a:srgbClr val="696969"/>
                </a:solidFill>
                <a:highlight>
                  <a:srgbClr val="FFFFFF"/>
                </a:highlight>
                <a:latin typeface="Arial"/>
                <a:ea typeface="Arial"/>
                <a:cs typeface="Arial"/>
                <a:sym typeface="Arial"/>
              </a:rPr>
              <a:t>; Remove the first element: a</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call</a:t>
            </a:r>
            <a:r>
              <a:rPr lang="en" sz="800">
                <a:solidFill>
                  <a:srgbClr val="000000"/>
                </a:solidFill>
                <a:highlight>
                  <a:srgbClr val="FFFFFF"/>
                </a:highlight>
                <a:latin typeface="Arial"/>
                <a:ea typeface="Arial"/>
                <a:cs typeface="Arial"/>
                <a:sym typeface="Arial"/>
              </a:rPr>
              <a:t> </a:t>
            </a:r>
            <a:r>
              <a:rPr lang="en" sz="800">
                <a:solidFill>
                  <a:srgbClr val="E34ADC"/>
                </a:solidFill>
                <a:highlight>
                  <a:srgbClr val="FFFFFF"/>
                </a:highlight>
                <a:latin typeface="Arial"/>
                <a:ea typeface="Arial"/>
                <a:cs typeface="Arial"/>
                <a:sym typeface="Arial"/>
              </a:rPr>
              <a:t>pop</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800">
              <a:latin typeface="Courier New"/>
              <a:ea typeface="Courier New"/>
              <a:cs typeface="Courier New"/>
              <a:sym typeface="Courier New"/>
            </a:endParaRPr>
          </a:p>
          <a:p>
            <a:pPr indent="0" lvl="0" marL="0" rtl="0" algn="l">
              <a:spcBef>
                <a:spcPts val="1600"/>
              </a:spcBef>
              <a:spcAft>
                <a:spcPts val="0"/>
              </a:spcAft>
              <a:buNone/>
            </a:pPr>
            <a:r>
              <a:t/>
            </a:r>
            <a:endParaRPr b="1" sz="800">
              <a:latin typeface="Courier New"/>
              <a:ea typeface="Courier New"/>
              <a:cs typeface="Courier New"/>
              <a:sym typeface="Courier New"/>
            </a:endParaRPr>
          </a:p>
          <a:p>
            <a:pPr indent="0" lvl="0" marL="0" rtl="0" algn="l">
              <a:spcBef>
                <a:spcPts val="1600"/>
              </a:spcBef>
              <a:spcAft>
                <a:spcPts val="1600"/>
              </a:spcAft>
              <a:buNone/>
            </a:pPr>
            <a:r>
              <a:t/>
            </a:r>
            <a:endParaRPr b="1" sz="800">
              <a:latin typeface="Courier New"/>
              <a:ea typeface="Courier New"/>
              <a:cs typeface="Courier New"/>
              <a:sym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Google Shape;608;p75"/>
          <p:cNvSpPr txBox="1"/>
          <p:nvPr>
            <p:ph idx="1" type="body"/>
          </p:nvPr>
        </p:nvSpPr>
        <p:spPr>
          <a:xfrm>
            <a:off x="1135750" y="52225"/>
            <a:ext cx="7924200" cy="50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push</a:t>
            </a: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dword</a:t>
            </a:r>
            <a:r>
              <a:rPr lang="en" sz="800">
                <a:solidFill>
                  <a:srgbClr val="000000"/>
                </a:solidFill>
                <a:highlight>
                  <a:srgbClr val="FFFFFF"/>
                </a:highlight>
                <a:latin typeface="Arial"/>
                <a:ea typeface="Arial"/>
                <a:cs typeface="Arial"/>
                <a:sym typeface="Arial"/>
              </a:rPr>
              <a:t> </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prim</a:t>
            </a:r>
            <a:r>
              <a:rPr lang="en" sz="800">
                <a:solidFill>
                  <a:srgbClr val="808030"/>
                </a:solidFill>
                <a:highlight>
                  <a:srgbClr val="FFFFFF"/>
                </a:highlight>
                <a:latin typeface="Arial"/>
                <a:ea typeface="Arial"/>
                <a:cs typeface="Arial"/>
                <a:sym typeface="Arial"/>
              </a:rPr>
              <a:t>]</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call</a:t>
            </a:r>
            <a:r>
              <a:rPr lang="en" sz="800">
                <a:solidFill>
                  <a:srgbClr val="000000"/>
                </a:solidFill>
                <a:highlight>
                  <a:srgbClr val="FFFFFF"/>
                </a:highlight>
                <a:latin typeface="Arial"/>
                <a:ea typeface="Arial"/>
                <a:cs typeface="Arial"/>
                <a:sym typeface="Arial"/>
              </a:rPr>
              <a:t> </a:t>
            </a:r>
            <a:r>
              <a:rPr lang="en" sz="800">
                <a:solidFill>
                  <a:srgbClr val="E34ADC"/>
                </a:solidFill>
                <a:highlight>
                  <a:srgbClr val="FFFFFF"/>
                </a:highlight>
                <a:latin typeface="Arial"/>
                <a:ea typeface="Arial"/>
                <a:cs typeface="Arial"/>
                <a:sym typeface="Arial"/>
              </a:rPr>
              <a:t>print</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push</a:t>
            </a:r>
            <a:r>
              <a:rPr lang="en" sz="800">
                <a:solidFill>
                  <a:srgbClr val="000000"/>
                </a:solidFill>
                <a:highlight>
                  <a:srgbClr val="FFFFFF"/>
                </a:highlight>
                <a:latin typeface="Arial"/>
                <a:ea typeface="Arial"/>
                <a:cs typeface="Arial"/>
                <a:sym typeface="Arial"/>
              </a:rPr>
              <a:t> prim           </a:t>
            </a:r>
            <a:r>
              <a:rPr lang="en" sz="800">
                <a:solidFill>
                  <a:srgbClr val="696969"/>
                </a:solidFill>
                <a:highlight>
                  <a:srgbClr val="FFFFFF"/>
                </a:highlight>
                <a:latin typeface="Arial"/>
                <a:ea typeface="Arial"/>
                <a:cs typeface="Arial"/>
                <a:sym typeface="Arial"/>
              </a:rPr>
              <a:t>; Remove the first element: b</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call</a:t>
            </a:r>
            <a:r>
              <a:rPr lang="en" sz="800">
                <a:solidFill>
                  <a:srgbClr val="000000"/>
                </a:solidFill>
                <a:highlight>
                  <a:srgbClr val="FFFFFF"/>
                </a:highlight>
                <a:latin typeface="Arial"/>
                <a:ea typeface="Arial"/>
                <a:cs typeface="Arial"/>
                <a:sym typeface="Arial"/>
              </a:rPr>
              <a:t> </a:t>
            </a:r>
            <a:r>
              <a:rPr lang="en" sz="800">
                <a:solidFill>
                  <a:srgbClr val="E34ADC"/>
                </a:solidFill>
                <a:highlight>
                  <a:srgbClr val="FFFFFF"/>
                </a:highlight>
                <a:latin typeface="Arial"/>
                <a:ea typeface="Arial"/>
                <a:cs typeface="Arial"/>
                <a:sym typeface="Arial"/>
              </a:rPr>
              <a:t>pop</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push</a:t>
            </a: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dword</a:t>
            </a:r>
            <a:r>
              <a:rPr lang="en" sz="800">
                <a:solidFill>
                  <a:srgbClr val="000000"/>
                </a:solidFill>
                <a:highlight>
                  <a:srgbClr val="FFFFFF"/>
                </a:highlight>
                <a:latin typeface="Arial"/>
                <a:ea typeface="Arial"/>
                <a:cs typeface="Arial"/>
                <a:sym typeface="Arial"/>
              </a:rPr>
              <a:t> </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prim</a:t>
            </a:r>
            <a:r>
              <a:rPr lang="en" sz="800">
                <a:solidFill>
                  <a:srgbClr val="808030"/>
                </a:solidFill>
                <a:highlight>
                  <a:srgbClr val="FFFFFF"/>
                </a:highlight>
                <a:latin typeface="Arial"/>
                <a:ea typeface="Arial"/>
                <a:cs typeface="Arial"/>
                <a:sym typeface="Arial"/>
              </a:rPr>
              <a:t>]</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call</a:t>
            </a:r>
            <a:r>
              <a:rPr lang="en" sz="800">
                <a:solidFill>
                  <a:srgbClr val="000000"/>
                </a:solidFill>
                <a:highlight>
                  <a:srgbClr val="FFFFFF"/>
                </a:highlight>
                <a:latin typeface="Arial"/>
                <a:ea typeface="Arial"/>
                <a:cs typeface="Arial"/>
                <a:sym typeface="Arial"/>
              </a:rPr>
              <a:t> </a:t>
            </a:r>
            <a:r>
              <a:rPr lang="en" sz="800">
                <a:solidFill>
                  <a:srgbClr val="E34ADC"/>
                </a:solidFill>
                <a:highlight>
                  <a:srgbClr val="FFFFFF"/>
                </a:highlight>
                <a:latin typeface="Arial"/>
                <a:ea typeface="Arial"/>
                <a:cs typeface="Arial"/>
                <a:sym typeface="Arial"/>
              </a:rPr>
              <a:t>print</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push</a:t>
            </a:r>
            <a:r>
              <a:rPr lang="en" sz="800">
                <a:solidFill>
                  <a:srgbClr val="000000"/>
                </a:solidFill>
                <a:highlight>
                  <a:srgbClr val="FFFFFF"/>
                </a:highlight>
                <a:latin typeface="Arial"/>
                <a:ea typeface="Arial"/>
                <a:cs typeface="Arial"/>
                <a:sym typeface="Arial"/>
              </a:rPr>
              <a:t> prim           </a:t>
            </a:r>
            <a:r>
              <a:rPr lang="en" sz="800">
                <a:solidFill>
                  <a:srgbClr val="696969"/>
                </a:solidFill>
                <a:highlight>
                  <a:srgbClr val="FFFFFF"/>
                </a:highlight>
                <a:latin typeface="Arial"/>
                <a:ea typeface="Arial"/>
                <a:cs typeface="Arial"/>
                <a:sym typeface="Arial"/>
              </a:rPr>
              <a:t>; Remove the first element: c</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call</a:t>
            </a:r>
            <a:r>
              <a:rPr lang="en" sz="800">
                <a:solidFill>
                  <a:srgbClr val="000000"/>
                </a:solidFill>
                <a:highlight>
                  <a:srgbClr val="FFFFFF"/>
                </a:highlight>
                <a:latin typeface="Arial"/>
                <a:ea typeface="Arial"/>
                <a:cs typeface="Arial"/>
                <a:sym typeface="Arial"/>
              </a:rPr>
              <a:t> </a:t>
            </a:r>
            <a:r>
              <a:rPr lang="en" sz="800">
                <a:solidFill>
                  <a:srgbClr val="E34ADC"/>
                </a:solidFill>
                <a:highlight>
                  <a:srgbClr val="FFFFFF"/>
                </a:highlight>
                <a:latin typeface="Arial"/>
                <a:ea typeface="Arial"/>
                <a:cs typeface="Arial"/>
                <a:sym typeface="Arial"/>
              </a:rPr>
              <a:t>pop</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push</a:t>
            </a: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dword</a:t>
            </a:r>
            <a:r>
              <a:rPr lang="en" sz="800">
                <a:solidFill>
                  <a:srgbClr val="000000"/>
                </a:solidFill>
                <a:highlight>
                  <a:srgbClr val="FFFFFF"/>
                </a:highlight>
                <a:latin typeface="Arial"/>
                <a:ea typeface="Arial"/>
                <a:cs typeface="Arial"/>
                <a:sym typeface="Arial"/>
              </a:rPr>
              <a:t> </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prim</a:t>
            </a:r>
            <a:r>
              <a:rPr lang="en" sz="800">
                <a:solidFill>
                  <a:srgbClr val="808030"/>
                </a:solidFill>
                <a:highlight>
                  <a:srgbClr val="FFFFFF"/>
                </a:highlight>
                <a:latin typeface="Arial"/>
                <a:ea typeface="Arial"/>
                <a:cs typeface="Arial"/>
                <a:sym typeface="Arial"/>
              </a:rPr>
              <a:t>]</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call</a:t>
            </a:r>
            <a:r>
              <a:rPr lang="en" sz="800">
                <a:solidFill>
                  <a:srgbClr val="000000"/>
                </a:solidFill>
                <a:highlight>
                  <a:srgbClr val="FFFFFF"/>
                </a:highlight>
                <a:latin typeface="Arial"/>
                <a:ea typeface="Arial"/>
                <a:cs typeface="Arial"/>
                <a:sym typeface="Arial"/>
              </a:rPr>
              <a:t> </a:t>
            </a:r>
            <a:r>
              <a:rPr lang="en" sz="800">
                <a:solidFill>
                  <a:srgbClr val="E34ADC"/>
                </a:solidFill>
                <a:highlight>
                  <a:srgbClr val="FFFFFF"/>
                </a:highlight>
                <a:latin typeface="Arial"/>
                <a:ea typeface="Arial"/>
                <a:cs typeface="Arial"/>
                <a:sym typeface="Arial"/>
              </a:rPr>
              <a:t>print</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push</a:t>
            </a:r>
            <a:r>
              <a:rPr lang="en" sz="800">
                <a:solidFill>
                  <a:srgbClr val="000000"/>
                </a:solidFill>
                <a:highlight>
                  <a:srgbClr val="FFFFFF"/>
                </a:highlight>
                <a:latin typeface="Arial"/>
                <a:ea typeface="Arial"/>
                <a:cs typeface="Arial"/>
                <a:sym typeface="Arial"/>
              </a:rPr>
              <a:t> prim           </a:t>
            </a:r>
            <a:r>
              <a:rPr lang="en" sz="800">
                <a:solidFill>
                  <a:srgbClr val="696969"/>
                </a:solidFill>
                <a:highlight>
                  <a:srgbClr val="FFFFFF"/>
                </a:highlight>
                <a:latin typeface="Arial"/>
                <a:ea typeface="Arial"/>
                <a:cs typeface="Arial"/>
                <a:sym typeface="Arial"/>
              </a:rPr>
              <a:t>; Remove the first element: Z</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call</a:t>
            </a:r>
            <a:r>
              <a:rPr lang="en" sz="800">
                <a:solidFill>
                  <a:srgbClr val="000000"/>
                </a:solidFill>
                <a:highlight>
                  <a:srgbClr val="FFFFFF"/>
                </a:highlight>
                <a:latin typeface="Arial"/>
                <a:ea typeface="Arial"/>
                <a:cs typeface="Arial"/>
                <a:sym typeface="Arial"/>
              </a:rPr>
              <a:t> </a:t>
            </a:r>
            <a:r>
              <a:rPr lang="en" sz="800">
                <a:solidFill>
                  <a:srgbClr val="E34ADC"/>
                </a:solidFill>
                <a:highlight>
                  <a:srgbClr val="FFFFFF"/>
                </a:highlight>
                <a:latin typeface="Arial"/>
                <a:ea typeface="Arial"/>
                <a:cs typeface="Arial"/>
                <a:sym typeface="Arial"/>
              </a:rPr>
              <a:t>pop</a:t>
            </a:r>
            <a:endParaRPr sz="800">
              <a:solidFill>
                <a:srgbClr val="000000"/>
              </a:solidFill>
              <a:highlight>
                <a:srgbClr val="FFFFFF"/>
              </a:highlight>
              <a:latin typeface="Arial"/>
              <a:ea typeface="Arial"/>
              <a:cs typeface="Arial"/>
              <a:sym typeface="Arial"/>
            </a:endParaRPr>
          </a:p>
          <a:p>
            <a:pPr indent="0" lvl="0" marL="101600" marR="10160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ret</a:t>
            </a:r>
            <a:endParaRPr b="1" sz="800">
              <a:solidFill>
                <a:srgbClr val="800000"/>
              </a:solidFill>
              <a:highlight>
                <a:srgbClr val="FFFFFF"/>
              </a:highlight>
              <a:latin typeface="Arial"/>
              <a:ea typeface="Arial"/>
              <a:cs typeface="Arial"/>
              <a:sym typeface="Arial"/>
            </a:endParaRPr>
          </a:p>
          <a:p>
            <a:pPr indent="0" lvl="0" marL="0" rtl="0" algn="l">
              <a:spcBef>
                <a:spcPts val="800"/>
              </a:spcBef>
              <a:spcAft>
                <a:spcPts val="1600"/>
              </a:spcAft>
              <a:buNone/>
            </a:pPr>
            <a:r>
              <a:t/>
            </a:r>
            <a:endParaRPr b="1" sz="800">
              <a:latin typeface="Courier New"/>
              <a:ea typeface="Courier New"/>
              <a:cs typeface="Courier New"/>
              <a:sym typeface="Courier New"/>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2" name="Shape 612"/>
        <p:cNvGrpSpPr/>
        <p:nvPr/>
      </p:nvGrpSpPr>
      <p:grpSpPr>
        <a:xfrm>
          <a:off x="0" y="0"/>
          <a:ext cx="0" cy="0"/>
          <a:chOff x="0" y="0"/>
          <a:chExt cx="0" cy="0"/>
        </a:xfrm>
      </p:grpSpPr>
      <p:sp>
        <p:nvSpPr>
          <p:cNvPr id="613" name="Google Shape;613;p76"/>
          <p:cNvSpPr txBox="1"/>
          <p:nvPr>
            <p:ph idx="1" type="body"/>
          </p:nvPr>
        </p:nvSpPr>
        <p:spPr>
          <a:xfrm>
            <a:off x="1148800" y="78325"/>
            <a:ext cx="7937100" cy="49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push</a:t>
            </a: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dword</a:t>
            </a:r>
            <a:r>
              <a:rPr lang="en" sz="800">
                <a:solidFill>
                  <a:srgbClr val="000000"/>
                </a:solidFill>
                <a:highlight>
                  <a:srgbClr val="FFFFFF"/>
                </a:highlight>
                <a:latin typeface="Arial"/>
                <a:ea typeface="Arial"/>
                <a:cs typeface="Arial"/>
                <a:sym typeface="Arial"/>
              </a:rPr>
              <a:t> </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prim</a:t>
            </a:r>
            <a:r>
              <a:rPr lang="en" sz="800">
                <a:solidFill>
                  <a:srgbClr val="808030"/>
                </a:solidFill>
                <a:highlight>
                  <a:srgbClr val="FFFFFF"/>
                </a:highlight>
                <a:latin typeface="Arial"/>
                <a:ea typeface="Arial"/>
                <a:cs typeface="Arial"/>
                <a:sym typeface="Arial"/>
              </a:rPr>
              <a:t>]</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call</a:t>
            </a:r>
            <a:r>
              <a:rPr lang="en" sz="800">
                <a:solidFill>
                  <a:srgbClr val="000000"/>
                </a:solidFill>
                <a:highlight>
                  <a:srgbClr val="FFFFFF"/>
                </a:highlight>
                <a:latin typeface="Arial"/>
                <a:ea typeface="Arial"/>
                <a:cs typeface="Arial"/>
                <a:sym typeface="Arial"/>
              </a:rPr>
              <a:t> </a:t>
            </a:r>
            <a:r>
              <a:rPr lang="en" sz="800">
                <a:solidFill>
                  <a:srgbClr val="E34ADC"/>
                </a:solidFill>
                <a:highlight>
                  <a:srgbClr val="FFFFFF"/>
                </a:highlight>
                <a:latin typeface="Arial"/>
                <a:ea typeface="Arial"/>
                <a:cs typeface="Arial"/>
                <a:sym typeface="Arial"/>
              </a:rPr>
              <a:t>print</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push</a:t>
            </a:r>
            <a:r>
              <a:rPr lang="en" sz="800">
                <a:solidFill>
                  <a:srgbClr val="000000"/>
                </a:solidFill>
                <a:highlight>
                  <a:srgbClr val="FFFFFF"/>
                </a:highlight>
                <a:latin typeface="Arial"/>
                <a:ea typeface="Arial"/>
                <a:cs typeface="Arial"/>
                <a:sym typeface="Arial"/>
              </a:rPr>
              <a:t> prim           </a:t>
            </a:r>
            <a:r>
              <a:rPr lang="en" sz="800">
                <a:solidFill>
                  <a:srgbClr val="696969"/>
                </a:solidFill>
                <a:highlight>
                  <a:srgbClr val="FFFFFF"/>
                </a:highlight>
                <a:latin typeface="Arial"/>
                <a:ea typeface="Arial"/>
                <a:cs typeface="Arial"/>
                <a:sym typeface="Arial"/>
              </a:rPr>
              <a:t>; Remove the first element: nil</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call</a:t>
            </a:r>
            <a:r>
              <a:rPr lang="en" sz="800">
                <a:solidFill>
                  <a:srgbClr val="000000"/>
                </a:solidFill>
                <a:highlight>
                  <a:srgbClr val="FFFFFF"/>
                </a:highlight>
                <a:latin typeface="Arial"/>
                <a:ea typeface="Arial"/>
                <a:cs typeface="Arial"/>
                <a:sym typeface="Arial"/>
              </a:rPr>
              <a:t> </a:t>
            </a:r>
            <a:r>
              <a:rPr lang="en" sz="800">
                <a:solidFill>
                  <a:srgbClr val="E34ADC"/>
                </a:solidFill>
                <a:highlight>
                  <a:srgbClr val="FFFFFF"/>
                </a:highlight>
                <a:latin typeface="Arial"/>
                <a:ea typeface="Arial"/>
                <a:cs typeface="Arial"/>
                <a:sym typeface="Arial"/>
              </a:rPr>
              <a:t>pop</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push</a:t>
            </a: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dword</a:t>
            </a:r>
            <a:r>
              <a:rPr lang="en" sz="800">
                <a:solidFill>
                  <a:srgbClr val="000000"/>
                </a:solidFill>
                <a:highlight>
                  <a:srgbClr val="FFFFFF"/>
                </a:highlight>
                <a:latin typeface="Arial"/>
                <a:ea typeface="Arial"/>
                <a:cs typeface="Arial"/>
                <a:sym typeface="Arial"/>
              </a:rPr>
              <a:t> </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prim</a:t>
            </a:r>
            <a:r>
              <a:rPr lang="en" sz="800">
                <a:solidFill>
                  <a:srgbClr val="808030"/>
                </a:solidFill>
                <a:highlight>
                  <a:srgbClr val="FFFFFF"/>
                </a:highlight>
                <a:latin typeface="Arial"/>
                <a:ea typeface="Arial"/>
                <a:cs typeface="Arial"/>
                <a:sym typeface="Arial"/>
              </a:rPr>
              <a:t>]</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call</a:t>
            </a:r>
            <a:r>
              <a:rPr lang="en" sz="800">
                <a:solidFill>
                  <a:srgbClr val="000000"/>
                </a:solidFill>
                <a:highlight>
                  <a:srgbClr val="FFFFFF"/>
                </a:highlight>
                <a:latin typeface="Arial"/>
                <a:ea typeface="Arial"/>
                <a:cs typeface="Arial"/>
                <a:sym typeface="Arial"/>
              </a:rPr>
              <a:t> </a:t>
            </a:r>
            <a:r>
              <a:rPr lang="en" sz="800">
                <a:solidFill>
                  <a:srgbClr val="E34ADC"/>
                </a:solidFill>
                <a:highlight>
                  <a:srgbClr val="FFFFFF"/>
                </a:highlight>
                <a:latin typeface="Arial"/>
                <a:ea typeface="Arial"/>
                <a:cs typeface="Arial"/>
                <a:sym typeface="Arial"/>
              </a:rPr>
              <a:t>print</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push</a:t>
            </a: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dword</a:t>
            </a:r>
            <a:r>
              <a:rPr lang="en" sz="800">
                <a:solidFill>
                  <a:srgbClr val="000000"/>
                </a:solidFill>
                <a:highlight>
                  <a:srgbClr val="FFFFFF"/>
                </a:highlight>
                <a:latin typeface="Arial"/>
                <a:ea typeface="Arial"/>
                <a:cs typeface="Arial"/>
                <a:sym typeface="Arial"/>
              </a:rPr>
              <a:t> </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prim</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696969"/>
                </a:solidFill>
                <a:highlight>
                  <a:srgbClr val="FFFFFF"/>
                </a:highlight>
                <a:latin typeface="Arial"/>
                <a:ea typeface="Arial"/>
                <a:cs typeface="Arial"/>
                <a:sym typeface="Arial"/>
              </a:rPr>
              <a:t>; Deallocate memory</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call</a:t>
            </a:r>
            <a:r>
              <a:rPr lang="en" sz="800">
                <a:solidFill>
                  <a:srgbClr val="000000"/>
                </a:solidFill>
                <a:highlight>
                  <a:srgbClr val="FFFFFF"/>
                </a:highlight>
                <a:latin typeface="Arial"/>
                <a:ea typeface="Arial"/>
                <a:cs typeface="Arial"/>
                <a:sym typeface="Arial"/>
              </a:rPr>
              <a:t> </a:t>
            </a:r>
            <a:r>
              <a:rPr lang="en" sz="800">
                <a:solidFill>
                  <a:srgbClr val="E34ADC"/>
                </a:solidFill>
                <a:highlight>
                  <a:srgbClr val="FFFFFF"/>
                </a:highlight>
                <a:latin typeface="Arial"/>
                <a:ea typeface="Arial"/>
                <a:cs typeface="Arial"/>
                <a:sym typeface="Arial"/>
              </a:rPr>
              <a:t>cleanup</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mov</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esp</a:t>
            </a:r>
            <a:r>
              <a:rPr lang="en" sz="800">
                <a:solidFill>
                  <a:srgbClr val="808030"/>
                </a:solidFill>
                <a:highlight>
                  <a:srgbClr val="FFFFFF"/>
                </a:highlight>
                <a:latin typeface="Arial"/>
                <a:ea typeface="Arial"/>
                <a:cs typeface="Arial"/>
                <a:sym typeface="Arial"/>
              </a:rPr>
              <a:t>,</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ebp</a:t>
            </a:r>
            <a:r>
              <a:rPr lang="en" sz="800">
                <a:solidFill>
                  <a:srgbClr val="000000"/>
                </a:solidFill>
                <a:highlight>
                  <a:srgbClr val="FFFFFF"/>
                </a:highlight>
                <a:latin typeface="Arial"/>
                <a:ea typeface="Arial"/>
                <a:cs typeface="Arial"/>
                <a:sym typeface="Arial"/>
              </a:rPr>
              <a:t>        </a:t>
            </a:r>
            <a:r>
              <a:rPr lang="en" sz="800">
                <a:solidFill>
                  <a:srgbClr val="696969"/>
                </a:solidFill>
                <a:highlight>
                  <a:srgbClr val="FFFFFF"/>
                </a:highlight>
                <a:latin typeface="Arial"/>
                <a:ea typeface="Arial"/>
                <a:cs typeface="Arial"/>
                <a:sym typeface="Arial"/>
              </a:rPr>
              <a:t>; Restore the stack</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a:t>
            </a:r>
            <a:r>
              <a:rPr b="1" lang="en" sz="800">
                <a:solidFill>
                  <a:srgbClr val="800000"/>
                </a:solidFill>
                <a:highlight>
                  <a:srgbClr val="FFFFFF"/>
                </a:highlight>
                <a:latin typeface="Arial"/>
                <a:ea typeface="Arial"/>
                <a:cs typeface="Arial"/>
                <a:sym typeface="Arial"/>
              </a:rPr>
              <a:t>pop</a:t>
            </a:r>
            <a:r>
              <a:rPr lang="en" sz="800">
                <a:solidFill>
                  <a:srgbClr val="000000"/>
                </a:solidFill>
                <a:highlight>
                  <a:srgbClr val="FFFFFF"/>
                </a:highlight>
                <a:latin typeface="Arial"/>
                <a:ea typeface="Arial"/>
                <a:cs typeface="Arial"/>
                <a:sym typeface="Arial"/>
              </a:rPr>
              <a:t> </a:t>
            </a:r>
            <a:r>
              <a:rPr lang="en" sz="800">
                <a:solidFill>
                  <a:srgbClr val="000080"/>
                </a:solidFill>
                <a:highlight>
                  <a:srgbClr val="FFFFFF"/>
                </a:highlight>
                <a:latin typeface="Arial"/>
                <a:ea typeface="Arial"/>
                <a:cs typeface="Arial"/>
                <a:sym typeface="Arial"/>
              </a:rPr>
              <a:t>ebp</a:t>
            </a:r>
            <a:endParaRPr sz="80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b="1" sz="800">
              <a:latin typeface="Courier New"/>
              <a:ea typeface="Courier New"/>
              <a:cs typeface="Courier New"/>
              <a:sym typeface="Courier New"/>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Google Shape;618;p77"/>
          <p:cNvSpPr txBox="1"/>
          <p:nvPr>
            <p:ph idx="1" type="body"/>
          </p:nvPr>
        </p:nvSpPr>
        <p:spPr>
          <a:xfrm>
            <a:off x="1183050" y="68550"/>
            <a:ext cx="7837800" cy="49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Procedure Linking</a:t>
            </a:r>
            <a:endParaRPr b="1" sz="2400"/>
          </a:p>
          <a:p>
            <a:pPr indent="0" lvl="0" marL="0" rtl="0" algn="l">
              <a:spcBef>
                <a:spcPts val="1600"/>
              </a:spcBef>
              <a:spcAft>
                <a:spcPts val="0"/>
              </a:spcAft>
              <a:buNone/>
            </a:pPr>
            <a:r>
              <a:rPr b="1" lang="en" sz="1400"/>
              <a:t>Working with an external library allows us to write programs that use procedures which we don’t know how to write.</a:t>
            </a:r>
            <a:endParaRPr b="1" sz="1400"/>
          </a:p>
          <a:p>
            <a:pPr indent="0" lvl="0" marL="0" rtl="0" algn="l">
              <a:spcBef>
                <a:spcPts val="1600"/>
              </a:spcBef>
              <a:spcAft>
                <a:spcPts val="0"/>
              </a:spcAft>
              <a:buNone/>
            </a:pPr>
            <a:r>
              <a:rPr b="1" lang="en" sz="1400"/>
              <a:t>An example is the Irvine32.lib library which helps in simplifying tasks related to input-output and string handling in assembly language.</a:t>
            </a:r>
            <a:endParaRPr b="1" sz="1400"/>
          </a:p>
          <a:p>
            <a:pPr indent="0" lvl="0" marL="0" rtl="0" algn="l">
              <a:spcBef>
                <a:spcPts val="1600"/>
              </a:spcBef>
              <a:spcAft>
                <a:spcPts val="0"/>
              </a:spcAft>
              <a:buNone/>
            </a:pPr>
            <a:r>
              <a:t/>
            </a:r>
            <a:endParaRPr b="1" sz="1400"/>
          </a:p>
          <a:p>
            <a:pPr indent="0" lvl="0" marL="0" rtl="0" algn="l">
              <a:spcBef>
                <a:spcPts val="1600"/>
              </a:spcBef>
              <a:spcAft>
                <a:spcPts val="0"/>
              </a:spcAft>
              <a:buNone/>
            </a:pPr>
            <a:r>
              <a:rPr b="1" lang="en" sz="2400"/>
              <a:t>Linking and Link Libraries</a:t>
            </a:r>
            <a:endParaRPr b="1" sz="2400"/>
          </a:p>
          <a:p>
            <a:pPr indent="0" lvl="0" marL="0" rtl="0" algn="l">
              <a:spcBef>
                <a:spcPts val="1600"/>
              </a:spcBef>
              <a:spcAft>
                <a:spcPts val="0"/>
              </a:spcAft>
              <a:buNone/>
            </a:pPr>
            <a:r>
              <a:rPr b="1" lang="en" sz="1400"/>
              <a:t>A link library is a file containing procedures that have already been assembled in machine language code. </a:t>
            </a:r>
            <a:endParaRPr b="1" sz="1400"/>
          </a:p>
          <a:p>
            <a:pPr indent="0" lvl="0" marL="0" rtl="0" algn="l">
              <a:spcBef>
                <a:spcPts val="1600"/>
              </a:spcBef>
              <a:spcAft>
                <a:spcPts val="0"/>
              </a:spcAft>
              <a:buNone/>
            </a:pPr>
            <a:r>
              <a:rPr b="1" lang="en" sz="1400"/>
              <a:t>These procedures can be linked to a procedure that is written separately.</a:t>
            </a:r>
            <a:endParaRPr b="1" sz="1400"/>
          </a:p>
          <a:p>
            <a:pPr indent="0" lvl="0" marL="0" rtl="0" algn="l">
              <a:spcBef>
                <a:spcPts val="1600"/>
              </a:spcBef>
              <a:spcAft>
                <a:spcPts val="0"/>
              </a:spcAft>
              <a:buNone/>
            </a:pPr>
            <a:r>
              <a:t/>
            </a:r>
            <a:endParaRPr b="1" sz="1400"/>
          </a:p>
          <a:p>
            <a:pPr indent="0" lvl="0" marL="0" rtl="0" algn="l">
              <a:spcBef>
                <a:spcPts val="1600"/>
              </a:spcBef>
              <a:spcAft>
                <a:spcPts val="1600"/>
              </a:spcAft>
              <a:buNone/>
            </a:pPr>
            <a:r>
              <a:t/>
            </a:r>
            <a:endParaRPr b="1" sz="14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sp>
        <p:nvSpPr>
          <p:cNvPr id="623" name="Google Shape;623;p78"/>
          <p:cNvSpPr txBox="1"/>
          <p:nvPr>
            <p:ph idx="1" type="body"/>
          </p:nvPr>
        </p:nvSpPr>
        <p:spPr>
          <a:xfrm>
            <a:off x="1146075" y="93200"/>
            <a:ext cx="7874700" cy="49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b="1" sz="1400"/>
          </a:p>
        </p:txBody>
      </p:sp>
      <p:pic>
        <p:nvPicPr>
          <p:cNvPr id="624" name="Google Shape;624;p78"/>
          <p:cNvPicPr preferRelativeResize="0"/>
          <p:nvPr/>
        </p:nvPicPr>
        <p:blipFill>
          <a:blip r:embed="rId3">
            <a:alphaModFix/>
          </a:blip>
          <a:stretch>
            <a:fillRect/>
          </a:stretch>
        </p:blipFill>
        <p:spPr>
          <a:xfrm>
            <a:off x="1146075" y="154550"/>
            <a:ext cx="7874700" cy="48189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8" name="Shape 628"/>
        <p:cNvGrpSpPr/>
        <p:nvPr/>
      </p:nvGrpSpPr>
      <p:grpSpPr>
        <a:xfrm>
          <a:off x="0" y="0"/>
          <a:ext cx="0" cy="0"/>
          <a:chOff x="0" y="0"/>
          <a:chExt cx="0" cy="0"/>
        </a:xfrm>
      </p:grpSpPr>
      <p:sp>
        <p:nvSpPr>
          <p:cNvPr id="629" name="Google Shape;629;p79"/>
          <p:cNvSpPr txBox="1"/>
          <p:nvPr>
            <p:ph idx="1" type="body"/>
          </p:nvPr>
        </p:nvSpPr>
        <p:spPr>
          <a:xfrm>
            <a:off x="1183050" y="80875"/>
            <a:ext cx="7850100" cy="49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p>
          <a:p>
            <a:pPr indent="0" lvl="0" marL="0" rtl="0" algn="l">
              <a:spcBef>
                <a:spcPts val="1600"/>
              </a:spcBef>
              <a:spcAft>
                <a:spcPts val="0"/>
              </a:spcAft>
              <a:buNone/>
            </a:pPr>
            <a:r>
              <a:rPr b="1" lang="en" sz="1400"/>
              <a:t>The above flowchart illustrates how linked libraries work</a:t>
            </a:r>
            <a:endParaRPr b="1" sz="1400"/>
          </a:p>
          <a:p>
            <a:pPr indent="0" lvl="0" marL="0" rtl="0" algn="l">
              <a:spcBef>
                <a:spcPts val="1600"/>
              </a:spcBef>
              <a:spcAft>
                <a:spcPts val="0"/>
              </a:spcAft>
              <a:buNone/>
            </a:pPr>
            <a:r>
              <a:rPr b="1" lang="en" sz="1400"/>
              <a:t>The Irvine32 link library contains a large collection of procedures that are useful in writing 32-bit assembly language programs.</a:t>
            </a:r>
            <a:endParaRPr b="1" sz="1400"/>
          </a:p>
          <a:p>
            <a:pPr indent="0" lvl="0" marL="0" rtl="0" algn="l">
              <a:spcBef>
                <a:spcPts val="1600"/>
              </a:spcBef>
              <a:spcAft>
                <a:spcPts val="0"/>
              </a:spcAft>
              <a:buNone/>
            </a:pPr>
            <a:r>
              <a:rPr b="1" lang="en" sz="1400"/>
              <a:t>Example of a procedure contained in the library:</a:t>
            </a:r>
            <a:endParaRPr b="1" sz="1400"/>
          </a:p>
          <a:p>
            <a:pPr indent="0" lvl="0" marL="0" rtl="0" algn="l">
              <a:spcBef>
                <a:spcPts val="1600"/>
              </a:spcBef>
              <a:spcAft>
                <a:spcPts val="0"/>
              </a:spcAft>
              <a:buNone/>
            </a:pPr>
            <a:r>
              <a:rPr b="1" lang="en" sz="1400"/>
              <a:t>	DumpRegs : Displays the contents of the EAX, EBX, ECX, EDX, ESI, EDI, EBP, ESP, EIP and EFLAGS registers in hex format. i.e</a:t>
            </a:r>
            <a:endParaRPr b="1" sz="1400"/>
          </a:p>
          <a:p>
            <a:pPr indent="0" lvl="0" marL="0" rtl="0" algn="l">
              <a:spcBef>
                <a:spcPts val="1600"/>
              </a:spcBef>
              <a:spcAft>
                <a:spcPts val="0"/>
              </a:spcAft>
              <a:buNone/>
            </a:pPr>
            <a:r>
              <a:rPr b="1" lang="en" sz="1400"/>
              <a:t>	Call	DumpRegs</a:t>
            </a:r>
            <a:endParaRPr b="1" sz="1400"/>
          </a:p>
          <a:p>
            <a:pPr indent="0" lvl="0" marL="0" rtl="0" algn="l">
              <a:spcBef>
                <a:spcPts val="1600"/>
              </a:spcBef>
              <a:spcAft>
                <a:spcPts val="1600"/>
              </a:spcAft>
              <a:buNone/>
            </a:pPr>
            <a:r>
              <a:t/>
            </a:r>
            <a:endParaRPr b="1" sz="14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Google Shape;634;p80"/>
          <p:cNvSpPr txBox="1"/>
          <p:nvPr>
            <p:ph idx="1" type="body"/>
          </p:nvPr>
        </p:nvSpPr>
        <p:spPr>
          <a:xfrm>
            <a:off x="1183050" y="150150"/>
            <a:ext cx="7874700" cy="48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Courier New"/>
                <a:ea typeface="Courier New"/>
                <a:cs typeface="Courier New"/>
                <a:sym typeface="Courier New"/>
              </a:rPr>
              <a:t>Include irvine32.inc</a:t>
            </a:r>
            <a:endParaRPr b="1" sz="1400">
              <a:latin typeface="Courier New"/>
              <a:ea typeface="Courier New"/>
              <a:cs typeface="Courier New"/>
              <a:sym typeface="Courier New"/>
            </a:endParaRPr>
          </a:p>
          <a:p>
            <a:pPr indent="0" lvl="0" marL="0" rtl="0" algn="l">
              <a:spcBef>
                <a:spcPts val="1600"/>
              </a:spcBef>
              <a:spcAft>
                <a:spcPts val="0"/>
              </a:spcAft>
              <a:buNone/>
            </a:pPr>
            <a:r>
              <a:rPr b="1" lang="en" sz="1400">
                <a:latin typeface="Courier New"/>
                <a:ea typeface="Courier New"/>
                <a:cs typeface="Courier New"/>
                <a:sym typeface="Courier New"/>
              </a:rPr>
              <a:t>Section .data</a:t>
            </a:r>
            <a:endParaRPr b="1" sz="1400">
              <a:latin typeface="Courier New"/>
              <a:ea typeface="Courier New"/>
              <a:cs typeface="Courier New"/>
              <a:sym typeface="Courier New"/>
            </a:endParaRPr>
          </a:p>
          <a:p>
            <a:pPr indent="0" lvl="0" marL="0" rtl="0" algn="l">
              <a:spcBef>
                <a:spcPts val="1600"/>
              </a:spcBef>
              <a:spcAft>
                <a:spcPts val="0"/>
              </a:spcAft>
              <a:buNone/>
            </a:pPr>
            <a:r>
              <a:rPr b="1" lang="en" sz="1400">
                <a:latin typeface="Courier New"/>
                <a:ea typeface="Courier New"/>
                <a:cs typeface="Courier New"/>
                <a:sym typeface="Courier New"/>
              </a:rPr>
              <a:t>X dword 2000h</a:t>
            </a:r>
            <a:endParaRPr b="1" sz="1400">
              <a:latin typeface="Courier New"/>
              <a:ea typeface="Courier New"/>
              <a:cs typeface="Courier New"/>
              <a:sym typeface="Courier New"/>
            </a:endParaRPr>
          </a:p>
          <a:p>
            <a:pPr indent="0" lvl="0" marL="0" rtl="0" algn="l">
              <a:spcBef>
                <a:spcPts val="1600"/>
              </a:spcBef>
              <a:spcAft>
                <a:spcPts val="0"/>
              </a:spcAft>
              <a:buNone/>
            </a:pPr>
            <a:r>
              <a:rPr b="1" lang="en" sz="1400">
                <a:latin typeface="Courier New"/>
                <a:ea typeface="Courier New"/>
                <a:cs typeface="Courier New"/>
                <a:sym typeface="Courier New"/>
              </a:rPr>
              <a:t>Y dword 2100h</a:t>
            </a:r>
            <a:endParaRPr b="1" sz="1400">
              <a:latin typeface="Courier New"/>
              <a:ea typeface="Courier New"/>
              <a:cs typeface="Courier New"/>
              <a:sym typeface="Courier New"/>
            </a:endParaRPr>
          </a:p>
          <a:p>
            <a:pPr indent="0" lvl="0" marL="0" rtl="0" algn="l">
              <a:spcBef>
                <a:spcPts val="1600"/>
              </a:spcBef>
              <a:spcAft>
                <a:spcPts val="0"/>
              </a:spcAft>
              <a:buNone/>
            </a:pPr>
            <a:r>
              <a:rPr b="1" lang="en" sz="1400">
                <a:latin typeface="Courier New"/>
                <a:ea typeface="Courier New"/>
                <a:cs typeface="Courier New"/>
                <a:sym typeface="Courier New"/>
              </a:rPr>
              <a:t>Z word 4500h</a:t>
            </a:r>
            <a:endParaRPr b="1" sz="1400">
              <a:latin typeface="Courier New"/>
              <a:ea typeface="Courier New"/>
              <a:cs typeface="Courier New"/>
              <a:sym typeface="Courier New"/>
            </a:endParaRPr>
          </a:p>
          <a:p>
            <a:pPr indent="0" lvl="0" marL="0" rtl="0" algn="l">
              <a:spcBef>
                <a:spcPts val="1600"/>
              </a:spcBef>
              <a:spcAft>
                <a:spcPts val="0"/>
              </a:spcAft>
              <a:buNone/>
            </a:pPr>
            <a:r>
              <a:rPr b="1" lang="en" sz="1400">
                <a:latin typeface="Courier New"/>
                <a:ea typeface="Courier New"/>
                <a:cs typeface="Courier New"/>
                <a:sym typeface="Courier New"/>
              </a:rPr>
              <a:t>Msg byte “ Hello World”,0xa</a:t>
            </a:r>
            <a:endParaRPr b="1" sz="1400">
              <a:latin typeface="Courier New"/>
              <a:ea typeface="Courier New"/>
              <a:cs typeface="Courier New"/>
              <a:sym typeface="Courier New"/>
            </a:endParaRPr>
          </a:p>
          <a:p>
            <a:pPr indent="0" lvl="0" marL="0" rtl="0" algn="l">
              <a:spcBef>
                <a:spcPts val="1600"/>
              </a:spcBef>
              <a:spcAft>
                <a:spcPts val="0"/>
              </a:spcAft>
              <a:buNone/>
            </a:pPr>
            <a:r>
              <a:rPr b="1" lang="en" sz="1400">
                <a:latin typeface="Courier New"/>
                <a:ea typeface="Courier New"/>
                <a:cs typeface="Courier New"/>
                <a:sym typeface="Courier New"/>
              </a:rPr>
              <a:t>Main proc</a:t>
            </a:r>
            <a:endParaRPr b="1" sz="1400">
              <a:latin typeface="Courier New"/>
              <a:ea typeface="Courier New"/>
              <a:cs typeface="Courier New"/>
              <a:sym typeface="Courier New"/>
            </a:endParaRPr>
          </a:p>
          <a:p>
            <a:pPr indent="0" lvl="0" marL="0" rtl="0" algn="l">
              <a:spcBef>
                <a:spcPts val="1600"/>
              </a:spcBef>
              <a:spcAft>
                <a:spcPts val="0"/>
              </a:spcAft>
              <a:buNone/>
            </a:pPr>
            <a:r>
              <a:rPr b="1" lang="en" sz="1400">
                <a:latin typeface="Courier New"/>
                <a:ea typeface="Courier New"/>
                <a:cs typeface="Courier New"/>
                <a:sym typeface="Courier New"/>
              </a:rPr>
              <a:t>Push y</a:t>
            </a:r>
            <a:endParaRPr b="1" sz="1400">
              <a:latin typeface="Courier New"/>
              <a:ea typeface="Courier New"/>
              <a:cs typeface="Courier New"/>
              <a:sym typeface="Courier New"/>
            </a:endParaRPr>
          </a:p>
          <a:p>
            <a:pPr indent="0" lvl="0" marL="0" rtl="0" algn="l">
              <a:spcBef>
                <a:spcPts val="1600"/>
              </a:spcBef>
              <a:spcAft>
                <a:spcPts val="0"/>
              </a:spcAft>
              <a:buNone/>
            </a:pPr>
            <a:r>
              <a:rPr b="1" lang="en" sz="1400">
                <a:latin typeface="Courier New"/>
                <a:ea typeface="Courier New"/>
                <a:cs typeface="Courier New"/>
                <a:sym typeface="Courier New"/>
              </a:rPr>
              <a:t>Push z</a:t>
            </a:r>
            <a:endParaRPr b="1" sz="1400">
              <a:latin typeface="Courier New"/>
              <a:ea typeface="Courier New"/>
              <a:cs typeface="Courier New"/>
              <a:sym typeface="Courier New"/>
            </a:endParaRPr>
          </a:p>
          <a:p>
            <a:pPr indent="0" lvl="0" marL="0" rtl="0" algn="l">
              <a:spcBef>
                <a:spcPts val="1600"/>
              </a:spcBef>
              <a:spcAft>
                <a:spcPts val="0"/>
              </a:spcAft>
              <a:buNone/>
            </a:pPr>
            <a:r>
              <a:t/>
            </a:r>
            <a:endParaRPr b="1" sz="1400">
              <a:latin typeface="Courier New"/>
              <a:ea typeface="Courier New"/>
              <a:cs typeface="Courier New"/>
              <a:sym typeface="Courier New"/>
            </a:endParaRPr>
          </a:p>
          <a:p>
            <a:pPr indent="0" lvl="0" marL="0" rtl="0" algn="l">
              <a:spcBef>
                <a:spcPts val="1600"/>
              </a:spcBef>
              <a:spcAft>
                <a:spcPts val="0"/>
              </a:spcAft>
              <a:buNone/>
            </a:pPr>
            <a:r>
              <a:t/>
            </a:r>
            <a:endParaRPr b="1" sz="1400">
              <a:latin typeface="Courier New"/>
              <a:ea typeface="Courier New"/>
              <a:cs typeface="Courier New"/>
              <a:sym typeface="Courier New"/>
            </a:endParaRPr>
          </a:p>
          <a:p>
            <a:pPr indent="0" lvl="0" marL="0" rtl="0" algn="l">
              <a:spcBef>
                <a:spcPts val="1600"/>
              </a:spcBef>
              <a:spcAft>
                <a:spcPts val="1600"/>
              </a:spcAft>
              <a:buNone/>
            </a:pPr>
            <a:r>
              <a:t/>
            </a:r>
            <a:endParaRPr b="1" sz="1400">
              <a:latin typeface="Courier New"/>
              <a:ea typeface="Courier New"/>
              <a:cs typeface="Courier New"/>
              <a:sym typeface="Courier New"/>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Google Shape;639;p81"/>
          <p:cNvSpPr txBox="1"/>
          <p:nvPr>
            <p:ph idx="1" type="body"/>
          </p:nvPr>
        </p:nvSpPr>
        <p:spPr>
          <a:xfrm>
            <a:off x="1158400" y="105525"/>
            <a:ext cx="7887000" cy="49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Courier New"/>
                <a:ea typeface="Courier New"/>
                <a:cs typeface="Courier New"/>
                <a:sym typeface="Courier New"/>
              </a:rPr>
              <a:t>Mov eax, x</a:t>
            </a:r>
            <a:endParaRPr b="1" sz="1400">
              <a:latin typeface="Courier New"/>
              <a:ea typeface="Courier New"/>
              <a:cs typeface="Courier New"/>
              <a:sym typeface="Courier New"/>
            </a:endParaRPr>
          </a:p>
          <a:p>
            <a:pPr indent="0" lvl="0" marL="0" rtl="0" algn="l">
              <a:spcBef>
                <a:spcPts val="1600"/>
              </a:spcBef>
              <a:spcAft>
                <a:spcPts val="0"/>
              </a:spcAft>
              <a:buNone/>
            </a:pPr>
            <a:r>
              <a:rPr b="1" lang="en" sz="1400">
                <a:latin typeface="Courier New"/>
                <a:ea typeface="Courier New"/>
                <a:cs typeface="Courier New"/>
                <a:sym typeface="Courier New"/>
              </a:rPr>
              <a:t>Push eax</a:t>
            </a:r>
            <a:endParaRPr b="1" sz="1400">
              <a:latin typeface="Courier New"/>
              <a:ea typeface="Courier New"/>
              <a:cs typeface="Courier New"/>
              <a:sym typeface="Courier New"/>
            </a:endParaRPr>
          </a:p>
          <a:p>
            <a:pPr indent="0" lvl="0" marL="0" rtl="0" algn="l">
              <a:spcBef>
                <a:spcPts val="1600"/>
              </a:spcBef>
              <a:spcAft>
                <a:spcPts val="0"/>
              </a:spcAft>
              <a:buNone/>
            </a:pPr>
            <a:r>
              <a:rPr b="1" lang="en" sz="1400">
                <a:latin typeface="Courier New"/>
                <a:ea typeface="Courier New"/>
                <a:cs typeface="Courier New"/>
                <a:sym typeface="Courier New"/>
              </a:rPr>
              <a:t>Mov dx, offset msg</a:t>
            </a:r>
            <a:endParaRPr b="1" sz="1400">
              <a:latin typeface="Courier New"/>
              <a:ea typeface="Courier New"/>
              <a:cs typeface="Courier New"/>
              <a:sym typeface="Courier New"/>
            </a:endParaRPr>
          </a:p>
          <a:p>
            <a:pPr indent="0" lvl="0" marL="0" rtl="0" algn="l">
              <a:spcBef>
                <a:spcPts val="1600"/>
              </a:spcBef>
              <a:spcAft>
                <a:spcPts val="0"/>
              </a:spcAft>
              <a:buNone/>
            </a:pPr>
            <a:r>
              <a:rPr b="1" lang="en" sz="1400">
                <a:latin typeface="Courier New"/>
                <a:ea typeface="Courier New"/>
                <a:cs typeface="Courier New"/>
                <a:sym typeface="Courier New"/>
              </a:rPr>
              <a:t>Mov eax</a:t>
            </a:r>
            <a:endParaRPr b="1" sz="1400">
              <a:latin typeface="Courier New"/>
              <a:ea typeface="Courier New"/>
              <a:cs typeface="Courier New"/>
              <a:sym typeface="Courier New"/>
            </a:endParaRPr>
          </a:p>
          <a:p>
            <a:pPr indent="0" lvl="0" marL="0" rtl="0" algn="l">
              <a:spcBef>
                <a:spcPts val="1600"/>
              </a:spcBef>
              <a:spcAft>
                <a:spcPts val="0"/>
              </a:spcAft>
              <a:buNone/>
            </a:pPr>
            <a:r>
              <a:rPr b="1" lang="en" sz="1400">
                <a:latin typeface="Courier New"/>
                <a:ea typeface="Courier New"/>
                <a:cs typeface="Courier New"/>
                <a:sym typeface="Courier New"/>
              </a:rPr>
              <a:t>Pop z</a:t>
            </a:r>
            <a:endParaRPr b="1" sz="1400">
              <a:latin typeface="Courier New"/>
              <a:ea typeface="Courier New"/>
              <a:cs typeface="Courier New"/>
              <a:sym typeface="Courier New"/>
            </a:endParaRPr>
          </a:p>
          <a:p>
            <a:pPr indent="0" lvl="0" marL="0" rtl="0" algn="l">
              <a:spcBef>
                <a:spcPts val="1600"/>
              </a:spcBef>
              <a:spcAft>
                <a:spcPts val="0"/>
              </a:spcAft>
              <a:buNone/>
            </a:pPr>
            <a:r>
              <a:rPr b="1" lang="en" sz="1400">
                <a:latin typeface="Courier New"/>
                <a:ea typeface="Courier New"/>
                <a:cs typeface="Courier New"/>
                <a:sym typeface="Courier New"/>
              </a:rPr>
              <a:t>Pop y</a:t>
            </a:r>
            <a:endParaRPr b="1" sz="1400">
              <a:latin typeface="Courier New"/>
              <a:ea typeface="Courier New"/>
              <a:cs typeface="Courier New"/>
              <a:sym typeface="Courier New"/>
            </a:endParaRPr>
          </a:p>
          <a:p>
            <a:pPr indent="0" lvl="0" marL="0" rtl="0" algn="l">
              <a:spcBef>
                <a:spcPts val="1600"/>
              </a:spcBef>
              <a:spcAft>
                <a:spcPts val="0"/>
              </a:spcAft>
              <a:buNone/>
            </a:pPr>
            <a:r>
              <a:rPr b="1" lang="en" sz="1400">
                <a:latin typeface="Courier New"/>
                <a:ea typeface="Courier New"/>
                <a:cs typeface="Courier New"/>
                <a:sym typeface="Courier New"/>
              </a:rPr>
              <a:t>Main endp</a:t>
            </a:r>
            <a:endParaRPr b="1" sz="1400">
              <a:latin typeface="Courier New"/>
              <a:ea typeface="Courier New"/>
              <a:cs typeface="Courier New"/>
              <a:sym typeface="Courier New"/>
            </a:endParaRPr>
          </a:p>
          <a:p>
            <a:pPr indent="0" lvl="0" marL="0" rtl="0" algn="l">
              <a:spcBef>
                <a:spcPts val="1600"/>
              </a:spcBef>
              <a:spcAft>
                <a:spcPts val="1600"/>
              </a:spcAft>
              <a:buNone/>
            </a:pPr>
            <a:r>
              <a:t/>
            </a:r>
            <a:endParaRPr b="1"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1125"/>
            <a:ext cx="7030500" cy="8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 and 5</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4" name="Google Shape;314;p19"/>
          <p:cNvSpPr txBox="1"/>
          <p:nvPr>
            <p:ph idx="1" type="body"/>
          </p:nvPr>
        </p:nvSpPr>
        <p:spPr>
          <a:xfrm>
            <a:off x="1222225" y="776625"/>
            <a:ext cx="7779000" cy="4246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t>we need storage space that is easy and quick to access.</a:t>
            </a:r>
            <a:endParaRPr b="1" sz="1400"/>
          </a:p>
          <a:p>
            <a:pPr indent="0" lvl="0" marL="0" rtl="0" algn="l">
              <a:lnSpc>
                <a:spcPct val="150000"/>
              </a:lnSpc>
              <a:spcBef>
                <a:spcPts val="1600"/>
              </a:spcBef>
              <a:spcAft>
                <a:spcPts val="0"/>
              </a:spcAft>
              <a:buNone/>
            </a:pPr>
            <a:r>
              <a:rPr b="1" lang="en" sz="1400"/>
              <a:t>Therefore, we’ll put the parameters and results of a procedure in registers, specically dedicated for that.</a:t>
            </a:r>
            <a:endParaRPr b="1" sz="1400"/>
          </a:p>
          <a:p>
            <a:pPr indent="0" lvl="0" marL="0" rtl="0" algn="l">
              <a:lnSpc>
                <a:spcPct val="150000"/>
              </a:lnSpc>
              <a:spcBef>
                <a:spcPts val="1600"/>
              </a:spcBef>
              <a:spcAft>
                <a:spcPts val="0"/>
              </a:spcAft>
              <a:buNone/>
            </a:pPr>
            <a:r>
              <a:rPr b="1" lang="en" sz="1400"/>
              <a:t>There are 4 argument registers to store parameters and 2 value registers to store results:</a:t>
            </a:r>
            <a:endParaRPr b="1" sz="1400"/>
          </a:p>
          <a:p>
            <a:pPr indent="0" lvl="0" marL="0" rtl="0" algn="l">
              <a:lnSpc>
                <a:spcPct val="150000"/>
              </a:lnSpc>
              <a:spcBef>
                <a:spcPts val="1600"/>
              </a:spcBef>
              <a:spcAft>
                <a:spcPts val="0"/>
              </a:spcAft>
              <a:buNone/>
            </a:pPr>
            <a:r>
              <a:rPr b="1" lang="en" sz="1400"/>
              <a:t>argument registers</a:t>
            </a:r>
            <a:endParaRPr b="1" sz="1400"/>
          </a:p>
          <a:p>
            <a:pPr indent="0" lvl="0" marL="0" rtl="0" algn="l">
              <a:lnSpc>
                <a:spcPct val="150000"/>
              </a:lnSpc>
              <a:spcBef>
                <a:spcPts val="1600"/>
              </a:spcBef>
              <a:spcAft>
                <a:spcPts val="0"/>
              </a:spcAft>
              <a:buNone/>
            </a:pPr>
            <a:r>
              <a:rPr b="1" lang="en" sz="1400"/>
              <a:t> $a0, $a1, $a2, $a3 </a:t>
            </a:r>
            <a:endParaRPr b="1" sz="1400"/>
          </a:p>
          <a:p>
            <a:pPr indent="0" lvl="0" marL="0" rtl="0" algn="l">
              <a:lnSpc>
                <a:spcPct val="150000"/>
              </a:lnSpc>
              <a:spcBef>
                <a:spcPts val="1600"/>
              </a:spcBef>
              <a:spcAft>
                <a:spcPts val="0"/>
              </a:spcAft>
              <a:buNone/>
            </a:pPr>
            <a:r>
              <a:rPr b="1" lang="en" sz="1400"/>
              <a:t>value registers</a:t>
            </a:r>
            <a:endParaRPr b="1" sz="1400"/>
          </a:p>
          <a:p>
            <a:pPr indent="0" lvl="0" marL="0" rtl="0" algn="l">
              <a:lnSpc>
                <a:spcPct val="150000"/>
              </a:lnSpc>
              <a:spcBef>
                <a:spcPts val="1600"/>
              </a:spcBef>
              <a:spcAft>
                <a:spcPts val="0"/>
              </a:spcAft>
              <a:buNone/>
            </a:pPr>
            <a:r>
              <a:rPr b="1" lang="en" sz="1400"/>
              <a:t> $v0, $v1 </a:t>
            </a:r>
            <a:endParaRPr b="1" sz="1400"/>
          </a:p>
          <a:p>
            <a:pPr indent="0" lvl="0" marL="0" rtl="0" algn="l">
              <a:lnSpc>
                <a:spcPct val="150000"/>
              </a:lnSpc>
              <a:spcBef>
                <a:spcPts val="1600"/>
              </a:spcBef>
              <a:spcAft>
                <a:spcPts val="0"/>
              </a:spcAft>
              <a:buNone/>
            </a:pPr>
            <a:r>
              <a:t/>
            </a:r>
            <a:endParaRPr b="1" sz="1400"/>
          </a:p>
          <a:p>
            <a:pPr indent="0" lvl="0" marL="0" rtl="0" algn="l">
              <a:lnSpc>
                <a:spcPct val="150000"/>
              </a:lnSpc>
              <a:spcBef>
                <a:spcPts val="1600"/>
              </a:spcBef>
              <a:spcAft>
                <a:spcPts val="0"/>
              </a:spcAft>
              <a:buNone/>
            </a:pPr>
            <a:r>
              <a:t/>
            </a:r>
            <a:endParaRPr b="1" sz="1400"/>
          </a:p>
          <a:p>
            <a:pPr indent="0" lvl="0" marL="0" rtl="0" algn="l">
              <a:lnSpc>
                <a:spcPct val="150000"/>
              </a:lnSpc>
              <a:spcBef>
                <a:spcPts val="1600"/>
              </a:spcBef>
              <a:spcAft>
                <a:spcPts val="0"/>
              </a:spcAft>
              <a:buNone/>
            </a:pPr>
            <a:r>
              <a:t/>
            </a:r>
            <a:endParaRPr b="1" sz="1400"/>
          </a:p>
          <a:p>
            <a:pPr indent="0" lvl="0" marL="0" rtl="0" algn="l">
              <a:lnSpc>
                <a:spcPct val="150000"/>
              </a:lnSpc>
              <a:spcBef>
                <a:spcPts val="1600"/>
              </a:spcBef>
              <a:spcAft>
                <a:spcPts val="1600"/>
              </a:spcAft>
              <a:buNone/>
            </a:pPr>
            <a:r>
              <a:t/>
            </a:r>
            <a:endParaRPr b="1" sz="14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3" name="Shape 643"/>
        <p:cNvGrpSpPr/>
        <p:nvPr/>
      </p:nvGrpSpPr>
      <p:grpSpPr>
        <a:xfrm>
          <a:off x="0" y="0"/>
          <a:ext cx="0" cy="0"/>
          <a:chOff x="0" y="0"/>
          <a:chExt cx="0" cy="0"/>
        </a:xfrm>
      </p:grpSpPr>
      <p:sp>
        <p:nvSpPr>
          <p:cNvPr id="644" name="Google Shape;644;p82"/>
          <p:cNvSpPr txBox="1"/>
          <p:nvPr>
            <p:ph idx="1" type="body"/>
          </p:nvPr>
        </p:nvSpPr>
        <p:spPr>
          <a:xfrm>
            <a:off x="1158400" y="93200"/>
            <a:ext cx="7800600" cy="48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Stack Insight:</a:t>
            </a:r>
            <a:endParaRPr b="1" sz="2400"/>
          </a:p>
          <a:p>
            <a:pPr indent="0" lvl="0" marL="0" rtl="0" algn="l">
              <a:spcBef>
                <a:spcPts val="1600"/>
              </a:spcBef>
              <a:spcAft>
                <a:spcPts val="0"/>
              </a:spcAft>
              <a:buNone/>
            </a:pPr>
            <a:r>
              <a:rPr b="1" lang="en" sz="1400"/>
              <a:t>The efficacy of the stack implementation strategy is that any stack discipline assures that the next data to be allocated or deallocated will be located adjacent to the address in the stack pointer.</a:t>
            </a:r>
            <a:endParaRPr b="1" sz="1400"/>
          </a:p>
          <a:p>
            <a:pPr indent="0" lvl="0" marL="0" rtl="0" algn="l">
              <a:spcBef>
                <a:spcPts val="1600"/>
              </a:spcBef>
              <a:spcAft>
                <a:spcPts val="0"/>
              </a:spcAft>
              <a:buNone/>
            </a:pPr>
            <a:r>
              <a:rPr b="1" lang="en" sz="1400"/>
              <a:t>Consider the snapshot at the right, depicting a region of memory allocated to a stack. In this implementation, stacked data is packed into lower addresses, and higher-addressed locations are available to be allocated to new data. </a:t>
            </a:r>
            <a:endParaRPr b="1" sz="1400"/>
          </a:p>
          <a:p>
            <a:pPr indent="0" lvl="0" marL="0" rtl="0" algn="l">
              <a:spcBef>
                <a:spcPts val="1600"/>
              </a:spcBef>
              <a:spcAft>
                <a:spcPts val="0"/>
              </a:spcAft>
              <a:buNone/>
            </a:pPr>
            <a:r>
              <a:rPr b="1" lang="en" sz="1400"/>
              <a:t>The SP register contains the address of the lowest unallocated location, i.e. of the next location to be allocated to stacked data.</a:t>
            </a:r>
            <a:endParaRPr b="1" sz="1400"/>
          </a:p>
          <a:p>
            <a:pPr indent="0" lvl="0" marL="0" rtl="0" algn="l">
              <a:spcBef>
                <a:spcPts val="1600"/>
              </a:spcBef>
              <a:spcAft>
                <a:spcPts val="1600"/>
              </a:spcAft>
              <a:buNone/>
            </a:pPr>
            <a:r>
              <a:t/>
            </a:r>
            <a:endParaRPr b="1" sz="1400"/>
          </a:p>
        </p:txBody>
      </p:sp>
      <p:pic>
        <p:nvPicPr>
          <p:cNvPr id="645" name="Google Shape;645;p82"/>
          <p:cNvPicPr preferRelativeResize="0"/>
          <p:nvPr/>
        </p:nvPicPr>
        <p:blipFill>
          <a:blip r:embed="rId3">
            <a:alphaModFix/>
          </a:blip>
          <a:stretch>
            <a:fillRect/>
          </a:stretch>
        </p:blipFill>
        <p:spPr>
          <a:xfrm>
            <a:off x="4572000" y="2719764"/>
            <a:ext cx="2706100" cy="242373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9" name="Shape 649"/>
        <p:cNvGrpSpPr/>
        <p:nvPr/>
      </p:nvGrpSpPr>
      <p:grpSpPr>
        <a:xfrm>
          <a:off x="0" y="0"/>
          <a:ext cx="0" cy="0"/>
          <a:chOff x="0" y="0"/>
          <a:chExt cx="0" cy="0"/>
        </a:xfrm>
      </p:grpSpPr>
      <p:sp>
        <p:nvSpPr>
          <p:cNvPr id="650" name="Google Shape;650;p83"/>
          <p:cNvSpPr txBox="1"/>
          <p:nvPr>
            <p:ph idx="1" type="body"/>
          </p:nvPr>
        </p:nvSpPr>
        <p:spPr>
          <a:xfrm>
            <a:off x="1170725" y="93200"/>
            <a:ext cx="7813200" cy="49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p>
          <a:p>
            <a:pPr indent="0" lvl="0" marL="0" rtl="0" algn="l">
              <a:spcBef>
                <a:spcPts val="1600"/>
              </a:spcBef>
              <a:spcAft>
                <a:spcPts val="0"/>
              </a:spcAft>
              <a:buNone/>
            </a:pPr>
            <a:r>
              <a:rPr b="1" lang="en" sz="1400"/>
              <a:t>I</a:t>
            </a:r>
            <a:r>
              <a:rPr b="1" lang="en" sz="1400"/>
              <a:t>n its simplest form, a stack supports two abstract operations:</a:t>
            </a:r>
            <a:endParaRPr b="1" sz="1400"/>
          </a:p>
          <a:p>
            <a:pPr indent="0" lvl="0" marL="0" rtl="0" algn="l">
              <a:spcBef>
                <a:spcPts val="1600"/>
              </a:spcBef>
              <a:spcAft>
                <a:spcPts val="0"/>
              </a:spcAft>
              <a:buNone/>
            </a:pPr>
            <a:r>
              <a:rPr b="1" lang="en" sz="1400"/>
              <a:t>   - push(datum): add the value datum to the stack; and</a:t>
            </a:r>
            <a:endParaRPr b="1" sz="1400"/>
          </a:p>
          <a:p>
            <a:pPr indent="0" lvl="0" marL="0" rtl="0" algn="l">
              <a:spcBef>
                <a:spcPts val="1600"/>
              </a:spcBef>
              <a:spcAft>
                <a:spcPts val="0"/>
              </a:spcAft>
              <a:buNone/>
            </a:pPr>
            <a:r>
              <a:rPr b="1" lang="en" sz="1400"/>
              <a:t>   - datum = pop(): remove the most recently added datum from the stack, and return its value.</a:t>
            </a:r>
            <a:endParaRPr b="1" sz="1400"/>
          </a:p>
          <a:p>
            <a:pPr indent="0" lvl="0" marL="0" rtl="0" algn="l">
              <a:spcBef>
                <a:spcPts val="1600"/>
              </a:spcBef>
              <a:spcAft>
                <a:spcPts val="0"/>
              </a:spcAft>
              <a:buNone/>
            </a:pPr>
            <a:r>
              <a:rPr b="1" lang="en" sz="1400"/>
              <a:t>The push/pop interface assumes a stack of some fixed datum size, typically a 32-bit word. The most recently stacked datum is referred to as the top value on the stack;</a:t>
            </a:r>
            <a:endParaRPr b="1" sz="1400"/>
          </a:p>
          <a:p>
            <a:pPr indent="0" lvl="0" marL="0" rtl="0" algn="l">
              <a:spcBef>
                <a:spcPts val="1600"/>
              </a:spcBef>
              <a:spcAft>
                <a:spcPts val="0"/>
              </a:spcAft>
              <a:buNone/>
            </a:pPr>
            <a:r>
              <a:rPr b="1" lang="en" sz="1400"/>
              <a:t>it is the value that will be returned from a pop() operation. Immediately following the operation push(x), x becomes the top value on the stack. Thus the sequence push(x); pop() adds then removes x, leaving the stacked data unchanged.</a:t>
            </a:r>
            <a:endParaRPr b="1" sz="1400"/>
          </a:p>
          <a:p>
            <a:pPr indent="0" lvl="0" marL="0" rtl="0" algn="l">
              <a:spcBef>
                <a:spcPts val="1600"/>
              </a:spcBef>
              <a:spcAft>
                <a:spcPts val="0"/>
              </a:spcAft>
              <a:buNone/>
            </a:pPr>
            <a:r>
              <a:t/>
            </a:r>
            <a:endParaRPr b="1" sz="1400"/>
          </a:p>
          <a:p>
            <a:pPr indent="0" lvl="0" marL="0" rtl="0" algn="l">
              <a:spcBef>
                <a:spcPts val="1600"/>
              </a:spcBef>
              <a:spcAft>
                <a:spcPts val="1600"/>
              </a:spcAft>
              <a:buNone/>
            </a:pPr>
            <a:r>
              <a:t/>
            </a:r>
            <a:endParaRPr b="1" sz="14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4" name="Shape 654"/>
        <p:cNvGrpSpPr/>
        <p:nvPr/>
      </p:nvGrpSpPr>
      <p:grpSpPr>
        <a:xfrm>
          <a:off x="0" y="0"/>
          <a:ext cx="0" cy="0"/>
          <a:chOff x="0" y="0"/>
          <a:chExt cx="0" cy="0"/>
        </a:xfrm>
      </p:grpSpPr>
      <p:sp>
        <p:nvSpPr>
          <p:cNvPr id="655" name="Google Shape;655;p84"/>
          <p:cNvSpPr txBox="1"/>
          <p:nvPr>
            <p:ph idx="1" type="body"/>
          </p:nvPr>
        </p:nvSpPr>
        <p:spPr>
          <a:xfrm>
            <a:off x="1158400" y="117850"/>
            <a:ext cx="7825500" cy="48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p>
          <a:p>
            <a:pPr indent="0" lvl="0" marL="0" rtl="0" algn="l">
              <a:spcBef>
                <a:spcPts val="1600"/>
              </a:spcBef>
              <a:spcAft>
                <a:spcPts val="0"/>
              </a:spcAft>
              <a:buNone/>
            </a:pPr>
            <a:r>
              <a:rPr b="1" lang="en" sz="1400"/>
              <a:t>In addition to the abstract interface provided by the push/pop operations, it is common to directly access data near the top of the stack. Such data is typically at an address that is a constant offset from the value in the SP.16.2.3.2. Processor Stack</a:t>
            </a:r>
            <a:endParaRPr b="1" sz="1400"/>
          </a:p>
          <a:p>
            <a:pPr indent="0" lvl="0" marL="0" rtl="0" algn="l">
              <a:spcBef>
                <a:spcPts val="1600"/>
              </a:spcBef>
              <a:spcAft>
                <a:spcPts val="0"/>
              </a:spcAft>
              <a:buNone/>
            </a:pPr>
            <a:r>
              <a:rPr b="1" lang="en" sz="1400"/>
              <a:t>As an abstract data structure, stacks have many applications. Often applications will create stacks for dedicated purposes -- examples include the undo/redo stack of an editor, and the history stack of a browser.</a:t>
            </a:r>
            <a:endParaRPr b="1" sz="1400"/>
          </a:p>
          <a:p>
            <a:pPr indent="0" lvl="0" marL="0" rtl="0" algn="l">
              <a:spcBef>
                <a:spcPts val="1600"/>
              </a:spcBef>
              <a:spcAft>
                <a:spcPts val="0"/>
              </a:spcAft>
              <a:buNone/>
            </a:pPr>
            <a:r>
              <a:rPr b="1" lang="en" sz="1400"/>
              <a:t>However, the rules of stack discipline make a single stack eminently sharable among various different uses that conform to the same proper nesting constraint. </a:t>
            </a:r>
            <a:endParaRPr b="1" sz="1400"/>
          </a:p>
          <a:p>
            <a:pPr indent="0" lvl="0" marL="0" rtl="0" algn="l">
              <a:spcBef>
                <a:spcPts val="1600"/>
              </a:spcBef>
              <a:spcAft>
                <a:spcPts val="0"/>
              </a:spcAft>
              <a:buNone/>
            </a:pPr>
            <a:r>
              <a:rPr b="1" lang="en" sz="1400"/>
              <a:t>As proper nesting is a property of most common program control flow patterns -- including entering/exiting blocks, procedure call/return, and interrupts -- modern processors and run-time software conventions commonly assume a single stack that is shared among the</a:t>
            </a:r>
            <a:r>
              <a:rPr b="1" lang="en" sz="1400"/>
              <a:t>se purposes.</a:t>
            </a:r>
            <a:endParaRPr b="1" sz="1400"/>
          </a:p>
          <a:p>
            <a:pPr indent="0" lvl="0" marL="0" rtl="0" algn="l">
              <a:spcBef>
                <a:spcPts val="1600"/>
              </a:spcBef>
              <a:spcAft>
                <a:spcPts val="1600"/>
              </a:spcAft>
              <a:buNone/>
            </a:pPr>
            <a:r>
              <a:t/>
            </a:r>
            <a:endParaRPr b="1" sz="14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Google Shape;660;p85"/>
          <p:cNvSpPr txBox="1"/>
          <p:nvPr>
            <p:ph idx="1" type="body"/>
          </p:nvPr>
        </p:nvSpPr>
        <p:spPr>
          <a:xfrm>
            <a:off x="1169500" y="79475"/>
            <a:ext cx="7857300" cy="49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The evolution of the processor stack assumption is complex and interesting.</a:t>
            </a:r>
            <a:endParaRPr b="1" sz="1400"/>
          </a:p>
          <a:p>
            <a:pPr indent="0" lvl="0" marL="0" rtl="0" algn="l">
              <a:spcBef>
                <a:spcPts val="1600"/>
              </a:spcBef>
              <a:spcAft>
                <a:spcPts val="0"/>
              </a:spcAft>
              <a:buNone/>
            </a:pPr>
            <a:r>
              <a:rPr b="1" lang="en" sz="1400"/>
              <a:t>Indeed, the design of modern block-structured languages and consequent programming disciplines reflect the availability of a stack to at least the extent that support for a stack is demanded by these languages and disciplines.</a:t>
            </a:r>
            <a:endParaRPr b="1" sz="1400"/>
          </a:p>
          <a:p>
            <a:pPr indent="0" lvl="0" marL="0" rtl="0" algn="l">
              <a:spcBef>
                <a:spcPts val="1600"/>
              </a:spcBef>
              <a:spcAft>
                <a:spcPts val="0"/>
              </a:spcAft>
              <a:buNone/>
            </a:pPr>
            <a:r>
              <a:rPr b="1" lang="en" sz="1400"/>
              <a:t>It has become popular for those committed to alternative programming structures -- involving, say, parallel processing and other control flow less amenable to stack discipline -- to complain about the extent to which stacks and consequent nesting are institutionalized by contemporary processor design.</a:t>
            </a:r>
            <a:endParaRPr b="1" sz="1400"/>
          </a:p>
          <a:p>
            <a:pPr indent="0" lvl="0" marL="0" rtl="0" algn="l">
              <a:spcBef>
                <a:spcPts val="1600"/>
              </a:spcBef>
              <a:spcAft>
                <a:spcPts val="0"/>
              </a:spcAft>
              <a:buNone/>
            </a:pPr>
            <a:r>
              <a:rPr b="1" lang="en" sz="1400"/>
              <a:t>But the efficiency with which a stack handles a wide range of contemporary programming needs assures its continued support in future ISA generations.</a:t>
            </a:r>
            <a:endParaRPr b="1" sz="1400"/>
          </a:p>
          <a:p>
            <a:pPr indent="0" lvl="0" marL="0" rtl="0" algn="l">
              <a:spcBef>
                <a:spcPts val="1600"/>
              </a:spcBef>
              <a:spcAft>
                <a:spcPts val="0"/>
              </a:spcAft>
              <a:buNone/>
            </a:pPr>
            <a:r>
              <a:t/>
            </a:r>
            <a:endParaRPr b="1" sz="1400"/>
          </a:p>
          <a:p>
            <a:pPr indent="0" lvl="0" marL="0" rtl="0" algn="l">
              <a:spcBef>
                <a:spcPts val="1600"/>
              </a:spcBef>
              <a:spcAft>
                <a:spcPts val="1600"/>
              </a:spcAft>
              <a:buNone/>
            </a:pPr>
            <a:r>
              <a:t/>
            </a:r>
            <a:endParaRPr b="1" sz="14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4" name="Shape 664"/>
        <p:cNvGrpSpPr/>
        <p:nvPr/>
      </p:nvGrpSpPr>
      <p:grpSpPr>
        <a:xfrm>
          <a:off x="0" y="0"/>
          <a:ext cx="0" cy="0"/>
          <a:chOff x="0" y="0"/>
          <a:chExt cx="0" cy="0"/>
        </a:xfrm>
      </p:grpSpPr>
      <p:sp>
        <p:nvSpPr>
          <p:cNvPr id="665" name="Google Shape;665;p86"/>
          <p:cNvSpPr txBox="1"/>
          <p:nvPr>
            <p:ph idx="1" type="body"/>
          </p:nvPr>
        </p:nvSpPr>
        <p:spPr>
          <a:xfrm>
            <a:off x="1158150" y="79475"/>
            <a:ext cx="7868400" cy="495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240150" y="89325"/>
            <a:ext cx="70305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2 and 6</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0" name="Google Shape;320;p20"/>
          <p:cNvSpPr txBox="1"/>
          <p:nvPr>
            <p:ph idx="1" type="body"/>
          </p:nvPr>
        </p:nvSpPr>
        <p:spPr>
          <a:xfrm>
            <a:off x="1240150" y="758325"/>
            <a:ext cx="7799100" cy="4328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t>To accomplish steps 2 and 6, we need a register that is dedicated to holding the memory address of the instruction that is currently being executed (remember that every program is stored in memory). We call this the program counter register. ($PC)</a:t>
            </a:r>
            <a:endParaRPr b="1" sz="1400"/>
          </a:p>
          <a:p>
            <a:pPr indent="0" lvl="0" marL="0" rtl="0" algn="l">
              <a:lnSpc>
                <a:spcPct val="150000"/>
              </a:lnSpc>
              <a:spcBef>
                <a:spcPts val="1600"/>
              </a:spcBef>
              <a:spcAft>
                <a:spcPts val="0"/>
              </a:spcAft>
              <a:buNone/>
            </a:pPr>
            <a:r>
              <a:t/>
            </a:r>
            <a:endParaRPr b="1" sz="1400"/>
          </a:p>
          <a:p>
            <a:pPr indent="0" lvl="0" marL="0" rtl="0" algn="l">
              <a:lnSpc>
                <a:spcPct val="150000"/>
              </a:lnSpc>
              <a:spcBef>
                <a:spcPts val="1600"/>
              </a:spcBef>
              <a:spcAft>
                <a:spcPts val="0"/>
              </a:spcAft>
              <a:buNone/>
            </a:pPr>
            <a:r>
              <a:rPr b="1" lang="en" sz="1400"/>
              <a:t>To remember which instruction (in the program that calls the procedure) to return to and continue with, after the procedure completes its task, we dedicate one register to store the address of the instruction following the instruction that calls the procedure: the return address register($RA). Indeed, the procedure could be called from many different places in our program.</a:t>
            </a:r>
            <a:endParaRPr b="1" sz="1400"/>
          </a:p>
          <a:p>
            <a:pPr indent="0" lvl="0" marL="0" rtl="0" algn="l">
              <a:lnSpc>
                <a:spcPct val="150000"/>
              </a:lnSpc>
              <a:spcBef>
                <a:spcPts val="1600"/>
              </a:spcBef>
              <a:spcAft>
                <a:spcPts val="0"/>
              </a:spcAft>
              <a:buNone/>
            </a:pPr>
            <a:r>
              <a:t/>
            </a:r>
            <a:endParaRPr b="1" sz="1400"/>
          </a:p>
          <a:p>
            <a:pPr indent="0" lvl="0" marL="0" rtl="0" algn="l">
              <a:lnSpc>
                <a:spcPct val="150000"/>
              </a:lnSpc>
              <a:spcBef>
                <a:spcPts val="1600"/>
              </a:spcBef>
              <a:spcAft>
                <a:spcPts val="1600"/>
              </a:spcAft>
              <a:buNone/>
            </a:pPr>
            <a:r>
              <a:t/>
            </a:r>
            <a:endParaRPr b="1"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6" name="Google Shape;326;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Assume that the current value of $PC is I-4. After executing the instruction at memory address I-4, $PC is incremented with 4, to I, to execute the next instruction. Assume that the instruction at memory address I tells the CPU to jump to procedure A which starts at the address J and finishes at J+8. Let's take a look at how the value of $PC and $RA should change throughout this process.</a:t>
            </a:r>
            <a:endParaRPr b="1" sz="1500"/>
          </a:p>
          <a:p>
            <a:pPr indent="0" lvl="0" marL="0" rtl="0" algn="l">
              <a:spcBef>
                <a:spcPts val="1600"/>
              </a:spcBef>
              <a:spcAft>
                <a:spcPts val="0"/>
              </a:spcAft>
              <a:buNone/>
            </a:pPr>
            <a:r>
              <a:t/>
            </a:r>
            <a:endParaRPr b="1" sz="1500"/>
          </a:p>
          <a:p>
            <a:pPr indent="0" lvl="0" marL="0" rtl="0" algn="l">
              <a:spcBef>
                <a:spcPts val="1600"/>
              </a:spcBef>
              <a:spcAft>
                <a:spcPts val="1600"/>
              </a:spcAft>
              <a:buNone/>
            </a:pPr>
            <a:r>
              <a:t/>
            </a:r>
            <a:endParaRPr b="1"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