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2" r:id="rId4"/>
    <p:sldId id="258" r:id="rId5"/>
    <p:sldId id="283" r:id="rId6"/>
    <p:sldId id="259" r:id="rId7"/>
    <p:sldId id="260" r:id="rId8"/>
    <p:sldId id="261" r:id="rId9"/>
    <p:sldId id="262" r:id="rId10"/>
    <p:sldId id="263" r:id="rId11"/>
    <p:sldId id="264" r:id="rId12"/>
    <p:sldId id="265" r:id="rId13"/>
    <p:sldId id="266" r:id="rId14"/>
    <p:sldId id="281" r:id="rId15"/>
    <p:sldId id="282" r:id="rId16"/>
    <p:sldId id="271" r:id="rId17"/>
    <p:sldId id="279" r:id="rId18"/>
    <p:sldId id="280" r:id="rId19"/>
    <p:sldId id="270" r:id="rId20"/>
    <p:sldId id="273" r:id="rId21"/>
    <p:sldId id="274" r:id="rId22"/>
    <p:sldId id="275" r:id="rId23"/>
    <p:sldId id="276" r:id="rId24"/>
    <p:sldId id="278"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215"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CD48D3-CF8E-4ECC-B4D2-13F7825E5773}"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DE725F-4EBC-472B-AC44-017D1949B46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15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CD48D3-CF8E-4ECC-B4D2-13F7825E5773}"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407921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CD48D3-CF8E-4ECC-B4D2-13F7825E5773}"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DE725F-4EBC-472B-AC44-017D1949B46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07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CD48D3-CF8E-4ECC-B4D2-13F7825E5773}"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6056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CD48D3-CF8E-4ECC-B4D2-13F7825E5773}"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DE725F-4EBC-472B-AC44-017D1949B46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88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CD48D3-CF8E-4ECC-B4D2-13F7825E5773}" type="datetimeFigureOut">
              <a:rPr lang="en-GB" smtClean="0"/>
              <a:t>30/10/2019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49779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CD48D3-CF8E-4ECC-B4D2-13F7825E5773}" type="datetimeFigureOut">
              <a:rPr lang="en-GB" smtClean="0"/>
              <a:t>30/10/2019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130459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CD48D3-CF8E-4ECC-B4D2-13F7825E5773}" type="datetimeFigureOut">
              <a:rPr lang="en-GB" smtClean="0"/>
              <a:t>30/10/2019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31606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D48D3-CF8E-4ECC-B4D2-13F7825E5773}" type="datetimeFigureOut">
              <a:rPr lang="en-GB" smtClean="0"/>
              <a:t>30/10/2019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327267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CD48D3-CF8E-4ECC-B4D2-13F7825E5773}" type="datetimeFigureOut">
              <a:rPr lang="en-GB" smtClean="0"/>
              <a:t>30/10/2019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DE725F-4EBC-472B-AC44-017D1949B463}" type="slidenum">
              <a:rPr lang="en-GB" smtClean="0"/>
              <a:t>‹#›</a:t>
            </a:fld>
            <a:endParaRPr lang="en-GB"/>
          </a:p>
        </p:txBody>
      </p:sp>
    </p:spTree>
    <p:extLst>
      <p:ext uri="{BB962C8B-B14F-4D97-AF65-F5344CB8AC3E}">
        <p14:creationId xmlns:p14="http://schemas.microsoft.com/office/powerpoint/2010/main" val="229509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CD48D3-CF8E-4ECC-B4D2-13F7825E5773}" type="datetimeFigureOut">
              <a:rPr lang="en-GB" smtClean="0"/>
              <a:t>30/10/2019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DE725F-4EBC-472B-AC44-017D1949B46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37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CD48D3-CF8E-4ECC-B4D2-13F7825E5773}" type="datetimeFigureOut">
              <a:rPr lang="en-GB" smtClean="0"/>
              <a:t>30/10/2019</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DE725F-4EBC-472B-AC44-017D1949B46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0976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Assembly Language: Recursion.</a:t>
            </a:r>
            <a:endParaRPr lang="en-GB" dirty="0"/>
          </a:p>
        </p:txBody>
      </p:sp>
      <p:sp>
        <p:nvSpPr>
          <p:cNvPr id="3" name="Subtitle 2"/>
          <p:cNvSpPr>
            <a:spLocks noGrp="1"/>
          </p:cNvSpPr>
          <p:nvPr>
            <p:ph type="subTitle" idx="1"/>
          </p:nvPr>
        </p:nvSpPr>
        <p:spPr/>
        <p:txBody>
          <a:bodyPr>
            <a:normAutofit/>
          </a:bodyPr>
          <a:lstStyle/>
          <a:p>
            <a:r>
              <a:rPr lang="en-US" dirty="0" smtClean="0"/>
              <a:t>Group Members:</a:t>
            </a:r>
          </a:p>
          <a:p>
            <a:pPr marL="342900" indent="-342900">
              <a:buFont typeface="Arial" panose="020B0604020202020204" pitchFamily="34" charset="0"/>
              <a:buChar char="•"/>
            </a:pPr>
            <a:r>
              <a:rPr lang="en-US" dirty="0" smtClean="0"/>
              <a:t>Matata Marvin – 96990</a:t>
            </a:r>
          </a:p>
          <a:p>
            <a:pPr marL="342900" indent="-342900">
              <a:buFont typeface="Arial" panose="020B0604020202020204" pitchFamily="34" charset="0"/>
              <a:buChar char="•"/>
            </a:pPr>
            <a:r>
              <a:rPr lang="en-US" dirty="0"/>
              <a:t>Malik Mohamed -  092852</a:t>
            </a:r>
            <a:endParaRPr lang="en-US" dirty="0" smtClean="0"/>
          </a:p>
          <a:p>
            <a:pPr marL="342900" indent="-342900">
              <a:buFont typeface="Arial" panose="020B0604020202020204" pitchFamily="34" charset="0"/>
              <a:buChar char="•"/>
            </a:pPr>
            <a:r>
              <a:rPr lang="en-US" dirty="0" smtClean="0"/>
              <a:t>Omondi Aubrey - 101907</a:t>
            </a:r>
            <a:endParaRPr lang="en-GB" dirty="0"/>
          </a:p>
        </p:txBody>
      </p:sp>
    </p:spTree>
    <p:extLst>
      <p:ext uri="{BB962C8B-B14F-4D97-AF65-F5344CB8AC3E}">
        <p14:creationId xmlns:p14="http://schemas.microsoft.com/office/powerpoint/2010/main" val="3902161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Coinductive data definitions.</a:t>
            </a:r>
            <a:endParaRPr lang="en-GB" dirty="0"/>
          </a:p>
        </p:txBody>
      </p:sp>
      <p:sp>
        <p:nvSpPr>
          <p:cNvPr id="3" name="Content Placeholder 2"/>
          <p:cNvSpPr>
            <a:spLocks noGrp="1"/>
          </p:cNvSpPr>
          <p:nvPr>
            <p:ph idx="1"/>
          </p:nvPr>
        </p:nvSpPr>
        <p:spPr/>
        <p:txBody>
          <a:bodyPr/>
          <a:lstStyle/>
          <a:p>
            <a:pPr algn="just"/>
            <a:r>
              <a:rPr lang="en-GB" dirty="0" smtClean="0"/>
              <a:t>This is very similar to an inductive definition of lists of strings; the difference is that this definition specifies how to access the contents of the data structure</a:t>
            </a:r>
          </a:p>
          <a:p>
            <a:pPr algn="just"/>
            <a:r>
              <a:rPr lang="en-GB" dirty="0" smtClean="0"/>
              <a:t>This is through a accessor functions head and tail—and what those contents may be, whereas the inductive definition specifies how to create the structure and what it may be created from.</a:t>
            </a:r>
          </a:p>
        </p:txBody>
      </p:sp>
    </p:spTree>
    <p:extLst>
      <p:ext uri="{BB962C8B-B14F-4D97-AF65-F5344CB8AC3E}">
        <p14:creationId xmlns:p14="http://schemas.microsoft.com/office/powerpoint/2010/main" val="16163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inductively defined and coinductive definitions.</a:t>
            </a:r>
            <a:endParaRPr lang="en-GB" dirty="0"/>
          </a:p>
        </p:txBody>
      </p:sp>
      <p:sp>
        <p:nvSpPr>
          <p:cNvPr id="3" name="Content Placeholder 2"/>
          <p:cNvSpPr>
            <a:spLocks noGrp="1"/>
          </p:cNvSpPr>
          <p:nvPr>
            <p:ph idx="1"/>
          </p:nvPr>
        </p:nvSpPr>
        <p:spPr/>
        <p:txBody>
          <a:bodyPr/>
          <a:lstStyle/>
          <a:p>
            <a:pPr algn="just"/>
            <a:r>
              <a:rPr lang="en-US" dirty="0" smtClean="0"/>
              <a:t>Inductively defined data follows a common pattern to build up </a:t>
            </a:r>
            <a:r>
              <a:rPr lang="en-GB" dirty="0"/>
              <a:t>a set of objects </a:t>
            </a:r>
            <a:r>
              <a:rPr lang="en-GB" dirty="0" smtClean="0"/>
              <a:t>incrementally.</a:t>
            </a:r>
          </a:p>
          <a:p>
            <a:pPr algn="just"/>
            <a:r>
              <a:rPr lang="en-GB" dirty="0"/>
              <a:t>For an inductive definition, we can think of the set as starting from </a:t>
            </a:r>
            <a:r>
              <a:rPr lang="en-GB" dirty="0" smtClean="0"/>
              <a:t>the start</a:t>
            </a:r>
            <a:r>
              <a:rPr lang="en-GB" dirty="0"/>
              <a:t> and iteratively adding elements according to the </a:t>
            </a:r>
            <a:r>
              <a:rPr lang="en-GB" dirty="0" smtClean="0"/>
              <a:t>rules while for </a:t>
            </a:r>
            <a:r>
              <a:rPr lang="en-GB" dirty="0"/>
              <a:t>a coinductive definition, </a:t>
            </a:r>
            <a:r>
              <a:rPr lang="en-GB" dirty="0" smtClean="0"/>
              <a:t>one </a:t>
            </a:r>
            <a:r>
              <a:rPr lang="en-GB" dirty="0"/>
              <a:t>can think of the set as starting from the set of all possible objects (even infinite ones), and iterative removing objects that contradict the rules.</a:t>
            </a:r>
            <a:r>
              <a:rPr lang="en-US" dirty="0" smtClean="0"/>
              <a:t>	</a:t>
            </a:r>
            <a:endParaRPr lang="en-GB" dirty="0"/>
          </a:p>
        </p:txBody>
      </p:sp>
    </p:spTree>
    <p:extLst>
      <p:ext uri="{BB962C8B-B14F-4D97-AF65-F5344CB8AC3E}">
        <p14:creationId xmlns:p14="http://schemas.microsoft.com/office/powerpoint/2010/main" val="3255466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recursion</a:t>
            </a:r>
            <a:endParaRPr lang="en-GB" dirty="0"/>
          </a:p>
        </p:txBody>
      </p:sp>
      <p:sp>
        <p:nvSpPr>
          <p:cNvPr id="3" name="Content Placeholder 2"/>
          <p:cNvSpPr>
            <a:spLocks noGrp="1"/>
          </p:cNvSpPr>
          <p:nvPr>
            <p:ph idx="1"/>
          </p:nvPr>
        </p:nvSpPr>
        <p:spPr/>
        <p:txBody>
          <a:bodyPr/>
          <a:lstStyle/>
          <a:p>
            <a:pPr algn="just"/>
            <a:r>
              <a:rPr lang="en-US" dirty="0" smtClean="0"/>
              <a:t>They are four types of recursion and they include:</a:t>
            </a:r>
          </a:p>
          <a:p>
            <a:pPr lvl="1" algn="just"/>
            <a:r>
              <a:rPr lang="en-GB" dirty="0" smtClean="0"/>
              <a:t>Direct recursion vs </a:t>
            </a:r>
            <a:r>
              <a:rPr lang="en-US" dirty="0" smtClean="0"/>
              <a:t>Indirect recursion.</a:t>
            </a:r>
          </a:p>
          <a:p>
            <a:pPr lvl="1" algn="just"/>
            <a:r>
              <a:rPr lang="en-US" dirty="0" smtClean="0"/>
              <a:t>Tailed vs Non-tailed recursion.</a:t>
            </a:r>
          </a:p>
          <a:p>
            <a:pPr lvl="1" algn="just"/>
            <a:r>
              <a:rPr lang="en-GB" dirty="0"/>
              <a:t>Single recursion and multiple </a:t>
            </a:r>
            <a:r>
              <a:rPr lang="en-GB" dirty="0" smtClean="0"/>
              <a:t>recursion.</a:t>
            </a:r>
          </a:p>
          <a:p>
            <a:pPr lvl="1" algn="just"/>
            <a:r>
              <a:rPr lang="en-GB" dirty="0"/>
              <a:t>Structural versus generative </a:t>
            </a:r>
            <a:r>
              <a:rPr lang="en-GB" dirty="0" smtClean="0"/>
              <a:t>recursion</a:t>
            </a:r>
            <a:r>
              <a:rPr lang="en-US" dirty="0"/>
              <a:t>.</a:t>
            </a:r>
            <a:endParaRPr lang="en-US" dirty="0" smtClean="0"/>
          </a:p>
        </p:txBody>
      </p:sp>
    </p:spTree>
    <p:extLst>
      <p:ext uri="{BB962C8B-B14F-4D97-AF65-F5344CB8AC3E}">
        <p14:creationId xmlns:p14="http://schemas.microsoft.com/office/powerpoint/2010/main" val="3051787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Direct </a:t>
            </a:r>
            <a:r>
              <a:rPr lang="en-GB" dirty="0" smtClean="0"/>
              <a:t>recursion</a:t>
            </a:r>
            <a:r>
              <a:rPr lang="fr-FR" dirty="0" smtClean="0"/>
              <a:t> vs Indirect </a:t>
            </a:r>
            <a:r>
              <a:rPr lang="en-GB" dirty="0" smtClean="0"/>
              <a:t>recursion</a:t>
            </a:r>
            <a:r>
              <a:rPr lang="fr-FR" dirty="0" smtClean="0"/>
              <a:t>.</a:t>
            </a:r>
          </a:p>
        </p:txBody>
      </p:sp>
      <p:sp>
        <p:nvSpPr>
          <p:cNvPr id="3" name="Content Placeholder 2"/>
          <p:cNvSpPr>
            <a:spLocks noGrp="1"/>
          </p:cNvSpPr>
          <p:nvPr>
            <p:ph idx="1"/>
          </p:nvPr>
        </p:nvSpPr>
        <p:spPr/>
        <p:txBody>
          <a:bodyPr/>
          <a:lstStyle/>
          <a:p>
            <a:pPr algn="just"/>
            <a:r>
              <a:rPr lang="en-GB" dirty="0" smtClean="0"/>
              <a:t>Direct recursion, is one in which a function calls itself. </a:t>
            </a:r>
          </a:p>
          <a:p>
            <a:pPr algn="just"/>
            <a:r>
              <a:rPr lang="en-GB" dirty="0" smtClean="0"/>
              <a:t>For example, a function 1 is called direct recursive if it calls the same function 1. </a:t>
            </a:r>
          </a:p>
          <a:p>
            <a:pPr algn="just"/>
            <a:r>
              <a:rPr lang="en-GB" dirty="0" smtClean="0"/>
              <a:t>Indirect recursion, which is also called mutual recursion, occurs when a function is called not by itself but by another function that it called. This is either directly or indirectly. </a:t>
            </a:r>
          </a:p>
          <a:p>
            <a:pPr algn="just"/>
            <a:r>
              <a:rPr lang="en-GB" dirty="0" smtClean="0"/>
              <a:t>For example, function 1 calls function 2, function 2 calls function 3, and function 3 calls function 1 again.</a:t>
            </a:r>
          </a:p>
        </p:txBody>
      </p:sp>
    </p:spTree>
    <p:extLst>
      <p:ext uri="{BB962C8B-B14F-4D97-AF65-F5344CB8AC3E}">
        <p14:creationId xmlns:p14="http://schemas.microsoft.com/office/powerpoint/2010/main" val="1428208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of Direct </a:t>
            </a:r>
            <a:r>
              <a:rPr lang="en-US" dirty="0" smtClean="0"/>
              <a:t>recursion</a:t>
            </a:r>
            <a:endParaRPr lang="en-GB" dirty="0"/>
          </a:p>
        </p:txBody>
      </p:sp>
      <p:sp>
        <p:nvSpPr>
          <p:cNvPr id="3" name="Content Placeholder 2"/>
          <p:cNvSpPr>
            <a:spLocks noGrp="1"/>
          </p:cNvSpPr>
          <p:nvPr>
            <p:ph idx="1"/>
          </p:nvPr>
        </p:nvSpPr>
        <p:spPr/>
        <p:txBody>
          <a:bodyPr/>
          <a:lstStyle/>
          <a:p>
            <a:pPr algn="just"/>
            <a:r>
              <a:rPr lang="en-GB" dirty="0"/>
              <a:t>section .text</a:t>
            </a:r>
          </a:p>
          <a:p>
            <a:pPr algn="just"/>
            <a:r>
              <a:rPr lang="en-GB" dirty="0"/>
              <a:t>    factorial:</a:t>
            </a:r>
          </a:p>
          <a:p>
            <a:pPr algn="just"/>
            <a:r>
              <a:rPr lang="en-GB" dirty="0"/>
              <a:t>      cmp ebx, 1 ; if param = 1, return 1</a:t>
            </a:r>
          </a:p>
          <a:p>
            <a:pPr algn="just"/>
            <a:r>
              <a:rPr lang="en-GB" dirty="0"/>
              <a:t>      dec ebx  </a:t>
            </a:r>
          </a:p>
          <a:p>
            <a:pPr algn="just"/>
            <a:r>
              <a:rPr lang="en-GB" dirty="0"/>
              <a:t>      jnz factorial</a:t>
            </a:r>
          </a:p>
          <a:p>
            <a:pPr algn="just"/>
            <a:r>
              <a:rPr lang="en-GB" dirty="0"/>
              <a:t>      mov eax, 1</a:t>
            </a:r>
          </a:p>
          <a:p>
            <a:pPr algn="just"/>
            <a:r>
              <a:rPr lang="en-GB" dirty="0"/>
              <a:t>      ret</a:t>
            </a:r>
          </a:p>
          <a:p>
            <a:pPr algn="just"/>
            <a:endParaRPr lang="en-GB" dirty="0"/>
          </a:p>
        </p:txBody>
      </p:sp>
    </p:spTree>
    <p:extLst>
      <p:ext uri="{BB962C8B-B14F-4D97-AF65-F5344CB8AC3E}">
        <p14:creationId xmlns:p14="http://schemas.microsoft.com/office/powerpoint/2010/main" val="2219853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Indirect Recursion </a:t>
            </a:r>
            <a:endParaRPr lang="en-GB" dirty="0"/>
          </a:p>
        </p:txBody>
      </p:sp>
      <p:sp>
        <p:nvSpPr>
          <p:cNvPr id="3" name="Content Placeholder 2"/>
          <p:cNvSpPr>
            <a:spLocks noGrp="1"/>
          </p:cNvSpPr>
          <p:nvPr>
            <p:ph idx="1"/>
          </p:nvPr>
        </p:nvSpPr>
        <p:spPr>
          <a:xfrm>
            <a:off x="898216" y="1942088"/>
            <a:ext cx="10204057" cy="4367271"/>
          </a:xfrm>
        </p:spPr>
        <p:txBody>
          <a:bodyPr>
            <a:normAutofit fontScale="77500" lnSpcReduction="20000"/>
          </a:bodyPr>
          <a:lstStyle/>
          <a:p>
            <a:pPr marL="0" indent="0">
              <a:buNone/>
            </a:pPr>
            <a:r>
              <a:rPr lang="en-GB" dirty="0"/>
              <a:t>factorial</a:t>
            </a:r>
            <a:r>
              <a:rPr lang="en-GB" dirty="0" smtClean="0"/>
              <a:t>:</a:t>
            </a:r>
            <a:endParaRPr lang="en-GB" dirty="0"/>
          </a:p>
          <a:p>
            <a:pPr marL="0" indent="0">
              <a:buNone/>
            </a:pPr>
            <a:r>
              <a:rPr lang="en-GB" dirty="0" smtClean="0"/>
              <a:t>cmp </a:t>
            </a:r>
            <a:r>
              <a:rPr lang="en-GB" dirty="0"/>
              <a:t>ebx 1 ; if param = 1, return 1</a:t>
            </a:r>
          </a:p>
          <a:p>
            <a:pPr marL="0" indent="0">
              <a:buNone/>
            </a:pPr>
            <a:r>
              <a:rPr lang="en-GB" dirty="0" smtClean="0"/>
              <a:t>jnz </a:t>
            </a:r>
            <a:r>
              <a:rPr lang="en-GB" dirty="0"/>
              <a:t>fact1</a:t>
            </a:r>
          </a:p>
          <a:p>
            <a:pPr marL="0" indent="0">
              <a:buNone/>
            </a:pPr>
            <a:r>
              <a:rPr lang="en-GB" dirty="0" smtClean="0"/>
              <a:t>ldi </a:t>
            </a:r>
            <a:r>
              <a:rPr lang="en-GB" dirty="0"/>
              <a:t>eax </a:t>
            </a:r>
            <a:r>
              <a:rPr lang="en-GB" dirty="0" smtClean="0"/>
              <a:t>1 </a:t>
            </a:r>
          </a:p>
          <a:p>
            <a:pPr marL="0" indent="0">
              <a:buNone/>
            </a:pPr>
            <a:r>
              <a:rPr lang="en-GB" dirty="0"/>
              <a:t>r</a:t>
            </a:r>
            <a:r>
              <a:rPr lang="en-GB" dirty="0" smtClean="0"/>
              <a:t>et</a:t>
            </a:r>
          </a:p>
          <a:p>
            <a:pPr marL="0" indent="0">
              <a:buNone/>
            </a:pPr>
            <a:r>
              <a:rPr lang="en-GB" dirty="0" smtClean="0"/>
              <a:t>fact1</a:t>
            </a:r>
            <a:r>
              <a:rPr lang="en-GB" dirty="0"/>
              <a:t>: ; </a:t>
            </a:r>
            <a:r>
              <a:rPr lang="en-GB" dirty="0" smtClean="0"/>
              <a:t>else</a:t>
            </a:r>
          </a:p>
          <a:p>
            <a:pPr marL="0" indent="0">
              <a:buNone/>
            </a:pPr>
            <a:r>
              <a:rPr lang="en-GB" dirty="0" smtClean="0"/>
              <a:t>push </a:t>
            </a:r>
            <a:r>
              <a:rPr lang="en-GB" dirty="0"/>
              <a:t>ebx ; save </a:t>
            </a:r>
            <a:r>
              <a:rPr lang="en-GB" dirty="0" smtClean="0"/>
              <a:t>param</a:t>
            </a:r>
          </a:p>
          <a:p>
            <a:pPr marL="0" indent="0">
              <a:buNone/>
            </a:pPr>
            <a:r>
              <a:rPr lang="en-GB" dirty="0" smtClean="0"/>
              <a:t>dec </a:t>
            </a:r>
            <a:r>
              <a:rPr lang="en-GB" dirty="0"/>
              <a:t>ebx  ; recursive call with param -</a:t>
            </a:r>
            <a:r>
              <a:rPr lang="en-GB" dirty="0" smtClean="0"/>
              <a:t>1</a:t>
            </a:r>
          </a:p>
          <a:p>
            <a:pPr marL="0" indent="0">
              <a:buNone/>
            </a:pPr>
            <a:r>
              <a:rPr lang="en-GB" dirty="0" smtClean="0"/>
              <a:t>call </a:t>
            </a:r>
            <a:r>
              <a:rPr lang="en-GB" dirty="0"/>
              <a:t>factorial ; after this, factorial(param -1) in </a:t>
            </a:r>
            <a:r>
              <a:rPr lang="en-GB" dirty="0" smtClean="0"/>
              <a:t>eax</a:t>
            </a:r>
          </a:p>
          <a:p>
            <a:pPr marL="0" indent="0">
              <a:buNone/>
            </a:pPr>
            <a:r>
              <a:rPr lang="en-GB" dirty="0" smtClean="0"/>
              <a:t>pop </a:t>
            </a:r>
            <a:r>
              <a:rPr lang="en-GB" dirty="0"/>
              <a:t>ebx ; restore call parameter of this </a:t>
            </a:r>
            <a:r>
              <a:rPr lang="en-GB" dirty="0" smtClean="0"/>
              <a:t>round</a:t>
            </a:r>
          </a:p>
          <a:p>
            <a:pPr marL="0" indent="0">
              <a:buNone/>
            </a:pPr>
            <a:r>
              <a:rPr lang="en-GB" dirty="0" smtClean="0"/>
              <a:t>mul </a:t>
            </a:r>
            <a:r>
              <a:rPr lang="en-GB" dirty="0"/>
              <a:t>eax, ebx ; retval = param * factorial(param - </a:t>
            </a:r>
            <a:r>
              <a:rPr lang="en-GB" dirty="0" smtClean="0"/>
              <a:t>1)</a:t>
            </a:r>
          </a:p>
          <a:p>
            <a:pPr marL="0" indent="0">
              <a:buNone/>
            </a:pPr>
            <a:r>
              <a:rPr lang="en-GB" dirty="0" smtClean="0"/>
              <a:t>ret </a:t>
            </a:r>
            <a:r>
              <a:rPr lang="en-GB" dirty="0"/>
              <a:t>; return retval</a:t>
            </a:r>
          </a:p>
          <a:p>
            <a:endParaRPr lang="en-GB" dirty="0"/>
          </a:p>
        </p:txBody>
      </p:sp>
    </p:spTree>
    <p:extLst>
      <p:ext uri="{BB962C8B-B14F-4D97-AF65-F5344CB8AC3E}">
        <p14:creationId xmlns:p14="http://schemas.microsoft.com/office/powerpoint/2010/main" val="4264059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Tailed vs Non-tailed recursion.</a:t>
            </a:r>
            <a:endParaRPr lang="en-GB" dirty="0"/>
          </a:p>
        </p:txBody>
      </p:sp>
      <p:sp>
        <p:nvSpPr>
          <p:cNvPr id="3" name="Content Placeholder 2"/>
          <p:cNvSpPr>
            <a:spLocks noGrp="1"/>
          </p:cNvSpPr>
          <p:nvPr>
            <p:ph idx="1"/>
          </p:nvPr>
        </p:nvSpPr>
        <p:spPr>
          <a:xfrm>
            <a:off x="1024127" y="2237447"/>
            <a:ext cx="9720073" cy="4023360"/>
          </a:xfrm>
        </p:spPr>
        <p:txBody>
          <a:bodyPr/>
          <a:lstStyle/>
          <a:p>
            <a:pPr algn="just"/>
            <a:r>
              <a:rPr lang="en-GB" dirty="0" smtClean="0"/>
              <a:t>A recursive function is tail recursive when recursive call is the last thing executed by the function.</a:t>
            </a:r>
          </a:p>
          <a:p>
            <a:pPr algn="just"/>
            <a:r>
              <a:rPr lang="en-GB" dirty="0"/>
              <a:t>In a non-tailed recursion, the recursive call is not the last thing to be executed. This means there’s more code to be executed after the recursive call</a:t>
            </a:r>
            <a:r>
              <a:rPr lang="en-GB" dirty="0" smtClean="0"/>
              <a:t>.</a:t>
            </a:r>
          </a:p>
          <a:p>
            <a:pPr algn="just"/>
            <a:r>
              <a:rPr lang="en-GB" dirty="0" smtClean="0"/>
              <a:t>A </a:t>
            </a:r>
            <a:r>
              <a:rPr lang="en-GB" dirty="0"/>
              <a:t>tailed recursive call is more efficient than a non-tailed one, since the recursive call is the last statement, there is nothing left to do in the current function, so saving </a:t>
            </a:r>
            <a:r>
              <a:rPr lang="en-GB" dirty="0" smtClean="0"/>
              <a:t>the current </a:t>
            </a:r>
            <a:r>
              <a:rPr lang="en-GB" dirty="0"/>
              <a:t>function’s stack frame is of no use. Hence can be optimized by the compiler.</a:t>
            </a:r>
          </a:p>
        </p:txBody>
      </p:sp>
    </p:spTree>
    <p:extLst>
      <p:ext uri="{BB962C8B-B14F-4D97-AF65-F5344CB8AC3E}">
        <p14:creationId xmlns:p14="http://schemas.microsoft.com/office/powerpoint/2010/main" val="4232679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 recursion and multiple </a:t>
            </a:r>
            <a:r>
              <a:rPr lang="en-GB" dirty="0" smtClean="0"/>
              <a:t>recursion</a:t>
            </a:r>
            <a:endParaRPr lang="en-GB" dirty="0"/>
          </a:p>
        </p:txBody>
      </p:sp>
      <p:sp>
        <p:nvSpPr>
          <p:cNvPr id="3" name="Content Placeholder 2"/>
          <p:cNvSpPr>
            <a:spLocks noGrp="1"/>
          </p:cNvSpPr>
          <p:nvPr>
            <p:ph idx="1"/>
          </p:nvPr>
        </p:nvSpPr>
        <p:spPr/>
        <p:txBody>
          <a:bodyPr/>
          <a:lstStyle/>
          <a:p>
            <a:pPr algn="just"/>
            <a:r>
              <a:rPr lang="en-GB" dirty="0" smtClean="0"/>
              <a:t>Recursion </a:t>
            </a:r>
            <a:r>
              <a:rPr lang="en-GB" dirty="0"/>
              <a:t>that only contains a single self-reference is known as single recursion, </a:t>
            </a:r>
            <a:r>
              <a:rPr lang="en-GB" dirty="0" smtClean="0"/>
              <a:t>while recursion </a:t>
            </a:r>
            <a:r>
              <a:rPr lang="en-GB" dirty="0"/>
              <a:t>that contains multiple self-references is known as multiple recursion.</a:t>
            </a:r>
          </a:p>
          <a:p>
            <a:pPr algn="just"/>
            <a:r>
              <a:rPr lang="en-GB" dirty="0"/>
              <a:t>Standard examples of single recursion include list traversal, such as in a linear search, </a:t>
            </a:r>
            <a:r>
              <a:rPr lang="en-GB" dirty="0" smtClean="0"/>
              <a:t>or computing </a:t>
            </a:r>
            <a:r>
              <a:rPr lang="en-GB" dirty="0"/>
              <a:t>the factorial function.</a:t>
            </a:r>
          </a:p>
          <a:p>
            <a:pPr algn="just"/>
            <a:r>
              <a:rPr lang="en-GB" dirty="0"/>
              <a:t>Standard examples of multiple recursion include tree traversal, such as in a depth-first search, </a:t>
            </a:r>
            <a:r>
              <a:rPr lang="en-GB" dirty="0" smtClean="0"/>
              <a:t>or computing </a:t>
            </a:r>
            <a:r>
              <a:rPr lang="en-GB" dirty="0"/>
              <a:t>the Fibonacci sequence.</a:t>
            </a:r>
          </a:p>
        </p:txBody>
      </p:sp>
    </p:spTree>
    <p:extLst>
      <p:ext uri="{BB962C8B-B14F-4D97-AF65-F5344CB8AC3E}">
        <p14:creationId xmlns:p14="http://schemas.microsoft.com/office/powerpoint/2010/main" val="191131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Structural versus generative </a:t>
            </a:r>
            <a:r>
              <a:rPr lang="en-GB" dirty="0" smtClean="0"/>
              <a:t>recursion</a:t>
            </a:r>
            <a:endParaRPr lang="en-GB" dirty="0"/>
          </a:p>
        </p:txBody>
      </p:sp>
      <p:sp>
        <p:nvSpPr>
          <p:cNvPr id="3" name="Content Placeholder 2"/>
          <p:cNvSpPr>
            <a:spLocks noGrp="1"/>
          </p:cNvSpPr>
          <p:nvPr>
            <p:ph idx="1"/>
          </p:nvPr>
        </p:nvSpPr>
        <p:spPr/>
        <p:txBody>
          <a:bodyPr/>
          <a:lstStyle/>
          <a:p>
            <a:pPr algn="just"/>
            <a:r>
              <a:rPr lang="en-GB" dirty="0" smtClean="0"/>
              <a:t>In </a:t>
            </a:r>
            <a:r>
              <a:rPr lang="en-GB" dirty="0"/>
              <a:t>structural recursion, the argument to each recursive call is the content of a field of the </a:t>
            </a:r>
            <a:r>
              <a:rPr lang="en-GB" dirty="0" smtClean="0"/>
              <a:t>original input</a:t>
            </a:r>
            <a:r>
              <a:rPr lang="en-GB" dirty="0"/>
              <a:t>. </a:t>
            </a:r>
            <a:endParaRPr lang="en-GB" dirty="0" smtClean="0"/>
          </a:p>
          <a:p>
            <a:pPr algn="just"/>
            <a:r>
              <a:rPr lang="en-GB" dirty="0" smtClean="0"/>
              <a:t>Examples include: nearly all </a:t>
            </a:r>
            <a:r>
              <a:rPr lang="en-GB" dirty="0"/>
              <a:t>tree traversals, including XML processing and binary tree creation.</a:t>
            </a:r>
          </a:p>
          <a:p>
            <a:pPr algn="just"/>
            <a:r>
              <a:rPr lang="en-GB" dirty="0"/>
              <a:t>Generative recursion generates an entirely new piece of data from the given data and recurs on it.</a:t>
            </a:r>
          </a:p>
          <a:p>
            <a:pPr algn="just"/>
            <a:r>
              <a:rPr lang="en-GB" dirty="0"/>
              <a:t>Examples of generative recursion include:  </a:t>
            </a:r>
            <a:r>
              <a:rPr lang="en-GB" dirty="0" smtClean="0"/>
              <a:t>GCD ,</a:t>
            </a:r>
            <a:r>
              <a:rPr lang="en-GB" dirty="0"/>
              <a:t> quicksort, binary search,  </a:t>
            </a:r>
            <a:r>
              <a:rPr lang="en-GB" dirty="0" smtClean="0"/>
              <a:t>merge sort </a:t>
            </a:r>
            <a:r>
              <a:rPr lang="en-GB" dirty="0"/>
              <a:t>, </a:t>
            </a:r>
            <a:r>
              <a:rPr lang="en-GB" dirty="0" smtClean="0"/>
              <a:t>Newton’s method</a:t>
            </a:r>
            <a:r>
              <a:rPr lang="en-GB" dirty="0"/>
              <a:t>, fractals, and adaptive integration.</a:t>
            </a:r>
          </a:p>
        </p:txBody>
      </p:sp>
    </p:spTree>
    <p:extLst>
      <p:ext uri="{BB962C8B-B14F-4D97-AF65-F5344CB8AC3E}">
        <p14:creationId xmlns:p14="http://schemas.microsoft.com/office/powerpoint/2010/main" val="344961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Recursive programs</a:t>
            </a:r>
            <a:endParaRPr lang="en-GB" dirty="0"/>
          </a:p>
        </p:txBody>
      </p:sp>
      <p:sp>
        <p:nvSpPr>
          <p:cNvPr id="3" name="Content Placeholder 2"/>
          <p:cNvSpPr>
            <a:spLocks noGrp="1"/>
          </p:cNvSpPr>
          <p:nvPr>
            <p:ph idx="1"/>
          </p:nvPr>
        </p:nvSpPr>
        <p:spPr/>
        <p:txBody>
          <a:bodyPr/>
          <a:lstStyle/>
          <a:p>
            <a:pPr algn="just"/>
            <a:r>
              <a:rPr lang="en-US" dirty="0" smtClean="0"/>
              <a:t>They are different types of recursive programs and they include:</a:t>
            </a:r>
          </a:p>
          <a:p>
            <a:pPr lvl="1" algn="just"/>
            <a:r>
              <a:rPr lang="en-GB" dirty="0" smtClean="0"/>
              <a:t>Factorial</a:t>
            </a:r>
          </a:p>
          <a:p>
            <a:pPr lvl="1" algn="just"/>
            <a:r>
              <a:rPr lang="en-GB" dirty="0" smtClean="0"/>
              <a:t>Greatest common divisor</a:t>
            </a:r>
          </a:p>
          <a:p>
            <a:pPr lvl="1" algn="just"/>
            <a:r>
              <a:rPr lang="en-US" dirty="0" smtClean="0"/>
              <a:t>Towers of Hanoi</a:t>
            </a:r>
          </a:p>
          <a:p>
            <a:pPr lvl="1" algn="just"/>
            <a:r>
              <a:rPr lang="en-US" dirty="0" smtClean="0"/>
              <a:t>Binary search</a:t>
            </a:r>
          </a:p>
          <a:p>
            <a:pPr lvl="1" algn="just"/>
            <a:endParaRPr lang="en-US" dirty="0" smtClean="0"/>
          </a:p>
        </p:txBody>
      </p:sp>
    </p:spTree>
    <p:extLst>
      <p:ext uri="{BB962C8B-B14F-4D97-AF65-F5344CB8AC3E}">
        <p14:creationId xmlns:p14="http://schemas.microsoft.com/office/powerpoint/2010/main" val="499861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Definition </a:t>
            </a:r>
            <a:endParaRPr lang="en-GB" dirty="0"/>
          </a:p>
        </p:txBody>
      </p:sp>
      <p:sp>
        <p:nvSpPr>
          <p:cNvPr id="3" name="Content Placeholder 2"/>
          <p:cNvSpPr>
            <a:spLocks noGrp="1"/>
          </p:cNvSpPr>
          <p:nvPr>
            <p:ph idx="1"/>
          </p:nvPr>
        </p:nvSpPr>
        <p:spPr/>
        <p:txBody>
          <a:bodyPr/>
          <a:lstStyle/>
          <a:p>
            <a:pPr algn="just"/>
            <a:r>
              <a:rPr lang="en-GB" dirty="0" smtClean="0"/>
              <a:t>Recursion can be defined as </a:t>
            </a:r>
            <a:r>
              <a:rPr lang="en-GB" dirty="0"/>
              <a:t>a method of solving a problem where the </a:t>
            </a:r>
            <a:r>
              <a:rPr lang="en-GB" dirty="0" smtClean="0"/>
              <a:t>solution depends </a:t>
            </a:r>
            <a:r>
              <a:rPr lang="en-GB" dirty="0"/>
              <a:t>on solutions to smaller instances of the same </a:t>
            </a:r>
            <a:r>
              <a:rPr lang="en-GB" dirty="0" smtClean="0"/>
              <a:t>problem. </a:t>
            </a:r>
          </a:p>
          <a:p>
            <a:pPr algn="just"/>
            <a:r>
              <a:rPr lang="en-GB" dirty="0" smtClean="0"/>
              <a:t>It can be explained as the act of allowing a function to call itself from within the source code with the intention of solving a problem. </a:t>
            </a:r>
          </a:p>
          <a:p>
            <a:pPr algn="just"/>
            <a:r>
              <a:rPr lang="en-GB" dirty="0" smtClean="0"/>
              <a:t>It is an alternative for features and methods such as: </a:t>
            </a:r>
          </a:p>
          <a:p>
            <a:pPr lvl="1" algn="just"/>
            <a:r>
              <a:rPr lang="en-GB" dirty="0" smtClean="0"/>
              <a:t>Loops – while and for loops. </a:t>
            </a:r>
          </a:p>
          <a:p>
            <a:pPr lvl="1" algn="just"/>
            <a:r>
              <a:rPr lang="en-GB" dirty="0" smtClean="0"/>
              <a:t>Iterations</a:t>
            </a:r>
            <a:r>
              <a:rPr lang="en-US" dirty="0"/>
              <a:t> </a:t>
            </a:r>
            <a:r>
              <a:rPr lang="en-US" dirty="0" smtClean="0"/>
              <a:t>- </a:t>
            </a:r>
            <a:r>
              <a:rPr lang="en-GB" dirty="0"/>
              <a:t> a process wherein a set of instructions or structures are repeated in a sequence a specified number of times or until a condition is </a:t>
            </a:r>
            <a:r>
              <a:rPr lang="en-GB" dirty="0" smtClean="0"/>
              <a:t>met.</a:t>
            </a:r>
          </a:p>
          <a:p>
            <a:pPr algn="just"/>
            <a:r>
              <a:rPr lang="en-GB" dirty="0" smtClean="0"/>
              <a:t>Recursive function - A procedure or subroutine that references itself.</a:t>
            </a:r>
            <a:endParaRPr lang="en-GB" dirty="0"/>
          </a:p>
        </p:txBody>
      </p:sp>
    </p:spTree>
    <p:extLst>
      <p:ext uri="{BB962C8B-B14F-4D97-AF65-F5344CB8AC3E}">
        <p14:creationId xmlns:p14="http://schemas.microsoft.com/office/powerpoint/2010/main" val="1252847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Factorial</a:t>
            </a:r>
            <a:endParaRPr lang="en-GB" dirty="0"/>
          </a:p>
        </p:txBody>
      </p:sp>
      <p:sp>
        <p:nvSpPr>
          <p:cNvPr id="3" name="Content Placeholder 2"/>
          <p:cNvSpPr>
            <a:spLocks noGrp="1"/>
          </p:cNvSpPr>
          <p:nvPr>
            <p:ph idx="1"/>
          </p:nvPr>
        </p:nvSpPr>
        <p:spPr/>
        <p:txBody>
          <a:bodyPr/>
          <a:lstStyle/>
          <a:p>
            <a:pPr algn="just"/>
            <a:r>
              <a:rPr lang="en-GB" dirty="0"/>
              <a:t>This is where you find the product of all numbers from 1 to that number </a:t>
            </a:r>
          </a:p>
          <a:p>
            <a:pPr algn="just"/>
            <a:r>
              <a:rPr lang="en-GB" dirty="0" smtClean="0"/>
              <a:t>Example:</a:t>
            </a:r>
            <a:endParaRPr lang="en-GB" dirty="0"/>
          </a:p>
          <a:p>
            <a:pPr algn="just"/>
            <a:r>
              <a:rPr lang="en-GB" dirty="0"/>
              <a:t>The factorial of the number 6 is calculated by multiplying all numbers from 1 to 6</a:t>
            </a:r>
          </a:p>
          <a:p>
            <a:pPr algn="just"/>
            <a:r>
              <a:rPr lang="en-GB" dirty="0"/>
              <a:t>1*2*3*4*5*6 = 720</a:t>
            </a:r>
          </a:p>
        </p:txBody>
      </p:sp>
    </p:spTree>
    <p:extLst>
      <p:ext uri="{BB962C8B-B14F-4D97-AF65-F5344CB8AC3E}">
        <p14:creationId xmlns:p14="http://schemas.microsoft.com/office/powerpoint/2010/main" val="3081094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a:t>
            </a:r>
            <a:endParaRPr lang="en-GB" dirty="0"/>
          </a:p>
        </p:txBody>
      </p:sp>
      <p:sp>
        <p:nvSpPr>
          <p:cNvPr id="3" name="Content Placeholder 2"/>
          <p:cNvSpPr>
            <a:spLocks noGrp="1"/>
          </p:cNvSpPr>
          <p:nvPr>
            <p:ph idx="1"/>
          </p:nvPr>
        </p:nvSpPr>
        <p:spPr/>
        <p:txBody>
          <a:bodyPr/>
          <a:lstStyle/>
          <a:p>
            <a:pPr algn="just"/>
            <a:r>
              <a:rPr lang="en-GB" dirty="0"/>
              <a:t>Also known as a half-interval search, is an algorithm used in computer science to locate a specified value  within an array.</a:t>
            </a:r>
          </a:p>
          <a:p>
            <a:pPr algn="just"/>
            <a:r>
              <a:rPr lang="en-GB" dirty="0" smtClean="0"/>
              <a:t>Example:</a:t>
            </a:r>
            <a:endParaRPr lang="en-GB" dirty="0"/>
          </a:p>
          <a:p>
            <a:pPr algn="just"/>
            <a:r>
              <a:rPr lang="en-GB" dirty="0"/>
              <a:t>When you have an array of numbers 1 to 13 and wanted to find the number 9 these are the steps it will follow</a:t>
            </a:r>
            <a:r>
              <a:rPr lang="en-GB" dirty="0" smtClean="0"/>
              <a:t>.</a:t>
            </a:r>
          </a:p>
          <a:p>
            <a:pPr lvl="1" algn="just"/>
            <a:r>
              <a:rPr lang="en-GB" dirty="0"/>
              <a:t>First it will pick the middle most value in the array which is 7 and compare to the number 9 to see if it’s greater than or less than 7. It is greater so it will move to the right side of the array and repeat the same process. Find the middle value and compare if it’s greater than or less than 9. This process is repeated until the number 9 is found.</a:t>
            </a:r>
          </a:p>
        </p:txBody>
      </p:sp>
    </p:spTree>
    <p:extLst>
      <p:ext uri="{BB962C8B-B14F-4D97-AF65-F5344CB8AC3E}">
        <p14:creationId xmlns:p14="http://schemas.microsoft.com/office/powerpoint/2010/main" val="3351899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Greatest Common Divisor</a:t>
            </a:r>
            <a:endParaRPr lang="en-GB" dirty="0"/>
          </a:p>
        </p:txBody>
      </p:sp>
      <p:sp>
        <p:nvSpPr>
          <p:cNvPr id="3" name="Content Placeholder 2"/>
          <p:cNvSpPr>
            <a:spLocks noGrp="1"/>
          </p:cNvSpPr>
          <p:nvPr>
            <p:ph idx="1"/>
          </p:nvPr>
        </p:nvSpPr>
        <p:spPr/>
        <p:txBody>
          <a:bodyPr/>
          <a:lstStyle/>
          <a:p>
            <a:pPr algn="just"/>
            <a:r>
              <a:rPr lang="en-GB" dirty="0"/>
              <a:t>Defined as the largest positive number that can divide to integers without a remainder </a:t>
            </a:r>
          </a:p>
          <a:p>
            <a:pPr algn="just"/>
            <a:r>
              <a:rPr lang="en-GB" dirty="0"/>
              <a:t>In computing one can use the Euclidean algorithm to computer the GCD of integers</a:t>
            </a:r>
          </a:p>
          <a:p>
            <a:pPr algn="just"/>
            <a:r>
              <a:rPr lang="en-GB" dirty="0" smtClean="0"/>
              <a:t>Example:</a:t>
            </a:r>
            <a:endParaRPr lang="en-GB" dirty="0"/>
          </a:p>
          <a:p>
            <a:pPr algn="just"/>
            <a:r>
              <a:rPr lang="en-GB" dirty="0"/>
              <a:t>GCD of 12 and 8 is 4</a:t>
            </a:r>
          </a:p>
          <a:p>
            <a:pPr algn="just"/>
            <a:endParaRPr lang="en-GB" dirty="0"/>
          </a:p>
        </p:txBody>
      </p:sp>
    </p:spTree>
    <p:extLst>
      <p:ext uri="{BB962C8B-B14F-4D97-AF65-F5344CB8AC3E}">
        <p14:creationId xmlns:p14="http://schemas.microsoft.com/office/powerpoint/2010/main" val="4023819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Tower of Hanoi</a:t>
            </a:r>
            <a:endParaRPr lang="en-GB" dirty="0"/>
          </a:p>
        </p:txBody>
      </p:sp>
      <p:sp>
        <p:nvSpPr>
          <p:cNvPr id="3" name="Content Placeholder 2"/>
          <p:cNvSpPr>
            <a:spLocks noGrp="1"/>
          </p:cNvSpPr>
          <p:nvPr>
            <p:ph idx="1"/>
          </p:nvPr>
        </p:nvSpPr>
        <p:spPr>
          <a:xfrm>
            <a:off x="1024127" y="2286000"/>
            <a:ext cx="9720073" cy="4023360"/>
          </a:xfrm>
        </p:spPr>
        <p:txBody>
          <a:bodyPr/>
          <a:lstStyle/>
          <a:p>
            <a:pPr algn="just"/>
            <a:r>
              <a:rPr lang="en-GB" dirty="0"/>
              <a:t>This is a mathematical puzzle game that consists of three rods and  number of disks of different sizes. The objective of the game is to place all the disks on the same rod in order of </a:t>
            </a:r>
            <a:r>
              <a:rPr lang="en-GB" dirty="0" smtClean="0"/>
              <a:t>the smallest at </a:t>
            </a:r>
            <a:r>
              <a:rPr lang="en-GB" dirty="0"/>
              <a:t>the top and largest at the </a:t>
            </a:r>
            <a:r>
              <a:rPr lang="en-GB" dirty="0" smtClean="0"/>
              <a:t>bottom. </a:t>
            </a:r>
          </a:p>
          <a:p>
            <a:pPr algn="just"/>
            <a:endParaRPr lang="en-GB"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161" y="3473466"/>
            <a:ext cx="4833255" cy="2713407"/>
          </a:xfrm>
          <a:prstGeom prst="rect">
            <a:avLst/>
          </a:prstGeom>
        </p:spPr>
      </p:pic>
    </p:spTree>
    <p:extLst>
      <p:ext uri="{BB962C8B-B14F-4D97-AF65-F5344CB8AC3E}">
        <p14:creationId xmlns:p14="http://schemas.microsoft.com/office/powerpoint/2010/main" val="453693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between Recursion vs Iteration.</a:t>
            </a:r>
            <a:endParaRPr lang="en-GB" dirty="0"/>
          </a:p>
        </p:txBody>
      </p:sp>
      <p:sp>
        <p:nvSpPr>
          <p:cNvPr id="3" name="Content Placeholder 2"/>
          <p:cNvSpPr>
            <a:spLocks noGrp="1"/>
          </p:cNvSpPr>
          <p:nvPr>
            <p:ph idx="1"/>
          </p:nvPr>
        </p:nvSpPr>
        <p:spPr/>
        <p:txBody>
          <a:bodyPr/>
          <a:lstStyle/>
          <a:p>
            <a:pPr algn="just"/>
            <a:r>
              <a:rPr lang="en-GB" dirty="0"/>
              <a:t>A</a:t>
            </a:r>
            <a:r>
              <a:rPr lang="en-GB" dirty="0" smtClean="0"/>
              <a:t>dvantages of recursive programming over iterative programming:</a:t>
            </a:r>
          </a:p>
          <a:p>
            <a:pPr lvl="1" algn="just"/>
            <a:r>
              <a:rPr lang="en-GB" dirty="0" smtClean="0"/>
              <a:t>Recursion provides a clean and simple way to write code.</a:t>
            </a:r>
          </a:p>
          <a:p>
            <a:pPr lvl="1" algn="just"/>
            <a:r>
              <a:rPr lang="en-GB" dirty="0" smtClean="0"/>
              <a:t>Some problems are inherently recursive like tree traversals, Tower of Hanoi, etc. For such problems, it is preferred to write recursive code.</a:t>
            </a:r>
          </a:p>
          <a:p>
            <a:pPr algn="just"/>
            <a:endParaRPr lang="en-GB" dirty="0" smtClean="0"/>
          </a:p>
        </p:txBody>
      </p:sp>
    </p:spTree>
    <p:extLst>
      <p:ext uri="{BB962C8B-B14F-4D97-AF65-F5344CB8AC3E}">
        <p14:creationId xmlns:p14="http://schemas.microsoft.com/office/powerpoint/2010/main" val="3957046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between Recursion vs Iteration.</a:t>
            </a:r>
            <a:endParaRPr lang="en-GB" dirty="0"/>
          </a:p>
        </p:txBody>
      </p:sp>
      <p:sp>
        <p:nvSpPr>
          <p:cNvPr id="3" name="Content Placeholder 2"/>
          <p:cNvSpPr>
            <a:spLocks noGrp="1"/>
          </p:cNvSpPr>
          <p:nvPr>
            <p:ph idx="1"/>
          </p:nvPr>
        </p:nvSpPr>
        <p:spPr/>
        <p:txBody>
          <a:bodyPr/>
          <a:lstStyle/>
          <a:p>
            <a:pPr algn="just"/>
            <a:r>
              <a:rPr lang="en-GB" dirty="0" smtClean="0"/>
              <a:t>Both recursive and iterative programs have the same problem-solving powers</a:t>
            </a:r>
            <a:r>
              <a:rPr lang="en-GB" dirty="0"/>
              <a:t> , i.e., every recursive program can be written iteratively and vice versa is also true.</a:t>
            </a:r>
            <a:endParaRPr lang="en-GB" dirty="0" smtClean="0"/>
          </a:p>
          <a:p>
            <a:pPr algn="just"/>
            <a:r>
              <a:rPr lang="en-GB" dirty="0"/>
              <a:t>D</a:t>
            </a:r>
            <a:r>
              <a:rPr lang="en-GB" dirty="0" smtClean="0"/>
              <a:t>isadvantages of recursive programming over iterative programming:</a:t>
            </a:r>
          </a:p>
          <a:p>
            <a:pPr lvl="1" algn="just"/>
            <a:r>
              <a:rPr lang="en-GB" dirty="0" smtClean="0"/>
              <a:t>The recursive program has greater space requirements than iterative program as all functions will remain in the stack until the base case is reached.</a:t>
            </a:r>
          </a:p>
          <a:p>
            <a:pPr lvl="1" algn="just"/>
            <a:r>
              <a:rPr lang="en-US" dirty="0"/>
              <a:t>It also has greater time requirements because of function calls and returns overhead.</a:t>
            </a:r>
            <a:endParaRPr lang="en-GB" dirty="0"/>
          </a:p>
          <a:p>
            <a:pPr lvl="1" algn="just"/>
            <a:endParaRPr lang="en-US" dirty="0"/>
          </a:p>
        </p:txBody>
      </p:sp>
    </p:spTree>
    <p:extLst>
      <p:ext uri="{BB962C8B-B14F-4D97-AF65-F5344CB8AC3E}">
        <p14:creationId xmlns:p14="http://schemas.microsoft.com/office/powerpoint/2010/main" val="3397204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 particular problem is solved using recursion.</a:t>
            </a:r>
            <a:endParaRPr lang="en-GB" dirty="0"/>
          </a:p>
        </p:txBody>
      </p:sp>
      <p:sp>
        <p:nvSpPr>
          <p:cNvPr id="3" name="Content Placeholder 2"/>
          <p:cNvSpPr>
            <a:spLocks noGrp="1"/>
          </p:cNvSpPr>
          <p:nvPr>
            <p:ph idx="1"/>
          </p:nvPr>
        </p:nvSpPr>
        <p:spPr/>
        <p:txBody>
          <a:bodyPr/>
          <a:lstStyle/>
          <a:p>
            <a:pPr algn="just"/>
            <a:r>
              <a:rPr lang="en-GB" dirty="0" smtClean="0"/>
              <a:t>The idea is to represent a problem in terms of one or more smaller problems, and add one or more base conditions that stop the recursion. </a:t>
            </a:r>
          </a:p>
          <a:p>
            <a:pPr algn="just"/>
            <a:r>
              <a:rPr lang="en-GB" dirty="0" smtClean="0"/>
              <a:t>For example, we compute factorial n if we know factorial of (n-1). The base case for factorial would be n = 0. We return 1 when n = 0.</a:t>
            </a:r>
          </a:p>
          <a:p>
            <a:pPr algn="just"/>
            <a:r>
              <a:rPr lang="en-GB" dirty="0" smtClean="0"/>
              <a:t>Base case is provided and the solution of the bigger problem is expressed in terms of smaller problems.</a:t>
            </a:r>
          </a:p>
          <a:p>
            <a:endParaRPr lang="en-GB" dirty="0"/>
          </a:p>
        </p:txBody>
      </p:sp>
    </p:spTree>
    <p:extLst>
      <p:ext uri="{BB962C8B-B14F-4D97-AF65-F5344CB8AC3E}">
        <p14:creationId xmlns:p14="http://schemas.microsoft.com/office/powerpoint/2010/main" val="3073751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Recursion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503" y="1671005"/>
            <a:ext cx="8144470" cy="4022725"/>
          </a:xfrm>
        </p:spPr>
      </p:pic>
    </p:spTree>
    <p:extLst>
      <p:ext uri="{BB962C8B-B14F-4D97-AF65-F5344CB8AC3E}">
        <p14:creationId xmlns:p14="http://schemas.microsoft.com/office/powerpoint/2010/main" val="119954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Registers used in recursion</a:t>
            </a:r>
          </a:p>
        </p:txBody>
      </p:sp>
      <p:sp>
        <p:nvSpPr>
          <p:cNvPr id="3" name="Content Placeholder 2"/>
          <p:cNvSpPr>
            <a:spLocks noGrp="1"/>
          </p:cNvSpPr>
          <p:nvPr>
            <p:ph idx="1"/>
          </p:nvPr>
        </p:nvSpPr>
        <p:spPr/>
        <p:txBody>
          <a:bodyPr/>
          <a:lstStyle/>
          <a:p>
            <a:pPr algn="just"/>
            <a:r>
              <a:rPr lang="en-US" dirty="0" smtClean="0"/>
              <a:t>During the recursion process</a:t>
            </a:r>
            <a:r>
              <a:rPr lang="en-US" dirty="0"/>
              <a:t>, </a:t>
            </a:r>
            <a:r>
              <a:rPr lang="en-US" dirty="0" smtClean="0"/>
              <a:t>local variables and used registers are placed into stack </a:t>
            </a:r>
            <a:r>
              <a:rPr lang="en-GB" dirty="0" smtClean="0"/>
              <a:t>explicitly and the registers return the result of the problem. </a:t>
            </a:r>
          </a:p>
          <a:p>
            <a:pPr algn="just"/>
            <a:r>
              <a:rPr lang="en-US" dirty="0" smtClean="0"/>
              <a:t>The main registers used are the eax register and the ebx register.</a:t>
            </a:r>
          </a:p>
          <a:p>
            <a:pPr lvl="1" algn="just"/>
            <a:r>
              <a:rPr lang="en-GB" dirty="0" smtClean="0"/>
              <a:t>Eax = return value</a:t>
            </a:r>
            <a:endParaRPr lang="en-GB" dirty="0"/>
          </a:p>
          <a:p>
            <a:pPr lvl="1" algn="just"/>
            <a:r>
              <a:rPr lang="en-GB" dirty="0" smtClean="0"/>
              <a:t>Ebx = declare parameter </a:t>
            </a:r>
          </a:p>
          <a:p>
            <a:pPr algn="just"/>
            <a:r>
              <a:rPr lang="en-US" dirty="0" smtClean="0"/>
              <a:t>A link register is </a:t>
            </a:r>
            <a:r>
              <a:rPr lang="en-GB" dirty="0"/>
              <a:t>used to store the return address from a </a:t>
            </a:r>
            <a:r>
              <a:rPr lang="en-GB" dirty="0" smtClean="0"/>
              <a:t>subroutine. This happens by storing the </a:t>
            </a:r>
            <a:r>
              <a:rPr lang="en-GB" dirty="0"/>
              <a:t>address of the stack </a:t>
            </a:r>
            <a:r>
              <a:rPr lang="en-GB" dirty="0" smtClean="0"/>
              <a:t>and therefore the return address </a:t>
            </a:r>
            <a:endParaRPr lang="en-GB" dirty="0"/>
          </a:p>
        </p:txBody>
      </p:sp>
    </p:spTree>
    <p:extLst>
      <p:ext uri="{BB962C8B-B14F-4D97-AF65-F5344CB8AC3E}">
        <p14:creationId xmlns:p14="http://schemas.microsoft.com/office/powerpoint/2010/main" val="274573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Recursive data types.</a:t>
            </a:r>
            <a:endParaRPr lang="en-GB" dirty="0"/>
          </a:p>
        </p:txBody>
      </p:sp>
      <p:sp>
        <p:nvSpPr>
          <p:cNvPr id="3" name="Content Placeholder 2"/>
          <p:cNvSpPr>
            <a:spLocks noGrp="1"/>
          </p:cNvSpPr>
          <p:nvPr>
            <p:ph idx="1"/>
          </p:nvPr>
        </p:nvSpPr>
        <p:spPr/>
        <p:txBody>
          <a:bodyPr/>
          <a:lstStyle/>
          <a:p>
            <a:pPr algn="just"/>
            <a:r>
              <a:rPr lang="en-GB" dirty="0" smtClean="0"/>
              <a:t>Many computer programs must process or generate an arbitrarily large quantity of data. </a:t>
            </a:r>
          </a:p>
          <a:p>
            <a:pPr algn="just"/>
            <a:r>
              <a:rPr lang="en-GB" dirty="0" smtClean="0"/>
              <a:t>Recursion is one technique for representing data whose exact size the programmer does not know: the programmer can specify this data with a self-referential definition. </a:t>
            </a:r>
            <a:endParaRPr lang="en-GB" dirty="0"/>
          </a:p>
          <a:p>
            <a:pPr algn="just"/>
            <a:r>
              <a:rPr lang="en-US" dirty="0" smtClean="0"/>
              <a:t>A self-referential definition is a definition that </a:t>
            </a:r>
            <a:r>
              <a:rPr lang="en-GB" dirty="0" smtClean="0"/>
              <a:t>occurs in natural or formal languages when a sentence, idea or formula refers to itself.</a:t>
            </a:r>
          </a:p>
          <a:p>
            <a:pPr algn="just"/>
            <a:endParaRPr lang="en-GB" dirty="0" smtClean="0"/>
          </a:p>
        </p:txBody>
      </p:sp>
    </p:spTree>
    <p:extLst>
      <p:ext uri="{BB962C8B-B14F-4D97-AF65-F5344CB8AC3E}">
        <p14:creationId xmlns:p14="http://schemas.microsoft.com/office/powerpoint/2010/main" val="265971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Recursive data types.</a:t>
            </a:r>
            <a:endParaRPr lang="en-GB" dirty="0"/>
          </a:p>
        </p:txBody>
      </p:sp>
      <p:sp>
        <p:nvSpPr>
          <p:cNvPr id="3" name="Content Placeholder 2"/>
          <p:cNvSpPr>
            <a:spLocks noGrp="1"/>
          </p:cNvSpPr>
          <p:nvPr>
            <p:ph idx="1"/>
          </p:nvPr>
        </p:nvSpPr>
        <p:spPr/>
        <p:txBody>
          <a:bodyPr/>
          <a:lstStyle/>
          <a:p>
            <a:pPr algn="just"/>
            <a:r>
              <a:rPr lang="en-US" dirty="0" smtClean="0"/>
              <a:t>Types of recursive data types include:</a:t>
            </a:r>
          </a:p>
          <a:p>
            <a:pPr lvl="1" algn="just"/>
            <a:r>
              <a:rPr lang="en-GB" dirty="0" smtClean="0"/>
              <a:t>Inductive definitions - </a:t>
            </a:r>
            <a:r>
              <a:rPr lang="en-GB" dirty="0"/>
              <a:t>one that specifies how to construct instances of the data.</a:t>
            </a:r>
            <a:endParaRPr lang="en-GB" dirty="0" smtClean="0"/>
          </a:p>
          <a:p>
            <a:pPr lvl="1" algn="just"/>
            <a:r>
              <a:rPr lang="en-GB" dirty="0" smtClean="0"/>
              <a:t>Coinductive definitions - </a:t>
            </a:r>
            <a:r>
              <a:rPr lang="en-GB" dirty="0"/>
              <a:t>one that specifies the operations that may be performed on a piece of </a:t>
            </a:r>
            <a:r>
              <a:rPr lang="en-GB" dirty="0" smtClean="0"/>
              <a:t>data. </a:t>
            </a:r>
          </a:p>
          <a:p>
            <a:pPr algn="just"/>
            <a:endParaRPr lang="en-GB" dirty="0"/>
          </a:p>
        </p:txBody>
      </p:sp>
    </p:spTree>
    <p:extLst>
      <p:ext uri="{BB962C8B-B14F-4D97-AF65-F5344CB8AC3E}">
        <p14:creationId xmlns:p14="http://schemas.microsoft.com/office/powerpoint/2010/main" val="3642282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Inductive data definitions.</a:t>
            </a:r>
            <a:endParaRPr lang="en-GB" dirty="0"/>
          </a:p>
        </p:txBody>
      </p:sp>
      <p:sp>
        <p:nvSpPr>
          <p:cNvPr id="3" name="Content Placeholder 2"/>
          <p:cNvSpPr>
            <a:spLocks noGrp="1"/>
          </p:cNvSpPr>
          <p:nvPr>
            <p:ph idx="1"/>
          </p:nvPr>
        </p:nvSpPr>
        <p:spPr/>
        <p:txBody>
          <a:bodyPr/>
          <a:lstStyle/>
          <a:p>
            <a:pPr algn="just"/>
            <a:r>
              <a:rPr lang="en-GB" dirty="0"/>
              <a:t>An inductively defined recursive data definition is one that specifies how to construct instances of the data</a:t>
            </a:r>
            <a:r>
              <a:rPr lang="en-GB" dirty="0" smtClean="0"/>
              <a:t>.</a:t>
            </a:r>
          </a:p>
          <a:p>
            <a:pPr algn="just"/>
            <a:r>
              <a:rPr lang="en-US" dirty="0" smtClean="0"/>
              <a:t>Example of Inductive data definitions: Linked lists. </a:t>
            </a:r>
          </a:p>
          <a:p>
            <a:pPr algn="just"/>
            <a:r>
              <a:rPr lang="en-US" dirty="0" smtClean="0"/>
              <a:t>Linked lists - </a:t>
            </a:r>
            <a:r>
              <a:rPr lang="en-GB" dirty="0" smtClean="0"/>
              <a:t>linear collection of data elements, whose order is not given by their physical placement in memory. Instead, each element points to the next.</a:t>
            </a:r>
            <a:endParaRPr lang="en-GB" dirty="0"/>
          </a:p>
        </p:txBody>
      </p:sp>
    </p:spTree>
    <p:extLst>
      <p:ext uri="{BB962C8B-B14F-4D97-AF65-F5344CB8AC3E}">
        <p14:creationId xmlns:p14="http://schemas.microsoft.com/office/powerpoint/2010/main" val="65225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Coinductive data definitions.</a:t>
            </a:r>
            <a:endParaRPr lang="en-GB" dirty="0"/>
          </a:p>
        </p:txBody>
      </p:sp>
      <p:sp>
        <p:nvSpPr>
          <p:cNvPr id="3" name="Content Placeholder 2"/>
          <p:cNvSpPr>
            <a:spLocks noGrp="1"/>
          </p:cNvSpPr>
          <p:nvPr>
            <p:ph idx="1"/>
          </p:nvPr>
        </p:nvSpPr>
        <p:spPr>
          <a:xfrm>
            <a:off x="838200" y="1825625"/>
            <a:ext cx="10515600" cy="4712740"/>
          </a:xfrm>
        </p:spPr>
        <p:txBody>
          <a:bodyPr>
            <a:normAutofit/>
          </a:bodyPr>
          <a:lstStyle/>
          <a:p>
            <a:pPr algn="just"/>
            <a:r>
              <a:rPr lang="en-GB" dirty="0" smtClean="0"/>
              <a:t>A coinductive data definition is one that specifies the operations that may be performed on a piece of data; typically, self-referential coinductive definitions are used for data structures of infinite size.</a:t>
            </a:r>
          </a:p>
          <a:p>
            <a:pPr algn="just"/>
            <a:r>
              <a:rPr lang="en-GB" dirty="0" smtClean="0"/>
              <a:t>A coinductive data definition example: Stream of strings. </a:t>
            </a:r>
          </a:p>
          <a:p>
            <a:pPr algn="just"/>
            <a:r>
              <a:rPr lang="en-US" dirty="0" smtClean="0"/>
              <a:t>A stream of strings be defined using a variable ‘s’ whereby: </a:t>
            </a:r>
          </a:p>
          <a:p>
            <a:pPr lvl="1" algn="just"/>
            <a:r>
              <a:rPr lang="en-US" dirty="0" smtClean="0"/>
              <a:t>Head(s) = string</a:t>
            </a:r>
          </a:p>
          <a:p>
            <a:pPr lvl="1" algn="just"/>
            <a:r>
              <a:rPr lang="en-US" dirty="0" smtClean="0"/>
              <a:t>Tail(s) = stream of string. </a:t>
            </a:r>
          </a:p>
          <a:p>
            <a:pPr algn="just"/>
            <a:endParaRPr lang="en-GB" dirty="0"/>
          </a:p>
        </p:txBody>
      </p:sp>
    </p:spTree>
    <p:extLst>
      <p:ext uri="{BB962C8B-B14F-4D97-AF65-F5344CB8AC3E}">
        <p14:creationId xmlns:p14="http://schemas.microsoft.com/office/powerpoint/2010/main" val="1680129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1349</TotalTime>
  <Words>1455</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Tw Cen MT</vt:lpstr>
      <vt:lpstr>Tw Cen MT Condensed</vt:lpstr>
      <vt:lpstr>Wingdings 3</vt:lpstr>
      <vt:lpstr>Integral</vt:lpstr>
      <vt:lpstr>Assembly Language: Recursion.</vt:lpstr>
      <vt:lpstr>Introduction and Definition </vt:lpstr>
      <vt:lpstr>How a particular problem is solved using recursion.</vt:lpstr>
      <vt:lpstr>Example of Recursion </vt:lpstr>
      <vt:lpstr>Registers used in recursion</vt:lpstr>
      <vt:lpstr>Recursive data types.</vt:lpstr>
      <vt:lpstr>Recursive data types.</vt:lpstr>
      <vt:lpstr>Inductive data definitions.</vt:lpstr>
      <vt:lpstr>Coinductive data definitions.</vt:lpstr>
      <vt:lpstr>Coinductive data definitions.</vt:lpstr>
      <vt:lpstr>Difference between inductively defined and coinductive definitions.</vt:lpstr>
      <vt:lpstr>Types of recursion</vt:lpstr>
      <vt:lpstr>Direct recursion vs Indirect recursion.</vt:lpstr>
      <vt:lpstr>Example of Direct recursion</vt:lpstr>
      <vt:lpstr>Example of Indirect Recursion </vt:lpstr>
      <vt:lpstr>Tailed vs Non-tailed recursion.</vt:lpstr>
      <vt:lpstr>Single recursion and multiple recursion</vt:lpstr>
      <vt:lpstr>Structural versus generative recursion</vt:lpstr>
      <vt:lpstr>Recursive programs</vt:lpstr>
      <vt:lpstr>Factorial</vt:lpstr>
      <vt:lpstr>Binary Search</vt:lpstr>
      <vt:lpstr>Greatest Common Divisor</vt:lpstr>
      <vt:lpstr>Tower of Hanoi</vt:lpstr>
      <vt:lpstr>Comparison between Recursion vs Iteration.</vt:lpstr>
      <vt:lpstr>Comparison between Recursion vs Iteration.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Recursion.</dc:title>
  <dc:creator>MarvinMatata .</dc:creator>
  <cp:lastModifiedBy>MarvinMatata .</cp:lastModifiedBy>
  <cp:revision>35</cp:revision>
  <dcterms:created xsi:type="dcterms:W3CDTF">2019-10-22T16:47:52Z</dcterms:created>
  <dcterms:modified xsi:type="dcterms:W3CDTF">2019-10-30T16:07:47Z</dcterms:modified>
</cp:coreProperties>
</file>