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3043de50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3043de50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1e7c81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1e7c81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043de50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043de50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644315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644315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644315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644315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644315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644315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644315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644315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644315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644315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1e7c81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1e7c81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043de5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043de5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0644315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0644315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3043de50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3043de50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644315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644315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644315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644315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4252c659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4252c659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64431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64431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252c65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252c65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65" name="Google Shape;65;p13"/>
          <p:cNvSpPr txBox="1"/>
          <p:nvPr>
            <p:ph idx="1" type="subTitle"/>
          </p:nvPr>
        </p:nvSpPr>
        <p:spPr>
          <a:xfrm>
            <a:off x="311700" y="1878541"/>
            <a:ext cx="4242600" cy="1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100058 - Anita Kivindyo</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100060 - Maria Ogamba</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100036 - Eric Burugu</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101426 - Naomi Mwangi</a:t>
            </a:r>
            <a:endParaRPr sz="18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Registers and calls used in recursion -32bit</a:t>
            </a:r>
            <a:endParaRPr/>
          </a:p>
        </p:txBody>
      </p:sp>
      <p:sp>
        <p:nvSpPr>
          <p:cNvPr id="121" name="Google Shape;121;p22"/>
          <p:cNvSpPr txBox="1"/>
          <p:nvPr>
            <p:ph idx="4294967295" type="body"/>
          </p:nvPr>
        </p:nvSpPr>
        <p:spPr>
          <a:xfrm>
            <a:off x="4710750" y="1431075"/>
            <a:ext cx="4121700" cy="35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solidFill>
                  <a:srgbClr val="000000"/>
                </a:solidFill>
                <a:latin typeface="Merriweather"/>
                <a:ea typeface="Merriweather"/>
                <a:cs typeface="Merriweather"/>
                <a:sym typeface="Merriweather"/>
              </a:rPr>
              <a:t>Dec ebx- Decrements the  value in register ebx by 1 (n-1)</a:t>
            </a:r>
            <a:endParaRPr sz="14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solidFill>
                  <a:srgbClr val="000000"/>
                </a:solidFill>
                <a:latin typeface="Merriweather"/>
                <a:ea typeface="Merriweather"/>
                <a:cs typeface="Merriweather"/>
                <a:sym typeface="Merriweather"/>
              </a:rPr>
              <a:t> </a:t>
            </a:r>
            <a:endParaRPr sz="14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solidFill>
                  <a:srgbClr val="000000"/>
                </a:solidFill>
                <a:latin typeface="Merriweather"/>
                <a:ea typeface="Merriweather"/>
                <a:cs typeface="Merriweather"/>
                <a:sym typeface="Merriweather"/>
              </a:rPr>
              <a:t>Imul eax,ebx-Signed integer multiplication </a:t>
            </a:r>
            <a:endParaRPr sz="14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latin typeface="Merriweather"/>
              <a:ea typeface="Merriweather"/>
              <a:cs typeface="Merriweather"/>
              <a:sym typeface="Merriweather"/>
            </a:endParaRPr>
          </a:p>
          <a:p>
            <a:pPr indent="0" lvl="0" marL="0" rtl="0" algn="l">
              <a:spcBef>
                <a:spcPts val="0"/>
              </a:spcBef>
              <a:spcAft>
                <a:spcPts val="0"/>
              </a:spcAft>
              <a:buNone/>
            </a:pPr>
            <a:r>
              <a:rPr lang="en" sz="1400">
                <a:solidFill>
                  <a:srgbClr val="000000"/>
                </a:solidFill>
                <a:latin typeface="Merriweather"/>
                <a:ea typeface="Merriweather"/>
                <a:cs typeface="Merriweather"/>
                <a:sym typeface="Merriweather"/>
              </a:rPr>
              <a:t>Call factorial -push the address to the next instruction then jump to factorial </a:t>
            </a:r>
            <a:endParaRPr sz="1400">
              <a:solidFill>
                <a:srgbClr val="000000"/>
              </a:solidFill>
              <a:latin typeface="Merriweather"/>
              <a:ea typeface="Merriweather"/>
              <a:cs typeface="Merriweather"/>
              <a:sym typeface="Merriweather"/>
            </a:endParaRPr>
          </a:p>
          <a:p>
            <a:pPr indent="0" lvl="0" marL="0" rtl="0" algn="l">
              <a:lnSpc>
                <a:spcPct val="100000"/>
              </a:lnSpc>
              <a:spcBef>
                <a:spcPts val="1600"/>
              </a:spcBef>
              <a:spcAft>
                <a:spcPts val="0"/>
              </a:spcAft>
              <a:buNone/>
            </a:pPr>
            <a:r>
              <a:rPr lang="en" sz="1400">
                <a:solidFill>
                  <a:srgbClr val="000000"/>
                </a:solidFill>
                <a:latin typeface="Merriweather"/>
                <a:ea typeface="Merriweather"/>
                <a:cs typeface="Merriweather"/>
                <a:sym typeface="Merriweather"/>
              </a:rPr>
              <a:t>Pop ebx- restores the parameter of that round back to register  ebx</a:t>
            </a:r>
            <a:endParaRPr sz="14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4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sz="14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sz="1800">
              <a:solidFill>
                <a:srgbClr val="000000"/>
              </a:solidFill>
              <a:latin typeface="Merriweather"/>
              <a:ea typeface="Merriweather"/>
              <a:cs typeface="Merriweather"/>
              <a:sym typeface="Merriweather"/>
            </a:endParaRPr>
          </a:p>
          <a:p>
            <a:pPr indent="0" lvl="0" marL="457200" rtl="0" algn="l">
              <a:spcBef>
                <a:spcPts val="1600"/>
              </a:spcBef>
              <a:spcAft>
                <a:spcPts val="0"/>
              </a:spcAft>
              <a:buNone/>
            </a:pPr>
            <a:r>
              <a:t/>
            </a:r>
            <a:endParaRPr sz="18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22" name="Google Shape;122;p22"/>
          <p:cNvSpPr txBox="1"/>
          <p:nvPr/>
        </p:nvSpPr>
        <p:spPr>
          <a:xfrm>
            <a:off x="380775" y="1549150"/>
            <a:ext cx="3765900" cy="3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Cmp ebx- compares the value in register ebx to the set condition  (n=&gt;1?)</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Jnz factorial1- If not go to the recursive call (factorial1)</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Mov eax,1- otherwise return 1</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Ret - Transfers control to the return address located on the stack.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Push ebx- Pushes the parameter and saves it  to the stack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Conditions for Recursion</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4475825" y="1538950"/>
            <a:ext cx="4117800" cy="342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There should be a condition that terminates the recursion i.e If(n==0)</a:t>
            </a:r>
            <a:endParaRPr sz="1800">
              <a:solidFill>
                <a:srgbClr val="000000"/>
              </a:solidFill>
              <a:latin typeface="Merriweather"/>
              <a:ea typeface="Merriweather"/>
              <a:cs typeface="Merriweather"/>
              <a:sym typeface="Merriweather"/>
            </a:endParaRPr>
          </a:p>
          <a:p>
            <a:pPr indent="-342900" lvl="0" marL="457200" rtl="0" algn="l">
              <a:lnSpc>
                <a:spcPct val="150000"/>
              </a:lnSpc>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There should be a a part of code to do the task     i.e  n*fact(n-1) </a:t>
            </a:r>
            <a:endParaRPr sz="1800">
              <a:solidFill>
                <a:srgbClr val="000000"/>
              </a:solidFill>
              <a:latin typeface="Merriweather"/>
              <a:ea typeface="Merriweather"/>
              <a:cs typeface="Merriweather"/>
              <a:sym typeface="Merriweather"/>
            </a:endParaRPr>
          </a:p>
          <a:p>
            <a:pPr indent="-342900" lvl="0" marL="457200" rtl="0" algn="l">
              <a:lnSpc>
                <a:spcPct val="150000"/>
              </a:lnSpc>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In assembly  the return address should be included.</a:t>
            </a:r>
            <a:endParaRPr sz="1800">
              <a:solidFill>
                <a:srgbClr val="000000"/>
              </a:solidFill>
              <a:latin typeface="Merriweather"/>
              <a:ea typeface="Merriweather"/>
              <a:cs typeface="Merriweather"/>
              <a:sym typeface="Merriweather"/>
            </a:endParaRPr>
          </a:p>
        </p:txBody>
      </p:sp>
      <p:sp>
        <p:nvSpPr>
          <p:cNvPr id="129" name="Google Shape;129;p23"/>
          <p:cNvSpPr txBox="1"/>
          <p:nvPr/>
        </p:nvSpPr>
        <p:spPr>
          <a:xfrm>
            <a:off x="128275" y="1538950"/>
            <a:ext cx="3937200" cy="32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Example</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If (n==0){</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	</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	Return 1</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 else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	Return n*fact(n-1)</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a:t>
            </a:r>
            <a:endParaRPr sz="18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recursion works</a:t>
            </a:r>
            <a:endParaRPr/>
          </a:p>
        </p:txBody>
      </p:sp>
      <p:sp>
        <p:nvSpPr>
          <p:cNvPr id="135" name="Google Shape;135;p24"/>
          <p:cNvSpPr txBox="1"/>
          <p:nvPr/>
        </p:nvSpPr>
        <p:spPr>
          <a:xfrm>
            <a:off x="311725" y="1567550"/>
            <a:ext cx="8520600" cy="385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Merriweather"/>
                <a:ea typeface="Merriweather"/>
                <a:cs typeface="Merriweather"/>
                <a:sym typeface="Merriweather"/>
              </a:rPr>
              <a:t>Each active procedure maintains an activation record, which is stored on the stack. </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The activation record contains the arguments, return address and local variables.</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The activation record is created when a procedure is invoked, and disappears when the procedure is terminated.</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recursion works</a:t>
            </a:r>
            <a:endParaRPr/>
          </a:p>
        </p:txBody>
      </p:sp>
      <p:sp>
        <p:nvSpPr>
          <p:cNvPr id="141" name="Google Shape;141;p25"/>
          <p:cNvSpPr txBox="1"/>
          <p:nvPr/>
        </p:nvSpPr>
        <p:spPr>
          <a:xfrm>
            <a:off x="246175" y="1599150"/>
            <a:ext cx="8651700" cy="249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Merriweather"/>
                <a:ea typeface="Merriweather"/>
                <a:cs typeface="Merriweather"/>
                <a:sym typeface="Merriweather"/>
              </a:rPr>
              <a:t>The number of activation records, hence the amount of stack space required to run the program, depends on the depth of recursion.</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In factorial, each call to the factorial function creates an activation record.</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Factorial is an example of direct recursion. </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The figure in the next slide shows the activation records for factorial(3).</a:t>
            </a:r>
            <a:endParaRPr sz="18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recursion works - factorial</a:t>
            </a:r>
            <a:endParaRPr/>
          </a:p>
        </p:txBody>
      </p:sp>
      <p:sp>
        <p:nvSpPr>
          <p:cNvPr id="147" name="Google Shape;147;p26"/>
          <p:cNvSpPr txBox="1"/>
          <p:nvPr/>
        </p:nvSpPr>
        <p:spPr>
          <a:xfrm>
            <a:off x="311725" y="1454100"/>
            <a:ext cx="8651700" cy="348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p:txBody>
      </p:sp>
      <p:pic>
        <p:nvPicPr>
          <p:cNvPr id="148" name="Google Shape;148;p26"/>
          <p:cNvPicPr preferRelativeResize="0"/>
          <p:nvPr/>
        </p:nvPicPr>
        <p:blipFill>
          <a:blip r:embed="rId3">
            <a:alphaModFix/>
          </a:blip>
          <a:stretch>
            <a:fillRect/>
          </a:stretch>
        </p:blipFill>
        <p:spPr>
          <a:xfrm>
            <a:off x="1817750" y="1358413"/>
            <a:ext cx="5126916" cy="367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59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examples that use recursion</a:t>
            </a:r>
            <a:endParaRPr/>
          </a:p>
        </p:txBody>
      </p:sp>
      <p:sp>
        <p:nvSpPr>
          <p:cNvPr id="154" name="Google Shape;154;p27"/>
          <p:cNvSpPr txBox="1"/>
          <p:nvPr/>
        </p:nvSpPr>
        <p:spPr>
          <a:xfrm>
            <a:off x="3752100" y="1477950"/>
            <a:ext cx="5391900" cy="2187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AutoNum type="arabicPeriod"/>
            </a:pPr>
            <a:r>
              <a:rPr lang="en" sz="1800">
                <a:latin typeface="Merriweather"/>
                <a:ea typeface="Merriweather"/>
                <a:cs typeface="Merriweather"/>
                <a:sym typeface="Merriweather"/>
              </a:rPr>
              <a:t>Fibonacci number computation</a:t>
            </a:r>
            <a:endParaRPr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AutoNum type="arabicPeriod"/>
            </a:pPr>
            <a:r>
              <a:rPr lang="en" sz="1800">
                <a:latin typeface="Merriweather"/>
                <a:ea typeface="Merriweather"/>
                <a:cs typeface="Merriweather"/>
                <a:sym typeface="Merriweather"/>
              </a:rPr>
              <a:t>Quicksort Algorithm</a:t>
            </a:r>
            <a:endParaRPr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AutoNum type="arabicPeriod"/>
            </a:pPr>
            <a:r>
              <a:rPr lang="en" sz="1800">
                <a:latin typeface="Merriweather"/>
                <a:ea typeface="Merriweather"/>
                <a:cs typeface="Merriweather"/>
                <a:sym typeface="Merriweather"/>
              </a:rPr>
              <a:t>Binary search algorithm</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p:txBody>
      </p:sp>
      <p:sp>
        <p:nvSpPr>
          <p:cNvPr id="155" name="Google Shape;155;p27"/>
          <p:cNvSpPr txBox="1"/>
          <p:nvPr>
            <p:ph idx="1" type="body"/>
          </p:nvPr>
        </p:nvSpPr>
        <p:spPr>
          <a:xfrm>
            <a:off x="311700" y="4349275"/>
            <a:ext cx="3127500" cy="3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recursion</a:t>
            </a:r>
            <a:endParaRPr/>
          </a:p>
        </p:txBody>
      </p:sp>
      <p:sp>
        <p:nvSpPr>
          <p:cNvPr id="161" name="Google Shape;161;p28"/>
          <p:cNvSpPr txBox="1"/>
          <p:nvPr/>
        </p:nvSpPr>
        <p:spPr>
          <a:xfrm>
            <a:off x="574775" y="1410800"/>
            <a:ext cx="8151300" cy="3370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AutoNum type="arabicPeriod"/>
            </a:pPr>
            <a:r>
              <a:rPr lang="en" sz="1800">
                <a:latin typeface="Merriweather"/>
                <a:ea typeface="Merriweather"/>
                <a:cs typeface="Merriweather"/>
                <a:sym typeface="Merriweather"/>
              </a:rPr>
              <a:t>Inefficiency</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 Recursion induces more overheads to invoke and return from procedure calls. To compute n!, we need to call the factorial function about n times</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 It could also introduce duplicate computation:</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fib (5) = fib(4) + fib (3)</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 Recursive procedure computes fib(3) twice, fib(2) twice, and so on.</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recursion</a:t>
            </a:r>
            <a:endParaRPr/>
          </a:p>
        </p:txBody>
      </p:sp>
      <p:sp>
        <p:nvSpPr>
          <p:cNvPr id="167" name="Google Shape;167;p29"/>
          <p:cNvSpPr txBox="1"/>
          <p:nvPr/>
        </p:nvSpPr>
        <p:spPr>
          <a:xfrm>
            <a:off x="574775" y="1713450"/>
            <a:ext cx="7863900" cy="285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Merriweather"/>
                <a:ea typeface="Merriweather"/>
                <a:cs typeface="Merriweather"/>
                <a:sym typeface="Merriweather"/>
              </a:rPr>
              <a:t>2.	</a:t>
            </a:r>
            <a:r>
              <a:rPr lang="en" sz="1800">
                <a:latin typeface="Merriweather"/>
                <a:ea typeface="Merriweather"/>
                <a:cs typeface="Merriweather"/>
                <a:sym typeface="Merriweather"/>
              </a:rPr>
              <a:t>Increased memory requirement</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 The demand for stack memory can be excessive for large n in n! Because the depth of the stack depends on the depth of recursion.</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800">
                <a:latin typeface="Merriweather"/>
                <a:ea typeface="Merriweather"/>
                <a:cs typeface="Merriweather"/>
                <a:sym typeface="Merriweather"/>
              </a:rPr>
              <a:t>- The limit of available memory may make recursion unusable in some cases.</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8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3" name="Google Shape;173;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Merriweather"/>
                <a:ea typeface="Merriweather"/>
                <a:cs typeface="Merriweather"/>
                <a:sym typeface="Merriweather"/>
              </a:rPr>
              <a:t>What is an activation record?</a:t>
            </a:r>
            <a:endParaRPr sz="18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sz="1800">
              <a:solidFill>
                <a:srgbClr val="000000"/>
              </a:solidFill>
              <a:latin typeface="Merriweather"/>
              <a:ea typeface="Merriweather"/>
              <a:cs typeface="Merriweather"/>
              <a:sym typeface="Merriweather"/>
            </a:endParaRPr>
          </a:p>
          <a:p>
            <a:pPr indent="0" lvl="0" marL="0" rtl="0" algn="l">
              <a:spcBef>
                <a:spcPts val="1600"/>
              </a:spcBef>
              <a:spcAft>
                <a:spcPts val="0"/>
              </a:spcAft>
              <a:buNone/>
            </a:pPr>
            <a:r>
              <a:rPr lang="en" sz="1800">
                <a:solidFill>
                  <a:srgbClr val="000000"/>
                </a:solidFill>
                <a:latin typeface="Merriweather"/>
                <a:ea typeface="Merriweather"/>
                <a:cs typeface="Merriweather"/>
                <a:sym typeface="Merriweather"/>
              </a:rPr>
              <a:t>What are the limitations of recursion?</a:t>
            </a:r>
            <a:endParaRPr sz="18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sz="18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rPr lang="en" sz="1800">
                <a:solidFill>
                  <a:srgbClr val="000000"/>
                </a:solidFill>
                <a:latin typeface="Merriweather"/>
                <a:ea typeface="Merriweather"/>
                <a:cs typeface="Merriweather"/>
                <a:sym typeface="Merriweather"/>
              </a:rPr>
              <a:t>Where is recursion used?</a:t>
            </a:r>
            <a:endParaRPr sz="1800">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Recursion?</a:t>
            </a:r>
            <a:endParaRPr/>
          </a:p>
        </p:txBody>
      </p:sp>
      <p:sp>
        <p:nvSpPr>
          <p:cNvPr id="71" name="Google Shape;71;p14"/>
          <p:cNvSpPr txBox="1"/>
          <p:nvPr/>
        </p:nvSpPr>
        <p:spPr>
          <a:xfrm>
            <a:off x="341400" y="1509800"/>
            <a:ext cx="8520600" cy="34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Merriweather"/>
                <a:ea typeface="Merriweather"/>
                <a:cs typeface="Merriweather"/>
                <a:sym typeface="Merriweather"/>
              </a:rPr>
              <a:t>Recursion attempts to solve a "big" problem by solving smaller versions of the problem, then using the solutions to the smaller versions of the problem to solve the big problem.</a:t>
            </a:r>
            <a:endParaRPr sz="1800">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800">
                <a:latin typeface="Merriweather"/>
                <a:ea typeface="Merriweather"/>
                <a:cs typeface="Merriweather"/>
                <a:sym typeface="Merriweather"/>
              </a:rPr>
              <a:t>This is more of a divide-and-conquer method. For example, consider merge sorting. The idea behind merge sorting is to divide an array into two halves, and sort each half. Then, you "merge" the two sorted halves to sort the entire list.</a:t>
            </a:r>
            <a:endParaRPr sz="1800">
              <a:latin typeface="Merriweather"/>
              <a:ea typeface="Merriweather"/>
              <a:cs typeface="Merriweather"/>
              <a:sym typeface="Merriweather"/>
            </a:endParaRPr>
          </a:p>
          <a:p>
            <a:pPr indent="0" lvl="0" marL="0" rtl="0" algn="l">
              <a:spcBef>
                <a:spcPts val="120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45720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77" name="Google Shape;77;p15"/>
          <p:cNvSpPr txBox="1"/>
          <p:nvPr/>
        </p:nvSpPr>
        <p:spPr>
          <a:xfrm>
            <a:off x="612075" y="1685875"/>
            <a:ext cx="7699200" cy="27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Merriweather"/>
                <a:ea typeface="Merriweather"/>
                <a:cs typeface="Merriweather"/>
                <a:sym typeface="Merriweather"/>
              </a:rPr>
              <a:t>Recursive function - A procedure or subroutine that references itself.</a:t>
            </a:r>
            <a:endParaRPr sz="1800">
              <a:latin typeface="Merriweather"/>
              <a:ea typeface="Merriweather"/>
              <a:cs typeface="Merriweather"/>
              <a:sym typeface="Merriweather"/>
            </a:endParaRPr>
          </a:p>
          <a:p>
            <a:pPr indent="0" lvl="0" marL="0" rtl="0" algn="l">
              <a:spcBef>
                <a:spcPts val="1200"/>
              </a:spcBef>
              <a:spcAft>
                <a:spcPts val="0"/>
              </a:spcAft>
              <a:buNone/>
            </a:pPr>
            <a:r>
              <a:rPr lang="en" sz="1800">
                <a:latin typeface="Merriweather"/>
                <a:ea typeface="Merriweather"/>
                <a:cs typeface="Merriweather"/>
                <a:sym typeface="Merriweather"/>
              </a:rPr>
              <a:t>There are two main types of recursion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sz="1800">
                <a:latin typeface="Merriweather"/>
                <a:ea typeface="Merriweather"/>
                <a:cs typeface="Merriweather"/>
                <a:sym typeface="Merriweather"/>
              </a:rPr>
              <a:t>Direct Recursion.</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sz="1800">
                <a:latin typeface="Merriweather"/>
                <a:ea typeface="Merriweather"/>
                <a:cs typeface="Merriweather"/>
                <a:sym typeface="Merriweather"/>
              </a:rPr>
              <a:t>Indirect Recursion.</a:t>
            </a:r>
            <a:endParaRPr sz="18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59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Recursion</a:t>
            </a:r>
            <a:endParaRPr/>
          </a:p>
        </p:txBody>
      </p:sp>
      <p:sp>
        <p:nvSpPr>
          <p:cNvPr id="83" name="Google Shape;83;p16"/>
          <p:cNvSpPr txBox="1"/>
          <p:nvPr/>
        </p:nvSpPr>
        <p:spPr>
          <a:xfrm>
            <a:off x="3752100" y="931875"/>
            <a:ext cx="5391900" cy="316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Merriweather"/>
                <a:ea typeface="Merriweather"/>
                <a:cs typeface="Merriweather"/>
                <a:sym typeface="Merriweather"/>
              </a:rPr>
              <a:t>In direct recursion, the procedure calls itself.</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800">
                <a:latin typeface="Merriweather"/>
                <a:ea typeface="Merriweather"/>
                <a:cs typeface="Merriweather"/>
                <a:sym typeface="Merriweather"/>
              </a:rPr>
              <a:t>There are four types of direct recursion</a:t>
            </a:r>
            <a:endParaRPr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Tail recursion - If a recursive function calling itself and that recursive call is the last statement in the function then it’s known as Tail Recursion. After that call the recursive procedure performs nothing.</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p:txBody>
      </p:sp>
      <p:sp>
        <p:nvSpPr>
          <p:cNvPr id="84" name="Google Shape;84;p16"/>
          <p:cNvSpPr txBox="1"/>
          <p:nvPr>
            <p:ph idx="1" type="body"/>
          </p:nvPr>
        </p:nvSpPr>
        <p:spPr>
          <a:xfrm>
            <a:off x="311700" y="4349275"/>
            <a:ext cx="3127500" cy="3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97650" y="141367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Recursion</a:t>
            </a:r>
            <a:endParaRPr/>
          </a:p>
          <a:p>
            <a:pPr indent="0" lvl="0" marL="0" rtl="0" algn="l">
              <a:spcBef>
                <a:spcPts val="0"/>
              </a:spcBef>
              <a:spcAft>
                <a:spcPts val="0"/>
              </a:spcAft>
              <a:buNone/>
            </a:pPr>
            <a:r>
              <a:rPr lang="en"/>
              <a:t>(types)</a:t>
            </a:r>
            <a:endParaRPr/>
          </a:p>
        </p:txBody>
      </p:sp>
      <p:sp>
        <p:nvSpPr>
          <p:cNvPr id="90" name="Google Shape;90;p17"/>
          <p:cNvSpPr txBox="1"/>
          <p:nvPr/>
        </p:nvSpPr>
        <p:spPr>
          <a:xfrm>
            <a:off x="3919350" y="563075"/>
            <a:ext cx="4692600" cy="3919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800">
                <a:latin typeface="Merriweather"/>
                <a:ea typeface="Merriweather"/>
                <a:cs typeface="Merriweather"/>
                <a:sym typeface="Merriweather"/>
              </a:rPr>
              <a:t>Head Recursion </a:t>
            </a:r>
            <a:r>
              <a:rPr lang="en">
                <a:latin typeface="Merriweather"/>
                <a:ea typeface="Merriweather"/>
                <a:cs typeface="Merriweather"/>
                <a:sym typeface="Merriweather"/>
              </a:rPr>
              <a:t>- </a:t>
            </a:r>
            <a:r>
              <a:rPr lang="en" sz="1800">
                <a:latin typeface="Merriweather"/>
                <a:ea typeface="Merriweather"/>
                <a:cs typeface="Merriweather"/>
                <a:sym typeface="Merriweather"/>
              </a:rPr>
              <a:t> If a recursive function calling itself and that recursive call is the first statement in the function then it’s known as Head Recursion.  There is no statement or operation before the call. All operations are done at returning times.</a:t>
            </a:r>
            <a:endParaRPr sz="1800">
              <a:latin typeface="Merriweather"/>
              <a:ea typeface="Merriweather"/>
              <a:cs typeface="Merriweather"/>
              <a:sym typeface="Merriweather"/>
            </a:endParaRPr>
          </a:p>
          <a:p>
            <a:pPr indent="0" lvl="0" marL="457200" rtl="0" algn="l">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97650" y="141367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Recursion</a:t>
            </a:r>
            <a:endParaRPr/>
          </a:p>
          <a:p>
            <a:pPr indent="0" lvl="0" marL="0" rtl="0" algn="l">
              <a:spcBef>
                <a:spcPts val="0"/>
              </a:spcBef>
              <a:spcAft>
                <a:spcPts val="0"/>
              </a:spcAft>
              <a:buNone/>
            </a:pPr>
            <a:r>
              <a:rPr lang="en"/>
              <a:t>(types)</a:t>
            </a:r>
            <a:endParaRPr/>
          </a:p>
        </p:txBody>
      </p:sp>
      <p:sp>
        <p:nvSpPr>
          <p:cNvPr id="96" name="Google Shape;96;p18"/>
          <p:cNvSpPr txBox="1"/>
          <p:nvPr/>
        </p:nvSpPr>
        <p:spPr>
          <a:xfrm>
            <a:off x="4284450" y="734875"/>
            <a:ext cx="4241400" cy="3039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Linear Recursion - If a recursive function calling itself for one time then its known as linear recursion.</a:t>
            </a:r>
            <a:endParaRPr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Char char="●"/>
            </a:pPr>
            <a:r>
              <a:rPr lang="en" sz="1800">
                <a:latin typeface="Merriweather"/>
                <a:ea typeface="Merriweather"/>
                <a:cs typeface="Merriweather"/>
                <a:sym typeface="Merriweather"/>
              </a:rPr>
              <a:t>Tree Recursion - If a recursive function is calling itself for more than one time.</a:t>
            </a:r>
            <a:endParaRPr sz="18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Example (Direct)</a:t>
            </a:r>
            <a:endParaRPr/>
          </a:p>
        </p:txBody>
      </p:sp>
      <p:sp>
        <p:nvSpPr>
          <p:cNvPr id="102" name="Google Shape;102;p19"/>
          <p:cNvSpPr txBox="1"/>
          <p:nvPr/>
        </p:nvSpPr>
        <p:spPr>
          <a:xfrm>
            <a:off x="393150" y="1513300"/>
            <a:ext cx="8357700" cy="32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Merriweather"/>
                <a:ea typeface="Merriweather"/>
                <a:cs typeface="Merriweather"/>
                <a:sym typeface="Merriweather"/>
              </a:rPr>
              <a:t>section .text</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factorial:</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cmp ebx, 1 ; if param = 1, return 1</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dec ebx  </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jnz factorial</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mov eax, 1</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ret</a:t>
            </a:r>
            <a:endParaRPr sz="18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latin typeface="Merriweather"/>
                <a:ea typeface="Merriweather"/>
                <a:cs typeface="Merriweather"/>
                <a:sym typeface="Merriweather"/>
              </a:rPr>
              <a:t>    </a:t>
            </a:r>
            <a:endParaRPr sz="18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59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a:t>
            </a:r>
            <a:r>
              <a:rPr lang="en"/>
              <a:t>irect Recursion</a:t>
            </a:r>
            <a:endParaRPr/>
          </a:p>
        </p:txBody>
      </p:sp>
      <p:sp>
        <p:nvSpPr>
          <p:cNvPr id="108" name="Google Shape;108;p20"/>
          <p:cNvSpPr txBox="1"/>
          <p:nvPr/>
        </p:nvSpPr>
        <p:spPr>
          <a:xfrm>
            <a:off x="3752100" y="1477950"/>
            <a:ext cx="5391900" cy="21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A procedure may initiate a sequence of calls that eventually results in calling the procedure itself.</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For example,  first procedure calls the second procedure, and in turn, the second procedure is used to call the first procedure.</a:t>
            </a:r>
            <a:endParaRPr sz="18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800">
              <a:latin typeface="Merriweather"/>
              <a:ea typeface="Merriweather"/>
              <a:cs typeface="Merriweather"/>
              <a:sym typeface="Merriweather"/>
            </a:endParaRPr>
          </a:p>
        </p:txBody>
      </p:sp>
      <p:sp>
        <p:nvSpPr>
          <p:cNvPr id="109" name="Google Shape;109;p20"/>
          <p:cNvSpPr txBox="1"/>
          <p:nvPr>
            <p:ph idx="1" type="body"/>
          </p:nvPr>
        </p:nvSpPr>
        <p:spPr>
          <a:xfrm>
            <a:off x="311700" y="4349275"/>
            <a:ext cx="3127500" cy="3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Exa</a:t>
            </a:r>
            <a:r>
              <a:rPr lang="en"/>
              <a:t>mple (Indirect)</a:t>
            </a:r>
            <a:endParaRPr/>
          </a:p>
        </p:txBody>
      </p:sp>
      <p:sp>
        <p:nvSpPr>
          <p:cNvPr id="115" name="Google Shape;115;p21"/>
          <p:cNvSpPr txBox="1"/>
          <p:nvPr/>
        </p:nvSpPr>
        <p:spPr>
          <a:xfrm>
            <a:off x="393150" y="1513300"/>
            <a:ext cx="8357700" cy="32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Merriweather"/>
                <a:ea typeface="Merriweather"/>
                <a:cs typeface="Merriweather"/>
                <a:sym typeface="Merriweather"/>
              </a:rPr>
              <a:t>section .text</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factorial:</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cmp ebx, 1 ; if param = 1, return 1</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jnz factorial1</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mov eax, 1</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ret</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factorial1: ; else</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push ebx ; save param</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dec ebx  ; recursive call with param -1</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call factorial ; after this, factorial(param -1) in eax</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pop ebx ; restore call parameter of this round</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imul eax, ebx ; retval = param * factorial(param - 1)</a:t>
            </a:r>
            <a:endParaRPr>
              <a:latin typeface="Merriweather"/>
              <a:ea typeface="Merriweather"/>
              <a:cs typeface="Merriweather"/>
              <a:sym typeface="Merriweather"/>
            </a:endParaRPr>
          </a:p>
          <a:p>
            <a:pPr indent="0" lvl="0" marL="0" rtl="0" algn="l">
              <a:lnSpc>
                <a:spcPct val="100000"/>
              </a:lnSpc>
              <a:spcBef>
                <a:spcPts val="0"/>
              </a:spcBef>
              <a:spcAft>
                <a:spcPts val="0"/>
              </a:spcAft>
              <a:buNone/>
            </a:pPr>
            <a:r>
              <a:rPr lang="en">
                <a:latin typeface="Merriweather"/>
                <a:ea typeface="Merriweather"/>
                <a:cs typeface="Merriweather"/>
                <a:sym typeface="Merriweather"/>
              </a:rPr>
              <a:t>      ret ; return retval</a:t>
            </a:r>
            <a:endParaRPr>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