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d333df1f_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d333df1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1d333df1f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1d333df1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1d333df1f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d333df1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1d333df1f_1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1d333df1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1d333df1f_1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1d333df1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1d333df1f_1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1d333df1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1d333df1f_1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1d333df1f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1d333df1f_1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1d333df1f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1d333df1f_1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1d333df1f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1d333df1f_1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1d333df1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1d333df1f_1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1d333df1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1d333df1f_1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1d333df1f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1d333df1f_1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1d333df1f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1d333df1f_1_1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1d333df1f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1d333df1f_1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1d333df1f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1d333df1f_1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1d333df1f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1d333df1f_1_1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1d333df1f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1fca5e00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1fca5e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1d333df1f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1d333df1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1fca5e001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1fca5e0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1fca5e001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1fca5e0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1fca5e001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1fca5e0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d333df1f_1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d333df1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Assembly Language:</a:t>
            </a:r>
            <a:br>
              <a:rPr lang="en"/>
            </a:br>
            <a:r>
              <a:rPr lang="en"/>
              <a:t>STRINGS.</a:t>
            </a:r>
            <a:endParaRPr/>
          </a:p>
        </p:txBody>
      </p:sp>
      <p:sp>
        <p:nvSpPr>
          <p:cNvPr id="73" name="Google Shape;73;p13"/>
          <p:cNvSpPr txBox="1"/>
          <p:nvPr>
            <p:ph idx="1" type="subTitle"/>
          </p:nvPr>
        </p:nvSpPr>
        <p:spPr>
          <a:xfrm>
            <a:off x="2390275" y="2372800"/>
            <a:ext cx="6331500" cy="210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101536 Mbugua, Gabriel Wangai</a:t>
            </a:r>
            <a:endParaRPr/>
          </a:p>
          <a:p>
            <a:pPr indent="0" lvl="0" marL="0" rtl="0" algn="l">
              <a:spcBef>
                <a:spcPts val="0"/>
              </a:spcBef>
              <a:spcAft>
                <a:spcPts val="0"/>
              </a:spcAft>
              <a:buClr>
                <a:schemeClr val="dk2"/>
              </a:buClr>
              <a:buSzPts val="1100"/>
              <a:buFont typeface="Arial"/>
              <a:buNone/>
            </a:pPr>
            <a:r>
              <a:rPr lang="en"/>
              <a:t>102378 Onyoni, Bry Nyarino 2</a:t>
            </a:r>
            <a:endParaRPr/>
          </a:p>
          <a:p>
            <a:pPr indent="0" lvl="0" marL="0" rtl="0" algn="l">
              <a:spcBef>
                <a:spcPts val="0"/>
              </a:spcBef>
              <a:spcAft>
                <a:spcPts val="0"/>
              </a:spcAft>
              <a:buClr>
                <a:schemeClr val="dk2"/>
              </a:buClr>
              <a:buSzPts val="1100"/>
              <a:buFont typeface="Arial"/>
              <a:buNone/>
            </a:pPr>
            <a:r>
              <a:rPr lang="en"/>
              <a:t>096413 Ngugi, John Karungo 2</a:t>
            </a:r>
            <a:endParaRPr/>
          </a:p>
          <a:p>
            <a:pPr indent="0" lvl="0" marL="0" rtl="0" algn="l">
              <a:spcBef>
                <a:spcPts val="0"/>
              </a:spcBef>
              <a:spcAft>
                <a:spcPts val="0"/>
              </a:spcAft>
              <a:buClr>
                <a:schemeClr val="dk2"/>
              </a:buClr>
              <a:buSzPts val="1100"/>
              <a:buFont typeface="Arial"/>
              <a:buNone/>
            </a:pPr>
            <a:r>
              <a:rPr lang="en"/>
              <a:t>101353 Kabue, Ceasar Waweru 2</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String length</a:t>
            </a:r>
            <a:endParaRPr/>
          </a:p>
        </p:txBody>
      </p:sp>
      <p:sp>
        <p:nvSpPr>
          <p:cNvPr id="128" name="Google Shape;128;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The variable length strings can have as many characters as required.</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Specifying The Length</a:t>
            </a:r>
            <a:r>
              <a:rPr lang="en">
                <a:solidFill>
                  <a:schemeClr val="dk1"/>
                </a:solidFill>
              </a:rPr>
              <a:t>.</a:t>
            </a:r>
            <a:endParaRPr>
              <a:solidFill>
                <a:schemeClr val="dk1"/>
              </a:solidFill>
            </a:endParaRPr>
          </a:p>
        </p:txBody>
      </p:sp>
      <p:sp>
        <p:nvSpPr>
          <p:cNvPr id="134" name="Google Shape;134;p23"/>
          <p:cNvSpPr txBox="1"/>
          <p:nvPr/>
        </p:nvSpPr>
        <p:spPr>
          <a:xfrm>
            <a:off x="2510150" y="1211350"/>
            <a:ext cx="63216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Generally, we can find the end of the string in two ways:</a:t>
            </a:r>
            <a:endParaRPr sz="3000">
              <a:latin typeface="Lato"/>
              <a:ea typeface="Lato"/>
              <a:cs typeface="Lato"/>
              <a:sym typeface="Lato"/>
            </a:endParaRPr>
          </a:p>
        </p:txBody>
      </p:sp>
      <p:sp>
        <p:nvSpPr>
          <p:cNvPr id="135" name="Google Shape;135;p23"/>
          <p:cNvSpPr txBox="1"/>
          <p:nvPr/>
        </p:nvSpPr>
        <p:spPr>
          <a:xfrm>
            <a:off x="2510150" y="2658900"/>
            <a:ext cx="6211800" cy="197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Explicitly storing string length.</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Using a sentinel character.</a:t>
            </a:r>
            <a:endParaRPr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Explicit Storage</a:t>
            </a:r>
            <a:r>
              <a:rPr lang="en">
                <a:solidFill>
                  <a:schemeClr val="dk1"/>
                </a:solidFill>
              </a:rPr>
              <a:t>.</a:t>
            </a:r>
            <a:endParaRPr>
              <a:solidFill>
                <a:schemeClr val="dk1"/>
              </a:solidFill>
            </a:endParaRPr>
          </a:p>
        </p:txBody>
      </p:sp>
      <p:sp>
        <p:nvSpPr>
          <p:cNvPr id="141" name="Google Shape;141;p24"/>
          <p:cNvSpPr txBox="1"/>
          <p:nvPr/>
        </p:nvSpPr>
        <p:spPr>
          <a:xfrm>
            <a:off x="2510150" y="1211350"/>
            <a:ext cx="6321600" cy="16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We can store the string length explicitly by using the ‘$’ location counter symbol that represents the current value of the location counter.</a:t>
            </a:r>
            <a:endParaRPr sz="2400">
              <a:latin typeface="Lato"/>
              <a:ea typeface="Lato"/>
              <a:cs typeface="Lato"/>
              <a:sym typeface="Lato"/>
            </a:endParaRPr>
          </a:p>
        </p:txBody>
      </p:sp>
      <p:sp>
        <p:nvSpPr>
          <p:cNvPr id="142" name="Google Shape;142;p24"/>
          <p:cNvSpPr txBox="1"/>
          <p:nvPr/>
        </p:nvSpPr>
        <p:spPr>
          <a:xfrm>
            <a:off x="2510150" y="2953250"/>
            <a:ext cx="6211800" cy="13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a:p>
            <a:pPr indent="0" lvl="0" marL="0" rtl="0" algn="l">
              <a:spcBef>
                <a:spcPts val="0"/>
              </a:spcBef>
              <a:spcAft>
                <a:spcPts val="0"/>
              </a:spcAft>
              <a:buNone/>
            </a:pPr>
            <a:r>
              <a:rPr lang="en" sz="1800">
                <a:solidFill>
                  <a:schemeClr val="lt2"/>
                </a:solidFill>
                <a:latin typeface="Lato"/>
                <a:ea typeface="Lato"/>
                <a:cs typeface="Lato"/>
                <a:sym typeface="Lato"/>
              </a:rPr>
              <a:t>&gt;&gt;msg  db  'Hello, ICS Class!',0xa	</a:t>
            </a:r>
            <a:r>
              <a:rPr lang="en" sz="1800">
                <a:solidFill>
                  <a:schemeClr val="dk2"/>
                </a:solidFill>
                <a:latin typeface="Lato"/>
                <a:ea typeface="Lato"/>
                <a:cs typeface="Lato"/>
                <a:sym typeface="Lato"/>
              </a:rPr>
              <a:t>;our string</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&gt;&gt;len  equ  $ - msg				;its length</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 it works</a:t>
            </a:r>
            <a:r>
              <a:rPr lang="en">
                <a:solidFill>
                  <a:schemeClr val="dk1"/>
                </a:solidFill>
              </a:rPr>
              <a:t>.</a:t>
            </a:r>
            <a:endParaRPr>
              <a:solidFill>
                <a:schemeClr val="dk1"/>
              </a:solidFill>
            </a:endParaRPr>
          </a:p>
        </p:txBody>
      </p:sp>
      <p:sp>
        <p:nvSpPr>
          <p:cNvPr id="148" name="Google Shape;148;p25"/>
          <p:cNvSpPr txBox="1"/>
          <p:nvPr/>
        </p:nvSpPr>
        <p:spPr>
          <a:xfrm>
            <a:off x="2510150" y="1211350"/>
            <a:ext cx="6321600" cy="16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 points to the byte after the last character of the string variable </a:t>
            </a:r>
            <a:r>
              <a:rPr i="1" lang="en" sz="2400">
                <a:solidFill>
                  <a:schemeClr val="dk2"/>
                </a:solidFill>
              </a:rPr>
              <a:t>msg</a:t>
            </a:r>
            <a:r>
              <a:rPr lang="en" sz="2400">
                <a:solidFill>
                  <a:schemeClr val="dk2"/>
                </a:solidFill>
              </a:rPr>
              <a:t>. Therefore, </a:t>
            </a:r>
            <a:r>
              <a:rPr b="1" i="1" lang="en" sz="2400">
                <a:solidFill>
                  <a:schemeClr val="dk2"/>
                </a:solidFill>
              </a:rPr>
              <a:t>$-msg</a:t>
            </a:r>
            <a:r>
              <a:rPr lang="en" sz="2400">
                <a:solidFill>
                  <a:schemeClr val="dk2"/>
                </a:solidFill>
              </a:rPr>
              <a:t> gives the length of the string. We can also write:</a:t>
            </a:r>
            <a:endParaRPr sz="2400">
              <a:latin typeface="Lato"/>
              <a:ea typeface="Lato"/>
              <a:cs typeface="Lato"/>
              <a:sym typeface="Lato"/>
            </a:endParaRPr>
          </a:p>
        </p:txBody>
      </p:sp>
      <p:sp>
        <p:nvSpPr>
          <p:cNvPr id="149" name="Google Shape;149;p25"/>
          <p:cNvSpPr txBox="1"/>
          <p:nvPr/>
        </p:nvSpPr>
        <p:spPr>
          <a:xfrm>
            <a:off x="2510150" y="2953250"/>
            <a:ext cx="6211800" cy="13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a:p>
            <a:pPr indent="0" lvl="0" marL="0" rtl="0" algn="l">
              <a:spcBef>
                <a:spcPts val="0"/>
              </a:spcBef>
              <a:spcAft>
                <a:spcPts val="0"/>
              </a:spcAft>
              <a:buNone/>
            </a:pPr>
            <a:r>
              <a:rPr lang="en" sz="1800">
                <a:solidFill>
                  <a:schemeClr val="lt2"/>
                </a:solidFill>
                <a:latin typeface="Lato"/>
                <a:ea typeface="Lato"/>
                <a:cs typeface="Lato"/>
                <a:sym typeface="Lato"/>
              </a:rPr>
              <a:t>&gt;&gt;</a:t>
            </a:r>
            <a:r>
              <a:rPr lang="en" sz="1800">
                <a:solidFill>
                  <a:schemeClr val="lt2"/>
                </a:solidFill>
                <a:latin typeface="Lato"/>
                <a:ea typeface="Lato"/>
                <a:cs typeface="Lato"/>
                <a:sym typeface="Lato"/>
              </a:rPr>
              <a:t>msg db 'Hello, ICS Class!',0xa</a:t>
            </a:r>
            <a:r>
              <a:rPr lang="en" sz="1800">
                <a:latin typeface="Lato"/>
                <a:ea typeface="Lato"/>
                <a:cs typeface="Lato"/>
                <a:sym typeface="Lato"/>
              </a:rPr>
              <a:t>	 ;our string</a:t>
            </a:r>
            <a:endParaRPr sz="1800">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&gt;&gt;</a:t>
            </a:r>
            <a:r>
              <a:rPr lang="en" sz="1800">
                <a:latin typeface="Lato"/>
                <a:ea typeface="Lato"/>
                <a:cs typeface="Lato"/>
                <a:sym typeface="Lato"/>
              </a:rPr>
              <a:t>len equ 15				 ;specifying its length</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Sentinel Character </a:t>
            </a:r>
            <a:r>
              <a:rPr lang="en">
                <a:solidFill>
                  <a:schemeClr val="dk1"/>
                </a:solidFill>
              </a:rPr>
              <a:t>Storage.</a:t>
            </a:r>
            <a:endParaRPr>
              <a:solidFill>
                <a:schemeClr val="dk1"/>
              </a:solidFill>
            </a:endParaRPr>
          </a:p>
        </p:txBody>
      </p:sp>
      <p:sp>
        <p:nvSpPr>
          <p:cNvPr id="155" name="Google Shape;155;p26"/>
          <p:cNvSpPr txBox="1"/>
          <p:nvPr/>
        </p:nvSpPr>
        <p:spPr>
          <a:xfrm>
            <a:off x="2510150" y="1211350"/>
            <a:ext cx="6321600" cy="19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Alternatively, you can store strings with a trailing sentinel character to delimit a string.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After that use test instruction to check the end of the string</a:t>
            </a:r>
            <a:endParaRPr sz="2400">
              <a:latin typeface="Lato"/>
              <a:ea typeface="Lato"/>
              <a:cs typeface="Lato"/>
              <a:sym typeface="Lato"/>
            </a:endParaRPr>
          </a:p>
        </p:txBody>
      </p:sp>
      <p:sp>
        <p:nvSpPr>
          <p:cNvPr id="156" name="Google Shape;156;p26"/>
          <p:cNvSpPr txBox="1"/>
          <p:nvPr/>
        </p:nvSpPr>
        <p:spPr>
          <a:xfrm>
            <a:off x="2510150" y="3162250"/>
            <a:ext cx="6211800" cy="11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&gt;&gt;</a:t>
            </a:r>
            <a:r>
              <a:rPr lang="en" sz="1800">
                <a:latin typeface="Lato"/>
                <a:ea typeface="Lato"/>
                <a:cs typeface="Lato"/>
                <a:sym typeface="Lato"/>
              </a:rPr>
              <a:t>message DB 'I love assembly language!', 0</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a:t>
            </a:r>
            <a:endParaRPr sz="1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0" name="Shape 160"/>
        <p:cNvGrpSpPr/>
        <p:nvPr/>
      </p:nvGrpSpPr>
      <p:grpSpPr>
        <a:xfrm>
          <a:off x="0" y="0"/>
          <a:ext cx="0" cy="0"/>
          <a:chOff x="0" y="0"/>
          <a:chExt cx="0" cy="0"/>
        </a:xfrm>
      </p:grpSpPr>
      <p:sp>
        <p:nvSpPr>
          <p:cNvPr id="161" name="Google Shape;161;p27"/>
          <p:cNvSpPr txBox="1"/>
          <p:nvPr>
            <p:ph type="title"/>
          </p:nvPr>
        </p:nvSpPr>
        <p:spPr>
          <a:xfrm>
            <a:off x="96150" y="1912650"/>
            <a:ext cx="43890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String Instructions</a:t>
            </a:r>
            <a:endParaRPr/>
          </a:p>
        </p:txBody>
      </p:sp>
      <p:sp>
        <p:nvSpPr>
          <p:cNvPr id="162" name="Google Shape;162;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Each string instruction may require a source operand, a destination operand or both.</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Instruction Registers</a:t>
            </a:r>
            <a:r>
              <a:rPr lang="en">
                <a:solidFill>
                  <a:schemeClr val="dk1"/>
                </a:solidFill>
              </a:rPr>
              <a:t>.</a:t>
            </a:r>
            <a:endParaRPr>
              <a:solidFill>
                <a:schemeClr val="dk1"/>
              </a:solidFill>
            </a:endParaRPr>
          </a:p>
        </p:txBody>
      </p:sp>
      <p:sp>
        <p:nvSpPr>
          <p:cNvPr id="168" name="Google Shape;168;p28"/>
          <p:cNvSpPr txBox="1"/>
          <p:nvPr/>
        </p:nvSpPr>
        <p:spPr>
          <a:xfrm>
            <a:off x="2510150" y="1211350"/>
            <a:ext cx="6321600" cy="23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For 32-bit segments, string instructions use ESI and EDI registers to point to the source and destination operands, respectively.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For 16-bit segments however, the SI and the DI registers are used.</a:t>
            </a:r>
            <a:endParaRPr sz="24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Instructions.</a:t>
            </a:r>
            <a:endParaRPr>
              <a:solidFill>
                <a:schemeClr val="dk1"/>
              </a:solidFill>
            </a:endParaRPr>
          </a:p>
        </p:txBody>
      </p:sp>
      <p:sp>
        <p:nvSpPr>
          <p:cNvPr id="174" name="Google Shape;174;p29"/>
          <p:cNvSpPr txBox="1"/>
          <p:nvPr/>
        </p:nvSpPr>
        <p:spPr>
          <a:xfrm>
            <a:off x="2510150" y="1211350"/>
            <a:ext cx="63216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There are five basic instructions for processing strings:</a:t>
            </a:r>
            <a:endParaRPr sz="3000">
              <a:latin typeface="Lato"/>
              <a:ea typeface="Lato"/>
              <a:cs typeface="Lato"/>
              <a:sym typeface="Lato"/>
            </a:endParaRPr>
          </a:p>
        </p:txBody>
      </p:sp>
      <p:sp>
        <p:nvSpPr>
          <p:cNvPr id="175" name="Google Shape;175;p29"/>
          <p:cNvSpPr txBox="1"/>
          <p:nvPr/>
        </p:nvSpPr>
        <p:spPr>
          <a:xfrm>
            <a:off x="2510150" y="2658900"/>
            <a:ext cx="6211800" cy="170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b="1" lang="en" sz="1800">
                <a:solidFill>
                  <a:schemeClr val="dk2"/>
                </a:solidFill>
              </a:rPr>
              <a:t>MOVS</a:t>
            </a:r>
            <a:endParaRPr b="1" sz="1800">
              <a:solidFill>
                <a:schemeClr val="dk2"/>
              </a:solidFill>
            </a:endParaRPr>
          </a:p>
          <a:p>
            <a:pPr indent="-342900" lvl="0" marL="457200" rtl="0" algn="l">
              <a:spcBef>
                <a:spcPts val="0"/>
              </a:spcBef>
              <a:spcAft>
                <a:spcPts val="0"/>
              </a:spcAft>
              <a:buSzPts val="1800"/>
              <a:buFont typeface="Lato"/>
              <a:buChar char="➔"/>
            </a:pPr>
            <a:r>
              <a:rPr b="1" lang="en" sz="1800">
                <a:solidFill>
                  <a:schemeClr val="dk2"/>
                </a:solidFill>
              </a:rPr>
              <a:t>LODS</a:t>
            </a:r>
            <a:r>
              <a:rPr lang="en" sz="1800">
                <a:solidFill>
                  <a:schemeClr val="dk2"/>
                </a:solidFill>
              </a:rPr>
              <a:t> </a:t>
            </a:r>
            <a:endParaRPr sz="1800">
              <a:solidFill>
                <a:schemeClr val="dk2"/>
              </a:solidFill>
            </a:endParaRPr>
          </a:p>
          <a:p>
            <a:pPr indent="-342900" lvl="0" marL="457200" rtl="0" algn="l">
              <a:spcBef>
                <a:spcPts val="0"/>
              </a:spcBef>
              <a:spcAft>
                <a:spcPts val="0"/>
              </a:spcAft>
              <a:buClr>
                <a:schemeClr val="dk2"/>
              </a:buClr>
              <a:buSzPts val="1800"/>
              <a:buFont typeface="Lato"/>
              <a:buChar char="➔"/>
            </a:pPr>
            <a:r>
              <a:rPr b="1" lang="en" sz="1800">
                <a:solidFill>
                  <a:schemeClr val="dk2"/>
                </a:solidFill>
              </a:rPr>
              <a:t>STOS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b="1" lang="en" sz="1800">
                <a:solidFill>
                  <a:schemeClr val="dk2"/>
                </a:solidFill>
              </a:rPr>
              <a:t>CMPS</a:t>
            </a:r>
            <a:endParaRPr b="1" sz="1800">
              <a:solidFill>
                <a:schemeClr val="dk2"/>
              </a:solidFill>
            </a:endParaRPr>
          </a:p>
          <a:p>
            <a:pPr indent="-342900" lvl="0" marL="457200" rtl="0" algn="l">
              <a:spcBef>
                <a:spcPts val="0"/>
              </a:spcBef>
              <a:spcAft>
                <a:spcPts val="0"/>
              </a:spcAft>
              <a:buClr>
                <a:schemeClr val="dk2"/>
              </a:buClr>
              <a:buSzPts val="1800"/>
              <a:buFont typeface="Lato"/>
              <a:buChar char="➔"/>
            </a:pPr>
            <a:r>
              <a:rPr b="1" lang="en" sz="1800">
                <a:solidFill>
                  <a:schemeClr val="dk2"/>
                </a:solidFill>
              </a:rPr>
              <a:t>SCAS</a:t>
            </a:r>
            <a:endParaRPr b="1"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MOVS</a:t>
            </a:r>
            <a:r>
              <a:rPr lang="en">
                <a:solidFill>
                  <a:schemeClr val="dk1"/>
                </a:solidFill>
              </a:rPr>
              <a:t>.</a:t>
            </a:r>
            <a:endParaRPr>
              <a:solidFill>
                <a:schemeClr val="dk1"/>
              </a:solidFill>
            </a:endParaRPr>
          </a:p>
        </p:txBody>
      </p:sp>
      <p:sp>
        <p:nvSpPr>
          <p:cNvPr id="181" name="Google Shape;181;p30"/>
          <p:cNvSpPr txBox="1"/>
          <p:nvPr/>
        </p:nvSpPr>
        <p:spPr>
          <a:xfrm>
            <a:off x="2510150" y="1211350"/>
            <a:ext cx="6321600" cy="15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This instruction moves 1 Byte, Word or Doubleword of data from memory location to another.</a:t>
            </a:r>
            <a:r>
              <a:rPr lang="en" sz="2400">
                <a:latin typeface="Lato"/>
                <a:ea typeface="Lato"/>
                <a:cs typeface="Lato"/>
                <a:sym typeface="Lato"/>
              </a:rPr>
              <a:t> </a:t>
            </a:r>
            <a:endParaRPr sz="24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LODS</a:t>
            </a:r>
            <a:r>
              <a:rPr lang="en">
                <a:solidFill>
                  <a:schemeClr val="dk1"/>
                </a:solidFill>
              </a:rPr>
              <a:t>.</a:t>
            </a:r>
            <a:endParaRPr>
              <a:solidFill>
                <a:schemeClr val="dk1"/>
              </a:solidFill>
            </a:endParaRPr>
          </a:p>
        </p:txBody>
      </p:sp>
      <p:sp>
        <p:nvSpPr>
          <p:cNvPr id="187" name="Google Shape;187;p31"/>
          <p:cNvSpPr txBox="1"/>
          <p:nvPr/>
        </p:nvSpPr>
        <p:spPr>
          <a:xfrm>
            <a:off x="2510150" y="1211350"/>
            <a:ext cx="6321600" cy="22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This instruction loads from memory. If the operand is of one byte(8bits), it is loaded into the AL register, if the operand is one word, it is loaded into the AX(16 bits) register and a doubleword, the EAX register(holds 32 bits)</a:t>
            </a:r>
            <a:r>
              <a:rPr lang="en" sz="2400">
                <a:latin typeface="Lato"/>
                <a:ea typeface="Lato"/>
                <a:cs typeface="Lato"/>
                <a:sym typeface="Lato"/>
              </a:rPr>
              <a:t>. </a:t>
            </a:r>
            <a:endParaRPr sz="24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Definition</a:t>
            </a:r>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A set of characters that also contain spaces and numbers used to represent text.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STOS</a:t>
            </a:r>
            <a:r>
              <a:rPr lang="en">
                <a:solidFill>
                  <a:schemeClr val="dk1"/>
                </a:solidFill>
              </a:rPr>
              <a:t>.</a:t>
            </a:r>
            <a:endParaRPr>
              <a:solidFill>
                <a:schemeClr val="dk1"/>
              </a:solidFill>
            </a:endParaRPr>
          </a:p>
        </p:txBody>
      </p:sp>
      <p:sp>
        <p:nvSpPr>
          <p:cNvPr id="193" name="Google Shape;193;p32"/>
          <p:cNvSpPr txBox="1"/>
          <p:nvPr/>
        </p:nvSpPr>
        <p:spPr>
          <a:xfrm>
            <a:off x="2510150" y="1211350"/>
            <a:ext cx="6321600" cy="22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This instruction stores data from a register (AL, AX, or EAX) to memory</a:t>
            </a:r>
            <a:r>
              <a:rPr lang="en" sz="2400">
                <a:latin typeface="Lato"/>
                <a:ea typeface="Lato"/>
                <a:cs typeface="Lato"/>
                <a:sym typeface="Lato"/>
              </a:rPr>
              <a:t>. </a:t>
            </a:r>
            <a:endParaRPr sz="24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CMPS</a:t>
            </a:r>
            <a:r>
              <a:rPr lang="en">
                <a:solidFill>
                  <a:schemeClr val="dk1"/>
                </a:solidFill>
              </a:rPr>
              <a:t>.</a:t>
            </a:r>
            <a:endParaRPr>
              <a:solidFill>
                <a:schemeClr val="dk1"/>
              </a:solidFill>
            </a:endParaRPr>
          </a:p>
        </p:txBody>
      </p:sp>
      <p:sp>
        <p:nvSpPr>
          <p:cNvPr id="199" name="Google Shape;199;p33"/>
          <p:cNvSpPr txBox="1"/>
          <p:nvPr/>
        </p:nvSpPr>
        <p:spPr>
          <a:xfrm>
            <a:off x="2510150" y="1211350"/>
            <a:ext cx="6321600" cy="22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This instruction compares two data items in memory. Data could be of a byte size, word or doubleword</a:t>
            </a:r>
            <a:r>
              <a:rPr lang="en" sz="2400">
                <a:latin typeface="Lato"/>
                <a:ea typeface="Lato"/>
                <a:cs typeface="Lato"/>
                <a:sym typeface="Lato"/>
              </a:rPr>
              <a:t>. </a:t>
            </a:r>
            <a:endParaRPr sz="24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SCAS</a:t>
            </a:r>
            <a:r>
              <a:rPr lang="en">
                <a:solidFill>
                  <a:schemeClr val="dk1"/>
                </a:solidFill>
              </a:rPr>
              <a:t>.</a:t>
            </a:r>
            <a:endParaRPr>
              <a:solidFill>
                <a:schemeClr val="dk1"/>
              </a:solidFill>
            </a:endParaRPr>
          </a:p>
        </p:txBody>
      </p:sp>
      <p:sp>
        <p:nvSpPr>
          <p:cNvPr id="205" name="Google Shape;205;p34"/>
          <p:cNvSpPr txBox="1"/>
          <p:nvPr/>
        </p:nvSpPr>
        <p:spPr>
          <a:xfrm>
            <a:off x="2510150" y="1211350"/>
            <a:ext cx="6321600" cy="22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This instruction compares the contents of a register (AL, AX or EAX) with the contents of an item in memory</a:t>
            </a:r>
            <a:r>
              <a:rPr lang="en" sz="2400">
                <a:latin typeface="Lato"/>
                <a:ea typeface="Lato"/>
                <a:cs typeface="Lato"/>
                <a:sym typeface="Lato"/>
              </a:rPr>
              <a:t>. </a:t>
            </a:r>
            <a:endParaRPr sz="24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How it works</a:t>
            </a:r>
            <a:r>
              <a:rPr lang="en">
                <a:solidFill>
                  <a:schemeClr val="dk1"/>
                </a:solidFill>
              </a:rPr>
              <a:t>.</a:t>
            </a:r>
            <a:endParaRPr>
              <a:solidFill>
                <a:schemeClr val="dk1"/>
              </a:solidFill>
            </a:endParaRPr>
          </a:p>
        </p:txBody>
      </p:sp>
      <p:sp>
        <p:nvSpPr>
          <p:cNvPr id="211" name="Google Shape;211;p35"/>
          <p:cNvSpPr txBox="1"/>
          <p:nvPr/>
        </p:nvSpPr>
        <p:spPr>
          <a:xfrm>
            <a:off x="2510150" y="1211350"/>
            <a:ext cx="6321600" cy="25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These instructions use the ES:DI and DS:SI pair of registers, where DI and SI registers contain valid offset addresses that refers to bytes stored in memory.</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 SI is normally associated with DS (data segment) and DI is always associated with ES (extra segment)</a:t>
            </a:r>
            <a:r>
              <a:rPr lang="en" sz="2400">
                <a:latin typeface="Lato"/>
                <a:ea typeface="Lato"/>
                <a:cs typeface="Lato"/>
                <a:sym typeface="Lato"/>
              </a:rPr>
              <a:t>. </a:t>
            </a:r>
            <a:endParaRPr sz="24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Why</a:t>
            </a:r>
            <a:r>
              <a:rPr lang="en">
                <a:solidFill>
                  <a:schemeClr val="dk1"/>
                </a:solidFill>
              </a:rPr>
              <a:t> it works.</a:t>
            </a:r>
            <a:endParaRPr>
              <a:solidFill>
                <a:schemeClr val="dk1"/>
              </a:solidFill>
            </a:endParaRPr>
          </a:p>
        </p:txBody>
      </p:sp>
      <p:sp>
        <p:nvSpPr>
          <p:cNvPr id="217" name="Google Shape;217;p36"/>
          <p:cNvSpPr txBox="1"/>
          <p:nvPr/>
        </p:nvSpPr>
        <p:spPr>
          <a:xfrm>
            <a:off x="2510150" y="1211350"/>
            <a:ext cx="6321600" cy="25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The DS:SI (or ESI) and ES:DI (or EDI) registers point to the source and destination operands, respectively. </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The source operand is assumed to be at DS:SI (or ESI) and the destination operand at ES:DI (or EDI) in memory</a:t>
            </a:r>
            <a:r>
              <a:rPr lang="en" sz="2400">
                <a:latin typeface="Lato"/>
                <a:ea typeface="Lato"/>
                <a:cs typeface="Lato"/>
                <a:sym typeface="Lato"/>
              </a:rPr>
              <a:t>.</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about 16 bit registers?</a:t>
            </a:r>
            <a:endParaRPr>
              <a:solidFill>
                <a:schemeClr val="dk1"/>
              </a:solidFill>
            </a:endParaRPr>
          </a:p>
        </p:txBody>
      </p:sp>
      <p:sp>
        <p:nvSpPr>
          <p:cNvPr id="223" name="Google Shape;223;p37"/>
          <p:cNvSpPr txBox="1"/>
          <p:nvPr/>
        </p:nvSpPr>
        <p:spPr>
          <a:xfrm>
            <a:off x="2510150" y="1211350"/>
            <a:ext cx="6321600" cy="15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For 16-bit addresses, the SI and DI registers are used, and for 32-bit addresses, the ESI and EDI registers are used.</a:t>
            </a:r>
            <a:endParaRPr sz="24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7" name="Shape 227"/>
        <p:cNvGrpSpPr/>
        <p:nvPr/>
      </p:nvGrpSpPr>
      <p:grpSpPr>
        <a:xfrm>
          <a:off x="0" y="0"/>
          <a:ext cx="0" cy="0"/>
          <a:chOff x="0" y="0"/>
          <a:chExt cx="0" cy="0"/>
        </a:xfrm>
      </p:grpSpPr>
      <p:sp>
        <p:nvSpPr>
          <p:cNvPr id="228" name="Google Shape;228;p38"/>
          <p:cNvSpPr txBox="1"/>
          <p:nvPr>
            <p:ph type="title"/>
          </p:nvPr>
        </p:nvSpPr>
        <p:spPr>
          <a:xfrm>
            <a:off x="96150" y="1912650"/>
            <a:ext cx="43890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That’s It!</a:t>
            </a:r>
            <a:endParaRPr/>
          </a:p>
        </p:txBody>
      </p:sp>
      <p:sp>
        <p:nvSpPr>
          <p:cNvPr id="229" name="Google Shape;229;p38"/>
          <p:cNvSpPr txBox="1"/>
          <p:nvPr>
            <p:ph idx="2" type="body"/>
          </p:nvPr>
        </p:nvSpPr>
        <p:spPr>
          <a:xfrm>
            <a:off x="4939500" y="1866400"/>
            <a:ext cx="3837000" cy="3972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Questions or Queries?</a:t>
            </a:r>
            <a:endParaRPr b="1"/>
          </a:p>
        </p:txBody>
      </p:sp>
      <p:sp>
        <p:nvSpPr>
          <p:cNvPr id="230" name="Google Shape;230;p38"/>
          <p:cNvSpPr txBox="1"/>
          <p:nvPr/>
        </p:nvSpPr>
        <p:spPr>
          <a:xfrm>
            <a:off x="4939500" y="2263600"/>
            <a:ext cx="3837000" cy="179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1"/>
                </a:solidFill>
                <a:latin typeface="Lato"/>
                <a:ea typeface="Lato"/>
                <a:cs typeface="Lato"/>
                <a:sym typeface="Lato"/>
              </a:rPr>
              <a:t>Compiled by:</a:t>
            </a:r>
            <a:endParaRPr b="1" sz="1800">
              <a:solidFill>
                <a:schemeClr val="lt1"/>
              </a:solidFill>
              <a:latin typeface="Lato"/>
              <a:ea typeface="Lato"/>
              <a:cs typeface="Lato"/>
              <a:sym typeface="Lato"/>
            </a:endParaRPr>
          </a:p>
          <a:p>
            <a:pPr indent="-342900" lvl="0" marL="457200" rtl="0" algn="l">
              <a:lnSpc>
                <a:spcPct val="115000"/>
              </a:lnSpc>
              <a:spcBef>
                <a:spcPts val="1600"/>
              </a:spcBef>
              <a:spcAft>
                <a:spcPts val="0"/>
              </a:spcAft>
              <a:buClr>
                <a:schemeClr val="lt1"/>
              </a:buClr>
              <a:buSzPts val="1800"/>
              <a:buFont typeface="Lato"/>
              <a:buChar char="●"/>
            </a:pPr>
            <a:r>
              <a:rPr b="1" lang="en" sz="1800">
                <a:solidFill>
                  <a:schemeClr val="lt1"/>
                </a:solidFill>
                <a:latin typeface="Lato"/>
                <a:ea typeface="Lato"/>
                <a:cs typeface="Lato"/>
                <a:sym typeface="Lato"/>
              </a:rPr>
              <a:t> Bry.</a:t>
            </a:r>
            <a:endParaRPr b="1"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rPr b="1" lang="en" sz="1800">
                <a:solidFill>
                  <a:schemeClr val="lt1"/>
                </a:solidFill>
                <a:latin typeface="Lato"/>
                <a:ea typeface="Lato"/>
                <a:cs typeface="Lato"/>
                <a:sym typeface="Lato"/>
              </a:rPr>
              <a:t>Gabriel.</a:t>
            </a:r>
            <a:endParaRPr b="1"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rPr b="1" lang="en" sz="1800">
                <a:solidFill>
                  <a:schemeClr val="lt1"/>
                </a:solidFill>
                <a:latin typeface="Lato"/>
                <a:ea typeface="Lato"/>
                <a:cs typeface="Lato"/>
                <a:sym typeface="Lato"/>
              </a:rPr>
              <a:t>Ceasar.</a:t>
            </a:r>
            <a:endParaRPr b="1" sz="1800">
              <a:solidFill>
                <a:schemeClr val="lt1"/>
              </a:solidFill>
              <a:latin typeface="Lato"/>
              <a:ea typeface="Lato"/>
              <a:cs typeface="Lato"/>
              <a:sym typeface="Lato"/>
            </a:endParaRPr>
          </a:p>
          <a:p>
            <a:pPr indent="-342900" lvl="0" marL="457200" rtl="0" algn="l">
              <a:lnSpc>
                <a:spcPct val="115000"/>
              </a:lnSpc>
              <a:spcBef>
                <a:spcPts val="0"/>
              </a:spcBef>
              <a:spcAft>
                <a:spcPts val="0"/>
              </a:spcAft>
              <a:buClr>
                <a:schemeClr val="lt1"/>
              </a:buClr>
              <a:buSzPts val="1800"/>
              <a:buFont typeface="Lato"/>
              <a:buChar char="●"/>
            </a:pPr>
            <a:r>
              <a:rPr b="1" lang="en" sz="1800">
                <a:solidFill>
                  <a:schemeClr val="lt1"/>
                </a:solidFill>
                <a:latin typeface="Lato"/>
                <a:ea typeface="Lato"/>
                <a:cs typeface="Lato"/>
                <a:sym typeface="Lato"/>
              </a:rPr>
              <a:t>John.</a:t>
            </a:r>
            <a:endParaRPr b="1" sz="18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Simple Example.</a:t>
            </a:r>
            <a:endParaRPr>
              <a:solidFill>
                <a:schemeClr val="dk1"/>
              </a:solidFill>
            </a:endParaRPr>
          </a:p>
        </p:txBody>
      </p:sp>
      <p:sp>
        <p:nvSpPr>
          <p:cNvPr id="85" name="Google Shape;85;p15"/>
          <p:cNvSpPr txBox="1"/>
          <p:nvPr/>
        </p:nvSpPr>
        <p:spPr>
          <a:xfrm>
            <a:off x="2492825" y="1648350"/>
            <a:ext cx="6321600" cy="18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For example, the word "hamburger" and the phrase "I ate 3 hamburgers" are both strings.</a:t>
            </a:r>
            <a:endParaRPr sz="30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About Strings</a:t>
            </a:r>
            <a:r>
              <a:rPr lang="en">
                <a:solidFill>
                  <a:schemeClr val="dk1"/>
                </a:solidFill>
              </a:rPr>
              <a:t>.</a:t>
            </a:r>
            <a:endParaRPr>
              <a:solidFill>
                <a:schemeClr val="dk1"/>
              </a:solidFill>
            </a:endParaRPr>
          </a:p>
        </p:txBody>
      </p:sp>
      <p:sp>
        <p:nvSpPr>
          <p:cNvPr id="91" name="Google Shape;91;p16"/>
          <p:cNvSpPr txBox="1"/>
          <p:nvPr/>
        </p:nvSpPr>
        <p:spPr>
          <a:xfrm>
            <a:off x="2400250" y="1648350"/>
            <a:ext cx="6414000" cy="18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In assembly language, any sequence of bytes in memory may be considered a string.</a:t>
            </a:r>
            <a:endParaRPr sz="3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String types.</a:t>
            </a:r>
            <a:endParaRPr/>
          </a:p>
        </p:txBody>
      </p:sp>
      <p:sp>
        <p:nvSpPr>
          <p:cNvPr id="97" name="Google Shape;97;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There are two types of string operands: </a:t>
            </a:r>
            <a:endParaRPr b="1"/>
          </a:p>
          <a:p>
            <a:pPr indent="0" lvl="0" marL="0" rtl="0" algn="l">
              <a:spcBef>
                <a:spcPts val="1600"/>
              </a:spcBef>
              <a:spcAft>
                <a:spcPts val="1600"/>
              </a:spcAft>
              <a:buNone/>
            </a:pPr>
            <a:r>
              <a:rPr b="1" lang="en"/>
              <a:t>Source and Destination Strings.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Source Strings</a:t>
            </a:r>
            <a:r>
              <a:rPr lang="en">
                <a:solidFill>
                  <a:schemeClr val="dk1"/>
                </a:solidFill>
              </a:rPr>
              <a:t>.</a:t>
            </a:r>
            <a:endParaRPr>
              <a:solidFill>
                <a:schemeClr val="dk1"/>
              </a:solidFill>
            </a:endParaRPr>
          </a:p>
        </p:txBody>
      </p:sp>
      <p:sp>
        <p:nvSpPr>
          <p:cNvPr id="103" name="Google Shape;103;p18"/>
          <p:cNvSpPr txBox="1"/>
          <p:nvPr/>
        </p:nvSpPr>
        <p:spPr>
          <a:xfrm>
            <a:off x="2400250" y="1648350"/>
            <a:ext cx="6414000" cy="18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Simply strings that you read from. A source string is pointed to by ESI register.</a:t>
            </a:r>
            <a:endParaRPr sz="3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Destination</a:t>
            </a:r>
            <a:r>
              <a:rPr lang="en">
                <a:solidFill>
                  <a:schemeClr val="dk1"/>
                </a:solidFill>
              </a:rPr>
              <a:t> Strings.</a:t>
            </a:r>
            <a:endParaRPr>
              <a:solidFill>
                <a:schemeClr val="dk1"/>
              </a:solidFill>
            </a:endParaRPr>
          </a:p>
        </p:txBody>
      </p:sp>
      <p:sp>
        <p:nvSpPr>
          <p:cNvPr id="109" name="Google Shape;109;p19"/>
          <p:cNvSpPr txBox="1"/>
          <p:nvPr/>
        </p:nvSpPr>
        <p:spPr>
          <a:xfrm>
            <a:off x="2400250" y="1648350"/>
            <a:ext cx="6414000" cy="18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Strings that you write to</a:t>
            </a:r>
            <a:r>
              <a:rPr lang="en" sz="3000">
                <a:latin typeface="Lato"/>
                <a:ea typeface="Lato"/>
                <a:cs typeface="Lato"/>
                <a:sym typeface="Lato"/>
              </a:rPr>
              <a:t>. Usually pointed to by EDI register.</a:t>
            </a:r>
            <a:endParaRPr sz="30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115" name="Google Shape;115;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t>Strings are implemented using the  db/dw/dd keyword.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Sample Code</a:t>
            </a:r>
            <a:r>
              <a:rPr lang="en">
                <a:solidFill>
                  <a:schemeClr val="dk1"/>
                </a:solidFill>
              </a:rPr>
              <a:t>.</a:t>
            </a:r>
            <a:endParaRPr>
              <a:solidFill>
                <a:schemeClr val="dk1"/>
              </a:solidFill>
            </a:endParaRPr>
          </a:p>
        </p:txBody>
      </p:sp>
      <p:sp>
        <p:nvSpPr>
          <p:cNvPr id="121" name="Google Shape;121;p21"/>
          <p:cNvSpPr txBox="1"/>
          <p:nvPr/>
        </p:nvSpPr>
        <p:spPr>
          <a:xfrm>
            <a:off x="2492825" y="1648350"/>
            <a:ext cx="6321600" cy="8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Lato"/>
                <a:ea typeface="Lato"/>
                <a:cs typeface="Lato"/>
                <a:sym typeface="Lato"/>
              </a:rPr>
              <a:t>&gt;&gt;msg  db  'Hello, ICS Class!', 0xa</a:t>
            </a:r>
            <a:endParaRPr sz="3000">
              <a:latin typeface="Lato"/>
              <a:ea typeface="Lato"/>
              <a:cs typeface="Lato"/>
              <a:sym typeface="Lato"/>
            </a:endParaRPr>
          </a:p>
        </p:txBody>
      </p:sp>
      <p:sp>
        <p:nvSpPr>
          <p:cNvPr id="122" name="Google Shape;122;p21"/>
          <p:cNvSpPr txBox="1"/>
          <p:nvPr/>
        </p:nvSpPr>
        <p:spPr>
          <a:xfrm>
            <a:off x="2510150" y="2658900"/>
            <a:ext cx="6211800" cy="19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The ‘msg’  and ‘db’ keyword are used to initiate the string “Hello, world” into a constant variable called ‘msg’</a:t>
            </a:r>
            <a:endParaRPr sz="1800">
              <a:latin typeface="Lato"/>
              <a:ea typeface="Lato"/>
              <a:cs typeface="Lato"/>
              <a:sym typeface="Lato"/>
            </a:endParaRPr>
          </a:p>
          <a:p>
            <a:pPr indent="0" lvl="0" marL="0" rtl="0" algn="l">
              <a:spcBef>
                <a:spcPts val="0"/>
              </a:spcBef>
              <a:spcAft>
                <a:spcPts val="0"/>
              </a:spcAft>
              <a:buNone/>
            </a:pPr>
            <a:r>
              <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The ‘0xa’ is responsible for skipping to the next line during runtime.</a:t>
            </a:r>
            <a:endParaRPr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