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0581A2-6C2E-4E21-B13C-E2AD3A5BA1A9}">
  <a:tblStyle styleId="{1D0581A2-6C2E-4E21-B13C-E2AD3A5BA1A9}" styleName="Table_0">
    <a:wholeTbl>
      <a:tcTxStyle b="off" i="off">
        <a:font>
          <a:latin typeface="Century Gothic"/>
          <a:ea typeface="Century Gothic"/>
          <a:cs typeface="Century Gothic"/>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lastCol>
    <a:firstCol>
      <a:tcTxStyle b="on" i="off"/>
    </a:firstCol>
    <a:lastRow>
      <a:tcTxStyle b="on" i="off"/>
      <a:tcStyle>
        <a:tcBdr>
          <a:top>
            <a:ln cap="flat" cmpd="sng" w="12700">
              <a:solidFill>
                <a:schemeClr val="l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l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1be0d9e6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1be0d9e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1be0d9e6d_1_9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1be0d9e6d_1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1be0d9e6d_1_9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be0d9e6d_1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1be0d9e6d_1_9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1be0d9e6d_1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1be0d9e6d_1_9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1be0d9e6d_1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1be0d9e6d_1_9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1be0d9e6d_1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1be0d9e6d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1be0d9e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154955" y="1447800"/>
            <a:ext cx="8825700" cy="3329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7200"/>
              <a:buFont typeface="Century Gothic"/>
              <a:buNone/>
              <a:defRPr sz="7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 name="Google Shape;19;p2"/>
          <p:cNvSpPr txBox="1"/>
          <p:nvPr>
            <p:ph idx="1" type="subTitle"/>
          </p:nvPr>
        </p:nvSpPr>
        <p:spPr>
          <a:xfrm>
            <a:off x="1154955" y="4777380"/>
            <a:ext cx="8825700" cy="861300"/>
          </a:xfrm>
          <a:prstGeom prst="rect">
            <a:avLst/>
          </a:prstGeom>
          <a:noFill/>
          <a:ln>
            <a:noFill/>
          </a:ln>
        </p:spPr>
        <p:txBody>
          <a:bodyPr anchorCtr="0" anchor="t" bIns="45700" lIns="91425" spcFirstLastPara="1" rIns="91425" wrap="square" tIns="45700">
            <a:noAutofit/>
          </a:bodyPr>
          <a:lstStyle>
            <a:lvl1pPr lvl="0" rtl="0" algn="l">
              <a:spcBef>
                <a:spcPts val="1000"/>
              </a:spcBef>
              <a:spcAft>
                <a:spcPts val="0"/>
              </a:spcAft>
              <a:buSzPts val="1600"/>
              <a:buNone/>
              <a:defRPr cap="none">
                <a:solidFill>
                  <a:srgbClr val="86D1D8"/>
                </a:solidFill>
              </a:defRPr>
            </a:lvl1pPr>
            <a:lvl2pPr lvl="1" rtl="0" algn="ctr">
              <a:spcBef>
                <a:spcPts val="1000"/>
              </a:spcBef>
              <a:spcAft>
                <a:spcPts val="0"/>
              </a:spcAft>
              <a:buSzPts val="1440"/>
              <a:buNone/>
              <a:defRPr>
                <a:solidFill>
                  <a:schemeClr val="lt1"/>
                </a:solidFill>
              </a:defRPr>
            </a:lvl2pPr>
            <a:lvl3pPr lvl="2" rtl="0" algn="ctr">
              <a:spcBef>
                <a:spcPts val="1000"/>
              </a:spcBef>
              <a:spcAft>
                <a:spcPts val="0"/>
              </a:spcAft>
              <a:buSzPts val="1280"/>
              <a:buNone/>
              <a:defRPr>
                <a:solidFill>
                  <a:schemeClr val="lt1"/>
                </a:solidFill>
              </a:defRPr>
            </a:lvl3pPr>
            <a:lvl4pPr lvl="3" rtl="0" algn="ctr">
              <a:spcBef>
                <a:spcPts val="1000"/>
              </a:spcBef>
              <a:spcAft>
                <a:spcPts val="0"/>
              </a:spcAft>
              <a:buSzPts val="1120"/>
              <a:buNone/>
              <a:defRPr>
                <a:solidFill>
                  <a:schemeClr val="lt1"/>
                </a:solidFill>
              </a:defRPr>
            </a:lvl4pPr>
            <a:lvl5pPr lvl="4" rtl="0" algn="ctr">
              <a:spcBef>
                <a:spcPts val="1000"/>
              </a:spcBef>
              <a:spcAft>
                <a:spcPts val="0"/>
              </a:spcAft>
              <a:buSzPts val="1120"/>
              <a:buNone/>
              <a:defRPr>
                <a:solidFill>
                  <a:schemeClr val="lt1"/>
                </a:solidFill>
              </a:defRPr>
            </a:lvl5pPr>
            <a:lvl6pPr lvl="5" rtl="0" algn="ctr">
              <a:spcBef>
                <a:spcPts val="1000"/>
              </a:spcBef>
              <a:spcAft>
                <a:spcPts val="0"/>
              </a:spcAft>
              <a:buSzPts val="1120"/>
              <a:buNone/>
              <a:defRPr>
                <a:solidFill>
                  <a:schemeClr val="lt1"/>
                </a:solidFill>
              </a:defRPr>
            </a:lvl6pPr>
            <a:lvl7pPr lvl="6" rtl="0" algn="ctr">
              <a:spcBef>
                <a:spcPts val="1000"/>
              </a:spcBef>
              <a:spcAft>
                <a:spcPts val="0"/>
              </a:spcAft>
              <a:buSzPts val="1120"/>
              <a:buNone/>
              <a:defRPr>
                <a:solidFill>
                  <a:schemeClr val="lt1"/>
                </a:solidFill>
              </a:defRPr>
            </a:lvl7pPr>
            <a:lvl8pPr lvl="7" rtl="0" algn="ctr">
              <a:spcBef>
                <a:spcPts val="1000"/>
              </a:spcBef>
              <a:spcAft>
                <a:spcPts val="0"/>
              </a:spcAft>
              <a:buSzPts val="1120"/>
              <a:buNone/>
              <a:defRPr>
                <a:solidFill>
                  <a:schemeClr val="lt1"/>
                </a:solidFill>
              </a:defRPr>
            </a:lvl8pPr>
            <a:lvl9pPr lvl="8" rtl="0" algn="ctr">
              <a:spcBef>
                <a:spcPts val="1000"/>
              </a:spcBef>
              <a:spcAft>
                <a:spcPts val="0"/>
              </a:spcAft>
              <a:buSzPts val="1120"/>
              <a:buNone/>
              <a:defRPr>
                <a:solidFill>
                  <a:schemeClr val="lt1"/>
                </a:solidFill>
              </a:defRPr>
            </a:lvl9pPr>
          </a:lstStyle>
          <a:p/>
        </p:txBody>
      </p:sp>
      <p:sp>
        <p:nvSpPr>
          <p:cNvPr id="20" name="Google Shape;20;p2"/>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7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6" name="Google Shape;76;p11"/>
          <p:cNvSpPr/>
          <p:nvPr>
            <p:ph idx="2" type="pic"/>
          </p:nvPr>
        </p:nvSpPr>
        <p:spPr>
          <a:xfrm>
            <a:off x="1154955" y="685800"/>
            <a:ext cx="8825700" cy="36408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Google Shape;77;p11"/>
          <p:cNvSpPr txBox="1"/>
          <p:nvPr>
            <p:ph idx="1" type="body"/>
          </p:nvPr>
        </p:nvSpPr>
        <p:spPr>
          <a:xfrm>
            <a:off x="1154956" y="5367325"/>
            <a:ext cx="8825700" cy="4938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78" name="Google Shape;78;p11"/>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1"/>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700" cy="19812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800"/>
              <a:buFont typeface="Century Gothic"/>
              <a:buNone/>
              <a:defRPr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2"/>
          <p:cNvSpPr txBox="1"/>
          <p:nvPr>
            <p:ph idx="1" type="body"/>
          </p:nvPr>
        </p:nvSpPr>
        <p:spPr>
          <a:xfrm>
            <a:off x="1154954" y="3657600"/>
            <a:ext cx="8825700" cy="23622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440"/>
              <a:buNone/>
              <a:defRPr sz="18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84" name="Google Shape;84;p12"/>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2"/>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200" cy="2323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800"/>
              <a:buFont typeface="Century Gothic"/>
              <a:buNone/>
              <a:defRPr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3"/>
          <p:cNvSpPr txBox="1"/>
          <p:nvPr>
            <p:ph idx="1" type="body"/>
          </p:nvPr>
        </p:nvSpPr>
        <p:spPr>
          <a:xfrm>
            <a:off x="1930400" y="3771174"/>
            <a:ext cx="7279500" cy="3423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700" cy="16764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440"/>
              <a:buNone/>
              <a:defRPr sz="18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91" name="Google Shape;91;p13"/>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3"/>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00" cy="1969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00" cy="1969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700" cy="16533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4"/>
          <p:cNvSpPr txBox="1"/>
          <p:nvPr>
            <p:ph idx="1" type="body"/>
          </p:nvPr>
        </p:nvSpPr>
        <p:spPr>
          <a:xfrm>
            <a:off x="1154954" y="4777381"/>
            <a:ext cx="88257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600"/>
              <a:buNone/>
              <a:defRPr sz="2000" cap="none">
                <a:solidFill>
                  <a:srgbClr val="86D1D8"/>
                </a:solidFill>
              </a:defRPr>
            </a:lvl1pPr>
            <a:lvl2pPr indent="-228600" lvl="1" marL="914400" rtl="0" algn="l">
              <a:spcBef>
                <a:spcPts val="1000"/>
              </a:spcBef>
              <a:spcAft>
                <a:spcPts val="0"/>
              </a:spcAft>
              <a:buSzPts val="1440"/>
              <a:buNone/>
              <a:defRPr sz="1800">
                <a:solidFill>
                  <a:schemeClr val="lt1"/>
                </a:solidFill>
              </a:defRPr>
            </a:lvl2pPr>
            <a:lvl3pPr indent="-228600" lvl="2" marL="1371600" rtl="0" algn="l">
              <a:spcBef>
                <a:spcPts val="1000"/>
              </a:spcBef>
              <a:spcAft>
                <a:spcPts val="0"/>
              </a:spcAft>
              <a:buSzPts val="1280"/>
              <a:buNone/>
              <a:defRPr sz="1600">
                <a:solidFill>
                  <a:schemeClr val="lt1"/>
                </a:solidFill>
              </a:defRPr>
            </a:lvl3pPr>
            <a:lvl4pPr indent="-228600" lvl="3" marL="1828800" rtl="0" algn="l">
              <a:spcBef>
                <a:spcPts val="1000"/>
              </a:spcBef>
              <a:spcAft>
                <a:spcPts val="0"/>
              </a:spcAft>
              <a:buSzPts val="1120"/>
              <a:buNone/>
              <a:defRPr sz="1400">
                <a:solidFill>
                  <a:schemeClr val="lt1"/>
                </a:solidFill>
              </a:defRPr>
            </a:lvl4pPr>
            <a:lvl5pPr indent="-228600" lvl="4" marL="2286000" rtl="0" algn="l">
              <a:spcBef>
                <a:spcPts val="1000"/>
              </a:spcBef>
              <a:spcAft>
                <a:spcPts val="0"/>
              </a:spcAft>
              <a:buSzPts val="1120"/>
              <a:buNone/>
              <a:defRPr sz="1400">
                <a:solidFill>
                  <a:schemeClr val="lt1"/>
                </a:solidFill>
              </a:defRPr>
            </a:lvl5pPr>
            <a:lvl6pPr indent="-228600" lvl="5" marL="2743200" rtl="0" algn="l">
              <a:spcBef>
                <a:spcPts val="1000"/>
              </a:spcBef>
              <a:spcAft>
                <a:spcPts val="0"/>
              </a:spcAft>
              <a:buSzPts val="1120"/>
              <a:buNone/>
              <a:defRPr sz="1400">
                <a:solidFill>
                  <a:schemeClr val="lt1"/>
                </a:solidFill>
              </a:defRPr>
            </a:lvl6pPr>
            <a:lvl7pPr indent="-228600" lvl="6" marL="3200400" rtl="0" algn="l">
              <a:spcBef>
                <a:spcPts val="1000"/>
              </a:spcBef>
              <a:spcAft>
                <a:spcPts val="0"/>
              </a:spcAft>
              <a:buSzPts val="1120"/>
              <a:buNone/>
              <a:defRPr sz="1400">
                <a:solidFill>
                  <a:schemeClr val="lt1"/>
                </a:solidFill>
              </a:defRPr>
            </a:lvl7pPr>
            <a:lvl8pPr indent="-228600" lvl="7" marL="3657600" rtl="0" algn="l">
              <a:spcBef>
                <a:spcPts val="1000"/>
              </a:spcBef>
              <a:spcAft>
                <a:spcPts val="0"/>
              </a:spcAft>
              <a:buSzPts val="1120"/>
              <a:buNone/>
              <a:defRPr sz="1400">
                <a:solidFill>
                  <a:schemeClr val="lt1"/>
                </a:solidFill>
              </a:defRPr>
            </a:lvl8pPr>
            <a:lvl9pPr indent="-228600" lvl="8" marL="4114800" rtl="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4"/>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200"/>
              <a:buFont typeface="Century Gothic"/>
              <a:buNone/>
              <a:defRPr sz="4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5"/>
          <p:cNvSpPr txBox="1"/>
          <p:nvPr>
            <p:ph idx="1" type="body"/>
          </p:nvPr>
        </p:nvSpPr>
        <p:spPr>
          <a:xfrm>
            <a:off x="632947" y="1981200"/>
            <a:ext cx="29469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400" cy="35892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1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900" cy="35892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200" cy="35892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9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5"/>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200"/>
              <a:buFont typeface="Century Gothic"/>
              <a:buNone/>
              <a:defRPr sz="4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00" cy="1524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Google Shape;119;p16"/>
          <p:cNvSpPr txBox="1"/>
          <p:nvPr>
            <p:ph idx="3" type="body"/>
          </p:nvPr>
        </p:nvSpPr>
        <p:spPr>
          <a:xfrm>
            <a:off x="652463" y="4827211"/>
            <a:ext cx="2940000" cy="659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4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400" cy="1524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Google Shape;122;p16"/>
          <p:cNvSpPr txBox="1"/>
          <p:nvPr>
            <p:ph idx="6" type="body"/>
          </p:nvPr>
        </p:nvSpPr>
        <p:spPr>
          <a:xfrm>
            <a:off x="3888022" y="4827210"/>
            <a:ext cx="2934300" cy="659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200" cy="1524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Google Shape;125;p16"/>
          <p:cNvSpPr txBox="1"/>
          <p:nvPr>
            <p:ph idx="9" type="body"/>
          </p:nvPr>
        </p:nvSpPr>
        <p:spPr>
          <a:xfrm>
            <a:off x="7124575" y="4827208"/>
            <a:ext cx="2936100" cy="659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900"/>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6"/>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17"/>
          <p:cNvSpPr txBox="1"/>
          <p:nvPr>
            <p:ph idx="1" type="body"/>
          </p:nvPr>
        </p:nvSpPr>
        <p:spPr>
          <a:xfrm rot="5400000">
            <a:off x="3478803" y="-322632"/>
            <a:ext cx="4195500" cy="89466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4" name="Google Shape;134;p17"/>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7"/>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513" y="2466913"/>
            <a:ext cx="5826000" cy="1752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8"/>
          <p:cNvSpPr txBox="1"/>
          <p:nvPr>
            <p:ph idx="1" type="body"/>
          </p:nvPr>
        </p:nvSpPr>
        <p:spPr>
          <a:xfrm rot="5400000">
            <a:off x="1679612" y="-139786"/>
            <a:ext cx="5368800" cy="74232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40" name="Google Shape;140;p18"/>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18"/>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26" name="Google Shape;26;p3"/>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3"/>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1154956" y="2861733"/>
            <a:ext cx="8825700" cy="1915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4000"/>
              <a:buFont typeface="Century Gothic"/>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4"/>
          <p:cNvSpPr txBox="1"/>
          <p:nvPr>
            <p:ph idx="1" type="body"/>
          </p:nvPr>
        </p:nvSpPr>
        <p:spPr>
          <a:xfrm>
            <a:off x="1154955" y="4777381"/>
            <a:ext cx="88257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600"/>
              <a:buNone/>
              <a:defRPr sz="2000" cap="none">
                <a:solidFill>
                  <a:srgbClr val="86D1D8"/>
                </a:solidFill>
              </a:defRPr>
            </a:lvl1pPr>
            <a:lvl2pPr indent="-228600" lvl="1" marL="914400" rtl="0" algn="l">
              <a:spcBef>
                <a:spcPts val="1000"/>
              </a:spcBef>
              <a:spcAft>
                <a:spcPts val="0"/>
              </a:spcAft>
              <a:buSzPts val="1440"/>
              <a:buNone/>
              <a:defRPr sz="1800">
                <a:solidFill>
                  <a:schemeClr val="lt1"/>
                </a:solidFill>
              </a:defRPr>
            </a:lvl2pPr>
            <a:lvl3pPr indent="-228600" lvl="2" marL="1371600" rtl="0" algn="l">
              <a:spcBef>
                <a:spcPts val="1000"/>
              </a:spcBef>
              <a:spcAft>
                <a:spcPts val="0"/>
              </a:spcAft>
              <a:buSzPts val="1280"/>
              <a:buNone/>
              <a:defRPr sz="1600">
                <a:solidFill>
                  <a:schemeClr val="lt1"/>
                </a:solidFill>
              </a:defRPr>
            </a:lvl3pPr>
            <a:lvl4pPr indent="-228600" lvl="3" marL="1828800" rtl="0" algn="l">
              <a:spcBef>
                <a:spcPts val="1000"/>
              </a:spcBef>
              <a:spcAft>
                <a:spcPts val="0"/>
              </a:spcAft>
              <a:buSzPts val="1120"/>
              <a:buNone/>
              <a:defRPr sz="1400">
                <a:solidFill>
                  <a:schemeClr val="lt1"/>
                </a:solidFill>
              </a:defRPr>
            </a:lvl4pPr>
            <a:lvl5pPr indent="-228600" lvl="4" marL="2286000" rtl="0" algn="l">
              <a:spcBef>
                <a:spcPts val="1000"/>
              </a:spcBef>
              <a:spcAft>
                <a:spcPts val="0"/>
              </a:spcAft>
              <a:buSzPts val="1120"/>
              <a:buNone/>
              <a:defRPr sz="1400">
                <a:solidFill>
                  <a:schemeClr val="lt1"/>
                </a:solidFill>
              </a:defRPr>
            </a:lvl5pPr>
            <a:lvl6pPr indent="-228600" lvl="5" marL="2743200" rtl="0" algn="l">
              <a:spcBef>
                <a:spcPts val="1000"/>
              </a:spcBef>
              <a:spcAft>
                <a:spcPts val="0"/>
              </a:spcAft>
              <a:buSzPts val="1120"/>
              <a:buNone/>
              <a:defRPr sz="1400">
                <a:solidFill>
                  <a:schemeClr val="lt1"/>
                </a:solidFill>
              </a:defRPr>
            </a:lvl6pPr>
            <a:lvl7pPr indent="-228600" lvl="6" marL="3200400" rtl="0" algn="l">
              <a:spcBef>
                <a:spcPts val="1000"/>
              </a:spcBef>
              <a:spcAft>
                <a:spcPts val="0"/>
              </a:spcAft>
              <a:buSzPts val="1120"/>
              <a:buNone/>
              <a:defRPr sz="1400">
                <a:solidFill>
                  <a:schemeClr val="lt1"/>
                </a:solidFill>
              </a:defRPr>
            </a:lvl7pPr>
            <a:lvl8pPr indent="-228600" lvl="7" marL="3657600" rtl="0" algn="l">
              <a:spcBef>
                <a:spcPts val="1000"/>
              </a:spcBef>
              <a:spcAft>
                <a:spcPts val="0"/>
              </a:spcAft>
              <a:buSzPts val="1120"/>
              <a:buNone/>
              <a:defRPr sz="1400">
                <a:solidFill>
                  <a:schemeClr val="lt1"/>
                </a:solidFill>
              </a:defRPr>
            </a:lvl8pPr>
            <a:lvl9pPr indent="-228600" lvl="8" marL="4114800" rtl="0" algn="l">
              <a:spcBef>
                <a:spcPts val="1000"/>
              </a:spcBef>
              <a:spcAft>
                <a:spcPts val="0"/>
              </a:spcAft>
              <a:buSzPts val="1120"/>
              <a:buNone/>
              <a:defRPr sz="1400">
                <a:solidFill>
                  <a:schemeClr val="lt1"/>
                </a:solidFill>
              </a:defRPr>
            </a:lvl9pPr>
          </a:lstStyle>
          <a:p/>
        </p:txBody>
      </p:sp>
      <p:sp>
        <p:nvSpPr>
          <p:cNvPr id="32" name="Google Shape;32;p4"/>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3" name="Google Shape;33;p4"/>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5"/>
          <p:cNvSpPr txBox="1"/>
          <p:nvPr>
            <p:ph idx="1" type="body"/>
          </p:nvPr>
        </p:nvSpPr>
        <p:spPr>
          <a:xfrm>
            <a:off x="1103312" y="2060575"/>
            <a:ext cx="4396200" cy="41958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38" name="Google Shape;38;p5"/>
          <p:cNvSpPr txBox="1"/>
          <p:nvPr>
            <p:ph idx="2" type="body"/>
          </p:nvPr>
        </p:nvSpPr>
        <p:spPr>
          <a:xfrm>
            <a:off x="5654493" y="2056092"/>
            <a:ext cx="4396200" cy="42003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39" name="Google Shape;39;p5"/>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5"/>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4200"/>
              <a:buFont typeface="Century Gothic"/>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6"/>
          <p:cNvSpPr txBox="1"/>
          <p:nvPr>
            <p:ph idx="1" type="body"/>
          </p:nvPr>
        </p:nvSpPr>
        <p:spPr>
          <a:xfrm>
            <a:off x="1103313" y="1905000"/>
            <a:ext cx="4396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45" name="Google Shape;45;p6"/>
          <p:cNvSpPr txBox="1"/>
          <p:nvPr>
            <p:ph idx="2" type="body"/>
          </p:nvPr>
        </p:nvSpPr>
        <p:spPr>
          <a:xfrm>
            <a:off x="1103312" y="2514600"/>
            <a:ext cx="4396200" cy="37416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46" name="Google Shape;46;p6"/>
          <p:cNvSpPr txBox="1"/>
          <p:nvPr>
            <p:ph idx="3" type="body"/>
          </p:nvPr>
        </p:nvSpPr>
        <p:spPr>
          <a:xfrm>
            <a:off x="5654495" y="1905000"/>
            <a:ext cx="43962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solidFill>
                  <a:srgbClr val="86D1D8"/>
                </a:solidFill>
              </a:defRPr>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47" name="Google Shape;47;p6"/>
          <p:cNvSpPr txBox="1"/>
          <p:nvPr>
            <p:ph idx="4" type="body"/>
          </p:nvPr>
        </p:nvSpPr>
        <p:spPr>
          <a:xfrm>
            <a:off x="5654495" y="2514600"/>
            <a:ext cx="4396200" cy="37416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48" name="Google Shape;48;p6"/>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6"/>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7"/>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7"/>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8"/>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100" cy="1447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9"/>
          <p:cNvSpPr txBox="1"/>
          <p:nvPr>
            <p:ph idx="1" type="body"/>
          </p:nvPr>
        </p:nvSpPr>
        <p:spPr>
          <a:xfrm>
            <a:off x="4784616" y="1447800"/>
            <a:ext cx="5196000" cy="4572000"/>
          </a:xfrm>
          <a:prstGeom prst="rect">
            <a:avLst/>
          </a:prstGeom>
          <a:noFill/>
          <a:ln>
            <a:noFill/>
          </a:ln>
        </p:spPr>
        <p:txBody>
          <a:bodyPr anchorCtr="0" anchor="ctr" bIns="45700" lIns="91425" spcFirstLastPara="1" rIns="91425" wrap="square" tIns="45700">
            <a:noAutofit/>
          </a:bodyPr>
          <a:lstStyle>
            <a:lvl1pPr indent="-330200" lvl="0" marL="457200" rtl="0" algn="l">
              <a:spcBef>
                <a:spcPts val="1000"/>
              </a:spcBef>
              <a:spcAft>
                <a:spcPts val="0"/>
              </a:spcAft>
              <a:buSzPts val="1600"/>
              <a:buChar char="►"/>
              <a:defRPr sz="2000"/>
            </a:lvl1pPr>
            <a:lvl2pPr indent="-320040" lvl="1" marL="914400" rtl="0" algn="l">
              <a:spcBef>
                <a:spcPts val="1000"/>
              </a:spcBef>
              <a:spcAft>
                <a:spcPts val="0"/>
              </a:spcAft>
              <a:buSzPts val="1440"/>
              <a:buChar char="►"/>
              <a:defRPr sz="1800"/>
            </a:lvl2pPr>
            <a:lvl3pPr indent="-309880" lvl="2" marL="1371600" rtl="0" algn="l">
              <a:spcBef>
                <a:spcPts val="1000"/>
              </a:spcBef>
              <a:spcAft>
                <a:spcPts val="0"/>
              </a:spcAft>
              <a:buSzPts val="1280"/>
              <a:buChar char="►"/>
              <a:defRPr sz="1600"/>
            </a:lvl3pPr>
            <a:lvl4pPr indent="-299719" lvl="3" marL="1828800" rtl="0" algn="l">
              <a:spcBef>
                <a:spcPts val="1000"/>
              </a:spcBef>
              <a:spcAft>
                <a:spcPts val="0"/>
              </a:spcAft>
              <a:buSzPts val="1120"/>
              <a:buChar char="►"/>
              <a:defRPr sz="1400"/>
            </a:lvl4pPr>
            <a:lvl5pPr indent="-299720" lvl="4" marL="2286000" rtl="0" algn="l">
              <a:spcBef>
                <a:spcPts val="1000"/>
              </a:spcBef>
              <a:spcAft>
                <a:spcPts val="0"/>
              </a:spcAft>
              <a:buSzPts val="1120"/>
              <a:buChar char="►"/>
              <a:defRPr sz="1400"/>
            </a:lvl5pPr>
            <a:lvl6pPr indent="-299720" lvl="5" marL="2743200" rtl="0" algn="l">
              <a:spcBef>
                <a:spcPts val="1000"/>
              </a:spcBef>
              <a:spcAft>
                <a:spcPts val="0"/>
              </a:spcAft>
              <a:buSzPts val="1120"/>
              <a:buChar char="►"/>
              <a:defRPr sz="1400"/>
            </a:lvl6pPr>
            <a:lvl7pPr indent="-299720" lvl="6" marL="3200400" rtl="0" algn="l">
              <a:spcBef>
                <a:spcPts val="1000"/>
              </a:spcBef>
              <a:spcAft>
                <a:spcPts val="0"/>
              </a:spcAft>
              <a:buSzPts val="1120"/>
              <a:buChar char="►"/>
              <a:defRPr sz="1400"/>
            </a:lvl7pPr>
            <a:lvl8pPr indent="-299720" lvl="7" marL="3657600" rtl="0" algn="l">
              <a:spcBef>
                <a:spcPts val="1000"/>
              </a:spcBef>
              <a:spcAft>
                <a:spcPts val="0"/>
              </a:spcAft>
              <a:buSzPts val="1120"/>
              <a:buChar char="►"/>
              <a:defRPr sz="1400"/>
            </a:lvl8pPr>
            <a:lvl9pPr indent="-299720" lvl="8" marL="4114800" rtl="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100" cy="2895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64" name="Google Shape;64;p9"/>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9"/>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800" cy="1574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3600"/>
              <a:buFont typeface="Century Gothic"/>
              <a:buNone/>
              <a:defRPr b="0"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50"/>
              </a:srgbClr>
            </a:outerShdw>
          </a:effectLst>
        </p:spPr>
        <p:txBody>
          <a:bodyPr anchorCtr="0" anchor="t" bIns="45700" lIns="91425" spcFirstLastPara="1" rIns="91425" wrap="square" tIns="45700">
            <a:noAutofit/>
          </a:bodyPr>
          <a:lstStyle>
            <a:lvl1pPr lvl="0" marR="0" rtl="0" algn="ctr">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2pPr>
            <a:lvl3pPr lvl="2"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lvl="3"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4pPr>
            <a:lvl5pPr lvl="4"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5pPr>
            <a:lvl6pPr lvl="5"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6pPr>
            <a:lvl7pPr lvl="6"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7pPr>
            <a:lvl8pPr lvl="7"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8pPr>
            <a:lvl9pPr lvl="8" marR="0" rtl="0" algn="l">
              <a:spcBef>
                <a:spcPts val="1000"/>
              </a:spcBef>
              <a:spcAft>
                <a:spcPts val="0"/>
              </a:spcAft>
              <a:buClr>
                <a:srgbClr val="86D1D8"/>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Google Shape;70;p10"/>
          <p:cNvSpPr txBox="1"/>
          <p:nvPr>
            <p:ph idx="1" type="body"/>
          </p:nvPr>
        </p:nvSpPr>
        <p:spPr>
          <a:xfrm>
            <a:off x="1154954" y="3657600"/>
            <a:ext cx="5085000" cy="13716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71" name="Google Shape;71;p10"/>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0"/>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4" r="0" t="0"/>
          <a:stretch/>
        </p:blipFill>
        <p:spPr>
          <a:xfrm>
            <a:off x="0" y="2669685"/>
            <a:ext cx="4037013" cy="4188314"/>
          </a:xfrm>
          <a:prstGeom prst="rect">
            <a:avLst/>
          </a:prstGeom>
          <a:noFill/>
          <a:ln>
            <a:noFill/>
          </a:ln>
        </p:spPr>
      </p:pic>
      <p:pic>
        <p:nvPicPr>
          <p:cNvPr id="7" name="Google Shape;7;p1"/>
          <p:cNvPicPr preferRelativeResize="0"/>
          <p:nvPr/>
        </p:nvPicPr>
        <p:blipFill rotWithShape="1">
          <a:blip r:embed="rId3">
            <a:alphaModFix/>
          </a:blip>
          <a:srcRect b="0" l="35641"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5"/>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18"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8" y="1790701"/>
            <a:ext cx="9906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1" y="3225300"/>
            <a:ext cx="3859800" cy="304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154950" y="514750"/>
            <a:ext cx="9648900" cy="2879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7200"/>
              <a:buFont typeface="Century Gothic"/>
              <a:buNone/>
            </a:pPr>
            <a:r>
              <a:rPr b="1" lang="en-US" sz="10200">
                <a:solidFill>
                  <a:srgbClr val="000000"/>
                </a:solidFill>
              </a:rPr>
              <a:t>STRINGS</a:t>
            </a:r>
            <a:endParaRPr b="1" sz="10200">
              <a:solidFill>
                <a:srgbClr val="000000"/>
              </a:solidFill>
            </a:endParaRPr>
          </a:p>
        </p:txBody>
      </p:sp>
      <p:sp>
        <p:nvSpPr>
          <p:cNvPr id="148" name="Google Shape;148;p19"/>
          <p:cNvSpPr txBox="1"/>
          <p:nvPr>
            <p:ph idx="1" type="subTitle"/>
          </p:nvPr>
        </p:nvSpPr>
        <p:spPr>
          <a:xfrm>
            <a:off x="1154925" y="3844450"/>
            <a:ext cx="8825700" cy="179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a:t>BY:</a:t>
            </a:r>
            <a:endParaRPr/>
          </a:p>
          <a:p>
            <a:pPr indent="0" lvl="0" marL="0" rtl="0" algn="l">
              <a:spcBef>
                <a:spcPts val="0"/>
              </a:spcBef>
              <a:spcAft>
                <a:spcPts val="0"/>
              </a:spcAft>
              <a:buSzPts val="1600"/>
              <a:buNone/>
            </a:pPr>
            <a:r>
              <a:rPr lang="en-US"/>
              <a:t>Mwaniki Tinashe - 100850</a:t>
            </a:r>
            <a:endParaRPr/>
          </a:p>
          <a:p>
            <a:pPr indent="0" lvl="0" marL="0" rtl="0" algn="l">
              <a:spcBef>
                <a:spcPts val="0"/>
              </a:spcBef>
              <a:spcAft>
                <a:spcPts val="0"/>
              </a:spcAft>
              <a:buClr>
                <a:schemeClr val="dk1"/>
              </a:buClr>
              <a:buSzPts val="1600"/>
              <a:buFont typeface="Arial"/>
              <a:buNone/>
            </a:pPr>
            <a:r>
              <a:rPr lang="en-US"/>
              <a:t>Amos Koileken - 100636</a:t>
            </a:r>
            <a:endParaRPr/>
          </a:p>
          <a:p>
            <a:pPr indent="0" lvl="0" marL="0" rtl="0" algn="l">
              <a:spcBef>
                <a:spcPts val="0"/>
              </a:spcBef>
              <a:spcAft>
                <a:spcPts val="0"/>
              </a:spcAft>
              <a:buSzPts val="1600"/>
              <a:buNone/>
            </a:pPr>
            <a:r>
              <a:rPr lang="en-US"/>
              <a:t>Kevin Chemjor -098485 </a:t>
            </a:r>
            <a:endParaRPr/>
          </a:p>
          <a:p>
            <a:pPr indent="0" lvl="0" marL="0" rtl="0" algn="l">
              <a:spcBef>
                <a:spcPts val="0"/>
              </a:spcBef>
              <a:spcAft>
                <a:spcPts val="0"/>
              </a:spcAft>
              <a:buSzPts val="1600"/>
              <a:buNone/>
            </a:pPr>
            <a:r>
              <a:rPr lang="en-US"/>
              <a:t>Reagan Ogonda - 100088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8"/>
          <p:cNvSpPr txBox="1"/>
          <p:nvPr>
            <p:ph idx="1" type="body"/>
          </p:nvPr>
        </p:nvSpPr>
        <p:spPr>
          <a:xfrm>
            <a:off x="845300" y="469975"/>
            <a:ext cx="10085700" cy="5778300"/>
          </a:xfrm>
          <a:prstGeom prst="rect">
            <a:avLst/>
          </a:prstGeom>
        </p:spPr>
        <p:txBody>
          <a:bodyPr anchorCtr="0" anchor="t" bIns="45700" lIns="91425" spcFirstLastPara="1" rIns="91425" wrap="square" tIns="45700">
            <a:noAutofit/>
          </a:bodyPr>
          <a:lstStyle/>
          <a:p>
            <a:pPr indent="-320040" lvl="0" marL="457200" rtl="0" algn="l">
              <a:spcBef>
                <a:spcPts val="1000"/>
              </a:spcBef>
              <a:spcAft>
                <a:spcPts val="0"/>
              </a:spcAft>
              <a:buSzPts val="1440"/>
              <a:buChar char="►"/>
            </a:pPr>
            <a:r>
              <a:rPr lang="en-US"/>
              <a:t>The Direction Flag(DF) determines the direction of the string operation.</a:t>
            </a:r>
            <a:endParaRPr/>
          </a:p>
          <a:p>
            <a:pPr indent="-320040" lvl="0" marL="457200" rtl="0" algn="l">
              <a:spcBef>
                <a:spcPts val="0"/>
              </a:spcBef>
              <a:spcAft>
                <a:spcPts val="0"/>
              </a:spcAft>
              <a:buSzPts val="1440"/>
              <a:buChar char="►"/>
            </a:pPr>
            <a:r>
              <a:rPr lang="en-US"/>
              <a:t>When DF is set to 1 - We use the Clear Direction Flag (CLD) to make the operation read the strings from </a:t>
            </a:r>
            <a:r>
              <a:rPr lang="en-US"/>
              <a:t>right</a:t>
            </a:r>
            <a:r>
              <a:rPr lang="en-US"/>
              <a:t> to </a:t>
            </a:r>
            <a:r>
              <a:rPr lang="en-US"/>
              <a:t>left</a:t>
            </a:r>
            <a:endParaRPr/>
          </a:p>
          <a:p>
            <a:pPr indent="-320040" lvl="0" marL="457200" rtl="0" algn="l">
              <a:spcBef>
                <a:spcPts val="0"/>
              </a:spcBef>
              <a:spcAft>
                <a:spcPts val="0"/>
              </a:spcAft>
              <a:buSzPts val="1440"/>
              <a:buChar char="►"/>
            </a:pPr>
            <a:r>
              <a:rPr lang="en-US"/>
              <a:t>When DF is set to 0 - We use the Set Direction Flag (STD) to make the operation read the string from left to right.  </a:t>
            </a:r>
            <a:endParaRPr/>
          </a:p>
          <a:p>
            <a:pPr indent="-320040" lvl="0" marL="457200" rtl="0" algn="l">
              <a:spcBef>
                <a:spcPts val="0"/>
              </a:spcBef>
              <a:spcAft>
                <a:spcPts val="0"/>
              </a:spcAft>
              <a:buSzPts val="1440"/>
              <a:buChar char="►"/>
            </a:pPr>
            <a:r>
              <a:rPr lang="en-US"/>
              <a:t>The REP prefix can be used in many ways. eg</a:t>
            </a:r>
            <a:endParaRPr/>
          </a:p>
          <a:p>
            <a:pPr indent="-320039" lvl="0" marL="1828800" rtl="0" algn="l">
              <a:spcBef>
                <a:spcPts val="0"/>
              </a:spcBef>
              <a:spcAft>
                <a:spcPts val="0"/>
              </a:spcAft>
              <a:buSzPts val="1440"/>
              <a:buAutoNum type="arabicPeriod"/>
            </a:pPr>
            <a:r>
              <a:rPr lang="en-US"/>
              <a:t>REP - It is the unconditional repeat. Repeats CX till it gets to 0</a:t>
            </a:r>
            <a:endParaRPr/>
          </a:p>
          <a:p>
            <a:pPr indent="-320039" lvl="0" marL="1828800" rtl="0" algn="l">
              <a:spcBef>
                <a:spcPts val="0"/>
              </a:spcBef>
              <a:spcAft>
                <a:spcPts val="0"/>
              </a:spcAft>
              <a:buSzPts val="1440"/>
              <a:buAutoNum type="arabicPeriod"/>
            </a:pPr>
            <a:r>
              <a:rPr lang="en-US"/>
              <a:t>REPZ , REPE - It repeats until the CX gets to 0  or the Zero Flag is set. Also known as conditional repeat</a:t>
            </a:r>
            <a:endParaRPr/>
          </a:p>
          <a:p>
            <a:pPr indent="-320039" lvl="0" marL="1828800" rtl="0" algn="l">
              <a:spcBef>
                <a:spcPts val="0"/>
              </a:spcBef>
              <a:spcAft>
                <a:spcPts val="0"/>
              </a:spcAft>
              <a:buSzPts val="1440"/>
              <a:buAutoNum type="arabicPeriod"/>
            </a:pPr>
            <a:r>
              <a:rPr lang="en-US"/>
              <a:t>REPNE, REPNZE - It repeats till the CX gets to 0 or the Zero Flag is unset</a:t>
            </a:r>
            <a:endParaRPr/>
          </a:p>
          <a:p>
            <a:pPr indent="0" lvl="0" marL="2286000" rtl="0" algn="l">
              <a:spcBef>
                <a:spcPts val="1000"/>
              </a:spcBef>
              <a:spcAft>
                <a:spcPts val="0"/>
              </a:spcAft>
              <a:buNone/>
            </a:pPr>
            <a:r>
              <a:t/>
            </a:r>
            <a:endParaRPr/>
          </a:p>
        </p:txBody>
      </p:sp>
      <p:pic>
        <p:nvPicPr>
          <p:cNvPr id="198" name="Google Shape;198;p28"/>
          <p:cNvPicPr preferRelativeResize="0"/>
          <p:nvPr/>
        </p:nvPicPr>
        <p:blipFill>
          <a:blip r:embed="rId3">
            <a:alphaModFix/>
          </a:blip>
          <a:stretch>
            <a:fillRect/>
          </a:stretch>
        </p:blipFill>
        <p:spPr>
          <a:xfrm>
            <a:off x="2834950" y="4229675"/>
            <a:ext cx="6808000" cy="153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646100" y="452722"/>
            <a:ext cx="9404700" cy="796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000000"/>
                </a:solidFill>
              </a:rPr>
              <a:t>HOW IS THE ECX DECREMENTED</a:t>
            </a:r>
            <a:endParaRPr b="1">
              <a:solidFill>
                <a:srgbClr val="000000"/>
              </a:solidFill>
            </a:endParaRPr>
          </a:p>
        </p:txBody>
      </p:sp>
      <p:sp>
        <p:nvSpPr>
          <p:cNvPr id="204" name="Google Shape;204;p29"/>
          <p:cNvSpPr txBox="1"/>
          <p:nvPr>
            <p:ph idx="1" type="body"/>
          </p:nvPr>
        </p:nvSpPr>
        <p:spPr>
          <a:xfrm>
            <a:off x="645200" y="1463051"/>
            <a:ext cx="9404700" cy="4785300"/>
          </a:xfrm>
          <a:prstGeom prst="rect">
            <a:avLst/>
          </a:prstGeom>
        </p:spPr>
        <p:txBody>
          <a:bodyPr anchorCtr="0" anchor="t" bIns="45700" lIns="91425" spcFirstLastPara="1" rIns="91425" wrap="square" tIns="45700">
            <a:noAutofit/>
          </a:bodyPr>
          <a:lstStyle/>
          <a:p>
            <a:pPr indent="-320040" lvl="0" marL="457200" rtl="0" algn="l">
              <a:spcBef>
                <a:spcPts val="1000"/>
              </a:spcBef>
              <a:spcAft>
                <a:spcPts val="0"/>
              </a:spcAft>
              <a:buSzPts val="1440"/>
              <a:buChar char="►"/>
            </a:pPr>
            <a:r>
              <a:rPr lang="en-US"/>
              <a:t>When you use REP with any of the string instructions, ECX is decremented automatically, by 1, for each memory access the instruction makes. </a:t>
            </a:r>
            <a:endParaRPr/>
          </a:p>
          <a:p>
            <a:pPr indent="-320040" lvl="0" marL="457200" rtl="0" algn="l">
              <a:spcBef>
                <a:spcPts val="0"/>
              </a:spcBef>
              <a:spcAft>
                <a:spcPts val="0"/>
              </a:spcAft>
              <a:buSzPts val="1440"/>
              <a:buChar char="►"/>
            </a:pPr>
            <a:r>
              <a:rPr lang="en-US"/>
              <a:t>Once ECX gets itself decremented down to 0, REP STOSB for example detects that ECX is now 0 and stops ﬁring into memory</a:t>
            </a:r>
            <a:endParaRPr/>
          </a:p>
          <a:p>
            <a:pPr indent="-320040" lvl="0" marL="457200" rtl="0" algn="l">
              <a:spcBef>
                <a:spcPts val="0"/>
              </a:spcBef>
              <a:spcAft>
                <a:spcPts val="0"/>
              </a:spcAft>
              <a:buSzPts val="1440"/>
              <a:buChar char="►"/>
            </a:pPr>
            <a:r>
              <a:rPr lang="en-US"/>
              <a:t>Control then passes on to the next instruction in line. But take away REP, and the automatic decrementing of ECX stops.</a:t>
            </a:r>
            <a:endParaRPr/>
          </a:p>
          <a:p>
            <a:pPr indent="-320040" lvl="0" marL="457200" rtl="0" algn="l">
              <a:spcBef>
                <a:spcPts val="0"/>
              </a:spcBef>
              <a:spcAft>
                <a:spcPts val="0"/>
              </a:spcAft>
              <a:buSzPts val="1440"/>
              <a:buChar char="►"/>
            </a:pPr>
            <a:r>
              <a:rPr lang="en-US"/>
              <a:t>The obvious way to decrement ECX is to use DEC ECX</a:t>
            </a:r>
            <a:endParaRPr/>
          </a:p>
          <a:p>
            <a:pPr indent="-320040" lvl="0" marL="457200" rtl="0" algn="l">
              <a:spcBef>
                <a:spcPts val="0"/>
              </a:spcBef>
              <a:spcAft>
                <a:spcPts val="0"/>
              </a:spcAft>
              <a:buSzPts val="1440"/>
              <a:buChar char="►"/>
            </a:pPr>
            <a:r>
              <a:rPr lang="en-US"/>
              <a:t> To determine whether ECX has been decremented to 0 is to follow the DEC ECX instruction with a JNZ(JumpifNotZero)instruction</a:t>
            </a:r>
            <a:endParaRPr/>
          </a:p>
          <a:p>
            <a:pPr indent="-320040" lvl="0" marL="457200" rtl="0" algn="l">
              <a:spcBef>
                <a:spcPts val="0"/>
              </a:spcBef>
              <a:spcAft>
                <a:spcPts val="0"/>
              </a:spcAft>
              <a:buSzPts val="1440"/>
              <a:buChar char="►"/>
            </a:pPr>
            <a:r>
              <a:rPr lang="en-US"/>
              <a:t>The JNZ instruction tests the </a:t>
            </a:r>
            <a:r>
              <a:rPr lang="en-US">
                <a:solidFill>
                  <a:srgbClr val="FF0000"/>
                </a:solidFill>
              </a:rPr>
              <a:t>Zero Flag</a:t>
            </a:r>
            <a:r>
              <a:rPr lang="en-US"/>
              <a:t> and jumps back to the instruction that was being executed eg STOS, MOVSB until ZF is set to TRUE.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646100" y="452725"/>
            <a:ext cx="9708900" cy="1345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DISPLAYING A RULER ON THE SCREEN</a:t>
            </a:r>
            <a:endParaRPr/>
          </a:p>
        </p:txBody>
      </p:sp>
      <p:sp>
        <p:nvSpPr>
          <p:cNvPr id="210" name="Google Shape;210;p30"/>
          <p:cNvSpPr txBox="1"/>
          <p:nvPr>
            <p:ph idx="1" type="body"/>
          </p:nvPr>
        </p:nvSpPr>
        <p:spPr>
          <a:xfrm>
            <a:off x="1103299" y="2052926"/>
            <a:ext cx="9708900" cy="450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US"/>
              <a:t>We can use a sequence of strings to display a ruler on the screen that creates something like a boundary from the edges of the console screen.</a:t>
            </a:r>
            <a:endParaRPr/>
          </a:p>
          <a:p>
            <a:pPr indent="-355600" lvl="0" marL="457200" rtl="0" algn="l">
              <a:spcBef>
                <a:spcPts val="0"/>
              </a:spcBef>
              <a:spcAft>
                <a:spcPts val="0"/>
              </a:spcAft>
              <a:buSzPts val="2000"/>
              <a:buChar char="►"/>
            </a:pPr>
            <a:r>
              <a:rPr lang="en-US"/>
              <a:t>We display a </a:t>
            </a:r>
            <a:r>
              <a:rPr lang="en-US"/>
              <a:t>repeating sequence of ascending digits starting from 1, of any length, at some selectable location on your screen. In other words, you can display a string of digits like this anywhere you’d like:</a:t>
            </a:r>
            <a:endParaRPr/>
          </a:p>
          <a:p>
            <a:pPr indent="0" lvl="0" marL="457200" rtl="0" algn="l">
              <a:spcBef>
                <a:spcPts val="1000"/>
              </a:spcBef>
              <a:spcAft>
                <a:spcPts val="0"/>
              </a:spcAft>
              <a:buNone/>
            </a:pPr>
            <a:r>
              <a:rPr lang="en-US"/>
              <a:t>123456789012345678901234567890123456789012345678901234567890</a:t>
            </a:r>
            <a:endParaRPr/>
          </a:p>
          <a:p>
            <a:pPr indent="-355600" lvl="0" marL="457200" rtl="0" algn="l">
              <a:spcBef>
                <a:spcPts val="1000"/>
              </a:spcBef>
              <a:spcAft>
                <a:spcPts val="0"/>
              </a:spcAft>
              <a:buSzPts val="2000"/>
              <a:buChar char="►"/>
            </a:pPr>
            <a:r>
              <a:rPr lang="en-US"/>
              <a:t>A snippet of a typical call to Ruler would look something like this:</a:t>
            </a:r>
            <a:endParaRPr/>
          </a:p>
          <a:p>
            <a:pPr indent="-355600" lvl="1" marL="914400" rtl="0" algn="l">
              <a:spcBef>
                <a:spcPts val="0"/>
              </a:spcBef>
              <a:spcAft>
                <a:spcPts val="0"/>
              </a:spcAft>
              <a:buSzPts val="2000"/>
              <a:buChar char="►"/>
            </a:pPr>
            <a:r>
              <a:rPr lang="en-US" sz="2000"/>
              <a:t>mov eax,1 ; Load Y position to AL</a:t>
            </a:r>
            <a:endParaRPr sz="2000"/>
          </a:p>
          <a:p>
            <a:pPr indent="-355600" lvl="1" marL="914400" rtl="0" algn="l">
              <a:spcBef>
                <a:spcPts val="0"/>
              </a:spcBef>
              <a:spcAft>
                <a:spcPts val="0"/>
              </a:spcAft>
              <a:buSzPts val="2000"/>
              <a:buChar char="►"/>
            </a:pPr>
            <a:r>
              <a:rPr lang="en-US" sz="2000"/>
              <a:t> mov ebx,1 ; Load X position to BL </a:t>
            </a:r>
            <a:endParaRPr sz="2000"/>
          </a:p>
          <a:p>
            <a:pPr indent="-355600" lvl="1" marL="914400" rtl="0" algn="l">
              <a:spcBef>
                <a:spcPts val="0"/>
              </a:spcBef>
              <a:spcAft>
                <a:spcPts val="0"/>
              </a:spcAft>
              <a:buSzPts val="2000"/>
              <a:buChar char="►"/>
            </a:pPr>
            <a:r>
              <a:rPr lang="en-US" sz="2000"/>
              <a:t>mov ecx,COLS-1 ; Load ruler length to ECX </a:t>
            </a:r>
            <a:endParaRPr sz="2000"/>
          </a:p>
          <a:p>
            <a:pPr indent="-355600" lvl="1" marL="914400" rtl="0" algn="l">
              <a:spcBef>
                <a:spcPts val="0"/>
              </a:spcBef>
              <a:spcAft>
                <a:spcPts val="0"/>
              </a:spcAft>
              <a:buSzPts val="2000"/>
              <a:buChar char="►"/>
            </a:pPr>
            <a:r>
              <a:rPr lang="en-US" sz="2000"/>
              <a:t>call Ruler ; Write the ruler to the buffer</a:t>
            </a:r>
            <a:endParaRPr sz="2000"/>
          </a:p>
          <a:p>
            <a:pPr indent="-320040" lvl="0" marL="457200" rtl="0" algn="l">
              <a:spcBef>
                <a:spcPts val="0"/>
              </a:spcBef>
              <a:spcAft>
                <a:spcPts val="0"/>
              </a:spcAft>
              <a:buSzPts val="1440"/>
              <a:buChar char="►"/>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1"/>
          <p:cNvSpPr txBox="1"/>
          <p:nvPr>
            <p:ph idx="1" type="body"/>
          </p:nvPr>
        </p:nvSpPr>
        <p:spPr>
          <a:xfrm>
            <a:off x="814825" y="792477"/>
            <a:ext cx="9235200" cy="5456100"/>
          </a:xfrm>
          <a:prstGeom prst="rect">
            <a:avLst/>
          </a:prstGeom>
        </p:spPr>
        <p:txBody>
          <a:bodyPr anchorCtr="0" anchor="t" bIns="45700" lIns="91425" spcFirstLastPara="1" rIns="91425" wrap="square" tIns="45700">
            <a:noAutofit/>
          </a:bodyPr>
          <a:lstStyle/>
          <a:p>
            <a:pPr indent="-320040" lvl="0" marL="457200" rtl="0" algn="l">
              <a:spcBef>
                <a:spcPts val="1000"/>
              </a:spcBef>
              <a:spcAft>
                <a:spcPts val="0"/>
              </a:spcAft>
              <a:buSzPts val="1440"/>
              <a:buChar char="►"/>
            </a:pPr>
            <a:r>
              <a:rPr lang="en-US"/>
              <a:t>This invocation places a ruler at the upper-left corner of the display, beginning at position1,1.</a:t>
            </a:r>
            <a:endParaRPr/>
          </a:p>
          <a:p>
            <a:pPr indent="-320040" lvl="0" marL="457200" rtl="0" algn="l">
              <a:spcBef>
                <a:spcPts val="0"/>
              </a:spcBef>
              <a:spcAft>
                <a:spcPts val="0"/>
              </a:spcAft>
              <a:buSzPts val="1440"/>
              <a:buChar char="►"/>
            </a:pPr>
            <a:r>
              <a:rPr lang="en-US"/>
              <a:t>The length of the ruler is passed in ECX .</a:t>
            </a:r>
            <a:endParaRPr/>
          </a:p>
          <a:p>
            <a:pPr indent="-320040" lvl="0" marL="457200" rtl="0" algn="l">
              <a:spcBef>
                <a:spcPts val="0"/>
              </a:spcBef>
              <a:spcAft>
                <a:spcPts val="0"/>
              </a:spcAft>
              <a:buSzPts val="1440"/>
              <a:buChar char="►"/>
            </a:pPr>
            <a:r>
              <a:rPr lang="en-US"/>
              <a:t> Here,you’re specifying a ruler one character shorter than the display is wide. This provides a ruler that spans the full visible width of your virtual text display. </a:t>
            </a:r>
            <a:endParaRPr/>
          </a:p>
          <a:p>
            <a:pPr indent="-320040" lvl="0" marL="457200" rtl="0" algn="l">
              <a:spcBef>
                <a:spcPts val="0"/>
              </a:spcBef>
              <a:spcAft>
                <a:spcPts val="0"/>
              </a:spcAft>
              <a:buSzPts val="1440"/>
              <a:buChar char="►"/>
            </a:pPr>
            <a:r>
              <a:rPr lang="en-US"/>
              <a:t>COLS must be set a character higher, eg: if you want an 80-character wide display, COLS must be set to 81</a:t>
            </a:r>
            <a:endParaRPr/>
          </a:p>
          <a:p>
            <a:pPr indent="-320040" lvl="0" marL="457200" rtl="0" algn="l">
              <a:spcBef>
                <a:spcPts val="0"/>
              </a:spcBef>
              <a:spcAft>
                <a:spcPts val="0"/>
              </a:spcAft>
              <a:buSzPts val="1440"/>
              <a:buChar char="►"/>
            </a:pPr>
            <a:r>
              <a:rPr b="1" lang="en-US">
                <a:solidFill>
                  <a:srgbClr val="FF0000"/>
                </a:solidFill>
              </a:rPr>
              <a:t>Why one character shorter?</a:t>
            </a:r>
            <a:r>
              <a:rPr lang="en-US"/>
              <a:t> Remember that there is an End Of Line (EOL) character at the end of every line. This EOL character isn’t visible directly, but it’s still a character and requires a byte in the buffer to hold it.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rgbClr val="000000"/>
                </a:solidFill>
              </a:rPr>
              <a:t>USING STRING INSTRUCTIONS WITHOUT REP </a:t>
            </a:r>
            <a:endParaRPr b="1">
              <a:solidFill>
                <a:srgbClr val="000000"/>
              </a:solidFill>
            </a:endParaRPr>
          </a:p>
        </p:txBody>
      </p:sp>
      <p:sp>
        <p:nvSpPr>
          <p:cNvPr id="221" name="Google Shape;221;p32"/>
          <p:cNvSpPr txBox="1"/>
          <p:nvPr>
            <p:ph idx="1" type="body"/>
          </p:nvPr>
        </p:nvSpPr>
        <p:spPr>
          <a:xfrm>
            <a:off x="1103312" y="2052918"/>
            <a:ext cx="8946600" cy="4195500"/>
          </a:xfrm>
          <a:prstGeom prst="rect">
            <a:avLst/>
          </a:prstGeom>
        </p:spPr>
        <p:txBody>
          <a:bodyPr anchorCtr="0" anchor="t" bIns="45700" lIns="91425" spcFirstLastPara="1" rIns="91425" wrap="square" tIns="45700">
            <a:noAutofit/>
          </a:bodyPr>
          <a:lstStyle/>
          <a:p>
            <a:pPr indent="-320040" lvl="0" marL="457200" rtl="0" algn="l">
              <a:spcBef>
                <a:spcPts val="1000"/>
              </a:spcBef>
              <a:spcAft>
                <a:spcPts val="0"/>
              </a:spcAft>
              <a:buSzPts val="1440"/>
              <a:buChar char="►"/>
            </a:pPr>
            <a:r>
              <a:rPr lang="en-US"/>
              <a:t>We can use a loop to substitute the REP prefix</a:t>
            </a:r>
            <a:endParaRPr/>
          </a:p>
          <a:p>
            <a:pPr indent="-320040" lvl="0" marL="457200" rtl="0" algn="l">
              <a:spcBef>
                <a:spcPts val="0"/>
              </a:spcBef>
              <a:spcAft>
                <a:spcPts val="0"/>
              </a:spcAft>
              <a:buSzPts val="1440"/>
              <a:buChar char="►"/>
            </a:pPr>
            <a:r>
              <a:rPr lang="en-US"/>
              <a:t>Although, its simpler to use the REP instruction rather than not using it</a:t>
            </a:r>
            <a:endParaRPr/>
          </a:p>
          <a:p>
            <a:pPr indent="-320040" lvl="0" marL="457200" rtl="0" algn="l">
              <a:spcBef>
                <a:spcPts val="0"/>
              </a:spcBef>
              <a:spcAft>
                <a:spcPts val="0"/>
              </a:spcAft>
              <a:buSzPts val="1440"/>
              <a:buChar char="►"/>
            </a:pPr>
            <a:r>
              <a:rPr lang="en-US"/>
              <a:t>REP simpliﬁes string processing from the programmer’s perspective, because it brings the instruction loop inside the CPU</a:t>
            </a:r>
            <a:r>
              <a:rPr lang="en-US"/>
              <a:t> .</a:t>
            </a:r>
            <a:endParaRPr/>
          </a:p>
          <a:p>
            <a:pPr indent="-320040" lvl="0" marL="457200" rtl="0" algn="l">
              <a:spcBef>
                <a:spcPts val="0"/>
              </a:spcBef>
              <a:spcAft>
                <a:spcPts val="0"/>
              </a:spcAft>
              <a:buSzPts val="1440"/>
              <a:buChar char="►"/>
            </a:pPr>
            <a:r>
              <a:rPr lang="en-US"/>
              <a:t>You can use the String  instructions  without REP, but it’s a little more work. The work involves setting up the instruction loop outside the CPU and making sure it’s correct</a:t>
            </a:r>
            <a:endParaRPr/>
          </a:p>
          <a:p>
            <a:pPr indent="-320040" lvl="0" marL="457200" rtl="0" algn="l">
              <a:spcBef>
                <a:spcPts val="0"/>
              </a:spcBef>
              <a:spcAft>
                <a:spcPts val="0"/>
              </a:spcAft>
              <a:buSzPts val="1440"/>
              <a:buChar char="►"/>
            </a:pPr>
            <a:r>
              <a:rPr lang="en-US"/>
              <a:t> Simply this: with REP [String instruction] eg; REP STOSB, you can only store the same value into the destination string. Whatever you put into AL before executing REP STOSB Iis the value that is fired into the memory ECX.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3"/>
          <p:cNvSpPr txBox="1"/>
          <p:nvPr>
            <p:ph idx="1" type="body"/>
          </p:nvPr>
        </p:nvSpPr>
        <p:spPr>
          <a:xfrm>
            <a:off x="997700" y="762002"/>
            <a:ext cx="9052200" cy="5486400"/>
          </a:xfrm>
          <a:prstGeom prst="rect">
            <a:avLst/>
          </a:prstGeom>
        </p:spPr>
        <p:txBody>
          <a:bodyPr anchorCtr="0" anchor="t" bIns="45700" lIns="91425" spcFirstLastPara="1" rIns="91425" wrap="square" tIns="45700">
            <a:noAutofit/>
          </a:bodyPr>
          <a:lstStyle/>
          <a:p>
            <a:pPr indent="-320040" lvl="0" marL="457200" rtl="0" algn="l">
              <a:spcBef>
                <a:spcPts val="1000"/>
              </a:spcBef>
              <a:spcAft>
                <a:spcPts val="0"/>
              </a:spcAft>
              <a:buSzPts val="1440"/>
              <a:buChar char="►"/>
            </a:pPr>
            <a:r>
              <a:rPr lang="en-US"/>
              <a:t>STOSB can be used to store different values into the destination string by ﬁring it and changing the value in AL register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solidFill>
                  <a:srgbClr val="000000"/>
                </a:solidFill>
              </a:rPr>
              <a:t>What does the following code do?</a:t>
            </a:r>
            <a:endParaRPr b="1">
              <a:solidFill>
                <a:srgbClr val="000000"/>
              </a:solidFill>
            </a:endParaRPr>
          </a:p>
        </p:txBody>
      </p:sp>
      <p:pic>
        <p:nvPicPr>
          <p:cNvPr id="232" name="Google Shape;232;p34"/>
          <p:cNvPicPr preferRelativeResize="0"/>
          <p:nvPr>
            <p:ph idx="1" type="body"/>
          </p:nvPr>
        </p:nvPicPr>
        <p:blipFill rotWithShape="1">
          <a:blip r:embed="rId3">
            <a:alphaModFix/>
          </a:blip>
          <a:srcRect b="0" l="0" r="0" t="0"/>
          <a:stretch/>
        </p:blipFill>
        <p:spPr>
          <a:xfrm>
            <a:off x="1492486" y="2556768"/>
            <a:ext cx="7916088" cy="19961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238" name="Google Shape;238;p3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ECX does not decrement at all. This is because  the REP prefix was completely ignored. Since, REP prefix cannot be used together with the inc instruction as shown in the diagram.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600275" y="1339725"/>
            <a:ext cx="9449700" cy="4908600"/>
          </a:xfrm>
          <a:prstGeom prst="rect">
            <a:avLst/>
          </a:prstGeom>
          <a:noFill/>
          <a:ln>
            <a:noFill/>
          </a:ln>
        </p:spPr>
        <p:txBody>
          <a:bodyPr anchorCtr="0" anchor="t" bIns="45700" lIns="91425" spcFirstLastPara="1" rIns="91425" wrap="square" tIns="45700">
            <a:noAutofit/>
          </a:bodyPr>
          <a:lstStyle/>
          <a:p>
            <a:pPr indent="0" lvl="0" marL="342900" rtl="0" algn="l">
              <a:spcBef>
                <a:spcPts val="0"/>
              </a:spcBef>
              <a:spcAft>
                <a:spcPts val="0"/>
              </a:spcAft>
              <a:buNone/>
            </a:pPr>
            <a:r>
              <a:t/>
            </a:r>
            <a:endParaRPr/>
          </a:p>
          <a:p>
            <a:pPr indent="-368300" lvl="0" marL="342900" rtl="0" algn="l">
              <a:spcBef>
                <a:spcPts val="0"/>
              </a:spcBef>
              <a:spcAft>
                <a:spcPts val="0"/>
              </a:spcAft>
              <a:buSzPts val="2000"/>
              <a:buChar char="►"/>
            </a:pPr>
            <a:r>
              <a:rPr lang="en-US"/>
              <a:t>In assembly language, any contiguous sequence of bytes in memory may be considered a string</a:t>
            </a:r>
            <a:endParaRPr/>
          </a:p>
          <a:p>
            <a:pPr indent="-368300" lvl="0" marL="342900" rtl="0" algn="l">
              <a:spcBef>
                <a:spcPts val="1000"/>
              </a:spcBef>
              <a:spcAft>
                <a:spcPts val="0"/>
              </a:spcAft>
              <a:buSzPts val="2000"/>
              <a:buChar char="►"/>
            </a:pPr>
            <a:r>
              <a:rPr lang="en-US"/>
              <a:t>Assembly strings have no boundary values or length indicators. They can contain any values at all, including binary 0. </a:t>
            </a:r>
            <a:endParaRPr/>
          </a:p>
          <a:p>
            <a:pPr indent="-368300" lvl="0" marL="342900" rtl="0" algn="l">
              <a:spcBef>
                <a:spcPts val="1000"/>
              </a:spcBef>
              <a:spcAft>
                <a:spcPts val="0"/>
              </a:spcAft>
              <a:buSzPts val="2000"/>
              <a:buChar char="►"/>
            </a:pPr>
            <a:r>
              <a:rPr lang="en-US"/>
              <a:t>In fact, you really have to stop thinking of strings in terms of specific regions in memory. You should instead think of strings in terms of the register values that define them.</a:t>
            </a:r>
            <a:endParaRPr/>
          </a:p>
          <a:p>
            <a:pPr indent="-368300" lvl="0" marL="342900" rtl="0" algn="l">
              <a:spcBef>
                <a:spcPts val="1000"/>
              </a:spcBef>
              <a:spcAft>
                <a:spcPts val="0"/>
              </a:spcAft>
              <a:buSzPts val="2000"/>
              <a:buChar char="►"/>
            </a:pPr>
            <a:r>
              <a:rPr lang="en-US"/>
              <a:t>Assembly strings are wholly defined by values you place in registers.</a:t>
            </a:r>
            <a:endParaRPr/>
          </a:p>
          <a:p>
            <a:pPr indent="0" lvl="0" marL="34290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997700" y="914402"/>
            <a:ext cx="9052200" cy="5334000"/>
          </a:xfrm>
          <a:prstGeom prst="rect">
            <a:avLst/>
          </a:prstGeom>
        </p:spPr>
        <p:txBody>
          <a:bodyPr anchorCtr="0" anchor="t" bIns="45700" lIns="91425" spcFirstLastPara="1" rIns="91425" wrap="square" tIns="45700">
            <a:noAutofit/>
          </a:bodyPr>
          <a:lstStyle/>
          <a:p>
            <a:pPr indent="-342900" lvl="0" marL="342900" rtl="0" algn="l">
              <a:spcBef>
                <a:spcPts val="1000"/>
              </a:spcBef>
              <a:spcAft>
                <a:spcPts val="0"/>
              </a:spcAft>
              <a:buSzPts val="1600"/>
              <a:buChar char="►"/>
            </a:pPr>
            <a:r>
              <a:rPr lang="en-US"/>
              <a:t>The 80x86 CPUs can process three types of strings:</a:t>
            </a:r>
            <a:r>
              <a:rPr lang="en-US">
                <a:solidFill>
                  <a:srgbClr val="FF0000"/>
                </a:solidFill>
              </a:rPr>
              <a:t> </a:t>
            </a:r>
            <a:r>
              <a:rPr b="1" lang="en-US">
                <a:solidFill>
                  <a:srgbClr val="FF0000"/>
                </a:solidFill>
              </a:rPr>
              <a:t>byte strings</a:t>
            </a:r>
            <a:r>
              <a:rPr lang="en-US"/>
              <a:t>, </a:t>
            </a:r>
            <a:r>
              <a:rPr b="1" lang="en-US">
                <a:solidFill>
                  <a:srgbClr val="FF0000"/>
                </a:solidFill>
              </a:rPr>
              <a:t>word strings</a:t>
            </a:r>
            <a:r>
              <a:rPr lang="en-US"/>
              <a:t>, and </a:t>
            </a:r>
            <a:r>
              <a:rPr b="1" lang="en-US">
                <a:solidFill>
                  <a:srgbClr val="FF0000"/>
                </a:solidFill>
              </a:rPr>
              <a:t>double-word strings</a:t>
            </a:r>
            <a:r>
              <a:rPr lang="en-US">
                <a:solidFill>
                  <a:srgbClr val="FF0000"/>
                </a:solidFill>
              </a:rPr>
              <a:t>.</a:t>
            </a:r>
            <a:endParaRPr>
              <a:solidFill>
                <a:srgbClr val="FF0000"/>
              </a:solidFill>
            </a:endParaRPr>
          </a:p>
          <a:p>
            <a:pPr indent="-342900" lvl="0" marL="342900" rtl="0" algn="l">
              <a:spcBef>
                <a:spcPts val="1000"/>
              </a:spcBef>
              <a:spcAft>
                <a:spcPts val="0"/>
              </a:spcAft>
              <a:buSzPts val="1600"/>
              <a:buChar char="►"/>
            </a:pPr>
            <a:r>
              <a:rPr lang="en-US"/>
              <a:t> They  can move strings, compare strings, search for a specific value within a string , initialize a string to a fixed value, and do other primitive operations on strings.</a:t>
            </a:r>
            <a:endParaRPr/>
          </a:p>
          <a:p>
            <a:pPr indent="-342900" lvl="0" marL="342900" rtl="0" algn="l">
              <a:spcBef>
                <a:spcPts val="1000"/>
              </a:spcBef>
              <a:spcAft>
                <a:spcPts val="0"/>
              </a:spcAft>
              <a:buSzPts val="1600"/>
              <a:buChar char="►"/>
            </a:pPr>
            <a:r>
              <a:rPr lang="en-US"/>
              <a:t> The 80x86’s string instructions are also useful for manipulating arrays, tables, and records. You can easily assign or compare such data structures using the string instructions. Using string instructions may speed up your array-manipulation code considerably</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157075" y="290025"/>
            <a:ext cx="10100400" cy="8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C0C0C"/>
              </a:buClr>
              <a:buSzPts val="4200"/>
              <a:buFont typeface="Century Gothic"/>
              <a:buNone/>
            </a:pPr>
            <a:r>
              <a:rPr b="1" lang="en-US">
                <a:solidFill>
                  <a:srgbClr val="0C0C0C"/>
                </a:solidFill>
              </a:rPr>
              <a:t>Source Strings and Destination Strings</a:t>
            </a:r>
            <a:endParaRPr b="1">
              <a:solidFill>
                <a:srgbClr val="0C0C0C"/>
              </a:solidFill>
            </a:endParaRPr>
          </a:p>
        </p:txBody>
      </p:sp>
      <p:sp>
        <p:nvSpPr>
          <p:cNvPr id="164" name="Google Shape;164;p22"/>
          <p:cNvSpPr txBox="1"/>
          <p:nvPr>
            <p:ph idx="1" type="body"/>
          </p:nvPr>
        </p:nvSpPr>
        <p:spPr>
          <a:xfrm>
            <a:off x="343650" y="1293075"/>
            <a:ext cx="10100400" cy="5365200"/>
          </a:xfrm>
          <a:prstGeom prst="rect">
            <a:avLst/>
          </a:prstGeom>
          <a:noFill/>
          <a:ln>
            <a:noFill/>
          </a:ln>
        </p:spPr>
        <p:txBody>
          <a:bodyPr anchorCtr="0" anchor="t" bIns="45700" lIns="91425" spcFirstLastPara="1" rIns="91425" wrap="square" tIns="45700">
            <a:noAutofit/>
          </a:bodyPr>
          <a:lstStyle/>
          <a:p>
            <a:pPr indent="-368300" lvl="0" marL="342900" rtl="0" algn="l">
              <a:lnSpc>
                <a:spcPct val="90000"/>
              </a:lnSpc>
              <a:spcBef>
                <a:spcPts val="0"/>
              </a:spcBef>
              <a:spcAft>
                <a:spcPts val="0"/>
              </a:spcAft>
              <a:buSzPts val="2000"/>
              <a:buChar char="►"/>
            </a:pPr>
            <a:r>
              <a:rPr lang="en-US"/>
              <a:t>There are two types of string operands: </a:t>
            </a:r>
            <a:endParaRPr/>
          </a:p>
          <a:p>
            <a:pPr indent="-398779" lvl="4" marL="2057400" rtl="0" algn="l">
              <a:lnSpc>
                <a:spcPct val="90000"/>
              </a:lnSpc>
              <a:spcBef>
                <a:spcPts val="1000"/>
              </a:spcBef>
              <a:spcAft>
                <a:spcPts val="0"/>
              </a:spcAft>
              <a:buSzPts val="2000"/>
              <a:buFont typeface="Century Gothic"/>
              <a:buAutoNum type="alphaUcPeriod"/>
            </a:pPr>
            <a:r>
              <a:rPr lang="en-US" sz="2000"/>
              <a:t>Source Strings- Strings that you read from</a:t>
            </a:r>
            <a:endParaRPr sz="2000"/>
          </a:p>
          <a:p>
            <a:pPr indent="-398779" lvl="4" marL="2057400" rtl="0" algn="l">
              <a:lnSpc>
                <a:spcPct val="90000"/>
              </a:lnSpc>
              <a:spcBef>
                <a:spcPts val="1000"/>
              </a:spcBef>
              <a:spcAft>
                <a:spcPts val="0"/>
              </a:spcAft>
              <a:buSzPts val="2000"/>
              <a:buFont typeface="Century Gothic"/>
              <a:buAutoNum type="alphaUcPeriod"/>
            </a:pPr>
            <a:r>
              <a:rPr lang="en-US" sz="2000"/>
              <a:t>Destination strings- Strings that you write to</a:t>
            </a:r>
            <a:endParaRPr sz="2000"/>
          </a:p>
          <a:p>
            <a:pPr indent="-368300" lvl="0" marL="342900" rtl="0" algn="l">
              <a:lnSpc>
                <a:spcPct val="90000"/>
              </a:lnSpc>
              <a:spcBef>
                <a:spcPts val="1000"/>
              </a:spcBef>
              <a:spcAft>
                <a:spcPts val="0"/>
              </a:spcAft>
              <a:buSzPts val="2000"/>
              <a:buChar char="►"/>
            </a:pPr>
            <a:r>
              <a:rPr lang="en-US"/>
              <a:t>The difference between the two is only a matter of registers; source strings and destination strings can overlap. In fact, the very same region of memory can be both a source string and a destination string, at the same time.</a:t>
            </a:r>
            <a:endParaRPr/>
          </a:p>
          <a:p>
            <a:pPr indent="-368300" lvl="0" marL="342900" rtl="0" algn="l">
              <a:lnSpc>
                <a:spcPct val="90000"/>
              </a:lnSpc>
              <a:spcBef>
                <a:spcPts val="1000"/>
              </a:spcBef>
              <a:spcAft>
                <a:spcPts val="0"/>
              </a:spcAft>
              <a:buSzPts val="2000"/>
              <a:buChar char="►"/>
            </a:pPr>
            <a:r>
              <a:rPr lang="en-US"/>
              <a:t>The CPU makes some assumptions when executing a string:</a:t>
            </a:r>
            <a:endParaRPr/>
          </a:p>
          <a:p>
            <a:pPr indent="-513080" lvl="3" marL="1714500" rtl="0" algn="l">
              <a:lnSpc>
                <a:spcPct val="90000"/>
              </a:lnSpc>
              <a:spcBef>
                <a:spcPts val="1000"/>
              </a:spcBef>
              <a:spcAft>
                <a:spcPts val="0"/>
              </a:spcAft>
              <a:buSzPts val="2000"/>
              <a:buFont typeface="Century Gothic"/>
              <a:buAutoNum type="arabicPeriod"/>
            </a:pPr>
            <a:r>
              <a:rPr lang="en-US" sz="2000"/>
              <a:t>A source string is pointed to by ESI. </a:t>
            </a:r>
            <a:endParaRPr sz="2000"/>
          </a:p>
          <a:p>
            <a:pPr indent="-513080" lvl="3" marL="1714500" rtl="0" algn="l">
              <a:lnSpc>
                <a:spcPct val="90000"/>
              </a:lnSpc>
              <a:spcBef>
                <a:spcPts val="1000"/>
              </a:spcBef>
              <a:spcAft>
                <a:spcPts val="0"/>
              </a:spcAft>
              <a:buSzPts val="2000"/>
              <a:buFont typeface="Century Gothic"/>
              <a:buAutoNum type="arabicPeriod"/>
            </a:pPr>
            <a:r>
              <a:rPr lang="en-US" sz="2000"/>
              <a:t>A destination string is pointed to by EDI.</a:t>
            </a:r>
            <a:endParaRPr sz="2000"/>
          </a:p>
          <a:p>
            <a:pPr indent="-513080" lvl="3" marL="1714500" rtl="0" algn="l">
              <a:lnSpc>
                <a:spcPct val="90000"/>
              </a:lnSpc>
              <a:spcBef>
                <a:spcPts val="1000"/>
              </a:spcBef>
              <a:spcAft>
                <a:spcPts val="0"/>
              </a:spcAft>
              <a:buSzPts val="2000"/>
              <a:buFont typeface="Century Gothic"/>
              <a:buAutoNum type="arabicPeriod"/>
            </a:pPr>
            <a:r>
              <a:rPr lang="en-US" sz="2000"/>
              <a:t> The length of both kinds of strings is the value you place in ECX. How this length is acted upon by the CPU depends on the specific instruction and how it’s being used. </a:t>
            </a:r>
            <a:endParaRPr sz="2000"/>
          </a:p>
          <a:p>
            <a:pPr indent="-513080" lvl="3" marL="1714500" rtl="0" algn="l">
              <a:lnSpc>
                <a:spcPct val="90000"/>
              </a:lnSpc>
              <a:spcBef>
                <a:spcPts val="1000"/>
              </a:spcBef>
              <a:spcAft>
                <a:spcPts val="0"/>
              </a:spcAft>
              <a:buSzPts val="2000"/>
              <a:buFont typeface="Century Gothic"/>
              <a:buAutoNum type="arabicPeriod"/>
            </a:pPr>
            <a:r>
              <a:rPr lang="en-US" sz="2000"/>
              <a:t>Data coming from a source string or going to a destination string must begin the trip from, end the trip at, or pass through register EAX.</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3"/>
          <p:cNvSpPr txBox="1"/>
          <p:nvPr>
            <p:ph idx="1" type="body"/>
          </p:nvPr>
        </p:nvSpPr>
        <p:spPr>
          <a:xfrm>
            <a:off x="1067802" y="125392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There is only one ECX register, the length of source and destination strings must be identical when they are used simultaneously, as in copying a source string to a destination string.</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solidFill>
                  <a:srgbClr val="000000"/>
                </a:solidFill>
              </a:rPr>
              <a:t>STRING INSTRUCTIONS</a:t>
            </a:r>
            <a:endParaRPr b="1">
              <a:solidFill>
                <a:srgbClr val="000000"/>
              </a:solidFill>
            </a:endParaRPr>
          </a:p>
        </p:txBody>
      </p:sp>
      <p:sp>
        <p:nvSpPr>
          <p:cNvPr id="175" name="Google Shape;175;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As stated in the previous slide, string instructions may require a source operand, a destination operand or both. </a:t>
            </a:r>
            <a:endParaRPr/>
          </a:p>
          <a:p>
            <a:pPr indent="0" lvl="0" marL="342900" rtl="0" algn="l">
              <a:spcBef>
                <a:spcPts val="0"/>
              </a:spcBef>
              <a:spcAft>
                <a:spcPts val="0"/>
              </a:spcAft>
              <a:buNone/>
            </a:pPr>
            <a:r>
              <a:t/>
            </a:r>
            <a:endParaRPr/>
          </a:p>
          <a:p>
            <a:pPr indent="-342900" lvl="0" marL="342900" rtl="0" algn="l">
              <a:spcBef>
                <a:spcPts val="0"/>
              </a:spcBef>
              <a:spcAft>
                <a:spcPts val="0"/>
              </a:spcAft>
              <a:buSzPts val="1600"/>
              <a:buChar char="►"/>
            </a:pPr>
            <a:r>
              <a:rPr lang="en-US"/>
              <a:t>For 32-bit segments, string instructions use ESI and EDI registers to point to the source and destination operands, respectively.</a:t>
            </a:r>
            <a:endParaRPr/>
          </a:p>
          <a:p>
            <a:pPr indent="0" lvl="0" marL="342900" rtl="0" algn="l">
              <a:spcBef>
                <a:spcPts val="0"/>
              </a:spcBef>
              <a:spcAft>
                <a:spcPts val="0"/>
              </a:spcAft>
              <a:buNone/>
            </a:pPr>
            <a:r>
              <a:t/>
            </a:r>
            <a:endParaRPr/>
          </a:p>
          <a:p>
            <a:pPr indent="-342900" lvl="0" marL="342900" rtl="0" algn="l">
              <a:spcBef>
                <a:spcPts val="1000"/>
              </a:spcBef>
              <a:spcAft>
                <a:spcPts val="0"/>
              </a:spcAft>
              <a:buSzPts val="1600"/>
              <a:buChar char="►"/>
            </a:pPr>
            <a:r>
              <a:rPr lang="en-US"/>
              <a:t>T</a:t>
            </a:r>
            <a:r>
              <a:rPr lang="en-US"/>
              <a:t>he SI and </a:t>
            </a:r>
            <a:r>
              <a:rPr lang="en-US"/>
              <a:t>the </a:t>
            </a:r>
            <a:r>
              <a:rPr lang="en-US"/>
              <a:t>DI registers are used to point to the source and destination for</a:t>
            </a:r>
            <a:r>
              <a:rPr lang="en-US"/>
              <a:t> 16-bit segments.</a:t>
            </a:r>
            <a:endParaRPr/>
          </a:p>
          <a:p>
            <a:pPr indent="-342900" lvl="0" marL="342900" rtl="0" algn="l">
              <a:spcBef>
                <a:spcPts val="1000"/>
              </a:spcBef>
              <a:spcAft>
                <a:spcPts val="0"/>
              </a:spcAft>
              <a:buSzPts val="1600"/>
              <a:buChar char="►"/>
            </a:pPr>
            <a:r>
              <a:rPr lang="en-US"/>
              <a:t>There are 5 instructions that process strings;</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graphicFrame>
        <p:nvGraphicFramePr>
          <p:cNvPr id="180" name="Google Shape;180;p25"/>
          <p:cNvGraphicFramePr/>
          <p:nvPr/>
        </p:nvGraphicFramePr>
        <p:xfrm>
          <a:off x="660253" y="534921"/>
          <a:ext cx="3000000" cy="3000000"/>
        </p:xfrm>
        <a:graphic>
          <a:graphicData uri="http://schemas.openxmlformats.org/drawingml/2006/table">
            <a:tbl>
              <a:tblPr bandRow="1" firstRow="1">
                <a:noFill/>
                <a:tableStyleId>{1D0581A2-6C2E-4E21-B13C-E2AD3A5BA1A9}</a:tableStyleId>
              </a:tblPr>
              <a:tblGrid>
                <a:gridCol w="4633075"/>
                <a:gridCol w="4633075"/>
              </a:tblGrid>
              <a:tr h="1152475">
                <a:tc>
                  <a:txBody>
                    <a:bodyPr/>
                    <a:lstStyle/>
                    <a:p>
                      <a:pPr indent="0" lvl="0" marL="0" marR="0" rtl="0" algn="l">
                        <a:spcBef>
                          <a:spcPts val="0"/>
                        </a:spcBef>
                        <a:spcAft>
                          <a:spcPts val="0"/>
                        </a:spcAft>
                        <a:buNone/>
                      </a:pPr>
                      <a:r>
                        <a:rPr lang="en-US" sz="1800" u="none" cap="none" strike="noStrike"/>
                        <a:t>MOVS</a:t>
                      </a:r>
                      <a:endParaRPr/>
                    </a:p>
                  </a:txBody>
                  <a:tcPr marT="45725" marB="45725" marR="91450" marL="91450"/>
                </a:tc>
                <a:tc>
                  <a:txBody>
                    <a:bodyPr/>
                    <a:lstStyle/>
                    <a:p>
                      <a:pPr indent="0" lvl="0" marL="0" marR="0" rtl="0" algn="l">
                        <a:spcBef>
                          <a:spcPts val="0"/>
                        </a:spcBef>
                        <a:spcAft>
                          <a:spcPts val="0"/>
                        </a:spcAft>
                        <a:buNone/>
                      </a:pPr>
                      <a:r>
                        <a:rPr b="0" lang="en-US" sz="1800"/>
                        <a:t>It</a:t>
                      </a:r>
                      <a:r>
                        <a:rPr b="0" i="0" lang="en-US" sz="1800">
                          <a:solidFill>
                            <a:schemeClr val="lt1"/>
                          </a:solidFill>
                          <a:latin typeface="Century Gothic"/>
                          <a:ea typeface="Century Gothic"/>
                          <a:cs typeface="Century Gothic"/>
                          <a:sym typeface="Century Gothic"/>
                        </a:rPr>
                        <a:t> moves data from memory location to another.</a:t>
                      </a:r>
                      <a:endParaRPr/>
                    </a:p>
                    <a:p>
                      <a:pPr indent="0" lvl="0" marL="0" marR="0" rtl="0" algn="l">
                        <a:spcBef>
                          <a:spcPts val="0"/>
                        </a:spcBef>
                        <a:spcAft>
                          <a:spcPts val="0"/>
                        </a:spcAft>
                        <a:buNone/>
                      </a:pPr>
                      <a:r>
                        <a:t/>
                      </a:r>
                      <a:endParaRPr sz="1800"/>
                    </a:p>
                  </a:txBody>
                  <a:tcPr marT="45725" marB="45725" marR="91450" marL="91450"/>
                </a:tc>
              </a:tr>
              <a:tr h="1915100">
                <a:tc>
                  <a:txBody>
                    <a:bodyPr/>
                    <a:lstStyle/>
                    <a:p>
                      <a:pPr indent="0" lvl="0" marL="0" marR="0" rtl="0" algn="l">
                        <a:spcBef>
                          <a:spcPts val="0"/>
                        </a:spcBef>
                        <a:spcAft>
                          <a:spcPts val="0"/>
                        </a:spcAft>
                        <a:buNone/>
                      </a:pPr>
                      <a:r>
                        <a:rPr lang="en-US" sz="1800"/>
                        <a:t>LODS</a:t>
                      </a:r>
                      <a:endParaRPr/>
                    </a:p>
                  </a:txBody>
                  <a:tcPr marT="45725" marB="45725" marR="91450" marL="91450"/>
                </a:tc>
                <a:tc>
                  <a:txBody>
                    <a:bodyPr/>
                    <a:lstStyle/>
                    <a:p>
                      <a:pPr indent="0" lvl="0" marL="0" marR="0" rtl="0" algn="l">
                        <a:spcBef>
                          <a:spcPts val="0"/>
                        </a:spcBef>
                        <a:spcAft>
                          <a:spcPts val="0"/>
                        </a:spcAft>
                        <a:buNone/>
                      </a:pPr>
                      <a:r>
                        <a:rPr lang="en-US" sz="1800"/>
                        <a:t>It </a:t>
                      </a:r>
                      <a:r>
                        <a:rPr b="0" i="0" lang="en-US" sz="1800">
                          <a:solidFill>
                            <a:schemeClr val="lt1"/>
                          </a:solidFill>
                          <a:latin typeface="Century Gothic"/>
                          <a:ea typeface="Century Gothic"/>
                          <a:cs typeface="Century Gothic"/>
                          <a:sym typeface="Century Gothic"/>
                        </a:rPr>
                        <a:t>loads from memory. </a:t>
                      </a:r>
                      <a:endParaRPr b="0" i="0"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b="1" lang="en-US" sz="1800"/>
                        <a:t>Operand </a:t>
                      </a:r>
                      <a:r>
                        <a:rPr lang="en-US" sz="1800"/>
                        <a:t>            </a:t>
                      </a:r>
                      <a:r>
                        <a:rPr b="1" lang="en-US" sz="1800"/>
                        <a:t>  Register</a:t>
                      </a:r>
                      <a:endParaRPr b="1" sz="1800"/>
                    </a:p>
                    <a:p>
                      <a:pPr indent="-342900" lvl="0" marL="457200" marR="0" rtl="0" algn="l">
                        <a:spcBef>
                          <a:spcPts val="0"/>
                        </a:spcBef>
                        <a:spcAft>
                          <a:spcPts val="0"/>
                        </a:spcAft>
                        <a:buSzPts val="1800"/>
                        <a:buAutoNum type="arabicPeriod"/>
                      </a:pPr>
                      <a:r>
                        <a:rPr lang="en-US" sz="1800"/>
                        <a:t>1 byte                     AL</a:t>
                      </a:r>
                      <a:endParaRPr sz="1800"/>
                    </a:p>
                    <a:p>
                      <a:pPr indent="-342900" lvl="0" marL="457200" marR="0" rtl="0" algn="l">
                        <a:spcBef>
                          <a:spcPts val="0"/>
                        </a:spcBef>
                        <a:spcAft>
                          <a:spcPts val="0"/>
                        </a:spcAft>
                        <a:buSzPts val="1800"/>
                        <a:buAutoNum type="arabicPeriod"/>
                      </a:pPr>
                      <a:r>
                        <a:rPr lang="en-US" sz="1800"/>
                        <a:t>1 word                    AX</a:t>
                      </a:r>
                      <a:endParaRPr sz="1800"/>
                    </a:p>
                    <a:p>
                      <a:pPr indent="-342900" lvl="0" marL="457200" marR="0" rtl="0" algn="l">
                        <a:spcBef>
                          <a:spcPts val="0"/>
                        </a:spcBef>
                        <a:spcAft>
                          <a:spcPts val="0"/>
                        </a:spcAft>
                        <a:buSzPts val="1800"/>
                        <a:buAutoNum type="arabicPeriod"/>
                      </a:pPr>
                      <a:r>
                        <a:rPr lang="en-US" sz="1800"/>
                        <a:t>Double word         EAX</a:t>
                      </a:r>
                      <a:endParaRPr sz="1800"/>
                    </a:p>
                    <a:p>
                      <a:pPr indent="0" lvl="0" marL="457200" marR="0" rtl="0" algn="l">
                        <a:spcBef>
                          <a:spcPts val="0"/>
                        </a:spcBef>
                        <a:spcAft>
                          <a:spcPts val="0"/>
                        </a:spcAft>
                        <a:buNone/>
                      </a:pPr>
                      <a:r>
                        <a:t/>
                      </a:r>
                      <a:endParaRPr sz="1800"/>
                    </a:p>
                    <a:p>
                      <a:pPr indent="0" lvl="0" marL="0" marR="0" rtl="0" algn="l">
                        <a:spcBef>
                          <a:spcPts val="0"/>
                        </a:spcBef>
                        <a:spcAft>
                          <a:spcPts val="0"/>
                        </a:spcAft>
                        <a:buNone/>
                      </a:pPr>
                      <a:r>
                        <a:rPr lang="en-US" sz="1800"/>
                        <a:t>An application of this is in encryption. (Ceaser cypher)</a:t>
                      </a:r>
                      <a:endParaRPr sz="1800"/>
                    </a:p>
                  </a:txBody>
                  <a:tcPr marT="45725" marB="45725" marR="91450" marL="91450"/>
                </a:tc>
              </a:tr>
              <a:tr h="476800">
                <a:tc>
                  <a:txBody>
                    <a:bodyPr/>
                    <a:lstStyle/>
                    <a:p>
                      <a:pPr indent="0" lvl="0" marL="0" marR="0" rtl="0" algn="l">
                        <a:spcBef>
                          <a:spcPts val="0"/>
                        </a:spcBef>
                        <a:spcAft>
                          <a:spcPts val="0"/>
                        </a:spcAft>
                        <a:buNone/>
                      </a:pPr>
                      <a:r>
                        <a:rPr lang="en-US" sz="1800"/>
                        <a:t>STOS</a:t>
                      </a:r>
                      <a:endParaRPr/>
                    </a:p>
                  </a:txBody>
                  <a:tcPr marT="45725" marB="45725" marR="91450" marL="91450"/>
                </a:tc>
                <a:tc>
                  <a:txBody>
                    <a:bodyPr/>
                    <a:lstStyle/>
                    <a:p>
                      <a:pPr indent="0" lvl="0" marL="0" marR="0" rtl="0" algn="l">
                        <a:spcBef>
                          <a:spcPts val="0"/>
                        </a:spcBef>
                        <a:spcAft>
                          <a:spcPts val="0"/>
                        </a:spcAft>
                        <a:buNone/>
                      </a:pPr>
                      <a:r>
                        <a:rPr b="0" i="0" lang="en-US" sz="1800">
                          <a:solidFill>
                            <a:schemeClr val="lt1"/>
                          </a:solidFill>
                          <a:latin typeface="Century Gothic"/>
                          <a:ea typeface="Century Gothic"/>
                          <a:cs typeface="Century Gothic"/>
                          <a:sym typeface="Century Gothic"/>
                        </a:rPr>
                        <a:t>This instruction stores da</a:t>
                      </a:r>
                      <a:r>
                        <a:rPr b="0" i="0" lang="en-US" sz="1800">
                          <a:solidFill>
                            <a:schemeClr val="lt1"/>
                          </a:solidFill>
                          <a:latin typeface="Century Gothic"/>
                          <a:ea typeface="Century Gothic"/>
                          <a:cs typeface="Century Gothic"/>
                          <a:sym typeface="Century Gothic"/>
                        </a:rPr>
                        <a:t>ta from register</a:t>
                      </a:r>
                      <a:r>
                        <a:rPr b="0" i="0" lang="en-US" sz="1800">
                          <a:solidFill>
                            <a:schemeClr val="lt1"/>
                          </a:solidFill>
                          <a:latin typeface="Century Gothic"/>
                          <a:ea typeface="Century Gothic"/>
                          <a:cs typeface="Century Gothic"/>
                          <a:sym typeface="Century Gothic"/>
                        </a:rPr>
                        <a:t> to memory</a:t>
                      </a:r>
                      <a:endParaRPr sz="1800"/>
                    </a:p>
                  </a:txBody>
                  <a:tcPr marT="45725" marB="45725" marR="91450" marL="91450"/>
                </a:tc>
              </a:tr>
              <a:tr h="476800">
                <a:tc>
                  <a:txBody>
                    <a:bodyPr/>
                    <a:lstStyle/>
                    <a:p>
                      <a:pPr indent="0" lvl="0" marL="0" marR="0" rtl="0" algn="l">
                        <a:spcBef>
                          <a:spcPts val="0"/>
                        </a:spcBef>
                        <a:spcAft>
                          <a:spcPts val="0"/>
                        </a:spcAft>
                        <a:buNone/>
                      </a:pPr>
                      <a:r>
                        <a:rPr lang="en-US" sz="1800"/>
                        <a:t>CMPS</a:t>
                      </a:r>
                      <a:endParaRPr/>
                    </a:p>
                  </a:txBody>
                  <a:tcPr marT="45725" marB="45725" marR="91450" marL="91450"/>
                </a:tc>
                <a:tc>
                  <a:txBody>
                    <a:bodyPr/>
                    <a:lstStyle/>
                    <a:p>
                      <a:pPr indent="0" lvl="0" marL="0" marR="0" rtl="0" algn="l">
                        <a:spcBef>
                          <a:spcPts val="0"/>
                        </a:spcBef>
                        <a:spcAft>
                          <a:spcPts val="0"/>
                        </a:spcAft>
                        <a:buNone/>
                      </a:pPr>
                      <a:r>
                        <a:rPr lang="en-US" sz="1800"/>
                        <a:t>It </a:t>
                      </a:r>
                      <a:r>
                        <a:rPr b="0" i="0" lang="en-US" sz="1800">
                          <a:solidFill>
                            <a:schemeClr val="lt1"/>
                          </a:solidFill>
                          <a:latin typeface="Century Gothic"/>
                          <a:ea typeface="Century Gothic"/>
                          <a:cs typeface="Century Gothic"/>
                          <a:sym typeface="Century Gothic"/>
                        </a:rPr>
                        <a:t>compares two data items in memory.</a:t>
                      </a:r>
                      <a:endParaRPr sz="1800"/>
                    </a:p>
                  </a:txBody>
                  <a:tcPr marT="45725" marB="45725" marR="91450" marL="91450"/>
                </a:tc>
              </a:tr>
              <a:tr h="476800">
                <a:tc>
                  <a:txBody>
                    <a:bodyPr/>
                    <a:lstStyle/>
                    <a:p>
                      <a:pPr indent="0" lvl="0" marL="0" marR="0" rtl="0" algn="l">
                        <a:spcBef>
                          <a:spcPts val="0"/>
                        </a:spcBef>
                        <a:spcAft>
                          <a:spcPts val="0"/>
                        </a:spcAft>
                        <a:buNone/>
                      </a:pPr>
                      <a:r>
                        <a:rPr lang="en-US" sz="1800"/>
                        <a:t>SCAS</a:t>
                      </a:r>
                      <a:endParaRPr/>
                    </a:p>
                  </a:txBody>
                  <a:tcPr marT="45725" marB="45725" marR="91450" marL="91450"/>
                </a:tc>
                <a:tc>
                  <a:txBody>
                    <a:bodyPr/>
                    <a:lstStyle/>
                    <a:p>
                      <a:pPr indent="0" lvl="0" marL="0" marR="0" rtl="0" algn="l">
                        <a:spcBef>
                          <a:spcPts val="0"/>
                        </a:spcBef>
                        <a:spcAft>
                          <a:spcPts val="0"/>
                        </a:spcAft>
                        <a:buNone/>
                      </a:pPr>
                      <a:r>
                        <a:rPr lang="en-US" sz="1800"/>
                        <a:t>It </a:t>
                      </a:r>
                      <a:r>
                        <a:rPr b="0" i="0" lang="en-US" sz="1800">
                          <a:solidFill>
                            <a:schemeClr val="lt1"/>
                          </a:solidFill>
                          <a:latin typeface="Century Gothic"/>
                          <a:ea typeface="Century Gothic"/>
                          <a:cs typeface="Century Gothic"/>
                          <a:sym typeface="Century Gothic"/>
                        </a:rPr>
                        <a:t>compares the contents of a register with the contents of an item in memory. It </a:t>
                      </a:r>
                      <a:r>
                        <a:rPr lang="en-US" sz="1800"/>
                        <a:t>is also used to search a given character sets in strings.</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t/>
            </a:r>
            <a:endParaRPr/>
          </a:p>
        </p:txBody>
      </p:sp>
      <p:sp>
        <p:nvSpPr>
          <p:cNvPr id="186" name="Google Shape;186;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Each of the above instruction has a byte, word, and doubleword version.</a:t>
            </a:r>
            <a:endParaRPr/>
          </a:p>
          <a:p>
            <a:pPr indent="0" lvl="0" marL="342900" rtl="0" algn="l">
              <a:spcBef>
                <a:spcPts val="0"/>
              </a:spcBef>
              <a:spcAft>
                <a:spcPts val="0"/>
              </a:spcAft>
              <a:buNone/>
            </a:pPr>
            <a:r>
              <a:t/>
            </a:r>
            <a:endParaRPr/>
          </a:p>
          <a:p>
            <a:pPr indent="-342900" lvl="0" marL="342900" rtl="0" algn="l">
              <a:spcBef>
                <a:spcPts val="0"/>
              </a:spcBef>
              <a:spcAft>
                <a:spcPts val="0"/>
              </a:spcAft>
              <a:buSzPts val="1600"/>
              <a:buChar char="►"/>
            </a:pPr>
            <a:r>
              <a:rPr lang="en-US"/>
              <a:t>String instructions can be repeated by using a repetition prefix.</a:t>
            </a:r>
            <a:endParaRPr/>
          </a:p>
          <a:p>
            <a:pPr indent="-241300" lvl="0" marL="342900" rtl="0" algn="l">
              <a:spcBef>
                <a:spcPts val="1000"/>
              </a:spcBef>
              <a:spcAft>
                <a:spcPts val="0"/>
              </a:spcAft>
              <a:buSzPts val="16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645136" y="452718"/>
            <a:ext cx="9404700" cy="140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b="1" lang="en-US">
                <a:solidFill>
                  <a:srgbClr val="000000"/>
                </a:solidFill>
              </a:rPr>
              <a:t>REPETITION PREFIXES</a:t>
            </a:r>
            <a:endParaRPr b="1">
              <a:solidFill>
                <a:srgbClr val="000000"/>
              </a:solidFill>
            </a:endParaRPr>
          </a:p>
        </p:txBody>
      </p:sp>
      <p:sp>
        <p:nvSpPr>
          <p:cNvPr id="192" name="Google Shape;192;p27"/>
          <p:cNvSpPr txBox="1"/>
          <p:nvPr>
            <p:ph idx="1" type="body"/>
          </p:nvPr>
        </p:nvSpPr>
        <p:spPr>
          <a:xfrm>
            <a:off x="874187" y="1853118"/>
            <a:ext cx="8946600" cy="4195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en-US"/>
              <a:t> It modifies a single string instruction to repeat until the ECX register reaches zero.</a:t>
            </a:r>
            <a:endParaRPr/>
          </a:p>
          <a:p>
            <a:pPr indent="-332740" lvl="0" marL="342900" rtl="0" algn="l">
              <a:spcBef>
                <a:spcPts val="0"/>
              </a:spcBef>
              <a:spcAft>
                <a:spcPts val="0"/>
              </a:spcAft>
              <a:buSzPts val="1440"/>
              <a:buChar char="►"/>
            </a:pPr>
            <a:r>
              <a:rPr lang="en-US"/>
              <a:t>They cause the specified string instruction to repeat as long as certain conditions are met. </a:t>
            </a:r>
            <a:endParaRPr/>
          </a:p>
          <a:p>
            <a:pPr indent="-342900" lvl="0" marL="342900" rtl="0" algn="l">
              <a:spcBef>
                <a:spcPts val="1000"/>
              </a:spcBef>
              <a:spcAft>
                <a:spcPts val="0"/>
              </a:spcAft>
              <a:buSzPts val="1600"/>
              <a:buChar char="►"/>
            </a:pPr>
            <a:r>
              <a:rPr lang="en-US"/>
              <a:t>As this only applies to one instruction (as opposed to a block of code), ECX needs a way to decrement, REP automatically decrements ECX by 1 each execute of the string operation instruction. So the idea is to set ECX to the amount of times you want the string operation to execute and then run the string operation with the REP prefix.</a:t>
            </a:r>
            <a:endParaRPr/>
          </a:p>
          <a:p>
            <a:pPr indent="-342900" lvl="0" marL="342900" rtl="0" algn="l">
              <a:spcBef>
                <a:spcPts val="1000"/>
              </a:spcBef>
              <a:spcAft>
                <a:spcPts val="0"/>
              </a:spcAft>
              <a:buSzPts val="1600"/>
              <a:buChar char="►"/>
            </a:pPr>
            <a:r>
              <a:rPr lang="en-US"/>
              <a:t>The instructions that REP is supposed to be appropriate for are: INS, MOVS, OUTS, LODS, STOS, CMPS, and SCAS.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