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c8476ef3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c8476ef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c8476ef3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c8476ef3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c8476ef3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c8476ef3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This helps us better prepare for predictive modeling also we can see there is still plenty of variables remaining</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500">
                <a:solidFill>
                  <a:schemeClr val="dk1"/>
                </a:solidFill>
                <a:latin typeface="Roboto"/>
                <a:ea typeface="Roboto"/>
                <a:cs typeface="Roboto"/>
                <a:sym typeface="Roboto"/>
              </a:rPr>
              <a:t>Discuss difficulty with date formatting and variable selection</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c8476ef3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c8476ef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c8476ef3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c8476ef3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c8476ef3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c8476ef3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c8476ef3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c8476ef3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c8476ef3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c8476ef3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060450"/>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Part 2 of Hotel Booking Cancellation Analysis</a:t>
            </a:r>
            <a:endParaRPr/>
          </a:p>
        </p:txBody>
      </p:sp>
      <p:sp>
        <p:nvSpPr>
          <p:cNvPr id="64" name="Google Shape;64;p13"/>
          <p:cNvSpPr txBox="1"/>
          <p:nvPr>
            <p:ph idx="1" type="subTitle"/>
          </p:nvPr>
        </p:nvSpPr>
        <p:spPr>
          <a:xfrm>
            <a:off x="1680302" y="3413500"/>
            <a:ext cx="5783400" cy="9090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sz="1500"/>
              <a:t>Aubrey Kranz, Michael Albers, and Raegan Storin</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4294967295" type="ctrTitle"/>
          </p:nvPr>
        </p:nvSpPr>
        <p:spPr>
          <a:xfrm>
            <a:off x="525650" y="1635875"/>
            <a:ext cx="4279200" cy="580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1 ) Data Collection</a:t>
            </a:r>
            <a:endParaRPr/>
          </a:p>
        </p:txBody>
      </p:sp>
      <p:sp>
        <p:nvSpPr>
          <p:cNvPr id="70" name="Google Shape;70;p14"/>
          <p:cNvSpPr txBox="1"/>
          <p:nvPr>
            <p:ph idx="4294967295" type="ctrTitle"/>
          </p:nvPr>
        </p:nvSpPr>
        <p:spPr>
          <a:xfrm>
            <a:off x="525650" y="3313775"/>
            <a:ext cx="4279200" cy="580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2 ) Exploratory Data Analysis and Cleaning</a:t>
            </a:r>
            <a:endParaRPr/>
          </a:p>
        </p:txBody>
      </p:sp>
      <p:sp>
        <p:nvSpPr>
          <p:cNvPr id="71" name="Google Shape;71;p14"/>
          <p:cNvSpPr txBox="1"/>
          <p:nvPr>
            <p:ph idx="4294967295" type="ctrTitle"/>
          </p:nvPr>
        </p:nvSpPr>
        <p:spPr>
          <a:xfrm>
            <a:off x="4702350" y="1435650"/>
            <a:ext cx="4279200" cy="113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3 ) Identify Potential Predictor Variables</a:t>
            </a:r>
            <a:endParaRPr sz="2700"/>
          </a:p>
        </p:txBody>
      </p:sp>
      <p:sp>
        <p:nvSpPr>
          <p:cNvPr id="72" name="Google Shape;72;p14"/>
          <p:cNvSpPr txBox="1"/>
          <p:nvPr>
            <p:ph idx="4294967295" type="ctrTitle"/>
          </p:nvPr>
        </p:nvSpPr>
        <p:spPr>
          <a:xfrm>
            <a:off x="4702350" y="3313775"/>
            <a:ext cx="4279200" cy="580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4 ) Additional Preliminary Analysis</a:t>
            </a:r>
            <a:endParaRPr/>
          </a:p>
        </p:txBody>
      </p:sp>
      <p:sp>
        <p:nvSpPr>
          <p:cNvPr id="73" name="Google Shape;73;p14"/>
          <p:cNvSpPr txBox="1"/>
          <p:nvPr>
            <p:ph idx="4294967295" type="ctrTitle"/>
          </p:nvPr>
        </p:nvSpPr>
        <p:spPr>
          <a:xfrm>
            <a:off x="423150" y="586425"/>
            <a:ext cx="4279200" cy="58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t>Content Overview</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1 ) Data Collection</a:t>
            </a:r>
            <a:endParaRPr/>
          </a:p>
        </p:txBody>
      </p:sp>
      <p:sp>
        <p:nvSpPr>
          <p:cNvPr id="79" name="Google Shape;79;p15"/>
          <p:cNvSpPr txBox="1"/>
          <p:nvPr>
            <p:ph idx="1" type="body"/>
          </p:nvPr>
        </p:nvSpPr>
        <p:spPr>
          <a:xfrm>
            <a:off x="387900" y="1415462"/>
            <a:ext cx="8368200" cy="1210500"/>
          </a:xfrm>
          <a:prstGeom prst="rect">
            <a:avLst/>
          </a:prstGeom>
        </p:spPr>
        <p:txBody>
          <a:bodyPr anchorCtr="0" anchor="t" bIns="91425" lIns="91425" spcFirstLastPara="1" rIns="91425" wrap="square" tIns="91425">
            <a:normAutofit lnSpcReduction="10000"/>
          </a:bodyPr>
          <a:lstStyle/>
          <a:p>
            <a:pPr indent="457200" lvl="0" marL="0" rtl="0" algn="l">
              <a:lnSpc>
                <a:spcPct val="200000"/>
              </a:lnSpc>
              <a:spcBef>
                <a:spcPts val="0"/>
              </a:spcBef>
              <a:spcAft>
                <a:spcPts val="0"/>
              </a:spcAft>
              <a:buNone/>
            </a:pPr>
            <a:r>
              <a:rPr b="1" lang="en" sz="1400">
                <a:latin typeface="Arial"/>
                <a:ea typeface="Arial"/>
                <a:cs typeface="Arial"/>
                <a:sym typeface="Arial"/>
              </a:rPr>
              <a:t>In the previous step we were already </a:t>
            </a:r>
            <a:r>
              <a:rPr b="1" lang="en" sz="1400">
                <a:latin typeface="Arial"/>
                <a:ea typeface="Arial"/>
                <a:cs typeface="Arial"/>
                <a:sym typeface="Arial"/>
              </a:rPr>
              <a:t>able to find a dataset from Kaggle containing booking information for a city hotel and a resort hotel, including details like booking lead time, cancellation policies, customer types, and various other factors.</a:t>
            </a:r>
            <a:endParaRPr b="1" sz="1400">
              <a:latin typeface="Arial"/>
              <a:ea typeface="Arial"/>
              <a:cs typeface="Arial"/>
              <a:sym typeface="Arial"/>
            </a:endParaRPr>
          </a:p>
        </p:txBody>
      </p:sp>
      <p:pic>
        <p:nvPicPr>
          <p:cNvPr id="80" name="Google Shape;80;p15"/>
          <p:cNvPicPr preferRelativeResize="0"/>
          <p:nvPr/>
        </p:nvPicPr>
        <p:blipFill>
          <a:blip r:embed="rId3">
            <a:alphaModFix/>
          </a:blip>
          <a:stretch>
            <a:fillRect/>
          </a:stretch>
        </p:blipFill>
        <p:spPr>
          <a:xfrm>
            <a:off x="5186899" y="2700200"/>
            <a:ext cx="3762949" cy="2182799"/>
          </a:xfrm>
          <a:prstGeom prst="rect">
            <a:avLst/>
          </a:prstGeom>
          <a:noFill/>
          <a:ln>
            <a:noFill/>
          </a:ln>
        </p:spPr>
      </p:pic>
      <p:sp>
        <p:nvSpPr>
          <p:cNvPr id="81" name="Google Shape;81;p15"/>
          <p:cNvSpPr txBox="1"/>
          <p:nvPr/>
        </p:nvSpPr>
        <p:spPr>
          <a:xfrm>
            <a:off x="111750" y="2897300"/>
            <a:ext cx="4953900" cy="19857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0"/>
              </a:spcBef>
              <a:spcAft>
                <a:spcPts val="0"/>
              </a:spcAft>
              <a:buNone/>
            </a:pPr>
            <a:r>
              <a:rPr lang="en" sz="1300">
                <a:solidFill>
                  <a:schemeClr val="dk1"/>
                </a:solidFill>
              </a:rPr>
              <a:t>We then uploaded and read the data into google ecolab using pd.read_csv(). The original steps in organizing the data, before any major cleaning, included dropping missing values and splitting the information into two separate dataframes for city hotel and resort hotel.</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2 ) Exploratory Data Analysis and Data Cleaning</a:t>
            </a:r>
            <a:endParaRPr/>
          </a:p>
        </p:txBody>
      </p:sp>
      <p:sp>
        <p:nvSpPr>
          <p:cNvPr id="87" name="Google Shape;87;p16"/>
          <p:cNvSpPr txBox="1"/>
          <p:nvPr>
            <p:ph idx="1" type="body"/>
          </p:nvPr>
        </p:nvSpPr>
        <p:spPr>
          <a:xfrm>
            <a:off x="387900" y="1489825"/>
            <a:ext cx="5534400" cy="33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analysis using df.describe() we were able to better gauge and identify the values within our dataset. </a:t>
            </a:r>
            <a:endParaRPr/>
          </a:p>
          <a:p>
            <a:pPr indent="0" lvl="0" marL="0" rtl="0" algn="l">
              <a:spcBef>
                <a:spcPts val="1200"/>
              </a:spcBef>
              <a:spcAft>
                <a:spcPts val="0"/>
              </a:spcAft>
              <a:buNone/>
            </a:pPr>
            <a:r>
              <a:rPr lang="en"/>
              <a:t>In addition to the missing values removed originall</a:t>
            </a:r>
            <a:r>
              <a:rPr lang="en"/>
              <a:t>y, </a:t>
            </a:r>
            <a:r>
              <a:rPr lang="en"/>
              <a:t>we simplified the dataset by removing variables unlikely to contribute </a:t>
            </a:r>
            <a:r>
              <a:rPr lang="en"/>
              <a:t>significantly and converted various categorical variables to numeric. </a:t>
            </a:r>
            <a:endParaRPr/>
          </a:p>
          <a:p>
            <a:pPr indent="0" lvl="0" marL="0" rtl="0" algn="l">
              <a:spcBef>
                <a:spcPts val="1200"/>
              </a:spcBef>
              <a:spcAft>
                <a:spcPts val="1200"/>
              </a:spcAft>
              <a:buNone/>
            </a:pPr>
            <a:r>
              <a:rPr lang="en" sz="1400">
                <a:latin typeface="Arial"/>
                <a:ea typeface="Arial"/>
                <a:cs typeface="Arial"/>
                <a:sym typeface="Arial"/>
              </a:rPr>
              <a:t>Ex. (</a:t>
            </a:r>
            <a:r>
              <a:rPr lang="en" sz="1400">
                <a:latin typeface="Arial"/>
                <a:ea typeface="Arial"/>
                <a:cs typeface="Arial"/>
                <a:sym typeface="Arial"/>
              </a:rPr>
              <a:t>deposit_type: Replaced 'No Deposit', 'Non Refund', and 'Refundable' with 0, 1, and 2)</a:t>
            </a:r>
            <a:endParaRPr sz="1400">
              <a:latin typeface="Arial"/>
              <a:ea typeface="Arial"/>
              <a:cs typeface="Arial"/>
              <a:sym typeface="Arial"/>
            </a:endParaRPr>
          </a:p>
        </p:txBody>
      </p:sp>
      <p:pic>
        <p:nvPicPr>
          <p:cNvPr id="88" name="Google Shape;88;p16"/>
          <p:cNvPicPr preferRelativeResize="0"/>
          <p:nvPr/>
        </p:nvPicPr>
        <p:blipFill rotWithShape="1">
          <a:blip r:embed="rId3">
            <a:alphaModFix/>
          </a:blip>
          <a:srcRect b="0" l="0" r="26573" t="0"/>
          <a:stretch/>
        </p:blipFill>
        <p:spPr>
          <a:xfrm>
            <a:off x="6301250" y="1248100"/>
            <a:ext cx="2454850" cy="356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 Identify Potential Predictor Variables</a:t>
            </a:r>
            <a:endParaRPr/>
          </a:p>
        </p:txBody>
      </p:sp>
      <p:sp>
        <p:nvSpPr>
          <p:cNvPr id="94" name="Google Shape;94;p17"/>
          <p:cNvSpPr txBox="1"/>
          <p:nvPr>
            <p:ph idx="1" type="body"/>
          </p:nvPr>
        </p:nvSpPr>
        <p:spPr>
          <a:xfrm>
            <a:off x="387900" y="1378075"/>
            <a:ext cx="7992600" cy="68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425"/>
              <a:t>We began the process of identifying potential predictor variables by calculating </a:t>
            </a:r>
            <a:r>
              <a:rPr lang="en" sz="1425"/>
              <a:t>correlation coefficients of each variable. </a:t>
            </a:r>
            <a:endParaRPr sz="987">
              <a:latin typeface="Arial"/>
              <a:ea typeface="Arial"/>
              <a:cs typeface="Arial"/>
              <a:sym typeface="Arial"/>
            </a:endParaRPr>
          </a:p>
          <a:p>
            <a:pPr indent="0" lvl="0" marL="0" rtl="0" algn="l">
              <a:lnSpc>
                <a:spcPct val="95000"/>
              </a:lnSpc>
              <a:spcBef>
                <a:spcPts val="1200"/>
              </a:spcBef>
              <a:spcAft>
                <a:spcPts val="1200"/>
              </a:spcAft>
              <a:buSzPts val="688"/>
              <a:buNone/>
            </a:pPr>
            <a:r>
              <a:t/>
            </a:r>
            <a:endParaRPr sz="1425"/>
          </a:p>
        </p:txBody>
      </p:sp>
      <p:pic>
        <p:nvPicPr>
          <p:cNvPr id="95" name="Google Shape;95;p17"/>
          <p:cNvPicPr preferRelativeResize="0"/>
          <p:nvPr/>
        </p:nvPicPr>
        <p:blipFill>
          <a:blip r:embed="rId3">
            <a:alphaModFix/>
          </a:blip>
          <a:stretch>
            <a:fillRect/>
          </a:stretch>
        </p:blipFill>
        <p:spPr>
          <a:xfrm>
            <a:off x="1471225" y="3724975"/>
            <a:ext cx="3100775" cy="1273525"/>
          </a:xfrm>
          <a:prstGeom prst="rect">
            <a:avLst/>
          </a:prstGeom>
          <a:noFill/>
          <a:ln cap="flat" cmpd="sng" w="9525">
            <a:solidFill>
              <a:schemeClr val="dk1"/>
            </a:solidFill>
            <a:prstDash val="solid"/>
            <a:round/>
            <a:headEnd len="sm" w="sm" type="none"/>
            <a:tailEnd len="sm" w="sm" type="none"/>
          </a:ln>
        </p:spPr>
      </p:pic>
      <p:sp>
        <p:nvSpPr>
          <p:cNvPr id="96" name="Google Shape;96;p17"/>
          <p:cNvSpPr txBox="1"/>
          <p:nvPr/>
        </p:nvSpPr>
        <p:spPr>
          <a:xfrm>
            <a:off x="108450" y="1949475"/>
            <a:ext cx="4934700" cy="1911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Deposit Type: Whether the booking required a deposit and what type of deposit was made.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Lead Time: The number of days between the booking and the actual arrival.</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Booking Changes: adjustments such as rescheduling a booking</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Hotel Type: Whether the booking was made at a city hotel or resort hotel.</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Customer Type: Different customer types may have different booking behaviors.</a:t>
            </a:r>
            <a:endParaRPr>
              <a:solidFill>
                <a:schemeClr val="dk1"/>
              </a:solidFill>
            </a:endParaRPr>
          </a:p>
        </p:txBody>
      </p:sp>
      <p:pic>
        <p:nvPicPr>
          <p:cNvPr id="97" name="Google Shape;97;p17"/>
          <p:cNvPicPr preferRelativeResize="0"/>
          <p:nvPr/>
        </p:nvPicPr>
        <p:blipFill>
          <a:blip r:embed="rId4">
            <a:alphaModFix/>
          </a:blip>
          <a:stretch>
            <a:fillRect/>
          </a:stretch>
        </p:blipFill>
        <p:spPr>
          <a:xfrm>
            <a:off x="5043138" y="2064175"/>
            <a:ext cx="3931061" cy="2841200"/>
          </a:xfrm>
          <a:prstGeom prst="rect">
            <a:avLst/>
          </a:prstGeom>
          <a:noFill/>
          <a:ln>
            <a:noFill/>
          </a:ln>
        </p:spPr>
      </p:pic>
      <p:sp>
        <p:nvSpPr>
          <p:cNvPr id="98" name="Google Shape;98;p17"/>
          <p:cNvSpPr/>
          <p:nvPr/>
        </p:nvSpPr>
        <p:spPr>
          <a:xfrm>
            <a:off x="6401625" y="2298125"/>
            <a:ext cx="416400" cy="393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9" name="Google Shape;99;p17"/>
          <p:cNvSpPr/>
          <p:nvPr/>
        </p:nvSpPr>
        <p:spPr>
          <a:xfrm>
            <a:off x="5869450" y="2783575"/>
            <a:ext cx="416400" cy="393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00" name="Google Shape;100;p17"/>
          <p:cNvCxnSpPr/>
          <p:nvPr/>
        </p:nvCxnSpPr>
        <p:spPr>
          <a:xfrm flipH="1" rot="10800000">
            <a:off x="6836425" y="1517175"/>
            <a:ext cx="1239600" cy="786300"/>
          </a:xfrm>
          <a:prstGeom prst="straightConnector1">
            <a:avLst/>
          </a:prstGeom>
          <a:noFill/>
          <a:ln cap="flat" cmpd="sng" w="28575">
            <a:solidFill>
              <a:schemeClr val="dk1"/>
            </a:solidFill>
            <a:prstDash val="solid"/>
            <a:round/>
            <a:headEnd len="med" w="med" type="none"/>
            <a:tailEnd len="med" w="med" type="none"/>
          </a:ln>
        </p:spPr>
      </p:cxnSp>
      <p:cxnSp>
        <p:nvCxnSpPr>
          <p:cNvPr id="101" name="Google Shape;101;p17"/>
          <p:cNvCxnSpPr/>
          <p:nvPr/>
        </p:nvCxnSpPr>
        <p:spPr>
          <a:xfrm flipH="1" rot="10800000">
            <a:off x="6318375" y="1535750"/>
            <a:ext cx="1767000" cy="1452300"/>
          </a:xfrm>
          <a:prstGeom prst="straightConnector1">
            <a:avLst/>
          </a:prstGeom>
          <a:noFill/>
          <a:ln cap="flat" cmpd="sng" w="28575">
            <a:solidFill>
              <a:schemeClr val="dk1"/>
            </a:solidFill>
            <a:prstDash val="solid"/>
            <a:round/>
            <a:headEnd len="med" w="med" type="none"/>
            <a:tailEnd len="med" w="med" type="none"/>
          </a:ln>
        </p:spPr>
      </p:cxnSp>
      <p:sp>
        <p:nvSpPr>
          <p:cNvPr id="102" name="Google Shape;102;p17"/>
          <p:cNvSpPr/>
          <p:nvPr/>
        </p:nvSpPr>
        <p:spPr>
          <a:xfrm>
            <a:off x="8085375" y="1258125"/>
            <a:ext cx="870300" cy="508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3" name="Google Shape;103;p17"/>
          <p:cNvSpPr txBox="1"/>
          <p:nvPr/>
        </p:nvSpPr>
        <p:spPr>
          <a:xfrm>
            <a:off x="8085375" y="1214625"/>
            <a:ext cx="870300" cy="5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600">
                <a:solidFill>
                  <a:schemeClr val="dk1"/>
                </a:solidFill>
              </a:rPr>
              <a:t>the highest correlation being .38 between deposit and lead time.</a:t>
            </a:r>
            <a:endParaRPr sz="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 Additional Preliminary Analysis</a:t>
            </a:r>
            <a:endParaRPr/>
          </a:p>
        </p:txBody>
      </p:sp>
      <p:sp>
        <p:nvSpPr>
          <p:cNvPr id="109" name="Google Shape;109;p18"/>
          <p:cNvSpPr txBox="1"/>
          <p:nvPr>
            <p:ph idx="1" type="body"/>
          </p:nvPr>
        </p:nvSpPr>
        <p:spPr>
          <a:xfrm>
            <a:off x="6425000" y="1489825"/>
            <a:ext cx="23310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While this information is useful, this particular format doesn’t tell us much about how many bookings were canceled beyond “a fair amount”. To improve readability, we next graphed what percentage of each month’s bookings were canceled, rather than individual dates. </a:t>
            </a:r>
            <a:endParaRPr sz="1900"/>
          </a:p>
        </p:txBody>
      </p:sp>
      <p:pic>
        <p:nvPicPr>
          <p:cNvPr id="110" name="Google Shape;110;p18"/>
          <p:cNvPicPr preferRelativeResize="0"/>
          <p:nvPr/>
        </p:nvPicPr>
        <p:blipFill>
          <a:blip r:embed="rId3">
            <a:alphaModFix/>
          </a:blip>
          <a:stretch>
            <a:fillRect/>
          </a:stretch>
        </p:blipFill>
        <p:spPr>
          <a:xfrm>
            <a:off x="387900" y="1557650"/>
            <a:ext cx="5943600" cy="294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 Additional Preliminary Analysis</a:t>
            </a:r>
            <a:endParaRPr/>
          </a:p>
        </p:txBody>
      </p:sp>
      <p:sp>
        <p:nvSpPr>
          <p:cNvPr id="116" name="Google Shape;116;p19"/>
          <p:cNvSpPr txBox="1"/>
          <p:nvPr>
            <p:ph idx="1" type="body"/>
          </p:nvPr>
        </p:nvSpPr>
        <p:spPr>
          <a:xfrm>
            <a:off x="6425000" y="1489825"/>
            <a:ext cx="23310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Arial"/>
                <a:ea typeface="Arial"/>
                <a:cs typeface="Arial"/>
                <a:sym typeface="Arial"/>
              </a:rPr>
              <a:t>This gives us a baseline idea of what we should expect during the modeling phase. A minimum of 20% of bookings were canceled in a given month, a maximum of 45%, and an average of around 35%.</a:t>
            </a:r>
            <a:endParaRPr sz="2600"/>
          </a:p>
        </p:txBody>
      </p:sp>
      <p:pic>
        <p:nvPicPr>
          <p:cNvPr id="117" name="Google Shape;117;p19"/>
          <p:cNvPicPr preferRelativeResize="0"/>
          <p:nvPr/>
        </p:nvPicPr>
        <p:blipFill>
          <a:blip r:embed="rId3">
            <a:alphaModFix/>
          </a:blip>
          <a:stretch>
            <a:fillRect/>
          </a:stretch>
        </p:blipFill>
        <p:spPr>
          <a:xfrm>
            <a:off x="387900" y="1557663"/>
            <a:ext cx="5943600" cy="294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23" name="Google Shape;123;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en"/>
              <a:t>Using the data collected and analysed above we plan to develop a classification and regression predictive model to best determine which reservations will likely be cancelled. We will determine a more specific modeling technique within the next layer of this project in which we will test and develop predictive models. </a:t>
            </a:r>
            <a:endParaRPr/>
          </a:p>
          <a:p>
            <a:pPr indent="0" lvl="0" marL="0" rtl="0" algn="l">
              <a:spcBef>
                <a:spcPts val="1200"/>
              </a:spcBef>
              <a:spcAft>
                <a:spcPts val="0"/>
              </a:spcAft>
              <a:buNone/>
            </a:pPr>
            <a:r>
              <a:t/>
            </a:r>
            <a:endParaRPr/>
          </a:p>
          <a:p>
            <a:pPr indent="457200" lvl="0" marL="0" rtl="0" algn="l">
              <a:spcBef>
                <a:spcPts val="1200"/>
              </a:spcBef>
              <a:spcAft>
                <a:spcPts val="1200"/>
              </a:spcAft>
              <a:buNone/>
            </a:pPr>
            <a:r>
              <a:rPr lang="en"/>
              <a:t>Our schedule will continue the same as before with a plan to complete all necessary work a week before the due date so that we have plenty of time to discuss what has been done and how to move forward.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ctrTitle"/>
          </p:nvPr>
        </p:nvSpPr>
        <p:spPr>
          <a:xfrm>
            <a:off x="1680302" y="1060450"/>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