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af00629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af00629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what will be covered in each section!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52bc218c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52bc218c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in the bottom right visualizes monthly cancellation rates showing a decrease throughout the year with highs spiking during the holidays and beginning of the year.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52bc218c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52bc218c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a:solidFill>
                  <a:schemeClr val="dk1"/>
                </a:solidFill>
              </a:rPr>
              <a:t>This hypothesis is based on the assumption that there are patterns and relationships between the variables in the dataset that impact booking cancellations, such as lead time, previous cancellations, average daily rate, and seasonality.</a:t>
            </a:r>
            <a:endParaRPr>
              <a:solidFill>
                <a:schemeClr val="dk1"/>
              </a:solidFill>
            </a:endParaRPr>
          </a:p>
          <a:p>
            <a:pPr indent="457200" lvl="0" marL="0" rtl="0" algn="l">
              <a:lnSpc>
                <a:spcPct val="200000"/>
              </a:lnSpc>
              <a:spcBef>
                <a:spcPts val="0"/>
              </a:spcBef>
              <a:spcAft>
                <a:spcPts val="0"/>
              </a:spcAft>
              <a:buClr>
                <a:schemeClr val="dk1"/>
              </a:buClr>
              <a:buSzPts val="1100"/>
              <a:buFont typeface="Arial"/>
              <a:buNone/>
            </a:pPr>
            <a:r>
              <a:rPr lang="en">
                <a:solidFill>
                  <a:schemeClr val="dk1"/>
                </a:solidFill>
              </a:rPr>
              <a:t>Considering that hotels are likely forming similar data analysis to properly increase revenue and run their hotels we will be able to find and build off a body of code developed by a company if necessary.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52bc218c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52bc218c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a:solidFill>
                  <a:schemeClr val="dk1"/>
                </a:solidFill>
              </a:rPr>
              <a:t>To determine the success of the project, the model's ability to accurately predict effective booking capacity and the relative likelihood of cancellations will be tested against historical data. We will additionally test the model in more specific scenarios, such as the difference in trends between resort versus city hotels, as well as peak or off-peak seasons for travel.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lt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52bc218c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52bc218c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a:solidFill>
                  <a:schemeClr val="dk1"/>
                </a:solidFill>
              </a:rPr>
              <a:t> This extra time before the presentation allows our group to take time during labs to look over our work, and see if there are any necessary adjustments as a team.</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af00629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af00629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medium.datadriveninvestor.com/a-python-data-analysis-project-to-understand-hotel-cancellations-fb3f0fee6eea" TargetMode="External"/><Relationship Id="rId4" Type="http://schemas.openxmlformats.org/officeDocument/2006/relationships/hyperlink" Target="https://www.kaggle.com/datasets/jessemostipak/hotel-booking-demand/co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Hotel Booking Cancelation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t/>
            </a:r>
            <a:endParaRPr sz="1100">
              <a:solidFill>
                <a:schemeClr val="dk1"/>
              </a:solidFill>
              <a:latin typeface="Arial"/>
              <a:ea typeface="Arial"/>
              <a:cs typeface="Arial"/>
              <a:sym typeface="Arial"/>
            </a:endParaRPr>
          </a:p>
          <a:p>
            <a:pPr indent="0" lvl="0" marL="0" rtl="0" algn="ctr">
              <a:lnSpc>
                <a:spcPct val="115000"/>
              </a:lnSpc>
              <a:spcBef>
                <a:spcPts val="0"/>
              </a:spcBef>
              <a:spcAft>
                <a:spcPts val="0"/>
              </a:spcAft>
              <a:buNone/>
            </a:pPr>
            <a:r>
              <a:rPr lang="en" sz="1600">
                <a:solidFill>
                  <a:schemeClr val="dk1"/>
                </a:solidFill>
                <a:latin typeface="Arial"/>
                <a:ea typeface="Arial"/>
                <a:cs typeface="Arial"/>
                <a:sym typeface="Arial"/>
              </a:rPr>
              <a:t>Michael Albers, Aubrey Kranz, Raegan Storin</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Index</a:t>
            </a:r>
            <a:endParaRPr/>
          </a:p>
        </p:txBody>
      </p:sp>
      <p:sp>
        <p:nvSpPr>
          <p:cNvPr id="70" name="Google Shape;70;p14"/>
          <p:cNvSpPr txBox="1"/>
          <p:nvPr>
            <p:ph idx="1" type="body"/>
          </p:nvPr>
        </p:nvSpPr>
        <p:spPr>
          <a:xfrm>
            <a:off x="387900" y="1434324"/>
            <a:ext cx="8368200" cy="30789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None/>
            </a:pPr>
            <a:r>
              <a:t/>
            </a:r>
            <a:endParaRPr sz="2100"/>
          </a:p>
          <a:p>
            <a:pPr indent="0" lvl="0" marL="0" rtl="0" algn="l">
              <a:lnSpc>
                <a:spcPct val="105000"/>
              </a:lnSpc>
              <a:spcBef>
                <a:spcPts val="1200"/>
              </a:spcBef>
              <a:spcAft>
                <a:spcPts val="0"/>
              </a:spcAft>
              <a:buNone/>
            </a:pPr>
            <a:r>
              <a:rPr lang="en" sz="3600"/>
              <a:t>01|</a:t>
            </a:r>
            <a:r>
              <a:rPr lang="en" sz="2600"/>
              <a:t> Proposal Overview</a:t>
            </a:r>
            <a:endParaRPr sz="2600"/>
          </a:p>
          <a:p>
            <a:pPr indent="0" lvl="0" marL="0" rtl="0" algn="l">
              <a:lnSpc>
                <a:spcPct val="105000"/>
              </a:lnSpc>
              <a:spcBef>
                <a:spcPts val="1200"/>
              </a:spcBef>
              <a:spcAft>
                <a:spcPts val="0"/>
              </a:spcAft>
              <a:buNone/>
            </a:pPr>
            <a:r>
              <a:rPr lang="en" sz="3600"/>
              <a:t>02|</a:t>
            </a:r>
            <a:r>
              <a:rPr lang="en" sz="2600"/>
              <a:t> Research Question and Hypothesis</a:t>
            </a:r>
            <a:endParaRPr sz="2600"/>
          </a:p>
          <a:p>
            <a:pPr indent="0" lvl="0" marL="0" rtl="0" algn="l">
              <a:lnSpc>
                <a:spcPct val="105000"/>
              </a:lnSpc>
              <a:spcBef>
                <a:spcPts val="1200"/>
              </a:spcBef>
              <a:spcAft>
                <a:spcPts val="0"/>
              </a:spcAft>
              <a:buNone/>
            </a:pPr>
            <a:r>
              <a:rPr lang="en" sz="3600"/>
              <a:t>03|</a:t>
            </a:r>
            <a:r>
              <a:rPr lang="en" sz="2600"/>
              <a:t> Data and Methods Plan</a:t>
            </a:r>
            <a:endParaRPr sz="2600"/>
          </a:p>
          <a:p>
            <a:pPr indent="0" lvl="0" marL="0" rtl="0" algn="l">
              <a:lnSpc>
                <a:spcPct val="105000"/>
              </a:lnSpc>
              <a:spcBef>
                <a:spcPts val="1200"/>
              </a:spcBef>
              <a:spcAft>
                <a:spcPts val="1200"/>
              </a:spcAft>
              <a:buNone/>
            </a:pPr>
            <a:r>
              <a:rPr lang="en" sz="3600"/>
              <a:t>04|</a:t>
            </a:r>
            <a:r>
              <a:rPr lang="en" sz="2600"/>
              <a:t> Schedule</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Proposal </a:t>
            </a:r>
            <a:r>
              <a:rPr lang="en"/>
              <a:t>Overview</a:t>
            </a:r>
            <a:endParaRPr/>
          </a:p>
        </p:txBody>
      </p:sp>
      <p:sp>
        <p:nvSpPr>
          <p:cNvPr id="76" name="Google Shape;76;p15"/>
          <p:cNvSpPr txBox="1"/>
          <p:nvPr>
            <p:ph idx="1" type="body"/>
          </p:nvPr>
        </p:nvSpPr>
        <p:spPr>
          <a:xfrm>
            <a:off x="387900" y="1378375"/>
            <a:ext cx="8368200" cy="11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What is the problem?</a:t>
            </a:r>
            <a:endParaRPr sz="1200"/>
          </a:p>
          <a:p>
            <a:pPr indent="457200" lvl="0" marL="0" rtl="0" algn="l">
              <a:spcBef>
                <a:spcPts val="1200"/>
              </a:spcBef>
              <a:spcAft>
                <a:spcPts val="1200"/>
              </a:spcAft>
              <a:buNone/>
            </a:pPr>
            <a:r>
              <a:rPr lang="en"/>
              <a:t>Hotel overbooking can decrease customer satisfaction and negatively impact reputation while underbooking reduces potential revenue.</a:t>
            </a:r>
            <a:endParaRPr/>
          </a:p>
        </p:txBody>
      </p:sp>
      <p:pic>
        <p:nvPicPr>
          <p:cNvPr id="77" name="Google Shape;77;p15"/>
          <p:cNvPicPr preferRelativeResize="0"/>
          <p:nvPr/>
        </p:nvPicPr>
        <p:blipFill>
          <a:blip r:embed="rId3">
            <a:alphaModFix/>
          </a:blip>
          <a:stretch>
            <a:fillRect/>
          </a:stretch>
        </p:blipFill>
        <p:spPr>
          <a:xfrm>
            <a:off x="4357925" y="2516275"/>
            <a:ext cx="4677826" cy="2479250"/>
          </a:xfrm>
          <a:prstGeom prst="rect">
            <a:avLst/>
          </a:prstGeom>
          <a:noFill/>
          <a:ln>
            <a:noFill/>
          </a:ln>
        </p:spPr>
      </p:pic>
      <p:sp>
        <p:nvSpPr>
          <p:cNvPr id="78" name="Google Shape;78;p15"/>
          <p:cNvSpPr txBox="1"/>
          <p:nvPr/>
        </p:nvSpPr>
        <p:spPr>
          <a:xfrm>
            <a:off x="8203250" y="4914425"/>
            <a:ext cx="8325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1"/>
                </a:solidFill>
                <a:latin typeface="Roboto"/>
                <a:ea typeface="Roboto"/>
                <a:cs typeface="Roboto"/>
                <a:sym typeface="Roboto"/>
              </a:rPr>
              <a:t>(Mutahsim, 2023)</a:t>
            </a:r>
            <a:endParaRPr sz="200">
              <a:solidFill>
                <a:schemeClr val="dk1"/>
              </a:solidFill>
              <a:latin typeface="Roboto"/>
              <a:ea typeface="Roboto"/>
              <a:cs typeface="Roboto"/>
              <a:sym typeface="Roboto"/>
            </a:endParaRPr>
          </a:p>
        </p:txBody>
      </p:sp>
      <p:sp>
        <p:nvSpPr>
          <p:cNvPr id="79" name="Google Shape;79;p15"/>
          <p:cNvSpPr txBox="1"/>
          <p:nvPr/>
        </p:nvSpPr>
        <p:spPr>
          <a:xfrm>
            <a:off x="434800" y="2641100"/>
            <a:ext cx="3635700" cy="222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2300">
                <a:solidFill>
                  <a:schemeClr val="dk1"/>
                </a:solidFill>
                <a:latin typeface="Roboto"/>
                <a:ea typeface="Roboto"/>
                <a:cs typeface="Roboto"/>
                <a:sym typeface="Roboto"/>
              </a:rPr>
              <a:t>The goal would be to minimise hotel underbooking without overbooking and exceeding capacity.</a:t>
            </a:r>
            <a:endParaRPr sz="23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Research Question and Hypothesis/ </a:t>
            </a:r>
            <a:r>
              <a:rPr lang="en"/>
              <a:t>Assessment</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ctr">
              <a:lnSpc>
                <a:spcPct val="200000"/>
              </a:lnSpc>
              <a:spcBef>
                <a:spcPts val="0"/>
              </a:spcBef>
              <a:spcAft>
                <a:spcPts val="0"/>
              </a:spcAft>
              <a:buNone/>
            </a:pPr>
            <a:r>
              <a:rPr lang="en" sz="1600">
                <a:latin typeface="Arial"/>
                <a:ea typeface="Arial"/>
                <a:cs typeface="Arial"/>
                <a:sym typeface="Arial"/>
              </a:rPr>
              <a:t>How can we improve the method of booking or cancellation policies to accurately accomodate for booking cancellations?</a:t>
            </a:r>
            <a:endParaRPr sz="1600">
              <a:latin typeface="Arial"/>
              <a:ea typeface="Arial"/>
              <a:cs typeface="Arial"/>
              <a:sym typeface="Arial"/>
            </a:endParaRPr>
          </a:p>
          <a:p>
            <a:pPr indent="0" lvl="0" marL="0" rtl="0" algn="ctr">
              <a:lnSpc>
                <a:spcPct val="200000"/>
              </a:lnSpc>
              <a:spcBef>
                <a:spcPts val="0"/>
              </a:spcBef>
              <a:spcAft>
                <a:spcPts val="0"/>
              </a:spcAft>
              <a:buNone/>
            </a:pPr>
            <a:r>
              <a:rPr lang="en" sz="1500">
                <a:latin typeface="Arial"/>
                <a:ea typeface="Arial"/>
                <a:cs typeface="Arial"/>
                <a:sym typeface="Arial"/>
              </a:rPr>
              <a:t>Or</a:t>
            </a:r>
            <a:endParaRPr sz="1500">
              <a:latin typeface="Arial"/>
              <a:ea typeface="Arial"/>
              <a:cs typeface="Arial"/>
              <a:sym typeface="Arial"/>
            </a:endParaRPr>
          </a:p>
          <a:p>
            <a:pPr indent="457200" lvl="0" marL="0" rtl="0" algn="ctr">
              <a:lnSpc>
                <a:spcPct val="200000"/>
              </a:lnSpc>
              <a:spcBef>
                <a:spcPts val="0"/>
              </a:spcBef>
              <a:spcAft>
                <a:spcPts val="0"/>
              </a:spcAft>
              <a:buNone/>
            </a:pPr>
            <a:r>
              <a:t/>
            </a:r>
            <a:endParaRPr sz="1200">
              <a:latin typeface="Arial"/>
              <a:ea typeface="Arial"/>
              <a:cs typeface="Arial"/>
              <a:sym typeface="Arial"/>
            </a:endParaRPr>
          </a:p>
          <a:p>
            <a:pPr indent="0" lvl="0" marL="0" rtl="0" algn="ctr">
              <a:lnSpc>
                <a:spcPct val="200000"/>
              </a:lnSpc>
              <a:spcBef>
                <a:spcPts val="0"/>
              </a:spcBef>
              <a:spcAft>
                <a:spcPts val="0"/>
              </a:spcAft>
              <a:buNone/>
            </a:pPr>
            <a:r>
              <a:rPr lang="en" sz="1600">
                <a:latin typeface="Arial"/>
                <a:ea typeface="Arial"/>
                <a:cs typeface="Arial"/>
                <a:sym typeface="Arial"/>
              </a:rPr>
              <a:t>Our hypothesis is that we will be able to accurately predict a hotel’s optimal booking capacity by taking into account known factors of historical data.</a:t>
            </a:r>
            <a:r>
              <a:rPr lang="en" sz="1500">
                <a:latin typeface="Arial"/>
                <a:ea typeface="Arial"/>
                <a:cs typeface="Arial"/>
                <a:sym typeface="Arial"/>
              </a:rPr>
              <a:t> </a:t>
            </a:r>
            <a:endParaRPr sz="1500">
              <a:latin typeface="Arial"/>
              <a:ea typeface="Arial"/>
              <a:cs typeface="Arial"/>
              <a:sym typeface="Arial"/>
            </a:endParaRPr>
          </a:p>
          <a:p>
            <a:pPr indent="457200" lvl="0" marL="0" rtl="0" algn="ctr">
              <a:lnSpc>
                <a:spcPct val="200000"/>
              </a:lnSpc>
              <a:spcBef>
                <a:spcPts val="0"/>
              </a:spcBef>
              <a:spcAft>
                <a:spcPts val="0"/>
              </a:spcAft>
              <a:buNone/>
            </a:pPr>
            <a:r>
              <a:t/>
            </a:r>
            <a:endParaRPr sz="13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and Methods Plan</a:t>
            </a:r>
            <a:endParaRPr/>
          </a:p>
        </p:txBody>
      </p:sp>
      <p:sp>
        <p:nvSpPr>
          <p:cNvPr id="91" name="Google Shape;91;p17"/>
          <p:cNvSpPr txBox="1"/>
          <p:nvPr>
            <p:ph idx="1" type="body"/>
          </p:nvPr>
        </p:nvSpPr>
        <p:spPr>
          <a:xfrm>
            <a:off x="343075" y="1144125"/>
            <a:ext cx="8368200" cy="1213800"/>
          </a:xfrm>
          <a:prstGeom prst="rect">
            <a:avLst/>
          </a:prstGeom>
        </p:spPr>
        <p:txBody>
          <a:bodyPr anchorCtr="0" anchor="t" bIns="91425" lIns="91425" spcFirstLastPara="1" rIns="91425" wrap="square" tIns="91425">
            <a:noAutofit/>
          </a:bodyPr>
          <a:lstStyle/>
          <a:p>
            <a:pPr indent="457200" lvl="0" marL="0" rtl="0" algn="ctr">
              <a:lnSpc>
                <a:spcPct val="200000"/>
              </a:lnSpc>
              <a:spcBef>
                <a:spcPts val="0"/>
              </a:spcBef>
              <a:spcAft>
                <a:spcPts val="0"/>
              </a:spcAft>
              <a:buNone/>
            </a:pPr>
            <a:r>
              <a:rPr lang="en" sz="1400">
                <a:latin typeface="Arial"/>
                <a:ea typeface="Arial"/>
                <a:cs typeface="Arial"/>
                <a:sym typeface="Arial"/>
              </a:rPr>
              <a:t>Our aim is to build a model that can predict hotel booking demand based on </a:t>
            </a:r>
            <a:r>
              <a:rPr lang="en" sz="1400">
                <a:latin typeface="Arial"/>
                <a:ea typeface="Arial"/>
                <a:cs typeface="Arial"/>
                <a:sym typeface="Arial"/>
              </a:rPr>
              <a:t>a Kaggle hotel booking demand dataset. </a:t>
            </a:r>
            <a:endParaRPr sz="1400">
              <a:latin typeface="Arial"/>
              <a:ea typeface="Arial"/>
              <a:cs typeface="Arial"/>
              <a:sym typeface="Arial"/>
            </a:endParaRPr>
          </a:p>
          <a:p>
            <a:pPr indent="457200" lvl="0" marL="0" rtl="0" algn="ctr">
              <a:lnSpc>
                <a:spcPct val="200000"/>
              </a:lnSpc>
              <a:spcBef>
                <a:spcPts val="0"/>
              </a:spcBef>
              <a:spcAft>
                <a:spcPts val="0"/>
              </a:spcAft>
              <a:buNone/>
            </a:pPr>
            <a:r>
              <a:rPr lang="en" sz="1400">
                <a:latin typeface="Arial"/>
                <a:ea typeface="Arial"/>
                <a:cs typeface="Arial"/>
                <a:sym typeface="Arial"/>
              </a:rPr>
              <a:t>By analyzing patterns found in this data, we project seek to provide insights that can help hotels optimize their available bookings. </a:t>
            </a:r>
            <a:endParaRPr sz="2100"/>
          </a:p>
        </p:txBody>
      </p:sp>
      <p:pic>
        <p:nvPicPr>
          <p:cNvPr id="92" name="Google Shape;92;p17"/>
          <p:cNvPicPr preferRelativeResize="0"/>
          <p:nvPr/>
        </p:nvPicPr>
        <p:blipFill>
          <a:blip r:embed="rId3">
            <a:alphaModFix/>
          </a:blip>
          <a:stretch>
            <a:fillRect/>
          </a:stretch>
        </p:blipFill>
        <p:spPr>
          <a:xfrm>
            <a:off x="5168274" y="2923675"/>
            <a:ext cx="3762949" cy="2182799"/>
          </a:xfrm>
          <a:prstGeom prst="rect">
            <a:avLst/>
          </a:prstGeom>
          <a:noFill/>
          <a:ln>
            <a:noFill/>
          </a:ln>
        </p:spPr>
      </p:pic>
      <p:sp>
        <p:nvSpPr>
          <p:cNvPr id="93" name="Google Shape;93;p17"/>
          <p:cNvSpPr txBox="1"/>
          <p:nvPr/>
        </p:nvSpPr>
        <p:spPr>
          <a:xfrm>
            <a:off x="175775" y="3385850"/>
            <a:ext cx="1424700" cy="186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rPr>
              <a:t>is_canceled</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lead_time</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arrival_date_year</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arrival_date_month</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arrival_date_week_number</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arrival_date_day_of_month</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stays_in_weekend_nights</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Stays_in_week_nights</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adults</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children</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babies</a:t>
            </a:r>
            <a:endParaRPr sz="800">
              <a:solidFill>
                <a:schemeClr val="dk1"/>
              </a:solidFill>
            </a:endParaRPr>
          </a:p>
          <a:p>
            <a:pPr indent="0" lvl="0" marL="0" rtl="0" algn="l">
              <a:lnSpc>
                <a:spcPct val="115000"/>
              </a:lnSpc>
              <a:spcBef>
                <a:spcPts val="0"/>
              </a:spcBef>
              <a:spcAft>
                <a:spcPts val="0"/>
              </a:spcAft>
              <a:buNone/>
            </a:pPr>
            <a:r>
              <a:t/>
            </a:r>
            <a:endParaRPr sz="800">
              <a:solidFill>
                <a:schemeClr val="dk1"/>
              </a:solidFill>
            </a:endParaRPr>
          </a:p>
        </p:txBody>
      </p:sp>
      <p:sp>
        <p:nvSpPr>
          <p:cNvPr id="94" name="Google Shape;94;p17"/>
          <p:cNvSpPr txBox="1"/>
          <p:nvPr/>
        </p:nvSpPr>
        <p:spPr>
          <a:xfrm>
            <a:off x="3496825" y="3385850"/>
            <a:ext cx="3000000" cy="144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rPr>
              <a:t>agent</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company</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days_in_waiting_list</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customer_type</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adr</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required_car_parking_spaces</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total_of_special_requests</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reservation_status</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reservation_status_date</a:t>
            </a:r>
            <a:endParaRPr/>
          </a:p>
        </p:txBody>
      </p:sp>
      <p:sp>
        <p:nvSpPr>
          <p:cNvPr id="95" name="Google Shape;95;p17"/>
          <p:cNvSpPr txBox="1"/>
          <p:nvPr/>
        </p:nvSpPr>
        <p:spPr>
          <a:xfrm>
            <a:off x="1702150" y="3385850"/>
            <a:ext cx="2294100" cy="200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rPr>
              <a:t>meal</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Country</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market_segment</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distribution_channel</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is_repeated_guest</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previous_cancellations</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previous_bookings_not_canceled</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Reserved_room_type</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assigned_room_type</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booking_changes</a:t>
            </a:r>
            <a:endParaRPr sz="800">
              <a:solidFill>
                <a:schemeClr val="dk1"/>
              </a:solidFill>
            </a:endParaRPr>
          </a:p>
          <a:p>
            <a:pPr indent="0" lvl="0" marL="0" rtl="0" algn="l">
              <a:lnSpc>
                <a:spcPct val="115000"/>
              </a:lnSpc>
              <a:spcBef>
                <a:spcPts val="0"/>
              </a:spcBef>
              <a:spcAft>
                <a:spcPts val="0"/>
              </a:spcAft>
              <a:buNone/>
            </a:pPr>
            <a:r>
              <a:rPr lang="en" sz="800">
                <a:solidFill>
                  <a:schemeClr val="dk1"/>
                </a:solidFill>
              </a:rPr>
              <a:t>deposit_type</a:t>
            </a:r>
            <a:endParaRPr sz="800">
              <a:solidFill>
                <a:schemeClr val="dk1"/>
              </a:solidFill>
            </a:endParaRPr>
          </a:p>
          <a:p>
            <a:pPr indent="0" lvl="0" marL="0" rtl="0" algn="l">
              <a:lnSpc>
                <a:spcPct val="115000"/>
              </a:lnSpc>
              <a:spcBef>
                <a:spcPts val="0"/>
              </a:spcBef>
              <a:spcAft>
                <a:spcPts val="0"/>
              </a:spcAft>
              <a:buNone/>
            </a:pPr>
            <a:r>
              <a:t/>
            </a:r>
            <a:endParaRPr sz="800">
              <a:solidFill>
                <a:schemeClr val="dk1"/>
              </a:solidFill>
            </a:endParaRPr>
          </a:p>
          <a:p>
            <a:pPr indent="0" lvl="0" marL="0" rtl="0" algn="l">
              <a:lnSpc>
                <a:spcPct val="115000"/>
              </a:lnSpc>
              <a:spcBef>
                <a:spcPts val="0"/>
              </a:spcBef>
              <a:spcAft>
                <a:spcPts val="0"/>
              </a:spcAft>
              <a:buNone/>
            </a:pPr>
            <a:r>
              <a:t/>
            </a:r>
            <a:endParaRPr sz="800">
              <a:solidFill>
                <a:schemeClr val="dk1"/>
              </a:solidFill>
            </a:endParaRPr>
          </a:p>
        </p:txBody>
      </p:sp>
      <p:sp>
        <p:nvSpPr>
          <p:cNvPr id="96" name="Google Shape;96;p17"/>
          <p:cNvSpPr txBox="1"/>
          <p:nvPr/>
        </p:nvSpPr>
        <p:spPr>
          <a:xfrm>
            <a:off x="1378400" y="3052800"/>
            <a:ext cx="20628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latin typeface="Roboto"/>
                <a:ea typeface="Roboto"/>
                <a:cs typeface="Roboto"/>
                <a:sym typeface="Roboto"/>
              </a:rPr>
              <a:t>Variables included</a:t>
            </a:r>
            <a:endParaRPr sz="1800" u="sng">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Schedule</a:t>
            </a:r>
            <a:endParaRPr/>
          </a:p>
        </p:txBody>
      </p:sp>
      <p:sp>
        <p:nvSpPr>
          <p:cNvPr id="102" name="Google Shape;102;p18"/>
          <p:cNvSpPr txBox="1"/>
          <p:nvPr>
            <p:ph idx="1" type="body"/>
          </p:nvPr>
        </p:nvSpPr>
        <p:spPr>
          <a:xfrm>
            <a:off x="387900" y="1684100"/>
            <a:ext cx="3007200" cy="30789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700">
                <a:latin typeface="Arial"/>
                <a:ea typeface="Arial"/>
                <a:cs typeface="Arial"/>
                <a:sym typeface="Arial"/>
              </a:rPr>
              <a:t>All work is to be expected to be completed the night before the lab prior to the due date, </a:t>
            </a:r>
            <a:r>
              <a:rPr lang="en" sz="1700">
                <a:latin typeface="Arial"/>
                <a:ea typeface="Arial"/>
                <a:cs typeface="Arial"/>
                <a:sym typeface="Arial"/>
              </a:rPr>
              <a:t>according</a:t>
            </a:r>
            <a:r>
              <a:rPr lang="en" sz="1700">
                <a:latin typeface="Arial"/>
                <a:ea typeface="Arial"/>
                <a:cs typeface="Arial"/>
                <a:sym typeface="Arial"/>
              </a:rPr>
              <a:t> to our internal deadlines.</a:t>
            </a:r>
            <a:endParaRPr sz="1700">
              <a:latin typeface="Arial"/>
              <a:ea typeface="Arial"/>
              <a:cs typeface="Arial"/>
              <a:sym typeface="Arial"/>
            </a:endParaRPr>
          </a:p>
        </p:txBody>
      </p:sp>
      <p:pic>
        <p:nvPicPr>
          <p:cNvPr id="103" name="Google Shape;103;p18"/>
          <p:cNvPicPr preferRelativeResize="0"/>
          <p:nvPr/>
        </p:nvPicPr>
        <p:blipFill rotWithShape="1">
          <a:blip r:embed="rId3">
            <a:alphaModFix/>
          </a:blip>
          <a:srcRect b="0" l="416" r="406" t="0"/>
          <a:stretch/>
        </p:blipFill>
        <p:spPr>
          <a:xfrm>
            <a:off x="3720077" y="1900475"/>
            <a:ext cx="5307602" cy="3143625"/>
          </a:xfrm>
          <a:prstGeom prst="rect">
            <a:avLst/>
          </a:prstGeom>
          <a:noFill/>
          <a:ln>
            <a:noFill/>
          </a:ln>
        </p:spPr>
      </p:pic>
      <p:sp>
        <p:nvSpPr>
          <p:cNvPr id="104" name="Google Shape;104;p18"/>
          <p:cNvSpPr txBox="1"/>
          <p:nvPr/>
        </p:nvSpPr>
        <p:spPr>
          <a:xfrm>
            <a:off x="5104300" y="311375"/>
            <a:ext cx="3000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Part 1: 9/17 (Presentation 9/23) </a:t>
            </a:r>
            <a:endParaRPr>
              <a:solidFill>
                <a:schemeClr val="dk1"/>
              </a:solidFill>
            </a:endParaRPr>
          </a:p>
          <a:p>
            <a:pPr indent="0" lvl="0" marL="0" rtl="0" algn="l">
              <a:lnSpc>
                <a:spcPct val="115000"/>
              </a:lnSpc>
              <a:spcBef>
                <a:spcPts val="0"/>
              </a:spcBef>
              <a:spcAft>
                <a:spcPts val="0"/>
              </a:spcAft>
              <a:buNone/>
            </a:pPr>
            <a:r>
              <a:rPr lang="en">
                <a:solidFill>
                  <a:schemeClr val="dk1"/>
                </a:solidFill>
              </a:rPr>
              <a:t>Part 2: 10/11 (Presentation 10/18)</a:t>
            </a:r>
            <a:endParaRPr>
              <a:solidFill>
                <a:schemeClr val="dk1"/>
              </a:solidFill>
            </a:endParaRPr>
          </a:p>
          <a:p>
            <a:pPr indent="0" lvl="0" marL="0" rtl="0" algn="l">
              <a:lnSpc>
                <a:spcPct val="115000"/>
              </a:lnSpc>
              <a:spcBef>
                <a:spcPts val="0"/>
              </a:spcBef>
              <a:spcAft>
                <a:spcPts val="0"/>
              </a:spcAft>
              <a:buNone/>
            </a:pPr>
            <a:r>
              <a:rPr lang="en">
                <a:solidFill>
                  <a:schemeClr val="dk1"/>
                </a:solidFill>
              </a:rPr>
              <a:t>Part 3: 11/6 (Draft Paper)</a:t>
            </a:r>
            <a:endParaRPr>
              <a:solidFill>
                <a:schemeClr val="dk1"/>
              </a:solidFill>
            </a:endParaRPr>
          </a:p>
          <a:p>
            <a:pPr indent="0" lvl="0" marL="0" rtl="0" algn="l">
              <a:lnSpc>
                <a:spcPct val="115000"/>
              </a:lnSpc>
              <a:spcBef>
                <a:spcPts val="0"/>
              </a:spcBef>
              <a:spcAft>
                <a:spcPts val="0"/>
              </a:spcAft>
              <a:buNone/>
            </a:pPr>
            <a:r>
              <a:rPr lang="en">
                <a:solidFill>
                  <a:schemeClr val="dk1"/>
                </a:solidFill>
              </a:rPr>
              <a:t>Part 4: 12/3 (Presentation 12/10)</a:t>
            </a:r>
            <a:endParaRPr>
              <a:solidFill>
                <a:schemeClr val="dk1"/>
              </a:solidFill>
            </a:endParaRPr>
          </a:p>
        </p:txBody>
      </p:sp>
      <p:sp>
        <p:nvSpPr>
          <p:cNvPr id="105" name="Google Shape;105;p18"/>
          <p:cNvSpPr txBox="1"/>
          <p:nvPr/>
        </p:nvSpPr>
        <p:spPr>
          <a:xfrm>
            <a:off x="3798750" y="1516100"/>
            <a:ext cx="15465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Part 1</a:t>
            </a:r>
            <a:endParaRPr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111" name="Google Shape;111;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u="sng">
                <a:solidFill>
                  <a:schemeClr val="hlink"/>
                </a:solidFill>
                <a:latin typeface="Roboto Slab"/>
                <a:ea typeface="Roboto Slab"/>
                <a:cs typeface="Roboto Slab"/>
                <a:sym typeface="Roboto Slab"/>
                <a:hlinkClick r:id="rId3"/>
              </a:rPr>
              <a:t>https://medium.datadriveninvestor.com/a-python-data-analysis-project-to-understand-hotel-cancellations-fb3f0fee6eea</a:t>
            </a:r>
            <a:endParaRPr sz="12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200">
              <a:latin typeface="Roboto Slab"/>
              <a:ea typeface="Roboto Slab"/>
              <a:cs typeface="Roboto Slab"/>
              <a:sym typeface="Roboto Slab"/>
            </a:endParaRPr>
          </a:p>
          <a:p>
            <a:pPr indent="0" lvl="0" marL="0" rtl="0" algn="l">
              <a:spcBef>
                <a:spcPts val="0"/>
              </a:spcBef>
              <a:spcAft>
                <a:spcPts val="0"/>
              </a:spcAft>
              <a:buNone/>
            </a:pPr>
            <a:r>
              <a:rPr lang="en" sz="1200" u="sng">
                <a:solidFill>
                  <a:schemeClr val="hlink"/>
                </a:solidFill>
                <a:latin typeface="Roboto Slab"/>
                <a:ea typeface="Roboto Slab"/>
                <a:cs typeface="Roboto Slab"/>
                <a:sym typeface="Roboto Slab"/>
                <a:hlinkClick r:id="rId4"/>
              </a:rPr>
              <a:t>https://www.kaggle.com/datasets/jessemostipak/hotel-booking-demand/code</a:t>
            </a:r>
            <a:endParaRPr sz="1200">
              <a:latin typeface="Roboto Slab"/>
              <a:ea typeface="Roboto Slab"/>
              <a:cs typeface="Roboto Slab"/>
              <a:sym typeface="Roboto Slab"/>
            </a:endParaRPr>
          </a:p>
          <a:p>
            <a:pPr indent="0" lvl="0" marL="0" rtl="0" algn="l">
              <a:spcBef>
                <a:spcPts val="1200"/>
              </a:spcBef>
              <a:spcAft>
                <a:spcPts val="1200"/>
              </a:spcAft>
              <a:buNone/>
            </a:pPr>
            <a:r>
              <a:t/>
            </a:r>
            <a:endParaRPr sz="12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