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ella Respira"/>
      <p:regular r:id="rId19"/>
    </p:embeddedFont>
    <p:embeddedFont>
      <p:font typeface="DM Sans Light"/>
      <p:regular r:id="rId20"/>
      <p:bold r:id="rId21"/>
      <p:italic r:id="rId22"/>
      <p:boldItalic r:id="rId23"/>
    </p:embeddedFont>
    <p:embeddedFont>
      <p:font typeface="DM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DMSansLight-regular.fntdata"/><Relationship Id="rId22" Type="http://schemas.openxmlformats.org/officeDocument/2006/relationships/font" Target="fonts/DMSansLight-italic.fntdata"/><Relationship Id="rId21" Type="http://schemas.openxmlformats.org/officeDocument/2006/relationships/font" Target="fonts/DMSansLight-bold.fntdata"/><Relationship Id="rId24" Type="http://schemas.openxmlformats.org/officeDocument/2006/relationships/font" Target="fonts/DMSans-regular.fntdata"/><Relationship Id="rId23" Type="http://schemas.openxmlformats.org/officeDocument/2006/relationships/font" Target="fonts/DMSansLight-boldItalic.fntdata"/><Relationship Id="rId26" Type="http://schemas.openxmlformats.org/officeDocument/2006/relationships/font" Target="fonts/DMSans-italic.fntdata"/><Relationship Id="rId25" Type="http://schemas.openxmlformats.org/officeDocument/2006/relationships/font" Target="fonts/DMSans-bold.fntdata"/><Relationship Id="rId27"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ellaRespir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20ebe24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20ebe24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0ebe242b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0ebe242b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20ebe242b3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20ebe242b3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20ebe242b3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20ebe242b3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20ebe242b3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20ebe242b3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0ebe242b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0ebe242b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20ebe242b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20ebe242b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20ebe242b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20ebe242b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20ebe242b3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20ebe242b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20ebe242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20ebe242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20ebe242b3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20ebe242b3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20ebe242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20ebe242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20ebe242b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20ebe242b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9" name="Shape 9"/>
        <p:cNvGrpSpPr/>
        <p:nvPr/>
      </p:nvGrpSpPr>
      <p:grpSpPr>
        <a:xfrm>
          <a:off x="0" y="0"/>
          <a:ext cx="0" cy="0"/>
          <a:chOff x="0" y="0"/>
          <a:chExt cx="0" cy="0"/>
        </a:xfrm>
      </p:grpSpPr>
      <p:sp>
        <p:nvSpPr>
          <p:cNvPr id="10" name="Google Shape;10;p2"/>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1" name="Google Shape;11;p2"/>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12" name="Google Shape;12;p2"/>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3" name="Google Shape;13;p2"/>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4" name="Google Shape;14;p2"/>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05" name="Shape 105"/>
        <p:cNvGrpSpPr/>
        <p:nvPr/>
      </p:nvGrpSpPr>
      <p:grpSpPr>
        <a:xfrm>
          <a:off x="0" y="0"/>
          <a:ext cx="0" cy="0"/>
          <a:chOff x="0" y="0"/>
          <a:chExt cx="0" cy="0"/>
        </a:xfrm>
      </p:grpSpPr>
      <p:sp>
        <p:nvSpPr>
          <p:cNvPr id="106" name="Google Shape;106;p11"/>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07" name="Google Shape;107;p11"/>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8" name="Google Shape;108;p11"/>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09" name="Google Shape;109;p11"/>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0" name="Google Shape;110;p11"/>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1" name="Google Shape;111;p11"/>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12" name="Shape 112"/>
        <p:cNvGrpSpPr/>
        <p:nvPr/>
      </p:nvGrpSpPr>
      <p:grpSpPr>
        <a:xfrm>
          <a:off x="0" y="0"/>
          <a:ext cx="0" cy="0"/>
          <a:chOff x="0" y="0"/>
          <a:chExt cx="0" cy="0"/>
        </a:xfrm>
      </p:grpSpPr>
      <p:sp>
        <p:nvSpPr>
          <p:cNvPr id="113" name="Google Shape;113;p12"/>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14" name="Google Shape;114;p12"/>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15" name="Google Shape;115;p1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16" name="Google Shape;116;p1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7" name="Google Shape;117;p1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8" name="Google Shape;118;p1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19" name="Shape 119"/>
        <p:cNvGrpSpPr/>
        <p:nvPr/>
      </p:nvGrpSpPr>
      <p:grpSpPr>
        <a:xfrm>
          <a:off x="0" y="0"/>
          <a:ext cx="0" cy="0"/>
          <a:chOff x="0" y="0"/>
          <a:chExt cx="0" cy="0"/>
        </a:xfrm>
      </p:grpSpPr>
      <p:sp>
        <p:nvSpPr>
          <p:cNvPr id="120" name="Google Shape;120;p13"/>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1" name="Google Shape;121;p13"/>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2" name="Google Shape;122;p1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3" name="Google Shape;123;p1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4" name="Google Shape;124;p13"/>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25" name="Google Shape;125;p1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6" name="Google Shape;126;p13"/>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27" name="Shape 127"/>
        <p:cNvGrpSpPr/>
        <p:nvPr/>
      </p:nvGrpSpPr>
      <p:grpSpPr>
        <a:xfrm>
          <a:off x="0" y="0"/>
          <a:ext cx="0" cy="0"/>
          <a:chOff x="0" y="0"/>
          <a:chExt cx="0" cy="0"/>
        </a:xfrm>
      </p:grpSpPr>
      <p:sp>
        <p:nvSpPr>
          <p:cNvPr id="128" name="Google Shape;128;p14"/>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9" name="Google Shape;129;p14"/>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0" name="Google Shape;130;p14"/>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1" name="Google Shape;131;p1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2" name="Google Shape;132;p14"/>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3" name="Google Shape;133;p1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4" name="Google Shape;134;p14"/>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35" name="Shape 135"/>
        <p:cNvGrpSpPr/>
        <p:nvPr/>
      </p:nvGrpSpPr>
      <p:grpSpPr>
        <a:xfrm>
          <a:off x="0" y="0"/>
          <a:ext cx="0" cy="0"/>
          <a:chOff x="0" y="0"/>
          <a:chExt cx="0" cy="0"/>
        </a:xfrm>
      </p:grpSpPr>
      <p:sp>
        <p:nvSpPr>
          <p:cNvPr id="136" name="Google Shape;136;p15"/>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7" name="Google Shape;137;p15"/>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8" name="Google Shape;138;p15"/>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39" name="Google Shape;139;p15"/>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0" name="Google Shape;140;p15"/>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1" name="Google Shape;141;p1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2" name="Google Shape;142;p15"/>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43" name="Shape 143"/>
        <p:cNvGrpSpPr/>
        <p:nvPr/>
      </p:nvGrpSpPr>
      <p:grpSpPr>
        <a:xfrm>
          <a:off x="0" y="0"/>
          <a:ext cx="0" cy="0"/>
          <a:chOff x="0" y="0"/>
          <a:chExt cx="0" cy="0"/>
        </a:xfrm>
      </p:grpSpPr>
      <p:sp>
        <p:nvSpPr>
          <p:cNvPr id="144" name="Google Shape;144;p16"/>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16"/>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6" name="Google Shape;146;p16"/>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7" name="Google Shape;147;p16"/>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1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49" name="Google Shape;14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150" name="Shape 150"/>
        <p:cNvGrpSpPr/>
        <p:nvPr/>
      </p:nvGrpSpPr>
      <p:grpSpPr>
        <a:xfrm>
          <a:off x="0" y="0"/>
          <a:ext cx="0" cy="0"/>
          <a:chOff x="0" y="0"/>
          <a:chExt cx="0" cy="0"/>
        </a:xfrm>
      </p:grpSpPr>
      <p:sp>
        <p:nvSpPr>
          <p:cNvPr id="151" name="Google Shape;151;p17"/>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52" name="Google Shape;152;p17"/>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17"/>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54" name="Google Shape;154;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55" name="Google Shape;155;p17"/>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56" name="Google Shape;156;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57" name="Google Shape;157;p17"/>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158" name="Shape 158"/>
        <p:cNvGrpSpPr/>
        <p:nvPr/>
      </p:nvGrpSpPr>
      <p:grpSpPr>
        <a:xfrm>
          <a:off x="0" y="0"/>
          <a:ext cx="0" cy="0"/>
          <a:chOff x="0" y="0"/>
          <a:chExt cx="0" cy="0"/>
        </a:xfrm>
      </p:grpSpPr>
      <p:sp>
        <p:nvSpPr>
          <p:cNvPr id="159" name="Google Shape;159;p18"/>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160" name="Google Shape;160;p18"/>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1" name="Google Shape;161;p18"/>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2" name="Google Shape;162;p18"/>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3" name="Google Shape;163;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164" name="Shape 164"/>
        <p:cNvGrpSpPr/>
        <p:nvPr/>
      </p:nvGrpSpPr>
      <p:grpSpPr>
        <a:xfrm>
          <a:off x="0" y="0"/>
          <a:ext cx="0" cy="0"/>
          <a:chOff x="0" y="0"/>
          <a:chExt cx="0" cy="0"/>
        </a:xfrm>
      </p:grpSpPr>
      <p:sp>
        <p:nvSpPr>
          <p:cNvPr id="165" name="Google Shape;165;p19"/>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6" name="Google Shape;166;p19"/>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167" name="Google Shape;167;p19"/>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68" name="Google Shape;168;p19"/>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69" name="Google Shape;169;p19"/>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70" name="Google Shape;170;p19"/>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171" name="Google Shape;171;p19"/>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172" name="Google Shape;172;p1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73" name="Google Shape;173;p19"/>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4" name="Google Shape;174;p19"/>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5" name="Google Shape;175;p19"/>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6" name="Google Shape;176;p19"/>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7" name="Google Shape;177;p19"/>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8" name="Google Shape;178;p19"/>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9" name="Google Shape;179;p19"/>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180" name="Shape 180"/>
        <p:cNvGrpSpPr/>
        <p:nvPr/>
      </p:nvGrpSpPr>
      <p:grpSpPr>
        <a:xfrm>
          <a:off x="0" y="0"/>
          <a:ext cx="0" cy="0"/>
          <a:chOff x="0" y="0"/>
          <a:chExt cx="0" cy="0"/>
        </a:xfrm>
      </p:grpSpPr>
      <p:sp>
        <p:nvSpPr>
          <p:cNvPr id="181" name="Google Shape;181;p20"/>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2" name="Google Shape;182;p20"/>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3" name="Google Shape;183;p20"/>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4" name="Google Shape;184;p20"/>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16" name="Shape 16"/>
        <p:cNvGrpSpPr/>
        <p:nvPr/>
      </p:nvGrpSpPr>
      <p:grpSpPr>
        <a:xfrm>
          <a:off x="0" y="0"/>
          <a:ext cx="0" cy="0"/>
          <a:chOff x="0" y="0"/>
          <a:chExt cx="0" cy="0"/>
        </a:xfrm>
      </p:grpSpPr>
      <p:sp>
        <p:nvSpPr>
          <p:cNvPr id="17" name="Google Shape;17;p3"/>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 name="Google Shape;18;p3"/>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185" name="Shape 185"/>
        <p:cNvGrpSpPr/>
        <p:nvPr/>
      </p:nvGrpSpPr>
      <p:grpSpPr>
        <a:xfrm>
          <a:off x="0" y="0"/>
          <a:ext cx="0" cy="0"/>
          <a:chOff x="0" y="0"/>
          <a:chExt cx="0" cy="0"/>
        </a:xfrm>
      </p:grpSpPr>
      <p:sp>
        <p:nvSpPr>
          <p:cNvPr id="186" name="Google Shape;186;p21"/>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7" name="Google Shape;187;p21"/>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8" name="Google Shape;188;p21"/>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189" name="Google Shape;189;p21"/>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90" name="Google Shape;190;p21"/>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193" name="Shape 193"/>
        <p:cNvGrpSpPr/>
        <p:nvPr/>
      </p:nvGrpSpPr>
      <p:grpSpPr>
        <a:xfrm>
          <a:off x="0" y="0"/>
          <a:ext cx="0" cy="0"/>
          <a:chOff x="0" y="0"/>
          <a:chExt cx="0" cy="0"/>
        </a:xfrm>
      </p:grpSpPr>
      <p:sp>
        <p:nvSpPr>
          <p:cNvPr id="194" name="Google Shape;194;p23"/>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95" name="Google Shape;195;p23"/>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96" name="Google Shape;196;p23"/>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97" name="Google Shape;197;p23"/>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198" name="Shape 198"/>
        <p:cNvGrpSpPr/>
        <p:nvPr/>
      </p:nvGrpSpPr>
      <p:grpSpPr>
        <a:xfrm>
          <a:off x="0" y="0"/>
          <a:ext cx="0" cy="0"/>
          <a:chOff x="0" y="0"/>
          <a:chExt cx="0" cy="0"/>
        </a:xfrm>
      </p:grpSpPr>
      <p:sp>
        <p:nvSpPr>
          <p:cNvPr id="199" name="Google Shape;199;p24"/>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0" name="Google Shape;200;p24"/>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01" name="Shape 201"/>
        <p:cNvGrpSpPr/>
        <p:nvPr/>
      </p:nvGrpSpPr>
      <p:grpSpPr>
        <a:xfrm>
          <a:off x="0" y="0"/>
          <a:ext cx="0" cy="0"/>
          <a:chOff x="0" y="0"/>
          <a:chExt cx="0" cy="0"/>
        </a:xfrm>
      </p:grpSpPr>
      <p:sp>
        <p:nvSpPr>
          <p:cNvPr id="202" name="Google Shape;202;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3" name="Google Shape;203;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4" name="Google Shape;204;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5" name="Google Shape;205;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06" name="Shape 206"/>
        <p:cNvGrpSpPr/>
        <p:nvPr/>
      </p:nvGrpSpPr>
      <p:grpSpPr>
        <a:xfrm>
          <a:off x="0" y="0"/>
          <a:ext cx="0" cy="0"/>
          <a:chOff x="0" y="0"/>
          <a:chExt cx="0" cy="0"/>
        </a:xfrm>
      </p:grpSpPr>
      <p:sp>
        <p:nvSpPr>
          <p:cNvPr id="207" name="Google Shape;207;p26"/>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2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09" name="Shape 209"/>
        <p:cNvGrpSpPr/>
        <p:nvPr/>
      </p:nvGrpSpPr>
      <p:grpSpPr>
        <a:xfrm>
          <a:off x="0" y="0"/>
          <a:ext cx="0" cy="0"/>
          <a:chOff x="0" y="0"/>
          <a:chExt cx="0" cy="0"/>
        </a:xfrm>
      </p:grpSpPr>
      <p:sp>
        <p:nvSpPr>
          <p:cNvPr id="210" name="Google Shape;210;p27"/>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1" name="Google Shape;211;p27"/>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 name="Google Shape;212;p2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13" name="Google Shape;213;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14" name="Google Shape;214;p27"/>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15" name="Google Shape;215;p27"/>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16" name="Shape 216"/>
        <p:cNvGrpSpPr/>
        <p:nvPr/>
      </p:nvGrpSpPr>
      <p:grpSpPr>
        <a:xfrm>
          <a:off x="0" y="0"/>
          <a:ext cx="0" cy="0"/>
          <a:chOff x="0" y="0"/>
          <a:chExt cx="0" cy="0"/>
        </a:xfrm>
      </p:grpSpPr>
      <p:sp>
        <p:nvSpPr>
          <p:cNvPr id="217" name="Google Shape;217;p28"/>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8" name="Google Shape;218;p2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19" name="Shape 219"/>
        <p:cNvGrpSpPr/>
        <p:nvPr/>
      </p:nvGrpSpPr>
      <p:grpSpPr>
        <a:xfrm>
          <a:off x="0" y="0"/>
          <a:ext cx="0" cy="0"/>
          <a:chOff x="0" y="0"/>
          <a:chExt cx="0" cy="0"/>
        </a:xfrm>
      </p:grpSpPr>
      <p:sp>
        <p:nvSpPr>
          <p:cNvPr id="220" name="Google Shape;220;p29"/>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21" name="Google Shape;221;p29"/>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22" name="Google Shape;222;p29"/>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23" name="Google Shape;223;p29"/>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24" name="Shape 224"/>
        <p:cNvGrpSpPr/>
        <p:nvPr/>
      </p:nvGrpSpPr>
      <p:grpSpPr>
        <a:xfrm>
          <a:off x="0" y="0"/>
          <a:ext cx="0" cy="0"/>
          <a:chOff x="0" y="0"/>
          <a:chExt cx="0" cy="0"/>
        </a:xfrm>
      </p:grpSpPr>
      <p:sp>
        <p:nvSpPr>
          <p:cNvPr id="225" name="Google Shape;225;p30"/>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19" name="Shape 19"/>
        <p:cNvGrpSpPr/>
        <p:nvPr/>
      </p:nvGrpSpPr>
      <p:grpSpPr>
        <a:xfrm>
          <a:off x="0" y="0"/>
          <a:ext cx="0" cy="0"/>
          <a:chOff x="0" y="0"/>
          <a:chExt cx="0" cy="0"/>
        </a:xfrm>
      </p:grpSpPr>
      <p:sp>
        <p:nvSpPr>
          <p:cNvPr id="20" name="Google Shape;20;p4"/>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21" name="Google Shape;21;p4"/>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 name="Google Shape;22;p4"/>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3" name="Google Shape;23;p4"/>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4" name="Google Shape;24;p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26" name="Shape 226"/>
        <p:cNvGrpSpPr/>
        <p:nvPr/>
      </p:nvGrpSpPr>
      <p:grpSpPr>
        <a:xfrm>
          <a:off x="0" y="0"/>
          <a:ext cx="0" cy="0"/>
          <a:chOff x="0" y="0"/>
          <a:chExt cx="0" cy="0"/>
        </a:xfrm>
      </p:grpSpPr>
      <p:sp>
        <p:nvSpPr>
          <p:cNvPr id="227" name="Google Shape;227;p31"/>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8" name="Google Shape;228;p31"/>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29" name="Google Shape;229;p31"/>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30" name="Shape 230"/>
        <p:cNvGrpSpPr/>
        <p:nvPr/>
      </p:nvGrpSpPr>
      <p:grpSpPr>
        <a:xfrm>
          <a:off x="0" y="0"/>
          <a:ext cx="0" cy="0"/>
          <a:chOff x="0" y="0"/>
          <a:chExt cx="0" cy="0"/>
        </a:xfrm>
      </p:grpSpPr>
      <p:sp>
        <p:nvSpPr>
          <p:cNvPr id="231" name="Google Shape;231;p32"/>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2" name="Google Shape;232;p32"/>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3" name="Google Shape;233;p32"/>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34" name="Google Shape;234;p32"/>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5" name="Google Shape;235;p32"/>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6" name="Google Shape;236;p32"/>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7" name="Google Shape;237;p32"/>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8" name="Google Shape;238;p32"/>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9" name="Google Shape;239;p32"/>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0" name="Google Shape;240;p32"/>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1" name="Google Shape;241;p32"/>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2" name="Google Shape;242;p32"/>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3" name="Google Shape;243;p32"/>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4" name="Google Shape;244;p32"/>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45" name="Shape 245"/>
        <p:cNvGrpSpPr/>
        <p:nvPr/>
      </p:nvGrpSpPr>
      <p:grpSpPr>
        <a:xfrm>
          <a:off x="0" y="0"/>
          <a:ext cx="0" cy="0"/>
          <a:chOff x="0" y="0"/>
          <a:chExt cx="0" cy="0"/>
        </a:xfrm>
      </p:grpSpPr>
      <p:sp>
        <p:nvSpPr>
          <p:cNvPr id="246" name="Google Shape;246;p33"/>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7" name="Google Shape;247;p33"/>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8" name="Google Shape;248;p33"/>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49" name="Google Shape;249;p33"/>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0" name="Google Shape;250;p33"/>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51" name="Shape 251"/>
        <p:cNvGrpSpPr/>
        <p:nvPr/>
      </p:nvGrpSpPr>
      <p:grpSpPr>
        <a:xfrm>
          <a:off x="0" y="0"/>
          <a:ext cx="0" cy="0"/>
          <a:chOff x="0" y="0"/>
          <a:chExt cx="0" cy="0"/>
        </a:xfrm>
      </p:grpSpPr>
      <p:sp>
        <p:nvSpPr>
          <p:cNvPr id="252" name="Google Shape;252;p34"/>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3" name="Google Shape;253;p34"/>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4" name="Google Shape;254;p34"/>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5" name="Google Shape;255;p34"/>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6" name="Google Shape;256;p3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7" name="Google Shape;257;p3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58" name="Google Shape;258;p34"/>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59" name="Google Shape;259;p34"/>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0" name="Google Shape;260;p34"/>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1" name="Google Shape;261;p34"/>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262" name="Shape 262"/>
        <p:cNvGrpSpPr/>
        <p:nvPr/>
      </p:nvGrpSpPr>
      <p:grpSpPr>
        <a:xfrm>
          <a:off x="0" y="0"/>
          <a:ext cx="0" cy="0"/>
          <a:chOff x="0" y="0"/>
          <a:chExt cx="0" cy="0"/>
        </a:xfrm>
      </p:grpSpPr>
      <p:sp>
        <p:nvSpPr>
          <p:cNvPr id="263" name="Google Shape;263;p35"/>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64" name="Google Shape;264;p35"/>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5" name="Google Shape;265;p35"/>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3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35"/>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35"/>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9" name="Google Shape;269;p35"/>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0" name="Google Shape;270;p35"/>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1" name="Google Shape;271;p35"/>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2" name="Google Shape;272;p35"/>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73" name="Google Shape;273;p35"/>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4" name="Google Shape;274;p35"/>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5" name="Google Shape;275;p35"/>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6" name="Google Shape;276;p35"/>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277" name="Shape 277"/>
        <p:cNvGrpSpPr/>
        <p:nvPr/>
      </p:nvGrpSpPr>
      <p:grpSpPr>
        <a:xfrm>
          <a:off x="0" y="0"/>
          <a:ext cx="0" cy="0"/>
          <a:chOff x="0" y="0"/>
          <a:chExt cx="0" cy="0"/>
        </a:xfrm>
      </p:grpSpPr>
      <p:sp>
        <p:nvSpPr>
          <p:cNvPr id="278" name="Google Shape;278;p36"/>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9" name="Google Shape;279;p36"/>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0" name="Google Shape;280;p3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81" name="Google Shape;281;p3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82" name="Google Shape;282;p36"/>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3" name="Google Shape;283;p36"/>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4" name="Google Shape;284;p36"/>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5" name="Google Shape;285;p36"/>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6" name="Google Shape;286;p36"/>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7" name="Google Shape;287;p36"/>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8" name="Google Shape;288;p36"/>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9" name="Google Shape;289;p36"/>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0" name="Google Shape;290;p36"/>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1" name="Google Shape;291;p36"/>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92" name="Google Shape;292;p36"/>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3" name="Google Shape;293;p36"/>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4" name="Google Shape;294;p36"/>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5" name="Google Shape;295;p36"/>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296" name="Shape 296"/>
        <p:cNvGrpSpPr/>
        <p:nvPr/>
      </p:nvGrpSpPr>
      <p:grpSpPr>
        <a:xfrm>
          <a:off x="0" y="0"/>
          <a:ext cx="0" cy="0"/>
          <a:chOff x="0" y="0"/>
          <a:chExt cx="0" cy="0"/>
        </a:xfrm>
      </p:grpSpPr>
      <p:sp>
        <p:nvSpPr>
          <p:cNvPr id="297" name="Google Shape;297;p37"/>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8" name="Google Shape;298;p3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9" name="Google Shape;299;p3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300" name="Shape 300"/>
        <p:cNvGrpSpPr/>
        <p:nvPr/>
      </p:nvGrpSpPr>
      <p:grpSpPr>
        <a:xfrm>
          <a:off x="0" y="0"/>
          <a:ext cx="0" cy="0"/>
          <a:chOff x="0" y="0"/>
          <a:chExt cx="0" cy="0"/>
        </a:xfrm>
      </p:grpSpPr>
      <p:sp>
        <p:nvSpPr>
          <p:cNvPr id="301" name="Google Shape;301;p38"/>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2" name="Google Shape;302;p38"/>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3" name="Google Shape;303;p38"/>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4" name="Google Shape;304;p3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5" name="Google Shape;305;p3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6" name="Google Shape;306;p38"/>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7" name="Google Shape;307;p38"/>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8" name="Google Shape;308;p38"/>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9" name="Google Shape;309;p38"/>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0" name="Google Shape;310;p38"/>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11" name="Google Shape;311;p38"/>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2" name="Google Shape;312;p38"/>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313" name="Shape 313"/>
        <p:cNvGrpSpPr/>
        <p:nvPr/>
      </p:nvGrpSpPr>
      <p:grpSpPr>
        <a:xfrm>
          <a:off x="0" y="0"/>
          <a:ext cx="0" cy="0"/>
          <a:chOff x="0" y="0"/>
          <a:chExt cx="0" cy="0"/>
        </a:xfrm>
      </p:grpSpPr>
      <p:sp>
        <p:nvSpPr>
          <p:cNvPr id="314" name="Google Shape;314;p39"/>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39"/>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6" name="Google Shape;316;p39"/>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7" name="Google Shape;317;p39"/>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8" name="Google Shape;318;p3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9" name="Google Shape;319;p39"/>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0" name="Google Shape;320;p39"/>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1" name="Google Shape;321;p39"/>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2" name="Google Shape;322;p39"/>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3" name="Google Shape;323;p39"/>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4" name="Google Shape;324;p39"/>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39"/>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6" name="Google Shape;326;p39"/>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7" name="Google Shape;327;p39"/>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39"/>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39"/>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0" name="Google Shape;330;p39"/>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31" name="Shape 331"/>
        <p:cNvGrpSpPr/>
        <p:nvPr/>
      </p:nvGrpSpPr>
      <p:grpSpPr>
        <a:xfrm>
          <a:off x="0" y="0"/>
          <a:ext cx="0" cy="0"/>
          <a:chOff x="0" y="0"/>
          <a:chExt cx="0" cy="0"/>
        </a:xfrm>
      </p:grpSpPr>
      <p:sp>
        <p:nvSpPr>
          <p:cNvPr id="332" name="Google Shape;332;p40"/>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25" name="Shape 25"/>
        <p:cNvGrpSpPr/>
        <p:nvPr/>
      </p:nvGrpSpPr>
      <p:grpSpPr>
        <a:xfrm>
          <a:off x="0" y="0"/>
          <a:ext cx="0" cy="0"/>
          <a:chOff x="0" y="0"/>
          <a:chExt cx="0" cy="0"/>
        </a:xfrm>
      </p:grpSpPr>
      <p:sp>
        <p:nvSpPr>
          <p:cNvPr id="26" name="Google Shape;26;p5"/>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27" name="Google Shape;27;p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8" name="Google Shape;28;p5"/>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 name="Google Shape;29;p5"/>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30" name="Google Shape;30;p5"/>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1" name="Google Shape;31;p5"/>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2" name="Google Shape;32;p5"/>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3" name="Google Shape;33;p5"/>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 name="Google Shape;34;p5"/>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 name="Google Shape;35;p5"/>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 name="Google Shape;36;p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37" name="Google Shape;37;p5"/>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8" name="Google Shape;38;p5"/>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9" name="Google Shape;39;p5"/>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0" name="Google Shape;40;p5"/>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1" name="Google Shape;41;p5"/>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2" name="Google Shape;42;p5"/>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3" name="Google Shape;43;p5"/>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4" name="Google Shape;44;p5"/>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5" name="Google Shape;45;p5"/>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46" name="Google Shape;46;p5"/>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47" name="Google Shape;47;p5"/>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33" name="Shape 333"/>
        <p:cNvGrpSpPr/>
        <p:nvPr/>
      </p:nvGrpSpPr>
      <p:grpSpPr>
        <a:xfrm>
          <a:off x="0" y="0"/>
          <a:ext cx="0" cy="0"/>
          <a:chOff x="0" y="0"/>
          <a:chExt cx="0" cy="0"/>
        </a:xfrm>
      </p:grpSpPr>
      <p:sp>
        <p:nvSpPr>
          <p:cNvPr id="334" name="Google Shape;334;p41"/>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35" name="Google Shape;335;p41"/>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36" name="Google Shape;336;p41"/>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37" name="Google Shape;337;p41"/>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8" name="Google Shape;338;p41"/>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9" name="Google Shape;339;p41"/>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0" name="Google Shape;340;p41"/>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1" name="Google Shape;341;p41"/>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2" name="Google Shape;342;p41"/>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3" name="Google Shape;343;p41"/>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4" name="Google Shape;344;p41"/>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45" name="Shape 34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46" name="Shape 346"/>
        <p:cNvGrpSpPr/>
        <p:nvPr/>
      </p:nvGrpSpPr>
      <p:grpSpPr>
        <a:xfrm>
          <a:off x="0" y="0"/>
          <a:ext cx="0" cy="0"/>
          <a:chOff x="0" y="0"/>
          <a:chExt cx="0" cy="0"/>
        </a:xfrm>
      </p:grpSpPr>
      <p:sp>
        <p:nvSpPr>
          <p:cNvPr id="347" name="Google Shape;347;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8" name="Google Shape;348;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49" name="Google Shape;34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50" name="Shape 350"/>
        <p:cNvGrpSpPr/>
        <p:nvPr/>
      </p:nvGrpSpPr>
      <p:grpSpPr>
        <a:xfrm>
          <a:off x="0" y="0"/>
          <a:ext cx="0" cy="0"/>
          <a:chOff x="0" y="0"/>
          <a:chExt cx="0" cy="0"/>
        </a:xfrm>
      </p:grpSpPr>
      <p:sp>
        <p:nvSpPr>
          <p:cNvPr id="351" name="Google Shape;35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5" name="Google Shape;3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0" name="Google Shape;360;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1" name="Google Shape;3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4" name="Google Shape;36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7" name="Google Shape;367;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8" name="Google Shape;36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69" name="Shape 369"/>
        <p:cNvGrpSpPr/>
        <p:nvPr/>
      </p:nvGrpSpPr>
      <p:grpSpPr>
        <a:xfrm>
          <a:off x="0" y="0"/>
          <a:ext cx="0" cy="0"/>
          <a:chOff x="0" y="0"/>
          <a:chExt cx="0" cy="0"/>
        </a:xfrm>
      </p:grpSpPr>
      <p:sp>
        <p:nvSpPr>
          <p:cNvPr id="370" name="Google Shape;370;p4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1" name="Google Shape;37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72" name="Shape 372"/>
        <p:cNvGrpSpPr/>
        <p:nvPr/>
      </p:nvGrpSpPr>
      <p:grpSpPr>
        <a:xfrm>
          <a:off x="0" y="0"/>
          <a:ext cx="0" cy="0"/>
          <a:chOff x="0" y="0"/>
          <a:chExt cx="0" cy="0"/>
        </a:xfrm>
      </p:grpSpPr>
      <p:sp>
        <p:nvSpPr>
          <p:cNvPr id="373" name="Google Shape;373;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5" name="Google Shape;375;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76" name="Google Shape;376;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7" name="Google Shape;37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48" name="Shape 48"/>
        <p:cNvGrpSpPr/>
        <p:nvPr/>
      </p:nvGrpSpPr>
      <p:grpSpPr>
        <a:xfrm>
          <a:off x="0" y="0"/>
          <a:ext cx="0" cy="0"/>
          <a:chOff x="0" y="0"/>
          <a:chExt cx="0" cy="0"/>
        </a:xfrm>
      </p:grpSpPr>
      <p:sp>
        <p:nvSpPr>
          <p:cNvPr id="49" name="Google Shape;49;p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0" name="Google Shape;50;p6"/>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1" name="Google Shape;51;p6"/>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2" name="Google Shape;52;p6"/>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3" name="Google Shape;53;p6"/>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4" name="Google Shape;54;p6"/>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5" name="Google Shape;55;p6"/>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56" name="Google Shape;56;p6"/>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7" name="Google Shape;57;p6"/>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8" name="Google Shape;58;p6"/>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59" name="Google Shape;59;p6"/>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60" name="Google Shape;60;p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61" name="Google Shape;61;p6"/>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2" name="Google Shape;62;p6"/>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3" name="Google Shape;63;p6"/>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4" name="Google Shape;64;p6"/>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5" name="Google Shape;65;p6"/>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6" name="Google Shape;66;p6"/>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7" name="Google Shape;67;p6"/>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8" name="Google Shape;68;p6"/>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9" name="Google Shape;69;p6"/>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70" name="Google Shape;70;p6"/>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78" name="Shape 378"/>
        <p:cNvGrpSpPr/>
        <p:nvPr/>
      </p:nvGrpSpPr>
      <p:grpSpPr>
        <a:xfrm>
          <a:off x="0" y="0"/>
          <a:ext cx="0" cy="0"/>
          <a:chOff x="0" y="0"/>
          <a:chExt cx="0" cy="0"/>
        </a:xfrm>
      </p:grpSpPr>
      <p:sp>
        <p:nvSpPr>
          <p:cNvPr id="379" name="Google Shape;379;p5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0" name="Google Shape;380;p5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381" name="Google Shape;38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82" name="Shape 382"/>
        <p:cNvGrpSpPr/>
        <p:nvPr/>
      </p:nvGrpSpPr>
      <p:grpSpPr>
        <a:xfrm>
          <a:off x="0" y="0"/>
          <a:ext cx="0" cy="0"/>
          <a:chOff x="0" y="0"/>
          <a:chExt cx="0" cy="0"/>
        </a:xfrm>
      </p:grpSpPr>
      <p:sp>
        <p:nvSpPr>
          <p:cNvPr id="383" name="Google Shape;383;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4" name="Google Shape;384;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85" name="Google Shape;385;p52"/>
          <p:cNvSpPr/>
          <p:nvPr>
            <p:ph idx="2" type="pic"/>
          </p:nvPr>
        </p:nvSpPr>
        <p:spPr>
          <a:xfrm>
            <a:off x="4992024" y="1152775"/>
            <a:ext cx="3840300" cy="3416400"/>
          </a:xfrm>
          <a:prstGeom prst="rect">
            <a:avLst/>
          </a:prstGeom>
          <a:noFill/>
          <a:ln>
            <a:noFill/>
          </a:ln>
        </p:spPr>
      </p:sp>
      <p:sp>
        <p:nvSpPr>
          <p:cNvPr id="386" name="Google Shape;38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87" name="Shape 387"/>
        <p:cNvGrpSpPr/>
        <p:nvPr/>
      </p:nvGrpSpPr>
      <p:grpSpPr>
        <a:xfrm>
          <a:off x="0" y="0"/>
          <a:ext cx="0" cy="0"/>
          <a:chOff x="0" y="0"/>
          <a:chExt cx="0" cy="0"/>
        </a:xfrm>
      </p:grpSpPr>
      <p:sp>
        <p:nvSpPr>
          <p:cNvPr id="388" name="Google Shape;38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5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0" name="Google Shape;390;p5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1" name="Google Shape;391;p5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2" name="Google Shape;392;p5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3" name="Google Shape;393;p5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94" name="Shape 394"/>
        <p:cNvGrpSpPr/>
        <p:nvPr/>
      </p:nvGrpSpPr>
      <p:grpSpPr>
        <a:xfrm>
          <a:off x="0" y="0"/>
          <a:ext cx="0" cy="0"/>
          <a:chOff x="0" y="0"/>
          <a:chExt cx="0" cy="0"/>
        </a:xfrm>
      </p:grpSpPr>
      <p:sp>
        <p:nvSpPr>
          <p:cNvPr id="395" name="Google Shape;39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6" name="Google Shape;396;p5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7" name="Google Shape;397;p5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8" name="Google Shape;398;p5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9" name="Google Shape;399;p5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0" name="Google Shape;400;p5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1" name="Google Shape;401;p5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2" name="Google Shape;402;p5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03" name="Shape 403"/>
        <p:cNvGrpSpPr/>
        <p:nvPr/>
      </p:nvGrpSpPr>
      <p:grpSpPr>
        <a:xfrm>
          <a:off x="0" y="0"/>
          <a:ext cx="0" cy="0"/>
          <a:chOff x="0" y="0"/>
          <a:chExt cx="0" cy="0"/>
        </a:xfrm>
      </p:grpSpPr>
      <p:sp>
        <p:nvSpPr>
          <p:cNvPr id="404" name="Google Shape;40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5" name="Google Shape;405;p5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6" name="Google Shape;406;p5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7" name="Google Shape;407;p5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8" name="Google Shape;408;p5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9" name="Google Shape;409;p5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0" name="Google Shape;410;p5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1" name="Google Shape;411;p5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2" name="Google Shape;412;p5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5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6" name="Google Shape;41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7" name="Google Shape;417;p5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8" name="Shape 418"/>
        <p:cNvGrpSpPr/>
        <p:nvPr/>
      </p:nvGrpSpPr>
      <p:grpSpPr>
        <a:xfrm>
          <a:off x="0" y="0"/>
          <a:ext cx="0" cy="0"/>
          <a:chOff x="0" y="0"/>
          <a:chExt cx="0" cy="0"/>
        </a:xfrm>
      </p:grpSpPr>
      <p:sp>
        <p:nvSpPr>
          <p:cNvPr id="419" name="Google Shape;419;p5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7"/>
          <p:cNvSpPr/>
          <p:nvPr>
            <p:ph idx="2" type="pic"/>
          </p:nvPr>
        </p:nvSpPr>
        <p:spPr>
          <a:xfrm>
            <a:off x="4804825" y="1133300"/>
            <a:ext cx="4027500" cy="2392800"/>
          </a:xfrm>
          <a:prstGeom prst="rect">
            <a:avLst/>
          </a:prstGeom>
          <a:noFill/>
          <a:ln>
            <a:noFill/>
          </a:ln>
        </p:spPr>
      </p:sp>
      <p:sp>
        <p:nvSpPr>
          <p:cNvPr id="421" name="Google Shape;421;p57"/>
          <p:cNvSpPr/>
          <p:nvPr>
            <p:ph idx="3" type="pic"/>
          </p:nvPr>
        </p:nvSpPr>
        <p:spPr>
          <a:xfrm>
            <a:off x="311725" y="1133300"/>
            <a:ext cx="4027500" cy="2392800"/>
          </a:xfrm>
          <a:prstGeom prst="rect">
            <a:avLst/>
          </a:prstGeom>
          <a:noFill/>
          <a:ln>
            <a:noFill/>
          </a:ln>
        </p:spPr>
      </p:sp>
      <p:sp>
        <p:nvSpPr>
          <p:cNvPr id="422" name="Google Shape;422;p5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3" name="Google Shape;42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4" name="Google Shape;424;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5" name="Google Shape;425;p5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6" name="Google Shape;426;p5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7" name="Shape 427"/>
        <p:cNvGrpSpPr/>
        <p:nvPr/>
      </p:nvGrpSpPr>
      <p:grpSpPr>
        <a:xfrm>
          <a:off x="0" y="0"/>
          <a:ext cx="0" cy="0"/>
          <a:chOff x="0" y="0"/>
          <a:chExt cx="0" cy="0"/>
        </a:xfrm>
      </p:grpSpPr>
      <p:sp>
        <p:nvSpPr>
          <p:cNvPr id="428" name="Google Shape;428;p5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9" name="Google Shape;429;p58"/>
          <p:cNvSpPr/>
          <p:nvPr>
            <p:ph idx="2" type="pic"/>
          </p:nvPr>
        </p:nvSpPr>
        <p:spPr>
          <a:xfrm>
            <a:off x="6205225" y="1128325"/>
            <a:ext cx="2627100" cy="2273100"/>
          </a:xfrm>
          <a:prstGeom prst="rect">
            <a:avLst/>
          </a:prstGeom>
          <a:noFill/>
          <a:ln>
            <a:noFill/>
          </a:ln>
        </p:spPr>
      </p:sp>
      <p:sp>
        <p:nvSpPr>
          <p:cNvPr id="430" name="Google Shape;430;p58"/>
          <p:cNvSpPr/>
          <p:nvPr>
            <p:ph idx="3" type="pic"/>
          </p:nvPr>
        </p:nvSpPr>
        <p:spPr>
          <a:xfrm>
            <a:off x="311725" y="1128325"/>
            <a:ext cx="2627100" cy="2273100"/>
          </a:xfrm>
          <a:prstGeom prst="rect">
            <a:avLst/>
          </a:prstGeom>
          <a:noFill/>
          <a:ln>
            <a:noFill/>
          </a:ln>
        </p:spPr>
      </p:sp>
      <p:sp>
        <p:nvSpPr>
          <p:cNvPr id="431" name="Google Shape;431;p5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2" name="Google Shape;432;p58"/>
          <p:cNvSpPr/>
          <p:nvPr>
            <p:ph idx="5" type="pic"/>
          </p:nvPr>
        </p:nvSpPr>
        <p:spPr>
          <a:xfrm>
            <a:off x="3255250" y="1128325"/>
            <a:ext cx="2627100" cy="2273100"/>
          </a:xfrm>
          <a:prstGeom prst="rect">
            <a:avLst/>
          </a:prstGeom>
          <a:noFill/>
          <a:ln>
            <a:noFill/>
          </a:ln>
        </p:spPr>
      </p:sp>
      <p:sp>
        <p:nvSpPr>
          <p:cNvPr id="433" name="Google Shape;433;p5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4" name="Google Shape;43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5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7" name="Google Shape;437;p5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8" name="Google Shape;438;p5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9" name="Shape 439"/>
        <p:cNvGrpSpPr/>
        <p:nvPr/>
      </p:nvGrpSpPr>
      <p:grpSpPr>
        <a:xfrm>
          <a:off x="0" y="0"/>
          <a:ext cx="0" cy="0"/>
          <a:chOff x="0" y="0"/>
          <a:chExt cx="0" cy="0"/>
        </a:xfrm>
      </p:grpSpPr>
      <p:sp>
        <p:nvSpPr>
          <p:cNvPr id="440" name="Google Shape;440;p59"/>
          <p:cNvSpPr/>
          <p:nvPr>
            <p:ph idx="2" type="pic"/>
          </p:nvPr>
        </p:nvSpPr>
        <p:spPr>
          <a:xfrm>
            <a:off x="311700" y="445025"/>
            <a:ext cx="8520600" cy="4218300"/>
          </a:xfrm>
          <a:prstGeom prst="rect">
            <a:avLst/>
          </a:prstGeom>
          <a:noFill/>
          <a:ln>
            <a:noFill/>
          </a:ln>
        </p:spPr>
      </p:sp>
      <p:sp>
        <p:nvSpPr>
          <p:cNvPr id="441" name="Google Shape;44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60"/>
          <p:cNvSpPr/>
          <p:nvPr>
            <p:ph idx="2" type="pic"/>
          </p:nvPr>
        </p:nvSpPr>
        <p:spPr>
          <a:xfrm>
            <a:off x="3389600" y="118913"/>
            <a:ext cx="1643700" cy="1535100"/>
          </a:xfrm>
          <a:prstGeom prst="rect">
            <a:avLst/>
          </a:prstGeom>
          <a:noFill/>
          <a:ln>
            <a:noFill/>
          </a:ln>
        </p:spPr>
      </p:sp>
      <p:sp>
        <p:nvSpPr>
          <p:cNvPr id="445" name="Google Shape;445;p60"/>
          <p:cNvSpPr/>
          <p:nvPr>
            <p:ph idx="3" type="pic"/>
          </p:nvPr>
        </p:nvSpPr>
        <p:spPr>
          <a:xfrm>
            <a:off x="5195935" y="118913"/>
            <a:ext cx="1643700" cy="1535100"/>
          </a:xfrm>
          <a:prstGeom prst="rect">
            <a:avLst/>
          </a:prstGeom>
          <a:noFill/>
          <a:ln>
            <a:noFill/>
          </a:ln>
        </p:spPr>
      </p:sp>
      <p:sp>
        <p:nvSpPr>
          <p:cNvPr id="446" name="Google Shape;446;p60"/>
          <p:cNvSpPr/>
          <p:nvPr>
            <p:ph idx="4" type="pic"/>
          </p:nvPr>
        </p:nvSpPr>
        <p:spPr>
          <a:xfrm>
            <a:off x="7002270" y="118913"/>
            <a:ext cx="1643700" cy="1535100"/>
          </a:xfrm>
          <a:prstGeom prst="rect">
            <a:avLst/>
          </a:prstGeom>
          <a:noFill/>
          <a:ln>
            <a:noFill/>
          </a:ln>
        </p:spPr>
      </p:sp>
      <p:sp>
        <p:nvSpPr>
          <p:cNvPr id="447" name="Google Shape;447;p60"/>
          <p:cNvSpPr/>
          <p:nvPr>
            <p:ph idx="5" type="pic"/>
          </p:nvPr>
        </p:nvSpPr>
        <p:spPr>
          <a:xfrm>
            <a:off x="3389588" y="1804212"/>
            <a:ext cx="1643700" cy="1535100"/>
          </a:xfrm>
          <a:prstGeom prst="rect">
            <a:avLst/>
          </a:prstGeom>
          <a:noFill/>
          <a:ln>
            <a:noFill/>
          </a:ln>
        </p:spPr>
      </p:sp>
      <p:sp>
        <p:nvSpPr>
          <p:cNvPr id="448" name="Google Shape;448;p60"/>
          <p:cNvSpPr/>
          <p:nvPr>
            <p:ph idx="6" type="pic"/>
          </p:nvPr>
        </p:nvSpPr>
        <p:spPr>
          <a:xfrm>
            <a:off x="5195922" y="1804212"/>
            <a:ext cx="1643700" cy="1535100"/>
          </a:xfrm>
          <a:prstGeom prst="rect">
            <a:avLst/>
          </a:prstGeom>
          <a:noFill/>
          <a:ln>
            <a:noFill/>
          </a:ln>
        </p:spPr>
      </p:sp>
      <p:sp>
        <p:nvSpPr>
          <p:cNvPr id="449" name="Google Shape;449;p60"/>
          <p:cNvSpPr/>
          <p:nvPr>
            <p:ph idx="7" type="pic"/>
          </p:nvPr>
        </p:nvSpPr>
        <p:spPr>
          <a:xfrm>
            <a:off x="7002257" y="1804212"/>
            <a:ext cx="1643700" cy="1535100"/>
          </a:xfrm>
          <a:prstGeom prst="rect">
            <a:avLst/>
          </a:prstGeom>
          <a:noFill/>
          <a:ln>
            <a:noFill/>
          </a:ln>
        </p:spPr>
      </p:sp>
      <p:sp>
        <p:nvSpPr>
          <p:cNvPr id="450" name="Google Shape;450;p6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1" name="Google Shape;451;p60"/>
          <p:cNvSpPr/>
          <p:nvPr>
            <p:ph idx="8" type="pic"/>
          </p:nvPr>
        </p:nvSpPr>
        <p:spPr>
          <a:xfrm>
            <a:off x="3389588" y="3489487"/>
            <a:ext cx="1643700" cy="1535100"/>
          </a:xfrm>
          <a:prstGeom prst="rect">
            <a:avLst/>
          </a:prstGeom>
          <a:noFill/>
          <a:ln>
            <a:noFill/>
          </a:ln>
        </p:spPr>
      </p:sp>
      <p:sp>
        <p:nvSpPr>
          <p:cNvPr id="452" name="Google Shape;452;p60"/>
          <p:cNvSpPr/>
          <p:nvPr>
            <p:ph idx="9" type="pic"/>
          </p:nvPr>
        </p:nvSpPr>
        <p:spPr>
          <a:xfrm>
            <a:off x="5195922" y="3489487"/>
            <a:ext cx="1643700" cy="1535100"/>
          </a:xfrm>
          <a:prstGeom prst="rect">
            <a:avLst/>
          </a:prstGeom>
          <a:noFill/>
          <a:ln>
            <a:noFill/>
          </a:ln>
        </p:spPr>
      </p:sp>
      <p:sp>
        <p:nvSpPr>
          <p:cNvPr id="453" name="Google Shape;453;p6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71" name="Shape 71"/>
        <p:cNvGrpSpPr/>
        <p:nvPr/>
      </p:nvGrpSpPr>
      <p:grpSpPr>
        <a:xfrm>
          <a:off x="0" y="0"/>
          <a:ext cx="0" cy="0"/>
          <a:chOff x="0" y="0"/>
          <a:chExt cx="0" cy="0"/>
        </a:xfrm>
      </p:grpSpPr>
      <p:sp>
        <p:nvSpPr>
          <p:cNvPr id="72" name="Google Shape;72;p7"/>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73" name="Google Shape;73;p7"/>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74" name="Google Shape;74;p7"/>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5" name="Google Shape;75;p7"/>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76" name="Google Shape;76;p7"/>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77" name="Google Shape;77;p7"/>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78" name="Google Shape;78;p7"/>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79" name="Shape 79"/>
        <p:cNvGrpSpPr/>
        <p:nvPr/>
      </p:nvGrpSpPr>
      <p:grpSpPr>
        <a:xfrm>
          <a:off x="0" y="0"/>
          <a:ext cx="0" cy="0"/>
          <a:chOff x="0" y="0"/>
          <a:chExt cx="0" cy="0"/>
        </a:xfrm>
      </p:grpSpPr>
      <p:sp>
        <p:nvSpPr>
          <p:cNvPr id="80" name="Google Shape;80;p8"/>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81" name="Google Shape;81;p8"/>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2" name="Google Shape;82;p8"/>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3" name="Google Shape;83;p8"/>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84" name="Google Shape;84;p8"/>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5" name="Google Shape;85;p8"/>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86" name="Google Shape;86;p8"/>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87" name="Shape 87"/>
        <p:cNvGrpSpPr/>
        <p:nvPr/>
      </p:nvGrpSpPr>
      <p:grpSpPr>
        <a:xfrm>
          <a:off x="0" y="0"/>
          <a:ext cx="0" cy="0"/>
          <a:chOff x="0" y="0"/>
          <a:chExt cx="0" cy="0"/>
        </a:xfrm>
      </p:grpSpPr>
      <p:sp>
        <p:nvSpPr>
          <p:cNvPr id="88" name="Google Shape;88;p9"/>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9" name="Google Shape;89;p9"/>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0" name="Google Shape;90;p9"/>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1" name="Google Shape;91;p9"/>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92" name="Google Shape;92;p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93" name="Google Shape;93;p9"/>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94" name="Google Shape;94;p9"/>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96" name="Shape 96"/>
        <p:cNvGrpSpPr/>
        <p:nvPr/>
      </p:nvGrpSpPr>
      <p:grpSpPr>
        <a:xfrm>
          <a:off x="0" y="0"/>
          <a:ext cx="0" cy="0"/>
          <a:chOff x="0" y="0"/>
          <a:chExt cx="0" cy="0"/>
        </a:xfrm>
      </p:grpSpPr>
      <p:sp>
        <p:nvSpPr>
          <p:cNvPr id="97" name="Google Shape;97;p10"/>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98" name="Google Shape;98;p10"/>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9" name="Google Shape;99;p10"/>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00" name="Google Shape;100;p10"/>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01" name="Google Shape;101;p10"/>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02" name="Google Shape;102;p10"/>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3" name="Google Shape;103;p10"/>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4" name="Google Shape;104;p10"/>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2.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www.kaggle.com/datasets/jessemostipak/hotel-booking-demand" TargetMode="External"/><Relationship Id="rId4" Type="http://schemas.openxmlformats.org/officeDocument/2006/relationships/hyperlink" Target="https://www.kaggle.com/datasets/jessemostipak/hotel-booking-dem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0" lang="en" sz="4000"/>
              <a:t>Hotel Booking Cancellation Analysis</a:t>
            </a:r>
            <a:endParaRPr/>
          </a:p>
        </p:txBody>
      </p:sp>
      <p:sp>
        <p:nvSpPr>
          <p:cNvPr id="459" name="Google Shape;459;p61"/>
          <p:cNvSpPr txBox="1"/>
          <p:nvPr>
            <p:ph idx="1" type="subTitle"/>
          </p:nvPr>
        </p:nvSpPr>
        <p:spPr>
          <a:xfrm>
            <a:off x="274725" y="2971100"/>
            <a:ext cx="4213200" cy="131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The Project Overview</a:t>
            </a:r>
            <a:endParaRPr>
              <a:solidFill>
                <a:schemeClr val="dk1"/>
              </a:solidFill>
            </a:endParaRPr>
          </a:p>
        </p:txBody>
      </p:sp>
      <p:sp>
        <p:nvSpPr>
          <p:cNvPr id="460" name="Google Shape;460;p61"/>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solidFill>
                  <a:schemeClr val="dk1"/>
                </a:solidFill>
              </a:rPr>
              <a:t>Michael Albers, Raegan Storin, Aubrey Kranz</a:t>
            </a:r>
            <a:endParaRPr>
              <a:solidFill>
                <a:schemeClr val="dk1"/>
              </a:solidFill>
            </a:endParaRPr>
          </a:p>
        </p:txBody>
      </p:sp>
      <p:pic>
        <p:nvPicPr>
          <p:cNvPr id="461" name="Google Shape;461;p61"/>
          <p:cNvPicPr preferRelativeResize="0"/>
          <p:nvPr/>
        </p:nvPicPr>
        <p:blipFill rotWithShape="1">
          <a:blip r:embed="rId3">
            <a:alphaModFix/>
          </a:blip>
          <a:srcRect b="42213" l="0" r="0" t="10950"/>
          <a:stretch/>
        </p:blipFill>
        <p:spPr>
          <a:xfrm>
            <a:off x="4672429" y="2971104"/>
            <a:ext cx="4201200" cy="1313700"/>
          </a:xfrm>
          <a:prstGeom prst="roundRect">
            <a:avLst>
              <a:gd fmla="val 16667"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results align with previous studies on hotel booking cancellation, confirming that lead time and deposit types significantly affect cancellation rates. Additionally, the importance of room price as a key feature highlights the role that financial factors play in customer decisions. The weak correlation of customer type was surprising, and indicates potential for further investigation.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Testing revealed that a Random Forest Classifier(RFC) consistently outperformed Linear Regression(LR), which led us to select it as our primary predictive model. One change we made during testing was the inclusion of arrival dates as a feature of the model, which improved predictive accuracy.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39" name="Google Shape;539;p7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DISCUSSION</a:t>
            </a:r>
            <a:endParaRPr/>
          </a:p>
        </p:txBody>
      </p:sp>
      <p:pic>
        <p:nvPicPr>
          <p:cNvPr descr="50+ Hotel Cancellation Stock Illustrations, Royalty-Free Vector Graphics &amp; Clip  Art - iStock" id="540" name="Google Shape;540;p70"/>
          <p:cNvPicPr preferRelativeResize="0"/>
          <p:nvPr/>
        </p:nvPicPr>
        <p:blipFill>
          <a:blip r:embed="rId3">
            <a:alphaModFix/>
          </a:blip>
          <a:stretch>
            <a:fillRect/>
          </a:stretch>
        </p:blipFill>
        <p:spPr>
          <a:xfrm>
            <a:off x="4659675" y="1386975"/>
            <a:ext cx="4262700" cy="33990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4200"/>
              <a:t>CONCLUSION</a:t>
            </a:r>
            <a:endParaRPr sz="4200"/>
          </a:p>
        </p:txBody>
      </p:sp>
      <p:sp>
        <p:nvSpPr>
          <p:cNvPr id="546" name="Google Shape;546;p71"/>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47" name="Google Shape;547;p71"/>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48" name="Google Shape;548;p71"/>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49" name="Google Shape;549;p71"/>
          <p:cNvSpPr txBox="1"/>
          <p:nvPr>
            <p:ph idx="4" type="body"/>
          </p:nvPr>
        </p:nvSpPr>
        <p:spPr>
          <a:xfrm>
            <a:off x="1134750" y="1348075"/>
            <a:ext cx="5434200" cy="1300200"/>
          </a:xfrm>
          <a:prstGeom prst="rect">
            <a:avLst/>
          </a:prstGeom>
        </p:spPr>
        <p:txBody>
          <a:bodyPr anchorCtr="0" anchor="ctr" bIns="91425" lIns="91425" spcFirstLastPara="1" rIns="91425" wrap="square" tIns="91425">
            <a:normAutofit/>
          </a:bodyPr>
          <a:lstStyle/>
          <a:p>
            <a:pPr indent="457200" lvl="0" marL="0" rtl="0" algn="l">
              <a:lnSpc>
                <a:spcPct val="150000"/>
              </a:lnSpc>
              <a:spcBef>
                <a:spcPts val="0"/>
              </a:spcBef>
              <a:spcAft>
                <a:spcPts val="1200"/>
              </a:spcAft>
              <a:buNone/>
            </a:pPr>
            <a:r>
              <a:rPr lang="en" sz="1200">
                <a:solidFill>
                  <a:schemeClr val="dk1"/>
                </a:solidFill>
                <a:latin typeface="Della Respira"/>
                <a:ea typeface="Della Respira"/>
                <a:cs typeface="Della Respira"/>
                <a:sym typeface="Della Respira"/>
              </a:rPr>
              <a:t>Hotel overbooking can decrease customer satisfaction and negatively impact reputation while underbooking reduces potential revenue. Therefore, The goal would be to minimise hotel underbooking without overbooking and exceeding capacity.</a:t>
            </a:r>
            <a:endParaRPr sz="1200">
              <a:solidFill>
                <a:schemeClr val="dk1"/>
              </a:solidFill>
              <a:latin typeface="Della Respira"/>
              <a:ea typeface="Della Respira"/>
              <a:cs typeface="Della Respira"/>
              <a:sym typeface="Della Respira"/>
            </a:endParaRPr>
          </a:p>
        </p:txBody>
      </p:sp>
      <p:sp>
        <p:nvSpPr>
          <p:cNvPr id="550" name="Google Shape;550;p71"/>
          <p:cNvSpPr txBox="1"/>
          <p:nvPr>
            <p:ph idx="5" type="body"/>
          </p:nvPr>
        </p:nvSpPr>
        <p:spPr>
          <a:xfrm>
            <a:off x="1134750" y="2831788"/>
            <a:ext cx="5434200" cy="1300200"/>
          </a:xfrm>
          <a:prstGeom prst="rect">
            <a:avLst/>
          </a:prstGeom>
        </p:spPr>
        <p:txBody>
          <a:bodyPr anchorCtr="0" anchor="ctr" bIns="91425" lIns="91425" spcFirstLastPara="1" rIns="91425" wrap="square" tIns="91425">
            <a:normAutofit fontScale="47500" lnSpcReduction="10000"/>
          </a:bodyPr>
          <a:lstStyle/>
          <a:p>
            <a:pPr indent="0" lvl="0" marL="0" rtl="0" algn="ctr">
              <a:lnSpc>
                <a:spcPct val="200000"/>
              </a:lnSpc>
              <a:spcBef>
                <a:spcPts val="0"/>
              </a:spcBef>
              <a:spcAft>
                <a:spcPts val="0"/>
              </a:spcAft>
              <a:buClr>
                <a:schemeClr val="dk1"/>
              </a:buClr>
              <a:buSzPct val="44802"/>
              <a:buFont typeface="Arial"/>
              <a:buNone/>
            </a:pPr>
            <a:r>
              <a:rPr lang="en" sz="2455">
                <a:solidFill>
                  <a:schemeClr val="dk1"/>
                </a:solidFill>
                <a:latin typeface="Della Respira"/>
                <a:ea typeface="Della Respira"/>
                <a:cs typeface="Della Respira"/>
                <a:sym typeface="Della Respira"/>
              </a:rPr>
              <a:t>We can improve the method of booking or cancellation policies to accurately accomodate for booking cancellations by taking into account known factors of historical data. </a:t>
            </a:r>
            <a:endParaRPr sz="2455">
              <a:solidFill>
                <a:schemeClr val="dk1"/>
              </a:solidFill>
              <a:latin typeface="Della Respira"/>
              <a:ea typeface="Della Respira"/>
              <a:cs typeface="Della Respira"/>
              <a:sym typeface="Della Respira"/>
            </a:endParaRPr>
          </a:p>
          <a:p>
            <a:pPr indent="0" lvl="0" marL="0" rtl="0" algn="ctr">
              <a:spcBef>
                <a:spcPts val="0"/>
              </a:spcBef>
              <a:spcAft>
                <a:spcPts val="0"/>
              </a:spcAft>
              <a:buNone/>
            </a:pPr>
            <a:r>
              <a:t/>
            </a:r>
            <a:endParaRPr>
              <a:solidFill>
                <a:schemeClr val="dk1"/>
              </a:solidFill>
            </a:endParaRPr>
          </a:p>
        </p:txBody>
      </p:sp>
      <p:sp>
        <p:nvSpPr>
          <p:cNvPr id="551" name="Google Shape;551;p71"/>
          <p:cNvSpPr txBox="1"/>
          <p:nvPr>
            <p:ph idx="6" type="body"/>
          </p:nvPr>
        </p:nvSpPr>
        <p:spPr>
          <a:xfrm>
            <a:off x="1134750" y="4254453"/>
            <a:ext cx="5434200" cy="665400"/>
          </a:xfrm>
          <a:prstGeom prst="rect">
            <a:avLst/>
          </a:prstGeom>
        </p:spPr>
        <p:txBody>
          <a:bodyPr anchorCtr="0" anchor="ctr" bIns="91425" lIns="91425" spcFirstLastPara="1" rIns="91425" wrap="square" tIns="91425">
            <a:noAutofit/>
          </a:bodyPr>
          <a:lstStyle/>
          <a:p>
            <a:pPr indent="457200" lvl="0" marL="0" rtl="0" algn="l">
              <a:lnSpc>
                <a:spcPct val="150000"/>
              </a:lnSpc>
              <a:spcBef>
                <a:spcPts val="0"/>
              </a:spcBef>
              <a:spcAft>
                <a:spcPts val="800"/>
              </a:spcAft>
              <a:buClr>
                <a:schemeClr val="dk1"/>
              </a:buClr>
              <a:buSzPts val="770"/>
              <a:buFont typeface="Arial"/>
              <a:buNone/>
            </a:pPr>
            <a:r>
              <a:rPr lang="en" sz="839">
                <a:solidFill>
                  <a:schemeClr val="dk1"/>
                </a:solidFill>
                <a:latin typeface="Della Respira"/>
                <a:ea typeface="Della Respira"/>
                <a:cs typeface="Della Respira"/>
                <a:sym typeface="Della Respira"/>
              </a:rPr>
              <a:t>This project developed a machine learning model that successfully predicts hotel booking cancellations with high accuracy. The results demonstrate the importance of data-driven decision making in hotel operations.</a:t>
            </a:r>
            <a:endParaRPr sz="1120">
              <a:solidFill>
                <a:schemeClr val="dk1"/>
              </a:solidFill>
              <a:latin typeface="Della Respira"/>
              <a:ea typeface="Della Respira"/>
              <a:cs typeface="Della Respira"/>
              <a:sym typeface="Della Respira"/>
            </a:endParaRPr>
          </a:p>
        </p:txBody>
      </p:sp>
      <p:pic>
        <p:nvPicPr>
          <p:cNvPr descr="Modern Hotel Stock Illustrations – 307,811 Modern Hotel Stock  Illustrations, Vectors &amp; Clipart - Dreamstime" id="552" name="Google Shape;552;p71"/>
          <p:cNvPicPr preferRelativeResize="0"/>
          <p:nvPr/>
        </p:nvPicPr>
        <p:blipFill rotWithShape="1">
          <a:blip r:embed="rId3">
            <a:alphaModFix/>
          </a:blip>
          <a:srcRect b="0" l="16989" r="15751" t="0"/>
          <a:stretch/>
        </p:blipFill>
        <p:spPr>
          <a:xfrm>
            <a:off x="6746925" y="1348075"/>
            <a:ext cx="2271600" cy="35055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2"/>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sz="4200"/>
              <a:t>THANK YOU</a:t>
            </a:r>
            <a:endParaRPr sz="4200"/>
          </a:p>
        </p:txBody>
      </p:sp>
      <p:sp>
        <p:nvSpPr>
          <p:cNvPr id="558" name="Google Shape;558;p72"/>
          <p:cNvSpPr txBox="1"/>
          <p:nvPr>
            <p:ph idx="1" type="subTitle"/>
          </p:nvPr>
        </p:nvSpPr>
        <p:spPr>
          <a:xfrm>
            <a:off x="4681900" y="3235225"/>
            <a:ext cx="4191900" cy="1623300"/>
          </a:xfrm>
          <a:prstGeom prst="rect">
            <a:avLst/>
          </a:prstGeom>
        </p:spPr>
        <p:txBody>
          <a:bodyPr anchorCtr="0" anchor="ctr" bIns="91425" lIns="91425" spcFirstLastPara="1" rIns="91425" wrap="square" tIns="91425">
            <a:normAutofit/>
          </a:bodyPr>
          <a:lstStyle/>
          <a:p>
            <a:pPr indent="0" lvl="0" marL="0" rtl="0" algn="ctr">
              <a:lnSpc>
                <a:spcPct val="125000"/>
              </a:lnSpc>
              <a:spcBef>
                <a:spcPts val="0"/>
              </a:spcBef>
              <a:spcAft>
                <a:spcPts val="0"/>
              </a:spcAft>
              <a:buNone/>
            </a:pPr>
            <a:r>
              <a:rPr b="1" lang="en" sz="2100">
                <a:solidFill>
                  <a:schemeClr val="dk1"/>
                </a:solidFill>
              </a:rPr>
              <a:t>QUESTIONS?</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2554625" y="327125"/>
            <a:ext cx="63192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SOURCES</a:t>
            </a:r>
            <a:endParaRPr/>
          </a:p>
        </p:txBody>
      </p:sp>
      <p:sp>
        <p:nvSpPr>
          <p:cNvPr id="564" name="Google Shape;564;p73"/>
          <p:cNvSpPr txBox="1"/>
          <p:nvPr>
            <p:ph idx="3" type="subTitle"/>
          </p:nvPr>
        </p:nvSpPr>
        <p:spPr>
          <a:xfrm>
            <a:off x="274950" y="284775"/>
            <a:ext cx="2096400" cy="70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solidFill>
                <a:schemeClr val="dk1"/>
              </a:solidFill>
            </a:endParaRPr>
          </a:p>
        </p:txBody>
      </p:sp>
      <p:sp>
        <p:nvSpPr>
          <p:cNvPr id="565" name="Google Shape;565;p73"/>
          <p:cNvSpPr txBox="1"/>
          <p:nvPr/>
        </p:nvSpPr>
        <p:spPr>
          <a:xfrm>
            <a:off x="328925" y="1282800"/>
            <a:ext cx="8497200" cy="32673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Antonio, Nuno, et al. “Predicting Hotel Bookings cancellation with a machine learning classification model.” </a:t>
            </a:r>
            <a:r>
              <a:rPr i="1" lang="en" sz="1200">
                <a:solidFill>
                  <a:schemeClr val="dk1"/>
                </a:solidFill>
                <a:latin typeface="Times New Roman"/>
                <a:ea typeface="Times New Roman"/>
                <a:cs typeface="Times New Roman"/>
                <a:sym typeface="Times New Roman"/>
              </a:rPr>
              <a:t>2017 16th IEEE International Conference on Machine Learning and Applications (ICMLA)</a:t>
            </a:r>
            <a:r>
              <a:rPr lang="en" sz="1200">
                <a:solidFill>
                  <a:schemeClr val="dk1"/>
                </a:solidFill>
                <a:latin typeface="Times New Roman"/>
                <a:ea typeface="Times New Roman"/>
                <a:cs typeface="Times New Roman"/>
                <a:sym typeface="Times New Roman"/>
              </a:rPr>
              <a:t>, Dec. 2017, pp. 1049–1054, https://doi.org/10.1109/icmla.2017.00-11. </a:t>
            </a:r>
            <a:endParaRPr sz="12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Chen, Shuixia, et al. “Prediction of hotel booking cancellations: Integration of machine learning and probability model based on interpretable feature interaction.” </a:t>
            </a:r>
            <a:r>
              <a:rPr i="1" lang="en" sz="1200">
                <a:solidFill>
                  <a:schemeClr val="dk1"/>
                </a:solidFill>
                <a:latin typeface="Times New Roman"/>
                <a:ea typeface="Times New Roman"/>
                <a:cs typeface="Times New Roman"/>
                <a:sym typeface="Times New Roman"/>
              </a:rPr>
              <a:t>Decision Support Systems</a:t>
            </a:r>
            <a:r>
              <a:rPr lang="en" sz="1200">
                <a:solidFill>
                  <a:schemeClr val="dk1"/>
                </a:solidFill>
                <a:latin typeface="Times New Roman"/>
                <a:ea typeface="Times New Roman"/>
                <a:cs typeface="Times New Roman"/>
                <a:sym typeface="Times New Roman"/>
              </a:rPr>
              <a:t>, vol. 170, July 2023, p. 113959, https://doi.org/10.1016/j.dss.2023.113959. </a:t>
            </a:r>
            <a:endParaRPr sz="1200">
              <a:solidFill>
                <a:schemeClr val="dk1"/>
              </a:solidFill>
              <a:latin typeface="Times New Roman"/>
              <a:ea typeface="Times New Roman"/>
              <a:cs typeface="Times New Roman"/>
              <a:sym typeface="Times New Roman"/>
            </a:endParaRPr>
          </a:p>
          <a:p>
            <a:pPr indent="-457200" lvl="0" marL="457200" rtl="0" algn="l">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Jishan, Md Asifuzzaman, et al. “Hotel Booking Cancellation Prediction Using Applied Bayesian Models.” </a:t>
            </a:r>
            <a:r>
              <a:rPr i="1" lang="en" sz="1200">
                <a:solidFill>
                  <a:schemeClr val="dk1"/>
                </a:solidFill>
                <a:latin typeface="Times New Roman"/>
                <a:ea typeface="Times New Roman"/>
                <a:cs typeface="Times New Roman"/>
                <a:sym typeface="Times New Roman"/>
              </a:rPr>
              <a:t>arXiv.Org</a:t>
            </a:r>
            <a:r>
              <a:rPr lang="en" sz="1200">
                <a:solidFill>
                  <a:schemeClr val="dk1"/>
                </a:solidFill>
                <a:latin typeface="Times New Roman"/>
                <a:ea typeface="Times New Roman"/>
                <a:cs typeface="Times New Roman"/>
                <a:sym typeface="Times New Roman"/>
              </a:rPr>
              <a:t>, 23 Oct. 2024, arxiv.org/abs/2410.16406. Accessed 13 Nov. 2024.</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200">
                <a:solidFill>
                  <a:schemeClr val="dk1"/>
                </a:solidFill>
                <a:latin typeface="Times New Roman"/>
                <a:ea typeface="Times New Roman"/>
                <a:cs typeface="Times New Roman"/>
                <a:sym typeface="Times New Roman"/>
              </a:rPr>
              <a:t>Mostipak, Jesse. </a:t>
            </a:r>
            <a:r>
              <a:rPr i="1" lang="en" sz="1200">
                <a:solidFill>
                  <a:schemeClr val="dk1"/>
                </a:solidFill>
                <a:latin typeface="Times New Roman"/>
                <a:ea typeface="Times New Roman"/>
                <a:cs typeface="Times New Roman"/>
                <a:sym typeface="Times New Roman"/>
              </a:rPr>
              <a:t>Hotel Booking Demand</a:t>
            </a:r>
            <a:r>
              <a:rPr lang="en" sz="1200">
                <a:solidFill>
                  <a:schemeClr val="dk1"/>
                </a:solidFill>
                <a:latin typeface="Times New Roman"/>
                <a:ea typeface="Times New Roman"/>
                <a:cs typeface="Times New Roman"/>
                <a:sym typeface="Times New Roman"/>
              </a:rPr>
              <a:t>. Kaggle,</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https://www.kaggle.com/datasets/jessemostipak/hotel-booking-demand</a:t>
            </a:r>
            <a:r>
              <a:rPr lang="en" sz="1200">
                <a:solidFill>
                  <a:schemeClr val="dk1"/>
                </a:solidFill>
                <a:latin typeface="Times New Roman"/>
                <a:ea typeface="Times New Roman"/>
                <a:cs typeface="Times New Roman"/>
                <a:sym typeface="Times New Roman"/>
              </a:rPr>
              <a:t>. Accessed 17 Oct. 2024</a:t>
            </a:r>
            <a:endParaRPr sz="16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2"/>
          <p:cNvPicPr preferRelativeResize="0"/>
          <p:nvPr>
            <p:ph idx="2" type="pic"/>
          </p:nvPr>
        </p:nvPicPr>
        <p:blipFill rotWithShape="1">
          <a:blip r:embed="rId3">
            <a:alphaModFix/>
          </a:blip>
          <a:srcRect b="0" l="9376" r="9376" t="0"/>
          <a:stretch/>
        </p:blipFill>
        <p:spPr>
          <a:xfrm>
            <a:off x="4676850" y="1342250"/>
            <a:ext cx="4201200" cy="3510600"/>
          </a:xfrm>
          <a:prstGeom prst="roundRect">
            <a:avLst>
              <a:gd fmla="val 16667" name="adj"/>
            </a:avLst>
          </a:prstGeom>
        </p:spPr>
      </p:pic>
      <p:sp>
        <p:nvSpPr>
          <p:cNvPr id="467" name="Google Shape;467;p62"/>
          <p:cNvSpPr txBox="1"/>
          <p:nvPr>
            <p:ph idx="1" type="body"/>
          </p:nvPr>
        </p:nvSpPr>
        <p:spPr>
          <a:xfrm>
            <a:off x="496350" y="1605050"/>
            <a:ext cx="3754200" cy="2985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Overbooking is a revenue management technique used by hotels to better </a:t>
            </a:r>
            <a:r>
              <a:rPr b="1" lang="en" sz="1600">
                <a:solidFill>
                  <a:schemeClr val="dk1"/>
                </a:solidFill>
                <a:latin typeface="Arial"/>
                <a:ea typeface="Arial"/>
                <a:cs typeface="Arial"/>
                <a:sym typeface="Arial"/>
              </a:rPr>
              <a:t>accommodate</a:t>
            </a:r>
            <a:r>
              <a:rPr b="1" lang="en" sz="1600">
                <a:solidFill>
                  <a:schemeClr val="dk1"/>
                </a:solidFill>
                <a:latin typeface="Arial"/>
                <a:ea typeface="Arial"/>
                <a:cs typeface="Arial"/>
                <a:sym typeface="Arial"/>
              </a:rPr>
              <a:t> to last minute cancellations. However, hotel overbooking can decrease customer satisfaction and negatively impact reputation while underbooking reduces potential revenue.</a:t>
            </a:r>
            <a:endParaRPr b="1" sz="1600">
              <a:solidFill>
                <a:schemeClr val="dk1"/>
              </a:solidFill>
              <a:latin typeface="Arial"/>
              <a:ea typeface="Arial"/>
              <a:cs typeface="Arial"/>
              <a:sym typeface="Arial"/>
            </a:endParaRPr>
          </a:p>
          <a:p>
            <a:pPr indent="0" lvl="0" marL="0" rtl="0" algn="l">
              <a:spcBef>
                <a:spcPts val="1200"/>
              </a:spcBef>
              <a:spcAft>
                <a:spcPts val="0"/>
              </a:spcAft>
              <a:buNone/>
            </a:pPr>
            <a:r>
              <a:t/>
            </a:r>
            <a:endParaRPr b="1" sz="1500">
              <a:solidFill>
                <a:schemeClr val="dk1"/>
              </a:solidFill>
              <a:latin typeface="Arial"/>
              <a:ea typeface="Arial"/>
              <a:cs typeface="Arial"/>
              <a:sym typeface="Arial"/>
            </a:endParaRPr>
          </a:p>
        </p:txBody>
      </p:sp>
      <p:sp>
        <p:nvSpPr>
          <p:cNvPr id="468" name="Google Shape;468;p62"/>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p:nvPr/>
        </p:nvSpPr>
        <p:spPr>
          <a:xfrm>
            <a:off x="274950" y="1164975"/>
            <a:ext cx="2096400" cy="3693600"/>
          </a:xfrm>
          <a:prstGeom prst="roundRect">
            <a:avLst>
              <a:gd fmla="val 1022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474" name="Google Shape;474;p63"/>
          <p:cNvSpPr txBox="1"/>
          <p:nvPr>
            <p:ph idx="1" type="body"/>
          </p:nvPr>
        </p:nvSpPr>
        <p:spPr>
          <a:xfrm>
            <a:off x="491250" y="1308800"/>
            <a:ext cx="1663800" cy="32508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Clr>
                <a:schemeClr val="dk1"/>
              </a:buClr>
              <a:buSzPct val="29333"/>
              <a:buFont typeface="Arial"/>
              <a:buNone/>
            </a:pPr>
            <a:r>
              <a:rPr b="1" lang="en" sz="3750">
                <a:solidFill>
                  <a:schemeClr val="dk1"/>
                </a:solidFill>
                <a:latin typeface="Arial"/>
                <a:ea typeface="Arial"/>
                <a:cs typeface="Arial"/>
                <a:sym typeface="Arial"/>
              </a:rPr>
              <a:t>Our hypothesis is that we will be able to more accurately predict a hotel’s optimal booking capacity by taking into account known factors of historical data. We can then use this model to </a:t>
            </a:r>
            <a:r>
              <a:rPr b="1" lang="en" sz="3750">
                <a:solidFill>
                  <a:schemeClr val="dk1"/>
                </a:solidFill>
                <a:latin typeface="Arial"/>
                <a:ea typeface="Arial"/>
                <a:cs typeface="Arial"/>
                <a:sym typeface="Arial"/>
              </a:rPr>
              <a:t>improve the method of booking or cancellation policies to accurately accomodate for booking cancellations.</a:t>
            </a:r>
            <a:endParaRPr b="1" sz="375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endParaRPr>
          </a:p>
        </p:txBody>
      </p:sp>
      <p:sp>
        <p:nvSpPr>
          <p:cNvPr id="475" name="Google Shape;475;p63"/>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lang="en"/>
              <a:t>THE PROPOSAL</a:t>
            </a:r>
            <a:endParaRPr/>
          </a:p>
        </p:txBody>
      </p:sp>
      <p:pic>
        <p:nvPicPr>
          <p:cNvPr id="476" name="Google Shape;476;p63"/>
          <p:cNvPicPr preferRelativeResize="0"/>
          <p:nvPr/>
        </p:nvPicPr>
        <p:blipFill rotWithShape="1">
          <a:blip r:embed="rId3">
            <a:alphaModFix/>
          </a:blip>
          <a:srcRect b="0" l="0" r="0" t="0"/>
          <a:stretch/>
        </p:blipFill>
        <p:spPr>
          <a:xfrm>
            <a:off x="2578900" y="1308800"/>
            <a:ext cx="6263100" cy="3319200"/>
          </a:xfrm>
          <a:prstGeom prst="roundRect">
            <a:avLst>
              <a:gd fmla="val 16667" name="adj"/>
            </a:avLst>
          </a:prstGeom>
          <a:noFill/>
          <a:ln cap="flat" cmpd="sng" w="9525">
            <a:solidFill>
              <a:srgbClr val="000000"/>
            </a:solidFill>
            <a:prstDash val="solid"/>
            <a:round/>
            <a:headEnd len="sm" w="sm" type="none"/>
            <a:tailEnd len="sm" w="sm" type="none"/>
          </a:ln>
        </p:spPr>
      </p:pic>
      <p:sp>
        <p:nvSpPr>
          <p:cNvPr id="477" name="Google Shape;477;p63"/>
          <p:cNvSpPr txBox="1"/>
          <p:nvPr/>
        </p:nvSpPr>
        <p:spPr>
          <a:xfrm>
            <a:off x="1114800" y="250925"/>
            <a:ext cx="4167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DM Sans"/>
                <a:ea typeface="DM Sans"/>
                <a:cs typeface="DM Sans"/>
                <a:sym typeface="DM Sans"/>
              </a:rPr>
              <a:t>?</a:t>
            </a:r>
            <a:endParaRPr sz="3800">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idx="1" type="body"/>
          </p:nvPr>
        </p:nvSpPr>
        <p:spPr>
          <a:xfrm>
            <a:off x="496350" y="1484250"/>
            <a:ext cx="3754200" cy="2985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300">
                <a:solidFill>
                  <a:schemeClr val="dk1"/>
                </a:solidFill>
                <a:latin typeface="Arial"/>
                <a:ea typeface="Arial"/>
                <a:cs typeface="Arial"/>
                <a:sym typeface="Arial"/>
              </a:rPr>
              <a:t>We were able to find a dataset from Kaggle containing booking information for a city hotel and a resort hotel, including details like booking lead time, cancellation policies, customer types, and 28 various other factors. </a:t>
            </a:r>
            <a:r>
              <a:rPr b="1" lang="en" sz="1300">
                <a:solidFill>
                  <a:schemeClr val="dk1"/>
                </a:solidFill>
                <a:latin typeface="Arial"/>
                <a:ea typeface="Arial"/>
                <a:cs typeface="Arial"/>
                <a:sym typeface="Arial"/>
              </a:rPr>
              <a:t>Within</a:t>
            </a:r>
            <a:r>
              <a:rPr b="1" lang="en" sz="1300">
                <a:solidFill>
                  <a:schemeClr val="dk1"/>
                </a:solidFill>
                <a:latin typeface="Arial"/>
                <a:ea typeface="Arial"/>
                <a:cs typeface="Arial"/>
                <a:sym typeface="Arial"/>
              </a:rPr>
              <a:t> the data there are 40,060 observations of the resort hotel and 79330 observations of the city hotel.</a:t>
            </a:r>
            <a:endParaRPr>
              <a:solidFill>
                <a:schemeClr val="dk1"/>
              </a:solidFill>
              <a:latin typeface="Arial"/>
              <a:ea typeface="Arial"/>
              <a:cs typeface="Arial"/>
              <a:sym typeface="Arial"/>
            </a:endParaRPr>
          </a:p>
        </p:txBody>
      </p:sp>
      <p:sp>
        <p:nvSpPr>
          <p:cNvPr id="483" name="Google Shape;483;p6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a:t>
            </a:r>
            <a:endParaRPr/>
          </a:p>
        </p:txBody>
      </p:sp>
      <p:pic>
        <p:nvPicPr>
          <p:cNvPr id="484" name="Google Shape;484;p64"/>
          <p:cNvPicPr preferRelativeResize="0"/>
          <p:nvPr/>
        </p:nvPicPr>
        <p:blipFill>
          <a:blip r:embed="rId3">
            <a:alphaModFix/>
          </a:blip>
          <a:stretch>
            <a:fillRect/>
          </a:stretch>
        </p:blipFill>
        <p:spPr>
          <a:xfrm>
            <a:off x="4676850" y="1867888"/>
            <a:ext cx="4201200" cy="2436900"/>
          </a:xfrm>
          <a:prstGeom prst="roundRect">
            <a:avLst>
              <a:gd fmla="val 16667" name="adj"/>
            </a:avLst>
          </a:prstGeom>
          <a:noFill/>
          <a:ln cap="flat" cmpd="sng" w="9525">
            <a:solidFill>
              <a:srgbClr val="00406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5"/>
          <p:cNvSpPr txBox="1"/>
          <p:nvPr>
            <p:ph idx="1" type="body"/>
          </p:nvPr>
        </p:nvSpPr>
        <p:spPr>
          <a:xfrm>
            <a:off x="2819407" y="1323219"/>
            <a:ext cx="5795400" cy="3306600"/>
          </a:xfrm>
          <a:prstGeom prst="rect">
            <a:avLst/>
          </a:prstGeom>
        </p:spPr>
        <p:txBody>
          <a:bodyPr anchorCtr="0" anchor="t" bIns="91425" lIns="91425" spcFirstLastPara="1" rIns="91425" wrap="square" tIns="91425">
            <a:normAutofit fontScale="85000"/>
          </a:bodyPr>
          <a:lstStyle/>
          <a:p>
            <a:pPr indent="457200" lvl="0" marL="0" rtl="0" algn="l">
              <a:lnSpc>
                <a:spcPct val="200000"/>
              </a:lnSpc>
              <a:spcBef>
                <a:spcPts val="0"/>
              </a:spcBef>
              <a:spcAft>
                <a:spcPts val="0"/>
              </a:spcAft>
              <a:buClr>
                <a:schemeClr val="dk1"/>
              </a:buClr>
              <a:buSzPct val="95652"/>
              <a:buFont typeface="Arial"/>
              <a:buNone/>
            </a:pPr>
            <a:r>
              <a:rPr b="1" lang="en" sz="1150">
                <a:solidFill>
                  <a:schemeClr val="dk1"/>
                </a:solidFill>
                <a:latin typeface="Arial"/>
                <a:ea typeface="Arial"/>
                <a:cs typeface="Arial"/>
                <a:sym typeface="Arial"/>
              </a:rPr>
              <a:t>We then performed some basic cleaning after uploading and reading the data into google colab using pd.read_csv(). </a:t>
            </a:r>
            <a:endParaRPr b="1" sz="1150">
              <a:solidFill>
                <a:schemeClr val="dk1"/>
              </a:solidFill>
              <a:latin typeface="Arial"/>
              <a:ea typeface="Arial"/>
              <a:cs typeface="Arial"/>
              <a:sym typeface="Arial"/>
            </a:endParaRPr>
          </a:p>
          <a:p>
            <a:pPr indent="457200" lvl="0" marL="0" rtl="0" algn="l">
              <a:lnSpc>
                <a:spcPct val="200000"/>
              </a:lnSpc>
              <a:spcBef>
                <a:spcPts val="0"/>
              </a:spcBef>
              <a:spcAft>
                <a:spcPts val="0"/>
              </a:spcAft>
              <a:buClr>
                <a:schemeClr val="dk1"/>
              </a:buClr>
              <a:buSzPct val="95652"/>
              <a:buFont typeface="Arial"/>
              <a:buNone/>
            </a:pPr>
            <a:r>
              <a:t/>
            </a:r>
            <a:endParaRPr b="1" sz="1150">
              <a:solidFill>
                <a:schemeClr val="dk1"/>
              </a:solidFill>
              <a:latin typeface="Arial"/>
              <a:ea typeface="Arial"/>
              <a:cs typeface="Arial"/>
              <a:sym typeface="Arial"/>
            </a:endParaRPr>
          </a:p>
          <a:p>
            <a:pPr indent="457200" lvl="0" marL="0" rtl="0" algn="l">
              <a:lnSpc>
                <a:spcPct val="200000"/>
              </a:lnSpc>
              <a:spcBef>
                <a:spcPts val="0"/>
              </a:spcBef>
              <a:spcAft>
                <a:spcPts val="0"/>
              </a:spcAft>
              <a:buClr>
                <a:schemeClr val="dk1"/>
              </a:buClr>
              <a:buSzPct val="95652"/>
              <a:buFont typeface="Arial"/>
              <a:buNone/>
            </a:pPr>
            <a:r>
              <a:rPr b="1" lang="en" sz="1150">
                <a:solidFill>
                  <a:schemeClr val="dk1"/>
                </a:solidFill>
                <a:latin typeface="Arial"/>
                <a:ea typeface="Arial"/>
                <a:cs typeface="Arial"/>
                <a:sym typeface="Arial"/>
              </a:rPr>
              <a:t>This included…</a:t>
            </a:r>
            <a:endParaRPr b="1" sz="1150">
              <a:solidFill>
                <a:schemeClr val="dk1"/>
              </a:solidFill>
              <a:latin typeface="Arial"/>
              <a:ea typeface="Arial"/>
              <a:cs typeface="Arial"/>
              <a:sym typeface="Arial"/>
            </a:endParaRPr>
          </a:p>
          <a:p>
            <a:pPr indent="-290671" lvl="0" marL="457200" rtl="0" algn="l">
              <a:lnSpc>
                <a:spcPct val="200000"/>
              </a:lnSpc>
              <a:spcBef>
                <a:spcPts val="0"/>
              </a:spcBef>
              <a:spcAft>
                <a:spcPts val="0"/>
              </a:spcAft>
              <a:buClr>
                <a:schemeClr val="dk1"/>
              </a:buClr>
              <a:buSzPct val="100000"/>
              <a:buFont typeface="Arial"/>
              <a:buChar char="-"/>
            </a:pPr>
            <a:r>
              <a:rPr b="1" lang="en" sz="1150">
                <a:solidFill>
                  <a:schemeClr val="dk1"/>
                </a:solidFill>
                <a:latin typeface="Arial"/>
                <a:ea typeface="Arial"/>
                <a:cs typeface="Arial"/>
                <a:sym typeface="Arial"/>
              </a:rPr>
              <a:t>Dropping missing values</a:t>
            </a:r>
            <a:endParaRPr b="1" sz="1150">
              <a:solidFill>
                <a:schemeClr val="dk1"/>
              </a:solidFill>
              <a:latin typeface="Arial"/>
              <a:ea typeface="Arial"/>
              <a:cs typeface="Arial"/>
              <a:sym typeface="Arial"/>
            </a:endParaRPr>
          </a:p>
          <a:p>
            <a:pPr indent="-290671" lvl="0" marL="457200" rtl="0" algn="l">
              <a:lnSpc>
                <a:spcPct val="200000"/>
              </a:lnSpc>
              <a:spcBef>
                <a:spcPts val="0"/>
              </a:spcBef>
              <a:spcAft>
                <a:spcPts val="0"/>
              </a:spcAft>
              <a:buClr>
                <a:schemeClr val="dk1"/>
              </a:buClr>
              <a:buSzPct val="100000"/>
              <a:buFont typeface="Arial"/>
              <a:buChar char="-"/>
            </a:pPr>
            <a:r>
              <a:rPr b="1" lang="en" sz="1150">
                <a:solidFill>
                  <a:schemeClr val="dk1"/>
                </a:solidFill>
                <a:latin typeface="Arial"/>
                <a:ea typeface="Arial"/>
                <a:cs typeface="Arial"/>
                <a:sym typeface="Arial"/>
              </a:rPr>
              <a:t>Splitting the information into two separate dataframes for city hotel and resort hotel </a:t>
            </a:r>
            <a:endParaRPr b="1" sz="1150">
              <a:solidFill>
                <a:schemeClr val="dk1"/>
              </a:solidFill>
              <a:latin typeface="Arial"/>
              <a:ea typeface="Arial"/>
              <a:cs typeface="Arial"/>
              <a:sym typeface="Arial"/>
            </a:endParaRPr>
          </a:p>
          <a:p>
            <a:pPr indent="-290671" lvl="0" marL="457200" rtl="0" algn="l">
              <a:lnSpc>
                <a:spcPct val="200000"/>
              </a:lnSpc>
              <a:spcBef>
                <a:spcPts val="0"/>
              </a:spcBef>
              <a:spcAft>
                <a:spcPts val="0"/>
              </a:spcAft>
              <a:buClr>
                <a:schemeClr val="dk1"/>
              </a:buClr>
              <a:buSzPct val="100000"/>
              <a:buFont typeface="Arial"/>
              <a:buChar char="-"/>
            </a:pPr>
            <a:r>
              <a:rPr b="1" lang="en" sz="1150">
                <a:solidFill>
                  <a:schemeClr val="dk1"/>
                </a:solidFill>
                <a:latin typeface="Arial"/>
                <a:ea typeface="Arial"/>
                <a:cs typeface="Arial"/>
                <a:sym typeface="Arial"/>
              </a:rPr>
              <a:t>Removing variables unlikely to contribute significantly </a:t>
            </a:r>
            <a:endParaRPr b="1" sz="1150">
              <a:solidFill>
                <a:schemeClr val="dk1"/>
              </a:solidFill>
              <a:latin typeface="Arial"/>
              <a:ea typeface="Arial"/>
              <a:cs typeface="Arial"/>
              <a:sym typeface="Arial"/>
            </a:endParaRPr>
          </a:p>
          <a:p>
            <a:pPr indent="-290671" lvl="0" marL="457200" rtl="0" algn="l">
              <a:lnSpc>
                <a:spcPct val="200000"/>
              </a:lnSpc>
              <a:spcBef>
                <a:spcPts val="0"/>
              </a:spcBef>
              <a:spcAft>
                <a:spcPts val="0"/>
              </a:spcAft>
              <a:buClr>
                <a:schemeClr val="dk1"/>
              </a:buClr>
              <a:buSzPct val="100000"/>
              <a:buFont typeface="Arial"/>
              <a:buChar char="-"/>
            </a:pPr>
            <a:r>
              <a:rPr b="1" lang="en" sz="1150">
                <a:solidFill>
                  <a:schemeClr val="dk1"/>
                </a:solidFill>
                <a:latin typeface="Arial"/>
                <a:ea typeface="Arial"/>
                <a:cs typeface="Arial"/>
                <a:sym typeface="Arial"/>
              </a:rPr>
              <a:t>Converting various categorical variables to numeric. </a:t>
            </a:r>
            <a:endParaRPr b="1" sz="1150">
              <a:solidFill>
                <a:schemeClr val="dk1"/>
              </a:solidFill>
              <a:latin typeface="Arial"/>
              <a:ea typeface="Arial"/>
              <a:cs typeface="Arial"/>
              <a:sym typeface="Arial"/>
            </a:endParaRPr>
          </a:p>
          <a:p>
            <a:pPr indent="457200" lvl="0" marL="0" rtl="0" algn="l">
              <a:lnSpc>
                <a:spcPct val="200000"/>
              </a:lnSpc>
              <a:spcBef>
                <a:spcPts val="0"/>
              </a:spcBef>
              <a:spcAft>
                <a:spcPts val="0"/>
              </a:spcAft>
              <a:buClr>
                <a:schemeClr val="dk1"/>
              </a:buClr>
              <a:buSzPct val="95652"/>
              <a:buFont typeface="Arial"/>
              <a:buNone/>
            </a:pPr>
            <a:r>
              <a:t/>
            </a:r>
            <a:endParaRPr b="1" sz="1150">
              <a:solidFill>
                <a:schemeClr val="dk1"/>
              </a:solidFill>
              <a:latin typeface="Arial"/>
              <a:ea typeface="Arial"/>
              <a:cs typeface="Arial"/>
              <a:sym typeface="Arial"/>
            </a:endParaRPr>
          </a:p>
          <a:p>
            <a:pPr indent="0" lvl="0" marL="0" rtl="0" algn="l">
              <a:lnSpc>
                <a:spcPct val="115000"/>
              </a:lnSpc>
              <a:spcBef>
                <a:spcPts val="0"/>
              </a:spcBef>
              <a:spcAft>
                <a:spcPts val="1200"/>
              </a:spcAft>
              <a:buClr>
                <a:schemeClr val="dk1"/>
              </a:buClr>
              <a:buSzPct val="95652"/>
              <a:buFont typeface="Arial"/>
              <a:buNone/>
            </a:pPr>
            <a:r>
              <a:rPr b="1" lang="en" sz="1150">
                <a:solidFill>
                  <a:schemeClr val="dk1"/>
                </a:solidFill>
                <a:latin typeface="Arial"/>
                <a:ea typeface="Arial"/>
                <a:cs typeface="Arial"/>
                <a:sym typeface="Arial"/>
              </a:rPr>
              <a:t>Ex. (deposit_type: Replaced 'No Deposit', 'Non Refund', and 'Refundable' with 0, 1, and 2)</a:t>
            </a:r>
            <a:endParaRPr sz="1400">
              <a:solidFill>
                <a:schemeClr val="dk1"/>
              </a:solidFill>
              <a:latin typeface="Arial"/>
              <a:ea typeface="Arial"/>
              <a:cs typeface="Arial"/>
              <a:sym typeface="Arial"/>
            </a:endParaRPr>
          </a:p>
        </p:txBody>
      </p:sp>
      <p:sp>
        <p:nvSpPr>
          <p:cNvPr id="490" name="Google Shape;490;p65"/>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lang="en"/>
              <a:t>METHODS</a:t>
            </a:r>
            <a:endParaRPr/>
          </a:p>
        </p:txBody>
      </p:sp>
      <p:sp>
        <p:nvSpPr>
          <p:cNvPr id="491" name="Google Shape;491;p65"/>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pic>
        <p:nvPicPr>
          <p:cNvPr id="492" name="Google Shape;492;p65"/>
          <p:cNvPicPr preferRelativeResize="0"/>
          <p:nvPr/>
        </p:nvPicPr>
        <p:blipFill rotWithShape="1">
          <a:blip r:embed="rId3">
            <a:alphaModFix/>
          </a:blip>
          <a:srcRect b="0" l="0" r="26573" t="0"/>
          <a:stretch/>
        </p:blipFill>
        <p:spPr>
          <a:xfrm>
            <a:off x="126200" y="508250"/>
            <a:ext cx="2245200" cy="3258000"/>
          </a:xfrm>
          <a:prstGeom prst="roundRect">
            <a:avLst>
              <a:gd fmla="val 16667" name="adj"/>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p:nvPr/>
        </p:nvSpPr>
        <p:spPr>
          <a:xfrm>
            <a:off x="274950" y="1164975"/>
            <a:ext cx="8598900" cy="912300"/>
          </a:xfrm>
          <a:prstGeom prst="roundRect">
            <a:avLst>
              <a:gd fmla="val 1405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498" name="Google Shape;498;p66"/>
          <p:cNvSpPr txBox="1"/>
          <p:nvPr>
            <p:ph idx="1" type="body"/>
          </p:nvPr>
        </p:nvSpPr>
        <p:spPr>
          <a:xfrm>
            <a:off x="496375" y="1217312"/>
            <a:ext cx="8103600" cy="80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67">
                <a:solidFill>
                  <a:schemeClr val="dk1"/>
                </a:solidFill>
                <a:latin typeface="Arial"/>
                <a:ea typeface="Arial"/>
                <a:cs typeface="Arial"/>
                <a:sym typeface="Arial"/>
              </a:rPr>
              <a:t>Preliminary analysis of our data provided us with some insight on relevant predictor variables and a baseline idea of what we should expect during the modeling phase. As seen below, a minimum of 20% of bookings were canceled in a given month, a maximum of 45%, and an average of around 35%.</a:t>
            </a:r>
            <a:endParaRPr>
              <a:solidFill>
                <a:schemeClr val="dk1"/>
              </a:solidFill>
            </a:endParaRPr>
          </a:p>
        </p:txBody>
      </p:sp>
      <p:sp>
        <p:nvSpPr>
          <p:cNvPr id="499" name="Google Shape;499;p66"/>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PRELIMINARY ANALYSIS</a:t>
            </a:r>
            <a:endParaRPr/>
          </a:p>
        </p:txBody>
      </p:sp>
      <p:sp>
        <p:nvSpPr>
          <p:cNvPr id="500" name="Google Shape;500;p66"/>
          <p:cNvSpPr txBox="1"/>
          <p:nvPr>
            <p:ph idx="3" type="subTitle"/>
          </p:nvPr>
        </p:nvSpPr>
        <p:spPr>
          <a:xfrm>
            <a:off x="274950" y="284775"/>
            <a:ext cx="2096400" cy="70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solidFill>
                <a:schemeClr val="dk1"/>
              </a:solidFill>
            </a:endParaRPr>
          </a:p>
        </p:txBody>
      </p:sp>
      <p:pic>
        <p:nvPicPr>
          <p:cNvPr id="501" name="Google Shape;501;p66"/>
          <p:cNvPicPr preferRelativeResize="0"/>
          <p:nvPr/>
        </p:nvPicPr>
        <p:blipFill>
          <a:blip r:embed="rId3">
            <a:alphaModFix/>
          </a:blip>
          <a:stretch>
            <a:fillRect/>
          </a:stretch>
        </p:blipFill>
        <p:spPr>
          <a:xfrm>
            <a:off x="3524250" y="2253025"/>
            <a:ext cx="5349600" cy="2803500"/>
          </a:xfrm>
          <a:prstGeom prst="roundRect">
            <a:avLst>
              <a:gd fmla="val 16667" name="adj"/>
            </a:avLst>
          </a:prstGeom>
          <a:noFill/>
          <a:ln cap="flat" cmpd="sng" w="9525">
            <a:solidFill>
              <a:srgbClr val="000000"/>
            </a:solidFill>
            <a:prstDash val="solid"/>
            <a:round/>
            <a:headEnd len="sm" w="sm" type="none"/>
            <a:tailEnd len="sm" w="sm" type="none"/>
          </a:ln>
        </p:spPr>
      </p:pic>
      <p:pic>
        <p:nvPicPr>
          <p:cNvPr id="502" name="Google Shape;502;p66"/>
          <p:cNvPicPr preferRelativeResize="0"/>
          <p:nvPr/>
        </p:nvPicPr>
        <p:blipFill>
          <a:blip r:embed="rId4">
            <a:alphaModFix/>
          </a:blip>
          <a:stretch>
            <a:fillRect/>
          </a:stretch>
        </p:blipFill>
        <p:spPr>
          <a:xfrm>
            <a:off x="274950" y="2869750"/>
            <a:ext cx="3100800" cy="1273500"/>
          </a:xfrm>
          <a:prstGeom prst="roundRect">
            <a:avLst>
              <a:gd fmla="val 16667" name="adj"/>
            </a:avLst>
          </a:prstGeom>
          <a:noFill/>
          <a:ln cap="flat" cmpd="sng" w="19050">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06" name="Shape 506"/>
        <p:cNvGrpSpPr/>
        <p:nvPr/>
      </p:nvGrpSpPr>
      <p:grpSpPr>
        <a:xfrm>
          <a:off x="0" y="0"/>
          <a:ext cx="0" cy="0"/>
          <a:chOff x="0" y="0"/>
          <a:chExt cx="0" cy="0"/>
        </a:xfrm>
      </p:grpSpPr>
      <p:sp>
        <p:nvSpPr>
          <p:cNvPr id="507" name="Google Shape;507;p67"/>
          <p:cNvSpPr/>
          <p:nvPr/>
        </p:nvSpPr>
        <p:spPr>
          <a:xfrm>
            <a:off x="3123550" y="2891150"/>
            <a:ext cx="1962300" cy="13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8" name="Google Shape;508;p67"/>
          <p:cNvSpPr/>
          <p:nvPr/>
        </p:nvSpPr>
        <p:spPr>
          <a:xfrm>
            <a:off x="274950" y="1164975"/>
            <a:ext cx="8598900" cy="912300"/>
          </a:xfrm>
          <a:prstGeom prst="roundRect">
            <a:avLst>
              <a:gd fmla="val 1405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509" name="Google Shape;509;p67"/>
          <p:cNvSpPr txBox="1"/>
          <p:nvPr>
            <p:ph idx="1" type="body"/>
          </p:nvPr>
        </p:nvSpPr>
        <p:spPr>
          <a:xfrm>
            <a:off x="496375" y="1217312"/>
            <a:ext cx="8103600" cy="8013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SzPts val="935"/>
              <a:buNone/>
            </a:pPr>
            <a:r>
              <a:rPr b="1" lang="en" sz="1120">
                <a:solidFill>
                  <a:schemeClr val="dk1"/>
                </a:solidFill>
                <a:latin typeface="Times New Roman"/>
                <a:ea typeface="Times New Roman"/>
                <a:cs typeface="Times New Roman"/>
                <a:sym typeface="Times New Roman"/>
              </a:rPr>
              <a:t>After testing our two models, Logistic regression(LR) and random forest classification(RFC), RFC performed significantly better at predicting booking cancellations. With 82-83% accuracy across city and resort hotels, this was a large improvement over the minimum expected baseline of simply predicting 66% of bookings as non-cancelled based on historical trends. Below are various confusion matrices of our models:</a:t>
            </a:r>
            <a:endParaRPr b="1" sz="1460">
              <a:solidFill>
                <a:schemeClr val="dk1"/>
              </a:solidFill>
            </a:endParaRPr>
          </a:p>
        </p:txBody>
      </p:sp>
      <p:sp>
        <p:nvSpPr>
          <p:cNvPr id="510" name="Google Shape;510;p67"/>
          <p:cNvSpPr txBox="1"/>
          <p:nvPr>
            <p:ph type="title"/>
          </p:nvPr>
        </p:nvSpPr>
        <p:spPr>
          <a:xfrm>
            <a:off x="2547100" y="327125"/>
            <a:ext cx="6326700" cy="6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80"/>
              <a:t>LOGISTIC REGRESSION AND RANDOM FOREST CLASSIFICATION</a:t>
            </a:r>
            <a:endParaRPr sz="2380"/>
          </a:p>
        </p:txBody>
      </p:sp>
      <p:sp>
        <p:nvSpPr>
          <p:cNvPr id="511" name="Google Shape;511;p67"/>
          <p:cNvSpPr txBox="1"/>
          <p:nvPr>
            <p:ph idx="3" type="subTitle"/>
          </p:nvPr>
        </p:nvSpPr>
        <p:spPr>
          <a:xfrm>
            <a:off x="3057275" y="2985600"/>
            <a:ext cx="2096400" cy="1231800"/>
          </a:xfrm>
          <a:prstGeom prst="rect">
            <a:avLst/>
          </a:prstGeom>
        </p:spPr>
        <p:txBody>
          <a:bodyPr anchorCtr="0" anchor="ctr" bIns="91425" lIns="91425" spcFirstLastPara="1" rIns="91425" wrap="square" tIns="91425">
            <a:normAutofit fontScale="92500" lnSpcReduction="10000"/>
          </a:bodyPr>
          <a:lstStyle/>
          <a:p>
            <a:pPr indent="0" lvl="0" marL="0" rtl="0" algn="ctr">
              <a:spcBef>
                <a:spcPts val="0"/>
              </a:spcBef>
              <a:spcAft>
                <a:spcPts val="0"/>
              </a:spcAft>
              <a:buNone/>
            </a:pPr>
            <a:r>
              <a:rPr lang="en">
                <a:solidFill>
                  <a:schemeClr val="dk1"/>
                </a:solidFill>
                <a:latin typeface="DM Sans"/>
                <a:ea typeface="DM Sans"/>
                <a:cs typeface="DM Sans"/>
                <a:sym typeface="DM Sans"/>
              </a:rPr>
              <a:t>Random Forest Classifier</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indent="0" lvl="0" marL="0" rtl="0" algn="ctr">
              <a:spcBef>
                <a:spcPts val="0"/>
              </a:spcBef>
              <a:spcAft>
                <a:spcPts val="0"/>
              </a:spcAft>
              <a:buNone/>
            </a:pPr>
            <a:r>
              <a:t/>
            </a:r>
            <a:endParaRPr>
              <a:solidFill>
                <a:schemeClr val="dk1"/>
              </a:solidFill>
              <a:latin typeface="DM Sans"/>
              <a:ea typeface="DM Sans"/>
              <a:cs typeface="DM Sans"/>
              <a:sym typeface="DM Sans"/>
            </a:endParaRPr>
          </a:p>
          <a:p>
            <a:pPr indent="0" lvl="0" marL="0" rtl="0" algn="ctr">
              <a:spcBef>
                <a:spcPts val="0"/>
              </a:spcBef>
              <a:spcAft>
                <a:spcPts val="0"/>
              </a:spcAft>
              <a:buNone/>
            </a:pPr>
            <a:r>
              <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Logistic Regression</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p:txBody>
      </p:sp>
      <p:pic>
        <p:nvPicPr>
          <p:cNvPr id="512" name="Google Shape;512;p67"/>
          <p:cNvPicPr preferRelativeResize="0"/>
          <p:nvPr/>
        </p:nvPicPr>
        <p:blipFill>
          <a:blip r:embed="rId3">
            <a:alphaModFix/>
          </a:blip>
          <a:stretch>
            <a:fillRect/>
          </a:stretch>
        </p:blipFill>
        <p:spPr>
          <a:xfrm>
            <a:off x="5217100" y="2160675"/>
            <a:ext cx="3656700" cy="2761500"/>
          </a:xfrm>
          <a:prstGeom prst="roundRect">
            <a:avLst>
              <a:gd fmla="val 16667" name="adj"/>
            </a:avLst>
          </a:prstGeom>
          <a:noFill/>
          <a:ln cap="flat" cmpd="sng" w="9525">
            <a:solidFill>
              <a:schemeClr val="dk1"/>
            </a:solidFill>
            <a:prstDash val="solid"/>
            <a:round/>
            <a:headEnd len="sm" w="sm" type="none"/>
            <a:tailEnd len="sm" w="sm" type="none"/>
          </a:ln>
        </p:spPr>
      </p:pic>
      <p:pic>
        <p:nvPicPr>
          <p:cNvPr id="513" name="Google Shape;513;p67"/>
          <p:cNvPicPr preferRelativeResize="0"/>
          <p:nvPr/>
        </p:nvPicPr>
        <p:blipFill>
          <a:blip r:embed="rId4">
            <a:alphaModFix/>
          </a:blip>
          <a:stretch>
            <a:fillRect/>
          </a:stretch>
        </p:blipFill>
        <p:spPr>
          <a:xfrm>
            <a:off x="274946" y="2160675"/>
            <a:ext cx="2718900" cy="2761500"/>
          </a:xfrm>
          <a:prstGeom prst="roundRect">
            <a:avLst>
              <a:gd fmla="val 16667" name="adj"/>
            </a:avLst>
          </a:prstGeom>
          <a:noFill/>
          <a:ln cap="flat" cmpd="sng" w="9525">
            <a:solidFill>
              <a:schemeClr val="dk1"/>
            </a:solidFill>
            <a:prstDash val="solid"/>
            <a:round/>
            <a:headEnd len="sm" w="sm" type="none"/>
            <a:tailEnd len="sm" w="sm" type="none"/>
          </a:ln>
        </p:spPr>
      </p:pic>
      <p:sp>
        <p:nvSpPr>
          <p:cNvPr id="514" name="Google Shape;514;p67"/>
          <p:cNvSpPr txBox="1"/>
          <p:nvPr/>
        </p:nvSpPr>
        <p:spPr>
          <a:xfrm>
            <a:off x="496375" y="327125"/>
            <a:ext cx="16614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DM Sans"/>
                <a:ea typeface="DM Sans"/>
                <a:cs typeface="DM Sans"/>
                <a:sym typeface="DM Sans"/>
              </a:rPr>
              <a:t>Categorical Prediction Models</a:t>
            </a:r>
            <a:endParaRPr b="1" sz="13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8"/>
          <p:cNvSpPr txBox="1"/>
          <p:nvPr>
            <p:ph idx="2" type="body"/>
          </p:nvPr>
        </p:nvSpPr>
        <p:spPr>
          <a:xfrm>
            <a:off x="503350" y="1503725"/>
            <a:ext cx="3768000" cy="5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520" name="Google Shape;520;p6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t>FURTHER RESULTS</a:t>
            </a:r>
            <a:endParaRPr/>
          </a:p>
        </p:txBody>
      </p:sp>
      <p:pic>
        <p:nvPicPr>
          <p:cNvPr id="521" name="Google Shape;521;p68"/>
          <p:cNvPicPr preferRelativeResize="0"/>
          <p:nvPr/>
        </p:nvPicPr>
        <p:blipFill>
          <a:blip r:embed="rId3">
            <a:alphaModFix/>
          </a:blip>
          <a:stretch>
            <a:fillRect/>
          </a:stretch>
        </p:blipFill>
        <p:spPr>
          <a:xfrm>
            <a:off x="5212475" y="2171025"/>
            <a:ext cx="3103800" cy="2540100"/>
          </a:xfrm>
          <a:prstGeom prst="roundRect">
            <a:avLst>
              <a:gd fmla="val 16667" name="adj"/>
            </a:avLst>
          </a:prstGeom>
          <a:noFill/>
          <a:ln cap="flat" cmpd="sng" w="9525">
            <a:solidFill>
              <a:srgbClr val="000000"/>
            </a:solidFill>
            <a:prstDash val="solid"/>
            <a:round/>
            <a:headEnd len="sm" w="sm" type="none"/>
            <a:tailEnd len="sm" w="sm" type="none"/>
          </a:ln>
        </p:spPr>
      </p:pic>
      <p:pic>
        <p:nvPicPr>
          <p:cNvPr id="522" name="Google Shape;522;p68"/>
          <p:cNvPicPr preferRelativeResize="0"/>
          <p:nvPr/>
        </p:nvPicPr>
        <p:blipFill>
          <a:blip r:embed="rId4">
            <a:alphaModFix/>
          </a:blip>
          <a:stretch>
            <a:fillRect/>
          </a:stretch>
        </p:blipFill>
        <p:spPr>
          <a:xfrm>
            <a:off x="788250" y="2152575"/>
            <a:ext cx="3103800" cy="2577000"/>
          </a:xfrm>
          <a:prstGeom prst="roundRect">
            <a:avLst>
              <a:gd fmla="val 16667" name="adj"/>
            </a:avLst>
          </a:prstGeom>
          <a:noFill/>
          <a:ln cap="flat" cmpd="sng" w="9525">
            <a:solidFill>
              <a:srgbClr val="000000"/>
            </a:solidFill>
            <a:prstDash val="solid"/>
            <a:round/>
            <a:headEnd len="sm" w="sm" type="none"/>
            <a:tailEnd len="sm" w="sm" type="none"/>
          </a:ln>
        </p:spPr>
      </p:pic>
      <p:sp>
        <p:nvSpPr>
          <p:cNvPr id="523" name="Google Shape;523;p68"/>
          <p:cNvSpPr txBox="1"/>
          <p:nvPr>
            <p:ph idx="2" type="body"/>
          </p:nvPr>
        </p:nvSpPr>
        <p:spPr>
          <a:xfrm>
            <a:off x="4880375" y="1503725"/>
            <a:ext cx="3768000" cy="5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pic>
        <p:nvPicPr>
          <p:cNvPr id="524" name="Google Shape;524;p68"/>
          <p:cNvPicPr preferRelativeResize="0"/>
          <p:nvPr/>
        </p:nvPicPr>
        <p:blipFill>
          <a:blip r:embed="rId5">
            <a:alphaModFix/>
          </a:blip>
          <a:stretch>
            <a:fillRect/>
          </a:stretch>
        </p:blipFill>
        <p:spPr>
          <a:xfrm>
            <a:off x="554100" y="4711125"/>
            <a:ext cx="3666501" cy="188025"/>
          </a:xfrm>
          <a:prstGeom prst="rect">
            <a:avLst/>
          </a:prstGeom>
          <a:noFill/>
          <a:ln>
            <a:noFill/>
          </a:ln>
        </p:spPr>
      </p:pic>
      <p:pic>
        <p:nvPicPr>
          <p:cNvPr id="525" name="Google Shape;525;p68"/>
          <p:cNvPicPr preferRelativeResize="0"/>
          <p:nvPr/>
        </p:nvPicPr>
        <p:blipFill>
          <a:blip r:embed="rId6">
            <a:alphaModFix/>
          </a:blip>
          <a:stretch>
            <a:fillRect/>
          </a:stretch>
        </p:blipFill>
        <p:spPr>
          <a:xfrm>
            <a:off x="5078775" y="4683575"/>
            <a:ext cx="3371201" cy="2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idx="1" type="body"/>
          </p:nvPr>
        </p:nvSpPr>
        <p:spPr>
          <a:xfrm>
            <a:off x="496350" y="1484250"/>
            <a:ext cx="3754200" cy="298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initial exploratory data analysis examined the correlation coefficient of various features to cancellation. As you can see, the features with the highest correlation were deposit type, lead time, booking changes, hotel type, and customer type.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contrast, during the predictive modeling, the features with the greatest importance were deposit type, lead time, and average daily rate(adr), as well as arrival date. This indicates that the price of the rooms as well as what time of year the booking is placed for both play a more significant role in cancellation likelihood than previously expected.</a:t>
            </a:r>
            <a:endParaRPr>
              <a:solidFill>
                <a:schemeClr val="dk1"/>
              </a:solidFill>
              <a:latin typeface="Arial"/>
              <a:ea typeface="Arial"/>
              <a:cs typeface="Arial"/>
              <a:sym typeface="Arial"/>
            </a:endParaRPr>
          </a:p>
        </p:txBody>
      </p:sp>
      <p:sp>
        <p:nvSpPr>
          <p:cNvPr id="531" name="Google Shape;531;p6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POST ANALYSIS</a:t>
            </a:r>
            <a:endParaRPr/>
          </a:p>
        </p:txBody>
      </p:sp>
      <p:pic>
        <p:nvPicPr>
          <p:cNvPr id="532" name="Google Shape;532;p69"/>
          <p:cNvPicPr preferRelativeResize="0"/>
          <p:nvPr/>
        </p:nvPicPr>
        <p:blipFill>
          <a:blip r:embed="rId3">
            <a:alphaModFix/>
          </a:blip>
          <a:stretch>
            <a:fillRect/>
          </a:stretch>
        </p:blipFill>
        <p:spPr>
          <a:xfrm>
            <a:off x="5534350" y="1533263"/>
            <a:ext cx="2667000" cy="1095300"/>
          </a:xfrm>
          <a:prstGeom prst="roundRect">
            <a:avLst>
              <a:gd fmla="val 16667" name="adj"/>
            </a:avLst>
          </a:prstGeom>
          <a:noFill/>
          <a:ln cap="flat" cmpd="sng" w="9525">
            <a:solidFill>
              <a:srgbClr val="000000"/>
            </a:solidFill>
            <a:prstDash val="solid"/>
            <a:round/>
            <a:headEnd len="sm" w="sm" type="none"/>
            <a:tailEnd len="sm" w="sm" type="none"/>
          </a:ln>
        </p:spPr>
      </p:pic>
      <p:pic>
        <p:nvPicPr>
          <p:cNvPr id="533" name="Google Shape;533;p69"/>
          <p:cNvPicPr preferRelativeResize="0"/>
          <p:nvPr/>
        </p:nvPicPr>
        <p:blipFill>
          <a:blip r:embed="rId4">
            <a:alphaModFix/>
          </a:blip>
          <a:stretch>
            <a:fillRect/>
          </a:stretch>
        </p:blipFill>
        <p:spPr>
          <a:xfrm>
            <a:off x="5172400" y="2994775"/>
            <a:ext cx="3390900" cy="18288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