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ella Respira"/>
      <p:regular r:id="rId20"/>
    </p:embeddedFont>
    <p:embeddedFont>
      <p:font typeface="DM Sans Light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DellaRespira-regular.fntdata"/><Relationship Id="rId22" Type="http://schemas.openxmlformats.org/officeDocument/2006/relationships/font" Target="fonts/DMSansLight-bold.fntdata"/><Relationship Id="rId21" Type="http://schemas.openxmlformats.org/officeDocument/2006/relationships/font" Target="fonts/DMSansLight-regular.fntdata"/><Relationship Id="rId24" Type="http://schemas.openxmlformats.org/officeDocument/2006/relationships/font" Target="fonts/DMSansLight-boldItalic.fntdata"/><Relationship Id="rId23" Type="http://schemas.openxmlformats.org/officeDocument/2006/relationships/font" Target="fonts/DMSansLight-italic.fntdata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0ebe24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0ebe24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0ebe242b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0ebe242b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20ebe242b3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20ebe242b3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1044f6b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21044f6b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1044f6b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21044f6b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0ebe242b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0ebe242b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0ebe242b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20ebe242b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0ebe242b3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20ebe242b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0ebe242b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0ebe242b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0ebe242b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0ebe242b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0ebe242b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0ebe242b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20ebe242b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20ebe242b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0ebe242b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20ebe242b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0ebe242b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20ebe242b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9" name="Google Shape;109;p1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1" name="Google Shape;111;p1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5" name="Google Shape;115;p1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16" name="Google Shape;116;p1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8" name="Google Shape;118;p1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4" name="Google Shape;124;p13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2" name="Google Shape;132;p1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4" name="Google Shape;134;p14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8" name="Google Shape;138;p15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" name="Google Shape;140;p15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3" name="Google Shape;153;p17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1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2" name="Google Shape;162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68" name="Google Shape;168;p1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9" name="Google Shape;169;p1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0" name="Google Shape;170;p1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9" name="Google Shape;179;p19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" name="Google Shape;204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14" name="Google Shape;214;p27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22" name="Google Shape;222;p29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34" name="Google Shape;234;p32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5" name="Google Shape;235;p32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6" name="Google Shape;236;p32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7" name="Google Shape;237;p32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8" name="Google Shape;238;p32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9" name="Google Shape;239;p32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0" name="Google Shape;240;p32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1" name="Google Shape;241;p32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2" name="Google Shape;242;p32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4" name="Google Shape;244;p32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8" name="Google Shape;248;p33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4" name="Google Shape;254;p34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58" name="Google Shape;258;p34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0" name="Google Shape;260;p34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1" name="Google Shape;261;p34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5" name="Google Shape;265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67" name="Google Shape;267;p35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8" name="Google Shape;268;p35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9" name="Google Shape;269;p35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0" name="Google Shape;270;p35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1" name="Google Shape;271;p35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2" name="Google Shape;272;p35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3" name="Google Shape;273;p35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4" name="Google Shape;274;p35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5" name="Google Shape;275;p35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6" name="Google Shape;276;p35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0" name="Google Shape;280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3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82" name="Google Shape;282;p36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" name="Google Shape;283;p36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6" name="Google Shape;286;p36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7" name="Google Shape;287;p36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8" name="Google Shape;288;p36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9" name="Google Shape;289;p36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0" name="Google Shape;290;p36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1" name="Google Shape;291;p36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92" name="Google Shape;292;p36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3" name="Google Shape;293;p36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" name="Google Shape;295;p36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2" name="Google Shape;302;p38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4" name="Google Shape;304;p3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06" name="Google Shape;306;p38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7" name="Google Shape;307;p38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8" name="Google Shape;308;p38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9" name="Google Shape;309;p38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0" name="Google Shape;310;p38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8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2" name="Google Shape;312;p38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5" name="Google Shape;315;p39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7" name="Google Shape;317;p3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8" name="Google Shape;318;p3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19" name="Google Shape;319;p39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0" name="Google Shape;320;p39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1" name="Google Shape;321;p39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2" name="Google Shape;322;p39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3" name="Google Shape;323;p39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9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5" name="Google Shape;325;p39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9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7" name="Google Shape;327;p39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8" name="Google Shape;328;p39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0" name="Google Shape;330;p39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" name="Google Shape;29;p5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" name="Google Shape;34;p5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" name="Google Shape;35;p5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2" name="Google Shape;42;p5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3" name="Google Shape;43;p5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4" name="Google Shape;44;p5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5" name="Google Shape;45;p5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5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5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1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37" name="Google Shape;337;p41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1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1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1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41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1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1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1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56" name="Google Shape;56;p6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7" name="Google Shape;57;p6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8" name="Google Shape;58;p6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9" name="Google Shape;59;p6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5" name="Google Shape;385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1" name="Google Shape;391;p5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2" name="Google Shape;392;p5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3" name="Google Shape;393;p5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7" name="Google Shape;397;p5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0" name="Google Shape;400;p5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5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2" name="Google Shape;402;p5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6" name="Google Shape;406;p5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7" name="Google Shape;407;p5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8" name="Google Shape;408;p5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9" name="Google Shape;409;p5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5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5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5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5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9" name="Google Shape;429;p5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5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5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5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5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6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6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78" name="Google Shape;78;p7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6" name="Google Shape;86;p8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" name="Google Shape;91;p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93" name="Google Shape;93;p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4" name="Google Shape;94;p9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9" name="Google Shape;99;p10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0" name="Google Shape;100;p1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1" name="Google Shape;101;p10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4" name="Google Shape;104;p1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jessemostipak/hotel-booking-demand" TargetMode="External"/><Relationship Id="rId4" Type="http://schemas.openxmlformats.org/officeDocument/2006/relationships/hyperlink" Target="https://www.kaggle.com/datasets/jessemostipak/hotel-booking-dema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Relationship Id="rId10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/>
              <a:t>Hotel Booking Cancellation Analysis</a:t>
            </a:r>
            <a:endParaRPr/>
          </a:p>
        </p:txBody>
      </p:sp>
      <p:sp>
        <p:nvSpPr>
          <p:cNvPr id="459" name="Google Shape;459;p61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Project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61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Albers, Raegan Storin, Aubrey Kranz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1" name="Google Shape;461;p61"/>
          <p:cNvPicPr preferRelativeResize="0"/>
          <p:nvPr/>
        </p:nvPicPr>
        <p:blipFill rotWithShape="1">
          <a:blip r:embed="rId3">
            <a:alphaModFix/>
          </a:blip>
          <a:srcRect b="42213" l="0" r="0" t="10950"/>
          <a:stretch/>
        </p:blipFill>
        <p:spPr>
          <a:xfrm>
            <a:off x="4672429" y="2971104"/>
            <a:ext cx="4201200" cy="131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>
            <p:ph idx="1" type="body"/>
          </p:nvPr>
        </p:nvSpPr>
        <p:spPr>
          <a:xfrm>
            <a:off x="78775" y="1386975"/>
            <a:ext cx="44538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Main Points</a:t>
            </a:r>
            <a:endParaRPr sz="12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ella Respira"/>
              <a:buChar char="-"/>
            </a:pPr>
            <a:r>
              <a:rPr lang="en" sz="11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Our results align with previous studies on hotel booking cancellation, confirming that lead time and deposit types significantly affect cancellation rates. </a:t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ella Respira"/>
              <a:buChar char="-"/>
            </a:pPr>
            <a:r>
              <a:rPr lang="en" sz="11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The importance of room price as a key feature highlights the role that financial factors play in customer decisions. </a:t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ella Respira"/>
              <a:buChar char="-"/>
            </a:pPr>
            <a:r>
              <a:rPr lang="en" sz="11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The weak correlation of customer type was surprising, and indicates potential for further investigation. </a:t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ella Respira"/>
              <a:buChar char="-"/>
            </a:pPr>
            <a:r>
              <a:rPr lang="en" sz="11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Random Forest Classifier(RFC) consistently outperformed Linear Regression(LR), which led us to select it as our primary predictive model. </a:t>
            </a:r>
            <a:endParaRPr sz="11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49" name="Google Shape;549;p70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pic>
        <p:nvPicPr>
          <p:cNvPr descr="50+ Hotel Cancellation Stock Illustrations, Royalty-Free Vector Graphics &amp; Clip  Art - iStock" id="550" name="Google Shape;55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75" y="1386975"/>
            <a:ext cx="4262700" cy="339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CONCLUSION</a:t>
            </a:r>
            <a:endParaRPr sz="4200"/>
          </a:p>
        </p:txBody>
      </p:sp>
      <p:sp>
        <p:nvSpPr>
          <p:cNvPr id="556" name="Google Shape;556;p71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7" name="Google Shape;557;p71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8" name="Google Shape;558;p71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9" name="Google Shape;559;p71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Hotel overbooking can decrease customer satisfaction and negatively impact reputation while underbooking reduces potential revenue. Therefore, The goal would be to minimise hotel underbooking without overbooking and exceeding capacity.</a:t>
            </a:r>
            <a:endParaRPr sz="12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60" name="Google Shape;560;p71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802"/>
              <a:buFont typeface="Arial"/>
              <a:buNone/>
            </a:pPr>
            <a:r>
              <a:rPr lang="en" sz="2455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We can improve the method of booking or cancellation policies to accurately accomodate for booking cancellations by taking into account known factors of historical data. </a:t>
            </a:r>
            <a:endParaRPr sz="2455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1" name="Google Shape;561;p71"/>
          <p:cNvSpPr txBox="1"/>
          <p:nvPr>
            <p:ph idx="6" type="body"/>
          </p:nvPr>
        </p:nvSpPr>
        <p:spPr>
          <a:xfrm>
            <a:off x="1134750" y="4254453"/>
            <a:ext cx="5434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839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rPr>
              <a:t>This project developed a machine learning model that successfully predicts hotel booking cancellations with high accuracy. The results demonstrate the importance of data-driven decision making in hotel operations.</a:t>
            </a:r>
            <a:endParaRPr sz="112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pic>
        <p:nvPicPr>
          <p:cNvPr descr="Modern Hotel Stock Illustrations – 307,811 Modern Hotel Stock  Illustrations, Vectors &amp; Clipart - Dreamstime" id="562" name="Google Shape;562;p71"/>
          <p:cNvPicPr preferRelativeResize="0"/>
          <p:nvPr/>
        </p:nvPicPr>
        <p:blipFill rotWithShape="1">
          <a:blip r:embed="rId3">
            <a:alphaModFix/>
          </a:blip>
          <a:srcRect b="0" l="16989" r="15751" t="0"/>
          <a:stretch/>
        </p:blipFill>
        <p:spPr>
          <a:xfrm>
            <a:off x="6746925" y="1348075"/>
            <a:ext cx="2271600" cy="278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3" name="Google Shape;563;p71"/>
          <p:cNvSpPr/>
          <p:nvPr/>
        </p:nvSpPr>
        <p:spPr>
          <a:xfrm>
            <a:off x="6828450" y="4286250"/>
            <a:ext cx="2118600" cy="729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4" name="Google Shape;564;p71"/>
          <p:cNvSpPr txBox="1"/>
          <p:nvPr/>
        </p:nvSpPr>
        <p:spPr>
          <a:xfrm>
            <a:off x="7212725" y="4313025"/>
            <a:ext cx="1428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la Respira"/>
                <a:ea typeface="Della Respira"/>
                <a:cs typeface="Della Respira"/>
                <a:sym typeface="Della Respira"/>
              </a:rPr>
              <a:t>Future Application?</a:t>
            </a:r>
            <a:endParaRPr sz="16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3"/>
          <p:cNvSpPr/>
          <p:nvPr/>
        </p:nvSpPr>
        <p:spPr>
          <a:xfrm>
            <a:off x="246325" y="2128350"/>
            <a:ext cx="8641500" cy="876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73"/>
          <p:cNvSpPr/>
          <p:nvPr/>
        </p:nvSpPr>
        <p:spPr>
          <a:xfrm>
            <a:off x="2049538" y="1078938"/>
            <a:ext cx="5035068" cy="29757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3135775" y="2079000"/>
            <a:ext cx="28626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Della Respira"/>
                <a:ea typeface="Della Respira"/>
                <a:cs typeface="Della Respira"/>
                <a:sym typeface="Della Respira"/>
              </a:rPr>
              <a:t>Questions?</a:t>
            </a:r>
            <a:endParaRPr sz="44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77" name="Google Shape;577;p73"/>
          <p:cNvSpPr/>
          <p:nvPr/>
        </p:nvSpPr>
        <p:spPr>
          <a:xfrm>
            <a:off x="6660925" y="3453525"/>
            <a:ext cx="926208" cy="6011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8" name="Google Shape;578;p73"/>
          <p:cNvSpPr/>
          <p:nvPr/>
        </p:nvSpPr>
        <p:spPr>
          <a:xfrm>
            <a:off x="7863053" y="4227126"/>
            <a:ext cx="526824" cy="3149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2554625" y="327125"/>
            <a:ext cx="63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84" name="Google Shape;584;p74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Have a good break! :)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74"/>
          <p:cNvSpPr txBox="1"/>
          <p:nvPr/>
        </p:nvSpPr>
        <p:spPr>
          <a:xfrm>
            <a:off x="328925" y="1282800"/>
            <a:ext cx="84972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Antonio, Nuno, et al. “Predicting Hotel Bookings cancellation with a machine learning classification model.”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 16th IEEE International Conference on Machine Learning and Applications (ICMLA)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Dec. 2017, pp. 1049–1054, https://doi.org/10.1109/icmla.2017.00-11.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Shuixia, et al. “Prediction of hotel booking cancellations: Integration of machine learning and probability model based on interpretable feature interaction.”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Support Systems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170, July 2023, p. 113959, https://doi.org/10.1016/j.dss.2023.113959.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Jishan, Md Asifuzzaman, et al. “Hotel Booking Cancellation Prediction Using Applied Bayesian Models.”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 Oct. 2024, arxiv.org/abs/2410.16406. Accessed 13 Nov. 2024.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Mostipak, Jesse.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 Booking Demand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Kaggle,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https://www.kaggle.com/datasets/jessemostipak/hotel-booking-demand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17 Oct. 2024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376" r="9376" t="0"/>
          <a:stretch/>
        </p:blipFill>
        <p:spPr>
          <a:xfrm>
            <a:off x="4676850" y="1342250"/>
            <a:ext cx="4201200" cy="3510600"/>
          </a:xfrm>
          <a:prstGeom prst="roundRect">
            <a:avLst>
              <a:gd fmla="val 16667" name="adj"/>
            </a:avLst>
          </a:prstGeom>
        </p:spPr>
      </p:pic>
      <p:sp>
        <p:nvSpPr>
          <p:cNvPr id="467" name="Google Shape;467;p62"/>
          <p:cNvSpPr txBox="1"/>
          <p:nvPr>
            <p:ph idx="1" type="body"/>
          </p:nvPr>
        </p:nvSpPr>
        <p:spPr>
          <a:xfrm>
            <a:off x="496350" y="16050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Overbooking is a revenue management technique used by hotels to better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accommodate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last minute cancellations. However, hotel overbooking can decrease customer satisfaction and negatively impact reputation while underbooking reduces potential revenue.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/>
          <p:nvPr/>
        </p:nvSpPr>
        <p:spPr>
          <a:xfrm>
            <a:off x="274950" y="1164975"/>
            <a:ext cx="2096400" cy="3693600"/>
          </a:xfrm>
          <a:prstGeom prst="roundRect">
            <a:avLst>
              <a:gd fmla="val 1022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491250" y="13088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en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hypothesis is that we will be able to more accurately predict a hotel’s optimal booking capacity by taking into account known factors of historical data. We can then use this model to </a:t>
            </a:r>
            <a:r>
              <a:rPr b="1" lang="en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the method of booking or cancellation policies to accurately accomodate for booking cancellations.</a:t>
            </a:r>
            <a:endParaRPr b="1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63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THE PROPOSAL</a:t>
            </a:r>
            <a:endParaRPr/>
          </a:p>
        </p:txBody>
      </p:sp>
      <p:pic>
        <p:nvPicPr>
          <p:cNvPr id="476" name="Google Shape;47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900" y="1308800"/>
            <a:ext cx="6263100" cy="3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7" name="Google Shape;477;p63"/>
          <p:cNvSpPr txBox="1"/>
          <p:nvPr/>
        </p:nvSpPr>
        <p:spPr>
          <a:xfrm>
            <a:off x="1114800" y="250925"/>
            <a:ext cx="41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M Sans"/>
                <a:ea typeface="DM Sans"/>
                <a:cs typeface="DM Sans"/>
                <a:sym typeface="DM Sans"/>
              </a:rPr>
              <a:t>?</a:t>
            </a:r>
            <a:endParaRPr sz="3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496350" y="1484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were able to find a dataset from Kaggle containing booking information for a city hotel and a resort hotel, including details like booking lead time, cancellation policies, customer types, and 28 various other factors. 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data there are 40,060 observations of the resort hotel and 79330 observations of the city hotel.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484" name="Google Shape;4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850" y="1867888"/>
            <a:ext cx="4201200" cy="243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performed some basic cleaning after uploading and reading the data into google colab using pd.read_csv(). 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included…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Dropping missing values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the information into two separate dataframes for city hotel and resort hotel 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variables unlikely to contribute significantly 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various categorical variables to numeric. </a:t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(deposit_type: Replaced 'No Deposit', 'Non Refund', and 'Refundable' with 0, 1, and 2)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5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91" name="Google Shape;491;p65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will discuss more when we demonstrate our code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92" name="Google Shape;492;p65"/>
          <p:cNvPicPr preferRelativeResize="0"/>
          <p:nvPr/>
        </p:nvPicPr>
        <p:blipFill rotWithShape="1">
          <a:blip r:embed="rId3">
            <a:alphaModFix/>
          </a:blip>
          <a:srcRect b="0" l="0" r="26573" t="0"/>
          <a:stretch/>
        </p:blipFill>
        <p:spPr>
          <a:xfrm>
            <a:off x="126200" y="508250"/>
            <a:ext cx="2245200" cy="325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/>
          <p:nvPr/>
        </p:nvSpPr>
        <p:spPr>
          <a:xfrm>
            <a:off x="274950" y="1164975"/>
            <a:ext cx="8598900" cy="912300"/>
          </a:xfrm>
          <a:prstGeom prst="roundRect">
            <a:avLst>
              <a:gd fmla="val 140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496375" y="1217312"/>
            <a:ext cx="8103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analysis of our data provided us with some insight on relevant predictor variables and a baseline idea of what we should expect during the modeling phase. As seen below, a minimum of 20% of bookings were canceled in a given month, a maximum of 45%, and an average of around 35%.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6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</a:t>
            </a:r>
            <a:endParaRPr/>
          </a:p>
        </p:txBody>
      </p:sp>
      <p:sp>
        <p:nvSpPr>
          <p:cNvPr id="500" name="Google Shape;500;p66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1" name="Google Shape;5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253025"/>
            <a:ext cx="5349600" cy="280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2" name="Google Shape;50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0" y="2869750"/>
            <a:ext cx="3100800" cy="12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/>
          <p:nvPr/>
        </p:nvSpPr>
        <p:spPr>
          <a:xfrm>
            <a:off x="3123550" y="2891150"/>
            <a:ext cx="1962300" cy="13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8" name="Google Shape;508;p67"/>
          <p:cNvSpPr/>
          <p:nvPr/>
        </p:nvSpPr>
        <p:spPr>
          <a:xfrm>
            <a:off x="274950" y="1164975"/>
            <a:ext cx="8598900" cy="912300"/>
          </a:xfrm>
          <a:prstGeom prst="roundRect">
            <a:avLst>
              <a:gd fmla="val 1405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09" name="Google Shape;509;p67"/>
          <p:cNvSpPr txBox="1"/>
          <p:nvPr>
            <p:ph idx="1" type="body"/>
          </p:nvPr>
        </p:nvSpPr>
        <p:spPr>
          <a:xfrm>
            <a:off x="520200" y="1174312"/>
            <a:ext cx="81036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testing our two models, Logistic regression(LR) and random forest classification(RFC), RFC performed significantly better at predicting booking cancellations. With 82-83% accuracy across city and resort hotels, this was a large improvement over the minimum expected baseline of simply predicting 66% of bookings as non-cancelled based on historical trends. </a:t>
            </a:r>
            <a:endParaRPr b="1" sz="1560">
              <a:solidFill>
                <a:schemeClr val="dk1"/>
              </a:solidFill>
            </a:endParaRPr>
          </a:p>
        </p:txBody>
      </p:sp>
      <p:sp>
        <p:nvSpPr>
          <p:cNvPr id="510" name="Google Shape;510;p67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LOGISTIC REGRESSION AND RANDOM FOREST CLASSIFICATION</a:t>
            </a:r>
            <a:endParaRPr sz="2380"/>
          </a:p>
        </p:txBody>
      </p:sp>
      <p:sp>
        <p:nvSpPr>
          <p:cNvPr id="511" name="Google Shape;511;p67"/>
          <p:cNvSpPr txBox="1"/>
          <p:nvPr>
            <p:ph idx="3" type="subTitle"/>
          </p:nvPr>
        </p:nvSpPr>
        <p:spPr>
          <a:xfrm>
            <a:off x="3057275" y="2985600"/>
            <a:ext cx="20964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Forest Classifier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→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Logistic Regression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←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12" name="Google Shape;5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100" y="2160675"/>
            <a:ext cx="3656700" cy="276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3" name="Google Shape;51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50" y="2160675"/>
            <a:ext cx="2718900" cy="276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4" name="Google Shape;514;p67"/>
          <p:cNvSpPr txBox="1"/>
          <p:nvPr/>
        </p:nvSpPr>
        <p:spPr>
          <a:xfrm>
            <a:off x="496375" y="327125"/>
            <a:ext cx="1661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Categorical Prediction Models</a:t>
            </a:r>
            <a:endParaRPr b="1" sz="13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15" name="Google Shape;51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161" y="4341575"/>
            <a:ext cx="2305200" cy="66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16" name="Google Shape;51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2150" y="2156151"/>
            <a:ext cx="2305200" cy="65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17" name="Google Shape;517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475" y="2617775"/>
            <a:ext cx="810025" cy="4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1850" y="2612825"/>
            <a:ext cx="8382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500" y="3884375"/>
            <a:ext cx="762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50900" y="3874850"/>
            <a:ext cx="8001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RESULTS</a:t>
            </a:r>
            <a:endParaRPr/>
          </a:p>
        </p:txBody>
      </p:sp>
      <p:pic>
        <p:nvPicPr>
          <p:cNvPr id="526" name="Google Shape;52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475" y="2171025"/>
            <a:ext cx="3103800" cy="254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7" name="Google Shape;5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50" y="2152575"/>
            <a:ext cx="3103800" cy="257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8" name="Google Shape;52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00" y="4711125"/>
            <a:ext cx="3666501" cy="1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775" y="4683575"/>
            <a:ext cx="3371201" cy="2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8"/>
          <p:cNvSpPr/>
          <p:nvPr/>
        </p:nvSpPr>
        <p:spPr>
          <a:xfrm>
            <a:off x="586200" y="1437475"/>
            <a:ext cx="79716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68"/>
          <p:cNvSpPr txBox="1"/>
          <p:nvPr>
            <p:ph idx="2" type="body"/>
          </p:nvPr>
        </p:nvSpPr>
        <p:spPr>
          <a:xfrm>
            <a:off x="526150" y="1384750"/>
            <a:ext cx="8094300" cy="55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further test our model we decided to split the data between the resort and city hotels to compare accuracy. As seen below the Resort Hotel performed slightly better.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68"/>
          <p:cNvSpPr/>
          <p:nvPr/>
        </p:nvSpPr>
        <p:spPr>
          <a:xfrm>
            <a:off x="1625700" y="1931275"/>
            <a:ext cx="1428900" cy="42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ella Respira"/>
                <a:ea typeface="Della Respira"/>
                <a:cs typeface="Della Respira"/>
                <a:sym typeface="Della Respira"/>
              </a:rPr>
              <a:t>Resort Hotel</a:t>
            </a:r>
            <a:endParaRPr b="1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33" name="Google Shape;533;p68"/>
          <p:cNvSpPr/>
          <p:nvPr/>
        </p:nvSpPr>
        <p:spPr>
          <a:xfrm>
            <a:off x="5936375" y="1931275"/>
            <a:ext cx="1428900" cy="42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ella Respira"/>
                <a:ea typeface="Della Respira"/>
                <a:cs typeface="Della Respira"/>
                <a:sym typeface="Della Respira"/>
              </a:rPr>
              <a:t>City Hotel</a:t>
            </a:r>
            <a:endParaRPr b="1"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/>
          <p:nvPr>
            <p:ph idx="1" type="body"/>
          </p:nvPr>
        </p:nvSpPr>
        <p:spPr>
          <a:xfrm>
            <a:off x="496350" y="1484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initial exploratory data analysis examined the correlation coefficient of various features to cancellation.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during the predictive modeling, the features with the greatest importance were deposit type, lead time, and average daily rate(adr), as well as arrival date.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indicates that the price of the rooms as well as what time of year the booking is placed for both play a more significant role in cancellation likelihood than previously expected.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ANALYSIS</a:t>
            </a:r>
            <a:endParaRPr/>
          </a:p>
        </p:txBody>
      </p:sp>
      <p:pic>
        <p:nvPicPr>
          <p:cNvPr id="540" name="Google Shape;54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350" y="1533263"/>
            <a:ext cx="2667000" cy="109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1" name="Google Shape;5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00" y="2994775"/>
            <a:ext cx="3390900" cy="182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42" name="Google Shape;542;p69"/>
          <p:cNvCxnSpPr/>
          <p:nvPr/>
        </p:nvCxnSpPr>
        <p:spPr>
          <a:xfrm>
            <a:off x="3931525" y="1734200"/>
            <a:ext cx="1409100" cy="10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69"/>
          <p:cNvCxnSpPr/>
          <p:nvPr/>
        </p:nvCxnSpPr>
        <p:spPr>
          <a:xfrm>
            <a:off x="3852100" y="2921225"/>
            <a:ext cx="1035300" cy="49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