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Lato-regular.fntdata"/><Relationship Id="rId27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d48de22b3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0d48de22b3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d48de22b3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0d48de22b3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d48de22b3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d48de22b3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d48de22b3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0d48de22b3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d48de22b3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0d48de22b3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0d48de22b3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0d48de22b3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0d48de22b3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0d48de22b3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d48de22b3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0d48de22b3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0d48de22b3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0d48de22b3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d48de22b3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d48de22b3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d48de22b3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d48de22b3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d48de22b3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d48de22b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d48de22b3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0d48de22b3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1bd315e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d1bd315e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d48de22b3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0d48de22b3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d48de22b3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0d48de22b3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d48de22b3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0d48de22b3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hyperlink" Target="https://documents1.worldbank.org/curated/en/224761611175801192/pdf/Using-Mobile-Data-to-Understand-Urban-Mobility-Patterns-in-Freetown-Sierra-Leone.pdf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cambridge.org/core/journals/data-and-policy/article/challenges-and-opportunities-in-accessing-mobile-phone-data-for-covid19-response-in-developing-countries/F60EDD9307D702EED123B452ACC34C36" TargetMode="External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052325" y="630225"/>
            <a:ext cx="70107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Adventures of a Generalist Data  Scientist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176800" y="2307125"/>
            <a:ext cx="69672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 look at Some of My Works at the Word Bank Group</a:t>
            </a:r>
            <a:endParaRPr sz="2400"/>
          </a:p>
        </p:txBody>
      </p:sp>
      <p:sp>
        <p:nvSpPr>
          <p:cNvPr id="74" name="Google Shape;74;p13"/>
          <p:cNvSpPr txBox="1"/>
          <p:nvPr/>
        </p:nvSpPr>
        <p:spPr>
          <a:xfrm>
            <a:off x="2284750" y="4137525"/>
            <a:ext cx="551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Dunstan Matekenya, Data Scientist, World Bank Group</a:t>
            </a:r>
            <a:endParaRPr b="1" u="sng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7B7B7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9150" y="26900"/>
            <a:ext cx="3701737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2"/>
          <p:cNvSpPr txBox="1"/>
          <p:nvPr/>
        </p:nvSpPr>
        <p:spPr>
          <a:xfrm>
            <a:off x="3338463" y="4804800"/>
            <a:ext cx="2783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See </a:t>
            </a:r>
            <a:r>
              <a:rPr lang="en" sz="10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this paper</a:t>
            </a: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for technical details of this work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458850" y="1546100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Phone Data Health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7B7B7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/>
        </p:nvSpPr>
        <p:spPr>
          <a:xfrm>
            <a:off x="3317338" y="4699100"/>
            <a:ext cx="2783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See </a:t>
            </a:r>
            <a:r>
              <a:rPr lang="en" sz="10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this paper</a:t>
            </a: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for technical details of this work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4588" y="131275"/>
            <a:ext cx="4354837" cy="4499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458850" y="1546100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for Missing Data Imputation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458850" y="1546100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Large Scale Web Scraping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479275" y="1116900"/>
            <a:ext cx="86292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5466" u="sng"/>
              <a:t>QA</a:t>
            </a:r>
            <a:endParaRPr sz="5466" u="sng"/>
          </a:p>
          <a:p>
            <a:pPr indent="-502919" lvl="0" marL="457200" rtl="0" algn="just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Data Science careers</a:t>
            </a:r>
            <a:endParaRPr/>
          </a:p>
          <a:p>
            <a:pPr indent="-502919" lvl="0" marL="457200" rtl="0" algn="just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Data Science Research topics</a:t>
            </a:r>
            <a:endParaRPr/>
          </a:p>
        </p:txBody>
      </p:sp>
      <p:sp>
        <p:nvSpPr>
          <p:cNvPr id="176" name="Google Shape;176;p27"/>
          <p:cNvSpPr txBox="1"/>
          <p:nvPr/>
        </p:nvSpPr>
        <p:spPr>
          <a:xfrm>
            <a:off x="143075" y="3753750"/>
            <a:ext cx="9040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PLEASE ASK ALOT OF QUESTIONS TO LEARN ABOUT DS CAREER CHOICES AND DATA SCIENCE RESEARCH AREAS</a:t>
            </a:r>
            <a:endParaRPr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Science Careers By Task</a:t>
            </a:r>
            <a:endParaRPr/>
          </a:p>
        </p:txBody>
      </p:sp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Engineering, </a:t>
            </a:r>
            <a:r>
              <a:rPr lang="en"/>
              <a:t>Infrastructure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Visualization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Teaching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 (find new algorithms)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Science Careers By Industry/Discipline</a:t>
            </a:r>
            <a:endParaRPr/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Technology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Recommendation systems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Customer service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Product Science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Operations Research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Computer vision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Health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LISTENING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95250" y="2416425"/>
            <a:ext cx="89622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33069" lvl="0" marL="457200" rtl="0" algn="just">
              <a:spcBef>
                <a:spcPts val="0"/>
              </a:spcBef>
              <a:spcAft>
                <a:spcPts val="0"/>
              </a:spcAft>
              <a:buSzPts val="3220"/>
              <a:buAutoNum type="arabicPeriod"/>
            </a:pPr>
            <a:r>
              <a:rPr lang="en" sz="3220"/>
              <a:t>Share the diverse work that I have done</a:t>
            </a:r>
            <a:endParaRPr sz="3220"/>
          </a:p>
          <a:p>
            <a:pPr indent="-433069" lvl="0" marL="457200" rtl="0" algn="just">
              <a:spcBef>
                <a:spcPts val="0"/>
              </a:spcBef>
              <a:spcAft>
                <a:spcPts val="0"/>
              </a:spcAft>
              <a:buSzPts val="3220"/>
              <a:buAutoNum type="arabicPeriod"/>
            </a:pPr>
            <a:r>
              <a:rPr lang="en" sz="3220"/>
              <a:t>Provide some career guidance on DS </a:t>
            </a:r>
            <a:endParaRPr sz="3220"/>
          </a:p>
          <a:p>
            <a:pPr indent="-433069" lvl="0" marL="457200" rtl="0" algn="just">
              <a:spcBef>
                <a:spcPts val="0"/>
              </a:spcBef>
              <a:spcAft>
                <a:spcPts val="0"/>
              </a:spcAft>
              <a:buSzPts val="3220"/>
              <a:buAutoNum type="arabicPeriod"/>
            </a:pPr>
            <a:r>
              <a:rPr lang="en" sz="3220"/>
              <a:t>Provide guidance on potential DS research areas through Q/A</a:t>
            </a:r>
            <a:endParaRPr sz="3220"/>
          </a:p>
        </p:txBody>
      </p:sp>
      <p:sp>
        <p:nvSpPr>
          <p:cNvPr id="80" name="Google Shape;80;p14"/>
          <p:cNvSpPr txBox="1"/>
          <p:nvPr/>
        </p:nvSpPr>
        <p:spPr>
          <a:xfrm>
            <a:off x="298800" y="640775"/>
            <a:ext cx="8546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This is not a typical seminar as there is no focus on a research topic, instead, I will ….</a:t>
            </a:r>
            <a:endParaRPr b="1" sz="27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919600" y="1830525"/>
            <a:ext cx="8182800" cy="136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 txBox="1"/>
          <p:nvPr/>
        </p:nvSpPr>
        <p:spPr>
          <a:xfrm>
            <a:off x="943975" y="2325450"/>
            <a:ext cx="1497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DS career</a:t>
            </a:r>
            <a:endParaRPr b="1"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2518075" y="2157000"/>
            <a:ext cx="3265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Diverse DS Projects at the WBG</a:t>
            </a:r>
            <a:endParaRPr b="1"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5707075" y="2157000"/>
            <a:ext cx="3109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QA(DS Research areas &amp; Career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311700" y="52250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Data Science Career Illustrated</a:t>
            </a:r>
            <a:endParaRPr/>
          </a:p>
        </p:txBody>
      </p:sp>
      <p:cxnSp>
        <p:nvCxnSpPr>
          <p:cNvPr id="95" name="Google Shape;95;p16"/>
          <p:cNvCxnSpPr/>
          <p:nvPr/>
        </p:nvCxnSpPr>
        <p:spPr>
          <a:xfrm>
            <a:off x="168800" y="3432525"/>
            <a:ext cx="8773200" cy="13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" name="Google Shape;96;p16"/>
          <p:cNvSpPr txBox="1"/>
          <p:nvPr/>
        </p:nvSpPr>
        <p:spPr>
          <a:xfrm>
            <a:off x="168800" y="3523600"/>
            <a:ext cx="125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2001-2006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1838788" y="1325975"/>
            <a:ext cx="1251900" cy="6156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Statistician, NSO, Malawi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1666875" y="3511400"/>
            <a:ext cx="111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2007-2008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168800" y="933600"/>
            <a:ext cx="1389300" cy="6156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B.Ed (Mathematics)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0" name="Google Shape;100;p16"/>
          <p:cNvCxnSpPr/>
          <p:nvPr/>
        </p:nvCxnSpPr>
        <p:spPr>
          <a:xfrm>
            <a:off x="1590575" y="943275"/>
            <a:ext cx="28800" cy="2512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6"/>
          <p:cNvCxnSpPr/>
          <p:nvPr/>
        </p:nvCxnSpPr>
        <p:spPr>
          <a:xfrm>
            <a:off x="3157700" y="933600"/>
            <a:ext cx="28800" cy="2512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02" name="Google Shape;102;p16"/>
          <p:cNvSpPr txBox="1"/>
          <p:nvPr/>
        </p:nvSpPr>
        <p:spPr>
          <a:xfrm>
            <a:off x="4765550" y="800925"/>
            <a:ext cx="1822200" cy="19086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PhD research-Big Data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Freelance Data Scientist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Part-time ML Engineer-Startup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3277950" y="3511400"/>
            <a:ext cx="111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2009-2013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3232550" y="1279750"/>
            <a:ext cx="1389300" cy="8313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Statistician with focus on GIS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5" name="Google Shape;105;p16"/>
          <p:cNvCxnSpPr/>
          <p:nvPr/>
        </p:nvCxnSpPr>
        <p:spPr>
          <a:xfrm>
            <a:off x="4667900" y="933600"/>
            <a:ext cx="28800" cy="2512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06" name="Google Shape;106;p16"/>
          <p:cNvSpPr txBox="1"/>
          <p:nvPr/>
        </p:nvSpPr>
        <p:spPr>
          <a:xfrm>
            <a:off x="5056825" y="3491175"/>
            <a:ext cx="111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2014-2016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7" name="Google Shape;107;p16"/>
          <p:cNvCxnSpPr/>
          <p:nvPr/>
        </p:nvCxnSpPr>
        <p:spPr>
          <a:xfrm>
            <a:off x="6711500" y="943275"/>
            <a:ext cx="28800" cy="2512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08" name="Google Shape;108;p16"/>
          <p:cNvSpPr txBox="1"/>
          <p:nvPr/>
        </p:nvSpPr>
        <p:spPr>
          <a:xfrm>
            <a:off x="6896175" y="3491175"/>
            <a:ext cx="175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2017-Present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697" y="1701600"/>
            <a:ext cx="1271015" cy="1586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6875" y="2329125"/>
            <a:ext cx="2953512" cy="103772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/>
          <p:nvPr/>
        </p:nvSpPr>
        <p:spPr>
          <a:xfrm>
            <a:off x="6787975" y="867075"/>
            <a:ext cx="2260800" cy="19086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Data Scientist, WBG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Mobile phone data and development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Geospatial data (high resolution imagery)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Teaching DS 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Random DS work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65550" y="2724150"/>
            <a:ext cx="1892807" cy="662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93450" y="2775675"/>
            <a:ext cx="2249165" cy="591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0" y="1806825"/>
            <a:ext cx="91104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20"/>
              <a:t>I often consider myself a generalist Data Scientist because I solve problem of the day.</a:t>
            </a:r>
            <a:endParaRPr sz="402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311700" y="894900"/>
            <a:ext cx="8520600" cy="37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chemeClr val="dk1"/>
                </a:solidFill>
              </a:rPr>
              <a:t>“DATA SCIENTISTS SPEND 80% OF THEIR TIME ON THE UNSEXY WORK: DATA ACQUISITION, DATA CLEANING, MUNGING, ETC”</a:t>
            </a:r>
            <a:endParaRPr sz="3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Generalist Data Scientist Vs. Specialized Data Scientist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1876700" y="2360375"/>
            <a:ext cx="2712300" cy="22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Job title:</a:t>
            </a:r>
            <a:r>
              <a:rPr lang="en" sz="1400"/>
              <a:t> Data Scientist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Job description: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collection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analysis of any type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ML model building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visualization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DS project management</a:t>
            </a:r>
            <a:endParaRPr/>
          </a:p>
        </p:txBody>
      </p:sp>
      <p:sp>
        <p:nvSpPr>
          <p:cNvPr id="130" name="Google Shape;130;p19"/>
          <p:cNvSpPr txBox="1"/>
          <p:nvPr/>
        </p:nvSpPr>
        <p:spPr>
          <a:xfrm>
            <a:off x="2031300" y="1640475"/>
            <a:ext cx="1324500" cy="4617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Generalist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6077975" y="1600800"/>
            <a:ext cx="1510500" cy="4617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Specialized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5648600" y="2301400"/>
            <a:ext cx="2712300" cy="22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1400"/>
              <a:t>Job title:</a:t>
            </a:r>
            <a:r>
              <a:rPr lang="en" sz="1400"/>
              <a:t> Data Scientist, ML Engineer, Research Data Scientist, Geospatial Data Scientist, Deep Learning Scientist, Visualization Specialist, Data Engineer, NLP Engineer, etc</a:t>
            </a:r>
            <a:endParaRPr sz="1400"/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1400"/>
              <a:t>Job description:</a:t>
            </a:r>
            <a:endParaRPr b="1" sz="1400"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Focus on specific data (NL, images etc)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Focus on </a:t>
            </a:r>
            <a:r>
              <a:rPr lang="en"/>
              <a:t>specific</a:t>
            </a:r>
            <a:r>
              <a:rPr lang="en"/>
              <a:t> DS task (e.g., ML, </a:t>
            </a:r>
            <a:r>
              <a:rPr lang="en"/>
              <a:t>visualization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my Diverse Projects at the Bank</a:t>
            </a:r>
            <a:endParaRPr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2410101" y="1595775"/>
            <a:ext cx="60027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Using mobile phone data in transport and health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Machine learning for missing data imputation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Large  scale web scraping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458850" y="1546100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Phone Data for Transport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