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Raleway"/>
      <p:regular r:id="rId42"/>
      <p:bold r:id="rId43"/>
      <p:italic r:id="rId44"/>
      <p:boldItalic r:id="rId45"/>
    </p:embeddedFont>
    <p:embeddedFont>
      <p:font typeface="Lato"/>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Raleway-regular.fntdata"/><Relationship Id="rId41" Type="http://schemas.openxmlformats.org/officeDocument/2006/relationships/slide" Target="slides/slide36.xml"/><Relationship Id="rId44" Type="http://schemas.openxmlformats.org/officeDocument/2006/relationships/font" Target="fonts/Raleway-italic.fntdata"/><Relationship Id="rId43" Type="http://schemas.openxmlformats.org/officeDocument/2006/relationships/font" Target="fonts/Raleway-bold.fntdata"/><Relationship Id="rId46" Type="http://schemas.openxmlformats.org/officeDocument/2006/relationships/font" Target="fonts/Lato-regular.fntdata"/><Relationship Id="rId45"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italic.fntdata"/><Relationship Id="rId47" Type="http://schemas.openxmlformats.org/officeDocument/2006/relationships/font" Target="fonts/Lato-bold.fntdata"/><Relationship Id="rId49"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0b5bd70d9a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0b5bd70d9a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b5bd70d9a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b5bd70d9a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b5bd70d9a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b5bd70d9a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0b5bd70d9a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0b5bd70d9a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0b5bd70d9a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0b5bd70d9a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b5bd70d9a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0b5bd70d9a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0b5bd70d9a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0b5bd70d9a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08c952365f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08c952365f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08c952365f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08c952365f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0b5bd70d9a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0b5bd70d9a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b5bd70d9a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b5bd70d9a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08c952365f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08c952365f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08c952365f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08c952365f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08c952365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08c952365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08c952365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08c952365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08c952365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08c952365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08c952365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08c952365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08c952365f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08c952365f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08c952365f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08c952365f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08c952365f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08c952365f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08c952365f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08c952365f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0b5bd70d9a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0b5bd70d9a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08c952365f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08c952365f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08c952365f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08c952365f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08c952365f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08c952365f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08c952365f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08c952365f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08c952365f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108c952365f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08c952365f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08c952365f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08c952365f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108c952365f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0b5bd70d9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0b5bd70d9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0b5bd70d9a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0b5bd70d9a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0b5bd70d9a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0b5bd70d9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0b5bd70d9a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0b5bd70d9a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0b5bd70d9a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0b5bd70d9a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0b5bd70d9a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0b5bd70d9a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hyperlink" Target="https://cloudtweaks.com/2015/03/how-much-data-is-produced-every-day/" TargetMode="External"/><Relationship Id="rId4" Type="http://schemas.openxmlformats.org/officeDocument/2006/relationships/hyperlink" Target="https://seedscientific.com/how-much-data-is-created-every-day/" TargetMode="External"/><Relationship Id="rId5"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2.png"/><Relationship Id="rId6"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drive.google.com/file/d/1F8YwClvPiHVIO3vPD4KLENof977tvf0F/view?usp=sharing" TargetMode="External"/><Relationship Id="rId4" Type="http://schemas.openxmlformats.org/officeDocument/2006/relationships/hyperlink" Target="https://drive.google.com/file/d/11qB0qkTf0zJ9R6plUWr5VZAoujufUiER/view?usp=sharin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realpython.com/python-input-output/"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docs.python.org/3/library/asyncio.html" TargetMode="External"/><Relationship Id="rId4" Type="http://schemas.openxmlformats.org/officeDocument/2006/relationships/hyperlink" Target="https://docs.python.org/3/library/multiprocessing.html"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docs.python.org/3/library/multiprocessing.html" TargetMode="External"/><Relationship Id="rId4" Type="http://schemas.openxmlformats.org/officeDocument/2006/relationships/hyperlink" Target="https://drive.google.com/file/d/1tjVFbPzFkLuULpjaFcZlCjEqTvvrDtXY/view?usp=sharing" TargetMode="External"/><Relationship Id="rId5" Type="http://schemas.openxmlformats.org/officeDocument/2006/relationships/hyperlink" Target="https://aaltoscicomp.github.io/python-for-scicomp/paralle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hyperlink" Target="https://trends.google.com/trends/?geo=U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oracle.com/database/what-is-a-relational-databas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Big Data Basics</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0"/>
              </a:spcBef>
              <a:spcAft>
                <a:spcPts val="0"/>
              </a:spcAft>
              <a:buClr>
                <a:schemeClr val="dk2"/>
              </a:buClr>
              <a:buSzPts val="1100"/>
              <a:buFont typeface="Arial"/>
              <a:buNone/>
            </a:pPr>
            <a:r>
              <a:rPr lang="en"/>
              <a:t>Big Data Analytics with Python, AIMS-Rwanda 2022</a:t>
            </a:r>
            <a:endParaRPr/>
          </a:p>
          <a:p>
            <a:pPr indent="0" lvl="0" marL="0" rtl="0" algn="l">
              <a:spcBef>
                <a:spcPts val="0"/>
              </a:spcBef>
              <a:spcAft>
                <a:spcPts val="0"/>
              </a:spcAft>
              <a:buNone/>
            </a:pPr>
            <a:r>
              <a:rPr lang="en" u="sng"/>
              <a:t>Dunstan Matekenya, PhD</a:t>
            </a:r>
            <a:endParaRPr u="sng"/>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209450"/>
            <a:ext cx="8520600" cy="639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Examples of Big Data</a:t>
            </a:r>
            <a:endParaRPr/>
          </a:p>
        </p:txBody>
      </p:sp>
      <p:sp>
        <p:nvSpPr>
          <p:cNvPr id="127" name="Google Shape;127;p22"/>
          <p:cNvSpPr txBox="1"/>
          <p:nvPr/>
        </p:nvSpPr>
        <p:spPr>
          <a:xfrm>
            <a:off x="211750" y="1745700"/>
            <a:ext cx="35325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This </a:t>
            </a:r>
            <a:r>
              <a:rPr lang="en" u="sng">
                <a:solidFill>
                  <a:schemeClr val="hlink"/>
                </a:solidFill>
                <a:latin typeface="Lato"/>
                <a:ea typeface="Lato"/>
                <a:cs typeface="Lato"/>
                <a:sym typeface="Lato"/>
                <a:hlinkClick r:id="rId3"/>
              </a:rPr>
              <a:t>old article</a:t>
            </a:r>
            <a:r>
              <a:rPr lang="en">
                <a:latin typeface="Lato"/>
                <a:ea typeface="Lato"/>
                <a:cs typeface="Lato"/>
                <a:sym typeface="Lato"/>
              </a:rPr>
              <a:t> has some interesting stats BUT no way to know how accurate it is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Yet </a:t>
            </a:r>
            <a:r>
              <a:rPr lang="en" u="sng">
                <a:solidFill>
                  <a:schemeClr val="hlink"/>
                </a:solidFill>
                <a:latin typeface="Lato"/>
                <a:ea typeface="Lato"/>
                <a:cs typeface="Lato"/>
                <a:sym typeface="Lato"/>
                <a:hlinkClick r:id="rId4"/>
              </a:rPr>
              <a:t>another article </a:t>
            </a:r>
            <a:endParaRPr>
              <a:latin typeface="Lato"/>
              <a:ea typeface="Lato"/>
              <a:cs typeface="Lato"/>
              <a:sym typeface="Lato"/>
            </a:endParaRPr>
          </a:p>
        </p:txBody>
      </p:sp>
      <p:sp>
        <p:nvSpPr>
          <p:cNvPr id="128" name="Google Shape;128;p22"/>
          <p:cNvSpPr txBox="1"/>
          <p:nvPr/>
        </p:nvSpPr>
        <p:spPr>
          <a:xfrm>
            <a:off x="211750" y="1060000"/>
            <a:ext cx="3397800" cy="4002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Lato"/>
                <a:ea typeface="Lato"/>
                <a:cs typeface="Lato"/>
                <a:sym typeface="Lato"/>
              </a:rPr>
              <a:t>Articles talking about Big Data volumes</a:t>
            </a:r>
            <a:endParaRPr b="1">
              <a:solidFill>
                <a:schemeClr val="lt1"/>
              </a:solidFill>
              <a:latin typeface="Lato"/>
              <a:ea typeface="Lato"/>
              <a:cs typeface="Lato"/>
              <a:sym typeface="Lato"/>
            </a:endParaRPr>
          </a:p>
        </p:txBody>
      </p:sp>
      <p:sp>
        <p:nvSpPr>
          <p:cNvPr id="129" name="Google Shape;129;p22"/>
          <p:cNvSpPr txBox="1"/>
          <p:nvPr/>
        </p:nvSpPr>
        <p:spPr>
          <a:xfrm>
            <a:off x="4814550" y="1060000"/>
            <a:ext cx="3397800" cy="4002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Lato"/>
                <a:ea typeface="Lato"/>
                <a:cs typeface="Lato"/>
                <a:sym typeface="Lato"/>
              </a:rPr>
              <a:t>Very Big Data at Netflix</a:t>
            </a:r>
            <a:endParaRPr b="1">
              <a:solidFill>
                <a:schemeClr val="lt1"/>
              </a:solidFill>
              <a:latin typeface="Lato"/>
              <a:ea typeface="Lato"/>
              <a:cs typeface="Lato"/>
              <a:sym typeface="Lato"/>
            </a:endParaRPr>
          </a:p>
        </p:txBody>
      </p:sp>
      <p:pic>
        <p:nvPicPr>
          <p:cNvPr id="130" name="Google Shape;130;p22"/>
          <p:cNvPicPr preferRelativeResize="0"/>
          <p:nvPr/>
        </p:nvPicPr>
        <p:blipFill>
          <a:blip r:embed="rId5">
            <a:alphaModFix/>
          </a:blip>
          <a:stretch>
            <a:fillRect/>
          </a:stretch>
        </p:blipFill>
        <p:spPr>
          <a:xfrm>
            <a:off x="3896650" y="1745700"/>
            <a:ext cx="5094951" cy="265362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423600" y="1800750"/>
            <a:ext cx="8296800" cy="15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Applications of </a:t>
            </a:r>
            <a:r>
              <a:rPr lang="en"/>
              <a:t>Big Data?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150900" y="102675"/>
            <a:ext cx="4555800" cy="639600"/>
          </a:xfrm>
          <a:prstGeom prst="rect">
            <a:avLst/>
          </a:prstGeom>
          <a:solidFill>
            <a:srgbClr val="FF99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Industries U</a:t>
            </a:r>
            <a:r>
              <a:rPr lang="en"/>
              <a:t>sing</a:t>
            </a:r>
            <a:r>
              <a:rPr lang="en"/>
              <a:t> Big Data</a:t>
            </a:r>
            <a:endParaRPr/>
          </a:p>
        </p:txBody>
      </p:sp>
      <p:sp>
        <p:nvSpPr>
          <p:cNvPr id="141" name="Google Shape;141;p24"/>
          <p:cNvSpPr txBox="1"/>
          <p:nvPr/>
        </p:nvSpPr>
        <p:spPr>
          <a:xfrm>
            <a:off x="150900" y="997075"/>
            <a:ext cx="1395900" cy="400200"/>
          </a:xfrm>
          <a:prstGeom prst="rect">
            <a:avLst/>
          </a:prstGeom>
          <a:solidFill>
            <a:schemeClr val="accent5"/>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Online Retail</a:t>
            </a:r>
            <a:endParaRPr>
              <a:latin typeface="Lato"/>
              <a:ea typeface="Lato"/>
              <a:cs typeface="Lato"/>
              <a:sym typeface="Lato"/>
            </a:endParaRPr>
          </a:p>
        </p:txBody>
      </p:sp>
      <p:sp>
        <p:nvSpPr>
          <p:cNvPr id="142" name="Google Shape;142;p24"/>
          <p:cNvSpPr txBox="1"/>
          <p:nvPr/>
        </p:nvSpPr>
        <p:spPr>
          <a:xfrm>
            <a:off x="1860450" y="1009263"/>
            <a:ext cx="944400" cy="400200"/>
          </a:xfrm>
          <a:prstGeom prst="rect">
            <a:avLst/>
          </a:prstGeom>
          <a:solidFill>
            <a:schemeClr val="accent5"/>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Search</a:t>
            </a:r>
            <a:endParaRPr>
              <a:latin typeface="Lato"/>
              <a:ea typeface="Lato"/>
              <a:cs typeface="Lato"/>
              <a:sym typeface="Lato"/>
            </a:endParaRPr>
          </a:p>
        </p:txBody>
      </p:sp>
      <p:sp>
        <p:nvSpPr>
          <p:cNvPr id="143" name="Google Shape;143;p24"/>
          <p:cNvSpPr txBox="1"/>
          <p:nvPr/>
        </p:nvSpPr>
        <p:spPr>
          <a:xfrm>
            <a:off x="3468825" y="1009250"/>
            <a:ext cx="944400" cy="400200"/>
          </a:xfrm>
          <a:prstGeom prst="rect">
            <a:avLst/>
          </a:prstGeom>
          <a:solidFill>
            <a:schemeClr val="accent5"/>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Finance</a:t>
            </a:r>
            <a:endParaRPr>
              <a:latin typeface="Lato"/>
              <a:ea typeface="Lato"/>
              <a:cs typeface="Lato"/>
              <a:sym typeface="Lato"/>
            </a:endParaRPr>
          </a:p>
        </p:txBody>
      </p:sp>
      <p:sp>
        <p:nvSpPr>
          <p:cNvPr id="144" name="Google Shape;144;p24"/>
          <p:cNvSpPr txBox="1"/>
          <p:nvPr/>
        </p:nvSpPr>
        <p:spPr>
          <a:xfrm>
            <a:off x="150900" y="1652075"/>
            <a:ext cx="1360200" cy="400200"/>
          </a:xfrm>
          <a:prstGeom prst="rect">
            <a:avLst/>
          </a:prstGeom>
          <a:solidFill>
            <a:schemeClr val="accent5"/>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Manufacturing</a:t>
            </a:r>
            <a:endParaRPr>
              <a:latin typeface="Lato"/>
              <a:ea typeface="Lato"/>
              <a:cs typeface="Lato"/>
              <a:sym typeface="Lato"/>
            </a:endParaRPr>
          </a:p>
        </p:txBody>
      </p:sp>
      <p:sp>
        <p:nvSpPr>
          <p:cNvPr id="145" name="Google Shape;145;p24"/>
          <p:cNvSpPr txBox="1"/>
          <p:nvPr/>
        </p:nvSpPr>
        <p:spPr>
          <a:xfrm>
            <a:off x="1814350" y="1652100"/>
            <a:ext cx="1360200" cy="400200"/>
          </a:xfrm>
          <a:prstGeom prst="rect">
            <a:avLst/>
          </a:prstGeom>
          <a:solidFill>
            <a:schemeClr val="accent5"/>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Automobile</a:t>
            </a:r>
            <a:endParaRPr>
              <a:latin typeface="Lato"/>
              <a:ea typeface="Lato"/>
              <a:cs typeface="Lato"/>
              <a:sym typeface="Lato"/>
            </a:endParaRPr>
          </a:p>
        </p:txBody>
      </p:sp>
      <p:sp>
        <p:nvSpPr>
          <p:cNvPr id="146" name="Google Shape;146;p24"/>
          <p:cNvSpPr txBox="1"/>
          <p:nvPr/>
        </p:nvSpPr>
        <p:spPr>
          <a:xfrm>
            <a:off x="150900" y="2388125"/>
            <a:ext cx="1360200" cy="400200"/>
          </a:xfrm>
          <a:prstGeom prst="rect">
            <a:avLst/>
          </a:prstGeom>
          <a:solidFill>
            <a:schemeClr val="accent5"/>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Telecom</a:t>
            </a:r>
            <a:endParaRPr>
              <a:latin typeface="Lato"/>
              <a:ea typeface="Lato"/>
              <a:cs typeface="Lato"/>
              <a:sym typeface="Lato"/>
            </a:endParaRPr>
          </a:p>
        </p:txBody>
      </p:sp>
      <p:sp>
        <p:nvSpPr>
          <p:cNvPr id="147" name="Google Shape;147;p24"/>
          <p:cNvSpPr txBox="1"/>
          <p:nvPr/>
        </p:nvSpPr>
        <p:spPr>
          <a:xfrm>
            <a:off x="1864600" y="2388125"/>
            <a:ext cx="1360200" cy="400200"/>
          </a:xfrm>
          <a:prstGeom prst="rect">
            <a:avLst/>
          </a:prstGeom>
          <a:solidFill>
            <a:schemeClr val="accent5"/>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Entertainment</a:t>
            </a:r>
            <a:endParaRPr>
              <a:latin typeface="Lato"/>
              <a:ea typeface="Lato"/>
              <a:cs typeface="Lato"/>
              <a:sym typeface="Lato"/>
            </a:endParaRPr>
          </a:p>
        </p:txBody>
      </p:sp>
      <p:sp>
        <p:nvSpPr>
          <p:cNvPr id="148" name="Google Shape;148;p24"/>
          <p:cNvSpPr txBox="1"/>
          <p:nvPr/>
        </p:nvSpPr>
        <p:spPr>
          <a:xfrm>
            <a:off x="3410475" y="1652075"/>
            <a:ext cx="1360200" cy="400200"/>
          </a:xfrm>
          <a:prstGeom prst="rect">
            <a:avLst/>
          </a:prstGeom>
          <a:solidFill>
            <a:schemeClr val="accent5"/>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Medicine</a:t>
            </a:r>
            <a:endParaRPr>
              <a:latin typeface="Lato"/>
              <a:ea typeface="Lato"/>
              <a:cs typeface="Lato"/>
              <a:sym typeface="Lato"/>
            </a:endParaRPr>
          </a:p>
        </p:txBody>
      </p:sp>
      <p:sp>
        <p:nvSpPr>
          <p:cNvPr id="149" name="Google Shape;149;p24"/>
          <p:cNvSpPr txBox="1"/>
          <p:nvPr/>
        </p:nvSpPr>
        <p:spPr>
          <a:xfrm>
            <a:off x="3410475" y="2388125"/>
            <a:ext cx="1360200" cy="400200"/>
          </a:xfrm>
          <a:prstGeom prst="rect">
            <a:avLst/>
          </a:prstGeom>
          <a:solidFill>
            <a:schemeClr val="accent5"/>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Insurance</a:t>
            </a:r>
            <a:endParaRPr>
              <a:latin typeface="Lato"/>
              <a:ea typeface="Lato"/>
              <a:cs typeface="Lato"/>
              <a:sym typeface="Lato"/>
            </a:endParaRPr>
          </a:p>
        </p:txBody>
      </p:sp>
      <p:cxnSp>
        <p:nvCxnSpPr>
          <p:cNvPr id="150" name="Google Shape;150;p24"/>
          <p:cNvCxnSpPr/>
          <p:nvPr/>
        </p:nvCxnSpPr>
        <p:spPr>
          <a:xfrm>
            <a:off x="5077850" y="87550"/>
            <a:ext cx="58500" cy="4917300"/>
          </a:xfrm>
          <a:prstGeom prst="straightConnector1">
            <a:avLst/>
          </a:prstGeom>
          <a:noFill/>
          <a:ln cap="flat" cmpd="sng" w="28575">
            <a:solidFill>
              <a:schemeClr val="lt2"/>
            </a:solidFill>
            <a:prstDash val="solid"/>
            <a:round/>
            <a:headEnd len="med" w="med" type="none"/>
            <a:tailEnd len="med" w="med" type="none"/>
          </a:ln>
        </p:spPr>
      </p:cxnSp>
      <p:sp>
        <p:nvSpPr>
          <p:cNvPr id="151" name="Google Shape;151;p24"/>
          <p:cNvSpPr txBox="1"/>
          <p:nvPr>
            <p:ph type="title"/>
          </p:nvPr>
        </p:nvSpPr>
        <p:spPr>
          <a:xfrm>
            <a:off x="5315475" y="87550"/>
            <a:ext cx="3600000" cy="1043700"/>
          </a:xfrm>
          <a:prstGeom prst="rect">
            <a:avLst/>
          </a:prstGeom>
          <a:solidFill>
            <a:srgbClr val="FF99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 they Do with the Data?</a:t>
            </a:r>
            <a:endParaRPr/>
          </a:p>
        </p:txBody>
      </p:sp>
      <p:sp>
        <p:nvSpPr>
          <p:cNvPr id="152" name="Google Shape;152;p24"/>
          <p:cNvSpPr txBox="1"/>
          <p:nvPr/>
        </p:nvSpPr>
        <p:spPr>
          <a:xfrm>
            <a:off x="5552050" y="1327825"/>
            <a:ext cx="3253800" cy="38481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Lato"/>
              <a:buAutoNum type="arabicPeriod"/>
            </a:pPr>
            <a:r>
              <a:rPr lang="en" sz="1700">
                <a:latin typeface="Lato"/>
                <a:ea typeface="Lato"/>
                <a:cs typeface="Lato"/>
                <a:sym typeface="Lato"/>
              </a:rPr>
              <a:t>Amazon uses its massive data to build recommendation systems</a:t>
            </a:r>
            <a:endParaRPr sz="1700">
              <a:latin typeface="Lato"/>
              <a:ea typeface="Lato"/>
              <a:cs typeface="Lato"/>
              <a:sym typeface="Lato"/>
            </a:endParaRPr>
          </a:p>
          <a:p>
            <a:pPr indent="0" lvl="0" marL="457200" rtl="0" algn="l">
              <a:spcBef>
                <a:spcPts val="0"/>
              </a:spcBef>
              <a:spcAft>
                <a:spcPts val="0"/>
              </a:spcAft>
              <a:buNone/>
            </a:pPr>
            <a:r>
              <a:t/>
            </a:r>
            <a:endParaRPr sz="1700">
              <a:latin typeface="Lato"/>
              <a:ea typeface="Lato"/>
              <a:cs typeface="Lato"/>
              <a:sym typeface="Lato"/>
            </a:endParaRPr>
          </a:p>
          <a:p>
            <a:pPr indent="-336550" lvl="0" marL="457200" rtl="0" algn="l">
              <a:spcBef>
                <a:spcPts val="0"/>
              </a:spcBef>
              <a:spcAft>
                <a:spcPts val="0"/>
              </a:spcAft>
              <a:buSzPts val="1700"/>
              <a:buFont typeface="Lato"/>
              <a:buAutoNum type="arabicPeriod"/>
            </a:pPr>
            <a:r>
              <a:rPr lang="en" sz="1700">
                <a:latin typeface="Lato"/>
                <a:ea typeface="Lato"/>
                <a:cs typeface="Lato"/>
                <a:sym typeface="Lato"/>
              </a:rPr>
              <a:t>Netflix uses data to predict customer viewer behavior</a:t>
            </a:r>
            <a:endParaRPr sz="1700">
              <a:latin typeface="Lato"/>
              <a:ea typeface="Lato"/>
              <a:cs typeface="Lato"/>
              <a:sym typeface="Lato"/>
            </a:endParaRPr>
          </a:p>
          <a:p>
            <a:pPr indent="0" lvl="0" marL="457200" rtl="0" algn="l">
              <a:spcBef>
                <a:spcPts val="0"/>
              </a:spcBef>
              <a:spcAft>
                <a:spcPts val="0"/>
              </a:spcAft>
              <a:buNone/>
            </a:pPr>
            <a:r>
              <a:t/>
            </a:r>
            <a:endParaRPr sz="1700">
              <a:latin typeface="Lato"/>
              <a:ea typeface="Lato"/>
              <a:cs typeface="Lato"/>
              <a:sym typeface="Lato"/>
            </a:endParaRPr>
          </a:p>
          <a:p>
            <a:pPr indent="-336550" lvl="0" marL="457200" rtl="0" algn="l">
              <a:spcBef>
                <a:spcPts val="0"/>
              </a:spcBef>
              <a:spcAft>
                <a:spcPts val="0"/>
              </a:spcAft>
              <a:buSzPts val="1700"/>
              <a:buFont typeface="Lato"/>
              <a:buAutoNum type="arabicPeriod"/>
            </a:pPr>
            <a:r>
              <a:rPr lang="en" sz="1700">
                <a:latin typeface="Lato"/>
                <a:ea typeface="Lato"/>
                <a:cs typeface="Lato"/>
                <a:sym typeface="Lato"/>
              </a:rPr>
              <a:t>Google uses search data to improve search results and optmize ranking of results</a:t>
            </a:r>
            <a:endParaRPr sz="1700">
              <a:latin typeface="Lato"/>
              <a:ea typeface="Lato"/>
              <a:cs typeface="Lato"/>
              <a:sym typeface="Lato"/>
            </a:endParaRPr>
          </a:p>
          <a:p>
            <a:pPr indent="-336550" lvl="0" marL="457200" rtl="0" algn="l">
              <a:spcBef>
                <a:spcPts val="0"/>
              </a:spcBef>
              <a:spcAft>
                <a:spcPts val="0"/>
              </a:spcAft>
              <a:buSzPts val="1700"/>
              <a:buFont typeface="Lato"/>
              <a:buAutoNum type="arabicPeriod"/>
            </a:pPr>
            <a:r>
              <a:rPr lang="en" sz="1700">
                <a:latin typeface="Lato"/>
                <a:ea typeface="Lato"/>
                <a:cs typeface="Lato"/>
                <a:sym typeface="Lato"/>
              </a:rPr>
              <a:t>Google uses its data for advertising</a:t>
            </a:r>
            <a:endParaRPr sz="1700">
              <a:latin typeface="Lato"/>
              <a:ea typeface="Lato"/>
              <a:cs typeface="Lato"/>
              <a:sym typeface="Lato"/>
            </a:endParaRPr>
          </a:p>
          <a:p>
            <a:pPr indent="-336550" lvl="0" marL="457200" rtl="0" algn="l">
              <a:spcBef>
                <a:spcPts val="0"/>
              </a:spcBef>
              <a:spcAft>
                <a:spcPts val="0"/>
              </a:spcAft>
              <a:buSzPts val="1700"/>
              <a:buFont typeface="Lato"/>
              <a:buAutoNum type="arabicPeriod"/>
            </a:pPr>
            <a:r>
              <a:t/>
            </a:r>
            <a:endParaRPr sz="1700">
              <a:latin typeface="Lato"/>
              <a:ea typeface="Lato"/>
              <a:cs typeface="Lato"/>
              <a:sym typeface="Lato"/>
            </a:endParaRPr>
          </a:p>
          <a:p>
            <a:pPr indent="-336550" lvl="0" marL="457200" rtl="0" algn="l">
              <a:spcBef>
                <a:spcPts val="0"/>
              </a:spcBef>
              <a:spcAft>
                <a:spcPts val="0"/>
              </a:spcAft>
              <a:buSzPts val="1700"/>
              <a:buFont typeface="Lato"/>
              <a:buAutoNum type="arabicPeriod"/>
            </a:pPr>
            <a:r>
              <a:rPr lang="en" sz="1700">
                <a:latin typeface="Lato"/>
                <a:ea typeface="Lato"/>
                <a:cs typeface="Lato"/>
                <a:sym typeface="Lato"/>
              </a:rPr>
              <a:t>And more and more</a:t>
            </a:r>
            <a:endParaRPr sz="1700">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423600" y="1800750"/>
            <a:ext cx="8296800" cy="15420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Big Data Tools and Ecosytem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 We Want to Do with Big Data?</a:t>
            </a:r>
            <a:endParaRPr/>
          </a:p>
        </p:txBody>
      </p:sp>
      <p:sp>
        <p:nvSpPr>
          <p:cNvPr id="163" name="Google Shape;163;p26"/>
          <p:cNvSpPr txBox="1"/>
          <p:nvPr/>
        </p:nvSpPr>
        <p:spPr>
          <a:xfrm>
            <a:off x="2062825" y="1620750"/>
            <a:ext cx="2400900" cy="4002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Store, manage and retrieve</a:t>
            </a:r>
            <a:endParaRPr>
              <a:solidFill>
                <a:schemeClr val="lt1"/>
              </a:solidFill>
              <a:latin typeface="Lato"/>
              <a:ea typeface="Lato"/>
              <a:cs typeface="Lato"/>
              <a:sym typeface="Lato"/>
            </a:endParaRPr>
          </a:p>
        </p:txBody>
      </p:sp>
      <p:sp>
        <p:nvSpPr>
          <p:cNvPr id="164" name="Google Shape;164;p26"/>
          <p:cNvSpPr txBox="1"/>
          <p:nvPr/>
        </p:nvSpPr>
        <p:spPr>
          <a:xfrm>
            <a:off x="4779763" y="1638075"/>
            <a:ext cx="2031600" cy="4002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Analyze and visualize</a:t>
            </a:r>
            <a:endParaRPr>
              <a:solidFill>
                <a:schemeClr val="lt1"/>
              </a:solidFill>
              <a:latin typeface="Lato"/>
              <a:ea typeface="Lato"/>
              <a:cs typeface="Lato"/>
              <a:sym typeface="Lato"/>
            </a:endParaRPr>
          </a:p>
        </p:txBody>
      </p:sp>
      <p:sp>
        <p:nvSpPr>
          <p:cNvPr id="165" name="Google Shape;165;p26"/>
          <p:cNvSpPr txBox="1"/>
          <p:nvPr/>
        </p:nvSpPr>
        <p:spPr>
          <a:xfrm>
            <a:off x="7127425" y="1638063"/>
            <a:ext cx="1785600" cy="4002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Build models (ML)</a:t>
            </a:r>
            <a:endParaRPr>
              <a:solidFill>
                <a:schemeClr val="lt1"/>
              </a:solidFill>
              <a:latin typeface="Lato"/>
              <a:ea typeface="Lato"/>
              <a:cs typeface="Lato"/>
              <a:sym typeface="Lato"/>
            </a:endParaRPr>
          </a:p>
        </p:txBody>
      </p:sp>
      <p:pic>
        <p:nvPicPr>
          <p:cNvPr id="166" name="Google Shape;166;p26"/>
          <p:cNvPicPr preferRelativeResize="0"/>
          <p:nvPr/>
        </p:nvPicPr>
        <p:blipFill>
          <a:blip r:embed="rId3">
            <a:alphaModFix/>
          </a:blip>
          <a:stretch>
            <a:fillRect/>
          </a:stretch>
        </p:blipFill>
        <p:spPr>
          <a:xfrm>
            <a:off x="5781750" y="2329050"/>
            <a:ext cx="857250" cy="857250"/>
          </a:xfrm>
          <a:prstGeom prst="rect">
            <a:avLst/>
          </a:prstGeom>
          <a:noFill/>
          <a:ln>
            <a:noFill/>
          </a:ln>
        </p:spPr>
      </p:pic>
      <p:pic>
        <p:nvPicPr>
          <p:cNvPr id="167" name="Google Shape;167;p26"/>
          <p:cNvPicPr preferRelativeResize="0"/>
          <p:nvPr/>
        </p:nvPicPr>
        <p:blipFill>
          <a:blip r:embed="rId4">
            <a:alphaModFix/>
          </a:blip>
          <a:stretch>
            <a:fillRect/>
          </a:stretch>
        </p:blipFill>
        <p:spPr>
          <a:xfrm>
            <a:off x="4659400" y="2329050"/>
            <a:ext cx="857250" cy="857250"/>
          </a:xfrm>
          <a:prstGeom prst="rect">
            <a:avLst/>
          </a:prstGeom>
          <a:noFill/>
          <a:ln>
            <a:noFill/>
          </a:ln>
        </p:spPr>
      </p:pic>
      <p:pic>
        <p:nvPicPr>
          <p:cNvPr id="168" name="Google Shape;168;p26"/>
          <p:cNvPicPr preferRelativeResize="0"/>
          <p:nvPr/>
        </p:nvPicPr>
        <p:blipFill>
          <a:blip r:embed="rId5">
            <a:alphaModFix/>
          </a:blip>
          <a:stretch>
            <a:fillRect/>
          </a:stretch>
        </p:blipFill>
        <p:spPr>
          <a:xfrm>
            <a:off x="7591600" y="2329050"/>
            <a:ext cx="857250" cy="857250"/>
          </a:xfrm>
          <a:prstGeom prst="rect">
            <a:avLst/>
          </a:prstGeom>
          <a:noFill/>
          <a:ln>
            <a:noFill/>
          </a:ln>
        </p:spPr>
      </p:pic>
      <p:pic>
        <p:nvPicPr>
          <p:cNvPr id="169" name="Google Shape;169;p26"/>
          <p:cNvPicPr preferRelativeResize="0"/>
          <p:nvPr/>
        </p:nvPicPr>
        <p:blipFill>
          <a:blip r:embed="rId6">
            <a:alphaModFix/>
          </a:blip>
          <a:stretch>
            <a:fillRect/>
          </a:stretch>
        </p:blipFill>
        <p:spPr>
          <a:xfrm>
            <a:off x="2444175" y="2261538"/>
            <a:ext cx="857250" cy="857250"/>
          </a:xfrm>
          <a:prstGeom prst="rect">
            <a:avLst/>
          </a:prstGeom>
          <a:noFill/>
          <a:ln>
            <a:noFill/>
          </a:ln>
        </p:spPr>
      </p:pic>
      <p:sp>
        <p:nvSpPr>
          <p:cNvPr id="170" name="Google Shape;170;p26"/>
          <p:cNvSpPr txBox="1"/>
          <p:nvPr/>
        </p:nvSpPr>
        <p:spPr>
          <a:xfrm>
            <a:off x="2062825" y="3667750"/>
            <a:ext cx="6786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The Big Data tools, methodologies, frameworks and ecosystems address these tasks. Most technologies combine several aspects. For instance, with Hadoop, you have both storage and analysis capabilities </a:t>
            </a:r>
            <a:endParaRPr>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nvSpPr>
        <p:spPr>
          <a:xfrm>
            <a:off x="0" y="0"/>
            <a:ext cx="5365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dk2"/>
                </a:solidFill>
                <a:latin typeface="Raleway"/>
                <a:ea typeface="Raleway"/>
                <a:cs typeface="Raleway"/>
                <a:sym typeface="Raleway"/>
              </a:rPr>
              <a:t>Tools and Platforms</a:t>
            </a:r>
            <a:endParaRPr/>
          </a:p>
        </p:txBody>
      </p:sp>
      <p:sp>
        <p:nvSpPr>
          <p:cNvPr id="176" name="Google Shape;176;p27"/>
          <p:cNvSpPr txBox="1"/>
          <p:nvPr/>
        </p:nvSpPr>
        <p:spPr>
          <a:xfrm>
            <a:off x="164675" y="788725"/>
            <a:ext cx="1577400" cy="4002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Cloud providers</a:t>
            </a:r>
            <a:endParaRPr>
              <a:latin typeface="Lato"/>
              <a:ea typeface="Lato"/>
              <a:cs typeface="Lato"/>
              <a:sym typeface="Lato"/>
            </a:endParaRPr>
          </a:p>
        </p:txBody>
      </p:sp>
      <p:sp>
        <p:nvSpPr>
          <p:cNvPr id="177" name="Google Shape;177;p27"/>
          <p:cNvSpPr txBox="1"/>
          <p:nvPr/>
        </p:nvSpPr>
        <p:spPr>
          <a:xfrm>
            <a:off x="190675" y="1230750"/>
            <a:ext cx="23403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Data storage, management</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Compute for data processing, analysis and visualization</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Examples: </a:t>
            </a:r>
            <a:r>
              <a:rPr lang="en">
                <a:solidFill>
                  <a:schemeClr val="dk1"/>
                </a:solidFill>
                <a:latin typeface="Lato"/>
                <a:ea typeface="Lato"/>
                <a:cs typeface="Lato"/>
                <a:sym typeface="Lato"/>
              </a:rPr>
              <a:t>AWS, Google Cloud Platform (GCP), Microsoft Azure </a:t>
            </a:r>
            <a:endParaRPr>
              <a:solidFill>
                <a:schemeClr val="dk1"/>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178" name="Google Shape;178;p27"/>
          <p:cNvSpPr txBox="1"/>
          <p:nvPr/>
        </p:nvSpPr>
        <p:spPr>
          <a:xfrm>
            <a:off x="6141525" y="640150"/>
            <a:ext cx="2602500" cy="6156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Hadoop, HDFS, Apache Spark, Mapreduce</a:t>
            </a:r>
            <a:endParaRPr>
              <a:latin typeface="Lato"/>
              <a:ea typeface="Lato"/>
              <a:cs typeface="Lato"/>
              <a:sym typeface="Lato"/>
            </a:endParaRPr>
          </a:p>
        </p:txBody>
      </p:sp>
      <p:sp>
        <p:nvSpPr>
          <p:cNvPr id="179" name="Google Shape;179;p27"/>
          <p:cNvSpPr txBox="1"/>
          <p:nvPr/>
        </p:nvSpPr>
        <p:spPr>
          <a:xfrm>
            <a:off x="6177975" y="1401900"/>
            <a:ext cx="23403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Provides distributed storage</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Data analytics, machine learning</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Parallel data processing</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Example vendors: </a:t>
            </a:r>
            <a:r>
              <a:rPr lang="en">
                <a:solidFill>
                  <a:schemeClr val="dk1"/>
                </a:solidFill>
                <a:latin typeface="Lato"/>
                <a:ea typeface="Lato"/>
                <a:cs typeface="Lato"/>
                <a:sym typeface="Lato"/>
              </a:rPr>
              <a:t>Cloudera, Hortonworks, Databricks</a:t>
            </a:r>
            <a:endParaRPr>
              <a:solidFill>
                <a:schemeClr val="dk1"/>
              </a:solidFill>
              <a:latin typeface="Lato"/>
              <a:ea typeface="Lato"/>
              <a:cs typeface="Lato"/>
              <a:sym typeface="Lato"/>
            </a:endParaRPr>
          </a:p>
        </p:txBody>
      </p:sp>
      <p:sp>
        <p:nvSpPr>
          <p:cNvPr id="180" name="Google Shape;180;p27"/>
          <p:cNvSpPr txBox="1"/>
          <p:nvPr/>
        </p:nvSpPr>
        <p:spPr>
          <a:xfrm>
            <a:off x="3355450" y="717600"/>
            <a:ext cx="1661100" cy="4002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NoSQL Databases</a:t>
            </a:r>
            <a:endParaRPr>
              <a:latin typeface="Lato"/>
              <a:ea typeface="Lato"/>
              <a:cs typeface="Lato"/>
              <a:sym typeface="Lato"/>
            </a:endParaRPr>
          </a:p>
        </p:txBody>
      </p:sp>
      <p:sp>
        <p:nvSpPr>
          <p:cNvPr id="181" name="Google Shape;181;p27"/>
          <p:cNvSpPr txBox="1"/>
          <p:nvPr/>
        </p:nvSpPr>
        <p:spPr>
          <a:xfrm>
            <a:off x="2901800" y="1188925"/>
            <a:ext cx="2868900" cy="2986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Store large datasets at scale</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Store data in JSON instead of relational tables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NoSQL database </a:t>
            </a:r>
            <a:r>
              <a:rPr lang="en">
                <a:latin typeface="Lato"/>
                <a:ea typeface="Lato"/>
                <a:cs typeface="Lato"/>
                <a:sym typeface="Lato"/>
              </a:rPr>
              <a:t>types include pure document databases, key-value stores, wide-column databases and graph databases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Examples: </a:t>
            </a:r>
            <a:r>
              <a:rPr lang="en">
                <a:solidFill>
                  <a:schemeClr val="dk1"/>
                </a:solidFill>
                <a:latin typeface="Lato"/>
                <a:ea typeface="Lato"/>
                <a:cs typeface="Lato"/>
                <a:sym typeface="Lato"/>
              </a:rPr>
              <a:t>MongoDB, CouchDB, Cassandra and Redis</a:t>
            </a:r>
            <a:endParaRPr>
              <a:solidFill>
                <a:schemeClr val="dk1"/>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n">
                <a:solidFill>
                  <a:schemeClr val="dk1"/>
                </a:solidFill>
                <a:latin typeface="Lato"/>
                <a:ea typeface="Lato"/>
                <a:cs typeface="Lato"/>
                <a:sym typeface="Lato"/>
              </a:rPr>
              <a:t>Data lake</a:t>
            </a:r>
            <a:r>
              <a:rPr lang="en">
                <a:solidFill>
                  <a:schemeClr val="dk2"/>
                </a:solidFill>
                <a:latin typeface="Lato"/>
                <a:ea typeface="Lato"/>
                <a:cs typeface="Lato"/>
                <a:sym typeface="Lato"/>
              </a:rPr>
              <a:t> is a relatively new architecture in data storage</a:t>
            </a:r>
            <a:endParaRPr>
              <a:solidFill>
                <a:schemeClr val="dk2"/>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99999"/>
        </a:solidFill>
      </p:bgPr>
    </p:bg>
    <p:spTree>
      <p:nvGrpSpPr>
        <p:cNvPr id="185" name="Shape 185"/>
        <p:cNvGrpSpPr/>
        <p:nvPr/>
      </p:nvGrpSpPr>
      <p:grpSpPr>
        <a:xfrm>
          <a:off x="0" y="0"/>
          <a:ext cx="0" cy="0"/>
          <a:chOff x="0" y="0"/>
          <a:chExt cx="0" cy="0"/>
        </a:xfrm>
      </p:grpSpPr>
      <p:pic>
        <p:nvPicPr>
          <p:cNvPr id="186" name="Google Shape;186;p28"/>
          <p:cNvPicPr preferRelativeResize="0"/>
          <p:nvPr/>
        </p:nvPicPr>
        <p:blipFill>
          <a:blip r:embed="rId3">
            <a:alphaModFix/>
          </a:blip>
          <a:stretch>
            <a:fillRect/>
          </a:stretch>
        </p:blipFill>
        <p:spPr>
          <a:xfrm>
            <a:off x="609600" y="457200"/>
            <a:ext cx="7726679" cy="4410083"/>
          </a:xfrm>
          <a:prstGeom prst="rect">
            <a:avLst/>
          </a:prstGeom>
          <a:noFill/>
          <a:ln>
            <a:noFill/>
          </a:ln>
        </p:spPr>
      </p:pic>
      <p:sp>
        <p:nvSpPr>
          <p:cNvPr id="187" name="Google Shape;187;p28"/>
          <p:cNvSpPr txBox="1"/>
          <p:nvPr/>
        </p:nvSpPr>
        <p:spPr>
          <a:xfrm>
            <a:off x="887775" y="-96050"/>
            <a:ext cx="75108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solidFill>
                  <a:schemeClr val="dk2"/>
                </a:solidFill>
                <a:latin typeface="Lato"/>
                <a:ea typeface="Lato"/>
                <a:cs typeface="Lato"/>
                <a:sym typeface="Lato"/>
              </a:rPr>
              <a:t>How Some of these Components Look in a Full System</a:t>
            </a:r>
            <a:endParaRPr sz="2300">
              <a:solidFill>
                <a:schemeClr val="dk2"/>
              </a:solidFill>
              <a:latin typeface="Lato"/>
              <a:ea typeface="Lato"/>
              <a:cs typeface="Lato"/>
              <a:sym typeface="Lato"/>
            </a:endParaRPr>
          </a:p>
        </p:txBody>
      </p:sp>
      <p:sp>
        <p:nvSpPr>
          <p:cNvPr id="188" name="Google Shape;188;p28"/>
          <p:cNvSpPr/>
          <p:nvPr/>
        </p:nvSpPr>
        <p:spPr>
          <a:xfrm>
            <a:off x="4981450" y="1482250"/>
            <a:ext cx="1606200" cy="3234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9"/>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on Big Data</a:t>
            </a:r>
            <a:endParaRPr/>
          </a:p>
        </p:txBody>
      </p:sp>
      <p:sp>
        <p:nvSpPr>
          <p:cNvPr id="194" name="Google Shape;194;p29"/>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Big Data, when it comes to size is a relative term BUT you will know you have a large dataset if you can’t process it on a single computer or you can’t use traditional software such as Excel to handle the data</a:t>
            </a:r>
            <a:endParaRPr/>
          </a:p>
          <a:p>
            <a:pPr indent="-342900" lvl="0" marL="457200" rtl="0" algn="l">
              <a:spcBef>
                <a:spcPts val="0"/>
              </a:spcBef>
              <a:spcAft>
                <a:spcPts val="0"/>
              </a:spcAft>
              <a:buSzPts val="1800"/>
              <a:buChar char="●"/>
            </a:pPr>
            <a:r>
              <a:rPr lang="en"/>
              <a:t>The Big Data technology </a:t>
            </a:r>
            <a:r>
              <a:rPr lang="en"/>
              <a:t>landscape</a:t>
            </a:r>
            <a:r>
              <a:rPr lang="en"/>
              <a:t> is now dominated by cloud providers such as AWS, Google, Azure and others. Other notable vendors involved include Databricks, Cloudera/Hortonworks, MapR</a:t>
            </a:r>
            <a:endParaRPr/>
          </a:p>
          <a:p>
            <a:pPr indent="-342900" lvl="0" marL="457200" rtl="0" algn="l">
              <a:spcBef>
                <a:spcPts val="0"/>
              </a:spcBef>
              <a:spcAft>
                <a:spcPts val="0"/>
              </a:spcAft>
              <a:buSzPts val="1800"/>
              <a:buChar char="●"/>
            </a:pPr>
            <a:r>
              <a:rPr lang="en"/>
              <a:t>Big Data has penetrated many industries including government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0"/>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Further Reading on Big Data Basics</a:t>
            </a:r>
            <a:endParaRPr/>
          </a:p>
        </p:txBody>
      </p:sp>
      <p:sp>
        <p:nvSpPr>
          <p:cNvPr id="200" name="Google Shape;200;p30"/>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This </a:t>
            </a:r>
            <a:r>
              <a:rPr lang="en" u="sng">
                <a:solidFill>
                  <a:schemeClr val="hlink"/>
                </a:solidFill>
                <a:hlinkClick r:id="rId3"/>
              </a:rPr>
              <a:t>PDF book on Big Data</a:t>
            </a:r>
            <a:r>
              <a:rPr lang="en"/>
              <a:t> is a good resource to look through</a:t>
            </a:r>
            <a:endParaRPr/>
          </a:p>
          <a:p>
            <a:pPr indent="-342900" lvl="0" marL="457200" rtl="0" algn="l">
              <a:spcBef>
                <a:spcPts val="0"/>
              </a:spcBef>
              <a:spcAft>
                <a:spcPts val="0"/>
              </a:spcAft>
              <a:buSzPts val="1800"/>
              <a:buAutoNum type="arabicPeriod"/>
            </a:pPr>
            <a:r>
              <a:rPr lang="en"/>
              <a:t>If you want to understand data lakes and data warehouses more, take a look at this </a:t>
            </a:r>
            <a:r>
              <a:rPr lang="en" u="sng">
                <a:solidFill>
                  <a:schemeClr val="hlink"/>
                </a:solidFill>
                <a:hlinkClick r:id="rId4"/>
              </a:rPr>
              <a:t>eBook</a:t>
            </a:r>
            <a:r>
              <a:rPr lang="en"/>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1"/>
          <p:cNvSpPr txBox="1"/>
          <p:nvPr>
            <p:ph type="title"/>
          </p:nvPr>
        </p:nvSpPr>
        <p:spPr>
          <a:xfrm>
            <a:off x="423600" y="1800750"/>
            <a:ext cx="8296800" cy="15420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Big Data and Parallel Processing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Outline</a:t>
            </a:r>
            <a:endParaRPr/>
          </a:p>
        </p:txBody>
      </p:sp>
      <p:sp>
        <p:nvSpPr>
          <p:cNvPr id="79" name="Google Shape;79;p1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What is Big Data?</a:t>
            </a:r>
            <a:endParaRPr/>
          </a:p>
          <a:p>
            <a:pPr indent="-342900" lvl="0" marL="457200" rtl="0" algn="l">
              <a:spcBef>
                <a:spcPts val="0"/>
              </a:spcBef>
              <a:spcAft>
                <a:spcPts val="0"/>
              </a:spcAft>
              <a:buSzPts val="1800"/>
              <a:buAutoNum type="arabicPeriod"/>
            </a:pPr>
            <a:r>
              <a:rPr lang="en"/>
              <a:t>What can we do with Big Data?</a:t>
            </a:r>
            <a:endParaRPr/>
          </a:p>
          <a:p>
            <a:pPr indent="-342900" lvl="0" marL="457200" rtl="0" algn="l">
              <a:spcBef>
                <a:spcPts val="0"/>
              </a:spcBef>
              <a:spcAft>
                <a:spcPts val="0"/>
              </a:spcAft>
              <a:buSzPts val="1800"/>
              <a:buAutoNum type="arabicPeriod"/>
            </a:pPr>
            <a:r>
              <a:rPr lang="en"/>
              <a:t>What are the sources of Big Data?</a:t>
            </a:r>
            <a:endParaRPr/>
          </a:p>
          <a:p>
            <a:pPr indent="-342900" lvl="0" marL="457200" rtl="0" algn="l">
              <a:spcBef>
                <a:spcPts val="0"/>
              </a:spcBef>
              <a:spcAft>
                <a:spcPts val="0"/>
              </a:spcAft>
              <a:buSzPts val="1800"/>
              <a:buAutoNum type="arabicPeriod"/>
            </a:pPr>
            <a:r>
              <a:rPr lang="en"/>
              <a:t>Big Data tools and ecosystem</a:t>
            </a:r>
            <a:endParaRPr/>
          </a:p>
          <a:p>
            <a:pPr indent="-342900" lvl="0" marL="457200" rtl="0" algn="l">
              <a:spcBef>
                <a:spcPts val="0"/>
              </a:spcBef>
              <a:spcAft>
                <a:spcPts val="0"/>
              </a:spcAft>
              <a:buSzPts val="1800"/>
              <a:buAutoNum type="arabicPeriod"/>
            </a:pPr>
            <a:r>
              <a:rPr lang="en"/>
              <a:t>Distributed data processing</a:t>
            </a:r>
            <a:endParaRPr/>
          </a:p>
          <a:p>
            <a:pPr indent="-342900" lvl="0" marL="457200" rtl="0" algn="l">
              <a:spcBef>
                <a:spcPts val="0"/>
              </a:spcBef>
              <a:spcAft>
                <a:spcPts val="0"/>
              </a:spcAft>
              <a:buSzPts val="1800"/>
              <a:buAutoNum type="arabicPeriod"/>
            </a:pPr>
            <a:r>
              <a:rPr lang="en"/>
              <a:t>How to work with large datasets in Python</a:t>
            </a:r>
            <a:endParaRPr/>
          </a:p>
          <a:p>
            <a:pPr indent="-342900" lvl="0" marL="457200" rtl="0" algn="l">
              <a:spcBef>
                <a:spcPts val="0"/>
              </a:spcBef>
              <a:spcAft>
                <a:spcPts val="0"/>
              </a:spcAft>
              <a:buSzPts val="1800"/>
              <a:buAutoNum type="arabicPeriod"/>
            </a:pPr>
            <a:r>
              <a:rPr lang="en"/>
              <a:t>Further readings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2"/>
          <p:cNvSpPr txBox="1"/>
          <p:nvPr>
            <p:ph type="title"/>
          </p:nvPr>
        </p:nvSpPr>
        <p:spPr>
          <a:xfrm>
            <a:off x="2400250" y="48070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Parallel Processing</a:t>
            </a:r>
            <a:endParaRPr/>
          </a:p>
        </p:txBody>
      </p:sp>
      <p:sp>
        <p:nvSpPr>
          <p:cNvPr id="211" name="Google Shape;211;p32"/>
          <p:cNvSpPr txBox="1"/>
          <p:nvPr>
            <p:ph idx="1" type="body"/>
          </p:nvPr>
        </p:nvSpPr>
        <p:spPr>
          <a:xfrm>
            <a:off x="1420148" y="1211350"/>
            <a:ext cx="7301700" cy="3002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solidFill>
                  <a:srgbClr val="555555"/>
                </a:solidFill>
                <a:highlight>
                  <a:srgbClr val="FFFFFF"/>
                </a:highlight>
              </a:rPr>
              <a:t>Parallel computing is a computation style of carrying out multiple operations simultaneously using one (by means of multi-threading) or many machines. Parallel computing works on the principal that large problems can often be divided into small problems and these small problems can be executed concurrently.</a:t>
            </a:r>
            <a:endParaRPr sz="1400">
              <a:solidFill>
                <a:srgbClr val="555555"/>
              </a:solidFill>
              <a:highlight>
                <a:srgbClr val="FFFFFF"/>
              </a:highlight>
            </a:endParaRPr>
          </a:p>
          <a:p>
            <a:pPr indent="-317500" lvl="0" marL="457200" rtl="0" algn="l">
              <a:spcBef>
                <a:spcPts val="0"/>
              </a:spcBef>
              <a:spcAft>
                <a:spcPts val="0"/>
              </a:spcAft>
              <a:buClr>
                <a:srgbClr val="555555"/>
              </a:buClr>
              <a:buSzPts val="1400"/>
              <a:buChar char="●"/>
            </a:pPr>
            <a:r>
              <a:rPr lang="en" sz="1400">
                <a:solidFill>
                  <a:srgbClr val="555555"/>
                </a:solidFill>
                <a:highlight>
                  <a:srgbClr val="FFFFFF"/>
                </a:highlight>
              </a:rPr>
              <a:t>Task parallelism-This form of parallelism covers the execution of computer programs across multiple processors on same or multiple machines. It focuses on executing different operations in parallel to fully utilize the available computing resources in form of processors and memory.</a:t>
            </a:r>
            <a:endParaRPr sz="1400">
              <a:solidFill>
                <a:srgbClr val="555555"/>
              </a:solidFill>
              <a:highlight>
                <a:srgbClr val="FFFFFF"/>
              </a:highlight>
            </a:endParaRPr>
          </a:p>
          <a:p>
            <a:pPr indent="-317500" lvl="0" marL="457200" rtl="0" algn="l">
              <a:spcBef>
                <a:spcPts val="0"/>
              </a:spcBef>
              <a:spcAft>
                <a:spcPts val="0"/>
              </a:spcAft>
              <a:buClr>
                <a:srgbClr val="555555"/>
              </a:buClr>
              <a:buSzPts val="1400"/>
              <a:buChar char="●"/>
            </a:pPr>
            <a:r>
              <a:rPr lang="en" sz="1400">
                <a:solidFill>
                  <a:srgbClr val="555555"/>
                </a:solidFill>
                <a:highlight>
                  <a:srgbClr val="FFFFFF"/>
                </a:highlight>
              </a:rPr>
              <a:t>Data parallelism- This form of parallelism focuses on distribution of data sets across the multiple computation programs. In this form, same operations are performed on different parallel computing processors on the distributed data subset.</a:t>
            </a:r>
            <a:endParaRPr sz="1400">
              <a:solidFill>
                <a:srgbClr val="555555"/>
              </a:solidFill>
              <a:highlight>
                <a:srgbClr val="FFFFFF"/>
              </a:highlight>
            </a:endParaRPr>
          </a:p>
        </p:txBody>
      </p:sp>
      <p:sp>
        <p:nvSpPr>
          <p:cNvPr id="212" name="Google Shape;212;p32"/>
          <p:cNvSpPr txBox="1"/>
          <p:nvPr/>
        </p:nvSpPr>
        <p:spPr>
          <a:xfrm>
            <a:off x="1296425" y="4213750"/>
            <a:ext cx="8009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dk1"/>
                </a:solidFill>
                <a:latin typeface="Lato"/>
                <a:ea typeface="Lato"/>
                <a:cs typeface="Lato"/>
                <a:sym typeface="Lato"/>
              </a:rPr>
              <a:t>Most Big Data Frameworks utilize both data and task parallelism</a:t>
            </a:r>
            <a:endParaRPr b="1" sz="1700">
              <a:solidFill>
                <a:schemeClr val="dk1"/>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3"/>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Similar Concepts to Parallelism</a:t>
            </a:r>
            <a:endParaRPr/>
          </a:p>
        </p:txBody>
      </p:sp>
      <p:sp>
        <p:nvSpPr>
          <p:cNvPr id="218" name="Google Shape;218;p33"/>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Distributed computing</a:t>
            </a:r>
            <a:endParaRPr/>
          </a:p>
          <a:p>
            <a:pPr indent="-342900" lvl="0" marL="457200" rtl="0" algn="l">
              <a:spcBef>
                <a:spcPts val="0"/>
              </a:spcBef>
              <a:spcAft>
                <a:spcPts val="0"/>
              </a:spcAft>
              <a:buSzPts val="1800"/>
              <a:buChar char="●"/>
            </a:pPr>
            <a:r>
              <a:rPr lang="en"/>
              <a:t>Concurrent processin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4"/>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Parallel Processing?</a:t>
            </a:r>
            <a:endParaRPr/>
          </a:p>
        </p:txBody>
      </p:sp>
      <p:sp>
        <p:nvSpPr>
          <p:cNvPr id="224" name="Google Shape;224;p34"/>
          <p:cNvSpPr txBox="1"/>
          <p:nvPr>
            <p:ph idx="1" type="body"/>
          </p:nvPr>
        </p:nvSpPr>
        <p:spPr>
          <a:xfrm>
            <a:off x="5082875" y="1526500"/>
            <a:ext cx="3333900" cy="2023800"/>
          </a:xfrm>
          <a:prstGeom prst="rect">
            <a:avLst/>
          </a:prstGeom>
        </p:spPr>
        <p:txBody>
          <a:bodyPr anchorCtr="0" anchor="t" bIns="91425" lIns="91425" spcFirstLastPara="1" rIns="91425" wrap="square" tIns="91425">
            <a:noAutofit/>
          </a:bodyPr>
          <a:lstStyle/>
          <a:p>
            <a:pPr indent="-321310" lvl="0" marL="457200" rtl="0" algn="l">
              <a:lnSpc>
                <a:spcPct val="95000"/>
              </a:lnSpc>
              <a:spcBef>
                <a:spcPts val="0"/>
              </a:spcBef>
              <a:spcAft>
                <a:spcPts val="0"/>
              </a:spcAft>
              <a:buSzPts val="1460"/>
              <a:buChar char="●"/>
            </a:pPr>
            <a:r>
              <a:rPr lang="en" sz="1460"/>
              <a:t>In this single node/single setup, if you have too much data and/or too many computations to perfom, its difficult to scale</a:t>
            </a:r>
            <a:endParaRPr sz="1460"/>
          </a:p>
          <a:p>
            <a:pPr indent="0" lvl="0" marL="457200" rtl="0" algn="l">
              <a:lnSpc>
                <a:spcPct val="95000"/>
              </a:lnSpc>
              <a:spcBef>
                <a:spcPts val="1200"/>
              </a:spcBef>
              <a:spcAft>
                <a:spcPts val="0"/>
              </a:spcAft>
              <a:buSzPts val="770"/>
              <a:buNone/>
            </a:pPr>
            <a:r>
              <a:t/>
            </a:r>
            <a:endParaRPr sz="1460"/>
          </a:p>
          <a:p>
            <a:pPr indent="-321310" lvl="0" marL="457200" rtl="0" algn="l">
              <a:lnSpc>
                <a:spcPct val="95000"/>
              </a:lnSpc>
              <a:spcBef>
                <a:spcPts val="1200"/>
              </a:spcBef>
              <a:spcAft>
                <a:spcPts val="0"/>
              </a:spcAft>
              <a:buSzPts val="1460"/>
              <a:buChar char="●"/>
            </a:pPr>
            <a:r>
              <a:rPr lang="en" sz="1460"/>
              <a:t>Parallel or distributed processing is the cornerstone of working with Big Data</a:t>
            </a:r>
            <a:endParaRPr sz="1460"/>
          </a:p>
        </p:txBody>
      </p:sp>
      <p:sp>
        <p:nvSpPr>
          <p:cNvPr id="225" name="Google Shape;225;p34"/>
          <p:cNvSpPr/>
          <p:nvPr/>
        </p:nvSpPr>
        <p:spPr>
          <a:xfrm>
            <a:off x="2728625" y="1729125"/>
            <a:ext cx="1780200" cy="2108400"/>
          </a:xfrm>
          <a:prstGeom prst="roundRect">
            <a:avLst>
              <a:gd fmla="val 16667"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4"/>
          <p:cNvSpPr/>
          <p:nvPr/>
        </p:nvSpPr>
        <p:spPr>
          <a:xfrm>
            <a:off x="2903700" y="1875000"/>
            <a:ext cx="1422600" cy="3867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Compute (CPU)</a:t>
            </a:r>
            <a:endParaRPr>
              <a:solidFill>
                <a:schemeClr val="lt1"/>
              </a:solidFill>
            </a:endParaRPr>
          </a:p>
        </p:txBody>
      </p:sp>
      <p:sp>
        <p:nvSpPr>
          <p:cNvPr id="227" name="Google Shape;227;p34"/>
          <p:cNvSpPr/>
          <p:nvPr/>
        </p:nvSpPr>
        <p:spPr>
          <a:xfrm>
            <a:off x="3180900" y="2746725"/>
            <a:ext cx="707700" cy="700500"/>
          </a:xfrm>
          <a:prstGeom prst="can">
            <a:avLst>
              <a:gd fmla="val 25000" name="adj"/>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4"/>
          <p:cNvSpPr txBox="1"/>
          <p:nvPr/>
        </p:nvSpPr>
        <p:spPr>
          <a:xfrm>
            <a:off x="3180900" y="3437325"/>
            <a:ext cx="96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Storage</a:t>
            </a:r>
            <a:endParaRPr>
              <a:latin typeface="Lato"/>
              <a:ea typeface="Lato"/>
              <a:cs typeface="Lato"/>
              <a:sym typeface="Lato"/>
            </a:endParaRPr>
          </a:p>
        </p:txBody>
      </p:sp>
      <p:sp>
        <p:nvSpPr>
          <p:cNvPr id="229" name="Google Shape;229;p34"/>
          <p:cNvSpPr txBox="1"/>
          <p:nvPr/>
        </p:nvSpPr>
        <p:spPr>
          <a:xfrm>
            <a:off x="2724900" y="4078325"/>
            <a:ext cx="17802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Lato"/>
                <a:ea typeface="Lato"/>
                <a:cs typeface="Lato"/>
                <a:sym typeface="Lato"/>
              </a:rPr>
              <a:t>Single node setup</a:t>
            </a:r>
            <a:endParaRPr sz="1500">
              <a:latin typeface="Lato"/>
              <a:ea typeface="Lato"/>
              <a:cs typeface="Lato"/>
              <a:sym typeface="Lato"/>
            </a:endParaRPr>
          </a:p>
        </p:txBody>
      </p:sp>
      <p:cxnSp>
        <p:nvCxnSpPr>
          <p:cNvPr id="230" name="Google Shape;230;p34"/>
          <p:cNvCxnSpPr/>
          <p:nvPr/>
        </p:nvCxnSpPr>
        <p:spPr>
          <a:xfrm flipH="1">
            <a:off x="3618696" y="2243866"/>
            <a:ext cx="3600" cy="475500"/>
          </a:xfrm>
          <a:prstGeom prst="straightConnector1">
            <a:avLst/>
          </a:prstGeom>
          <a:noFill/>
          <a:ln cap="flat" cmpd="sng" w="19050">
            <a:solidFill>
              <a:schemeClr val="dk1"/>
            </a:solidFill>
            <a:prstDash val="solid"/>
            <a:round/>
            <a:headEnd len="med" w="med" type="none"/>
            <a:tailEnd len="med" w="med"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5"/>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Parallel vs. Linear Processing</a:t>
            </a:r>
            <a:endParaRPr/>
          </a:p>
        </p:txBody>
      </p:sp>
      <p:sp>
        <p:nvSpPr>
          <p:cNvPr id="236" name="Google Shape;236;p35"/>
          <p:cNvSpPr txBox="1"/>
          <p:nvPr/>
        </p:nvSpPr>
        <p:spPr>
          <a:xfrm>
            <a:off x="1879025" y="1351850"/>
            <a:ext cx="2589000" cy="4155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latin typeface="Lato"/>
                <a:ea typeface="Lato"/>
                <a:cs typeface="Lato"/>
                <a:sym typeface="Lato"/>
              </a:rPr>
              <a:t>Linear/sequential processing</a:t>
            </a:r>
            <a:endParaRPr sz="1500">
              <a:solidFill>
                <a:schemeClr val="lt1"/>
              </a:solidFill>
              <a:latin typeface="Lato"/>
              <a:ea typeface="Lato"/>
              <a:cs typeface="Lato"/>
              <a:sym typeface="Lato"/>
            </a:endParaRPr>
          </a:p>
        </p:txBody>
      </p:sp>
      <p:sp>
        <p:nvSpPr>
          <p:cNvPr id="237" name="Google Shape;237;p35"/>
          <p:cNvSpPr txBox="1"/>
          <p:nvPr/>
        </p:nvSpPr>
        <p:spPr>
          <a:xfrm>
            <a:off x="6118500" y="1308700"/>
            <a:ext cx="2358600" cy="4155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latin typeface="Lato"/>
                <a:ea typeface="Lato"/>
                <a:cs typeface="Lato"/>
                <a:sym typeface="Lato"/>
              </a:rPr>
              <a:t>Parallel </a:t>
            </a:r>
            <a:r>
              <a:rPr lang="en" sz="1500">
                <a:solidFill>
                  <a:schemeClr val="lt1"/>
                </a:solidFill>
                <a:latin typeface="Lato"/>
                <a:ea typeface="Lato"/>
                <a:cs typeface="Lato"/>
                <a:sym typeface="Lato"/>
              </a:rPr>
              <a:t>processing</a:t>
            </a:r>
            <a:endParaRPr sz="1500">
              <a:solidFill>
                <a:schemeClr val="lt1"/>
              </a:solidFill>
              <a:latin typeface="Lato"/>
              <a:ea typeface="Lato"/>
              <a:cs typeface="Lato"/>
              <a:sym typeface="Lato"/>
            </a:endParaRPr>
          </a:p>
        </p:txBody>
      </p:sp>
      <p:sp>
        <p:nvSpPr>
          <p:cNvPr id="238" name="Google Shape;238;p35"/>
          <p:cNvSpPr/>
          <p:nvPr/>
        </p:nvSpPr>
        <p:spPr>
          <a:xfrm>
            <a:off x="2260025" y="2063725"/>
            <a:ext cx="1065000" cy="346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Problem</a:t>
            </a:r>
            <a:endParaRPr>
              <a:latin typeface="Lato"/>
              <a:ea typeface="Lato"/>
              <a:cs typeface="Lato"/>
              <a:sym typeface="Lato"/>
            </a:endParaRPr>
          </a:p>
        </p:txBody>
      </p:sp>
      <p:sp>
        <p:nvSpPr>
          <p:cNvPr id="239" name="Google Shape;239;p35"/>
          <p:cNvSpPr/>
          <p:nvPr/>
        </p:nvSpPr>
        <p:spPr>
          <a:xfrm>
            <a:off x="2156075" y="2623863"/>
            <a:ext cx="1272900" cy="346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Instruction-1</a:t>
            </a:r>
            <a:endParaRPr>
              <a:latin typeface="Lato"/>
              <a:ea typeface="Lato"/>
              <a:cs typeface="Lato"/>
              <a:sym typeface="Lato"/>
            </a:endParaRPr>
          </a:p>
        </p:txBody>
      </p:sp>
      <p:sp>
        <p:nvSpPr>
          <p:cNvPr id="240" name="Google Shape;240;p35"/>
          <p:cNvSpPr/>
          <p:nvPr/>
        </p:nvSpPr>
        <p:spPr>
          <a:xfrm>
            <a:off x="2156075" y="3184025"/>
            <a:ext cx="1272900" cy="346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Instruction-2</a:t>
            </a:r>
            <a:endParaRPr>
              <a:latin typeface="Lato"/>
              <a:ea typeface="Lato"/>
              <a:cs typeface="Lato"/>
              <a:sym typeface="Lato"/>
            </a:endParaRPr>
          </a:p>
        </p:txBody>
      </p:sp>
      <p:sp>
        <p:nvSpPr>
          <p:cNvPr id="241" name="Google Shape;241;p35"/>
          <p:cNvSpPr/>
          <p:nvPr/>
        </p:nvSpPr>
        <p:spPr>
          <a:xfrm>
            <a:off x="2156075" y="3727775"/>
            <a:ext cx="1272900" cy="346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Instruction-N</a:t>
            </a:r>
            <a:endParaRPr>
              <a:latin typeface="Lato"/>
              <a:ea typeface="Lato"/>
              <a:cs typeface="Lato"/>
              <a:sym typeface="Lato"/>
            </a:endParaRPr>
          </a:p>
        </p:txBody>
      </p:sp>
      <p:sp>
        <p:nvSpPr>
          <p:cNvPr id="242" name="Google Shape;242;p35"/>
          <p:cNvSpPr/>
          <p:nvPr/>
        </p:nvSpPr>
        <p:spPr>
          <a:xfrm>
            <a:off x="2156075" y="4195325"/>
            <a:ext cx="1272900" cy="346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Output</a:t>
            </a:r>
            <a:endParaRPr>
              <a:latin typeface="Lato"/>
              <a:ea typeface="Lato"/>
              <a:cs typeface="Lato"/>
              <a:sym typeface="Lato"/>
            </a:endParaRPr>
          </a:p>
        </p:txBody>
      </p:sp>
      <p:sp>
        <p:nvSpPr>
          <p:cNvPr id="243" name="Google Shape;243;p35"/>
          <p:cNvSpPr/>
          <p:nvPr/>
        </p:nvSpPr>
        <p:spPr>
          <a:xfrm>
            <a:off x="2658350" y="2434925"/>
            <a:ext cx="95400" cy="189000"/>
          </a:xfrm>
          <a:prstGeom prst="downArrow">
            <a:avLst>
              <a:gd fmla="val 50000" name="adj1"/>
              <a:gd fmla="val 50000" name="adj2"/>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5"/>
          <p:cNvSpPr/>
          <p:nvPr/>
        </p:nvSpPr>
        <p:spPr>
          <a:xfrm>
            <a:off x="2658350" y="2968325"/>
            <a:ext cx="95400" cy="189000"/>
          </a:xfrm>
          <a:prstGeom prst="downArrow">
            <a:avLst>
              <a:gd fmla="val 50000" name="adj1"/>
              <a:gd fmla="val 50000" name="adj2"/>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5"/>
          <p:cNvSpPr/>
          <p:nvPr/>
        </p:nvSpPr>
        <p:spPr>
          <a:xfrm>
            <a:off x="2658350" y="3501725"/>
            <a:ext cx="95400" cy="189000"/>
          </a:xfrm>
          <a:prstGeom prst="downArrow">
            <a:avLst>
              <a:gd fmla="val 50000" name="adj1"/>
              <a:gd fmla="val 50000" name="adj2"/>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5"/>
          <p:cNvSpPr/>
          <p:nvPr/>
        </p:nvSpPr>
        <p:spPr>
          <a:xfrm>
            <a:off x="2658350" y="4035125"/>
            <a:ext cx="95400" cy="189000"/>
          </a:xfrm>
          <a:prstGeom prst="downArrow">
            <a:avLst>
              <a:gd fmla="val 50000" name="adj1"/>
              <a:gd fmla="val 50000" name="adj2"/>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7" name="Google Shape;247;p35"/>
          <p:cNvCxnSpPr/>
          <p:nvPr/>
        </p:nvCxnSpPr>
        <p:spPr>
          <a:xfrm flipH="1" rot="10800000">
            <a:off x="2753750" y="2486825"/>
            <a:ext cx="1047600" cy="13200"/>
          </a:xfrm>
          <a:prstGeom prst="straightConnector1">
            <a:avLst/>
          </a:prstGeom>
          <a:noFill/>
          <a:ln cap="flat" cmpd="sng" w="9525">
            <a:solidFill>
              <a:schemeClr val="dk2"/>
            </a:solidFill>
            <a:prstDash val="dash"/>
            <a:round/>
            <a:headEnd len="med" w="med" type="triangle"/>
            <a:tailEnd len="med" w="med" type="none"/>
          </a:ln>
        </p:spPr>
      </p:cxnSp>
      <p:cxnSp>
        <p:nvCxnSpPr>
          <p:cNvPr id="248" name="Google Shape;248;p35"/>
          <p:cNvCxnSpPr/>
          <p:nvPr/>
        </p:nvCxnSpPr>
        <p:spPr>
          <a:xfrm flipH="1" rot="-5400000">
            <a:off x="3284150" y="3004025"/>
            <a:ext cx="1047600" cy="13200"/>
          </a:xfrm>
          <a:prstGeom prst="straightConnector1">
            <a:avLst/>
          </a:prstGeom>
          <a:noFill/>
          <a:ln cap="flat" cmpd="sng" w="9525">
            <a:solidFill>
              <a:schemeClr val="dk2"/>
            </a:solidFill>
            <a:prstDash val="dash"/>
            <a:round/>
            <a:headEnd len="med" w="med" type="none"/>
            <a:tailEnd len="med" w="med" type="none"/>
          </a:ln>
        </p:spPr>
      </p:cxnSp>
      <p:cxnSp>
        <p:nvCxnSpPr>
          <p:cNvPr id="249" name="Google Shape;249;p35"/>
          <p:cNvCxnSpPr/>
          <p:nvPr/>
        </p:nvCxnSpPr>
        <p:spPr>
          <a:xfrm flipH="1" rot="10800000">
            <a:off x="2725925" y="3552050"/>
            <a:ext cx="1115700" cy="7500"/>
          </a:xfrm>
          <a:prstGeom prst="straightConnector1">
            <a:avLst/>
          </a:prstGeom>
          <a:noFill/>
          <a:ln cap="flat" cmpd="sng" w="9525">
            <a:solidFill>
              <a:schemeClr val="dk2"/>
            </a:solidFill>
            <a:prstDash val="dash"/>
            <a:round/>
            <a:headEnd len="med" w="med" type="none"/>
            <a:tailEnd len="med" w="med" type="none"/>
          </a:ln>
        </p:spPr>
      </p:cxnSp>
      <p:sp>
        <p:nvSpPr>
          <p:cNvPr id="250" name="Google Shape;250;p35"/>
          <p:cNvSpPr/>
          <p:nvPr/>
        </p:nvSpPr>
        <p:spPr>
          <a:xfrm>
            <a:off x="6698675" y="1821550"/>
            <a:ext cx="1065000" cy="346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Problem</a:t>
            </a:r>
            <a:endParaRPr>
              <a:latin typeface="Lato"/>
              <a:ea typeface="Lato"/>
              <a:cs typeface="Lato"/>
              <a:sym typeface="Lato"/>
            </a:endParaRPr>
          </a:p>
        </p:txBody>
      </p:sp>
      <p:sp>
        <p:nvSpPr>
          <p:cNvPr id="251" name="Google Shape;251;p35"/>
          <p:cNvSpPr/>
          <p:nvPr/>
        </p:nvSpPr>
        <p:spPr>
          <a:xfrm>
            <a:off x="5036088" y="2398488"/>
            <a:ext cx="1272900" cy="346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Instruction-1</a:t>
            </a:r>
            <a:endParaRPr>
              <a:latin typeface="Lato"/>
              <a:ea typeface="Lato"/>
              <a:cs typeface="Lato"/>
              <a:sym typeface="Lato"/>
            </a:endParaRPr>
          </a:p>
        </p:txBody>
      </p:sp>
      <p:sp>
        <p:nvSpPr>
          <p:cNvPr id="252" name="Google Shape;252;p35"/>
          <p:cNvSpPr/>
          <p:nvPr/>
        </p:nvSpPr>
        <p:spPr>
          <a:xfrm>
            <a:off x="6490775" y="2398500"/>
            <a:ext cx="1272900" cy="346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Instruction-2</a:t>
            </a:r>
            <a:endParaRPr>
              <a:latin typeface="Lato"/>
              <a:ea typeface="Lato"/>
              <a:cs typeface="Lato"/>
              <a:sym typeface="Lato"/>
            </a:endParaRPr>
          </a:p>
        </p:txBody>
      </p:sp>
      <p:sp>
        <p:nvSpPr>
          <p:cNvPr id="253" name="Google Shape;253;p35"/>
          <p:cNvSpPr/>
          <p:nvPr/>
        </p:nvSpPr>
        <p:spPr>
          <a:xfrm>
            <a:off x="7916100" y="2398500"/>
            <a:ext cx="1184700" cy="346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Instruction-N</a:t>
            </a:r>
            <a:endParaRPr>
              <a:latin typeface="Lato"/>
              <a:ea typeface="Lato"/>
              <a:cs typeface="Lato"/>
              <a:sym typeface="Lato"/>
            </a:endParaRPr>
          </a:p>
        </p:txBody>
      </p:sp>
      <p:sp>
        <p:nvSpPr>
          <p:cNvPr id="254" name="Google Shape;254;p35"/>
          <p:cNvSpPr/>
          <p:nvPr/>
        </p:nvSpPr>
        <p:spPr>
          <a:xfrm>
            <a:off x="6594725" y="3256700"/>
            <a:ext cx="1272900" cy="346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Output</a:t>
            </a:r>
            <a:endParaRPr>
              <a:latin typeface="Lato"/>
              <a:ea typeface="Lato"/>
              <a:cs typeface="Lato"/>
              <a:sym typeface="Lato"/>
            </a:endParaRPr>
          </a:p>
        </p:txBody>
      </p:sp>
      <p:sp>
        <p:nvSpPr>
          <p:cNvPr id="255" name="Google Shape;255;p35"/>
          <p:cNvSpPr/>
          <p:nvPr/>
        </p:nvSpPr>
        <p:spPr>
          <a:xfrm>
            <a:off x="7064850" y="2745000"/>
            <a:ext cx="95400" cy="511800"/>
          </a:xfrm>
          <a:prstGeom prst="downArrow">
            <a:avLst>
              <a:gd fmla="val 50000" name="adj1"/>
              <a:gd fmla="val 50000" name="adj2"/>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5"/>
          <p:cNvSpPr/>
          <p:nvPr/>
        </p:nvSpPr>
        <p:spPr>
          <a:xfrm rot="3198617">
            <a:off x="7768843" y="2584769"/>
            <a:ext cx="95400" cy="832092"/>
          </a:xfrm>
          <a:prstGeom prst="downArrow">
            <a:avLst>
              <a:gd fmla="val 50000" name="adj1"/>
              <a:gd fmla="val 50000" name="adj2"/>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5"/>
          <p:cNvSpPr/>
          <p:nvPr/>
        </p:nvSpPr>
        <p:spPr>
          <a:xfrm flipH="1" rot="-3198617">
            <a:off x="6433493" y="2584769"/>
            <a:ext cx="95400" cy="832092"/>
          </a:xfrm>
          <a:prstGeom prst="downArrow">
            <a:avLst>
              <a:gd fmla="val 50000" name="adj1"/>
              <a:gd fmla="val 50000" name="adj2"/>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5"/>
          <p:cNvSpPr/>
          <p:nvPr/>
        </p:nvSpPr>
        <p:spPr>
          <a:xfrm>
            <a:off x="7122975" y="2188775"/>
            <a:ext cx="95400" cy="189000"/>
          </a:xfrm>
          <a:prstGeom prst="downArrow">
            <a:avLst>
              <a:gd fmla="val 50000" name="adj1"/>
              <a:gd fmla="val 50000" name="adj2"/>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5"/>
          <p:cNvSpPr/>
          <p:nvPr/>
        </p:nvSpPr>
        <p:spPr>
          <a:xfrm rot="-3144566">
            <a:off x="7817604" y="2050150"/>
            <a:ext cx="95408" cy="466228"/>
          </a:xfrm>
          <a:prstGeom prst="downArrow">
            <a:avLst>
              <a:gd fmla="val 50000" name="adj1"/>
              <a:gd fmla="val 50000" name="adj2"/>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5"/>
          <p:cNvSpPr/>
          <p:nvPr/>
        </p:nvSpPr>
        <p:spPr>
          <a:xfrm rot="3198617">
            <a:off x="6490125" y="1984851"/>
            <a:ext cx="95400" cy="579249"/>
          </a:xfrm>
          <a:prstGeom prst="downArrow">
            <a:avLst>
              <a:gd fmla="val 50000" name="adj1"/>
              <a:gd fmla="val 50000" name="adj2"/>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5"/>
          <p:cNvSpPr txBox="1"/>
          <p:nvPr/>
        </p:nvSpPr>
        <p:spPr>
          <a:xfrm>
            <a:off x="3846600" y="2810525"/>
            <a:ext cx="522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Error</a:t>
            </a:r>
            <a:endParaRPr sz="1000">
              <a:latin typeface="Lato"/>
              <a:ea typeface="Lato"/>
              <a:cs typeface="Lato"/>
              <a:sym typeface="Lato"/>
            </a:endParaRPr>
          </a:p>
        </p:txBody>
      </p:sp>
      <p:sp>
        <p:nvSpPr>
          <p:cNvPr id="262" name="Google Shape;262;p35"/>
          <p:cNvSpPr/>
          <p:nvPr/>
        </p:nvSpPr>
        <p:spPr>
          <a:xfrm>
            <a:off x="4857750" y="2000250"/>
            <a:ext cx="1451400" cy="1256700"/>
          </a:xfrm>
          <a:prstGeom prst="ellipse">
            <a:avLst/>
          </a:prstGeom>
          <a:noFill/>
          <a:ln cap="flat" cmpd="sng" w="9525">
            <a:solidFill>
              <a:schemeClr val="lt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5"/>
          <p:cNvSpPr txBox="1"/>
          <p:nvPr/>
        </p:nvSpPr>
        <p:spPr>
          <a:xfrm>
            <a:off x="5411400" y="3352025"/>
            <a:ext cx="522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Error</a:t>
            </a:r>
            <a:endParaRPr sz="1000">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6"/>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Advantages of Parallel Processing</a:t>
            </a:r>
            <a:endParaRPr/>
          </a:p>
        </p:txBody>
      </p:sp>
      <p:sp>
        <p:nvSpPr>
          <p:cNvPr id="269" name="Google Shape;269;p36"/>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u="sng"/>
              <a:t>Faster: </a:t>
            </a:r>
            <a:r>
              <a:rPr lang="en"/>
              <a:t>Parallel processing can process large datasets in a fraction of time</a:t>
            </a:r>
            <a:endParaRPr/>
          </a:p>
          <a:p>
            <a:pPr indent="-342900" lvl="0" marL="457200" rtl="0" algn="l">
              <a:spcBef>
                <a:spcPts val="0"/>
              </a:spcBef>
              <a:spcAft>
                <a:spcPts val="0"/>
              </a:spcAft>
              <a:buSzPts val="1800"/>
              <a:buChar char="●"/>
            </a:pPr>
            <a:r>
              <a:rPr lang="en" u="sng"/>
              <a:t>Less compute:</a:t>
            </a:r>
            <a:r>
              <a:rPr lang="en"/>
              <a:t> Less memory and compute requirements needed as compute instructions are distributed to smaller execution nodes</a:t>
            </a:r>
            <a:endParaRPr/>
          </a:p>
          <a:p>
            <a:pPr indent="-342900" lvl="0" marL="457200" rtl="0" algn="l">
              <a:spcBef>
                <a:spcPts val="0"/>
              </a:spcBef>
              <a:spcAft>
                <a:spcPts val="0"/>
              </a:spcAft>
              <a:buSzPts val="1800"/>
              <a:buChar char="●"/>
            </a:pPr>
            <a:r>
              <a:rPr lang="en" u="sng"/>
              <a:t>Scalability:</a:t>
            </a:r>
            <a:r>
              <a:rPr lang="en"/>
              <a:t> More execution nodes can be added or removed from the execution network depending on the problem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7"/>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Vertical Scaling Vs. Horizontal Scaling</a:t>
            </a:r>
            <a:endParaRPr/>
          </a:p>
        </p:txBody>
      </p:sp>
      <p:sp>
        <p:nvSpPr>
          <p:cNvPr id="275" name="Google Shape;275;p37"/>
          <p:cNvSpPr/>
          <p:nvPr/>
        </p:nvSpPr>
        <p:spPr>
          <a:xfrm>
            <a:off x="1402775" y="1729125"/>
            <a:ext cx="2147400" cy="1743300"/>
          </a:xfrm>
          <a:prstGeom prst="roundRect">
            <a:avLst>
              <a:gd fmla="val 16667"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7"/>
          <p:cNvSpPr/>
          <p:nvPr/>
        </p:nvSpPr>
        <p:spPr>
          <a:xfrm>
            <a:off x="1940825" y="1780975"/>
            <a:ext cx="960000" cy="3867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Compute</a:t>
            </a:r>
            <a:endParaRPr>
              <a:solidFill>
                <a:schemeClr val="lt1"/>
              </a:solidFill>
            </a:endParaRPr>
          </a:p>
        </p:txBody>
      </p:sp>
      <p:sp>
        <p:nvSpPr>
          <p:cNvPr id="277" name="Google Shape;277;p37"/>
          <p:cNvSpPr/>
          <p:nvPr/>
        </p:nvSpPr>
        <p:spPr>
          <a:xfrm>
            <a:off x="2108400" y="2719375"/>
            <a:ext cx="574800" cy="700500"/>
          </a:xfrm>
          <a:prstGeom prst="can">
            <a:avLst>
              <a:gd fmla="val 25000" name="adj"/>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7"/>
          <p:cNvSpPr txBox="1"/>
          <p:nvPr/>
        </p:nvSpPr>
        <p:spPr>
          <a:xfrm>
            <a:off x="6935925" y="3922500"/>
            <a:ext cx="21474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Lato"/>
                <a:ea typeface="Lato"/>
                <a:cs typeface="Lato"/>
                <a:sym typeface="Lato"/>
              </a:rPr>
              <a:t>Eventually vertical scaling fails </a:t>
            </a:r>
            <a:endParaRPr sz="1700">
              <a:latin typeface="Lato"/>
              <a:ea typeface="Lato"/>
              <a:cs typeface="Lato"/>
              <a:sym typeface="Lato"/>
            </a:endParaRPr>
          </a:p>
        </p:txBody>
      </p:sp>
      <p:cxnSp>
        <p:nvCxnSpPr>
          <p:cNvPr id="279" name="Google Shape;279;p37"/>
          <p:cNvCxnSpPr/>
          <p:nvPr/>
        </p:nvCxnSpPr>
        <p:spPr>
          <a:xfrm flipH="1">
            <a:off x="2419021" y="2167666"/>
            <a:ext cx="3600" cy="567000"/>
          </a:xfrm>
          <a:prstGeom prst="straightConnector1">
            <a:avLst/>
          </a:prstGeom>
          <a:noFill/>
          <a:ln cap="flat" cmpd="sng" w="19050">
            <a:solidFill>
              <a:schemeClr val="dk1"/>
            </a:solidFill>
            <a:prstDash val="solid"/>
            <a:round/>
            <a:headEnd len="med" w="med" type="none"/>
            <a:tailEnd len="med" w="med" type="triangle"/>
          </a:ln>
        </p:spPr>
      </p:cxnSp>
      <p:sp>
        <p:nvSpPr>
          <p:cNvPr id="280" name="Google Shape;280;p37"/>
          <p:cNvSpPr/>
          <p:nvPr/>
        </p:nvSpPr>
        <p:spPr>
          <a:xfrm>
            <a:off x="4310500" y="1729125"/>
            <a:ext cx="2147400" cy="1743300"/>
          </a:xfrm>
          <a:prstGeom prst="roundRect">
            <a:avLst>
              <a:gd fmla="val 16667"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7"/>
          <p:cNvSpPr/>
          <p:nvPr/>
        </p:nvSpPr>
        <p:spPr>
          <a:xfrm>
            <a:off x="6745425" y="1780975"/>
            <a:ext cx="2147400" cy="3867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Compute</a:t>
            </a:r>
            <a:endParaRPr>
              <a:solidFill>
                <a:schemeClr val="lt1"/>
              </a:solidFill>
            </a:endParaRPr>
          </a:p>
        </p:txBody>
      </p:sp>
      <p:cxnSp>
        <p:nvCxnSpPr>
          <p:cNvPr id="282" name="Google Shape;282;p37"/>
          <p:cNvCxnSpPr/>
          <p:nvPr/>
        </p:nvCxnSpPr>
        <p:spPr>
          <a:xfrm flipH="1">
            <a:off x="5326746" y="2167666"/>
            <a:ext cx="3600" cy="567000"/>
          </a:xfrm>
          <a:prstGeom prst="straightConnector1">
            <a:avLst/>
          </a:prstGeom>
          <a:noFill/>
          <a:ln cap="flat" cmpd="sng" w="19050">
            <a:solidFill>
              <a:schemeClr val="dk1"/>
            </a:solidFill>
            <a:prstDash val="solid"/>
            <a:round/>
            <a:headEnd len="med" w="med" type="none"/>
            <a:tailEnd len="med" w="med" type="triangle"/>
          </a:ln>
        </p:spPr>
      </p:cxnSp>
      <p:sp>
        <p:nvSpPr>
          <p:cNvPr id="283" name="Google Shape;283;p37"/>
          <p:cNvSpPr/>
          <p:nvPr/>
        </p:nvSpPr>
        <p:spPr>
          <a:xfrm>
            <a:off x="4771150" y="2737300"/>
            <a:ext cx="1255500" cy="700500"/>
          </a:xfrm>
          <a:prstGeom prst="can">
            <a:avLst>
              <a:gd fmla="val 25000" name="adj"/>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7"/>
          <p:cNvSpPr/>
          <p:nvPr/>
        </p:nvSpPr>
        <p:spPr>
          <a:xfrm>
            <a:off x="3605458" y="2476500"/>
            <a:ext cx="643500" cy="190500"/>
          </a:xfrm>
          <a:prstGeom prst="rightArrow">
            <a:avLst>
              <a:gd fmla="val 50000" name="adj1"/>
              <a:gd fmla="val 50000" name="adj2"/>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7"/>
          <p:cNvSpPr/>
          <p:nvPr/>
        </p:nvSpPr>
        <p:spPr>
          <a:xfrm>
            <a:off x="7022525" y="1676575"/>
            <a:ext cx="1699200" cy="1743300"/>
          </a:xfrm>
          <a:prstGeom prst="roundRect">
            <a:avLst>
              <a:gd fmla="val 16667"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6" name="Google Shape;286;p37"/>
          <p:cNvCxnSpPr/>
          <p:nvPr/>
        </p:nvCxnSpPr>
        <p:spPr>
          <a:xfrm flipH="1">
            <a:off x="7808471" y="2115116"/>
            <a:ext cx="3600" cy="567000"/>
          </a:xfrm>
          <a:prstGeom prst="straightConnector1">
            <a:avLst/>
          </a:prstGeom>
          <a:noFill/>
          <a:ln cap="flat" cmpd="sng" w="19050">
            <a:solidFill>
              <a:schemeClr val="dk1"/>
            </a:solidFill>
            <a:prstDash val="solid"/>
            <a:round/>
            <a:headEnd len="med" w="med" type="none"/>
            <a:tailEnd len="med" w="med" type="triangle"/>
          </a:ln>
        </p:spPr>
      </p:cxnSp>
      <p:sp>
        <p:nvSpPr>
          <p:cNvPr id="287" name="Google Shape;287;p37"/>
          <p:cNvSpPr/>
          <p:nvPr/>
        </p:nvSpPr>
        <p:spPr>
          <a:xfrm>
            <a:off x="6935925" y="2667000"/>
            <a:ext cx="1956900" cy="700500"/>
          </a:xfrm>
          <a:prstGeom prst="can">
            <a:avLst>
              <a:gd fmla="val 25000" name="adj"/>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7"/>
          <p:cNvSpPr/>
          <p:nvPr/>
        </p:nvSpPr>
        <p:spPr>
          <a:xfrm>
            <a:off x="4806350" y="1780975"/>
            <a:ext cx="960000" cy="3867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Compute</a:t>
            </a:r>
            <a:endParaRPr>
              <a:solidFill>
                <a:schemeClr val="lt1"/>
              </a:solidFill>
            </a:endParaRPr>
          </a:p>
        </p:txBody>
      </p:sp>
      <p:sp>
        <p:nvSpPr>
          <p:cNvPr id="289" name="Google Shape;289;p37"/>
          <p:cNvSpPr/>
          <p:nvPr/>
        </p:nvSpPr>
        <p:spPr>
          <a:xfrm>
            <a:off x="6408158" y="2381250"/>
            <a:ext cx="643500" cy="190500"/>
          </a:xfrm>
          <a:prstGeom prst="rightArrow">
            <a:avLst>
              <a:gd fmla="val 50000" name="adj1"/>
              <a:gd fmla="val 50000" name="adj2"/>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7"/>
          <p:cNvSpPr/>
          <p:nvPr/>
        </p:nvSpPr>
        <p:spPr>
          <a:xfrm>
            <a:off x="7836475" y="3489625"/>
            <a:ext cx="156000" cy="386700"/>
          </a:xfrm>
          <a:prstGeom prst="up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8"/>
          <p:cNvSpPr txBox="1"/>
          <p:nvPr>
            <p:ph type="title"/>
          </p:nvPr>
        </p:nvSpPr>
        <p:spPr>
          <a:xfrm>
            <a:off x="303300" y="411575"/>
            <a:ext cx="8520600" cy="639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Horizontal Scaling is Better</a:t>
            </a:r>
            <a:endParaRPr/>
          </a:p>
        </p:txBody>
      </p:sp>
      <p:sp>
        <p:nvSpPr>
          <p:cNvPr id="296" name="Google Shape;296;p38"/>
          <p:cNvSpPr/>
          <p:nvPr/>
        </p:nvSpPr>
        <p:spPr>
          <a:xfrm>
            <a:off x="450275" y="1350825"/>
            <a:ext cx="7784400" cy="2502600"/>
          </a:xfrm>
          <a:prstGeom prst="roundRect">
            <a:avLst>
              <a:gd fmla="val 16667" name="adj"/>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8"/>
          <p:cNvSpPr/>
          <p:nvPr/>
        </p:nvSpPr>
        <p:spPr>
          <a:xfrm>
            <a:off x="551750" y="1517550"/>
            <a:ext cx="1249500" cy="2108400"/>
          </a:xfrm>
          <a:prstGeom prst="roundRect">
            <a:avLst>
              <a:gd fmla="val 16667"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8"/>
          <p:cNvSpPr/>
          <p:nvPr/>
        </p:nvSpPr>
        <p:spPr>
          <a:xfrm>
            <a:off x="733025" y="2794900"/>
            <a:ext cx="849300" cy="700500"/>
          </a:xfrm>
          <a:prstGeom prst="can">
            <a:avLst>
              <a:gd fmla="val 25000" name="adj"/>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Storage</a:t>
            </a:r>
            <a:endParaRPr>
              <a:solidFill>
                <a:schemeClr val="lt1"/>
              </a:solidFill>
            </a:endParaRPr>
          </a:p>
        </p:txBody>
      </p:sp>
      <p:cxnSp>
        <p:nvCxnSpPr>
          <p:cNvPr id="299" name="Google Shape;299;p38"/>
          <p:cNvCxnSpPr/>
          <p:nvPr/>
        </p:nvCxnSpPr>
        <p:spPr>
          <a:xfrm flipH="1">
            <a:off x="1155871" y="2000553"/>
            <a:ext cx="3600" cy="749700"/>
          </a:xfrm>
          <a:prstGeom prst="straightConnector1">
            <a:avLst/>
          </a:prstGeom>
          <a:noFill/>
          <a:ln cap="flat" cmpd="sng" w="19050">
            <a:solidFill>
              <a:schemeClr val="dk1"/>
            </a:solidFill>
            <a:prstDash val="solid"/>
            <a:round/>
            <a:headEnd len="med" w="med" type="triangle"/>
            <a:tailEnd len="med" w="med" type="triangle"/>
          </a:ln>
        </p:spPr>
      </p:cxnSp>
      <p:sp>
        <p:nvSpPr>
          <p:cNvPr id="300" name="Google Shape;300;p38"/>
          <p:cNvSpPr/>
          <p:nvPr/>
        </p:nvSpPr>
        <p:spPr>
          <a:xfrm>
            <a:off x="599225" y="1599813"/>
            <a:ext cx="1116900" cy="3867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Compute</a:t>
            </a:r>
            <a:endParaRPr/>
          </a:p>
        </p:txBody>
      </p:sp>
      <p:sp>
        <p:nvSpPr>
          <p:cNvPr id="301" name="Google Shape;301;p38"/>
          <p:cNvSpPr/>
          <p:nvPr/>
        </p:nvSpPr>
        <p:spPr>
          <a:xfrm>
            <a:off x="2115600" y="1547925"/>
            <a:ext cx="1249500" cy="2108400"/>
          </a:xfrm>
          <a:prstGeom prst="roundRect">
            <a:avLst>
              <a:gd fmla="val 16667"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8"/>
          <p:cNvSpPr/>
          <p:nvPr/>
        </p:nvSpPr>
        <p:spPr>
          <a:xfrm>
            <a:off x="2296875" y="2825275"/>
            <a:ext cx="849300" cy="700500"/>
          </a:xfrm>
          <a:prstGeom prst="can">
            <a:avLst>
              <a:gd fmla="val 25000" name="adj"/>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Storage</a:t>
            </a:r>
            <a:endParaRPr>
              <a:solidFill>
                <a:schemeClr val="lt1"/>
              </a:solidFill>
            </a:endParaRPr>
          </a:p>
        </p:txBody>
      </p:sp>
      <p:cxnSp>
        <p:nvCxnSpPr>
          <p:cNvPr id="303" name="Google Shape;303;p38"/>
          <p:cNvCxnSpPr/>
          <p:nvPr/>
        </p:nvCxnSpPr>
        <p:spPr>
          <a:xfrm flipH="1">
            <a:off x="2719721" y="2030928"/>
            <a:ext cx="3600" cy="749700"/>
          </a:xfrm>
          <a:prstGeom prst="straightConnector1">
            <a:avLst/>
          </a:prstGeom>
          <a:noFill/>
          <a:ln cap="flat" cmpd="sng" w="19050">
            <a:solidFill>
              <a:schemeClr val="dk1"/>
            </a:solidFill>
            <a:prstDash val="solid"/>
            <a:round/>
            <a:headEnd len="med" w="med" type="triangle"/>
            <a:tailEnd len="med" w="med" type="triangle"/>
          </a:ln>
        </p:spPr>
      </p:cxnSp>
      <p:sp>
        <p:nvSpPr>
          <p:cNvPr id="304" name="Google Shape;304;p38"/>
          <p:cNvSpPr/>
          <p:nvPr/>
        </p:nvSpPr>
        <p:spPr>
          <a:xfrm>
            <a:off x="2163075" y="1630188"/>
            <a:ext cx="1116900" cy="3867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Compute</a:t>
            </a:r>
            <a:endParaRPr/>
          </a:p>
        </p:txBody>
      </p:sp>
      <p:sp>
        <p:nvSpPr>
          <p:cNvPr id="305" name="Google Shape;305;p38"/>
          <p:cNvSpPr/>
          <p:nvPr/>
        </p:nvSpPr>
        <p:spPr>
          <a:xfrm>
            <a:off x="3726925" y="1547925"/>
            <a:ext cx="1249500" cy="2108400"/>
          </a:xfrm>
          <a:prstGeom prst="roundRect">
            <a:avLst>
              <a:gd fmla="val 16667"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8"/>
          <p:cNvSpPr/>
          <p:nvPr/>
        </p:nvSpPr>
        <p:spPr>
          <a:xfrm>
            <a:off x="3908200" y="2825275"/>
            <a:ext cx="849300" cy="700500"/>
          </a:xfrm>
          <a:prstGeom prst="can">
            <a:avLst>
              <a:gd fmla="val 25000" name="adj"/>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Storage</a:t>
            </a:r>
            <a:endParaRPr>
              <a:solidFill>
                <a:schemeClr val="lt1"/>
              </a:solidFill>
            </a:endParaRPr>
          </a:p>
        </p:txBody>
      </p:sp>
      <p:cxnSp>
        <p:nvCxnSpPr>
          <p:cNvPr id="307" name="Google Shape;307;p38"/>
          <p:cNvCxnSpPr/>
          <p:nvPr/>
        </p:nvCxnSpPr>
        <p:spPr>
          <a:xfrm flipH="1">
            <a:off x="4331046" y="2030928"/>
            <a:ext cx="3600" cy="749700"/>
          </a:xfrm>
          <a:prstGeom prst="straightConnector1">
            <a:avLst/>
          </a:prstGeom>
          <a:noFill/>
          <a:ln cap="flat" cmpd="sng" w="19050">
            <a:solidFill>
              <a:schemeClr val="dk1"/>
            </a:solidFill>
            <a:prstDash val="solid"/>
            <a:round/>
            <a:headEnd len="med" w="med" type="triangle"/>
            <a:tailEnd len="med" w="med" type="triangle"/>
          </a:ln>
        </p:spPr>
      </p:cxnSp>
      <p:sp>
        <p:nvSpPr>
          <p:cNvPr id="308" name="Google Shape;308;p38"/>
          <p:cNvSpPr/>
          <p:nvPr/>
        </p:nvSpPr>
        <p:spPr>
          <a:xfrm>
            <a:off x="3774400" y="1630188"/>
            <a:ext cx="1116900" cy="3867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Compute</a:t>
            </a:r>
            <a:endParaRPr/>
          </a:p>
        </p:txBody>
      </p:sp>
      <p:sp>
        <p:nvSpPr>
          <p:cNvPr id="309" name="Google Shape;309;p38"/>
          <p:cNvSpPr/>
          <p:nvPr/>
        </p:nvSpPr>
        <p:spPr>
          <a:xfrm>
            <a:off x="5338250" y="1547925"/>
            <a:ext cx="1249500" cy="2108400"/>
          </a:xfrm>
          <a:prstGeom prst="roundRect">
            <a:avLst>
              <a:gd fmla="val 16667"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8"/>
          <p:cNvSpPr/>
          <p:nvPr/>
        </p:nvSpPr>
        <p:spPr>
          <a:xfrm>
            <a:off x="5519525" y="2825275"/>
            <a:ext cx="849300" cy="700500"/>
          </a:xfrm>
          <a:prstGeom prst="can">
            <a:avLst>
              <a:gd fmla="val 25000" name="adj"/>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Storage</a:t>
            </a:r>
            <a:endParaRPr>
              <a:solidFill>
                <a:schemeClr val="lt1"/>
              </a:solidFill>
            </a:endParaRPr>
          </a:p>
        </p:txBody>
      </p:sp>
      <p:cxnSp>
        <p:nvCxnSpPr>
          <p:cNvPr id="311" name="Google Shape;311;p38"/>
          <p:cNvCxnSpPr/>
          <p:nvPr/>
        </p:nvCxnSpPr>
        <p:spPr>
          <a:xfrm flipH="1">
            <a:off x="5942371" y="2030928"/>
            <a:ext cx="3600" cy="749700"/>
          </a:xfrm>
          <a:prstGeom prst="straightConnector1">
            <a:avLst/>
          </a:prstGeom>
          <a:noFill/>
          <a:ln cap="flat" cmpd="sng" w="19050">
            <a:solidFill>
              <a:schemeClr val="dk1"/>
            </a:solidFill>
            <a:prstDash val="solid"/>
            <a:round/>
            <a:headEnd len="med" w="med" type="triangle"/>
            <a:tailEnd len="med" w="med" type="triangle"/>
          </a:ln>
        </p:spPr>
      </p:cxnSp>
      <p:sp>
        <p:nvSpPr>
          <p:cNvPr id="312" name="Google Shape;312;p38"/>
          <p:cNvSpPr/>
          <p:nvPr/>
        </p:nvSpPr>
        <p:spPr>
          <a:xfrm>
            <a:off x="5385725" y="1630188"/>
            <a:ext cx="1116900" cy="3867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Compute</a:t>
            </a:r>
            <a:endParaRPr/>
          </a:p>
        </p:txBody>
      </p:sp>
      <p:sp>
        <p:nvSpPr>
          <p:cNvPr id="313" name="Google Shape;313;p38"/>
          <p:cNvSpPr/>
          <p:nvPr/>
        </p:nvSpPr>
        <p:spPr>
          <a:xfrm>
            <a:off x="6824400" y="1517550"/>
            <a:ext cx="1249500" cy="2108400"/>
          </a:xfrm>
          <a:prstGeom prst="roundRect">
            <a:avLst>
              <a:gd fmla="val 16667"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8"/>
          <p:cNvSpPr/>
          <p:nvPr/>
        </p:nvSpPr>
        <p:spPr>
          <a:xfrm>
            <a:off x="7005675" y="2794900"/>
            <a:ext cx="849300" cy="700500"/>
          </a:xfrm>
          <a:prstGeom prst="can">
            <a:avLst>
              <a:gd fmla="val 25000" name="adj"/>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Storage</a:t>
            </a:r>
            <a:endParaRPr>
              <a:solidFill>
                <a:schemeClr val="lt1"/>
              </a:solidFill>
            </a:endParaRPr>
          </a:p>
        </p:txBody>
      </p:sp>
      <p:cxnSp>
        <p:nvCxnSpPr>
          <p:cNvPr id="315" name="Google Shape;315;p38"/>
          <p:cNvCxnSpPr/>
          <p:nvPr/>
        </p:nvCxnSpPr>
        <p:spPr>
          <a:xfrm flipH="1">
            <a:off x="7428521" y="2000553"/>
            <a:ext cx="3600" cy="749700"/>
          </a:xfrm>
          <a:prstGeom prst="straightConnector1">
            <a:avLst/>
          </a:prstGeom>
          <a:noFill/>
          <a:ln cap="flat" cmpd="sng" w="19050">
            <a:solidFill>
              <a:schemeClr val="dk1"/>
            </a:solidFill>
            <a:prstDash val="solid"/>
            <a:round/>
            <a:headEnd len="med" w="med" type="triangle"/>
            <a:tailEnd len="med" w="med" type="triangle"/>
          </a:ln>
        </p:spPr>
      </p:cxnSp>
      <p:sp>
        <p:nvSpPr>
          <p:cNvPr id="316" name="Google Shape;316;p38"/>
          <p:cNvSpPr/>
          <p:nvPr/>
        </p:nvSpPr>
        <p:spPr>
          <a:xfrm>
            <a:off x="6871875" y="1599813"/>
            <a:ext cx="1116900" cy="3867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Compute</a:t>
            </a:r>
            <a:endParaRPr/>
          </a:p>
        </p:txBody>
      </p:sp>
      <p:sp>
        <p:nvSpPr>
          <p:cNvPr id="317" name="Google Shape;317;p38"/>
          <p:cNvSpPr txBox="1"/>
          <p:nvPr/>
        </p:nvSpPr>
        <p:spPr>
          <a:xfrm>
            <a:off x="2545750" y="4061125"/>
            <a:ext cx="3273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Lato"/>
                <a:ea typeface="Lato"/>
                <a:cs typeface="Lato"/>
                <a:sym typeface="Lato"/>
              </a:rPr>
              <a:t>A Cluster of computers</a:t>
            </a:r>
            <a:endParaRPr sz="1600">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9"/>
          <p:cNvSpPr txBox="1"/>
          <p:nvPr>
            <p:ph type="title"/>
          </p:nvPr>
        </p:nvSpPr>
        <p:spPr>
          <a:xfrm>
            <a:off x="423600" y="810150"/>
            <a:ext cx="8296800" cy="15420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Concurrency and Parallelism in Python</a:t>
            </a:r>
            <a:endParaRPr/>
          </a:p>
        </p:txBody>
      </p:sp>
      <p:sp>
        <p:nvSpPr>
          <p:cNvPr id="323" name="Google Shape;323;p39"/>
          <p:cNvSpPr txBox="1"/>
          <p:nvPr/>
        </p:nvSpPr>
        <p:spPr>
          <a:xfrm>
            <a:off x="541200" y="3160550"/>
            <a:ext cx="80616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Lato"/>
                <a:ea typeface="Lato"/>
                <a:cs typeface="Lato"/>
                <a:sym typeface="Lato"/>
              </a:rPr>
              <a:t>Before we turn to the big guns (Big Data frameworks) to handle our Big Data, we will look at how to </a:t>
            </a:r>
            <a:r>
              <a:rPr lang="en" sz="1900">
                <a:latin typeface="Lato"/>
                <a:ea typeface="Lato"/>
                <a:cs typeface="Lato"/>
                <a:sym typeface="Lato"/>
              </a:rPr>
              <a:t>achieve</a:t>
            </a:r>
            <a:r>
              <a:rPr lang="en" sz="1900">
                <a:latin typeface="Lato"/>
                <a:ea typeface="Lato"/>
                <a:cs typeface="Lato"/>
                <a:sym typeface="Lato"/>
              </a:rPr>
              <a:t> simple parallelism with vanilla Python</a:t>
            </a:r>
            <a:endParaRPr sz="1900">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0"/>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Concurrency and Parallelism in Python</a:t>
            </a:r>
            <a:endParaRPr/>
          </a:p>
        </p:txBody>
      </p:sp>
      <p:sp>
        <p:nvSpPr>
          <p:cNvPr id="329" name="Google Shape;329;p40"/>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Python, </a:t>
            </a:r>
            <a:r>
              <a:rPr lang="en"/>
              <a:t>strictly</a:t>
            </a:r>
            <a:r>
              <a:rPr lang="en"/>
              <a:t> speaking, </a:t>
            </a:r>
            <a:r>
              <a:rPr lang="en"/>
              <a:t>concurrency</a:t>
            </a:r>
            <a:r>
              <a:rPr lang="en"/>
              <a:t> and parallelism are different</a:t>
            </a:r>
            <a:endParaRPr/>
          </a:p>
          <a:p>
            <a:pPr indent="-342900" lvl="0" marL="457200" rtl="0" algn="l">
              <a:spcBef>
                <a:spcPts val="0"/>
              </a:spcBef>
              <a:spcAft>
                <a:spcPts val="0"/>
              </a:spcAft>
              <a:buSzPts val="1800"/>
              <a:buChar char="●"/>
            </a:pPr>
            <a:r>
              <a:rPr b="1" lang="en"/>
              <a:t>Concurrency</a:t>
            </a:r>
            <a:r>
              <a:rPr lang="en"/>
              <a:t>-processing happens on a single processor, although its still possible to run multiple things through some tricks</a:t>
            </a:r>
            <a:endParaRPr/>
          </a:p>
          <a:p>
            <a:pPr indent="-342900" lvl="0" marL="457200" rtl="0" algn="l">
              <a:spcBef>
                <a:spcPts val="0"/>
              </a:spcBef>
              <a:spcAft>
                <a:spcPts val="0"/>
              </a:spcAft>
              <a:buSzPts val="1800"/>
              <a:buChar char="●"/>
            </a:pPr>
            <a:r>
              <a:rPr b="1" lang="en"/>
              <a:t>Parallelism</a:t>
            </a:r>
            <a:r>
              <a:rPr lang="en"/>
              <a:t>-Python creates several processes which run </a:t>
            </a:r>
            <a:r>
              <a:rPr lang="en"/>
              <a:t>simultaneously</a:t>
            </a:r>
            <a:r>
              <a:rPr lang="en"/>
              <a:t> on different processors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B7B7"/>
        </a:solidFill>
      </p:bgPr>
    </p:bg>
    <p:spTree>
      <p:nvGrpSpPr>
        <p:cNvPr id="333" name="Shape 333"/>
        <p:cNvGrpSpPr/>
        <p:nvPr/>
      </p:nvGrpSpPr>
      <p:grpSpPr>
        <a:xfrm>
          <a:off x="0" y="0"/>
          <a:ext cx="0" cy="0"/>
          <a:chOff x="0" y="0"/>
          <a:chExt cx="0" cy="0"/>
        </a:xfrm>
      </p:grpSpPr>
      <p:sp>
        <p:nvSpPr>
          <p:cNvPr id="334" name="Google Shape;334;p41"/>
          <p:cNvSpPr txBox="1"/>
          <p:nvPr>
            <p:ph type="title"/>
          </p:nvPr>
        </p:nvSpPr>
        <p:spPr>
          <a:xfrm>
            <a:off x="303300" y="106775"/>
            <a:ext cx="8719500" cy="639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of Different Concurrency Types in Python</a:t>
            </a:r>
            <a:endParaRPr/>
          </a:p>
        </p:txBody>
      </p:sp>
      <p:pic>
        <p:nvPicPr>
          <p:cNvPr id="335" name="Google Shape;335;p41"/>
          <p:cNvPicPr preferRelativeResize="0"/>
          <p:nvPr/>
        </p:nvPicPr>
        <p:blipFill>
          <a:blip r:embed="rId3">
            <a:alphaModFix/>
          </a:blip>
          <a:stretch>
            <a:fillRect/>
          </a:stretch>
        </p:blipFill>
        <p:spPr>
          <a:xfrm>
            <a:off x="1260750" y="949000"/>
            <a:ext cx="7171462" cy="3787525"/>
          </a:xfrm>
          <a:prstGeom prst="rect">
            <a:avLst/>
          </a:prstGeom>
          <a:noFill/>
          <a:ln>
            <a:noFill/>
          </a:ln>
        </p:spPr>
      </p:pic>
      <p:sp>
        <p:nvSpPr>
          <p:cNvPr id="336" name="Google Shape;336;p41"/>
          <p:cNvSpPr/>
          <p:nvPr/>
        </p:nvSpPr>
        <p:spPr>
          <a:xfrm>
            <a:off x="1298875" y="3818650"/>
            <a:ext cx="7048500" cy="7968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319800" y="815425"/>
            <a:ext cx="8296800" cy="15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Whats Big Data?</a:t>
            </a:r>
            <a:endParaRPr/>
          </a:p>
        </p:txBody>
      </p:sp>
      <p:sp>
        <p:nvSpPr>
          <p:cNvPr id="85" name="Google Shape;85;p15"/>
          <p:cNvSpPr txBox="1"/>
          <p:nvPr/>
        </p:nvSpPr>
        <p:spPr>
          <a:xfrm>
            <a:off x="2035800" y="2714325"/>
            <a:ext cx="5433300" cy="1569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rgbClr val="666666"/>
              </a:buClr>
              <a:buSzPts val="1800"/>
              <a:buFont typeface="Lato"/>
              <a:buAutoNum type="arabicPeriod"/>
            </a:pPr>
            <a:r>
              <a:rPr lang="en" sz="1800">
                <a:solidFill>
                  <a:srgbClr val="666666"/>
                </a:solidFill>
                <a:latin typeface="Lato"/>
                <a:ea typeface="Lato"/>
                <a:cs typeface="Lato"/>
                <a:sym typeface="Lato"/>
              </a:rPr>
              <a:t>How big is big? </a:t>
            </a:r>
            <a:endParaRPr sz="1800">
              <a:solidFill>
                <a:srgbClr val="666666"/>
              </a:solidFill>
              <a:latin typeface="Lato"/>
              <a:ea typeface="Lato"/>
              <a:cs typeface="Lato"/>
              <a:sym typeface="Lato"/>
            </a:endParaRPr>
          </a:p>
          <a:p>
            <a:pPr indent="-342900" lvl="0" marL="457200" rtl="0" algn="l">
              <a:spcBef>
                <a:spcPts val="0"/>
              </a:spcBef>
              <a:spcAft>
                <a:spcPts val="0"/>
              </a:spcAft>
              <a:buClr>
                <a:srgbClr val="666666"/>
              </a:buClr>
              <a:buSzPts val="1800"/>
              <a:buFont typeface="Lato"/>
              <a:buAutoNum type="arabicPeriod"/>
            </a:pPr>
            <a:r>
              <a:rPr lang="en" sz="1800">
                <a:solidFill>
                  <a:srgbClr val="666666"/>
                </a:solidFill>
                <a:latin typeface="Lato"/>
                <a:ea typeface="Lato"/>
                <a:cs typeface="Lato"/>
                <a:sym typeface="Lato"/>
              </a:rPr>
              <a:t>Whats makes Big Data different from small data?</a:t>
            </a:r>
            <a:endParaRPr sz="1800">
              <a:solidFill>
                <a:srgbClr val="666666"/>
              </a:solidFill>
              <a:latin typeface="Lato"/>
              <a:ea typeface="Lato"/>
              <a:cs typeface="Lato"/>
              <a:sym typeface="Lato"/>
            </a:endParaRPr>
          </a:p>
          <a:p>
            <a:pPr indent="-342900" lvl="0" marL="457200" rtl="0" algn="l">
              <a:spcBef>
                <a:spcPts val="0"/>
              </a:spcBef>
              <a:spcAft>
                <a:spcPts val="0"/>
              </a:spcAft>
              <a:buClr>
                <a:srgbClr val="666666"/>
              </a:buClr>
              <a:buSzPts val="1800"/>
              <a:buFont typeface="Lato"/>
              <a:buAutoNum type="arabicPeriod"/>
            </a:pPr>
            <a:r>
              <a:rPr lang="en" sz="1800">
                <a:solidFill>
                  <a:srgbClr val="666666"/>
                </a:solidFill>
                <a:latin typeface="Lato"/>
                <a:ea typeface="Lato"/>
                <a:cs typeface="Lato"/>
                <a:sym typeface="Lato"/>
              </a:rPr>
              <a:t>Is there such a thing as small data? </a:t>
            </a:r>
            <a:endParaRPr sz="1800">
              <a:solidFill>
                <a:srgbClr val="666666"/>
              </a:solidFill>
              <a:latin typeface="Lato"/>
              <a:ea typeface="Lato"/>
              <a:cs typeface="Lato"/>
              <a:sym typeface="Lato"/>
            </a:endParaRPr>
          </a:p>
          <a:p>
            <a:pPr indent="-342900" lvl="0" marL="457200" rtl="0" algn="l">
              <a:spcBef>
                <a:spcPts val="0"/>
              </a:spcBef>
              <a:spcAft>
                <a:spcPts val="0"/>
              </a:spcAft>
              <a:buClr>
                <a:srgbClr val="666666"/>
              </a:buClr>
              <a:buSzPts val="1800"/>
              <a:buFont typeface="Lato"/>
              <a:buAutoNum type="arabicPeriod"/>
            </a:pPr>
            <a:r>
              <a:rPr lang="en" sz="1800">
                <a:solidFill>
                  <a:srgbClr val="666666"/>
                </a:solidFill>
                <a:latin typeface="Lato"/>
                <a:ea typeface="Lato"/>
                <a:cs typeface="Lato"/>
                <a:sym typeface="Lato"/>
              </a:rPr>
              <a:t>What are the characteristics of Big Data?</a:t>
            </a:r>
            <a:endParaRPr sz="1800">
              <a:solidFill>
                <a:srgbClr val="666666"/>
              </a:solidFill>
              <a:latin typeface="Lato"/>
              <a:ea typeface="Lato"/>
              <a:cs typeface="Lato"/>
              <a:sym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2"/>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en"/>
              <a:t>CPU-Bound and I/O-Bound Programs in in Python</a:t>
            </a:r>
            <a:endParaRPr/>
          </a:p>
        </p:txBody>
      </p:sp>
      <p:sp>
        <p:nvSpPr>
          <p:cNvPr id="342" name="Google Shape;342;p42"/>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20675" lvl="0" marL="457200" rtl="0" algn="just">
              <a:spcBef>
                <a:spcPts val="0"/>
              </a:spcBef>
              <a:spcAft>
                <a:spcPts val="0"/>
              </a:spcAft>
              <a:buSzPts val="1450"/>
              <a:buChar char="●"/>
            </a:pPr>
            <a:r>
              <a:rPr lang="en" sz="1450">
                <a:highlight>
                  <a:srgbClr val="FFFFFF"/>
                </a:highlight>
              </a:rPr>
              <a:t>I/O-bound problems cause your program to slow down because it frequently must wait for </a:t>
            </a:r>
            <a:r>
              <a:rPr lang="en" sz="1450">
                <a:uFill>
                  <a:noFill/>
                </a:uFill>
                <a:hlinkClick r:id="rId3"/>
              </a:rPr>
              <a:t>input/output</a:t>
            </a:r>
            <a:r>
              <a:rPr lang="en" sz="1450">
                <a:highlight>
                  <a:srgbClr val="FFFFFF"/>
                </a:highlight>
              </a:rPr>
              <a:t> (I/O) from some external resource. For example, scraping data from many websites is an I/O bound problem. What limits the program from running faster is time spent interacting with the file system and network.</a:t>
            </a:r>
            <a:endParaRPr sz="1450">
              <a:highlight>
                <a:srgbClr val="FFFFFF"/>
              </a:highlight>
            </a:endParaRPr>
          </a:p>
          <a:p>
            <a:pPr indent="-320675" lvl="0" marL="457200" rtl="0" algn="just">
              <a:spcBef>
                <a:spcPts val="0"/>
              </a:spcBef>
              <a:spcAft>
                <a:spcPts val="0"/>
              </a:spcAft>
              <a:buSzPts val="1450"/>
              <a:buChar char="●"/>
            </a:pPr>
            <a:r>
              <a:t/>
            </a:r>
            <a:endParaRPr sz="1450">
              <a:highlight>
                <a:srgbClr val="FFFFFF"/>
              </a:highlight>
            </a:endParaRPr>
          </a:p>
          <a:p>
            <a:pPr indent="-320675" lvl="0" marL="457200" rtl="0" algn="just">
              <a:spcBef>
                <a:spcPts val="0"/>
              </a:spcBef>
              <a:spcAft>
                <a:spcPts val="0"/>
              </a:spcAft>
              <a:buSzPts val="1450"/>
              <a:buChar char="●"/>
            </a:pPr>
            <a:r>
              <a:rPr lang="en" sz="1450">
                <a:highlight>
                  <a:srgbClr val="FFFFFF"/>
                </a:highlight>
              </a:rPr>
              <a:t>CPU-bound problems: classes of programs that do significant computation without talking to the network or accessing a file. These are the CPU-bound programs, because the resource limiting the speed of your program is the CPU, not the network or the file system.</a:t>
            </a:r>
            <a:endParaRPr sz="1450">
              <a:highlight>
                <a:srgbClr val="FFFFFF"/>
              </a:high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B7B7"/>
        </a:solidFill>
      </p:bgPr>
    </p:bg>
    <p:spTree>
      <p:nvGrpSpPr>
        <p:cNvPr id="346" name="Shape 346"/>
        <p:cNvGrpSpPr/>
        <p:nvPr/>
      </p:nvGrpSpPr>
      <p:grpSpPr>
        <a:xfrm>
          <a:off x="0" y="0"/>
          <a:ext cx="0" cy="0"/>
          <a:chOff x="0" y="0"/>
          <a:chExt cx="0" cy="0"/>
        </a:xfrm>
      </p:grpSpPr>
      <p:sp>
        <p:nvSpPr>
          <p:cNvPr id="347" name="Google Shape;347;p43"/>
          <p:cNvSpPr txBox="1"/>
          <p:nvPr>
            <p:ph type="title"/>
          </p:nvPr>
        </p:nvSpPr>
        <p:spPr>
          <a:xfrm>
            <a:off x="303300" y="106775"/>
            <a:ext cx="8719500" cy="639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I/O Bound Vs. CPU Bound Processes</a:t>
            </a:r>
            <a:endParaRPr/>
          </a:p>
        </p:txBody>
      </p:sp>
      <p:pic>
        <p:nvPicPr>
          <p:cNvPr id="348" name="Google Shape;348;p43"/>
          <p:cNvPicPr preferRelativeResize="0"/>
          <p:nvPr/>
        </p:nvPicPr>
        <p:blipFill>
          <a:blip r:embed="rId3">
            <a:alphaModFix/>
          </a:blip>
          <a:stretch>
            <a:fillRect/>
          </a:stretch>
        </p:blipFill>
        <p:spPr>
          <a:xfrm>
            <a:off x="152400" y="898775"/>
            <a:ext cx="8839201" cy="374306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4"/>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Achieve Concurrency in Python</a:t>
            </a:r>
            <a:endParaRPr/>
          </a:p>
        </p:txBody>
      </p:sp>
      <p:sp>
        <p:nvSpPr>
          <p:cNvPr id="354" name="Google Shape;354;p4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
              <a:t>There are several libraries which tackle this problem in Python depending on whether the problem is IO or CPU bound and also expressiveness of the library</a:t>
            </a:r>
            <a:endParaRPr/>
          </a:p>
          <a:p>
            <a:pPr indent="-334327" lvl="0" marL="457200" rtl="0" algn="l">
              <a:spcBef>
                <a:spcPts val="0"/>
              </a:spcBef>
              <a:spcAft>
                <a:spcPts val="0"/>
              </a:spcAft>
              <a:buSzPct val="100000"/>
              <a:buChar char="●"/>
            </a:pPr>
            <a:r>
              <a:rPr lang="en" u="sng">
                <a:solidFill>
                  <a:schemeClr val="hlink"/>
                </a:solidFill>
                <a:hlinkClick r:id="rId3"/>
              </a:rPr>
              <a:t>asyncio</a:t>
            </a:r>
            <a:r>
              <a:rPr lang="en"/>
              <a:t>-For IO bound programs such as </a:t>
            </a:r>
            <a:r>
              <a:rPr lang="en"/>
              <a:t>downloading</a:t>
            </a:r>
            <a:r>
              <a:rPr lang="en"/>
              <a:t> data from the web, this package is useful to run concurrent tasks</a:t>
            </a:r>
            <a:endParaRPr/>
          </a:p>
          <a:p>
            <a:pPr indent="-334327" lvl="0" marL="457200" rtl="0" algn="l">
              <a:spcBef>
                <a:spcPts val="0"/>
              </a:spcBef>
              <a:spcAft>
                <a:spcPts val="0"/>
              </a:spcAft>
              <a:buSzPct val="100000"/>
              <a:buChar char="●"/>
            </a:pPr>
            <a:r>
              <a:rPr lang="en" u="sng">
                <a:solidFill>
                  <a:schemeClr val="hlink"/>
                </a:solidFill>
                <a:hlinkClick r:id="rId4"/>
              </a:rPr>
              <a:t>Multiprocessing</a:t>
            </a:r>
            <a:r>
              <a:rPr lang="en"/>
              <a:t>: This is a builtin Python library for speeding up CPU bound programs by creating many processes to take advantage of multiple cores on your computer</a:t>
            </a:r>
            <a:endParaRPr/>
          </a:p>
          <a:p>
            <a:pPr indent="-334327" lvl="0" marL="457200" rtl="0" algn="l">
              <a:spcBef>
                <a:spcPts val="0"/>
              </a:spcBef>
              <a:spcAft>
                <a:spcPts val="0"/>
              </a:spcAft>
              <a:buSzPct val="100000"/>
              <a:buChar char="●"/>
            </a:pPr>
            <a:r>
              <a:rPr lang="en"/>
              <a:t>Other libraries: Joblib, concurrent.futures which provide similar functionality but at a higher level</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5"/>
          <p:cNvSpPr txBox="1"/>
          <p:nvPr>
            <p:ph type="title"/>
          </p:nvPr>
        </p:nvSpPr>
        <p:spPr>
          <a:xfrm>
            <a:off x="423600" y="1888175"/>
            <a:ext cx="8296800" cy="15420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How to Solve Big Data Problems in Python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6"/>
          <p:cNvSpPr txBox="1"/>
          <p:nvPr/>
        </p:nvSpPr>
        <p:spPr>
          <a:xfrm>
            <a:off x="202125" y="1771350"/>
            <a:ext cx="8508900" cy="124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solidFill>
                  <a:schemeClr val="dk1"/>
                </a:solidFill>
                <a:latin typeface="Lato"/>
                <a:ea typeface="Lato"/>
                <a:cs typeface="Lato"/>
                <a:sym typeface="Lato"/>
              </a:rPr>
              <a:t>Working with data in a distributed fashion is inherently difficult, therefore make sure that you exhaust all options before jumping into using Spark, Hadoop or other Big Data frameworks </a:t>
            </a:r>
            <a:endParaRPr sz="2300">
              <a:solidFill>
                <a:schemeClr val="dk1"/>
              </a:solidFill>
              <a:latin typeface="Lato"/>
              <a:ea typeface="Lato"/>
              <a:cs typeface="Lato"/>
              <a:sym typeface="La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7"/>
          <p:cNvSpPr txBox="1"/>
          <p:nvPr>
            <p:ph type="title"/>
          </p:nvPr>
        </p:nvSpPr>
        <p:spPr>
          <a:xfrm>
            <a:off x="311700" y="180575"/>
            <a:ext cx="8520600" cy="639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2"/>
              </a:buClr>
              <a:buSzPct val="36666"/>
              <a:buFont typeface="Arial"/>
              <a:buNone/>
            </a:pPr>
            <a:r>
              <a:rPr lang="en"/>
              <a:t>Advice on Tackling </a:t>
            </a:r>
            <a:r>
              <a:rPr lang="en"/>
              <a:t>a Big Data Problem</a:t>
            </a:r>
            <a:endParaRPr/>
          </a:p>
        </p:txBody>
      </p:sp>
      <p:sp>
        <p:nvSpPr>
          <p:cNvPr id="370" name="Google Shape;370;p47"/>
          <p:cNvSpPr txBox="1"/>
          <p:nvPr>
            <p:ph idx="4294967295" type="body"/>
          </p:nvPr>
        </p:nvSpPr>
        <p:spPr>
          <a:xfrm>
            <a:off x="821925" y="1407450"/>
            <a:ext cx="7898700" cy="3002400"/>
          </a:xfrm>
          <a:prstGeom prst="rect">
            <a:avLst/>
          </a:prstGeom>
        </p:spPr>
        <p:txBody>
          <a:bodyPr anchorCtr="0" anchor="t" bIns="91425" lIns="91425" spcFirstLastPara="1" rIns="91425" wrap="square" tIns="91425">
            <a:normAutofit fontScale="77500" lnSpcReduction="10000"/>
          </a:bodyPr>
          <a:lstStyle/>
          <a:p>
            <a:pPr indent="-317182" lvl="0" marL="457200" rtl="0" algn="l">
              <a:spcBef>
                <a:spcPts val="0"/>
              </a:spcBef>
              <a:spcAft>
                <a:spcPts val="0"/>
              </a:spcAft>
              <a:buSzPct val="100000"/>
              <a:buAutoNum type="arabicPeriod"/>
            </a:pPr>
            <a:r>
              <a:rPr lang="en">
                <a:solidFill>
                  <a:schemeClr val="dk1"/>
                </a:solidFill>
              </a:rPr>
              <a:t>Can I optimize pandas to solve the problem?:</a:t>
            </a:r>
            <a:r>
              <a:rPr lang="en"/>
              <a:t> </a:t>
            </a:r>
            <a:r>
              <a:rPr lang="en"/>
              <a:t>If you are using Pandas for data munging, you can optimize pandas to load large datasets depending on the nature of your problem</a:t>
            </a:r>
            <a:endParaRPr/>
          </a:p>
          <a:p>
            <a:pPr indent="-317182" lvl="0" marL="457200" rtl="0" algn="l">
              <a:spcBef>
                <a:spcPts val="0"/>
              </a:spcBef>
              <a:spcAft>
                <a:spcPts val="0"/>
              </a:spcAft>
              <a:buSzPct val="100000"/>
              <a:buAutoNum type="arabicPeriod"/>
            </a:pPr>
            <a:r>
              <a:rPr lang="en">
                <a:solidFill>
                  <a:schemeClr val="dk1"/>
                </a:solidFill>
              </a:rPr>
              <a:t>How about drawing a sample from the large dataset? </a:t>
            </a:r>
            <a:r>
              <a:rPr lang="en"/>
              <a:t>Depending on your use case, drawing a sample out of a large dataset may or may not work. Just be careful that you sample correctly. </a:t>
            </a:r>
            <a:endParaRPr/>
          </a:p>
          <a:p>
            <a:pPr indent="-317182" lvl="0" marL="457200" rtl="0" algn="l">
              <a:spcBef>
                <a:spcPts val="0"/>
              </a:spcBef>
              <a:spcAft>
                <a:spcPts val="0"/>
              </a:spcAft>
              <a:buClr>
                <a:schemeClr val="dk1"/>
              </a:buClr>
              <a:buSzPct val="100000"/>
              <a:buAutoNum type="arabicPeriod"/>
            </a:pPr>
            <a:r>
              <a:rPr lang="en">
                <a:solidFill>
                  <a:schemeClr val="dk1"/>
                </a:solidFill>
              </a:rPr>
              <a:t>Can I use simple Python parallelism to solve the problem on my laptop?  </a:t>
            </a:r>
            <a:r>
              <a:rPr lang="en"/>
              <a:t>Sometimes the data </a:t>
            </a:r>
            <a:r>
              <a:rPr lang="en"/>
              <a:t>isn't</a:t>
            </a:r>
            <a:r>
              <a:rPr lang="en"/>
              <a:t> that big but you just need to run more intense computations on the smaller data, multiprocessing can help. </a:t>
            </a:r>
            <a:endParaRPr/>
          </a:p>
          <a:p>
            <a:pPr indent="-317182" lvl="0" marL="457200" rtl="0" algn="l">
              <a:spcBef>
                <a:spcPts val="0"/>
              </a:spcBef>
              <a:spcAft>
                <a:spcPts val="0"/>
              </a:spcAft>
              <a:buClr>
                <a:schemeClr val="dk1"/>
              </a:buClr>
              <a:buSzPct val="100000"/>
              <a:buAutoNum type="arabicPeriod"/>
            </a:pPr>
            <a:r>
              <a:rPr lang="en">
                <a:solidFill>
                  <a:schemeClr val="dk1"/>
                </a:solidFill>
              </a:rPr>
              <a:t>Can I use a big data framework on my laptop? </a:t>
            </a:r>
            <a:r>
              <a:rPr lang="en"/>
              <a:t>For some tasks, even with a 25GB dataset, frameworks like Spark and Dask can work on a single laptop.</a:t>
            </a:r>
            <a:endParaRPr/>
          </a:p>
          <a:p>
            <a:pPr indent="-317182" lvl="0" marL="457200" rtl="0" algn="l">
              <a:spcBef>
                <a:spcPts val="0"/>
              </a:spcBef>
              <a:spcAft>
                <a:spcPts val="0"/>
              </a:spcAft>
              <a:buClr>
                <a:schemeClr val="dk1"/>
              </a:buClr>
              <a:buSzPct val="100000"/>
              <a:buAutoNum type="arabicPeriod"/>
            </a:pPr>
            <a:r>
              <a:rPr lang="en">
                <a:solidFill>
                  <a:schemeClr val="dk1"/>
                </a:solidFill>
              </a:rPr>
              <a:t>Need to build a cluster: </a:t>
            </a:r>
            <a:r>
              <a:rPr lang="en"/>
              <a:t>Take time to think about which distribution of Hadoop to use, which vendors to use, whether you will put the cluster on the cloud or on-premise. You will need input of IT people for this one. </a:t>
            </a:r>
            <a:endParaRPr/>
          </a:p>
        </p:txBody>
      </p:sp>
      <p:sp>
        <p:nvSpPr>
          <p:cNvPr id="371" name="Google Shape;371;p47"/>
          <p:cNvSpPr txBox="1"/>
          <p:nvPr/>
        </p:nvSpPr>
        <p:spPr>
          <a:xfrm>
            <a:off x="988575" y="743175"/>
            <a:ext cx="7565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u="sng">
                <a:solidFill>
                  <a:schemeClr val="lt2"/>
                </a:solidFill>
                <a:latin typeface="Lato"/>
                <a:ea typeface="Lato"/>
                <a:cs typeface="Lato"/>
                <a:sym typeface="Lato"/>
              </a:rPr>
              <a:t>Some questions to ask yourself before you jump to the big guns </a:t>
            </a:r>
            <a:endParaRPr sz="2000" u="sng">
              <a:solidFill>
                <a:schemeClr val="lt2"/>
              </a:solidFill>
              <a:latin typeface="Lato"/>
              <a:ea typeface="Lato"/>
              <a:cs typeface="Lato"/>
              <a:sym typeface="La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8"/>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Further Reading on Parallelism</a:t>
            </a:r>
            <a:endParaRPr/>
          </a:p>
        </p:txBody>
      </p:sp>
      <p:sp>
        <p:nvSpPr>
          <p:cNvPr id="377" name="Google Shape;377;p48"/>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u="sng">
                <a:solidFill>
                  <a:schemeClr val="hlink"/>
                </a:solidFill>
                <a:hlinkClick r:id="rId3"/>
              </a:rPr>
              <a:t>Python multiprocessing library</a:t>
            </a:r>
            <a:endParaRPr/>
          </a:p>
          <a:p>
            <a:pPr indent="-342900" lvl="0" marL="457200" rtl="0" algn="l">
              <a:spcBef>
                <a:spcPts val="0"/>
              </a:spcBef>
              <a:spcAft>
                <a:spcPts val="0"/>
              </a:spcAft>
              <a:buSzPts val="1800"/>
              <a:buAutoNum type="arabicPeriod"/>
            </a:pPr>
            <a:r>
              <a:rPr lang="en"/>
              <a:t>This is an excellent book-</a:t>
            </a:r>
            <a:r>
              <a:rPr lang="en" u="sng">
                <a:solidFill>
                  <a:schemeClr val="hlink"/>
                </a:solidFill>
                <a:hlinkClick r:id="rId4"/>
              </a:rPr>
              <a:t>High Performance Python</a:t>
            </a:r>
            <a:r>
              <a:rPr lang="en"/>
              <a:t>, I have the hard copy. </a:t>
            </a:r>
            <a:endParaRPr/>
          </a:p>
          <a:p>
            <a:pPr indent="-342900" lvl="0" marL="457200" rtl="0" algn="l">
              <a:spcBef>
                <a:spcPts val="0"/>
              </a:spcBef>
              <a:spcAft>
                <a:spcPts val="0"/>
              </a:spcAft>
              <a:buSzPts val="1800"/>
              <a:buAutoNum type="arabicPeriod"/>
            </a:pPr>
            <a:r>
              <a:rPr lang="en"/>
              <a:t>This </a:t>
            </a:r>
            <a:r>
              <a:rPr lang="en" u="sng">
                <a:solidFill>
                  <a:schemeClr val="hlink"/>
                </a:solidFill>
                <a:hlinkClick r:id="rId5"/>
              </a:rPr>
              <a:t>site </a:t>
            </a:r>
            <a:r>
              <a:rPr lang="en"/>
              <a:t>has good summary on parallelism in Python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idx="4294967295" type="title"/>
          </p:nvPr>
        </p:nvSpPr>
        <p:spPr>
          <a:xfrm>
            <a:off x="869875" y="190900"/>
            <a:ext cx="72057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a:t>
            </a:r>
            <a:r>
              <a:rPr lang="en"/>
              <a:t>Tracking the Big Data Hype</a:t>
            </a:r>
            <a:endParaRPr/>
          </a:p>
        </p:txBody>
      </p:sp>
      <p:sp>
        <p:nvSpPr>
          <p:cNvPr id="91" name="Google Shape;91;p16"/>
          <p:cNvSpPr txBox="1"/>
          <p:nvPr/>
        </p:nvSpPr>
        <p:spPr>
          <a:xfrm>
            <a:off x="845725" y="1956150"/>
            <a:ext cx="7254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Using the </a:t>
            </a:r>
            <a:r>
              <a:rPr lang="en" u="sng">
                <a:solidFill>
                  <a:schemeClr val="hlink"/>
                </a:solidFill>
                <a:latin typeface="Lato"/>
                <a:ea typeface="Lato"/>
                <a:cs typeface="Lato"/>
                <a:sym typeface="Lato"/>
                <a:hlinkClick r:id="rId3"/>
              </a:rPr>
              <a:t>Google trends site </a:t>
            </a:r>
            <a:r>
              <a:rPr lang="en">
                <a:latin typeface="Lato"/>
                <a:ea typeface="Lato"/>
                <a:cs typeface="Lato"/>
                <a:sym typeface="Lato"/>
              </a:rPr>
              <a:t> check how the popularity of the search term </a:t>
            </a:r>
            <a:r>
              <a:rPr b="1" lang="en">
                <a:latin typeface="Lato"/>
                <a:ea typeface="Lato"/>
                <a:cs typeface="Lato"/>
                <a:sym typeface="Lato"/>
              </a:rPr>
              <a:t>“Big Data”</a:t>
            </a:r>
            <a:r>
              <a:rPr lang="en">
                <a:latin typeface="Lato"/>
                <a:ea typeface="Lato"/>
                <a:cs typeface="Lato"/>
                <a:sym typeface="Lato"/>
              </a:rPr>
              <a:t> has declined compared with similar search terms: </a:t>
            </a:r>
            <a:r>
              <a:rPr b="1" lang="en">
                <a:latin typeface="Lato"/>
                <a:ea typeface="Lato"/>
                <a:cs typeface="Lato"/>
                <a:sym typeface="Lato"/>
              </a:rPr>
              <a:t>machine learning</a:t>
            </a:r>
            <a:r>
              <a:rPr lang="en">
                <a:latin typeface="Lato"/>
                <a:ea typeface="Lato"/>
                <a:cs typeface="Lato"/>
                <a:sym typeface="Lato"/>
              </a:rPr>
              <a:t> and </a:t>
            </a:r>
            <a:r>
              <a:rPr b="1" lang="en">
                <a:latin typeface="Lato"/>
                <a:ea typeface="Lato"/>
                <a:cs typeface="Lato"/>
                <a:sym typeface="Lato"/>
              </a:rPr>
              <a:t>artificial intelligence</a:t>
            </a:r>
            <a:endParaRPr b="1">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99999"/>
        </a:solidFill>
      </p:bgPr>
    </p:bg>
    <p:spTree>
      <p:nvGrpSpPr>
        <p:cNvPr id="95" name="Shape 95"/>
        <p:cNvGrpSpPr/>
        <p:nvPr/>
      </p:nvGrpSpPr>
      <p:grpSpPr>
        <a:xfrm>
          <a:off x="0" y="0"/>
          <a:ext cx="0" cy="0"/>
          <a:chOff x="0" y="0"/>
          <a:chExt cx="0" cy="0"/>
        </a:xfrm>
      </p:grpSpPr>
      <p:pic>
        <p:nvPicPr>
          <p:cNvPr id="96" name="Google Shape;96;p17"/>
          <p:cNvPicPr preferRelativeResize="0"/>
          <p:nvPr/>
        </p:nvPicPr>
        <p:blipFill>
          <a:blip r:embed="rId3">
            <a:alphaModFix/>
          </a:blip>
          <a:stretch>
            <a:fillRect/>
          </a:stretch>
        </p:blipFill>
        <p:spPr>
          <a:xfrm>
            <a:off x="685800" y="685800"/>
            <a:ext cx="8019287" cy="4312514"/>
          </a:xfrm>
          <a:prstGeom prst="rect">
            <a:avLst/>
          </a:prstGeom>
          <a:noFill/>
          <a:ln>
            <a:noFill/>
          </a:ln>
        </p:spPr>
      </p:pic>
      <p:sp>
        <p:nvSpPr>
          <p:cNvPr id="97" name="Google Shape;97;p17"/>
          <p:cNvSpPr txBox="1"/>
          <p:nvPr/>
        </p:nvSpPr>
        <p:spPr>
          <a:xfrm>
            <a:off x="1392450" y="76200"/>
            <a:ext cx="6208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1"/>
                </a:solidFill>
                <a:latin typeface="Lato"/>
                <a:ea typeface="Lato"/>
                <a:cs typeface="Lato"/>
                <a:sym typeface="Lato"/>
              </a:rPr>
              <a:t>Popularity of ‘Big Data’ Search Term on Google</a:t>
            </a:r>
            <a:endParaRPr sz="2000">
              <a:solidFill>
                <a:schemeClr val="l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exactly is Big Data?</a:t>
            </a:r>
            <a:endParaRPr/>
          </a:p>
        </p:txBody>
      </p:sp>
      <p:sp>
        <p:nvSpPr>
          <p:cNvPr id="103" name="Google Shape;103;p18"/>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rgbClr val="161513"/>
              </a:buClr>
              <a:buSzPts val="1500"/>
              <a:buChar char="●"/>
            </a:pPr>
            <a:r>
              <a:rPr lang="en" sz="1500">
                <a:solidFill>
                  <a:srgbClr val="161513"/>
                </a:solidFill>
                <a:highlight>
                  <a:srgbClr val="FFFFFF"/>
                </a:highlight>
              </a:rPr>
              <a:t>Big data is larger, more complex data sets, especially from new data sources. This data is characterized by the fact that it contains greater variety (texts, images, audios, videos etc), arriving in increasing volumes and with more velocity. </a:t>
            </a:r>
            <a:endParaRPr sz="1500">
              <a:solidFill>
                <a:srgbClr val="161513"/>
              </a:solidFill>
              <a:highlight>
                <a:srgbClr val="FFFFFF"/>
              </a:highlight>
            </a:endParaRPr>
          </a:p>
          <a:p>
            <a:pPr indent="-323850" lvl="0" marL="457200" rtl="0" algn="l">
              <a:spcBef>
                <a:spcPts val="0"/>
              </a:spcBef>
              <a:spcAft>
                <a:spcPts val="0"/>
              </a:spcAft>
              <a:buClr>
                <a:srgbClr val="161513"/>
              </a:buClr>
              <a:buSzPts val="1500"/>
              <a:buChar char="●"/>
            </a:pPr>
            <a:r>
              <a:rPr lang="en" sz="1500">
                <a:solidFill>
                  <a:srgbClr val="161513"/>
                </a:solidFill>
                <a:highlight>
                  <a:srgbClr val="FFFFFF"/>
                </a:highlight>
              </a:rPr>
              <a:t>These data sets are so voluminous that </a:t>
            </a:r>
            <a:r>
              <a:rPr lang="en" sz="1500" u="sng">
                <a:solidFill>
                  <a:schemeClr val="accent5"/>
                </a:solidFill>
                <a:highlight>
                  <a:srgbClr val="FFFFFF"/>
                </a:highlight>
              </a:rPr>
              <a:t>traditional data processing software</a:t>
            </a:r>
            <a:r>
              <a:rPr lang="en" sz="1500">
                <a:solidFill>
                  <a:srgbClr val="161513"/>
                </a:solidFill>
                <a:highlight>
                  <a:srgbClr val="FFFFFF"/>
                </a:highlight>
              </a:rPr>
              <a:t> just can’t manage them</a:t>
            </a:r>
            <a:endParaRPr sz="2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719650" y="113200"/>
            <a:ext cx="6807300" cy="639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en"/>
              <a:t>Characteristics of Big Data-The 4 V’s</a:t>
            </a:r>
            <a:endParaRPr/>
          </a:p>
        </p:txBody>
      </p:sp>
      <p:pic>
        <p:nvPicPr>
          <p:cNvPr id="109" name="Google Shape;109;p19"/>
          <p:cNvPicPr preferRelativeResize="0"/>
          <p:nvPr/>
        </p:nvPicPr>
        <p:blipFill>
          <a:blip r:embed="rId3">
            <a:alphaModFix/>
          </a:blip>
          <a:stretch>
            <a:fillRect/>
          </a:stretch>
        </p:blipFill>
        <p:spPr>
          <a:xfrm>
            <a:off x="1086050" y="1011075"/>
            <a:ext cx="6291007" cy="37875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Characteristics of Big Data-The 4 V’s</a:t>
            </a:r>
            <a:endParaRPr/>
          </a:p>
        </p:txBody>
      </p:sp>
      <p:sp>
        <p:nvSpPr>
          <p:cNvPr id="115" name="Google Shape;115;p20"/>
          <p:cNvSpPr txBox="1"/>
          <p:nvPr>
            <p:ph idx="1" type="body"/>
          </p:nvPr>
        </p:nvSpPr>
        <p:spPr>
          <a:xfrm>
            <a:off x="2410100" y="1395675"/>
            <a:ext cx="6321600" cy="3202500"/>
          </a:xfrm>
          <a:prstGeom prst="rect">
            <a:avLst/>
          </a:prstGeom>
        </p:spPr>
        <p:txBody>
          <a:bodyPr anchorCtr="0" anchor="t" bIns="91425" lIns="91425" spcFirstLastPara="1" rIns="91425" wrap="square" tIns="91425">
            <a:normAutofit lnSpcReduction="10000"/>
          </a:bodyPr>
          <a:lstStyle/>
          <a:p>
            <a:pPr indent="-330200" lvl="0" marL="457200" rtl="0" algn="l">
              <a:lnSpc>
                <a:spcPct val="105000"/>
              </a:lnSpc>
              <a:spcBef>
                <a:spcPts val="0"/>
              </a:spcBef>
              <a:spcAft>
                <a:spcPts val="0"/>
              </a:spcAft>
              <a:buSzPts val="1600"/>
              <a:buChar char="●"/>
            </a:pPr>
            <a:r>
              <a:rPr b="1" lang="en" sz="1600"/>
              <a:t>Volume: </a:t>
            </a:r>
            <a:r>
              <a:rPr lang="en" sz="1600"/>
              <a:t>The amount of data matters. For Big Data, we are often talking about large volumes of data. Although the question often comes, how big is big?</a:t>
            </a:r>
            <a:endParaRPr sz="1600"/>
          </a:p>
          <a:p>
            <a:pPr indent="-330200" lvl="0" marL="457200" rtl="0" algn="l">
              <a:lnSpc>
                <a:spcPct val="105000"/>
              </a:lnSpc>
              <a:spcBef>
                <a:spcPts val="0"/>
              </a:spcBef>
              <a:spcAft>
                <a:spcPts val="0"/>
              </a:spcAft>
              <a:buSzPts val="1600"/>
              <a:buChar char="●"/>
            </a:pPr>
            <a:r>
              <a:rPr b="1" lang="en" sz="1600"/>
              <a:t>Velocity: </a:t>
            </a:r>
            <a:r>
              <a:rPr lang="en" sz="1600">
                <a:highlight>
                  <a:srgbClr val="FFFFFF"/>
                </a:highlight>
              </a:rPr>
              <a:t>Velocity is the fast rate at which data is received and (perhaps) acted on. </a:t>
            </a:r>
            <a:endParaRPr sz="1600">
              <a:highlight>
                <a:srgbClr val="FFFFFF"/>
              </a:highlight>
            </a:endParaRPr>
          </a:p>
          <a:p>
            <a:pPr indent="-330200" lvl="0" marL="457200" rtl="0" algn="l">
              <a:lnSpc>
                <a:spcPct val="105000"/>
              </a:lnSpc>
              <a:spcBef>
                <a:spcPts val="0"/>
              </a:spcBef>
              <a:spcAft>
                <a:spcPts val="0"/>
              </a:spcAft>
              <a:buSzPts val="1600"/>
              <a:buChar char="●"/>
            </a:pPr>
            <a:r>
              <a:rPr b="1" lang="en" sz="1600">
                <a:highlight>
                  <a:srgbClr val="FFFFFF"/>
                </a:highlight>
              </a:rPr>
              <a:t>Variety:</a:t>
            </a:r>
            <a:r>
              <a:rPr lang="en" sz="1600">
                <a:highlight>
                  <a:srgbClr val="FFFFFF"/>
                </a:highlight>
              </a:rPr>
              <a:t> </a:t>
            </a:r>
            <a:r>
              <a:rPr lang="en" sz="1600">
                <a:solidFill>
                  <a:srgbClr val="161513"/>
                </a:solidFill>
              </a:rPr>
              <a:t>Variety refers to the many types of data that are available. Traditional data types were structured and fit neatly in a </a:t>
            </a:r>
            <a:r>
              <a:rPr lang="en" sz="1600">
                <a:solidFill>
                  <a:srgbClr val="006B8F"/>
                </a:solidFill>
                <a:uFill>
                  <a:noFill/>
                </a:uFill>
                <a:hlinkClick r:id="rId3">
                  <a:extLst>
                    <a:ext uri="{A12FA001-AC4F-418D-AE19-62706E023703}">
                      <ahyp:hlinkClr val="tx"/>
                    </a:ext>
                  </a:extLst>
                </a:hlinkClick>
              </a:rPr>
              <a:t>relational database</a:t>
            </a:r>
            <a:r>
              <a:rPr lang="en" sz="1600">
                <a:solidFill>
                  <a:srgbClr val="161513"/>
                </a:solidFill>
              </a:rPr>
              <a:t>. With the rise of big data, data comes in new unstructured data types. Unstructured and semistructured data types, such as text, audio, and video, require additional preprocessing to derive meaning and support metadata.</a:t>
            </a:r>
            <a:endParaRPr sz="1600">
              <a:solidFill>
                <a:srgbClr val="161513"/>
              </a:solidFill>
            </a:endParaRPr>
          </a:p>
          <a:p>
            <a:pPr indent="-330200" lvl="0" marL="457200" rtl="0" algn="l">
              <a:lnSpc>
                <a:spcPct val="105000"/>
              </a:lnSpc>
              <a:spcBef>
                <a:spcPts val="0"/>
              </a:spcBef>
              <a:spcAft>
                <a:spcPts val="0"/>
              </a:spcAft>
              <a:buClr>
                <a:srgbClr val="161513"/>
              </a:buClr>
              <a:buSzPts val="1600"/>
              <a:buChar char="●"/>
            </a:pPr>
            <a:r>
              <a:rPr b="1" lang="en" sz="1600">
                <a:solidFill>
                  <a:srgbClr val="161513"/>
                </a:solidFill>
              </a:rPr>
              <a:t>Veracity: </a:t>
            </a:r>
            <a:r>
              <a:rPr lang="en" sz="1600">
                <a:solidFill>
                  <a:srgbClr val="161513"/>
                </a:solidFill>
              </a:rPr>
              <a:t>The data is often noisy </a:t>
            </a:r>
            <a:endParaRPr sz="1600">
              <a:solidFill>
                <a:srgbClr val="161513"/>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History of Big Data</a:t>
            </a:r>
            <a:endParaRPr/>
          </a:p>
        </p:txBody>
      </p:sp>
      <p:sp>
        <p:nvSpPr>
          <p:cNvPr id="121" name="Google Shape;121;p21"/>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Previously, large datasets were available through satellite images and others sources.</a:t>
            </a:r>
            <a:endParaRPr/>
          </a:p>
          <a:p>
            <a:pPr indent="-342900" lvl="0" marL="457200" rtl="0" algn="l">
              <a:spcBef>
                <a:spcPts val="0"/>
              </a:spcBef>
              <a:spcAft>
                <a:spcPts val="0"/>
              </a:spcAft>
              <a:buSzPts val="1800"/>
              <a:buChar char="●"/>
            </a:pPr>
            <a:r>
              <a:rPr lang="en"/>
              <a:t>Explosion in size of datasets came with the coming of internet companies such as Facebook, Youtube and others around 2005</a:t>
            </a:r>
            <a:endParaRPr/>
          </a:p>
          <a:p>
            <a:pPr indent="-342900" lvl="0" marL="457200" rtl="0" algn="l">
              <a:spcBef>
                <a:spcPts val="0"/>
              </a:spcBef>
              <a:spcAft>
                <a:spcPts val="0"/>
              </a:spcAft>
              <a:buSzPts val="1800"/>
              <a:buChar char="●"/>
            </a:pPr>
            <a:r>
              <a:rPr lang="en"/>
              <a:t>Hadoop and Mapreduce </a:t>
            </a:r>
            <a:r>
              <a:rPr lang="en"/>
              <a:t>framework</a:t>
            </a:r>
            <a:r>
              <a:rPr lang="en"/>
              <a:t> were created in 2006 specifically to deal with large datasets at Google</a:t>
            </a:r>
            <a:endParaRPr/>
          </a:p>
          <a:p>
            <a:pPr indent="-342900" lvl="0" marL="457200" rtl="0" algn="l">
              <a:spcBef>
                <a:spcPts val="0"/>
              </a:spcBef>
              <a:spcAft>
                <a:spcPts val="0"/>
              </a:spcAft>
              <a:buSzPts val="1800"/>
              <a:buChar char="●"/>
            </a:pPr>
            <a:r>
              <a:rPr lang="en"/>
              <a:t>Since then, the advent of IoT, more mobile devices and increased access to internet has contributed to ever increasing datasets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