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italic.fntdata"/><Relationship Id="rId12" Type="http://schemas.openxmlformats.org/officeDocument/2006/relationships/slide" Target="slides/slide7.xml"/><Relationship Id="rId34" Type="http://schemas.openxmlformats.org/officeDocument/2006/relationships/font" Target="fonts/Raleway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cec73d38f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cec73d38f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cec73d38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cec73d38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cec73d38f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cec73d38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cec73d38f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cec73d38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cec73d38f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cec73d38f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cec73d38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cec73d38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cec73d38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cec73d38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cec73d38f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cec73d38f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cec73d38f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cec73d38f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cec73d38f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cec73d38f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aaeedbd7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aaeedbd7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cec73d38f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cec73d38f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cec73d38f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cec73d38f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cec73d38f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cec73d38f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cec73d38f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cec73d38f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cec73d38f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cec73d38f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cec73d38f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cec73d38f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cec73d38f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cec73d38f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cec73d38f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cec73d38f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cec73d3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cec73d3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cec73d38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cec73d38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cec73d38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cec73d38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cec73d38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cec73d38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cec73d38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cec73d38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cec73d38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cec73d38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cec73d38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cec73d38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n.wikipedia.org/wiki/Function_(computer_science)" TargetMode="External"/><Relationship Id="rId4" Type="http://schemas.openxmlformats.org/officeDocument/2006/relationships/hyperlink" Target="https://en.wikipedia.org/wiki/Name_binding" TargetMode="External"/><Relationship Id="rId11" Type="http://schemas.openxmlformats.org/officeDocument/2006/relationships/hyperlink" Target="https://en.wikipedia.org/wiki/Data_type" TargetMode="External"/><Relationship Id="rId10" Type="http://schemas.openxmlformats.org/officeDocument/2006/relationships/hyperlink" Target="https://en.wikipedia.org/wiki/Literal_(computer_programming)" TargetMode="External"/><Relationship Id="rId9" Type="http://schemas.openxmlformats.org/officeDocument/2006/relationships/hyperlink" Target="https://en.wikipedia.org/wiki/Function_type" TargetMode="External"/><Relationship Id="rId5" Type="http://schemas.openxmlformats.org/officeDocument/2006/relationships/hyperlink" Target="https://en.wikipedia.org/wiki/Name_(computer_science)" TargetMode="External"/><Relationship Id="rId6" Type="http://schemas.openxmlformats.org/officeDocument/2006/relationships/hyperlink" Target="https://en.wikipedia.org/wiki/Higher-order_function" TargetMode="External"/><Relationship Id="rId7" Type="http://schemas.openxmlformats.org/officeDocument/2006/relationships/hyperlink" Target="https://en.wikipedia.org/wiki/Functional_programming_language" TargetMode="External"/><Relationship Id="rId8" Type="http://schemas.openxmlformats.org/officeDocument/2006/relationships/hyperlink" Target="https://en.wikipedia.org/wiki/First-class_function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en.wikipedia.org/wiki/Functional_programming" TargetMode="External"/><Relationship Id="rId4" Type="http://schemas.openxmlformats.org/officeDocument/2006/relationships/hyperlink" Target="https://en.wikipedia.org/wiki/Lambda_calculus" TargetMode="External"/><Relationship Id="rId5" Type="http://schemas.openxmlformats.org/officeDocument/2006/relationships/hyperlink" Target="https://drive.google.com/file/d/1C9ZWHscu6_3W_Q3pRoVGY6Uy0fQmjpe9/view?usp=sharing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ask.or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Function_application" TargetMode="External"/><Relationship Id="rId4" Type="http://schemas.openxmlformats.org/officeDocument/2006/relationships/hyperlink" Target="https://en.wikipedia.org/wiki/Function_composition_(computer_science)" TargetMode="External"/><Relationship Id="rId11" Type="http://schemas.openxmlformats.org/officeDocument/2006/relationships/hyperlink" Target="https://en.wikipedia.org/wiki/State_(computer_science)" TargetMode="External"/><Relationship Id="rId10" Type="http://schemas.openxmlformats.org/officeDocument/2006/relationships/hyperlink" Target="https://en.wikipedia.org/wiki/Statement_(computer_science)" TargetMode="External"/><Relationship Id="rId9" Type="http://schemas.openxmlformats.org/officeDocument/2006/relationships/hyperlink" Target="https://en.wikipedia.org/wiki/Imperative_programming" TargetMode="External"/><Relationship Id="rId5" Type="http://schemas.openxmlformats.org/officeDocument/2006/relationships/hyperlink" Target="https://en.wikipedia.org/wiki/Declarative_programming" TargetMode="External"/><Relationship Id="rId6" Type="http://schemas.openxmlformats.org/officeDocument/2006/relationships/hyperlink" Target="https://en.wikipedia.org/wiki/Tree_(data_structure)" TargetMode="External"/><Relationship Id="rId7" Type="http://schemas.openxmlformats.org/officeDocument/2006/relationships/hyperlink" Target="https://en.wikipedia.org/wiki/Expression_(computer_science)" TargetMode="External"/><Relationship Id="rId8" Type="http://schemas.openxmlformats.org/officeDocument/2006/relationships/hyperlink" Target="https://en.wikipedia.org/wiki/Value_(computer_science)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Programming Basics</a:t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Big Data Analytics with Python, AIMS-Rwanda 2022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Dunstan Matekenya, PhD</a:t>
            </a:r>
            <a:endParaRPr sz="18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dvantages of Functional Programming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Lato"/>
              <a:buChar char="●"/>
            </a:pPr>
            <a:r>
              <a:rPr lang="en" sz="1400">
                <a:solidFill>
                  <a:schemeClr val="dk1"/>
                </a:solidFill>
              </a:rPr>
              <a:t>Elegant code: </a:t>
            </a:r>
            <a:r>
              <a:rPr lang="en" sz="1400">
                <a:highlight>
                  <a:srgbClr val="FFFFFF"/>
                </a:highlight>
              </a:rPr>
              <a:t>Code is elegant and concise because of higher order function abstractions.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Lato"/>
              <a:buChar char="●"/>
            </a:pPr>
            <a:r>
              <a:rPr lang="en" sz="1400">
                <a:solidFill>
                  <a:schemeClr val="dk1"/>
                </a:solidFill>
              </a:rPr>
              <a:t>High level: </a:t>
            </a:r>
            <a:r>
              <a:rPr lang="en" sz="1400">
                <a:solidFill>
                  <a:srgbClr val="222222"/>
                </a:solidFill>
              </a:rPr>
              <a:t>You’re describing the result you want rather than explicitly specifying the steps required to get there. </a:t>
            </a:r>
            <a:endParaRPr sz="1400">
              <a:solidFill>
                <a:srgbClr val="22222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Lato"/>
              <a:buChar char="●"/>
            </a:pPr>
            <a:r>
              <a:rPr lang="en" sz="1400">
                <a:solidFill>
                  <a:schemeClr val="dk1"/>
                </a:solidFill>
              </a:rPr>
              <a:t>Transparent: </a:t>
            </a:r>
            <a:r>
              <a:rPr lang="en" sz="1400">
                <a:solidFill>
                  <a:srgbClr val="222222"/>
                </a:solidFill>
              </a:rPr>
              <a:t>The behavior of a pure function depends only on its inputs and outputs, without intermediary values. That eliminates the possibility of side effects, which facilitates debugging and also reduces introduction of bugs</a:t>
            </a:r>
            <a:endParaRPr sz="1400">
              <a:solidFill>
                <a:srgbClr val="22222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Lato"/>
              <a:buChar char="●"/>
            </a:pPr>
            <a:r>
              <a:rPr lang="en" sz="1400">
                <a:solidFill>
                  <a:schemeClr val="dk1"/>
                </a:solidFill>
              </a:rPr>
              <a:t>Parallelizable: </a:t>
            </a:r>
            <a:r>
              <a:rPr lang="en" sz="1400"/>
              <a:t>Turning FP code to run into parallel requires no changes to the function definition which is different from traditional procedural code</a:t>
            </a:r>
            <a:r>
              <a:rPr lang="en" sz="1400">
                <a:solidFill>
                  <a:schemeClr val="dk1"/>
                </a:solidFill>
              </a:rPr>
              <a:t>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Programs are deterministic.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</a:t>
            </a:r>
            <a:r>
              <a:rPr lang="en"/>
              <a:t> of Functional Programming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highlight>
                  <a:srgbClr val="FFFFFF"/>
                </a:highlight>
              </a:rPr>
              <a:t>Potential performance losses because of the amount of garbage- collection that needs to happen when we end up creating new variables as we can’t mutate existing ones.</a:t>
            </a:r>
            <a:endParaRPr sz="1600"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highlight>
                  <a:srgbClr val="FFFFFF"/>
                </a:highlight>
              </a:rPr>
              <a:t>File I/O is difficult because it typically requires interaction with state.</a:t>
            </a:r>
            <a:endParaRPr sz="1600"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highlight>
                  <a:srgbClr val="FFFFFF"/>
                </a:highlight>
              </a:rPr>
              <a:t>Programmers who’re used to imperative programming could find this paradigm harder to grasp.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242675" y="212400"/>
            <a:ext cx="88407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 sz="2500"/>
              <a:t>Advantages of Functional Programming-Parallelization</a:t>
            </a:r>
            <a:endParaRPr sz="2500"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050" y="1039025"/>
            <a:ext cx="7379206" cy="332380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 txBox="1"/>
          <p:nvPr/>
        </p:nvSpPr>
        <p:spPr>
          <a:xfrm>
            <a:off x="0" y="1887675"/>
            <a:ext cx="7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Input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0" y="2828075"/>
            <a:ext cx="9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Function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0" y="3659325"/>
            <a:ext cx="78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Output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4"/>
          <p:cNvSpPr/>
          <p:nvPr/>
        </p:nvSpPr>
        <p:spPr>
          <a:xfrm>
            <a:off x="623450" y="2043550"/>
            <a:ext cx="372300" cy="14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/>
          <p:nvPr/>
        </p:nvSpPr>
        <p:spPr>
          <a:xfrm>
            <a:off x="853775" y="2992600"/>
            <a:ext cx="228600" cy="14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/>
          <p:nvPr/>
        </p:nvSpPr>
        <p:spPr>
          <a:xfrm>
            <a:off x="718800" y="3789300"/>
            <a:ext cx="372300" cy="14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/>
          <p:nvPr/>
        </p:nvSpPr>
        <p:spPr>
          <a:xfrm>
            <a:off x="1091100" y="1051975"/>
            <a:ext cx="2416200" cy="3297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/>
          <p:nvPr/>
        </p:nvSpPr>
        <p:spPr>
          <a:xfrm>
            <a:off x="3516025" y="1051975"/>
            <a:ext cx="2416200" cy="32979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/>
          <p:nvPr/>
        </p:nvSpPr>
        <p:spPr>
          <a:xfrm>
            <a:off x="5940950" y="1039025"/>
            <a:ext cx="2416200" cy="3297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24"/>
          <p:cNvCxnSpPr/>
          <p:nvPr/>
        </p:nvCxnSpPr>
        <p:spPr>
          <a:xfrm>
            <a:off x="1099700" y="4856025"/>
            <a:ext cx="5285100" cy="18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4"/>
          <p:cNvSpPr txBox="1"/>
          <p:nvPr/>
        </p:nvSpPr>
        <p:spPr>
          <a:xfrm>
            <a:off x="6503000" y="4480575"/>
            <a:ext cx="264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Increase compute nodes as input size increase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1550125" y="4349750"/>
            <a:ext cx="135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Compute node-1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4026563" y="4349750"/>
            <a:ext cx="135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Compute node-2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2400250" y="4235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Functions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325100" y="1058950"/>
            <a:ext cx="5706300" cy="31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</a:rPr>
              <a:t>In </a:t>
            </a:r>
            <a:r>
              <a:rPr lang="en" sz="1600">
                <a:solidFill>
                  <a:srgbClr val="202122"/>
                </a:solidFill>
              </a:rPr>
              <a:t>computer programming</a:t>
            </a: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</a:rPr>
              <a:t>, an </a:t>
            </a:r>
            <a:r>
              <a:rPr b="1" lang="en" sz="1600">
                <a:solidFill>
                  <a:srgbClr val="202122"/>
                </a:solidFill>
              </a:rPr>
              <a:t>anonymous function</a:t>
            </a: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</a:rPr>
              <a:t> (</a:t>
            </a:r>
            <a:r>
              <a:rPr b="1" lang="en" sz="1600">
                <a:solidFill>
                  <a:srgbClr val="202122"/>
                </a:solidFill>
              </a:rPr>
              <a:t>function literal</a:t>
            </a: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</a:rPr>
              <a:t>, </a:t>
            </a:r>
            <a:r>
              <a:rPr b="1" lang="en" sz="1600">
                <a:solidFill>
                  <a:srgbClr val="202122"/>
                </a:solidFill>
              </a:rPr>
              <a:t>lambda abstraction</a:t>
            </a: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</a:rPr>
              <a:t>, </a:t>
            </a:r>
            <a:r>
              <a:rPr b="1" lang="en" sz="1600">
                <a:solidFill>
                  <a:srgbClr val="202122"/>
                </a:solidFill>
              </a:rPr>
              <a:t>lambda function</a:t>
            </a: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</a:rPr>
              <a:t>, </a:t>
            </a:r>
            <a:r>
              <a:rPr b="1" lang="en" sz="1600">
                <a:solidFill>
                  <a:srgbClr val="202122"/>
                </a:solidFill>
              </a:rPr>
              <a:t>lambda expression</a:t>
            </a: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</a:rPr>
              <a:t> or </a:t>
            </a:r>
            <a:r>
              <a:rPr b="1" lang="en" sz="1600">
                <a:solidFill>
                  <a:srgbClr val="202122"/>
                </a:solidFill>
              </a:rPr>
              <a:t>block</a:t>
            </a: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</a:rPr>
              <a:t>) is a </a:t>
            </a:r>
            <a:r>
              <a:rPr lang="en" sz="1600">
                <a:solidFill>
                  <a:srgbClr val="0B008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function</a:t>
            </a: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</a:rPr>
              <a:t> definition that is not </a:t>
            </a:r>
            <a:r>
              <a:rPr lang="en" sz="1600">
                <a:solidFill>
                  <a:srgbClr val="0B0080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bound</a:t>
            </a: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</a:rPr>
              <a:t> to an </a:t>
            </a:r>
            <a:r>
              <a:rPr lang="en" sz="1600">
                <a:solidFill>
                  <a:srgbClr val="0B0080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identifier</a:t>
            </a: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</a:rPr>
              <a:t>. </a:t>
            </a:r>
            <a:endParaRPr sz="16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600"/>
              <a:buChar char="●"/>
            </a:pP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</a:rPr>
              <a:t>Anonymous functions are often arguments being passed to </a:t>
            </a:r>
            <a:r>
              <a:rPr lang="en" sz="1600">
                <a:solidFill>
                  <a:srgbClr val="0B0080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higher-order functions</a:t>
            </a: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</a:rPr>
              <a:t> or used for constructing the result of a higher-order function that needs to return a function.</a:t>
            </a:r>
            <a:endParaRPr sz="16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600"/>
              <a:buChar char="●"/>
            </a:pP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</a:rPr>
              <a:t>Anonymous functions are ubiquitous in </a:t>
            </a:r>
            <a:r>
              <a:rPr lang="en" sz="1600">
                <a:solidFill>
                  <a:srgbClr val="0B0080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functional programming languages</a:t>
            </a: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</a:rPr>
              <a:t> and other languages with </a:t>
            </a:r>
            <a:r>
              <a:rPr lang="en" sz="1600">
                <a:solidFill>
                  <a:srgbClr val="0B0080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first-class functions</a:t>
            </a: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</a:rPr>
              <a:t>, where they fulfil the same role for the </a:t>
            </a:r>
            <a:r>
              <a:rPr lang="en" sz="1600">
                <a:solidFill>
                  <a:srgbClr val="0B0080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function type</a:t>
            </a: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</a:rPr>
              <a:t> as </a:t>
            </a:r>
            <a:r>
              <a:rPr lang="en" sz="1600">
                <a:solidFill>
                  <a:srgbClr val="0B0080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literals</a:t>
            </a: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</a:rPr>
              <a:t> do for other </a:t>
            </a:r>
            <a:r>
              <a:rPr lang="en" sz="1600">
                <a:solidFill>
                  <a:srgbClr val="0B0080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types</a:t>
            </a: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</a:rPr>
              <a:t>.</a:t>
            </a:r>
            <a:endParaRPr sz="160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6416400" y="4779825"/>
            <a:ext cx="24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Source: Wikipedia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181850" y="1982925"/>
            <a:ext cx="28056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types such as numbers, strings, booleans etc. don’t need to be bound to a variable. The same can be done for functions!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311700" y="16912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Functions in Scala vs. Python</a:t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0900"/>
            <a:ext cx="8839203" cy="3022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Programming and Big Data processing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 programming </a:t>
            </a:r>
            <a:r>
              <a:rPr lang="en"/>
              <a:t>lends itself amenable to Big Data processing because of ease of parallelization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instance, Spark parallelizes computations using the lambda calculus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functional Spark programs are inherently parallelizable-which means when you increase your input data from 1MB to 1 PB during analysis, all you have to do is add more compute resources, no need to change the code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2400250" y="4235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Programming in Python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4320875" y="1196525"/>
            <a:ext cx="4771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Functions in Python are first class citizens-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That means functions have the same characteristics as values like </a:t>
            </a:r>
            <a:r>
              <a:rPr lang="en" sz="1400">
                <a:solidFill>
                  <a:srgbClr val="222222"/>
                </a:solidFill>
              </a:rPr>
              <a:t>strings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 and </a:t>
            </a:r>
            <a:r>
              <a:rPr lang="en" sz="1400">
                <a:solidFill>
                  <a:srgbClr val="222222"/>
                </a:solidFill>
              </a:rPr>
              <a:t>numbers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Functions have two abilities which are crucial for functional programming as follows: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They can </a:t>
            </a:r>
            <a:r>
              <a:rPr lang="en">
                <a:solidFill>
                  <a:srgbClr val="222222"/>
                </a:solidFill>
              </a:rPr>
              <a:t>take another function as an argument</a:t>
            </a:r>
            <a:endParaRPr>
              <a:solidFill>
                <a:srgbClr val="22222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They can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return functions as values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○"/>
            </a:pPr>
            <a:r>
              <a:rPr lang="en"/>
              <a:t>Storing them in variables just like other data-types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</a:rPr>
              <a:t>Anonymous functions are easy to define with lambda </a:t>
            </a:r>
            <a:endParaRPr sz="1400">
              <a:solidFill>
                <a:srgbClr val="22222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Therefore, Python provides good support functional programming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91" y="1472050"/>
            <a:ext cx="4142233" cy="2451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for Functional Programming in Python</a:t>
            </a:r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Mutable data structures such as </a:t>
            </a:r>
            <a:r>
              <a:rPr lang="en">
                <a:solidFill>
                  <a:schemeClr val="dk1"/>
                </a:solidFill>
              </a:rPr>
              <a:t>Dictionaries </a:t>
            </a:r>
            <a:r>
              <a:rPr lang="en"/>
              <a:t>and </a:t>
            </a:r>
            <a:r>
              <a:rPr lang="en">
                <a:solidFill>
                  <a:schemeClr val="dk1"/>
                </a:solidFill>
              </a:rPr>
              <a:t>Lists </a:t>
            </a:r>
            <a:r>
              <a:rPr lang="en"/>
              <a:t>are not ideal for functional programs </a:t>
            </a:r>
            <a:r>
              <a:rPr lang="en"/>
              <a:t>because</a:t>
            </a:r>
            <a:r>
              <a:rPr lang="en"/>
              <a:t> they can be changed while the program is running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Instead, immutable data </a:t>
            </a:r>
            <a:r>
              <a:rPr lang="en"/>
              <a:t>structures</a:t>
            </a:r>
            <a:r>
              <a:rPr lang="en"/>
              <a:t> are better where you are forced to make a copy of the object before you change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Python </a:t>
            </a:r>
            <a:r>
              <a:rPr lang="en">
                <a:solidFill>
                  <a:schemeClr val="dk1"/>
                </a:solidFill>
              </a:rPr>
              <a:t>“namedtuple” and “tuple” </a:t>
            </a:r>
            <a:r>
              <a:rPr lang="en"/>
              <a:t>can be used instead of Lists and Dictionaries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Data Immutability Matter in FP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1626175" y="1595775"/>
            <a:ext cx="748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In pure functional languages, all data is </a:t>
            </a:r>
            <a:r>
              <a:rPr i="1" lang="en" sz="1600">
                <a:latin typeface="Arial"/>
                <a:ea typeface="Arial"/>
                <a:cs typeface="Arial"/>
                <a:sym typeface="Arial"/>
              </a:rPr>
              <a:t>immutable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and the program state cannot change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What are the implications of this property ?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Functions are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deterministic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-the same input will always yield the same output. This makes it easier to re-use functions elsewhere.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The order of execution of multiple functions does not affect the final outcome of the program.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Programs don’t contain any </a:t>
            </a:r>
            <a:r>
              <a:rPr i="1" lang="en" sz="1600">
                <a:latin typeface="Arial"/>
                <a:ea typeface="Arial"/>
                <a:cs typeface="Arial"/>
                <a:sym typeface="Arial"/>
              </a:rPr>
              <a:t>side effects.</a:t>
            </a:r>
            <a:endParaRPr i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We will see that in Apache Spark, all data structures are immutable, you have to make a copy or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perform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some action/transformations to change it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311700" y="160450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Lambda Functions in Python</a:t>
            </a:r>
            <a:endParaRPr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0236"/>
            <a:ext cx="9144003" cy="1888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Big Data problem solving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Big Data package stack in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Functional programming basics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What is functional programming?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Advantages of functional programming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Functional programming and Big Data 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Lambda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Higher order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Functional programming in Python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Data structures for functional programming in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Further </a:t>
            </a:r>
            <a:r>
              <a:rPr lang="en"/>
              <a:t>reading</a:t>
            </a:r>
            <a:r>
              <a:rPr lang="en"/>
              <a:t> on functional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Functional programming tutorial in Python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152400" y="160475"/>
            <a:ext cx="88392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Lambda Functions Fit Together with Python Function  Definition and Lambda Calculus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8725"/>
            <a:ext cx="8839204" cy="3426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Order Functions</a:t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2046425" y="1353325"/>
            <a:ext cx="63216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 function is a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higher-order function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if it either takes in one or more functions as parameters and/or returns a function.</a:t>
            </a:r>
            <a:endParaRPr sz="1600"/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000" y="2557901"/>
            <a:ext cx="8839204" cy="1493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1125900" y="91175"/>
            <a:ext cx="72387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Order Functions in Action</a:t>
            </a:r>
            <a:endParaRPr/>
          </a:p>
        </p:txBody>
      </p:sp>
      <p:pic>
        <p:nvPicPr>
          <p:cNvPr id="224" name="Google Shape;2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275" y="817375"/>
            <a:ext cx="5882209" cy="396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Higher Order Functions</a:t>
            </a:r>
            <a:endParaRPr/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2762250" y="1422600"/>
            <a:ext cx="5959500" cy="29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Map</a:t>
            </a:r>
            <a:r>
              <a:rPr lang="en" sz="1400"/>
              <a:t>-i</a:t>
            </a:r>
            <a:r>
              <a:rPr lang="en" sz="1400"/>
              <a:t>s a higher order function with the following specifications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/>
              <a:t>Inputs:</a:t>
            </a:r>
            <a:r>
              <a:rPr lang="en"/>
              <a:t> a function </a:t>
            </a:r>
            <a:r>
              <a:rPr i="1" lang="en"/>
              <a:t>f </a:t>
            </a:r>
            <a:r>
              <a:rPr lang="en"/>
              <a:t>and a list of elements</a:t>
            </a:r>
            <a:r>
              <a:rPr lang="en"/>
              <a:t> </a:t>
            </a:r>
            <a:r>
              <a:rPr i="1" lang="en"/>
              <a:t>L 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/>
              <a:t>Outputs: </a:t>
            </a:r>
            <a:r>
              <a:rPr lang="en"/>
              <a:t>a new list of elements, with </a:t>
            </a:r>
            <a:r>
              <a:rPr i="1" lang="en"/>
              <a:t>f</a:t>
            </a:r>
            <a:r>
              <a:rPr lang="en"/>
              <a:t> applied to each of the elements of 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Reduce-</a:t>
            </a:r>
            <a:r>
              <a:rPr lang="en" sz="1400"/>
              <a:t>reduces a list of elements to one element using a binary function to successively combine the elements.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/>
              <a:t>Inputs:</a:t>
            </a:r>
            <a:r>
              <a:rPr lang="en"/>
              <a:t> a function </a:t>
            </a:r>
            <a:r>
              <a:rPr i="1" lang="en"/>
              <a:t>f </a:t>
            </a:r>
            <a:r>
              <a:rPr lang="en"/>
              <a:t>, a list of elements </a:t>
            </a:r>
            <a:r>
              <a:rPr i="1" lang="en"/>
              <a:t>L and  an </a:t>
            </a:r>
            <a:r>
              <a:rPr lang="en"/>
              <a:t>accumulator, </a:t>
            </a:r>
            <a:r>
              <a:rPr i="1" lang="en"/>
              <a:t>acc</a:t>
            </a:r>
            <a:r>
              <a:rPr lang="en"/>
              <a:t>, the parameter that collects the return value. You can think of acc as the initial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/>
              <a:t>Outputs: </a:t>
            </a:r>
            <a:r>
              <a:rPr lang="en"/>
              <a:t>The value of </a:t>
            </a:r>
            <a:r>
              <a:rPr i="1" lang="en"/>
              <a:t>f </a:t>
            </a:r>
            <a:r>
              <a:rPr lang="en"/>
              <a:t>sequentially applied and tracked in </a:t>
            </a:r>
            <a:r>
              <a:rPr i="1" lang="en"/>
              <a:t>‘acc’</a:t>
            </a:r>
            <a:endParaRPr i="1"/>
          </a:p>
        </p:txBody>
      </p:sp>
      <p:sp>
        <p:nvSpPr>
          <p:cNvPr id="231" name="Google Shape;231;p35"/>
          <p:cNvSpPr txBox="1"/>
          <p:nvPr/>
        </p:nvSpPr>
        <p:spPr>
          <a:xfrm>
            <a:off x="277100" y="1714950"/>
            <a:ext cx="1993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Similar idea to the map and reduce functions in MapReduce programming model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2390150" y="0"/>
            <a:ext cx="50913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Example</a:t>
            </a:r>
            <a:endParaRPr/>
          </a:p>
        </p:txBody>
      </p:sp>
      <p:pic>
        <p:nvPicPr>
          <p:cNvPr id="237" name="Google Shape;2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275" y="969750"/>
            <a:ext cx="4937761" cy="3528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2390150" y="0"/>
            <a:ext cx="50913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</a:t>
            </a:r>
            <a:r>
              <a:rPr lang="en"/>
              <a:t> Example</a:t>
            </a:r>
            <a:endParaRPr/>
          </a:p>
        </p:txBody>
      </p:sp>
      <p:pic>
        <p:nvPicPr>
          <p:cNvPr id="243" name="Google Shape;2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275" y="639600"/>
            <a:ext cx="5133065" cy="419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Reading in Functional Programming</a:t>
            </a:r>
            <a:endParaRPr/>
          </a:p>
        </p:txBody>
      </p:sp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Wikipedia</a:t>
            </a:r>
            <a:r>
              <a:rPr lang="en"/>
              <a:t> has good </a:t>
            </a:r>
            <a:r>
              <a:rPr lang="en"/>
              <a:t>content</a:t>
            </a:r>
            <a:r>
              <a:rPr lang="en"/>
              <a:t> on the topic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Lambda calculus</a:t>
            </a:r>
            <a:r>
              <a:rPr lang="en"/>
              <a:t> background is also interesting to read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These slides </a:t>
            </a:r>
            <a:r>
              <a:rPr lang="en"/>
              <a:t>are provide good introductory information on FP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we </a:t>
            </a:r>
            <a:r>
              <a:rPr lang="en"/>
              <a:t>already</a:t>
            </a:r>
            <a:r>
              <a:rPr lang="en"/>
              <a:t> for a tutorial on Functional Programming in Python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180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Advice on Tackling a Big Data Problem</a:t>
            </a:r>
            <a:endParaRPr/>
          </a:p>
        </p:txBody>
      </p:sp>
      <p:sp>
        <p:nvSpPr>
          <p:cNvPr id="85" name="Google Shape;85;p15"/>
          <p:cNvSpPr txBox="1"/>
          <p:nvPr>
            <p:ph idx="4294967295" type="body"/>
          </p:nvPr>
        </p:nvSpPr>
        <p:spPr>
          <a:xfrm>
            <a:off x="821925" y="1407450"/>
            <a:ext cx="7898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Can I optimize pandas to solve the problem?:</a:t>
            </a:r>
            <a:r>
              <a:rPr lang="en"/>
              <a:t> If you are using Pandas for data munging, you can optimize pandas to load large datasets depending on the nature of your problem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How about drawing a sample from the large dataset? </a:t>
            </a:r>
            <a:r>
              <a:rPr lang="en"/>
              <a:t>Depending on your use case, drawing a sample out of a large dataset may or may not work. Just be careful that you sample correctly.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Can I use simple Python parallelism to solve the problem on my laptop?  </a:t>
            </a:r>
            <a:r>
              <a:rPr lang="en"/>
              <a:t>Sometimes the data isn't that big but you just need to run more intense computations on the smaller data, multiprocessing can help.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Can I use a big data framework on my laptop? </a:t>
            </a:r>
            <a:r>
              <a:rPr lang="en"/>
              <a:t>For some tasks, even with a 25GB dataset, frameworks like Spark and Dask can work on a single laptop.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Which package should I use?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Need to build a cluster: </a:t>
            </a:r>
            <a:r>
              <a:rPr lang="en"/>
              <a:t>Take time to think about which distribution of Hadoop to use, which vendors to use, whether you will put the cluster on the cloud or on-premise. You will need input of IT people for this one. </a:t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988575" y="743175"/>
            <a:ext cx="756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Some questions to ask yourself before you jump to the big guns </a:t>
            </a:r>
            <a:endParaRPr sz="2000" u="sng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Package Ecosystem in Python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400250" y="2571750"/>
            <a:ext cx="6321600" cy="16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Apache Spark (Pyspark)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Dask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Datatable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2400250" y="1626950"/>
            <a:ext cx="6376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There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are only 4 packages which are known to handle large datasets in Python. Out of those,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Pyspark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Dask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are the most stable options for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enterprise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level data processing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Dask on Your Own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2410100" y="2093875"/>
            <a:ext cx="6321600" cy="25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highlight>
                  <a:srgbClr val="FFFFFF"/>
                </a:highlight>
              </a:rPr>
              <a:t>One of the best features about Dask is that it uses existing Python APIs and data structures, its easy to switch between NumPy, pandas, scikit-learn to their Dask-powered equivalents.</a:t>
            </a:r>
            <a:endParaRPr sz="1700"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At  the same time, you can also run it on compute clusters such as those powered by Hadoop framework.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Learn all about Dask </a:t>
            </a:r>
            <a:r>
              <a:rPr lang="en" sz="1700" u="sng">
                <a:hlinkClick r:id="rId3"/>
              </a:rPr>
              <a:t>here</a:t>
            </a:r>
            <a:endParaRPr sz="1700"/>
          </a:p>
        </p:txBody>
      </p:sp>
      <p:sp>
        <p:nvSpPr>
          <p:cNvPr id="100" name="Google Shape;100;p17"/>
          <p:cNvSpPr txBox="1"/>
          <p:nvPr/>
        </p:nvSpPr>
        <p:spPr>
          <a:xfrm>
            <a:off x="2444100" y="1144625"/>
            <a:ext cx="62778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 this course, we use Pyspark but I encourage you to explore Dask 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What is Functional Programming?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51075" y="1247575"/>
            <a:ext cx="8910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“In </a:t>
            </a:r>
            <a:r>
              <a:rPr lang="en" sz="1800">
                <a:solidFill>
                  <a:srgbClr val="202122"/>
                </a:solidFill>
                <a:latin typeface="Lato"/>
                <a:ea typeface="Lato"/>
                <a:cs typeface="Lato"/>
                <a:sym typeface="Lato"/>
              </a:rPr>
              <a:t>computer science</a:t>
            </a:r>
            <a:r>
              <a:rPr lang="en" sz="1800">
                <a:solidFill>
                  <a:srgbClr val="2021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n" sz="1800">
                <a:solidFill>
                  <a:srgbClr val="202122"/>
                </a:solidFill>
                <a:latin typeface="Lato"/>
                <a:ea typeface="Lato"/>
                <a:cs typeface="Lato"/>
                <a:sym typeface="Lato"/>
              </a:rPr>
              <a:t>functional programming</a:t>
            </a:r>
            <a:r>
              <a:rPr lang="en" sz="1800">
                <a:solidFill>
                  <a:srgbClr val="2021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is a </a:t>
            </a:r>
            <a:r>
              <a:rPr lang="en" sz="1800">
                <a:solidFill>
                  <a:srgbClr val="202122"/>
                </a:solidFill>
                <a:latin typeface="Lato"/>
                <a:ea typeface="Lato"/>
                <a:cs typeface="Lato"/>
                <a:sym typeface="Lato"/>
              </a:rPr>
              <a:t>programming paradigm</a:t>
            </a:r>
            <a:r>
              <a:rPr lang="en" sz="1800">
                <a:solidFill>
                  <a:srgbClr val="2021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where programs are constructed by </a:t>
            </a:r>
            <a:r>
              <a:rPr lang="en" sz="1800">
                <a:solidFill>
                  <a:srgbClr val="0B0080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applying</a:t>
            </a:r>
            <a:r>
              <a:rPr lang="en" sz="1800">
                <a:solidFill>
                  <a:srgbClr val="2021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sz="1800">
                <a:solidFill>
                  <a:srgbClr val="0B0080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composing</a:t>
            </a:r>
            <a:r>
              <a:rPr lang="en" sz="1800">
                <a:solidFill>
                  <a:srgbClr val="2021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>
                <a:solidFill>
                  <a:srgbClr val="202122"/>
                </a:solidFill>
                <a:latin typeface="Lato"/>
                <a:ea typeface="Lato"/>
                <a:cs typeface="Lato"/>
                <a:sym typeface="Lato"/>
              </a:rPr>
              <a:t>functions</a:t>
            </a:r>
            <a:r>
              <a:rPr lang="en" sz="1800">
                <a:solidFill>
                  <a:srgbClr val="2021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 It is a </a:t>
            </a:r>
            <a:r>
              <a:rPr lang="en" sz="1800">
                <a:solidFill>
                  <a:srgbClr val="0B0080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declarative programming</a:t>
            </a:r>
            <a:r>
              <a:rPr lang="en" sz="1800">
                <a:solidFill>
                  <a:srgbClr val="2021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paradigm in which function definitions are </a:t>
            </a:r>
            <a:r>
              <a:rPr lang="en" sz="1800">
                <a:solidFill>
                  <a:srgbClr val="0B0080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trees</a:t>
            </a:r>
            <a:r>
              <a:rPr lang="en" sz="1800">
                <a:solidFill>
                  <a:srgbClr val="2021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of </a:t>
            </a:r>
            <a:r>
              <a:rPr lang="en" sz="1800">
                <a:solidFill>
                  <a:srgbClr val="0B0080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expressions</a:t>
            </a:r>
            <a:r>
              <a:rPr lang="en" sz="1800">
                <a:solidFill>
                  <a:srgbClr val="2021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that map </a:t>
            </a:r>
            <a:r>
              <a:rPr lang="en" sz="1800">
                <a:solidFill>
                  <a:srgbClr val="0B0080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values</a:t>
            </a:r>
            <a:r>
              <a:rPr lang="en" sz="1800">
                <a:solidFill>
                  <a:srgbClr val="2021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to other values, rather than a sequence of </a:t>
            </a:r>
            <a:r>
              <a:rPr lang="en" sz="1800">
                <a:solidFill>
                  <a:srgbClr val="0B0080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imperative</a:t>
            </a:r>
            <a:r>
              <a:rPr lang="en" sz="1800">
                <a:solidFill>
                  <a:srgbClr val="2021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>
                <a:solidFill>
                  <a:srgbClr val="0B0080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statements</a:t>
            </a:r>
            <a:r>
              <a:rPr lang="en" sz="1800">
                <a:solidFill>
                  <a:srgbClr val="2021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which update the </a:t>
            </a:r>
            <a:r>
              <a:rPr lang="en" sz="1800">
                <a:solidFill>
                  <a:srgbClr val="0B0080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running state</a:t>
            </a:r>
            <a:r>
              <a:rPr lang="en" sz="1800">
                <a:solidFill>
                  <a:srgbClr val="2021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of the program.”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3633325" y="2417275"/>
            <a:ext cx="103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Wikipedia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131325" y="3064200"/>
            <a:ext cx="8368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 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pure function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is a function whose output value follows solely from its input values and cannot be affected by any </a:t>
            </a:r>
            <a:r>
              <a:rPr lang="en" sz="1800" u="sng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mutable state 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or other </a:t>
            </a:r>
            <a:r>
              <a:rPr lang="en" sz="180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side effects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 In </a:t>
            </a:r>
            <a:r>
              <a:rPr lang="en" sz="180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functional programming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a program consists entirely of evaluation of pure functions.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Functional Programming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2101175" y="1214775"/>
            <a:ext cx="7042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mathematical function </a:t>
            </a:r>
            <a:r>
              <a:rPr lang="en" sz="1600"/>
              <a:t>programming</a:t>
            </a:r>
            <a:r>
              <a:rPr lang="en" sz="1600"/>
              <a:t> </a:t>
            </a:r>
            <a:r>
              <a:rPr lang="en" sz="1600"/>
              <a:t>style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Follows </a:t>
            </a:r>
            <a:r>
              <a:rPr lang="en" sz="1600">
                <a:solidFill>
                  <a:schemeClr val="dk1"/>
                </a:solidFill>
              </a:rPr>
              <a:t>declarative</a:t>
            </a:r>
            <a:r>
              <a:rPr lang="en" sz="1600"/>
              <a:t> programming model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Emphasizes the “what” of the solution instead of “how to” get to the solution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Uses expressions instead of statements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LISt Processing Language, known as LISP, was the first functional programming language, starting in the 1950s.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Haskell </a:t>
            </a:r>
            <a:r>
              <a:rPr lang="en" sz="1600"/>
              <a:t>and</a:t>
            </a:r>
            <a:r>
              <a:rPr lang="en" sz="1600">
                <a:solidFill>
                  <a:schemeClr val="dk1"/>
                </a:solidFill>
              </a:rPr>
              <a:t> Scala</a:t>
            </a:r>
            <a:r>
              <a:rPr lang="en" sz="1600"/>
              <a:t> is the most recent representative in this family of programming languages. Apache Spark is written mainly in Scala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Other languages (e.g., Python, R, Java) also provide rudimentary support for functional programming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00" y="76200"/>
            <a:ext cx="5449822" cy="2554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00" y="2665762"/>
            <a:ext cx="6035042" cy="2396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5775600" y="1045425"/>
            <a:ext cx="3070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Functional programming 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style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in Scala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6326325" y="3771900"/>
            <a:ext cx="2519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Traditional 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programming 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style in Python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2210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Vs. Functional Program in Javascript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750" y="860675"/>
            <a:ext cx="4955285" cy="397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6806100" y="4743300"/>
            <a:ext cx="23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Source: Wikipedia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