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f2f7f87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f2f7f87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f2f7f87f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f2f7f87f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f2f7f87f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f2f7f87f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f2f7f87f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f2f7f87f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f2f7f87f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f2f7f87f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f2f7f87f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f2f7f87f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f2f7f87f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f2f7f87f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aaeedbd7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aaeedbd7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eurohive.io/en/popular-networks/alexnet-imagenet-classification-with-deep-convolutional-neural-networks/" TargetMode="External"/><Relationship Id="rId4" Type="http://schemas.openxmlformats.org/officeDocument/2006/relationships/hyperlink" Target="https://nlp.stanford.edu/seminar/details/jdevlin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park.apache.org/docs/latest/ml-guide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huyenchip.com/machine-learning-systems-design/toc.html" TargetMode="External"/><Relationship Id="rId4" Type="http://schemas.openxmlformats.org/officeDocument/2006/relationships/hyperlink" Target="https://spark.apache.org/docs/latest/ml-guide.html" TargetMode="External"/><Relationship Id="rId5" Type="http://schemas.openxmlformats.org/officeDocument/2006/relationships/hyperlink" Target="https://medium.com/hackernoon/a-guide-to-scaling-machine-learning-models-in-production-aa8831163846" TargetMode="External"/><Relationship Id="rId6" Type="http://schemas.openxmlformats.org/officeDocument/2006/relationships/hyperlink" Target="https://arxiv.org/pdf/1802.09941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ML Models for Large Datasets</a:t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Big Data Analytics with Python, AIMS-Rwanda 2022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Dunstan Matekenya, PhD</a:t>
            </a:r>
            <a:endParaRPr sz="18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385200" y="1632075"/>
            <a:ext cx="83736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goal is just to ensure you appreciate why building ML models with large datasets require special type of tools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73800" y="635650"/>
            <a:ext cx="9070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“ML model building, evaluation and inference with large datasets is a much bigger problem  than any other task in data science when large datasets are involved”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254250" y="1954750"/>
            <a:ext cx="87093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AutoNum type="arabicPeriod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Do you agree or disagree?  Why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AutoNum type="arabicPeriod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Outline the ML process and use it to answer question below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AutoNum type="arabicPeriod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Which part of it do you think requires more compute resources and why?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AutoNum type="arabicPeriod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Big computer vision models: </a:t>
            </a:r>
            <a:r>
              <a:rPr lang="en" sz="17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Training the AlexNet computer vision model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 How many parameters does the model have? How long did it take to train according to  this post?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AutoNum type="arabicPeriod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Big language models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" sz="1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BERT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 How 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many parameters  does the model have? How long did it take to train?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AutoNum type="arabicPeriod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For the models you have trained in your ML course, what was the largest number of parameters? Whats the relationship between number of parameters and model training time?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73800" y="96250"/>
            <a:ext cx="8854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Group [each row] Fun Exercise[10 min disc, 2 min present]</a:t>
            </a:r>
            <a:endParaRPr b="1"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427800" y="360950"/>
            <a:ext cx="8074800" cy="6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Results [Question-2]</a:t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62FF"/>
              </a:buClr>
              <a:buSzPts val="2200"/>
              <a:buFont typeface="Lato"/>
              <a:buAutoNum type="arabicPeriod"/>
            </a:pPr>
            <a:r>
              <a:rPr lang="en" sz="2600">
                <a:solidFill>
                  <a:srgbClr val="0062FF"/>
                </a:solidFill>
                <a:latin typeface="Lato"/>
                <a:ea typeface="Lato"/>
                <a:cs typeface="Lato"/>
                <a:sym typeface="Lato"/>
              </a:rPr>
              <a:t>Data acquisition, data prep, </a:t>
            </a:r>
            <a:r>
              <a:rPr lang="en" sz="2800">
                <a:solidFill>
                  <a:srgbClr val="1D1F22"/>
                </a:solidFill>
                <a:latin typeface="Lato"/>
                <a:ea typeface="Lato"/>
                <a:cs typeface="Lato"/>
                <a:sym typeface="Lato"/>
              </a:rPr>
              <a:t>choosing a model,</a:t>
            </a:r>
            <a:r>
              <a:rPr lang="en" sz="2800">
                <a:solidFill>
                  <a:srgbClr val="0062FF"/>
                </a:solidFill>
                <a:latin typeface="Lato"/>
                <a:ea typeface="Lato"/>
                <a:cs typeface="Lato"/>
                <a:sym typeface="Lato"/>
              </a:rPr>
              <a:t>train the model, model eval, hyperparameter tuning, prediction/inference</a:t>
            </a:r>
            <a:endParaRPr sz="2800">
              <a:solidFill>
                <a:srgbClr val="0062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AutoNum type="arabicPeriod"/>
            </a:pPr>
            <a:r>
              <a:rPr lang="en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prep, model building, model eval, inference</a:t>
            </a:r>
            <a:endParaRPr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Font typeface="Lato"/>
              <a:buAutoNum type="arabicPeriod"/>
            </a:pPr>
            <a:r>
              <a:rPr lang="en" sz="3400">
                <a:latin typeface="Lato"/>
                <a:ea typeface="Lato"/>
                <a:cs typeface="Lato"/>
                <a:sym typeface="Lato"/>
              </a:rPr>
              <a:t>Model Training process:</a:t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-444500" lvl="1" marL="914400" rtl="0" algn="l">
              <a:spcBef>
                <a:spcPts val="0"/>
              </a:spcBef>
              <a:spcAft>
                <a:spcPts val="0"/>
              </a:spcAft>
              <a:buSzPts val="3400"/>
              <a:buFont typeface="Lato"/>
              <a:buAutoNum type="alphaLcPeriod"/>
            </a:pPr>
            <a:r>
              <a:rPr lang="en" sz="3400">
                <a:latin typeface="Lato"/>
                <a:ea typeface="Lato"/>
                <a:cs typeface="Lato"/>
                <a:sym typeface="Lato"/>
              </a:rPr>
              <a:t>Go through each row, compute gradients, apply update rule (e.g, using gradient descent) and update parameters </a:t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-444500" lvl="1" marL="914400" rtl="0" algn="l">
              <a:spcBef>
                <a:spcPts val="0"/>
              </a:spcBef>
              <a:spcAft>
                <a:spcPts val="0"/>
              </a:spcAft>
              <a:buSzPts val="3400"/>
              <a:buFont typeface="Lato"/>
              <a:buAutoNum type="alphaLcPeriod"/>
            </a:pPr>
            <a:r>
              <a:rPr lang="en" sz="3400">
                <a:latin typeface="Lato"/>
                <a:ea typeface="Lato"/>
                <a:cs typeface="Lato"/>
                <a:sym typeface="Lato"/>
              </a:rPr>
              <a:t>Repeat above for all rows</a:t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-444500" lvl="1" marL="914400" rtl="0" algn="l">
              <a:spcBef>
                <a:spcPts val="0"/>
              </a:spcBef>
              <a:spcAft>
                <a:spcPts val="0"/>
              </a:spcAft>
              <a:buSzPts val="3400"/>
              <a:buFont typeface="Lato"/>
              <a:buAutoNum type="alphaLcPeriod"/>
            </a:pPr>
            <a:r>
              <a:rPr lang="en" sz="3400">
                <a:latin typeface="Lato"/>
                <a:ea typeface="Lato"/>
                <a:cs typeface="Lato"/>
                <a:sym typeface="Lato"/>
              </a:rPr>
              <a:t>Repeat for N number of iterations</a:t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-444500" lvl="1" marL="914400" rtl="0" algn="l">
              <a:spcBef>
                <a:spcPts val="0"/>
              </a:spcBef>
              <a:spcAft>
                <a:spcPts val="0"/>
              </a:spcAft>
              <a:buSzPts val="3400"/>
              <a:buFont typeface="Lato"/>
              <a:buAutoNum type="alphaLcPeriod"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1376950" y="909050"/>
            <a:ext cx="72189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AutoNum type="arabicPeriod"/>
            </a:pPr>
            <a:r>
              <a:rPr lang="en" sz="2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Model Training process:</a:t>
            </a:r>
            <a:endParaRPr sz="2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AutoNum type="alphaLcPeriod"/>
            </a:pPr>
            <a:r>
              <a:rPr lang="en" sz="2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Go through each row, compute gradients, store values</a:t>
            </a:r>
            <a:endParaRPr sz="2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AutoNum type="alphaLcPeriod"/>
            </a:pPr>
            <a:r>
              <a:rPr lang="en" sz="2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Repeat above for all rows (or sample)</a:t>
            </a:r>
            <a:endParaRPr sz="2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AutoNum type="alphaLcPeriod"/>
            </a:pPr>
            <a:r>
              <a:rPr lang="en" sz="2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Update </a:t>
            </a:r>
            <a:r>
              <a:rPr lang="en" sz="2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params,(e.g, using gradient descent) </a:t>
            </a:r>
            <a:endParaRPr sz="2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AutoNum type="alphaLcPeriod"/>
            </a:pPr>
            <a:r>
              <a:rPr lang="en" sz="2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Repeat for N number of iterations</a:t>
            </a:r>
            <a:endParaRPr sz="2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AutoNum type="alphaLcPeriod"/>
            </a:pPr>
            <a:r>
              <a:t/>
            </a:r>
            <a:endParaRPr sz="2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Spark MLlib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Its the de facto machine learning library in Apache Spark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solves some of the challenges associated with building ML models with large datasets by providing a framework for </a:t>
            </a:r>
            <a:r>
              <a:rPr lang="en">
                <a:solidFill>
                  <a:schemeClr val="dk1"/>
                </a:solidFill>
              </a:rPr>
              <a:t>distributed ML and feature engineering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provides several functionalities through out the ML model building </a:t>
            </a:r>
            <a:r>
              <a:rPr lang="en"/>
              <a:t>life cycle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 preparation (Featurization). For instance, converting from categorical to numerical using One-hot encoding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Transforming the data into a format that Spark MLlib consumes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Fit models, build estimators and evaluate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Save, load and serve models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Available Functions and Utilities in Spark MLlib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2345449" y="1628575"/>
            <a:ext cx="66651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698500" rtl="0" algn="l"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ML Algorithms: </a:t>
            </a:r>
            <a:r>
              <a:rPr lang="en" sz="1600">
                <a:solidFill>
                  <a:srgbClr val="1D1F22"/>
                </a:solidFill>
                <a:highlight>
                  <a:srgbClr val="FFFFFF"/>
                </a:highlight>
              </a:rPr>
              <a:t>common learning algorithms such as classification, regression, clustering, and collaborative filtering</a:t>
            </a:r>
            <a:endParaRPr sz="1600"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indent="-330200" lvl="0" marL="698500" rtl="0" algn="l"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Featurization:</a:t>
            </a:r>
            <a:r>
              <a:rPr lang="en" sz="1600">
                <a:solidFill>
                  <a:srgbClr val="1D1F22"/>
                </a:solidFill>
                <a:highlight>
                  <a:srgbClr val="FFFFFF"/>
                </a:highlight>
              </a:rPr>
              <a:t> feature extraction, transformation, dimensionality reduction, and selection</a:t>
            </a:r>
            <a:endParaRPr sz="1600"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indent="-330200" lvl="0" marL="698500" rtl="0" algn="l"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Pipelines:</a:t>
            </a:r>
            <a:r>
              <a:rPr lang="en" sz="1600">
                <a:solidFill>
                  <a:srgbClr val="1D1F22"/>
                </a:solidFill>
                <a:highlight>
                  <a:srgbClr val="FFFFFF"/>
                </a:highlight>
              </a:rPr>
              <a:t> tools for constructing, evaluating, and tuning ML Pipelines</a:t>
            </a:r>
            <a:endParaRPr sz="1600"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indent="-330200" lvl="0" marL="698500" rtl="0" algn="l"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Persistence:</a:t>
            </a:r>
            <a:r>
              <a:rPr lang="en" sz="1600">
                <a:solidFill>
                  <a:srgbClr val="1D1F22"/>
                </a:solidFill>
                <a:highlight>
                  <a:srgbClr val="FFFFFF"/>
                </a:highlight>
              </a:rPr>
              <a:t> saving and load algorithms, models, and Pipelines</a:t>
            </a:r>
            <a:endParaRPr sz="1600"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indent="-330200" lvl="0" marL="698500" rtl="0" algn="l"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Utilities:</a:t>
            </a:r>
            <a:r>
              <a:rPr lang="en" sz="1600">
                <a:solidFill>
                  <a:srgbClr val="1D1F22"/>
                </a:solidFill>
                <a:highlight>
                  <a:srgbClr val="FFFFFF"/>
                </a:highlight>
              </a:rPr>
              <a:t> linear algebra, statistics, data handling, etc.</a:t>
            </a:r>
            <a:endParaRPr sz="1600"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8" name="Google Shape;108;p19"/>
          <p:cNvSpPr txBox="1"/>
          <p:nvPr/>
        </p:nvSpPr>
        <p:spPr>
          <a:xfrm>
            <a:off x="2599675" y="4272675"/>
            <a:ext cx="37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From Spark MLlib  documentation page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Components of Spark MLlib API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2400250" y="1267725"/>
            <a:ext cx="6555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Transformer</a:t>
            </a:r>
            <a:r>
              <a:rPr lang="en" sz="1400"/>
              <a:t>-For data preparation and also inference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Takes a DataFrame as input, and returns a new DataFrame with one or more columns appended to it.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Transformers do not learn any parameters from your data and simply apply rule-based transformations to either prepare data for model training or generate predictions using a trained MLlib model.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 sz="1400"/>
              <a:t>hey have a .</a:t>
            </a:r>
            <a:r>
              <a:rPr lang="en" sz="1400">
                <a:solidFill>
                  <a:schemeClr val="dk1"/>
                </a:solidFill>
              </a:rPr>
              <a:t>transform()</a:t>
            </a:r>
            <a:r>
              <a:rPr lang="en" sz="1400"/>
              <a:t> method.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Estimator-</a:t>
            </a:r>
            <a:r>
              <a:rPr lang="en" sz="1400"/>
              <a:t>you can </a:t>
            </a:r>
            <a:r>
              <a:rPr lang="en" sz="1400"/>
              <a:t>think</a:t>
            </a:r>
            <a:r>
              <a:rPr lang="en" sz="1400"/>
              <a:t> of this as the model object as it </a:t>
            </a:r>
            <a:r>
              <a:rPr lang="en" sz="1400"/>
              <a:t>earns (or “fits”) parameters from your DataFrame via a .fit() method and returns a model, which is a transformer.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Pipeline</a:t>
            </a:r>
            <a:r>
              <a:rPr i="1" lang="en" sz="1400"/>
              <a:t>-</a:t>
            </a:r>
            <a:r>
              <a:rPr lang="en" sz="1400"/>
              <a:t>Organizes a series of transformers and estimators into a single model. 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Resources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Machine Learning System Design</a:t>
            </a:r>
            <a:r>
              <a:rPr lang="en"/>
              <a:t>- A must read for any student who wants to pass DS interviews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Spark MLlib documentation for a hello world 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A Guide to Scaling ML Systems in Production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Demystifying Parallel and Distributed Deep Learning: An In-Depth Concurrency Analysis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