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aleway"/>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bold.fntdata"/><Relationship Id="rId14" Type="http://schemas.openxmlformats.org/officeDocument/2006/relationships/slide" Target="slides/slide9.xml"/><Relationship Id="rId36" Type="http://schemas.openxmlformats.org/officeDocument/2006/relationships/font" Target="fonts/Raleway-regular.fntdata"/><Relationship Id="rId17" Type="http://schemas.openxmlformats.org/officeDocument/2006/relationships/slide" Target="slides/slide12.xml"/><Relationship Id="rId39" Type="http://schemas.openxmlformats.org/officeDocument/2006/relationships/font" Target="fonts/Raleway-boldItalic.fntdata"/><Relationship Id="rId16" Type="http://schemas.openxmlformats.org/officeDocument/2006/relationships/slide" Target="slides/slide11.xml"/><Relationship Id="rId38" Type="http://schemas.openxmlformats.org/officeDocument/2006/relationships/font" Target="fonts/Raleway-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dafb24f4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dafb24f4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d41b6f4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d41b6f4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b263301a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b263301a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d41b6f4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d41b6f4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b263301a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b263301a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b263301a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b263301a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b263301a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b263301a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b321c6428_1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b321c6428_1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b321c6428_1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b321c6428_1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b321c6428_1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b321c6428_1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aaeedbd7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aaeedbd7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b321c6428_1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b321c6428_1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b321c6428_1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b321c6428_1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b321c6428_13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b321c6428_1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b321c6428_1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b321c6428_1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b321c6428_1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b321c6428_1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b321c6428_1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b321c6428_1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b321c6428_13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b321c6428_1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b321c6428_1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0b321c6428_1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b321c6428_13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b321c6428_1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b321c6428_13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0b321c6428_13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dafb24f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dafb24f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b321c6428_13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0b321c6428_13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dafb24f4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dafb24f4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dafb24f4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dafb24f4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dafb24f4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dafb24f4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dafb24f4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dafb24f4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dafb24f4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dafb24f4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dafb24f4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dafb24f4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spark.apache.org/docs/latest/rdd-programming-guide.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databrick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spark.apache.org" TargetMode="External"/><Relationship Id="rId4" Type="http://schemas.openxmlformats.org/officeDocument/2006/relationships/hyperlink" Target="https://drive.google.com/file/d/1pRnz1YNJXzsQb2FJA2gsWVuaDFm2cqzG/view?usp=sharing" TargetMode="External"/><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hyperlink" Target="https://spark.apache.org/docs/latest/api/python/reference/pyspark.sql.html#data-typ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 APIs with Focus on DataFrames</a:t>
            </a:r>
            <a:endParaRPr/>
          </a:p>
        </p:txBody>
      </p:sp>
      <p:sp>
        <p:nvSpPr>
          <p:cNvPr id="73" name="Google Shape;73;p13"/>
          <p:cNvSpPr txBox="1"/>
          <p:nvPr/>
        </p:nvSpPr>
        <p:spPr>
          <a:xfrm>
            <a:off x="2390267" y="3238450"/>
            <a:ext cx="6331500" cy="1241700"/>
          </a:xfrm>
          <a:prstGeom prst="rect">
            <a:avLst/>
          </a:prstGeom>
          <a:noFill/>
          <a:ln>
            <a:noFill/>
          </a:ln>
        </p:spPr>
        <p:txBody>
          <a:bodyPr anchorCtr="0" anchor="b" bIns="91425" lIns="91425" spcFirstLastPara="1" rIns="91425" wrap="square" tIns="91425">
            <a:normAutofit/>
          </a:bodyPr>
          <a:lstStyle/>
          <a:p>
            <a:pPr indent="0" lvl="0" marL="0" rtl="0" algn="l">
              <a:spcBef>
                <a:spcPts val="0"/>
              </a:spcBef>
              <a:spcAft>
                <a:spcPts val="0"/>
              </a:spcAft>
              <a:buNone/>
            </a:pPr>
            <a:r>
              <a:t/>
            </a:r>
            <a:endParaRPr sz="1800">
              <a:solidFill>
                <a:srgbClr val="FFFFFF"/>
              </a:solidFill>
              <a:latin typeface="Lato"/>
              <a:ea typeface="Lato"/>
              <a:cs typeface="Lato"/>
              <a:sym typeface="Lato"/>
            </a:endParaRPr>
          </a:p>
          <a:p>
            <a:pPr indent="0" lvl="0" marL="0" rtl="0" algn="l">
              <a:spcBef>
                <a:spcPts val="0"/>
              </a:spcBef>
              <a:spcAft>
                <a:spcPts val="0"/>
              </a:spcAft>
              <a:buNone/>
            </a:pPr>
            <a:r>
              <a:rPr lang="en" sz="1800">
                <a:solidFill>
                  <a:srgbClr val="FFFFFF"/>
                </a:solidFill>
                <a:latin typeface="Lato"/>
                <a:ea typeface="Lato"/>
                <a:cs typeface="Lato"/>
                <a:sym typeface="Lato"/>
              </a:rPr>
              <a:t>Big Data Analytics with Python, AIMS-Rwanda 2022</a:t>
            </a:r>
            <a:endParaRPr sz="1800">
              <a:solidFill>
                <a:srgbClr val="FFFFFF"/>
              </a:solidFill>
              <a:latin typeface="Lato"/>
              <a:ea typeface="Lato"/>
              <a:cs typeface="Lato"/>
              <a:sym typeface="Lato"/>
            </a:endParaRPr>
          </a:p>
          <a:p>
            <a:pPr indent="0" lvl="0" marL="0" rtl="0" algn="l">
              <a:spcBef>
                <a:spcPts val="0"/>
              </a:spcBef>
              <a:spcAft>
                <a:spcPts val="0"/>
              </a:spcAft>
              <a:buNone/>
            </a:pPr>
            <a:r>
              <a:rPr lang="en" sz="1800" u="sng">
                <a:solidFill>
                  <a:srgbClr val="FFFFFF"/>
                </a:solidFill>
                <a:latin typeface="Lato"/>
                <a:ea typeface="Lato"/>
                <a:cs typeface="Lato"/>
                <a:sym typeface="Lato"/>
              </a:rPr>
              <a:t>Dunstan Matekenya, PhD</a:t>
            </a:r>
            <a:endParaRPr sz="1800" u="sng">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 Why Still Learn About RDD’s</a:t>
            </a:r>
            <a:endParaRPr/>
          </a:p>
        </p:txBody>
      </p:sp>
      <p:sp>
        <p:nvSpPr>
          <p:cNvPr id="137" name="Google Shape;137;p2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Because RDDs are the most </a:t>
            </a:r>
            <a:r>
              <a:rPr lang="en"/>
              <a:t>basic</a:t>
            </a:r>
            <a:r>
              <a:rPr lang="en"/>
              <a:t> abstraction, they also provide the most flexibility. When the functionality you need isn’t available or isn’t working well in the </a:t>
            </a:r>
            <a:r>
              <a:rPr lang="en"/>
              <a:t>structured APIs like DataFrames, you will have no choice but to program using RDDs.</a:t>
            </a:r>
            <a:endParaRPr/>
          </a:p>
          <a:p>
            <a:pPr indent="-342900" lvl="0" marL="457200" rtl="0" algn="l">
              <a:spcBef>
                <a:spcPts val="0"/>
              </a:spcBef>
              <a:spcAft>
                <a:spcPts val="0"/>
              </a:spcAft>
              <a:buSzPts val="1800"/>
              <a:buChar char="●"/>
            </a:pPr>
            <a:r>
              <a:rPr lang="en"/>
              <a:t>Furthermore, </a:t>
            </a:r>
            <a:r>
              <a:rPr lang="en"/>
              <a:t>all the structured APIs are built using RDDs, as such it pays to know a little about RDDs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Spark’s Structured APIs</a:t>
            </a:r>
            <a:endParaRPr/>
          </a:p>
        </p:txBody>
      </p:sp>
      <p:sp>
        <p:nvSpPr>
          <p:cNvPr id="143" name="Google Shape;143;p23"/>
          <p:cNvSpPr txBox="1"/>
          <p:nvPr>
            <p:ph idx="1" type="body"/>
          </p:nvPr>
        </p:nvSpPr>
        <p:spPr>
          <a:xfrm>
            <a:off x="4541825" y="1398800"/>
            <a:ext cx="4534200" cy="3002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It's</a:t>
            </a:r>
            <a:r>
              <a:rPr lang="en"/>
              <a:t> important to note as previously mentioned that initially, Spark only had RDDs which are hard to work with for data science tasks</a:t>
            </a:r>
            <a:endParaRPr/>
          </a:p>
          <a:p>
            <a:pPr indent="-317182" lvl="0" marL="457200" rtl="0" algn="l">
              <a:spcBef>
                <a:spcPts val="0"/>
              </a:spcBef>
              <a:spcAft>
                <a:spcPts val="0"/>
              </a:spcAft>
              <a:buSzPct val="100000"/>
              <a:buChar char="●"/>
            </a:pPr>
            <a:r>
              <a:rPr lang="en"/>
              <a:t>The structured APIs solved that problem by providing high level language for interacting with data </a:t>
            </a:r>
            <a:endParaRPr/>
          </a:p>
          <a:p>
            <a:pPr indent="-317182" lvl="0" marL="457200" rtl="0" algn="l">
              <a:spcBef>
                <a:spcPts val="0"/>
              </a:spcBef>
              <a:spcAft>
                <a:spcPts val="0"/>
              </a:spcAft>
              <a:buSzPct val="100000"/>
              <a:buChar char="●"/>
            </a:pPr>
            <a:r>
              <a:rPr lang="en"/>
              <a:t>There are obvious advantages for the structured APIs such as expressivity, simplicity, composability, and uniformity.</a:t>
            </a:r>
            <a:endParaRPr/>
          </a:p>
          <a:p>
            <a:pPr indent="-317182" lvl="0" marL="457200" rtl="0" algn="l">
              <a:spcBef>
                <a:spcPts val="0"/>
              </a:spcBef>
              <a:spcAft>
                <a:spcPts val="0"/>
              </a:spcAft>
              <a:buSzPct val="100000"/>
              <a:buChar char="●"/>
            </a:pPr>
            <a:r>
              <a:rPr lang="en"/>
              <a:t>Spark provides three structured APIs: DataFrames, Datasets and SQL</a:t>
            </a:r>
            <a:endParaRPr/>
          </a:p>
          <a:p>
            <a:pPr indent="-317182" lvl="0" marL="457200" rtl="0" algn="l">
              <a:spcBef>
                <a:spcPts val="0"/>
              </a:spcBef>
              <a:spcAft>
                <a:spcPts val="0"/>
              </a:spcAft>
              <a:buSzPct val="100000"/>
              <a:buChar char="●"/>
            </a:pPr>
            <a:r>
              <a:rPr lang="en"/>
              <a:t>However, all structured APIs are built on top of the Spark SQL engine</a:t>
            </a:r>
            <a:endParaRPr/>
          </a:p>
        </p:txBody>
      </p:sp>
      <p:pic>
        <p:nvPicPr>
          <p:cNvPr id="144" name="Google Shape;144;p23"/>
          <p:cNvPicPr preferRelativeResize="0"/>
          <p:nvPr/>
        </p:nvPicPr>
        <p:blipFill>
          <a:blip r:embed="rId3">
            <a:alphaModFix/>
          </a:blip>
          <a:stretch>
            <a:fillRect/>
          </a:stretch>
        </p:blipFill>
        <p:spPr>
          <a:xfrm>
            <a:off x="167800" y="1499800"/>
            <a:ext cx="3971214" cy="27319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1126575"/>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Short Exercise:</a:t>
            </a:r>
            <a:r>
              <a:rPr lang="en"/>
              <a:t> Compare and Contrast RDDs Vs. the DataFrames API through a simple but common data science task: aggregate by some key and compute summary </a:t>
            </a:r>
            <a:r>
              <a:rPr lang="en"/>
              <a:t>statistic -a group by operation.</a:t>
            </a:r>
            <a:endParaRPr/>
          </a:p>
        </p:txBody>
      </p:sp>
      <p:sp>
        <p:nvSpPr>
          <p:cNvPr id="150" name="Google Shape;150;p24"/>
          <p:cNvSpPr txBox="1"/>
          <p:nvPr/>
        </p:nvSpPr>
        <p:spPr>
          <a:xfrm>
            <a:off x="846300" y="3523825"/>
            <a:ext cx="7076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Lato"/>
                <a:ea typeface="Lato"/>
                <a:cs typeface="Lato"/>
                <a:sym typeface="Lato"/>
              </a:rPr>
              <a:t>Run the </a:t>
            </a:r>
            <a:r>
              <a:rPr lang="en" sz="2200">
                <a:solidFill>
                  <a:schemeClr val="dk1"/>
                </a:solidFill>
                <a:latin typeface="Lato"/>
                <a:ea typeface="Lato"/>
                <a:cs typeface="Lato"/>
                <a:sym typeface="Lato"/>
              </a:rPr>
              <a:t>RDDs-vs-DataFrames Notebook and play with it.</a:t>
            </a:r>
            <a:endParaRPr sz="2200">
              <a:solidFill>
                <a:schemeClr val="dk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85200" y="1632075"/>
            <a:ext cx="8373600" cy="15420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3600"/>
              <a:t>For detailed knowledge on how to work with RDD’s, follow this </a:t>
            </a:r>
            <a:r>
              <a:rPr lang="en" sz="3600" u="sng">
                <a:solidFill>
                  <a:schemeClr val="hlink"/>
                </a:solidFill>
                <a:hlinkClick r:id="rId3"/>
              </a:rPr>
              <a:t>Spark tutorial</a:t>
            </a:r>
            <a:endParaRPr sz="3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2400250" y="575950"/>
            <a:ext cx="66759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Spark’s Structured APIs-More Advantages</a:t>
            </a:r>
            <a:endParaRPr/>
          </a:p>
        </p:txBody>
      </p:sp>
      <p:sp>
        <p:nvSpPr>
          <p:cNvPr id="161" name="Google Shape;161;p26"/>
          <p:cNvSpPr txBox="1"/>
          <p:nvPr>
            <p:ph idx="1" type="body"/>
          </p:nvPr>
        </p:nvSpPr>
        <p:spPr>
          <a:xfrm>
            <a:off x="2575450" y="1581200"/>
            <a:ext cx="65007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Very  simple to write the code</a:t>
            </a:r>
            <a:endParaRPr/>
          </a:p>
          <a:p>
            <a:pPr indent="-342900" lvl="0" marL="457200" rtl="0" algn="l">
              <a:spcBef>
                <a:spcPts val="0"/>
              </a:spcBef>
              <a:spcAft>
                <a:spcPts val="0"/>
              </a:spcAft>
              <a:buSzPts val="1800"/>
              <a:buChar char="●"/>
            </a:pPr>
            <a:r>
              <a:rPr lang="en"/>
              <a:t>Familiar style for data analysts and scientists</a:t>
            </a:r>
            <a:endParaRPr/>
          </a:p>
          <a:p>
            <a:pPr indent="-342900" lvl="0" marL="457200" rtl="0" algn="l">
              <a:spcBef>
                <a:spcPts val="0"/>
              </a:spcBef>
              <a:spcAft>
                <a:spcPts val="0"/>
              </a:spcAft>
              <a:buSzPts val="1800"/>
              <a:buChar char="●"/>
            </a:pPr>
            <a:r>
              <a:rPr lang="en"/>
              <a:t>The </a:t>
            </a:r>
            <a:r>
              <a:rPr lang="en"/>
              <a:t>structure of Spark’s high-level APIs also introduces uniformity across its components and languages. </a:t>
            </a:r>
            <a:endParaRPr/>
          </a:p>
          <a:p>
            <a:pPr indent="-342900" lvl="0" marL="457200" rtl="0" algn="l">
              <a:spcBef>
                <a:spcPts val="0"/>
              </a:spcBef>
              <a:spcAft>
                <a:spcPts val="0"/>
              </a:spcAft>
              <a:buSzPts val="1800"/>
              <a:buChar char="●"/>
            </a:pPr>
            <a:r>
              <a:rPr lang="en"/>
              <a:t>Since Spark can inspect or parse queries which come from high level APIs and understand our intention, it can optimize or arrange the operations for efficient execution. As opposed to RDDs where the responsibility of </a:t>
            </a:r>
            <a:r>
              <a:rPr lang="en"/>
              <a:t>optimization</a:t>
            </a:r>
            <a:r>
              <a:rPr lang="en"/>
              <a:t> is left to the developer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240750" y="1617475"/>
            <a:ext cx="8780700" cy="15420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3600"/>
              <a:t>Introducing the </a:t>
            </a:r>
            <a:r>
              <a:rPr lang="en" sz="3600" u="sng"/>
              <a:t>Spark DataFrames API</a:t>
            </a:r>
            <a:endParaRPr sz="3600" u="sng"/>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281425" y="134350"/>
            <a:ext cx="87945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990"/>
              <a:buFont typeface="Arial"/>
              <a:buNone/>
            </a:pPr>
            <a:r>
              <a:rPr lang="en" sz="2600"/>
              <a:t>What’s Important to Know About the DataFrames API</a:t>
            </a:r>
            <a:endParaRPr sz="2600"/>
          </a:p>
          <a:p>
            <a:pPr indent="0" lvl="0" marL="0" rtl="0" algn="l">
              <a:spcBef>
                <a:spcPts val="0"/>
              </a:spcBef>
              <a:spcAft>
                <a:spcPts val="0"/>
              </a:spcAft>
              <a:buSzPts val="990"/>
              <a:buNone/>
            </a:pPr>
            <a:r>
              <a:t/>
            </a:r>
            <a:endParaRPr sz="2600"/>
          </a:p>
        </p:txBody>
      </p:sp>
      <p:sp>
        <p:nvSpPr>
          <p:cNvPr id="172" name="Google Shape;172;p28"/>
          <p:cNvSpPr txBox="1"/>
          <p:nvPr/>
        </p:nvSpPr>
        <p:spPr>
          <a:xfrm>
            <a:off x="153200" y="886025"/>
            <a:ext cx="8835000" cy="3586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Lato"/>
              <a:buAutoNum type="arabicPeriod"/>
            </a:pPr>
            <a:r>
              <a:rPr lang="en" sz="1700">
                <a:latin typeface="Lato"/>
                <a:ea typeface="Lato"/>
                <a:cs typeface="Lato"/>
                <a:sym typeface="Lato"/>
              </a:rPr>
              <a:t>How to create DataFrames (e.g., from external data sources, using Python objects)</a:t>
            </a:r>
            <a:endParaRPr sz="1700">
              <a:latin typeface="Lato"/>
              <a:ea typeface="Lato"/>
              <a:cs typeface="Lato"/>
              <a:sym typeface="Lato"/>
            </a:endParaRPr>
          </a:p>
          <a:p>
            <a:pPr indent="-336550" lvl="0" marL="457200" rtl="0" algn="l">
              <a:spcBef>
                <a:spcPts val="0"/>
              </a:spcBef>
              <a:spcAft>
                <a:spcPts val="0"/>
              </a:spcAft>
              <a:buSzPts val="1700"/>
              <a:buFont typeface="Lato"/>
              <a:buAutoNum type="arabicPeriod"/>
            </a:pPr>
            <a:r>
              <a:rPr lang="en" sz="1700">
                <a:latin typeface="Lato"/>
                <a:ea typeface="Lato"/>
                <a:cs typeface="Lato"/>
                <a:sym typeface="Lato"/>
              </a:rPr>
              <a:t>How to define schemas and why they are important in some cases</a:t>
            </a:r>
            <a:endParaRPr sz="1700">
              <a:latin typeface="Lato"/>
              <a:ea typeface="Lato"/>
              <a:cs typeface="Lato"/>
              <a:sym typeface="Lato"/>
            </a:endParaRPr>
          </a:p>
          <a:p>
            <a:pPr indent="-336550" lvl="0" marL="457200" rtl="0" algn="l">
              <a:spcBef>
                <a:spcPts val="0"/>
              </a:spcBef>
              <a:spcAft>
                <a:spcPts val="0"/>
              </a:spcAft>
              <a:buSzPts val="1700"/>
              <a:buFont typeface="Lato"/>
              <a:buAutoNum type="arabicPeriod"/>
            </a:pPr>
            <a:r>
              <a:rPr lang="en" sz="1700">
                <a:latin typeface="Lato"/>
                <a:ea typeface="Lato"/>
                <a:cs typeface="Lato"/>
                <a:sym typeface="Lato"/>
              </a:rPr>
              <a:t>How to work with DataFrames columns and expressions (e.g., add new columns using expression and other columns)</a:t>
            </a:r>
            <a:endParaRPr sz="1700">
              <a:latin typeface="Lato"/>
              <a:ea typeface="Lato"/>
              <a:cs typeface="Lato"/>
              <a:sym typeface="Lato"/>
            </a:endParaRPr>
          </a:p>
          <a:p>
            <a:pPr indent="-336550" lvl="0" marL="457200" rtl="0" algn="l">
              <a:spcBef>
                <a:spcPts val="0"/>
              </a:spcBef>
              <a:spcAft>
                <a:spcPts val="0"/>
              </a:spcAft>
              <a:buSzPts val="1700"/>
              <a:buFont typeface="Lato"/>
              <a:buAutoNum type="arabicPeriod"/>
            </a:pPr>
            <a:r>
              <a:rPr lang="en" sz="1700">
                <a:latin typeface="Lato"/>
                <a:ea typeface="Lato"/>
                <a:cs typeface="Lato"/>
                <a:sym typeface="Lato"/>
              </a:rPr>
              <a:t>How to work with the Row DataType which is what you each row of the DataFrames contain</a:t>
            </a:r>
            <a:endParaRPr sz="1700">
              <a:latin typeface="Lato"/>
              <a:ea typeface="Lato"/>
              <a:cs typeface="Lato"/>
              <a:sym typeface="Lato"/>
            </a:endParaRPr>
          </a:p>
          <a:p>
            <a:pPr indent="-336550" lvl="0" marL="457200" rtl="0" algn="l">
              <a:spcBef>
                <a:spcPts val="0"/>
              </a:spcBef>
              <a:spcAft>
                <a:spcPts val="0"/>
              </a:spcAft>
              <a:buSzPts val="1700"/>
              <a:buFont typeface="Lato"/>
              <a:buAutoNum type="arabicPeriod"/>
            </a:pPr>
            <a:r>
              <a:rPr lang="en" sz="1700">
                <a:latin typeface="Lato"/>
                <a:ea typeface="Lato"/>
                <a:cs typeface="Lato"/>
                <a:sym typeface="Lato"/>
              </a:rPr>
              <a:t>How to perform common DataFrames operation (e.g., saving to disk, transforming DataFrames, aggregate functions, collection functions, statistical functions etc)</a:t>
            </a:r>
            <a:endParaRPr sz="1700">
              <a:latin typeface="Lato"/>
              <a:ea typeface="Lato"/>
              <a:cs typeface="Lato"/>
              <a:sym typeface="Lato"/>
            </a:endParaRPr>
          </a:p>
          <a:p>
            <a:pPr indent="-336550" lvl="0" marL="457200" rtl="0" algn="l">
              <a:spcBef>
                <a:spcPts val="0"/>
              </a:spcBef>
              <a:spcAft>
                <a:spcPts val="0"/>
              </a:spcAft>
              <a:buSzPts val="1700"/>
              <a:buFont typeface="Lato"/>
              <a:buAutoNum type="arabicPeriod"/>
            </a:pPr>
            <a:r>
              <a:rPr lang="en" sz="1700">
                <a:latin typeface="Lato"/>
                <a:ea typeface="Lato"/>
                <a:cs typeface="Lato"/>
                <a:sym typeface="Lato"/>
              </a:rPr>
              <a:t>How to perform higher order functions on DataFrames (e.g., working with Spark’s complex data types such as arrays, defining your own functions and applying them on the DataFrame</a:t>
            </a:r>
            <a:endParaRPr sz="1700">
              <a:latin typeface="Lato"/>
              <a:ea typeface="Lato"/>
              <a:cs typeface="Lato"/>
              <a:sym typeface="Lato"/>
            </a:endParaRPr>
          </a:p>
          <a:p>
            <a:pPr indent="-336550" lvl="0" marL="457200" rtl="0" algn="l">
              <a:spcBef>
                <a:spcPts val="0"/>
              </a:spcBef>
              <a:spcAft>
                <a:spcPts val="0"/>
              </a:spcAft>
              <a:buSzPts val="1700"/>
              <a:buFont typeface="Lato"/>
              <a:buAutoNum type="arabicPeriod"/>
            </a:pPr>
            <a:r>
              <a:rPr lang="en" sz="1700">
                <a:latin typeface="Lato"/>
                <a:ea typeface="Lato"/>
                <a:cs typeface="Lato"/>
                <a:sym typeface="Lato"/>
              </a:rPr>
              <a:t>Know how to switch between Spark DataFrames and other data structures. For instance, convert DatFrame to RDD, to Pandas DataFrame, to Python list etc</a:t>
            </a:r>
            <a:endParaRPr sz="17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2400250" y="575950"/>
            <a:ext cx="66759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DataFrame Operations</a:t>
            </a:r>
            <a:endParaRPr/>
          </a:p>
        </p:txBody>
      </p:sp>
      <p:sp>
        <p:nvSpPr>
          <p:cNvPr id="178" name="Google Shape;178;p29"/>
          <p:cNvSpPr txBox="1"/>
          <p:nvPr>
            <p:ph idx="1" type="body"/>
          </p:nvPr>
        </p:nvSpPr>
        <p:spPr>
          <a:xfrm>
            <a:off x="2575450" y="1581200"/>
            <a:ext cx="6500700" cy="3002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Reading, writing to file</a:t>
            </a:r>
            <a:endParaRPr sz="1600"/>
          </a:p>
          <a:p>
            <a:pPr indent="-330200" lvl="0" marL="457200" rtl="0" algn="l">
              <a:spcBef>
                <a:spcPts val="0"/>
              </a:spcBef>
              <a:spcAft>
                <a:spcPts val="0"/>
              </a:spcAft>
              <a:buSzPts val="1600"/>
              <a:buChar char="●"/>
            </a:pPr>
            <a:r>
              <a:rPr lang="en" sz="1600">
                <a:latin typeface="Arial"/>
                <a:ea typeface="Arial"/>
                <a:cs typeface="Arial"/>
                <a:sym typeface="Arial"/>
              </a:rPr>
              <a:t>Projections and filters</a:t>
            </a:r>
            <a:endParaRPr sz="1600">
              <a:latin typeface="Arial"/>
              <a:ea typeface="Arial"/>
              <a:cs typeface="Arial"/>
              <a:sym typeface="Arial"/>
            </a:endParaRPr>
          </a:p>
          <a:p>
            <a:pPr indent="-330200" lvl="0" marL="457200" rtl="0" algn="l">
              <a:spcBef>
                <a:spcPts val="0"/>
              </a:spcBef>
              <a:spcAft>
                <a:spcPts val="0"/>
              </a:spcAft>
              <a:buSzPts val="1600"/>
              <a:buChar char="●"/>
            </a:pPr>
            <a:r>
              <a:rPr lang="en" sz="1600">
                <a:latin typeface="Arial"/>
                <a:ea typeface="Arial"/>
                <a:cs typeface="Arial"/>
                <a:sym typeface="Arial"/>
              </a:rPr>
              <a:t>Renaming, adding, and dropping columns</a:t>
            </a:r>
            <a:endParaRPr sz="1600">
              <a:latin typeface="Arial"/>
              <a:ea typeface="Arial"/>
              <a:cs typeface="Arial"/>
              <a:sym typeface="Arial"/>
            </a:endParaRPr>
          </a:p>
          <a:p>
            <a:pPr indent="-330200" lvl="0" marL="457200" rtl="0" algn="l">
              <a:spcBef>
                <a:spcPts val="0"/>
              </a:spcBef>
              <a:spcAft>
                <a:spcPts val="0"/>
              </a:spcAft>
              <a:buSzPts val="1600"/>
              <a:buChar char="●"/>
            </a:pPr>
            <a:r>
              <a:rPr lang="en" sz="1600"/>
              <a:t>Aggregations</a:t>
            </a:r>
            <a:endParaRPr sz="1600"/>
          </a:p>
          <a:p>
            <a:pPr indent="-330200" lvl="0" marL="457200" rtl="0" algn="l">
              <a:spcBef>
                <a:spcPts val="0"/>
              </a:spcBef>
              <a:spcAft>
                <a:spcPts val="0"/>
              </a:spcAft>
              <a:buClr>
                <a:schemeClr val="dk1"/>
              </a:buClr>
              <a:buSzPts val="1600"/>
              <a:buChar char="●"/>
            </a:pPr>
            <a:r>
              <a:rPr lang="en" sz="1600">
                <a:solidFill>
                  <a:schemeClr val="dk1"/>
                </a:solidFill>
              </a:rPr>
              <a:t>Higher order functions</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User defined functions (udf)</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Spark built-in functions</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Functions for complex data types</a:t>
            </a:r>
            <a:endParaRPr sz="16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2400250" y="575950"/>
            <a:ext cx="66759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 Built-in Functions</a:t>
            </a:r>
            <a:endParaRPr/>
          </a:p>
        </p:txBody>
      </p:sp>
      <p:sp>
        <p:nvSpPr>
          <p:cNvPr id="184" name="Google Shape;184;p30"/>
          <p:cNvSpPr txBox="1"/>
          <p:nvPr>
            <p:ph idx="1" type="body"/>
          </p:nvPr>
        </p:nvSpPr>
        <p:spPr>
          <a:xfrm>
            <a:off x="2575450" y="1581200"/>
            <a:ext cx="6500700" cy="3002400"/>
          </a:xfrm>
          <a:prstGeom prst="rect">
            <a:avLst/>
          </a:prstGeom>
        </p:spPr>
        <p:txBody>
          <a:bodyPr anchorCtr="0" anchor="t" bIns="91425" lIns="91425" spcFirstLastPara="1" rIns="91425" wrap="square" tIns="91425">
            <a:normAutofit/>
          </a:bodyPr>
          <a:lstStyle/>
          <a:p>
            <a:pPr indent="-330200" lvl="0" marL="457200" rtl="0" algn="l">
              <a:spcBef>
                <a:spcPts val="1200"/>
              </a:spcBef>
              <a:spcAft>
                <a:spcPts val="0"/>
              </a:spcAft>
              <a:buClr>
                <a:srgbClr val="000000"/>
              </a:buClr>
              <a:buSzPts val="1600"/>
              <a:buChar char="●"/>
            </a:pPr>
            <a:r>
              <a:rPr lang="en" sz="1600">
                <a:solidFill>
                  <a:srgbClr val="000000"/>
                </a:solidFill>
              </a:rPr>
              <a:t>Aggregate functions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Collection functions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Datetime functions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Math functions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Miscellaneous functions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Non-aggregate functions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Sorting functions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String functions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UDF functions</a:t>
            </a:r>
            <a:endParaRPr sz="1600">
              <a:solidFill>
                <a:srgbClr val="000000"/>
              </a:solidFill>
            </a:endParaRPr>
          </a:p>
          <a:p>
            <a:pPr indent="-330200" lvl="0" marL="457200" rtl="0" algn="l">
              <a:spcBef>
                <a:spcPts val="0"/>
              </a:spcBef>
              <a:spcAft>
                <a:spcPts val="0"/>
              </a:spcAft>
              <a:buClr>
                <a:srgbClr val="000000"/>
              </a:buClr>
              <a:buSzPts val="1600"/>
              <a:buFont typeface="Lato"/>
              <a:buChar char="●"/>
            </a:pPr>
            <a:r>
              <a:rPr lang="en" sz="1600">
                <a:solidFill>
                  <a:srgbClr val="000000"/>
                </a:solidFill>
              </a:rPr>
              <a:t>Window functions</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125450"/>
            <a:ext cx="8520600" cy="63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990"/>
              <a:buFont typeface="Arial"/>
              <a:buNone/>
            </a:pPr>
            <a:r>
              <a:rPr lang="en" sz="2100"/>
              <a:t>Other Structured APIs in Spark: Datasets</a:t>
            </a:r>
            <a:endParaRPr sz="2100"/>
          </a:p>
        </p:txBody>
      </p:sp>
      <p:pic>
        <p:nvPicPr>
          <p:cNvPr id="190" name="Google Shape;190;p31"/>
          <p:cNvPicPr preferRelativeResize="0"/>
          <p:nvPr/>
        </p:nvPicPr>
        <p:blipFill>
          <a:blip r:embed="rId3">
            <a:alphaModFix/>
          </a:blip>
          <a:stretch>
            <a:fillRect/>
          </a:stretch>
        </p:blipFill>
        <p:spPr>
          <a:xfrm>
            <a:off x="109000" y="765046"/>
            <a:ext cx="8229599" cy="3174275"/>
          </a:xfrm>
          <a:prstGeom prst="rect">
            <a:avLst/>
          </a:prstGeom>
          <a:noFill/>
          <a:ln>
            <a:noFill/>
          </a:ln>
        </p:spPr>
      </p:pic>
      <p:sp>
        <p:nvSpPr>
          <p:cNvPr id="191" name="Google Shape;191;p31"/>
          <p:cNvSpPr txBox="1"/>
          <p:nvPr/>
        </p:nvSpPr>
        <p:spPr>
          <a:xfrm>
            <a:off x="183950" y="3971725"/>
            <a:ext cx="83574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latin typeface="Lato"/>
                <a:ea typeface="Lato"/>
                <a:cs typeface="Lato"/>
                <a:sym typeface="Lato"/>
              </a:rPr>
              <a:t>"</a:t>
            </a:r>
            <a:r>
              <a:rPr lang="en">
                <a:latin typeface="Lato"/>
                <a:ea typeface="Lato"/>
                <a:cs typeface="Lato"/>
                <a:sym typeface="Lato"/>
              </a:rPr>
              <a:t>In Spark’s supported languages, Datasets make sense only in Java and Scala, whereas in Python and R only DataFrames make sense.” </a:t>
            </a:r>
            <a:r>
              <a:rPr lang="en">
                <a:solidFill>
                  <a:schemeClr val="dk1"/>
                </a:solidFill>
                <a:latin typeface="Lato"/>
                <a:ea typeface="Lato"/>
                <a:cs typeface="Lato"/>
                <a:sym typeface="Lato"/>
              </a:rPr>
              <a:t>Learning Spark</a:t>
            </a:r>
            <a:endParaRPr>
              <a:solidFill>
                <a:schemeClr val="dk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en"/>
              <a:t>Review Spark APIs</a:t>
            </a:r>
            <a:endParaRPr/>
          </a:p>
          <a:p>
            <a:pPr indent="-342900" lvl="0" marL="457200" rtl="0" algn="l">
              <a:spcBef>
                <a:spcPts val="0"/>
              </a:spcBef>
              <a:spcAft>
                <a:spcPts val="0"/>
              </a:spcAft>
              <a:buSzPts val="1800"/>
              <a:buAutoNum type="arabicPeriod"/>
            </a:pPr>
            <a:r>
              <a:rPr lang="en"/>
              <a:t>Spark Data  Types</a:t>
            </a:r>
            <a:endParaRPr/>
          </a:p>
          <a:p>
            <a:pPr indent="-342900" lvl="0" marL="457200" rtl="0" algn="l">
              <a:spcBef>
                <a:spcPts val="0"/>
              </a:spcBef>
              <a:spcAft>
                <a:spcPts val="0"/>
              </a:spcAft>
              <a:buSzPts val="1800"/>
              <a:buAutoNum type="arabicPeriod"/>
            </a:pPr>
            <a:r>
              <a:rPr lang="en"/>
              <a:t>Working with RDDs</a:t>
            </a:r>
            <a:endParaRPr/>
          </a:p>
          <a:p>
            <a:pPr indent="-342900" lvl="0" marL="457200" rtl="0" algn="l">
              <a:spcBef>
                <a:spcPts val="0"/>
              </a:spcBef>
              <a:spcAft>
                <a:spcPts val="0"/>
              </a:spcAft>
              <a:buSzPts val="1800"/>
              <a:buAutoNum type="arabicPeriod"/>
            </a:pPr>
            <a:r>
              <a:rPr lang="en"/>
              <a:t>Structured APIs</a:t>
            </a:r>
            <a:endParaRPr/>
          </a:p>
          <a:p>
            <a:pPr indent="-342900" lvl="0" marL="457200" rtl="0" algn="l">
              <a:spcBef>
                <a:spcPts val="0"/>
              </a:spcBef>
              <a:spcAft>
                <a:spcPts val="0"/>
              </a:spcAft>
              <a:buSzPts val="1800"/>
              <a:buAutoNum type="arabicPeriod"/>
            </a:pPr>
            <a:r>
              <a:rPr lang="en"/>
              <a:t>Spark DataFrames</a:t>
            </a:r>
            <a:endParaRPr/>
          </a:p>
          <a:p>
            <a:pPr indent="-342900" lvl="0" marL="457200" rtl="0" algn="l">
              <a:spcBef>
                <a:spcPts val="0"/>
              </a:spcBef>
              <a:spcAft>
                <a:spcPts val="0"/>
              </a:spcAft>
              <a:buSzPts val="1800"/>
              <a:buAutoNum type="arabicPeriod"/>
            </a:pPr>
            <a:r>
              <a:rPr lang="en"/>
              <a:t>Getting and installing spark</a:t>
            </a:r>
            <a:endParaRPr/>
          </a:p>
          <a:p>
            <a:pPr indent="-342900" lvl="0" marL="457200" rtl="0" algn="l">
              <a:spcBef>
                <a:spcPts val="0"/>
              </a:spcBef>
              <a:spcAft>
                <a:spcPts val="0"/>
              </a:spcAft>
              <a:buSzPts val="1800"/>
              <a:buAutoNum type="arabicPeriod"/>
            </a:pPr>
            <a:r>
              <a:rPr lang="en"/>
              <a:t>Spark basic architecture</a:t>
            </a:r>
            <a:endParaRPr/>
          </a:p>
          <a:p>
            <a:pPr indent="-342900" lvl="0" marL="457200" rtl="0" algn="l">
              <a:spcBef>
                <a:spcPts val="0"/>
              </a:spcBef>
              <a:spcAft>
                <a:spcPts val="0"/>
              </a:spcAft>
              <a:buSzPts val="1800"/>
              <a:buAutoNum type="arabicPeriod"/>
            </a:pPr>
            <a:r>
              <a:rPr lang="en"/>
              <a:t>Sparks application concepts</a:t>
            </a:r>
            <a:endParaRPr/>
          </a:p>
          <a:p>
            <a:pPr indent="-342900" lvl="0" marL="457200" rtl="0" algn="l">
              <a:spcBef>
                <a:spcPts val="0"/>
              </a:spcBef>
              <a:spcAft>
                <a:spcPts val="0"/>
              </a:spcAft>
              <a:buSzPts val="1800"/>
              <a:buAutoNum type="arabicPeriod"/>
            </a:pPr>
            <a:r>
              <a:rPr lang="en"/>
              <a:t>Spark APIs and toolset</a:t>
            </a:r>
            <a:endParaRPr/>
          </a:p>
          <a:p>
            <a:pPr indent="-342900" lvl="0" marL="457200" rtl="0" algn="l">
              <a:spcBef>
                <a:spcPts val="0"/>
              </a:spcBef>
              <a:spcAft>
                <a:spcPts val="0"/>
              </a:spcAft>
              <a:buSzPts val="1800"/>
              <a:buAutoNum type="arabicPeriod"/>
            </a:pPr>
            <a:r>
              <a:rPr lang="en"/>
              <a:t>Hello Spark-First Spark program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 Datasets API</a:t>
            </a:r>
            <a:endParaRPr/>
          </a:p>
        </p:txBody>
      </p:sp>
      <p:sp>
        <p:nvSpPr>
          <p:cNvPr id="197" name="Google Shape;197;p3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20000"/>
          </a:bodyPr>
          <a:lstStyle/>
          <a:p>
            <a:pPr indent="-342900" lvl="0" marL="457200" rtl="0" algn="l">
              <a:spcBef>
                <a:spcPts val="1400"/>
              </a:spcBef>
              <a:spcAft>
                <a:spcPts val="0"/>
              </a:spcAft>
              <a:buSzPts val="1800"/>
              <a:buChar char="●"/>
            </a:pPr>
            <a:r>
              <a:rPr lang="en"/>
              <a:t>A Dataset, by contrast, is a collection of strongly typed JVM objects in Scala or a class in Java.</a:t>
            </a:r>
            <a:endParaRPr/>
          </a:p>
          <a:p>
            <a:pPr indent="-342900" lvl="0" marL="457200" rtl="0" algn="l">
              <a:spcBef>
                <a:spcPts val="0"/>
              </a:spcBef>
              <a:spcAft>
                <a:spcPts val="0"/>
              </a:spcAft>
              <a:buSzPts val="1800"/>
              <a:buChar char="●"/>
            </a:pPr>
            <a:r>
              <a:rPr lang="en"/>
              <a:t>The Datasets API only makes sense if you are working in Java or Scala</a:t>
            </a:r>
            <a:endParaRPr/>
          </a:p>
          <a:p>
            <a:pPr indent="-342900" lvl="0" marL="457200" rtl="0" algn="l">
              <a:spcBef>
                <a:spcPts val="0"/>
              </a:spcBef>
              <a:spcAft>
                <a:spcPts val="0"/>
              </a:spcAft>
              <a:buSzPts val="1800"/>
              <a:buChar char="●"/>
            </a:pPr>
            <a:r>
              <a:rPr lang="en"/>
              <a:t>This has to do with the fact that Python and R are not compiled languages. You don’t have to declare data ty types in advance in  Python and  R. Data  types are dynamically inferred or assigned during execution, not during compile time.</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Structured APIs in Spark: Spark SQL</a:t>
            </a:r>
            <a:endParaRPr/>
          </a:p>
        </p:txBody>
      </p:sp>
      <p:sp>
        <p:nvSpPr>
          <p:cNvPr id="203" name="Google Shape;203;p33"/>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32105" lvl="0" marL="457200" rtl="0" algn="l">
              <a:lnSpc>
                <a:spcPct val="105000"/>
              </a:lnSpc>
              <a:spcBef>
                <a:spcPts val="0"/>
              </a:spcBef>
              <a:spcAft>
                <a:spcPts val="0"/>
              </a:spcAft>
              <a:buSzPts val="1630"/>
              <a:buChar char="●"/>
            </a:pPr>
            <a:r>
              <a:rPr lang="en" sz="1629"/>
              <a:t>Spark SQL plays a </a:t>
            </a:r>
            <a:r>
              <a:rPr lang="en" sz="1629"/>
              <a:t>crucial</a:t>
            </a:r>
            <a:r>
              <a:rPr lang="en" sz="1629"/>
              <a:t> part in  the Spark structured APIs because DataFrames and Datasets are built on to[ of the SQL engine. But it has more </a:t>
            </a:r>
            <a:r>
              <a:rPr lang="en" sz="1629"/>
              <a:t>function</a:t>
            </a:r>
            <a:r>
              <a:rPr lang="en" sz="1629"/>
              <a:t>:</a:t>
            </a:r>
            <a:endParaRPr sz="1629"/>
          </a:p>
          <a:p>
            <a:pPr indent="-294322" lvl="0" marL="457200" rtl="0" algn="l">
              <a:lnSpc>
                <a:spcPct val="105000"/>
              </a:lnSpc>
              <a:spcBef>
                <a:spcPts val="0"/>
              </a:spcBef>
              <a:spcAft>
                <a:spcPts val="0"/>
              </a:spcAft>
              <a:buSzPts val="1035"/>
              <a:buChar char="●"/>
            </a:pPr>
            <a:r>
              <a:rPr lang="en" sz="1629"/>
              <a:t>Connects to the Apache Hive metastore and tables.</a:t>
            </a:r>
            <a:endParaRPr sz="1629"/>
          </a:p>
          <a:p>
            <a:pPr indent="-294322" lvl="0" marL="457200" rtl="0" algn="l">
              <a:lnSpc>
                <a:spcPct val="105000"/>
              </a:lnSpc>
              <a:spcBef>
                <a:spcPts val="0"/>
              </a:spcBef>
              <a:spcAft>
                <a:spcPts val="0"/>
              </a:spcAft>
              <a:buSzPts val="1035"/>
              <a:buChar char="●"/>
            </a:pPr>
            <a:r>
              <a:rPr lang="en" sz="1629"/>
              <a:t>Offers an interactive Spark SQL shell for quick data exploration.</a:t>
            </a:r>
            <a:endParaRPr sz="1629"/>
          </a:p>
          <a:p>
            <a:pPr indent="-294322" lvl="0" marL="457200" rtl="0" algn="l">
              <a:lnSpc>
                <a:spcPct val="105000"/>
              </a:lnSpc>
              <a:spcBef>
                <a:spcPts val="0"/>
              </a:spcBef>
              <a:spcAft>
                <a:spcPts val="0"/>
              </a:spcAft>
              <a:buSzPts val="1035"/>
              <a:buChar char="●"/>
            </a:pPr>
            <a:r>
              <a:rPr lang="en" sz="1629"/>
              <a:t>Provides a bridge to (and from) external tools via standard database JDBC/ ODBC connectors.</a:t>
            </a:r>
            <a:endParaRPr sz="1629"/>
          </a:p>
          <a:p>
            <a:pPr indent="-294322" lvl="0" marL="457200" rtl="0" algn="l">
              <a:lnSpc>
                <a:spcPct val="105000"/>
              </a:lnSpc>
              <a:spcBef>
                <a:spcPts val="0"/>
              </a:spcBef>
              <a:spcAft>
                <a:spcPts val="0"/>
              </a:spcAft>
              <a:buSzPts val="1035"/>
              <a:buChar char="●"/>
            </a:pPr>
            <a:r>
              <a:rPr lang="en" sz="1629"/>
              <a:t>Generates optimized query plans and compact code for the JVM, for final execution.</a:t>
            </a:r>
            <a:endParaRPr sz="1629"/>
          </a:p>
          <a:p>
            <a:pPr indent="0" lvl="0" marL="457200" rtl="0" algn="l">
              <a:lnSpc>
                <a:spcPct val="105000"/>
              </a:lnSpc>
              <a:spcBef>
                <a:spcPts val="1400"/>
              </a:spcBef>
              <a:spcAft>
                <a:spcPts val="1200"/>
              </a:spcAft>
              <a:buSzPts val="935"/>
              <a:buNone/>
            </a:pPr>
            <a:r>
              <a:t/>
            </a:r>
            <a:endParaRPr sz="1629"/>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0"/>
            <a:ext cx="8520600" cy="639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ct val="36666"/>
              <a:buFont typeface="Arial"/>
              <a:buNone/>
            </a:pPr>
            <a:r>
              <a:rPr lang="en"/>
              <a:t>Spark SQL</a:t>
            </a:r>
            <a:endParaRPr/>
          </a:p>
        </p:txBody>
      </p:sp>
      <p:pic>
        <p:nvPicPr>
          <p:cNvPr id="209" name="Google Shape;209;p34"/>
          <p:cNvPicPr preferRelativeResize="0"/>
          <p:nvPr/>
        </p:nvPicPr>
        <p:blipFill>
          <a:blip r:embed="rId3">
            <a:alphaModFix/>
          </a:blip>
          <a:stretch>
            <a:fillRect/>
          </a:stretch>
        </p:blipFill>
        <p:spPr>
          <a:xfrm>
            <a:off x="1984975" y="582613"/>
            <a:ext cx="5652427" cy="3978273"/>
          </a:xfrm>
          <a:prstGeom prst="rect">
            <a:avLst/>
          </a:prstGeom>
          <a:noFill/>
          <a:ln>
            <a:noFill/>
          </a:ln>
        </p:spPr>
      </p:pic>
      <p:sp>
        <p:nvSpPr>
          <p:cNvPr id="210" name="Google Shape;210;p34"/>
          <p:cNvSpPr txBox="1"/>
          <p:nvPr/>
        </p:nvSpPr>
        <p:spPr>
          <a:xfrm>
            <a:off x="2093975" y="4695650"/>
            <a:ext cx="5824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Lato"/>
                <a:ea typeface="Lato"/>
                <a:cs typeface="Lato"/>
                <a:sym typeface="Lato"/>
              </a:rPr>
              <a:t>The Spark SQL enables connection to different external data stores and data sources</a:t>
            </a:r>
            <a:endParaRPr sz="1200">
              <a:solidFill>
                <a:schemeClr val="dk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 SQL</a:t>
            </a:r>
            <a:endParaRPr/>
          </a:p>
        </p:txBody>
      </p:sp>
      <p:sp>
        <p:nvSpPr>
          <p:cNvPr id="216" name="Google Shape;216;p3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1400"/>
              </a:spcBef>
              <a:spcAft>
                <a:spcPts val="0"/>
              </a:spcAft>
              <a:buSzPts val="1800"/>
              <a:buChar char="●"/>
            </a:pPr>
            <a:r>
              <a:rPr lang="en"/>
              <a:t>T</a:t>
            </a:r>
            <a:r>
              <a:rPr lang="en"/>
              <a:t>he core components of the Spark SQL engine are the </a:t>
            </a:r>
            <a:r>
              <a:rPr lang="en">
                <a:solidFill>
                  <a:schemeClr val="dk1"/>
                </a:solidFill>
              </a:rPr>
              <a:t>Catalyst optimizer </a:t>
            </a:r>
            <a:r>
              <a:rPr lang="en"/>
              <a:t>and </a:t>
            </a:r>
            <a:r>
              <a:rPr lang="en">
                <a:solidFill>
                  <a:schemeClr val="dk1"/>
                </a:solidFill>
              </a:rPr>
              <a:t>Project Tungsten</a:t>
            </a:r>
            <a:r>
              <a:rPr lang="en"/>
              <a:t>. They are responsible for supporting the high-level DataFrame and Dataset APIs and SQL queries.</a:t>
            </a:r>
            <a:endParaRPr/>
          </a:p>
          <a:p>
            <a:pPr indent="-342900" lvl="0" marL="457200" rtl="0" algn="l">
              <a:spcBef>
                <a:spcPts val="0"/>
              </a:spcBef>
              <a:spcAft>
                <a:spcPts val="0"/>
              </a:spcAft>
              <a:buSzPts val="1800"/>
              <a:buChar char="●"/>
            </a:pPr>
            <a:r>
              <a:rPr lang="en"/>
              <a:t>When you run your DataFrame, Dataset or SQL  operations, the </a:t>
            </a:r>
            <a:r>
              <a:rPr lang="en">
                <a:solidFill>
                  <a:schemeClr val="dk1"/>
                </a:solidFill>
              </a:rPr>
              <a:t>Catalyst optimizer</a:t>
            </a:r>
            <a:r>
              <a:rPr lang="en"/>
              <a:t> and </a:t>
            </a:r>
            <a:r>
              <a:rPr lang="en">
                <a:solidFill>
                  <a:schemeClr val="dk1"/>
                </a:solidFill>
              </a:rPr>
              <a:t>Project Tungsten </a:t>
            </a:r>
            <a:r>
              <a:rPr lang="en"/>
              <a:t>are the ones which executes computational plans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20" name="Shape 220"/>
        <p:cNvGrpSpPr/>
        <p:nvPr/>
      </p:nvGrpSpPr>
      <p:grpSpPr>
        <a:xfrm>
          <a:off x="0" y="0"/>
          <a:ext cx="0" cy="0"/>
          <a:chOff x="0" y="0"/>
          <a:chExt cx="0" cy="0"/>
        </a:xfrm>
      </p:grpSpPr>
      <p:sp>
        <p:nvSpPr>
          <p:cNvPr id="221" name="Google Shape;221;p36"/>
          <p:cNvSpPr txBox="1"/>
          <p:nvPr>
            <p:ph type="title"/>
          </p:nvPr>
        </p:nvSpPr>
        <p:spPr>
          <a:xfrm>
            <a:off x="221550" y="125450"/>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Spark SQL works with DataFrames and Datasets in a Computation</a:t>
            </a:r>
            <a:endParaRPr/>
          </a:p>
        </p:txBody>
      </p:sp>
      <p:pic>
        <p:nvPicPr>
          <p:cNvPr id="222" name="Google Shape;222;p36"/>
          <p:cNvPicPr preferRelativeResize="0"/>
          <p:nvPr/>
        </p:nvPicPr>
        <p:blipFill>
          <a:blip r:embed="rId3">
            <a:alphaModFix/>
          </a:blip>
          <a:stretch>
            <a:fillRect/>
          </a:stretch>
        </p:blipFill>
        <p:spPr>
          <a:xfrm>
            <a:off x="2673050" y="1069850"/>
            <a:ext cx="4007066" cy="40736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 SQL Vs. DataFrames and Datasets</a:t>
            </a:r>
            <a:endParaRPr/>
          </a:p>
        </p:txBody>
      </p:sp>
      <p:sp>
        <p:nvSpPr>
          <p:cNvPr id="228" name="Google Shape;228;p3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There is amazing interoperability between Spark SQL and the other high level APIs </a:t>
            </a:r>
            <a:endParaRPr/>
          </a:p>
          <a:p>
            <a:pPr indent="-342900" lvl="0" marL="457200" rtl="0" algn="l">
              <a:spcBef>
                <a:spcPts val="0"/>
              </a:spcBef>
              <a:spcAft>
                <a:spcPts val="0"/>
              </a:spcAft>
              <a:buSzPts val="1800"/>
              <a:buChar char="●"/>
            </a:pPr>
            <a:r>
              <a:rPr lang="en"/>
              <a:t>You can read in data as a Spark DataFrame but later use SQL queries to interact with the data</a:t>
            </a:r>
            <a:endParaRPr/>
          </a:p>
          <a:p>
            <a:pPr indent="-342900" lvl="0" marL="457200" rtl="0" algn="l">
              <a:spcBef>
                <a:spcPts val="0"/>
              </a:spcBef>
              <a:spcAft>
                <a:spcPts val="0"/>
              </a:spcAft>
              <a:buSzPts val="1800"/>
              <a:buChar char="●"/>
            </a:pPr>
            <a:r>
              <a:rPr lang="en"/>
              <a:t>You can easily switch between the SQL table view and DataFrames view</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545000" y="1610650"/>
            <a:ext cx="8243100" cy="15420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3600"/>
              <a:t>General Guidelines on How to Choose Spark APIs</a:t>
            </a:r>
            <a:endParaRPr sz="3600" u="sng"/>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2588600" y="589600"/>
            <a:ext cx="62391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3043"/>
              <a:buNone/>
            </a:pPr>
            <a:r>
              <a:rPr lang="en" sz="2300"/>
              <a:t>[</a:t>
            </a:r>
            <a:r>
              <a:rPr lang="en" sz="2300"/>
              <a:t>RDD, DataFrames, Datasets] vs. What You Want To Do</a:t>
            </a:r>
            <a:endParaRPr sz="2300"/>
          </a:p>
        </p:txBody>
      </p:sp>
      <p:sp>
        <p:nvSpPr>
          <p:cNvPr id="239" name="Google Shape;239;p39"/>
          <p:cNvSpPr txBox="1"/>
          <p:nvPr>
            <p:ph idx="1" type="body"/>
          </p:nvPr>
        </p:nvSpPr>
        <p:spPr>
          <a:xfrm>
            <a:off x="2410100" y="1595775"/>
            <a:ext cx="6596100" cy="3002400"/>
          </a:xfrm>
          <a:prstGeom prst="rect">
            <a:avLst/>
          </a:prstGeom>
        </p:spPr>
        <p:txBody>
          <a:bodyPr anchorCtr="0" anchor="t" bIns="91425" lIns="91425" spcFirstLastPara="1" rIns="91425" wrap="square" tIns="91425">
            <a:noAutofit/>
          </a:bodyPr>
          <a:lstStyle/>
          <a:p>
            <a:pPr indent="-317500" lvl="0" marL="457200" rtl="0" algn="l">
              <a:spcBef>
                <a:spcPts val="1400"/>
              </a:spcBef>
              <a:spcAft>
                <a:spcPts val="0"/>
              </a:spcAft>
              <a:buSzPts val="1400"/>
              <a:buChar char="●"/>
            </a:pPr>
            <a:r>
              <a:rPr lang="en" sz="1400"/>
              <a:t>For Data Scientists, in general, DataFrames or Datasets are recommended as they are high level and already filled with alot of functions </a:t>
            </a:r>
            <a:r>
              <a:rPr lang="en" sz="1400"/>
              <a:t>convenient</a:t>
            </a:r>
            <a:r>
              <a:rPr lang="en" sz="1400"/>
              <a:t> for DS. For instance, </a:t>
            </a:r>
            <a:r>
              <a:rPr lang="en" sz="1400"/>
              <a:t>filters, maps, aggregations, computing averages or sums, SQL queries, columnar access, or use of relational operators on semi-structured data</a:t>
            </a:r>
            <a:endParaRPr sz="1400"/>
          </a:p>
          <a:p>
            <a:pPr indent="-317500" lvl="0" marL="457200" rtl="0" algn="l">
              <a:spcBef>
                <a:spcPts val="0"/>
              </a:spcBef>
              <a:spcAft>
                <a:spcPts val="0"/>
              </a:spcAft>
              <a:buSzPts val="1400"/>
              <a:buChar char="●"/>
            </a:pPr>
            <a:r>
              <a:rPr lang="en" sz="1400"/>
              <a:t>Depending on you language you choose between Datasets (Java, Scala) and DataFrames (R and Python)</a:t>
            </a:r>
            <a:endParaRPr sz="1400"/>
          </a:p>
          <a:p>
            <a:pPr indent="-317500" lvl="0" marL="457200" rtl="0" algn="l">
              <a:spcBef>
                <a:spcPts val="0"/>
              </a:spcBef>
              <a:spcAft>
                <a:spcPts val="0"/>
              </a:spcAft>
              <a:buSzPts val="1400"/>
              <a:buChar char="●"/>
            </a:pPr>
            <a:r>
              <a:rPr lang="en" sz="1400"/>
              <a:t>If your processing dictates relational transformations similar to SQL-like queries, use DataFrames.</a:t>
            </a:r>
            <a:endParaRPr sz="1400"/>
          </a:p>
          <a:p>
            <a:pPr indent="-317500" lvl="0" marL="457200" rtl="0" algn="l">
              <a:spcBef>
                <a:spcPts val="0"/>
              </a:spcBef>
              <a:spcAft>
                <a:spcPts val="0"/>
              </a:spcAft>
              <a:buSzPts val="1400"/>
              <a:buChar char="●"/>
            </a:pPr>
            <a:r>
              <a:rPr lang="en" sz="1400"/>
              <a:t>Whether you using Datasets or DataFrames, you should drop down to RDDs if you need more control and want to tell Spark exactly how to make a computation.</a:t>
            </a:r>
            <a:endParaRPr sz="1400"/>
          </a:p>
          <a:p>
            <a:pPr indent="0" lvl="0" marL="0" rtl="0" algn="l">
              <a:spcBef>
                <a:spcPts val="1400"/>
              </a:spcBef>
              <a:spcAft>
                <a:spcPts val="1200"/>
              </a:spcAft>
              <a:buNone/>
            </a:pPr>
            <a:r>
              <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43" name="Shape 243"/>
        <p:cNvGrpSpPr/>
        <p:nvPr/>
      </p:nvGrpSpPr>
      <p:grpSpPr>
        <a:xfrm>
          <a:off x="0" y="0"/>
          <a:ext cx="0" cy="0"/>
          <a:chOff x="0" y="0"/>
          <a:chExt cx="0" cy="0"/>
        </a:xfrm>
      </p:grpSpPr>
      <p:sp>
        <p:nvSpPr>
          <p:cNvPr id="244" name="Google Shape;244;p40"/>
          <p:cNvSpPr txBox="1"/>
          <p:nvPr>
            <p:ph type="title"/>
          </p:nvPr>
        </p:nvSpPr>
        <p:spPr>
          <a:xfrm>
            <a:off x="2588600" y="589600"/>
            <a:ext cx="62391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3043"/>
              <a:buNone/>
            </a:pPr>
            <a:r>
              <a:rPr lang="en" sz="2300"/>
              <a:t>[RDD, DataFrames, Datasets] vs. How You Want To Catch Errors</a:t>
            </a:r>
            <a:endParaRPr sz="2300"/>
          </a:p>
        </p:txBody>
      </p:sp>
      <p:sp>
        <p:nvSpPr>
          <p:cNvPr id="245" name="Google Shape;245;p40"/>
          <p:cNvSpPr txBox="1"/>
          <p:nvPr>
            <p:ph idx="1" type="body"/>
          </p:nvPr>
        </p:nvSpPr>
        <p:spPr>
          <a:xfrm>
            <a:off x="4320900" y="2193250"/>
            <a:ext cx="4434000" cy="201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900"/>
              <a:t>If catching errors is important for your application, the illustration on the left shows how to pick the appropriate API</a:t>
            </a:r>
            <a:endParaRPr sz="1900"/>
          </a:p>
        </p:txBody>
      </p:sp>
      <p:pic>
        <p:nvPicPr>
          <p:cNvPr id="246" name="Google Shape;246;p40"/>
          <p:cNvPicPr preferRelativeResize="0"/>
          <p:nvPr/>
        </p:nvPicPr>
        <p:blipFill>
          <a:blip r:embed="rId3">
            <a:alphaModFix/>
          </a:blip>
          <a:stretch>
            <a:fillRect/>
          </a:stretch>
        </p:blipFill>
        <p:spPr>
          <a:xfrm>
            <a:off x="78063" y="1826450"/>
            <a:ext cx="3602737" cy="2214181"/>
          </a:xfrm>
          <a:prstGeom prst="rect">
            <a:avLst/>
          </a:prstGeom>
          <a:noFill/>
          <a:ln>
            <a:noFill/>
          </a:ln>
        </p:spPr>
      </p:pic>
      <p:sp>
        <p:nvSpPr>
          <p:cNvPr id="247" name="Google Shape;247;p40"/>
          <p:cNvSpPr txBox="1"/>
          <p:nvPr/>
        </p:nvSpPr>
        <p:spPr>
          <a:xfrm>
            <a:off x="151888" y="4120200"/>
            <a:ext cx="34551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1400"/>
              </a:spcAft>
              <a:buNone/>
            </a:pPr>
            <a:r>
              <a:rPr lang="en" sz="1100">
                <a:solidFill>
                  <a:schemeClr val="dk1"/>
                </a:solidFill>
                <a:latin typeface="Lato"/>
                <a:ea typeface="Lato"/>
                <a:cs typeface="Lato"/>
                <a:sym typeface="Lato"/>
              </a:rPr>
              <a:t>When errors are detected using the Structured APIs</a:t>
            </a:r>
            <a:endParaRPr>
              <a:solidFill>
                <a:schemeClr val="dk1"/>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2588600" y="589600"/>
            <a:ext cx="62391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00"/>
              <a:t>What Else to Learn in Spark</a:t>
            </a:r>
            <a:endParaRPr sz="2300"/>
          </a:p>
        </p:txBody>
      </p:sp>
      <p:sp>
        <p:nvSpPr>
          <p:cNvPr id="253" name="Google Shape;253;p41"/>
          <p:cNvSpPr txBox="1"/>
          <p:nvPr>
            <p:ph idx="1" type="body"/>
          </p:nvPr>
        </p:nvSpPr>
        <p:spPr>
          <a:xfrm>
            <a:off x="2410100" y="1282400"/>
            <a:ext cx="6596100" cy="300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Be comfortable with using high order functions (defining your own functions, working with complex data types (e.g., arrays)</a:t>
            </a:r>
            <a:endParaRPr sz="1400"/>
          </a:p>
          <a:p>
            <a:pPr indent="-317500" lvl="0" marL="457200" rtl="0" algn="l">
              <a:spcBef>
                <a:spcPts val="0"/>
              </a:spcBef>
              <a:spcAft>
                <a:spcPts val="0"/>
              </a:spcAft>
              <a:buSzPts val="1400"/>
              <a:buAutoNum type="arabicPeriod"/>
            </a:pPr>
            <a:r>
              <a:rPr lang="en" sz="1400"/>
              <a:t>Optimizing</a:t>
            </a:r>
            <a:r>
              <a:rPr lang="en" sz="1400"/>
              <a:t> and tuning Spark applications. </a:t>
            </a:r>
            <a:endParaRPr sz="1400"/>
          </a:p>
          <a:p>
            <a:pPr indent="-317500" lvl="1" marL="914400" rtl="0" algn="l">
              <a:spcBef>
                <a:spcPts val="0"/>
              </a:spcBef>
              <a:spcAft>
                <a:spcPts val="0"/>
              </a:spcAft>
              <a:buSzPts val="1400"/>
              <a:buAutoNum type="alphaLcPeriod"/>
            </a:pPr>
            <a:r>
              <a:rPr lang="en"/>
              <a:t>Data partitions are very important to understand</a:t>
            </a:r>
            <a:endParaRPr/>
          </a:p>
          <a:p>
            <a:pPr indent="-317500" lvl="1" marL="914400" rtl="0" algn="l">
              <a:spcBef>
                <a:spcPts val="0"/>
              </a:spcBef>
              <a:spcAft>
                <a:spcPts val="0"/>
              </a:spcAft>
              <a:buSzPts val="1400"/>
              <a:buAutoNum type="alphaLcPeriod"/>
            </a:pPr>
            <a:r>
              <a:rPr lang="en"/>
              <a:t>Persisting data (e.g., using cache())</a:t>
            </a:r>
            <a:endParaRPr/>
          </a:p>
          <a:p>
            <a:pPr indent="-317500" lvl="1" marL="914400" rtl="0" algn="l">
              <a:spcBef>
                <a:spcPts val="0"/>
              </a:spcBef>
              <a:spcAft>
                <a:spcPts val="0"/>
              </a:spcAft>
              <a:buSzPts val="1400"/>
              <a:buAutoNum type="alphaLcPeriod"/>
            </a:pPr>
            <a:r>
              <a:rPr lang="en"/>
              <a:t>Setting and checking configurations when running your application (driver memory, executor memory, number of executors, etc)</a:t>
            </a:r>
            <a:endParaRPr/>
          </a:p>
          <a:p>
            <a:pPr indent="-317500" lvl="1" marL="914400" rtl="0" algn="l">
              <a:spcBef>
                <a:spcPts val="0"/>
              </a:spcBef>
              <a:spcAft>
                <a:spcPts val="0"/>
              </a:spcAft>
              <a:buSzPts val="1400"/>
              <a:buAutoNum type="alphaLcPeriod"/>
            </a:pPr>
            <a:r>
              <a:rPr lang="en"/>
              <a:t>Effective use of Spark UI to understand Spark configurations and resource usage</a:t>
            </a:r>
            <a:endParaRPr/>
          </a:p>
          <a:p>
            <a:pPr indent="-317500" lvl="0" marL="457200" rtl="0" algn="l">
              <a:spcBef>
                <a:spcPts val="0"/>
              </a:spcBef>
              <a:spcAft>
                <a:spcPts val="0"/>
              </a:spcAft>
              <a:buSzPts val="1400"/>
              <a:buAutoNum type="arabicPeriod"/>
            </a:pPr>
            <a:r>
              <a:rPr lang="en" sz="1400"/>
              <a:t>Other Spark libraries based on your needs </a:t>
            </a:r>
            <a:endParaRPr sz="1400"/>
          </a:p>
          <a:p>
            <a:pPr indent="-317500" lvl="0" marL="457200" rtl="0" algn="l">
              <a:spcBef>
                <a:spcPts val="0"/>
              </a:spcBef>
              <a:spcAft>
                <a:spcPts val="0"/>
              </a:spcAft>
              <a:buSzPts val="1400"/>
              <a:buAutoNum type="arabicPeriod"/>
            </a:pPr>
            <a:r>
              <a:rPr lang="en" sz="1400"/>
              <a:t>How to run Spark in other environments (</a:t>
            </a:r>
            <a:r>
              <a:rPr lang="en" sz="1400"/>
              <a:t>particularly</a:t>
            </a:r>
            <a:r>
              <a:rPr lang="en" sz="1400"/>
              <a:t> on the cloud)</a:t>
            </a:r>
            <a:endParaRPr sz="1400"/>
          </a:p>
          <a:p>
            <a:pPr indent="-317500" lvl="1" marL="914400" rtl="0" algn="l">
              <a:spcBef>
                <a:spcPts val="0"/>
              </a:spcBef>
              <a:spcAft>
                <a:spcPts val="0"/>
              </a:spcAft>
              <a:buSzPts val="1400"/>
              <a:buAutoNum type="alphaLcPeriod"/>
            </a:pPr>
            <a:r>
              <a:rPr lang="en"/>
              <a:t>There are scripts to create a Spark cluster on AWS or Google cloud</a:t>
            </a:r>
            <a:endParaRPr/>
          </a:p>
          <a:p>
            <a:pPr indent="-317500" lvl="1" marL="914400" rtl="0" algn="l">
              <a:spcBef>
                <a:spcPts val="0"/>
              </a:spcBef>
              <a:spcAft>
                <a:spcPts val="0"/>
              </a:spcAft>
              <a:buSzPts val="1400"/>
              <a:buAutoNum type="alphaLcPeriod"/>
            </a:pPr>
            <a:r>
              <a:rPr lang="en"/>
              <a:t>Learn about Kurbenetes and Spark</a:t>
            </a:r>
            <a:endParaRPr/>
          </a:p>
          <a:p>
            <a:pPr indent="-317500" lvl="0" marL="457200" rtl="0" algn="l">
              <a:spcBef>
                <a:spcPts val="0"/>
              </a:spcBef>
              <a:spcAft>
                <a:spcPts val="0"/>
              </a:spcAft>
              <a:buSzPts val="1400"/>
              <a:buAutoNum type="arabicPeriod"/>
            </a:pPr>
            <a:r>
              <a:rPr lang="en" sz="1400"/>
              <a:t>Explore </a:t>
            </a:r>
            <a:r>
              <a:rPr lang="en" sz="1400" u="sng">
                <a:solidFill>
                  <a:schemeClr val="hlink"/>
                </a:solidFill>
                <a:hlinkClick r:id="rId3"/>
              </a:rPr>
              <a:t>Databricks</a:t>
            </a:r>
            <a:r>
              <a:rPr lang="en" sz="1400"/>
              <a:t>- A company by people who created Spark</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83" name="Shape 83"/>
        <p:cNvGrpSpPr/>
        <p:nvPr/>
      </p:nvGrpSpPr>
      <p:grpSpPr>
        <a:xfrm>
          <a:off x="0" y="0"/>
          <a:ext cx="0" cy="0"/>
          <a:chOff x="0" y="0"/>
          <a:chExt cx="0" cy="0"/>
        </a:xfrm>
      </p:grpSpPr>
      <p:sp>
        <p:nvSpPr>
          <p:cNvPr id="84" name="Google Shape;84;p15"/>
          <p:cNvSpPr txBox="1"/>
          <p:nvPr>
            <p:ph type="title"/>
          </p:nvPr>
        </p:nvSpPr>
        <p:spPr>
          <a:xfrm>
            <a:off x="311700" y="-76200"/>
            <a:ext cx="8520600" cy="63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500"/>
              <a:t>Spark APIs</a:t>
            </a:r>
            <a:endParaRPr sz="2500"/>
          </a:p>
        </p:txBody>
      </p:sp>
      <p:sp>
        <p:nvSpPr>
          <p:cNvPr id="85" name="Google Shape;85;p15"/>
          <p:cNvSpPr txBox="1"/>
          <p:nvPr/>
        </p:nvSpPr>
        <p:spPr>
          <a:xfrm>
            <a:off x="68325" y="427425"/>
            <a:ext cx="9144000" cy="1639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Lato"/>
              <a:buChar char="●"/>
            </a:pPr>
            <a:r>
              <a:rPr lang="en">
                <a:solidFill>
                  <a:schemeClr val="dk2"/>
                </a:solidFill>
                <a:latin typeface="Lato"/>
                <a:ea typeface="Lato"/>
                <a:cs typeface="Lato"/>
                <a:sym typeface="Lato"/>
              </a:rPr>
              <a:t>Within each programming language, Spark has APIs which essentially is different ways to interact with Spark functionality depending on your use case. </a:t>
            </a:r>
            <a:endParaRPr>
              <a:solidFill>
                <a:schemeClr val="dk2"/>
              </a:solidFill>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a:solidFill>
                  <a:schemeClr val="dk2"/>
                </a:solidFill>
                <a:latin typeface="Lato"/>
                <a:ea typeface="Lato"/>
                <a:cs typeface="Lato"/>
                <a:sym typeface="Lato"/>
              </a:rPr>
              <a:t>Spark has two fundamental sets of APIs: the low-level </a:t>
            </a:r>
            <a:r>
              <a:rPr lang="en">
                <a:solidFill>
                  <a:schemeClr val="dk1"/>
                </a:solidFill>
                <a:latin typeface="Lato"/>
                <a:ea typeface="Lato"/>
                <a:cs typeface="Lato"/>
                <a:sym typeface="Lato"/>
              </a:rPr>
              <a:t>“unstructured”</a:t>
            </a:r>
            <a:r>
              <a:rPr lang="en">
                <a:solidFill>
                  <a:schemeClr val="dk2"/>
                </a:solidFill>
                <a:latin typeface="Lato"/>
                <a:ea typeface="Lato"/>
                <a:cs typeface="Lato"/>
                <a:sym typeface="Lato"/>
              </a:rPr>
              <a:t> APIs, and the higher-level </a:t>
            </a:r>
            <a:r>
              <a:rPr lang="en">
                <a:solidFill>
                  <a:schemeClr val="dk1"/>
                </a:solidFill>
                <a:latin typeface="Lato"/>
                <a:ea typeface="Lato"/>
                <a:cs typeface="Lato"/>
                <a:sym typeface="Lato"/>
              </a:rPr>
              <a:t>structured APIs</a:t>
            </a:r>
            <a:r>
              <a:rPr lang="en">
                <a:solidFill>
                  <a:schemeClr val="dk2"/>
                </a:solidFill>
                <a:latin typeface="Lato"/>
                <a:ea typeface="Lato"/>
                <a:cs typeface="Lato"/>
                <a:sym typeface="Lato"/>
              </a:rPr>
              <a:t>.</a:t>
            </a:r>
            <a:endParaRPr>
              <a:solidFill>
                <a:schemeClr val="dk2"/>
              </a:solidFill>
              <a:latin typeface="Lato"/>
              <a:ea typeface="Lato"/>
              <a:cs typeface="Lato"/>
              <a:sym typeface="Lato"/>
            </a:endParaRPr>
          </a:p>
          <a:p>
            <a:pPr indent="-317500" lvl="0" marL="457200" rtl="0" algn="l">
              <a:lnSpc>
                <a:spcPct val="115000"/>
              </a:lnSpc>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On top of these primitives (building blocks) Spark has a series of standard libraries for additional functionality.</a:t>
            </a:r>
            <a:endParaRPr>
              <a:solidFill>
                <a:schemeClr val="dk2"/>
              </a:solidFill>
              <a:latin typeface="Lato"/>
              <a:ea typeface="Lato"/>
              <a:cs typeface="Lato"/>
              <a:sym typeface="Lato"/>
            </a:endParaRPr>
          </a:p>
        </p:txBody>
      </p:sp>
      <p:pic>
        <p:nvPicPr>
          <p:cNvPr id="86" name="Google Shape;86;p15"/>
          <p:cNvPicPr preferRelativeResize="0"/>
          <p:nvPr/>
        </p:nvPicPr>
        <p:blipFill>
          <a:blip r:embed="rId3">
            <a:alphaModFix/>
          </a:blip>
          <a:stretch>
            <a:fillRect/>
          </a:stretch>
        </p:blipFill>
        <p:spPr>
          <a:xfrm>
            <a:off x="1647600" y="2104425"/>
            <a:ext cx="4564615" cy="3091074"/>
          </a:xfrm>
          <a:prstGeom prst="rect">
            <a:avLst/>
          </a:prstGeom>
          <a:noFill/>
          <a:ln>
            <a:noFill/>
          </a:ln>
        </p:spPr>
      </p:pic>
      <p:sp>
        <p:nvSpPr>
          <p:cNvPr id="87" name="Google Shape;87;p15"/>
          <p:cNvSpPr/>
          <p:nvPr/>
        </p:nvSpPr>
        <p:spPr>
          <a:xfrm>
            <a:off x="2203325" y="4537950"/>
            <a:ext cx="984900" cy="415800"/>
          </a:xfrm>
          <a:prstGeom prst="rect">
            <a:avLst/>
          </a:prstGeom>
          <a:no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3260400" y="3311450"/>
            <a:ext cx="1311600" cy="415800"/>
          </a:xfrm>
          <a:prstGeom prst="rect">
            <a:avLst/>
          </a:prstGeom>
          <a:no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57" name="Shape 257"/>
        <p:cNvGrpSpPr/>
        <p:nvPr/>
      </p:nvGrpSpPr>
      <p:grpSpPr>
        <a:xfrm>
          <a:off x="0" y="0"/>
          <a:ext cx="0" cy="0"/>
          <a:chOff x="0" y="0"/>
          <a:chExt cx="0" cy="0"/>
        </a:xfrm>
      </p:grpSpPr>
      <p:sp>
        <p:nvSpPr>
          <p:cNvPr id="258" name="Google Shape;258;p42"/>
          <p:cNvSpPr txBox="1"/>
          <p:nvPr>
            <p:ph type="title"/>
          </p:nvPr>
        </p:nvSpPr>
        <p:spPr>
          <a:xfrm>
            <a:off x="3235975" y="575950"/>
            <a:ext cx="54858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 Resources </a:t>
            </a:r>
            <a:endParaRPr/>
          </a:p>
        </p:txBody>
      </p:sp>
      <p:sp>
        <p:nvSpPr>
          <p:cNvPr id="259" name="Google Shape;259;p42"/>
          <p:cNvSpPr txBox="1"/>
          <p:nvPr>
            <p:ph idx="1" type="body"/>
          </p:nvPr>
        </p:nvSpPr>
        <p:spPr>
          <a:xfrm>
            <a:off x="4421375" y="1595775"/>
            <a:ext cx="4310400" cy="2280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u="sng">
                <a:solidFill>
                  <a:schemeClr val="hlink"/>
                </a:solidFill>
                <a:hlinkClick r:id="rId3"/>
              </a:rPr>
              <a:t>Spark Documentation of course</a:t>
            </a:r>
            <a:endParaRPr/>
          </a:p>
          <a:p>
            <a:pPr indent="-342900" lvl="0" marL="457200" rtl="0" algn="l">
              <a:spcBef>
                <a:spcPts val="0"/>
              </a:spcBef>
              <a:spcAft>
                <a:spcPts val="0"/>
              </a:spcAft>
              <a:buSzPts val="1800"/>
              <a:buAutoNum type="arabicPeriod"/>
            </a:pPr>
            <a:r>
              <a:rPr lang="en" u="sng">
                <a:solidFill>
                  <a:schemeClr val="hlink"/>
                </a:solidFill>
                <a:hlinkClick r:id="rId4"/>
              </a:rPr>
              <a:t>Learning Spark</a:t>
            </a:r>
            <a:r>
              <a:rPr lang="en"/>
              <a:t>- Most of my screenshots and content has been shamelessly copied from this book</a:t>
            </a:r>
            <a:endParaRPr/>
          </a:p>
        </p:txBody>
      </p:sp>
      <p:pic>
        <p:nvPicPr>
          <p:cNvPr id="260" name="Google Shape;260;p42"/>
          <p:cNvPicPr preferRelativeResize="0"/>
          <p:nvPr/>
        </p:nvPicPr>
        <p:blipFill>
          <a:blip r:embed="rId5">
            <a:alphaModFix/>
          </a:blip>
          <a:stretch>
            <a:fillRect/>
          </a:stretch>
        </p:blipFill>
        <p:spPr>
          <a:xfrm>
            <a:off x="240950" y="696775"/>
            <a:ext cx="2783116" cy="36273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92" name="Shape 92"/>
        <p:cNvGrpSpPr/>
        <p:nvPr/>
      </p:nvGrpSpPr>
      <p:grpSpPr>
        <a:xfrm>
          <a:off x="0" y="0"/>
          <a:ext cx="0" cy="0"/>
          <a:chOff x="0" y="0"/>
          <a:chExt cx="0" cy="0"/>
        </a:xfrm>
      </p:grpSpPr>
      <p:sp>
        <p:nvSpPr>
          <p:cNvPr id="93" name="Google Shape;93;p16"/>
          <p:cNvSpPr txBox="1"/>
          <p:nvPr>
            <p:ph type="title"/>
          </p:nvPr>
        </p:nvSpPr>
        <p:spPr>
          <a:xfrm>
            <a:off x="311700" y="-76200"/>
            <a:ext cx="8520600" cy="63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500"/>
              <a:t>Apache Spark Ecosystem of APIs and Libraries</a:t>
            </a:r>
            <a:endParaRPr sz="2500"/>
          </a:p>
        </p:txBody>
      </p:sp>
      <p:pic>
        <p:nvPicPr>
          <p:cNvPr id="94" name="Google Shape;94;p16"/>
          <p:cNvPicPr preferRelativeResize="0"/>
          <p:nvPr/>
        </p:nvPicPr>
        <p:blipFill>
          <a:blip r:embed="rId3">
            <a:alphaModFix/>
          </a:blip>
          <a:stretch>
            <a:fillRect/>
          </a:stretch>
        </p:blipFill>
        <p:spPr>
          <a:xfrm>
            <a:off x="92600" y="1184300"/>
            <a:ext cx="8839201" cy="2640281"/>
          </a:xfrm>
          <a:prstGeom prst="rect">
            <a:avLst/>
          </a:prstGeom>
          <a:noFill/>
          <a:ln>
            <a:noFill/>
          </a:ln>
        </p:spPr>
      </p:pic>
      <p:sp>
        <p:nvSpPr>
          <p:cNvPr id="95" name="Google Shape;95;p16"/>
          <p:cNvSpPr txBox="1"/>
          <p:nvPr/>
        </p:nvSpPr>
        <p:spPr>
          <a:xfrm>
            <a:off x="2462100" y="3947325"/>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0062FF"/>
                </a:solidFill>
                <a:latin typeface="Lato"/>
                <a:ea typeface="Lato"/>
                <a:cs typeface="Lato"/>
                <a:sym typeface="Lato"/>
              </a:rPr>
              <a:t>Apache Spark components and API stack</a:t>
            </a:r>
            <a:endParaRPr sz="1200">
              <a:solidFill>
                <a:srgbClr val="0062FF"/>
              </a:solidFill>
              <a:latin typeface="Lato"/>
              <a:ea typeface="Lato"/>
              <a:cs typeface="Lato"/>
              <a:sym typeface="Lato"/>
            </a:endParaRPr>
          </a:p>
        </p:txBody>
      </p:sp>
      <p:sp>
        <p:nvSpPr>
          <p:cNvPr id="96" name="Google Shape;96;p16"/>
          <p:cNvSpPr/>
          <p:nvPr/>
        </p:nvSpPr>
        <p:spPr>
          <a:xfrm>
            <a:off x="4624700" y="1319700"/>
            <a:ext cx="1591200" cy="9786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100" name="Shape 100"/>
        <p:cNvGrpSpPr/>
        <p:nvPr/>
      </p:nvGrpSpPr>
      <p:grpSpPr>
        <a:xfrm>
          <a:off x="0" y="0"/>
          <a:ext cx="0" cy="0"/>
          <a:chOff x="0" y="0"/>
          <a:chExt cx="0" cy="0"/>
        </a:xfrm>
      </p:grpSpPr>
      <p:sp>
        <p:nvSpPr>
          <p:cNvPr id="101" name="Google Shape;101;p17"/>
          <p:cNvSpPr txBox="1"/>
          <p:nvPr>
            <p:ph type="title"/>
          </p:nvPr>
        </p:nvSpPr>
        <p:spPr>
          <a:xfrm>
            <a:off x="311700" y="-76200"/>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44000"/>
              <a:buFont typeface="Arial"/>
              <a:buNone/>
            </a:pPr>
            <a:r>
              <a:rPr lang="en"/>
              <a:t>Spark Basic  Data Types</a:t>
            </a:r>
            <a:endParaRPr sz="2500"/>
          </a:p>
        </p:txBody>
      </p:sp>
      <p:sp>
        <p:nvSpPr>
          <p:cNvPr id="102" name="Google Shape;102;p17"/>
          <p:cNvSpPr txBox="1"/>
          <p:nvPr/>
        </p:nvSpPr>
        <p:spPr>
          <a:xfrm>
            <a:off x="1652275" y="4348600"/>
            <a:ext cx="19446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0062FF"/>
                </a:solidFill>
                <a:latin typeface="Lato"/>
                <a:ea typeface="Lato"/>
                <a:cs typeface="Lato"/>
                <a:sym typeface="Lato"/>
              </a:rPr>
              <a:t>Spark basic data types</a:t>
            </a:r>
            <a:endParaRPr sz="1200">
              <a:solidFill>
                <a:srgbClr val="0062FF"/>
              </a:solidFill>
              <a:latin typeface="Lato"/>
              <a:ea typeface="Lato"/>
              <a:cs typeface="Lato"/>
              <a:sym typeface="Lato"/>
            </a:endParaRPr>
          </a:p>
        </p:txBody>
      </p:sp>
      <p:pic>
        <p:nvPicPr>
          <p:cNvPr id="103" name="Google Shape;103;p17"/>
          <p:cNvPicPr preferRelativeResize="0"/>
          <p:nvPr/>
        </p:nvPicPr>
        <p:blipFill>
          <a:blip r:embed="rId3">
            <a:alphaModFix/>
          </a:blip>
          <a:stretch>
            <a:fillRect/>
          </a:stretch>
        </p:blipFill>
        <p:spPr>
          <a:xfrm>
            <a:off x="196150" y="711500"/>
            <a:ext cx="5422350" cy="3554652"/>
          </a:xfrm>
          <a:prstGeom prst="rect">
            <a:avLst/>
          </a:prstGeom>
          <a:noFill/>
          <a:ln>
            <a:noFill/>
          </a:ln>
        </p:spPr>
      </p:pic>
      <p:sp>
        <p:nvSpPr>
          <p:cNvPr id="104" name="Google Shape;104;p17"/>
          <p:cNvSpPr txBox="1"/>
          <p:nvPr>
            <p:ph idx="4294967295" type="body"/>
          </p:nvPr>
        </p:nvSpPr>
        <p:spPr>
          <a:xfrm>
            <a:off x="5981000" y="926575"/>
            <a:ext cx="3004500" cy="27597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rgbClr val="0062FF"/>
              </a:buClr>
              <a:buSzPct val="100000"/>
              <a:buChar char="●"/>
            </a:pPr>
            <a:r>
              <a:rPr lang="en">
                <a:solidFill>
                  <a:srgbClr val="0062FF"/>
                </a:solidFill>
              </a:rPr>
              <a:t>It's important to understand data types when working in any language or platform</a:t>
            </a:r>
            <a:endParaRPr>
              <a:solidFill>
                <a:srgbClr val="0062FF"/>
              </a:solidFill>
            </a:endParaRPr>
          </a:p>
          <a:p>
            <a:pPr indent="-334327" lvl="0" marL="457200" rtl="0" algn="l">
              <a:spcBef>
                <a:spcPts val="0"/>
              </a:spcBef>
              <a:spcAft>
                <a:spcPts val="0"/>
              </a:spcAft>
              <a:buClr>
                <a:srgbClr val="0062FF"/>
              </a:buClr>
              <a:buSzPct val="100000"/>
              <a:buChar char="●"/>
            </a:pPr>
            <a:r>
              <a:rPr lang="en">
                <a:solidFill>
                  <a:srgbClr val="0062FF"/>
                </a:solidFill>
              </a:rPr>
              <a:t>Spark supports basic internal data types. These data types can be declared in your Spark application or defined in your schema.</a:t>
            </a:r>
            <a:endParaRPr>
              <a:solidFill>
                <a:srgbClr val="0062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76200"/>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4000"/>
              <a:buNone/>
            </a:pPr>
            <a:r>
              <a:rPr lang="en"/>
              <a:t>Spark Complex  Data Types</a:t>
            </a:r>
            <a:endParaRPr sz="2500"/>
          </a:p>
        </p:txBody>
      </p:sp>
      <p:sp>
        <p:nvSpPr>
          <p:cNvPr id="110" name="Google Shape;110;p18"/>
          <p:cNvSpPr txBox="1"/>
          <p:nvPr/>
        </p:nvSpPr>
        <p:spPr>
          <a:xfrm>
            <a:off x="1637675" y="3509600"/>
            <a:ext cx="19446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0062FF"/>
                </a:solidFill>
                <a:latin typeface="Lato"/>
                <a:ea typeface="Lato"/>
                <a:cs typeface="Lato"/>
                <a:sym typeface="Lato"/>
              </a:rPr>
              <a:t>Spark complex data types</a:t>
            </a:r>
            <a:endParaRPr sz="1200">
              <a:solidFill>
                <a:srgbClr val="0062FF"/>
              </a:solidFill>
              <a:latin typeface="Lato"/>
              <a:ea typeface="Lato"/>
              <a:cs typeface="Lato"/>
              <a:sym typeface="Lato"/>
            </a:endParaRPr>
          </a:p>
        </p:txBody>
      </p:sp>
      <p:sp>
        <p:nvSpPr>
          <p:cNvPr id="111" name="Google Shape;111;p18"/>
          <p:cNvSpPr txBox="1"/>
          <p:nvPr>
            <p:ph idx="4294967295" type="body"/>
          </p:nvPr>
        </p:nvSpPr>
        <p:spPr>
          <a:xfrm>
            <a:off x="5966400" y="1043300"/>
            <a:ext cx="3004500" cy="1918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62FF"/>
              </a:buClr>
              <a:buSzPts val="1800"/>
              <a:buChar char="●"/>
            </a:pPr>
            <a:r>
              <a:rPr lang="en">
                <a:solidFill>
                  <a:srgbClr val="0062FF"/>
                </a:solidFill>
              </a:rPr>
              <a:t>In some cases, you have to work with more complex data structures, Spark the as well</a:t>
            </a:r>
            <a:endParaRPr>
              <a:solidFill>
                <a:srgbClr val="0062FF"/>
              </a:solidFill>
            </a:endParaRPr>
          </a:p>
        </p:txBody>
      </p:sp>
      <p:pic>
        <p:nvPicPr>
          <p:cNvPr id="112" name="Google Shape;112;p18"/>
          <p:cNvPicPr preferRelativeResize="0"/>
          <p:nvPr/>
        </p:nvPicPr>
        <p:blipFill>
          <a:blip r:embed="rId3">
            <a:alphaModFix/>
          </a:blip>
          <a:stretch>
            <a:fillRect/>
          </a:stretch>
        </p:blipFill>
        <p:spPr>
          <a:xfrm>
            <a:off x="123225" y="1168125"/>
            <a:ext cx="5661601" cy="2290348"/>
          </a:xfrm>
          <a:prstGeom prst="rect">
            <a:avLst/>
          </a:prstGeom>
          <a:noFill/>
          <a:ln>
            <a:noFill/>
          </a:ln>
        </p:spPr>
      </p:pic>
      <p:sp>
        <p:nvSpPr>
          <p:cNvPr id="113" name="Google Shape;113;p18"/>
          <p:cNvSpPr txBox="1"/>
          <p:nvPr/>
        </p:nvSpPr>
        <p:spPr>
          <a:xfrm>
            <a:off x="177725" y="4435350"/>
            <a:ext cx="74391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rgbClr val="0062FF"/>
                </a:solidFill>
                <a:latin typeface="Lato"/>
                <a:ea typeface="Lato"/>
                <a:cs typeface="Lato"/>
                <a:sym typeface="Lato"/>
              </a:rPr>
              <a:t>For more details on all the data types that Spark supports in Python, see this documentation </a:t>
            </a:r>
            <a:r>
              <a:rPr lang="en" sz="1600" u="sng">
                <a:solidFill>
                  <a:schemeClr val="hlink"/>
                </a:solidFill>
                <a:latin typeface="Lato"/>
                <a:ea typeface="Lato"/>
                <a:cs typeface="Lato"/>
                <a:sym typeface="Lato"/>
                <a:hlinkClick r:id="rId4"/>
              </a:rPr>
              <a:t>link</a:t>
            </a:r>
            <a:endParaRPr sz="1600">
              <a:solidFill>
                <a:srgbClr val="0062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1220450" y="194750"/>
            <a:ext cx="6564000" cy="15420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3600"/>
              <a:t>Working with Spark RDD’s</a:t>
            </a:r>
            <a:endParaRPr sz="3600"/>
          </a:p>
        </p:txBody>
      </p:sp>
      <p:sp>
        <p:nvSpPr>
          <p:cNvPr id="119" name="Google Shape;119;p19"/>
          <p:cNvSpPr txBox="1"/>
          <p:nvPr>
            <p:ph type="title"/>
          </p:nvPr>
        </p:nvSpPr>
        <p:spPr>
          <a:xfrm>
            <a:off x="1220450" y="2057775"/>
            <a:ext cx="7395900" cy="1542000"/>
          </a:xfrm>
          <a:prstGeom prst="rect">
            <a:avLst/>
          </a:prstGeom>
        </p:spPr>
        <p:txBody>
          <a:bodyPr anchorCtr="0" anchor="ctr" bIns="91425" lIns="91425" spcFirstLastPara="1" rIns="91425" wrap="square" tIns="91425">
            <a:noAutofit/>
          </a:bodyPr>
          <a:lstStyle/>
          <a:p>
            <a:pPr indent="-381000" lvl="0" marL="457200" rtl="0" algn="just">
              <a:spcBef>
                <a:spcPts val="0"/>
              </a:spcBef>
              <a:spcAft>
                <a:spcPts val="0"/>
              </a:spcAft>
              <a:buClr>
                <a:srgbClr val="0062FF"/>
              </a:buClr>
              <a:buSzPts val="2400"/>
              <a:buAutoNum type="arabicPeriod"/>
            </a:pPr>
            <a:r>
              <a:rPr lang="en" sz="2400">
                <a:solidFill>
                  <a:srgbClr val="0062FF"/>
                </a:solidFill>
              </a:rPr>
              <a:t>What are RDDs</a:t>
            </a:r>
            <a:endParaRPr sz="2400">
              <a:solidFill>
                <a:srgbClr val="0062FF"/>
              </a:solidFill>
            </a:endParaRPr>
          </a:p>
          <a:p>
            <a:pPr indent="-381000" lvl="0" marL="457200" rtl="0" algn="just">
              <a:spcBef>
                <a:spcPts val="0"/>
              </a:spcBef>
              <a:spcAft>
                <a:spcPts val="0"/>
              </a:spcAft>
              <a:buClr>
                <a:srgbClr val="0062FF"/>
              </a:buClr>
              <a:buSzPts val="2400"/>
              <a:buAutoNum type="arabicPeriod"/>
            </a:pPr>
            <a:r>
              <a:rPr lang="en" sz="2400">
                <a:solidFill>
                  <a:srgbClr val="0062FF"/>
                </a:solidFill>
              </a:rPr>
              <a:t>Why RDD’s important?</a:t>
            </a:r>
            <a:endParaRPr sz="2400">
              <a:solidFill>
                <a:srgbClr val="0062FF"/>
              </a:solidFill>
            </a:endParaRPr>
          </a:p>
          <a:p>
            <a:pPr indent="-381000" lvl="0" marL="457200" rtl="0" algn="just">
              <a:spcBef>
                <a:spcPts val="0"/>
              </a:spcBef>
              <a:spcAft>
                <a:spcPts val="0"/>
              </a:spcAft>
              <a:buClr>
                <a:srgbClr val="0062FF"/>
              </a:buClr>
              <a:buSzPts val="2400"/>
              <a:buAutoNum type="arabicPeriod"/>
            </a:pPr>
            <a:r>
              <a:rPr lang="en" sz="2400">
                <a:solidFill>
                  <a:srgbClr val="0062FF"/>
                </a:solidFill>
              </a:rPr>
              <a:t>Loading</a:t>
            </a:r>
            <a:r>
              <a:rPr lang="en" sz="2400">
                <a:solidFill>
                  <a:srgbClr val="0062FF"/>
                </a:solidFill>
              </a:rPr>
              <a:t> external datasets into RDD’s</a:t>
            </a:r>
            <a:endParaRPr sz="2400">
              <a:solidFill>
                <a:srgbClr val="0062FF"/>
              </a:solidFill>
            </a:endParaRPr>
          </a:p>
          <a:p>
            <a:pPr indent="-381000" lvl="0" marL="457200" rtl="0" algn="just">
              <a:spcBef>
                <a:spcPts val="0"/>
              </a:spcBef>
              <a:spcAft>
                <a:spcPts val="0"/>
              </a:spcAft>
              <a:buClr>
                <a:srgbClr val="0062FF"/>
              </a:buClr>
              <a:buSzPts val="2400"/>
              <a:buAutoNum type="arabicPeriod"/>
            </a:pPr>
            <a:r>
              <a:rPr lang="en" sz="2400">
                <a:solidFill>
                  <a:srgbClr val="0062FF"/>
                </a:solidFill>
              </a:rPr>
              <a:t>RDD operations and actions</a:t>
            </a:r>
            <a:endParaRPr sz="2400">
              <a:solidFill>
                <a:srgbClr val="0062FF"/>
              </a:solidFill>
            </a:endParaRPr>
          </a:p>
          <a:p>
            <a:pPr indent="-381000" lvl="0" marL="457200" rtl="0" algn="just">
              <a:spcBef>
                <a:spcPts val="0"/>
              </a:spcBef>
              <a:spcAft>
                <a:spcPts val="0"/>
              </a:spcAft>
              <a:buClr>
                <a:srgbClr val="0062FF"/>
              </a:buClr>
              <a:buSzPts val="2400"/>
              <a:buAutoNum type="arabicPeriod"/>
            </a:pPr>
            <a:r>
              <a:rPr lang="en" sz="2400">
                <a:solidFill>
                  <a:srgbClr val="0062FF"/>
                </a:solidFill>
              </a:rPr>
              <a:t>RDD persistence</a:t>
            </a:r>
            <a:endParaRPr sz="2400">
              <a:solidFill>
                <a:srgbClr val="0062FF"/>
              </a:solidFill>
            </a:endParaRPr>
          </a:p>
          <a:p>
            <a:pPr indent="-381000" lvl="0" marL="457200" rtl="0" algn="just">
              <a:spcBef>
                <a:spcPts val="0"/>
              </a:spcBef>
              <a:spcAft>
                <a:spcPts val="0"/>
              </a:spcAft>
              <a:buClr>
                <a:srgbClr val="0062FF"/>
              </a:buClr>
              <a:buSzPts val="2400"/>
              <a:buAutoNum type="arabicPeriod"/>
            </a:pPr>
            <a:r>
              <a:rPr lang="en" sz="2400">
                <a:solidFill>
                  <a:srgbClr val="0062FF"/>
                </a:solidFill>
              </a:rPr>
              <a:t>Advanced topics</a:t>
            </a:r>
            <a:endParaRPr sz="2400">
              <a:solidFill>
                <a:srgbClr val="0062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RDDs</a:t>
            </a:r>
            <a:endParaRPr/>
          </a:p>
        </p:txBody>
      </p:sp>
      <p:sp>
        <p:nvSpPr>
          <p:cNvPr id="125" name="Google Shape;125;p2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SzPts val="1400"/>
              <a:buChar char="●"/>
            </a:pPr>
            <a:r>
              <a:rPr lang="en" sz="1400"/>
              <a:t>RDD stand for Resilient Distributed  Dataset. It is a read-only, partitioned collection of records. RDDs can only be created through deterministic operations on either (1) data in stable storage or (2) other RDDs.</a:t>
            </a:r>
            <a:endParaRPr sz="1400"/>
          </a:p>
          <a:p>
            <a:pPr indent="-317500" lvl="0" marL="457200" rtl="0" algn="l">
              <a:spcBef>
                <a:spcPts val="0"/>
              </a:spcBef>
              <a:spcAft>
                <a:spcPts val="0"/>
              </a:spcAft>
              <a:buSzPts val="1400"/>
              <a:buChar char="●"/>
            </a:pPr>
            <a:r>
              <a:rPr lang="en" sz="1400"/>
              <a:t>The </a:t>
            </a:r>
            <a:r>
              <a:rPr lang="en" sz="1400">
                <a:solidFill>
                  <a:srgbClr val="990000"/>
                </a:solidFill>
              </a:rPr>
              <a:t>RDD </a:t>
            </a:r>
            <a:r>
              <a:rPr lang="en" sz="1400"/>
              <a:t>is the most basic abstraction in Spark. There are three vital characteristics associated with an RDD:</a:t>
            </a:r>
            <a:endParaRPr sz="1400"/>
          </a:p>
          <a:p>
            <a:pPr indent="-317500" lvl="1" marL="914400" rtl="0" algn="l">
              <a:spcBef>
                <a:spcPts val="0"/>
              </a:spcBef>
              <a:spcAft>
                <a:spcPts val="0"/>
              </a:spcAft>
              <a:buSzPts val="1400"/>
              <a:buChar char="○"/>
            </a:pPr>
            <a:r>
              <a:rPr lang="en"/>
              <a:t>Dependencies</a:t>
            </a:r>
            <a:endParaRPr/>
          </a:p>
          <a:p>
            <a:pPr indent="-317500" lvl="1" marL="914400" rtl="0" algn="l">
              <a:spcBef>
                <a:spcPts val="0"/>
              </a:spcBef>
              <a:spcAft>
                <a:spcPts val="0"/>
              </a:spcAft>
              <a:buSzPts val="1400"/>
              <a:buChar char="○"/>
            </a:pPr>
            <a:r>
              <a:rPr lang="en" sz="1400"/>
              <a:t>Partitions (with some locality information)</a:t>
            </a:r>
            <a:endParaRPr/>
          </a:p>
          <a:p>
            <a:pPr indent="-317500" lvl="1" marL="914400" rtl="0" algn="l">
              <a:spcBef>
                <a:spcPts val="0"/>
              </a:spcBef>
              <a:spcAft>
                <a:spcPts val="0"/>
              </a:spcAft>
              <a:buSzPts val="1400"/>
              <a:buChar char="○"/>
            </a:pPr>
            <a:r>
              <a:rPr lang="en" sz="1400"/>
              <a:t>Compute function: Partition =&gt; Iterator[T]</a:t>
            </a:r>
            <a:endParaRPr sz="1400"/>
          </a:p>
          <a:p>
            <a:pPr indent="-317500" lvl="0" marL="457200" rtl="0" algn="l">
              <a:spcBef>
                <a:spcPts val="0"/>
              </a:spcBef>
              <a:spcAft>
                <a:spcPts val="0"/>
              </a:spcAft>
              <a:buSzPts val="1400"/>
              <a:buChar char="●"/>
            </a:pPr>
            <a:r>
              <a:rPr lang="en" sz="1400"/>
              <a:t>Initially, RDD was the only programming API available in Spark</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with </a:t>
            </a:r>
            <a:r>
              <a:rPr lang="en"/>
              <a:t> RDDs</a:t>
            </a:r>
            <a:endParaRPr/>
          </a:p>
        </p:txBody>
      </p:sp>
      <p:sp>
        <p:nvSpPr>
          <p:cNvPr id="131" name="Google Shape;131;p2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SzPts val="1400"/>
              <a:buChar char="●"/>
            </a:pPr>
            <a:r>
              <a:rPr lang="en" sz="1400">
                <a:latin typeface="Arial"/>
                <a:ea typeface="Arial"/>
                <a:cs typeface="Arial"/>
                <a:sym typeface="Arial"/>
              </a:rPr>
              <a:t>The compute function (or computation) is opaque to Spark. That is, Spark does not know what you are doing in the compute function. Whether you are performing a join, filter, select, or aggregation, Spark only sees it as a lambda expression. </a:t>
            </a:r>
            <a:endParaRPr sz="1400">
              <a:latin typeface="Arial"/>
              <a:ea typeface="Arial"/>
              <a:cs typeface="Arial"/>
              <a:sym typeface="Arial"/>
            </a:endParaRPr>
          </a:p>
          <a:p>
            <a:pPr indent="-317500" lvl="0" marL="457200" rtl="0" algn="l">
              <a:spcBef>
                <a:spcPts val="0"/>
              </a:spcBef>
              <a:spcAft>
                <a:spcPts val="0"/>
              </a:spcAft>
              <a:buSzPts val="1400"/>
              <a:buChar char="●"/>
            </a:pPr>
            <a:r>
              <a:rPr lang="en" sz="1400">
                <a:latin typeface="Arial"/>
                <a:ea typeface="Arial"/>
                <a:cs typeface="Arial"/>
                <a:sym typeface="Arial"/>
              </a:rPr>
              <a:t>Another problem is that the Iterator[T] data type is also opaque for Python RDDs; Spark only knows that it’s a generic object in Python.</a:t>
            </a:r>
            <a:endParaRPr sz="1400"/>
          </a:p>
          <a:p>
            <a:pPr indent="-317500" lvl="0" marL="457200" rtl="0" algn="l">
              <a:spcBef>
                <a:spcPts val="0"/>
              </a:spcBef>
              <a:spcAft>
                <a:spcPts val="0"/>
              </a:spcAft>
              <a:buSzPts val="1400"/>
              <a:buChar char="●"/>
            </a:pPr>
            <a:r>
              <a:rPr lang="en" sz="1400"/>
              <a:t>Because of the above, RDD doesn’t have the ability to present data in a tabular format as is preferred by data science work. Furthermore, in the RDD programming model, a developer is responsible for specifying all computations even common data analysis operations such as filtering, selecting, counting, aggregating, averaging, and grouping.</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