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embeddedFontLst>
    <p:embeddedFont>
      <p:font typeface="Raleway"/>
      <p:regular r:id="rId61"/>
      <p:bold r:id="rId62"/>
      <p:italic r:id="rId63"/>
      <p:boldItalic r:id="rId64"/>
    </p:embeddedFont>
    <p:embeddedFont>
      <p:font typeface="Lat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96D000-2A07-4B13-9905-499C94C6E300}">
  <a:tblStyle styleId="{8996D000-2A07-4B13-9905-499C94C6E3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bold.fntdata"/><Relationship Id="rId61" Type="http://schemas.openxmlformats.org/officeDocument/2006/relationships/font" Target="fonts/Raleway-regular.fntdata"/><Relationship Id="rId20" Type="http://schemas.openxmlformats.org/officeDocument/2006/relationships/slide" Target="slides/slide14.xml"/><Relationship Id="rId64" Type="http://schemas.openxmlformats.org/officeDocument/2006/relationships/font" Target="fonts/Raleway-boldItalic.fntdata"/><Relationship Id="rId63" Type="http://schemas.openxmlformats.org/officeDocument/2006/relationships/font" Target="fonts/Raleway-italic.fntdata"/><Relationship Id="rId22" Type="http://schemas.openxmlformats.org/officeDocument/2006/relationships/slide" Target="slides/slide16.xml"/><Relationship Id="rId66" Type="http://schemas.openxmlformats.org/officeDocument/2006/relationships/font" Target="fonts/Lato-bold.fntdata"/><Relationship Id="rId21" Type="http://schemas.openxmlformats.org/officeDocument/2006/relationships/slide" Target="slides/slide15.xml"/><Relationship Id="rId65" Type="http://schemas.openxmlformats.org/officeDocument/2006/relationships/font" Target="fonts/Lato-regular.fntdata"/><Relationship Id="rId24" Type="http://schemas.openxmlformats.org/officeDocument/2006/relationships/slide" Target="slides/slide18.xml"/><Relationship Id="rId68" Type="http://schemas.openxmlformats.org/officeDocument/2006/relationships/font" Target="fonts/Lato-boldItalic.fntdata"/><Relationship Id="rId23" Type="http://schemas.openxmlformats.org/officeDocument/2006/relationships/slide" Target="slides/slide17.xml"/><Relationship Id="rId67" Type="http://schemas.openxmlformats.org/officeDocument/2006/relationships/font" Target="fonts/Lato-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d41b6f4d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d41b6f4d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d41b6f4d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d41b6f4d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d41b6f4d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d41b6f4d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d41b6f4d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d41b6f4d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d41b6f4d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d41b6f4d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d41b6f4d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d41b6f4d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d41b6f4d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d41b6f4d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d41b6f4d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d41b6f4d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d41b6f4d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d41b6f4d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d41b6f4d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d41b6f4d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aaeedbd7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aaeedbd7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d41b6f4d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d41b6f4d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d41b6f4d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d41b6f4d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d41b6f4d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d41b6f4d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d41b6f4d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d41b6f4d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d41b6f4d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d41b6f4d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d41b6f4d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d41b6f4d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d41b6f4d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d41b6f4d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d41b6f4d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d41b6f4d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d41b6f4d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d41b6f4d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d41b6f4d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d41b6f4d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d41b6f4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d41b6f4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d41b6f4d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d41b6f4d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d41b6f4d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d41b6f4d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d41b6f4d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d41b6f4d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d41b6f4d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d41b6f4d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d41b6f4d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d41b6f4d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d41b6f4d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d41b6f4d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d41b6f4d5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d41b6f4d5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d41b6f4d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d41b6f4d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d41b6f4d5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d41b6f4d5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d41b6f4d5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d41b6f4d5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d41b6f4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d41b6f4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d41b6f4d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d41b6f4d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d41b6f4d5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d41b6f4d5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d41b6f4d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d41b6f4d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d41b6f4d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d41b6f4d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d41b6f4d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d41b6f4d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d41b6f4d5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d41b6f4d5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d41b6f4d5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d41b6f4d5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d41b6f4d5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d41b6f4d5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d41b6f4d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d41b6f4d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d41b6f4d5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d41b6f4d5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d41b6f4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d41b6f4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d41b6f4d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d41b6f4d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d41b6f4d5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d41b6f4d5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d41b6f4d5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d41b6f4d5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d41b6f4d5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d41b6f4d5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0d41b6f4d5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0d41b6f4d5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d41b6f4d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d41b6f4d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d41b6f4d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d41b6f4d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d41b6f4d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d41b6f4d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d41b6f4d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d41b6f4d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park.apache.org/download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localhost:4040/" TargetMode="External"/><Relationship Id="rId4" Type="http://schemas.openxmlformats.org/officeDocument/2006/relationships/hyperlink" Target="http://localhost:4040/" TargetMode="External"/><Relationship Id="rId5" Type="http://schemas.openxmlformats.org/officeDocument/2006/relationships/hyperlink" Target="http://localhost:9870/" TargetMode="External"/><Relationship Id="rId6" Type="http://schemas.openxmlformats.org/officeDocument/2006/relationships/hyperlink" Target="http://localhost:8088/" TargetMode="External"/><Relationship Id="rId7" Type="http://schemas.openxmlformats.org/officeDocument/2006/relationships/hyperlink" Target="http://localhost:8042/" TargetMode="External"/><Relationship Id="rId8" Type="http://schemas.openxmlformats.org/officeDocument/2006/relationships/hyperlink" Target="https://spark.apache.org/docs/latest/web-ui.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spark.apache.org/docs/latest/index.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spark.apache.org/downloads.html" TargetMode="Externa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ibm.com/cloud/blog/hadoop-vs-spar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ibm.com/cloud/blog/cloud-data-lake-vs-data-warehouse-vs-data-mart" TargetMode="External"/><Relationship Id="rId4" Type="http://schemas.openxmlformats.org/officeDocument/2006/relationships/hyperlink" Target="https://www.ibm.com/cloud/blog/hadoop-vs-spar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a:t>
            </a:r>
            <a:r>
              <a:rPr lang="en"/>
              <a:t>Apache Spark</a:t>
            </a:r>
            <a:endParaRPr/>
          </a:p>
        </p:txBody>
      </p:sp>
      <p:sp>
        <p:nvSpPr>
          <p:cNvPr id="73" name="Google Shape;73;p13"/>
          <p:cNvSpPr txBox="1"/>
          <p:nvPr/>
        </p:nvSpPr>
        <p:spPr>
          <a:xfrm>
            <a:off x="2390267" y="3238450"/>
            <a:ext cx="6331500" cy="12417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Big Data Analytics with Python, AIMS-Rwanda 2022</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u="sng">
                <a:solidFill>
                  <a:srgbClr val="FFFFFF"/>
                </a:solidFill>
                <a:latin typeface="Lato"/>
                <a:ea typeface="Lato"/>
                <a:cs typeface="Lato"/>
                <a:sym typeface="Lato"/>
              </a:rPr>
              <a:t>Dunstan Matekenya, PhD</a:t>
            </a:r>
            <a:endParaRPr sz="1800" u="sng">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Choose Spark</a:t>
            </a:r>
            <a:endParaRPr/>
          </a:p>
        </p:txBody>
      </p:sp>
      <p:sp>
        <p:nvSpPr>
          <p:cNvPr id="129" name="Google Shape;129;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b="1" lang="en" sz="1400"/>
              <a:t>Fast</a:t>
            </a:r>
            <a:r>
              <a:rPr lang="en" sz="1400"/>
              <a:t>-Sparks gets </a:t>
            </a:r>
            <a:r>
              <a:rPr lang="en" sz="1400"/>
              <a:t>performance</a:t>
            </a:r>
            <a:r>
              <a:rPr lang="en" sz="1400"/>
              <a:t> boost because of how it utilizes in-memory computation and use of directed acyclic graph (DAG) among other things</a:t>
            </a:r>
            <a:endParaRPr sz="1400"/>
          </a:p>
          <a:p>
            <a:pPr indent="-317500" lvl="0" marL="457200" rtl="0" algn="l">
              <a:spcBef>
                <a:spcPts val="0"/>
              </a:spcBef>
              <a:spcAft>
                <a:spcPts val="0"/>
              </a:spcAft>
              <a:buSzPts val="1400"/>
              <a:buChar char="●"/>
            </a:pPr>
            <a:r>
              <a:rPr b="1" lang="en" sz="1400"/>
              <a:t>User friendly</a:t>
            </a:r>
            <a:r>
              <a:rPr lang="en" sz="1400"/>
              <a:t>-Spark has built structured data APIs such as DataFrames and SQL which has made accessing the functionality easy</a:t>
            </a:r>
            <a:endParaRPr sz="1400"/>
          </a:p>
          <a:p>
            <a:pPr indent="-317500" lvl="0" marL="457200" rtl="0" algn="l">
              <a:spcBef>
                <a:spcPts val="0"/>
              </a:spcBef>
              <a:spcAft>
                <a:spcPts val="0"/>
              </a:spcAft>
              <a:buSzPts val="1400"/>
              <a:buChar char="●"/>
            </a:pPr>
            <a:r>
              <a:rPr b="1" lang="en" sz="1400"/>
              <a:t>Modularity</a:t>
            </a:r>
            <a:r>
              <a:rPr lang="en" sz="1400"/>
              <a:t>-Spark operations can be applied across many types of workloads and expressed in any of the supported programming languages: Scala, Java, Python, SQL, and R. </a:t>
            </a:r>
            <a:endParaRPr sz="1400"/>
          </a:p>
          <a:p>
            <a:pPr indent="-317500" lvl="0" marL="457200" rtl="0" algn="l">
              <a:spcBef>
                <a:spcPts val="0"/>
              </a:spcBef>
              <a:spcAft>
                <a:spcPts val="0"/>
              </a:spcAft>
              <a:buSzPts val="1400"/>
              <a:buChar char="●"/>
            </a:pPr>
            <a:r>
              <a:rPr b="1" lang="en" sz="1400"/>
              <a:t>Extensibility</a:t>
            </a:r>
            <a:r>
              <a:rPr lang="en" sz="1400"/>
              <a:t>-Unlike Apache Hadoop, which included both storage and compute, Spark separates the two. You can use Spark to read data stored in </a:t>
            </a:r>
            <a:r>
              <a:rPr lang="en" sz="1400"/>
              <a:t>myriad </a:t>
            </a:r>
            <a:r>
              <a:rPr lang="en" sz="1400"/>
              <a:t>sources—Apache Hadoop, Apache Cassandra, Apache HBase, MongoDB, Apache Hive, RDBMSs, and more—and process it all in memory.</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540250" y="1704525"/>
            <a:ext cx="8353200" cy="1018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3600"/>
              <a:t>Getting, Installing and Running Spark</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Language APIs</a:t>
            </a:r>
            <a:endParaRPr/>
          </a:p>
        </p:txBody>
      </p:sp>
      <p:sp>
        <p:nvSpPr>
          <p:cNvPr id="140" name="Google Shape;140;p24"/>
          <p:cNvSpPr txBox="1"/>
          <p:nvPr>
            <p:ph idx="1" type="body"/>
          </p:nvPr>
        </p:nvSpPr>
        <p:spPr>
          <a:xfrm>
            <a:off x="2312075" y="1927825"/>
            <a:ext cx="6720600" cy="267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Scala: </a:t>
            </a:r>
            <a:r>
              <a:rPr lang="en" sz="1400"/>
              <a:t>Spark is primarily written in Scala, making it Spark’s “default” language.</a:t>
            </a:r>
            <a:endParaRPr sz="1400"/>
          </a:p>
          <a:p>
            <a:pPr indent="-317500" lvl="0" marL="457200" rtl="0" algn="l">
              <a:spcBef>
                <a:spcPts val="0"/>
              </a:spcBef>
              <a:spcAft>
                <a:spcPts val="0"/>
              </a:spcAft>
              <a:buSzPts val="1400"/>
              <a:buChar char="●"/>
            </a:pPr>
            <a:r>
              <a:rPr b="1" lang="en" sz="1400"/>
              <a:t>Java:</a:t>
            </a:r>
            <a:r>
              <a:rPr lang="en" sz="1400"/>
              <a:t> Even though Spark is written in Scala, Spark’s authors have been careful to ensure that you can write Spark code in Java. </a:t>
            </a:r>
            <a:endParaRPr sz="1400"/>
          </a:p>
          <a:p>
            <a:pPr indent="-317500" lvl="0" marL="457200" rtl="0" algn="l">
              <a:spcBef>
                <a:spcPts val="0"/>
              </a:spcBef>
              <a:spcAft>
                <a:spcPts val="0"/>
              </a:spcAft>
              <a:buSzPts val="1400"/>
              <a:buChar char="●"/>
            </a:pPr>
            <a:r>
              <a:rPr b="1" lang="en" sz="1400"/>
              <a:t>Python:</a:t>
            </a:r>
            <a:r>
              <a:rPr lang="en" sz="1400"/>
              <a:t> Python supports nearly all constructs that Scala supports. </a:t>
            </a:r>
            <a:endParaRPr sz="1400"/>
          </a:p>
          <a:p>
            <a:pPr indent="-317500" lvl="0" marL="457200" rtl="0" algn="l">
              <a:spcBef>
                <a:spcPts val="0"/>
              </a:spcBef>
              <a:spcAft>
                <a:spcPts val="0"/>
              </a:spcAft>
              <a:buSzPts val="1400"/>
              <a:buChar char="●"/>
            </a:pPr>
            <a:r>
              <a:rPr b="1" lang="en" sz="1400"/>
              <a:t>SQL:</a:t>
            </a:r>
            <a:r>
              <a:rPr lang="en" sz="1400"/>
              <a:t> Spark supports a subset of the ANSI SQL 2003 standard. This makes it easy for analysts and non-programmers to take advantage of the big data powers of Spark. </a:t>
            </a:r>
            <a:endParaRPr sz="1400"/>
          </a:p>
          <a:p>
            <a:pPr indent="-317500" lvl="0" marL="457200" rtl="0" algn="l">
              <a:spcBef>
                <a:spcPts val="0"/>
              </a:spcBef>
              <a:spcAft>
                <a:spcPts val="0"/>
              </a:spcAft>
              <a:buSzPts val="1400"/>
              <a:buChar char="●"/>
            </a:pPr>
            <a:r>
              <a:rPr b="1" lang="en" sz="1400"/>
              <a:t>R:</a:t>
            </a:r>
            <a:r>
              <a:rPr lang="en" sz="1400"/>
              <a:t> Spark has two commonly used R libraries: one as a part of Spark core (SparkR) and another as an R community-driven package (sparklyr). </a:t>
            </a:r>
            <a:endParaRPr sz="1400"/>
          </a:p>
        </p:txBody>
      </p:sp>
      <p:sp>
        <p:nvSpPr>
          <p:cNvPr id="141" name="Google Shape;141;p24"/>
          <p:cNvSpPr txBox="1"/>
          <p:nvPr/>
        </p:nvSpPr>
        <p:spPr>
          <a:xfrm>
            <a:off x="2212900" y="1113375"/>
            <a:ext cx="68601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latin typeface="Lato"/>
                <a:ea typeface="Lato"/>
                <a:cs typeface="Lato"/>
                <a:sym typeface="Lato"/>
              </a:rPr>
              <a:t>Spark’s language APIs make it possible for you to run Spark code using various programming languages.</a:t>
            </a:r>
            <a:endParaRPr sz="16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Installing Spark for Single Use in Python</a:t>
            </a:r>
            <a:endParaRPr/>
          </a:p>
        </p:txBody>
      </p:sp>
      <p:sp>
        <p:nvSpPr>
          <p:cNvPr id="147" name="Google Shape;147;p2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getting Spark just to use on your Laptop or Desktop, the best  way is to install using instructions from the Spark </a:t>
            </a:r>
            <a:r>
              <a:rPr lang="en" u="sng">
                <a:solidFill>
                  <a:schemeClr val="hlink"/>
                </a:solidFill>
                <a:hlinkClick r:id="rId3"/>
              </a:rPr>
              <a:t>website</a:t>
            </a:r>
            <a:r>
              <a:rPr lang="en"/>
              <a:t>. As of Spark 3.0, you can install from Pypi using</a:t>
            </a:r>
            <a:endParaRPr/>
          </a:p>
          <a:p>
            <a:pPr indent="-342900" lvl="0" marL="457200" rtl="0" algn="l">
              <a:spcBef>
                <a:spcPts val="0"/>
              </a:spcBef>
              <a:spcAft>
                <a:spcPts val="0"/>
              </a:spcAft>
              <a:buSzPts val="1800"/>
              <a:buChar char="●"/>
            </a:pPr>
            <a:r>
              <a:rPr lang="en"/>
              <a:t>Spark is compiled for specific versions of Hadoop</a:t>
            </a:r>
            <a:endParaRPr/>
          </a:p>
          <a:p>
            <a:pPr indent="-342900" lvl="0" marL="457200" rtl="0" algn="l">
              <a:spcBef>
                <a:spcPts val="0"/>
              </a:spcBef>
              <a:spcAft>
                <a:spcPts val="0"/>
              </a:spcAft>
              <a:buSzPts val="1800"/>
              <a:buChar char="●"/>
            </a:pPr>
            <a:r>
              <a:rPr lang="en"/>
              <a:t>You need to make sure that you have Java JDK installed and JAVA_HOME variable 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Installing Spark for a Cluster </a:t>
            </a:r>
            <a:endParaRPr/>
          </a:p>
        </p:txBody>
      </p:sp>
      <p:sp>
        <p:nvSpPr>
          <p:cNvPr id="153" name="Google Shape;153;p2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Whether the cluster is on the premise or on the cloud. Installing Spark requires that you also install a cluster management system such as Hadoop or Kubernetes</a:t>
            </a:r>
            <a:endParaRPr sz="1400"/>
          </a:p>
          <a:p>
            <a:pPr indent="-317500" lvl="0" marL="457200" rtl="0" algn="l">
              <a:spcBef>
                <a:spcPts val="0"/>
              </a:spcBef>
              <a:spcAft>
                <a:spcPts val="0"/>
              </a:spcAft>
              <a:buSzPts val="1400"/>
              <a:buChar char="●"/>
            </a:pPr>
            <a:r>
              <a:rPr lang="en" sz="1400"/>
              <a:t>Since all the components of Hadoop and  Spark are open source, you can do this on your own BUT its recommended to use distribution platforms</a:t>
            </a:r>
            <a:endParaRPr sz="1400"/>
          </a:p>
          <a:p>
            <a:pPr indent="-317500" lvl="0" marL="457200" rtl="0" algn="l">
              <a:spcBef>
                <a:spcPts val="0"/>
              </a:spcBef>
              <a:spcAft>
                <a:spcPts val="0"/>
              </a:spcAft>
              <a:buSzPts val="1400"/>
              <a:buChar char="●"/>
            </a:pPr>
            <a:r>
              <a:rPr lang="en" sz="1400"/>
              <a:t>Some of the popular </a:t>
            </a:r>
            <a:r>
              <a:rPr lang="en" sz="1400"/>
              <a:t>distribution</a:t>
            </a:r>
            <a:r>
              <a:rPr lang="en" sz="1400"/>
              <a:t> platforms include:</a:t>
            </a:r>
            <a:endParaRPr sz="1400"/>
          </a:p>
          <a:p>
            <a:pPr indent="-317500" lvl="1" marL="914400" rtl="0" algn="l">
              <a:spcBef>
                <a:spcPts val="0"/>
              </a:spcBef>
              <a:spcAft>
                <a:spcPts val="0"/>
              </a:spcAft>
              <a:buSzPts val="1400"/>
              <a:buChar char="○"/>
            </a:pPr>
            <a:r>
              <a:rPr lang="en"/>
              <a:t>Cloudera and Hortonworks</a:t>
            </a:r>
            <a:endParaRPr/>
          </a:p>
          <a:p>
            <a:pPr indent="-317500" lvl="1" marL="914400" rtl="0" algn="l">
              <a:spcBef>
                <a:spcPts val="0"/>
              </a:spcBef>
              <a:spcAft>
                <a:spcPts val="0"/>
              </a:spcAft>
              <a:buSzPts val="1400"/>
              <a:buChar char="○"/>
            </a:pPr>
            <a:r>
              <a:rPr lang="en"/>
              <a:t>MapR</a:t>
            </a:r>
            <a:endParaRPr/>
          </a:p>
          <a:p>
            <a:pPr indent="-317500" lvl="1" marL="914400" rtl="0" algn="l">
              <a:spcBef>
                <a:spcPts val="0"/>
              </a:spcBef>
              <a:spcAft>
                <a:spcPts val="0"/>
              </a:spcAft>
              <a:buSzPts val="1400"/>
              <a:buChar char="○"/>
            </a:pPr>
            <a:r>
              <a:rPr lang="en"/>
              <a:t>Databricks</a:t>
            </a:r>
            <a:endParaRPr/>
          </a:p>
          <a:p>
            <a:pPr indent="-317500" lvl="0" marL="457200" rtl="0" algn="l">
              <a:spcBef>
                <a:spcPts val="0"/>
              </a:spcBef>
              <a:spcAft>
                <a:spcPts val="0"/>
              </a:spcAft>
              <a:buSzPts val="1400"/>
              <a:buChar char="●"/>
            </a:pPr>
            <a:r>
              <a:rPr lang="en" sz="1400"/>
              <a:t>These platforms make installation easy and they also come with added functionality to make cluster management easy</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1337700" y="1549650"/>
            <a:ext cx="6608700" cy="1542000"/>
          </a:xfrm>
          <a:prstGeom prst="rect">
            <a:avLst/>
          </a:prstGeom>
        </p:spPr>
        <p:txBody>
          <a:bodyPr anchorCtr="0" anchor="ctr" bIns="91425" lIns="91425" spcFirstLastPara="1" rIns="91425" wrap="square" tIns="91425">
            <a:noAutofit/>
          </a:bodyPr>
          <a:lstStyle/>
          <a:p>
            <a:pPr indent="0" lvl="0" marL="457200" rtl="0" algn="just">
              <a:spcBef>
                <a:spcPts val="0"/>
              </a:spcBef>
              <a:spcAft>
                <a:spcPts val="0"/>
              </a:spcAft>
              <a:buNone/>
            </a:pPr>
            <a:r>
              <a:rPr lang="en" sz="3600"/>
              <a:t>Spark’s Basic Architecture</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62" name="Shape 162"/>
        <p:cNvGrpSpPr/>
        <p:nvPr/>
      </p:nvGrpSpPr>
      <p:grpSpPr>
        <a:xfrm>
          <a:off x="0" y="0"/>
          <a:ext cx="0" cy="0"/>
          <a:chOff x="0" y="0"/>
          <a:chExt cx="0" cy="0"/>
        </a:xfrm>
      </p:grpSpPr>
      <p:sp>
        <p:nvSpPr>
          <p:cNvPr id="163" name="Google Shape;163;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Spark Components</a:t>
            </a:r>
            <a:endParaRPr/>
          </a:p>
        </p:txBody>
      </p:sp>
      <p:sp>
        <p:nvSpPr>
          <p:cNvPr id="164" name="Google Shape;164;p28"/>
          <p:cNvSpPr txBox="1"/>
          <p:nvPr>
            <p:ph idx="1" type="body"/>
          </p:nvPr>
        </p:nvSpPr>
        <p:spPr>
          <a:xfrm>
            <a:off x="4377950" y="1211350"/>
            <a:ext cx="4615200" cy="3386700"/>
          </a:xfrm>
          <a:prstGeom prst="rect">
            <a:avLst/>
          </a:prstGeom>
        </p:spPr>
        <p:txBody>
          <a:bodyPr anchorCtr="0" anchor="t" bIns="91425" lIns="91425" spcFirstLastPara="1" rIns="91425" wrap="square" tIns="91425">
            <a:normAutofit lnSpcReduction="20000"/>
          </a:bodyPr>
          <a:lstStyle/>
          <a:p>
            <a:pPr indent="-317500" lvl="0" marL="457200" rtl="0" algn="l">
              <a:spcBef>
                <a:spcPts val="1200"/>
              </a:spcBef>
              <a:spcAft>
                <a:spcPts val="0"/>
              </a:spcAft>
              <a:buSzPts val="1400"/>
              <a:buChar char="●"/>
            </a:pPr>
            <a:r>
              <a:rPr lang="en" sz="1400"/>
              <a:t>We will refer to a Spark program as an Application</a:t>
            </a:r>
            <a:endParaRPr sz="1400"/>
          </a:p>
          <a:p>
            <a:pPr indent="-317500" lvl="0" marL="457200" rtl="0" algn="l">
              <a:spcBef>
                <a:spcPts val="0"/>
              </a:spcBef>
              <a:spcAft>
                <a:spcPts val="0"/>
              </a:spcAft>
              <a:buSzPts val="1400"/>
              <a:buChar char="●"/>
            </a:pPr>
            <a:r>
              <a:rPr lang="en" sz="1400"/>
              <a:t>A Spark application consists of </a:t>
            </a:r>
            <a:r>
              <a:rPr lang="en" sz="1400">
                <a:solidFill>
                  <a:schemeClr val="dk1"/>
                </a:solidFill>
              </a:rPr>
              <a:t>a driver program</a:t>
            </a:r>
            <a:r>
              <a:rPr lang="en" sz="1400"/>
              <a:t> that is responsible for orchestrating parallel operations on the Spark cluster. </a:t>
            </a:r>
            <a:endParaRPr sz="1400"/>
          </a:p>
          <a:p>
            <a:pPr indent="-317500" lvl="0" marL="457200" rtl="0" algn="l">
              <a:spcBef>
                <a:spcPts val="0"/>
              </a:spcBef>
              <a:spcAft>
                <a:spcPts val="0"/>
              </a:spcAft>
              <a:buSzPts val="1400"/>
              <a:buChar char="●"/>
            </a:pPr>
            <a:r>
              <a:rPr lang="en" sz="1400"/>
              <a:t>The driver accesses the distributed components in the cluster—</a:t>
            </a:r>
            <a:r>
              <a:rPr lang="en" sz="1400">
                <a:solidFill>
                  <a:schemeClr val="dk1"/>
                </a:solidFill>
              </a:rPr>
              <a:t>the Spark executors</a:t>
            </a:r>
            <a:r>
              <a:rPr lang="en" sz="1400"/>
              <a:t> and </a:t>
            </a:r>
            <a:r>
              <a:rPr lang="en" sz="1400">
                <a:solidFill>
                  <a:schemeClr val="dk1"/>
                </a:solidFill>
              </a:rPr>
              <a:t>cluster manager</a:t>
            </a:r>
            <a:r>
              <a:rPr lang="en" sz="1400"/>
              <a:t>—through a </a:t>
            </a:r>
            <a:r>
              <a:rPr lang="en" sz="1400">
                <a:solidFill>
                  <a:schemeClr val="dk1"/>
                </a:solidFill>
              </a:rPr>
              <a:t>SparkSession.</a:t>
            </a:r>
            <a:endParaRPr sz="1400">
              <a:solidFill>
                <a:schemeClr val="dk1"/>
              </a:solidFill>
            </a:endParaRPr>
          </a:p>
          <a:p>
            <a:pPr indent="-317500" lvl="0" marL="457200" rtl="0" algn="l">
              <a:spcBef>
                <a:spcPts val="0"/>
              </a:spcBef>
              <a:spcAft>
                <a:spcPts val="0"/>
              </a:spcAft>
              <a:buSzPts val="1400"/>
              <a:buChar char="●"/>
            </a:pPr>
            <a:r>
              <a:rPr lang="en" sz="1400"/>
              <a:t>Therefore, the main  components of a Spark application include: </a:t>
            </a:r>
            <a:endParaRPr sz="1400"/>
          </a:p>
          <a:p>
            <a:pPr indent="-317500" lvl="1" marL="914400" rtl="0" algn="l">
              <a:spcBef>
                <a:spcPts val="0"/>
              </a:spcBef>
              <a:spcAft>
                <a:spcPts val="0"/>
              </a:spcAft>
              <a:buSzPts val="1400"/>
              <a:buChar char="○"/>
            </a:pPr>
            <a:r>
              <a:rPr lang="en"/>
              <a:t>Spark Driver program</a:t>
            </a:r>
            <a:endParaRPr/>
          </a:p>
          <a:p>
            <a:pPr indent="-317500" lvl="1" marL="914400" rtl="0" algn="l">
              <a:spcBef>
                <a:spcPts val="0"/>
              </a:spcBef>
              <a:spcAft>
                <a:spcPts val="0"/>
              </a:spcAft>
              <a:buSzPts val="1400"/>
              <a:buChar char="○"/>
            </a:pPr>
            <a:r>
              <a:rPr lang="en"/>
              <a:t>SparkSession</a:t>
            </a:r>
            <a:endParaRPr/>
          </a:p>
          <a:p>
            <a:pPr indent="-317500" lvl="1" marL="914400" rtl="0" algn="l">
              <a:spcBef>
                <a:spcPts val="0"/>
              </a:spcBef>
              <a:spcAft>
                <a:spcPts val="0"/>
              </a:spcAft>
              <a:buSzPts val="1400"/>
              <a:buChar char="○"/>
            </a:pPr>
            <a:r>
              <a:rPr lang="en"/>
              <a:t>Spark executors</a:t>
            </a:r>
            <a:endParaRPr/>
          </a:p>
          <a:p>
            <a:pPr indent="-317500" lvl="1" marL="914400" rtl="0" algn="l">
              <a:spcBef>
                <a:spcPts val="0"/>
              </a:spcBef>
              <a:spcAft>
                <a:spcPts val="0"/>
              </a:spcAft>
              <a:buSzPts val="1400"/>
              <a:buChar char="○"/>
            </a:pPr>
            <a:r>
              <a:rPr lang="en"/>
              <a:t>Cluster manager</a:t>
            </a:r>
            <a:endParaRPr/>
          </a:p>
          <a:p>
            <a:pPr indent="0" lvl="0" marL="0" rtl="0" algn="l">
              <a:spcBef>
                <a:spcPts val="1200"/>
              </a:spcBef>
              <a:spcAft>
                <a:spcPts val="1200"/>
              </a:spcAft>
              <a:buNone/>
            </a:pPr>
            <a:r>
              <a:t/>
            </a:r>
            <a:endParaRPr sz="1400"/>
          </a:p>
        </p:txBody>
      </p:sp>
      <p:pic>
        <p:nvPicPr>
          <p:cNvPr id="165" name="Google Shape;165;p28"/>
          <p:cNvPicPr preferRelativeResize="0"/>
          <p:nvPr/>
        </p:nvPicPr>
        <p:blipFill>
          <a:blip r:embed="rId3">
            <a:alphaModFix/>
          </a:blip>
          <a:stretch>
            <a:fillRect/>
          </a:stretch>
        </p:blipFill>
        <p:spPr>
          <a:xfrm>
            <a:off x="49825" y="1503325"/>
            <a:ext cx="4073154" cy="2136839"/>
          </a:xfrm>
          <a:prstGeom prst="rect">
            <a:avLst/>
          </a:prstGeom>
          <a:noFill/>
          <a:ln>
            <a:noFill/>
          </a:ln>
        </p:spPr>
      </p:pic>
      <p:sp>
        <p:nvSpPr>
          <p:cNvPr id="166" name="Google Shape;166;p28"/>
          <p:cNvSpPr txBox="1"/>
          <p:nvPr/>
        </p:nvSpPr>
        <p:spPr>
          <a:xfrm>
            <a:off x="221300" y="3811775"/>
            <a:ext cx="3498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chemeClr val="dk1"/>
                </a:solidFill>
                <a:latin typeface="Lato"/>
                <a:ea typeface="Lato"/>
                <a:cs typeface="Lato"/>
                <a:sym typeface="Lato"/>
              </a:rPr>
              <a:t>Apache Spark components and architecture</a:t>
            </a:r>
            <a:endParaRPr sz="1200">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70" name="Shape 170"/>
        <p:cNvGrpSpPr/>
        <p:nvPr/>
      </p:nvGrpSpPr>
      <p:grpSpPr>
        <a:xfrm>
          <a:off x="0" y="0"/>
          <a:ext cx="0" cy="0"/>
          <a:chOff x="0" y="0"/>
          <a:chExt cx="0" cy="0"/>
        </a:xfrm>
      </p:grpSpPr>
      <p:sp>
        <p:nvSpPr>
          <p:cNvPr id="171" name="Google Shape;171;p29"/>
          <p:cNvSpPr txBox="1"/>
          <p:nvPr>
            <p:ph type="title"/>
          </p:nvPr>
        </p:nvSpPr>
        <p:spPr>
          <a:xfrm>
            <a:off x="3281475" y="367300"/>
            <a:ext cx="5691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Driver Program</a:t>
            </a:r>
            <a:endParaRPr/>
          </a:p>
        </p:txBody>
      </p:sp>
      <p:sp>
        <p:nvSpPr>
          <p:cNvPr id="172" name="Google Shape;172;p29"/>
          <p:cNvSpPr txBox="1"/>
          <p:nvPr>
            <p:ph idx="1" type="body"/>
          </p:nvPr>
        </p:nvSpPr>
        <p:spPr>
          <a:xfrm>
            <a:off x="3380775" y="937000"/>
            <a:ext cx="5691900" cy="366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It is part of the Spark application which runs the driver process</a:t>
            </a:r>
            <a:endParaRPr sz="1400"/>
          </a:p>
          <a:p>
            <a:pPr indent="-317500" lvl="0" marL="457200" rtl="0" algn="l">
              <a:spcBef>
                <a:spcPts val="0"/>
              </a:spcBef>
              <a:spcAft>
                <a:spcPts val="0"/>
              </a:spcAft>
              <a:buSzPts val="1400"/>
              <a:buChar char="●"/>
            </a:pPr>
            <a:r>
              <a:rPr lang="en" sz="1400"/>
              <a:t>The driver process runs your main() function, sits on a node in the cluster</a:t>
            </a:r>
            <a:endParaRPr sz="1400"/>
          </a:p>
          <a:p>
            <a:pPr indent="-317500" lvl="0" marL="457200" rtl="0" algn="l">
              <a:spcBef>
                <a:spcPts val="0"/>
              </a:spcBef>
              <a:spcAft>
                <a:spcPts val="0"/>
              </a:spcAft>
              <a:buSzPts val="1400"/>
              <a:buChar char="●"/>
            </a:pPr>
            <a:r>
              <a:rPr lang="en" sz="1400"/>
              <a:t>Its first role is to </a:t>
            </a:r>
            <a:r>
              <a:rPr lang="en" sz="1400"/>
              <a:t>instantiate a SparkSession</a:t>
            </a:r>
            <a:endParaRPr sz="1400"/>
          </a:p>
          <a:p>
            <a:pPr indent="-317500" lvl="0" marL="457200" rtl="0" algn="l">
              <a:spcBef>
                <a:spcPts val="0"/>
              </a:spcBef>
              <a:spcAft>
                <a:spcPts val="0"/>
              </a:spcAft>
              <a:buSzPts val="1400"/>
              <a:buChar char="●"/>
            </a:pPr>
            <a:r>
              <a:rPr lang="en" sz="1400"/>
              <a:t>It communicates with the cluster manager</a:t>
            </a:r>
            <a:endParaRPr sz="1400"/>
          </a:p>
          <a:p>
            <a:pPr indent="-317500" lvl="0" marL="457200" rtl="0" algn="l">
              <a:spcBef>
                <a:spcPts val="0"/>
              </a:spcBef>
              <a:spcAft>
                <a:spcPts val="0"/>
              </a:spcAft>
              <a:buSzPts val="1400"/>
              <a:buChar char="●"/>
            </a:pPr>
            <a:r>
              <a:rPr lang="en" sz="1400"/>
              <a:t>Requests resources (CPU, memory, etc.) from the cluster manager for Spark’s executors (JVMs)</a:t>
            </a:r>
            <a:endParaRPr sz="1400"/>
          </a:p>
          <a:p>
            <a:pPr indent="-317500" lvl="0" marL="457200" rtl="0" algn="l">
              <a:spcBef>
                <a:spcPts val="0"/>
              </a:spcBef>
              <a:spcAft>
                <a:spcPts val="0"/>
              </a:spcAft>
              <a:buSzPts val="1400"/>
              <a:buChar char="●"/>
            </a:pPr>
            <a:r>
              <a:rPr lang="en" sz="1400"/>
              <a:t>It transforms all the Spark operations into DAG computations, schedules them, and distributes their execution as tasks across the Spark executors.</a:t>
            </a:r>
            <a:endParaRPr sz="1400"/>
          </a:p>
          <a:p>
            <a:pPr indent="-317500" lvl="0" marL="457200" rtl="0" algn="l">
              <a:spcBef>
                <a:spcPts val="0"/>
              </a:spcBef>
              <a:spcAft>
                <a:spcPts val="0"/>
              </a:spcAft>
              <a:buSzPts val="1400"/>
              <a:buChar char="●"/>
            </a:pPr>
            <a:r>
              <a:rPr lang="en" sz="1400"/>
              <a:t> Once the resources are allocated, it communicates directly with the executors.</a:t>
            </a:r>
            <a:endParaRPr sz="1400"/>
          </a:p>
          <a:p>
            <a:pPr indent="-317500" lvl="0" marL="457200" rtl="0" algn="l">
              <a:spcBef>
                <a:spcPts val="0"/>
              </a:spcBef>
              <a:spcAft>
                <a:spcPts val="0"/>
              </a:spcAft>
              <a:buSzPts val="1400"/>
              <a:buChar char="●"/>
            </a:pPr>
            <a:r>
              <a:rPr lang="en" sz="1400"/>
              <a:t>Also responds to a user’s program or input</a:t>
            </a:r>
            <a:endParaRPr sz="1400"/>
          </a:p>
        </p:txBody>
      </p:sp>
      <p:pic>
        <p:nvPicPr>
          <p:cNvPr id="173" name="Google Shape;173;p29"/>
          <p:cNvPicPr preferRelativeResize="0"/>
          <p:nvPr/>
        </p:nvPicPr>
        <p:blipFill>
          <a:blip r:embed="rId3">
            <a:alphaModFix/>
          </a:blip>
          <a:stretch>
            <a:fillRect/>
          </a:stretch>
        </p:blipFill>
        <p:spPr>
          <a:xfrm>
            <a:off x="152400" y="1155100"/>
            <a:ext cx="3075976" cy="2559400"/>
          </a:xfrm>
          <a:prstGeom prst="rect">
            <a:avLst/>
          </a:prstGeom>
          <a:noFill/>
          <a:ln>
            <a:noFill/>
          </a:ln>
        </p:spPr>
      </p:pic>
      <p:sp>
        <p:nvSpPr>
          <p:cNvPr id="174" name="Google Shape;174;p29"/>
          <p:cNvSpPr txBox="1"/>
          <p:nvPr/>
        </p:nvSpPr>
        <p:spPr>
          <a:xfrm>
            <a:off x="221300" y="3811775"/>
            <a:ext cx="27114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chemeClr val="dk1"/>
                </a:solidFill>
                <a:latin typeface="Lato"/>
                <a:ea typeface="Lato"/>
                <a:cs typeface="Lato"/>
                <a:sym typeface="Lato"/>
              </a:rPr>
              <a:t>Another view of Spark’s Architecture</a:t>
            </a:r>
            <a:endParaRPr sz="1200">
              <a:solidFill>
                <a:schemeClr val="dk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2400250" y="4235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SparkSession</a:t>
            </a:r>
            <a:endParaRPr/>
          </a:p>
        </p:txBody>
      </p:sp>
      <p:sp>
        <p:nvSpPr>
          <p:cNvPr id="180" name="Google Shape;180;p30"/>
          <p:cNvSpPr txBox="1"/>
          <p:nvPr>
            <p:ph idx="1" type="body"/>
          </p:nvPr>
        </p:nvSpPr>
        <p:spPr>
          <a:xfrm>
            <a:off x="2410100" y="1058950"/>
            <a:ext cx="6633000" cy="3539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t>A SparkSession is one of the driver processes which controls the Spark Application and </a:t>
            </a:r>
            <a:r>
              <a:rPr lang="en" sz="1400"/>
              <a:t> is the way Spark executes user-defined manipulations across the cluster.</a:t>
            </a:r>
            <a:endParaRPr sz="1400"/>
          </a:p>
          <a:p>
            <a:pPr indent="-317500" lvl="0" marL="457200" rtl="0" algn="l">
              <a:spcBef>
                <a:spcPts val="0"/>
              </a:spcBef>
              <a:spcAft>
                <a:spcPts val="0"/>
              </a:spcAft>
              <a:buSzPts val="1400"/>
              <a:buChar char="●"/>
            </a:pPr>
            <a:r>
              <a:rPr lang="en" sz="1400"/>
              <a:t>In Spark 2.0, the SparkSession became a unified conduit to all Spark operations and data.</a:t>
            </a:r>
            <a:endParaRPr sz="1400"/>
          </a:p>
          <a:p>
            <a:pPr indent="-317500" lvl="0" marL="457200" rtl="0" algn="l">
              <a:spcBef>
                <a:spcPts val="0"/>
              </a:spcBef>
              <a:spcAft>
                <a:spcPts val="0"/>
              </a:spcAft>
              <a:buSzPts val="1400"/>
              <a:buChar char="●"/>
            </a:pPr>
            <a:r>
              <a:rPr lang="en" sz="1400"/>
              <a:t>Through the SparkSession, you can create JVM runtime parameters, define DataFrames and Datasets, read from data sources, access catalog metadata, and issue Spark SQL queries. </a:t>
            </a:r>
            <a:endParaRPr sz="1400"/>
          </a:p>
          <a:p>
            <a:pPr indent="-317500" lvl="0" marL="457200" rtl="0" algn="l">
              <a:spcBef>
                <a:spcPts val="0"/>
              </a:spcBef>
              <a:spcAft>
                <a:spcPts val="0"/>
              </a:spcAft>
              <a:buSzPts val="1400"/>
              <a:buChar char="●"/>
            </a:pPr>
            <a:r>
              <a:rPr lang="en" sz="1400"/>
              <a:t>SparkSession provides a single unified entry point to all of Spark’s functionality.</a:t>
            </a:r>
            <a:endParaRPr sz="1400"/>
          </a:p>
          <a:p>
            <a:pPr indent="-317500" lvl="0" marL="457200" rtl="0" algn="l">
              <a:spcBef>
                <a:spcPts val="0"/>
              </a:spcBef>
              <a:spcAft>
                <a:spcPts val="0"/>
              </a:spcAft>
              <a:buSzPts val="1400"/>
              <a:buChar char="●"/>
            </a:pPr>
            <a:r>
              <a:rPr lang="en" sz="1400"/>
              <a:t>In a standalone Spark application, you can create a SparkSession using one of the high-level APIs.</a:t>
            </a:r>
            <a:endParaRPr sz="1400"/>
          </a:p>
          <a:p>
            <a:pPr indent="-317500" lvl="0" marL="457200" rtl="0" algn="l">
              <a:spcBef>
                <a:spcPts val="0"/>
              </a:spcBef>
              <a:spcAft>
                <a:spcPts val="0"/>
              </a:spcAft>
              <a:buSzPts val="1400"/>
              <a:buChar char="●"/>
            </a:pPr>
            <a:r>
              <a:rPr lang="en" sz="1400"/>
              <a:t>In the Spark shell (more on this in the next chapter) the SparkSession is created for you, and you can access it via a global variable called spark or sc.</a:t>
            </a:r>
            <a:endParaRPr sz="1400"/>
          </a:p>
          <a:p>
            <a:pPr indent="0" lvl="0" marL="0" rtl="0" algn="l">
              <a:spcBef>
                <a:spcPts val="1200"/>
              </a:spcBef>
              <a:spcAft>
                <a:spcPts val="12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Cluster Manager</a:t>
            </a:r>
            <a:endParaRPr/>
          </a:p>
        </p:txBody>
      </p:sp>
      <p:sp>
        <p:nvSpPr>
          <p:cNvPr id="186" name="Google Shape;186;p3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t>The cluster manager </a:t>
            </a:r>
            <a:r>
              <a:rPr lang="en" sz="1400"/>
              <a:t>controls physical machines and </a:t>
            </a:r>
            <a:r>
              <a:rPr lang="en" sz="1400"/>
              <a:t>is responsible for managing and allocating resources for the cluster of nodes on which your Spark application runs. </a:t>
            </a:r>
            <a:endParaRPr sz="1400"/>
          </a:p>
          <a:p>
            <a:pPr indent="-317500" lvl="0" marL="457200" rtl="0" algn="l">
              <a:spcBef>
                <a:spcPts val="0"/>
              </a:spcBef>
              <a:spcAft>
                <a:spcPts val="0"/>
              </a:spcAft>
              <a:buSzPts val="1400"/>
              <a:buChar char="●"/>
            </a:pPr>
            <a:r>
              <a:rPr lang="en" sz="1400"/>
              <a:t>Currently, Spark supports four cluster managers: </a:t>
            </a:r>
            <a:endParaRPr sz="1400"/>
          </a:p>
          <a:p>
            <a:pPr indent="-317500" lvl="1" marL="914400" rtl="0" algn="l">
              <a:spcBef>
                <a:spcPts val="0"/>
              </a:spcBef>
              <a:spcAft>
                <a:spcPts val="0"/>
              </a:spcAft>
              <a:buSzPts val="1400"/>
              <a:buChar char="○"/>
            </a:pPr>
            <a:r>
              <a:rPr b="1" lang="en"/>
              <a:t>standalone</a:t>
            </a:r>
            <a:r>
              <a:rPr lang="en"/>
              <a:t>-</a:t>
            </a:r>
            <a:r>
              <a:rPr lang="en">
                <a:solidFill>
                  <a:srgbClr val="1D1F22"/>
                </a:solidFill>
                <a:highlight>
                  <a:srgbClr val="FFFFFF"/>
                </a:highlight>
              </a:rPr>
              <a:t>a simple cluster manager included with Spark that makes it easy to set up a cluster.</a:t>
            </a:r>
            <a:r>
              <a:rPr lang="en"/>
              <a:t>, </a:t>
            </a:r>
            <a:endParaRPr/>
          </a:p>
          <a:p>
            <a:pPr indent="-317500" lvl="1" marL="914400" rtl="0" algn="l">
              <a:spcBef>
                <a:spcPts val="0"/>
              </a:spcBef>
              <a:spcAft>
                <a:spcPts val="0"/>
              </a:spcAft>
              <a:buSzPts val="1400"/>
              <a:buChar char="○"/>
            </a:pPr>
            <a:r>
              <a:rPr b="1" lang="en"/>
              <a:t>Apache Hadoop YARN</a:t>
            </a:r>
            <a:r>
              <a:rPr lang="en"/>
              <a:t>-</a:t>
            </a:r>
            <a:r>
              <a:rPr lang="en">
                <a:solidFill>
                  <a:srgbClr val="1D1F22"/>
                </a:solidFill>
                <a:highlight>
                  <a:srgbClr val="FFFFFF"/>
                </a:highlight>
              </a:rPr>
              <a:t>the resource manager in Hadoop 2.</a:t>
            </a:r>
            <a:r>
              <a:rPr lang="en"/>
              <a:t>, </a:t>
            </a:r>
            <a:endParaRPr/>
          </a:p>
          <a:p>
            <a:pPr indent="-317500" lvl="1" marL="914400" rtl="0" algn="l">
              <a:spcBef>
                <a:spcPts val="0"/>
              </a:spcBef>
              <a:spcAft>
                <a:spcPts val="0"/>
              </a:spcAft>
              <a:buSzPts val="1400"/>
              <a:buChar char="○"/>
            </a:pPr>
            <a:r>
              <a:rPr b="1" lang="en"/>
              <a:t>Kubernetes</a:t>
            </a:r>
            <a:r>
              <a:rPr lang="en"/>
              <a:t>-</a:t>
            </a:r>
            <a:r>
              <a:rPr lang="en">
                <a:solidFill>
                  <a:srgbClr val="1D1F22"/>
                </a:solidFill>
                <a:highlight>
                  <a:srgbClr val="FFFFFF"/>
                </a:highlight>
              </a:rPr>
              <a:t>an open-source system for automating deployment, scaling, and management of containerized applications.</a:t>
            </a:r>
            <a:endParaRPr/>
          </a:p>
          <a:p>
            <a:pPr indent="0" lvl="0" marL="0" rtl="0" algn="l">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What is Apache Spark?</a:t>
            </a:r>
            <a:endParaRPr/>
          </a:p>
          <a:p>
            <a:pPr indent="-342900" lvl="0" marL="457200" rtl="0" algn="l">
              <a:spcBef>
                <a:spcPts val="0"/>
              </a:spcBef>
              <a:spcAft>
                <a:spcPts val="0"/>
              </a:spcAft>
              <a:buSzPts val="1800"/>
              <a:buAutoNum type="arabicPeriod"/>
            </a:pPr>
            <a:r>
              <a:rPr lang="en"/>
              <a:t>Spark vs. Hadoop MapReduce?</a:t>
            </a:r>
            <a:endParaRPr/>
          </a:p>
          <a:p>
            <a:pPr indent="-342900" lvl="0" marL="457200" rtl="0" algn="l">
              <a:spcBef>
                <a:spcPts val="0"/>
              </a:spcBef>
              <a:spcAft>
                <a:spcPts val="0"/>
              </a:spcAft>
              <a:buSzPts val="1800"/>
              <a:buAutoNum type="arabicPeriod"/>
            </a:pPr>
            <a:r>
              <a:rPr lang="en"/>
              <a:t>Why Spark?</a:t>
            </a:r>
            <a:endParaRPr/>
          </a:p>
          <a:p>
            <a:pPr indent="-342900" lvl="0" marL="457200" rtl="0" algn="l">
              <a:spcBef>
                <a:spcPts val="0"/>
              </a:spcBef>
              <a:spcAft>
                <a:spcPts val="0"/>
              </a:spcAft>
              <a:buSzPts val="1800"/>
              <a:buAutoNum type="arabicPeriod"/>
            </a:pPr>
            <a:r>
              <a:rPr lang="en"/>
              <a:t>Getting and installing spark</a:t>
            </a:r>
            <a:endParaRPr/>
          </a:p>
          <a:p>
            <a:pPr indent="-342900" lvl="0" marL="457200" rtl="0" algn="l">
              <a:spcBef>
                <a:spcPts val="0"/>
              </a:spcBef>
              <a:spcAft>
                <a:spcPts val="0"/>
              </a:spcAft>
              <a:buSzPts val="1800"/>
              <a:buAutoNum type="arabicPeriod"/>
            </a:pPr>
            <a:r>
              <a:rPr lang="en"/>
              <a:t>Spark basic architecture</a:t>
            </a:r>
            <a:endParaRPr/>
          </a:p>
          <a:p>
            <a:pPr indent="-342900" lvl="0" marL="457200" rtl="0" algn="l">
              <a:spcBef>
                <a:spcPts val="0"/>
              </a:spcBef>
              <a:spcAft>
                <a:spcPts val="0"/>
              </a:spcAft>
              <a:buSzPts val="1800"/>
              <a:buAutoNum type="arabicPeriod"/>
            </a:pPr>
            <a:r>
              <a:rPr lang="en"/>
              <a:t>Sparks application concepts</a:t>
            </a:r>
            <a:endParaRPr/>
          </a:p>
          <a:p>
            <a:pPr indent="-342900" lvl="0" marL="457200" rtl="0" algn="l">
              <a:spcBef>
                <a:spcPts val="0"/>
              </a:spcBef>
              <a:spcAft>
                <a:spcPts val="0"/>
              </a:spcAft>
              <a:buSzPts val="1800"/>
              <a:buAutoNum type="arabicPeriod"/>
            </a:pPr>
            <a:r>
              <a:rPr lang="en"/>
              <a:t>Spark APIs and toolset</a:t>
            </a:r>
            <a:endParaRPr/>
          </a:p>
          <a:p>
            <a:pPr indent="-342900" lvl="0" marL="457200" rtl="0" algn="l">
              <a:spcBef>
                <a:spcPts val="0"/>
              </a:spcBef>
              <a:spcAft>
                <a:spcPts val="0"/>
              </a:spcAft>
              <a:buSzPts val="1800"/>
              <a:buAutoNum type="arabicPeriod"/>
            </a:pPr>
            <a:r>
              <a:rPr lang="en"/>
              <a:t>Hello Spark-First Spark program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Executor</a:t>
            </a:r>
            <a:endParaRPr/>
          </a:p>
        </p:txBody>
      </p:sp>
      <p:sp>
        <p:nvSpPr>
          <p:cNvPr id="192" name="Google Shape;192;p32"/>
          <p:cNvSpPr txBox="1"/>
          <p:nvPr>
            <p:ph idx="1" type="body"/>
          </p:nvPr>
        </p:nvSpPr>
        <p:spPr>
          <a:xfrm>
            <a:off x="2410100" y="1255975"/>
            <a:ext cx="6321600" cy="33423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SzPts val="1600"/>
              <a:buChar char="●"/>
            </a:pPr>
            <a:r>
              <a:rPr lang="en" sz="1600"/>
              <a:t>A Spark executor runs on each worker node in the cluster. </a:t>
            </a:r>
            <a:endParaRPr sz="1600"/>
          </a:p>
          <a:p>
            <a:pPr indent="-330200" lvl="0" marL="457200" rtl="0" algn="l">
              <a:spcBef>
                <a:spcPts val="0"/>
              </a:spcBef>
              <a:spcAft>
                <a:spcPts val="0"/>
              </a:spcAft>
              <a:buSzPts val="1600"/>
              <a:buChar char="●"/>
            </a:pPr>
            <a:r>
              <a:rPr lang="en" sz="1600">
                <a:highlight>
                  <a:srgbClr val="FFFFFF"/>
                </a:highlight>
              </a:rPr>
              <a:t>The </a:t>
            </a:r>
            <a:r>
              <a:rPr i="1" lang="en" sz="1600"/>
              <a:t>executors</a:t>
            </a:r>
            <a:r>
              <a:rPr lang="en" sz="1600">
                <a:highlight>
                  <a:srgbClr val="FFFFFF"/>
                </a:highlight>
              </a:rPr>
              <a:t> are responsible for actually executing the work that the driver assigns them. This means, each executor is responsible for only two things: executing code assigned to it by the driver and reporting the state of the computation, on that executor, back to the driver node.</a:t>
            </a:r>
            <a:endParaRPr sz="1600"/>
          </a:p>
          <a:p>
            <a:pPr indent="-330200" lvl="0" marL="457200" rtl="0" algn="l">
              <a:spcBef>
                <a:spcPts val="0"/>
              </a:spcBef>
              <a:spcAft>
                <a:spcPts val="0"/>
              </a:spcAft>
              <a:buSzPts val="1600"/>
              <a:buChar char="●"/>
            </a:pPr>
            <a:r>
              <a:rPr lang="en" sz="1600"/>
              <a:t>The executors communicate with the driver program and are responsible for executing tasks on the workers. </a:t>
            </a:r>
            <a:endParaRPr sz="1600"/>
          </a:p>
          <a:p>
            <a:pPr indent="-330200" lvl="0" marL="457200" rtl="0" algn="l">
              <a:spcBef>
                <a:spcPts val="0"/>
              </a:spcBef>
              <a:spcAft>
                <a:spcPts val="0"/>
              </a:spcAft>
              <a:buSzPts val="1600"/>
              <a:buChar char="●"/>
            </a:pPr>
            <a:r>
              <a:rPr lang="en" sz="1600"/>
              <a:t>In most deployments modes, only a single executor runs per node. In local mode (on a single computer, you can think of each core as an executor)</a:t>
            </a:r>
            <a:endParaRPr sz="1600"/>
          </a:p>
          <a:p>
            <a:pPr indent="0" lvl="0" marL="0" rtl="0" algn="l">
              <a:spcBef>
                <a:spcPts val="1200"/>
              </a:spcBef>
              <a:spcAft>
                <a:spcPts val="12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2400250" y="4235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Spark Web UI</a:t>
            </a:r>
            <a:endParaRPr/>
          </a:p>
        </p:txBody>
      </p:sp>
      <p:sp>
        <p:nvSpPr>
          <p:cNvPr id="198" name="Google Shape;198;p33"/>
          <p:cNvSpPr txBox="1"/>
          <p:nvPr>
            <p:ph idx="1" type="body"/>
          </p:nvPr>
        </p:nvSpPr>
        <p:spPr>
          <a:xfrm>
            <a:off x="2410100" y="1006775"/>
            <a:ext cx="6733800" cy="3591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highlight>
                  <a:srgbClr val="F9F9F9"/>
                </a:highlight>
              </a:rPr>
              <a:t>Apache Spark provides a suite of Web UI/User Interfaces (</a:t>
            </a:r>
            <a:r>
              <a:rPr lang="en" sz="1400"/>
              <a:t>Jobs</a:t>
            </a:r>
            <a:r>
              <a:rPr lang="en" sz="1400">
                <a:highlight>
                  <a:srgbClr val="F9F9F9"/>
                </a:highlight>
              </a:rPr>
              <a:t>, </a:t>
            </a:r>
            <a:r>
              <a:rPr lang="en" sz="1400"/>
              <a:t>Stages</a:t>
            </a:r>
            <a:r>
              <a:rPr lang="en" sz="1400">
                <a:highlight>
                  <a:srgbClr val="F9F9F9"/>
                </a:highlight>
              </a:rPr>
              <a:t>, </a:t>
            </a:r>
            <a:r>
              <a:rPr lang="en" sz="1400"/>
              <a:t>Tasks</a:t>
            </a:r>
            <a:r>
              <a:rPr lang="en" sz="1400">
                <a:highlight>
                  <a:srgbClr val="F9F9F9"/>
                </a:highlight>
              </a:rPr>
              <a:t>, </a:t>
            </a:r>
            <a:r>
              <a:rPr lang="en" sz="1400"/>
              <a:t>Storage</a:t>
            </a:r>
            <a:r>
              <a:rPr lang="en" sz="1400">
                <a:highlight>
                  <a:srgbClr val="F9F9F9"/>
                </a:highlight>
              </a:rPr>
              <a:t>, </a:t>
            </a:r>
            <a:r>
              <a:rPr lang="en" sz="1400"/>
              <a:t>Environment</a:t>
            </a:r>
            <a:r>
              <a:rPr lang="en" sz="1400">
                <a:highlight>
                  <a:srgbClr val="F9F9F9"/>
                </a:highlight>
              </a:rPr>
              <a:t>, </a:t>
            </a:r>
            <a:r>
              <a:rPr lang="en" sz="1400"/>
              <a:t>Executors</a:t>
            </a:r>
            <a:r>
              <a:rPr lang="en" sz="1400">
                <a:highlight>
                  <a:srgbClr val="F9F9F9"/>
                </a:highlight>
              </a:rPr>
              <a:t>, and </a:t>
            </a:r>
            <a:r>
              <a:rPr lang="en" sz="1400"/>
              <a:t>SQL</a:t>
            </a:r>
            <a:r>
              <a:rPr lang="en" sz="1400">
                <a:highlight>
                  <a:srgbClr val="F9F9F9"/>
                </a:highlight>
              </a:rPr>
              <a:t>) to monitor the status of your Spark application, resource consumption of Spark cluster, and Spark configurations.</a:t>
            </a:r>
            <a:endParaRPr sz="1400">
              <a:highlight>
                <a:srgbClr val="F9F9F9"/>
              </a:highlight>
            </a:endParaRPr>
          </a:p>
          <a:p>
            <a:pPr indent="-317500" lvl="0" marL="457200" rtl="0" algn="l">
              <a:spcBef>
                <a:spcPts val="0"/>
              </a:spcBef>
              <a:spcAft>
                <a:spcPts val="0"/>
              </a:spcAft>
              <a:buSzPts val="1400"/>
              <a:buChar char="●"/>
            </a:pPr>
            <a:r>
              <a:rPr lang="en" sz="1400">
                <a:highlight>
                  <a:srgbClr val="F9F9F9"/>
                </a:highlight>
              </a:rPr>
              <a:t>Every time you initiate a Spark application, Spark will launch  the UI on </a:t>
            </a:r>
            <a:r>
              <a:rPr lang="en" sz="1400" u="sng">
                <a:solidFill>
                  <a:srgbClr val="4183C4"/>
                </a:solidFill>
                <a:hlinkClick r:id="rId3">
                  <a:extLst>
                    <a:ext uri="{A12FA001-AC4F-418D-AE19-62706E023703}">
                      <ahyp:hlinkClr val="tx"/>
                    </a:ext>
                  </a:extLst>
                </a:hlinkClick>
              </a:rPr>
              <a:t>http://localhost:4040/</a:t>
            </a:r>
            <a:r>
              <a:rPr lang="en" sz="1400">
                <a:highlight>
                  <a:srgbClr val="F9F9F9"/>
                </a:highlight>
              </a:rPr>
              <a:t> </a:t>
            </a:r>
            <a:endParaRPr sz="1400">
              <a:highlight>
                <a:srgbClr val="F9F9F9"/>
              </a:highlight>
            </a:endParaRPr>
          </a:p>
          <a:p>
            <a:pPr indent="-317500" lvl="0" marL="457200" rtl="0" algn="l">
              <a:spcBef>
                <a:spcPts val="0"/>
              </a:spcBef>
              <a:spcAft>
                <a:spcPts val="0"/>
              </a:spcAft>
              <a:buSzPts val="1400"/>
              <a:buChar char="●"/>
            </a:pPr>
            <a:r>
              <a:rPr lang="en" sz="1400">
                <a:highlight>
                  <a:srgbClr val="F9F9F9"/>
                </a:highlight>
              </a:rPr>
              <a:t>Spark UI by default runs on port 4040 and below are some of the additional UI’s that would be helpful to track Spark application.</a:t>
            </a:r>
            <a:endParaRPr sz="1400">
              <a:highlight>
                <a:srgbClr val="F9F9F9"/>
              </a:highlight>
            </a:endParaRPr>
          </a:p>
          <a:p>
            <a:pPr indent="-317500" lvl="1" marL="914400" rtl="0" algn="l">
              <a:spcBef>
                <a:spcPts val="0"/>
              </a:spcBef>
              <a:spcAft>
                <a:spcPts val="0"/>
              </a:spcAft>
              <a:buSzPts val="1400"/>
              <a:buChar char="○"/>
            </a:pPr>
            <a:r>
              <a:rPr lang="en"/>
              <a:t>Spark Application UI: </a:t>
            </a:r>
            <a:r>
              <a:rPr lang="en" u="sng">
                <a:solidFill>
                  <a:srgbClr val="4183C4"/>
                </a:solidFill>
                <a:hlinkClick r:id="rId4">
                  <a:extLst>
                    <a:ext uri="{A12FA001-AC4F-418D-AE19-62706E023703}">
                      <ahyp:hlinkClr val="tx"/>
                    </a:ext>
                  </a:extLst>
                </a:hlinkClick>
              </a:rPr>
              <a:t>http://localhost:4040/</a:t>
            </a:r>
            <a:endParaRPr u="sng">
              <a:solidFill>
                <a:srgbClr val="4183C4"/>
              </a:solidFill>
            </a:endParaRPr>
          </a:p>
          <a:p>
            <a:pPr indent="-317500" lvl="1" marL="914400" rtl="0" algn="l">
              <a:spcBef>
                <a:spcPts val="0"/>
              </a:spcBef>
              <a:spcAft>
                <a:spcPts val="0"/>
              </a:spcAft>
              <a:buSzPts val="1400"/>
              <a:buChar char="○"/>
            </a:pPr>
            <a:r>
              <a:rPr lang="en"/>
              <a:t>Resource Manager: </a:t>
            </a:r>
            <a:r>
              <a:rPr lang="en" u="sng">
                <a:solidFill>
                  <a:srgbClr val="4183C4"/>
                </a:solidFill>
                <a:hlinkClick r:id="rId5">
                  <a:extLst>
                    <a:ext uri="{A12FA001-AC4F-418D-AE19-62706E023703}">
                      <ahyp:hlinkClr val="tx"/>
                    </a:ext>
                  </a:extLst>
                </a:hlinkClick>
              </a:rPr>
              <a:t>http://localhost:9870</a:t>
            </a:r>
            <a:endParaRPr u="sng">
              <a:solidFill>
                <a:srgbClr val="4183C4"/>
              </a:solidFill>
            </a:endParaRPr>
          </a:p>
          <a:p>
            <a:pPr indent="-317500" lvl="1" marL="914400" rtl="0" algn="l">
              <a:spcBef>
                <a:spcPts val="0"/>
              </a:spcBef>
              <a:spcAft>
                <a:spcPts val="0"/>
              </a:spcAft>
              <a:buSzPts val="1400"/>
              <a:buChar char="○"/>
            </a:pPr>
            <a:r>
              <a:rPr lang="en"/>
              <a:t>Spark JobTracker: </a:t>
            </a:r>
            <a:r>
              <a:rPr lang="en" u="sng">
                <a:solidFill>
                  <a:srgbClr val="4183C4"/>
                </a:solidFill>
                <a:hlinkClick r:id="rId6">
                  <a:extLst>
                    <a:ext uri="{A12FA001-AC4F-418D-AE19-62706E023703}">
                      <ahyp:hlinkClr val="tx"/>
                    </a:ext>
                  </a:extLst>
                </a:hlinkClick>
              </a:rPr>
              <a:t>http://localhost:8088/</a:t>
            </a:r>
            <a:endParaRPr u="sng">
              <a:solidFill>
                <a:srgbClr val="4183C4"/>
              </a:solidFill>
            </a:endParaRPr>
          </a:p>
          <a:p>
            <a:pPr indent="-317500" lvl="1" marL="914400" rtl="0" algn="l">
              <a:spcBef>
                <a:spcPts val="0"/>
              </a:spcBef>
              <a:spcAft>
                <a:spcPts val="0"/>
              </a:spcAft>
              <a:buSzPts val="1400"/>
              <a:buChar char="○"/>
            </a:pPr>
            <a:r>
              <a:rPr lang="en"/>
              <a:t>Node Specific Info: </a:t>
            </a:r>
            <a:r>
              <a:rPr lang="en" u="sng">
                <a:solidFill>
                  <a:srgbClr val="4183C4"/>
                </a:solidFill>
                <a:hlinkClick r:id="rId7">
                  <a:extLst>
                    <a:ext uri="{A12FA001-AC4F-418D-AE19-62706E023703}">
                      <ahyp:hlinkClr val="tx"/>
                    </a:ext>
                  </a:extLst>
                </a:hlinkClick>
              </a:rPr>
              <a:t>http://localhost:8042/</a:t>
            </a:r>
            <a:endParaRPr>
              <a:highlight>
                <a:srgbClr val="F9F9F9"/>
              </a:highlight>
            </a:endParaRPr>
          </a:p>
          <a:p>
            <a:pPr indent="-317500" lvl="0" marL="457200" rtl="0" algn="l">
              <a:spcBef>
                <a:spcPts val="0"/>
              </a:spcBef>
              <a:spcAft>
                <a:spcPts val="0"/>
              </a:spcAft>
              <a:buSzPts val="1400"/>
              <a:buChar char="●"/>
            </a:pPr>
            <a:r>
              <a:rPr lang="en" sz="1400">
                <a:highlight>
                  <a:srgbClr val="F9F9F9"/>
                </a:highlight>
                <a:latin typeface="Arial"/>
                <a:ea typeface="Arial"/>
                <a:cs typeface="Arial"/>
                <a:sym typeface="Arial"/>
              </a:rPr>
              <a:t>To access these URLs, Spark application should in running state. </a:t>
            </a:r>
            <a:endParaRPr sz="1400">
              <a:highlight>
                <a:srgbClr val="F9F9F9"/>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sz="1400">
                <a:highlight>
                  <a:srgbClr val="F9F9F9"/>
                </a:highlight>
                <a:latin typeface="Arial"/>
                <a:ea typeface="Arial"/>
                <a:cs typeface="Arial"/>
                <a:sym typeface="Arial"/>
              </a:rPr>
              <a:t>Refer to t</a:t>
            </a:r>
            <a:r>
              <a:rPr lang="en" sz="1400" u="sng">
                <a:solidFill>
                  <a:schemeClr val="hlink"/>
                </a:solidFill>
                <a:highlight>
                  <a:srgbClr val="F9F9F9"/>
                </a:highlight>
                <a:latin typeface="Arial"/>
                <a:ea typeface="Arial"/>
                <a:cs typeface="Arial"/>
                <a:sym typeface="Arial"/>
                <a:hlinkClick r:id="rId8"/>
              </a:rPr>
              <a:t>his link</a:t>
            </a:r>
            <a:r>
              <a:rPr lang="en" sz="1400">
                <a:highlight>
                  <a:srgbClr val="F9F9F9"/>
                </a:highlight>
                <a:latin typeface="Arial"/>
                <a:ea typeface="Arial"/>
                <a:cs typeface="Arial"/>
                <a:sym typeface="Arial"/>
              </a:rPr>
              <a:t> for details on Spark Web  UI</a:t>
            </a:r>
            <a:endParaRPr sz="1400">
              <a:highlight>
                <a:srgbClr val="F9F9F9"/>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202" name="Shape 202"/>
        <p:cNvGrpSpPr/>
        <p:nvPr/>
      </p:nvGrpSpPr>
      <p:grpSpPr>
        <a:xfrm>
          <a:off x="0" y="0"/>
          <a:ext cx="0" cy="0"/>
          <a:chOff x="0" y="0"/>
          <a:chExt cx="0" cy="0"/>
        </a:xfrm>
      </p:grpSpPr>
      <p:sp>
        <p:nvSpPr>
          <p:cNvPr id="203" name="Google Shape;203;p34"/>
          <p:cNvSpPr txBox="1"/>
          <p:nvPr>
            <p:ph type="title"/>
          </p:nvPr>
        </p:nvSpPr>
        <p:spPr>
          <a:xfrm>
            <a:off x="2400250" y="4235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Deploying Spark Applications</a:t>
            </a:r>
            <a:endParaRPr/>
          </a:p>
        </p:txBody>
      </p:sp>
      <p:sp>
        <p:nvSpPr>
          <p:cNvPr id="204" name="Google Shape;204;p34"/>
          <p:cNvSpPr txBox="1"/>
          <p:nvPr>
            <p:ph idx="1" type="body"/>
          </p:nvPr>
        </p:nvSpPr>
        <p:spPr>
          <a:xfrm>
            <a:off x="5637500" y="1859300"/>
            <a:ext cx="3465300" cy="2485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2"/>
              </a:buClr>
              <a:buSzPts val="852"/>
              <a:buFont typeface="Arial"/>
              <a:buNone/>
            </a:pPr>
            <a:r>
              <a:rPr lang="en" sz="1695">
                <a:solidFill>
                  <a:schemeClr val="lt1"/>
                </a:solidFill>
              </a:rPr>
              <a:t>Because the cluster manager is agnostic to where it runs (as long as it can manage Spark’s executors and fulfill resource requests), Spark can be deployed in some of the most popular environments—such as Apache Hadoop YARN and Kubernetes.</a:t>
            </a:r>
            <a:endParaRPr sz="1695">
              <a:solidFill>
                <a:schemeClr val="lt1"/>
              </a:solidFill>
            </a:endParaRPr>
          </a:p>
          <a:p>
            <a:pPr indent="0" lvl="0" marL="0" rtl="0" algn="l">
              <a:lnSpc>
                <a:spcPct val="95000"/>
              </a:lnSpc>
              <a:spcBef>
                <a:spcPts val="1200"/>
              </a:spcBef>
              <a:spcAft>
                <a:spcPts val="1200"/>
              </a:spcAft>
              <a:buSzPts val="852"/>
              <a:buNone/>
            </a:pPr>
            <a:r>
              <a:t/>
            </a:r>
            <a:endParaRPr sz="1695">
              <a:solidFill>
                <a:schemeClr val="lt1"/>
              </a:solidFill>
            </a:endParaRPr>
          </a:p>
        </p:txBody>
      </p:sp>
      <p:pic>
        <p:nvPicPr>
          <p:cNvPr id="205" name="Google Shape;205;p34"/>
          <p:cNvPicPr preferRelativeResize="0"/>
          <p:nvPr/>
        </p:nvPicPr>
        <p:blipFill>
          <a:blip r:embed="rId3">
            <a:alphaModFix/>
          </a:blip>
          <a:stretch>
            <a:fillRect/>
          </a:stretch>
        </p:blipFill>
        <p:spPr>
          <a:xfrm>
            <a:off x="93250" y="1975525"/>
            <a:ext cx="5166362" cy="2252720"/>
          </a:xfrm>
          <a:prstGeom prst="rect">
            <a:avLst/>
          </a:prstGeom>
          <a:noFill/>
          <a:ln>
            <a:noFill/>
          </a:ln>
        </p:spPr>
      </p:pic>
      <p:sp>
        <p:nvSpPr>
          <p:cNvPr id="206" name="Google Shape;206;p34"/>
          <p:cNvSpPr txBox="1"/>
          <p:nvPr/>
        </p:nvSpPr>
        <p:spPr>
          <a:xfrm>
            <a:off x="709725" y="4192100"/>
            <a:ext cx="273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Spark Deployment modes</a:t>
            </a:r>
            <a:endParaRPr sz="1200">
              <a:solidFill>
                <a:schemeClr val="lt1"/>
              </a:solidFill>
              <a:latin typeface="Lato"/>
              <a:ea typeface="Lato"/>
              <a:cs typeface="Lato"/>
              <a:sym typeface="Lato"/>
            </a:endParaRPr>
          </a:p>
        </p:txBody>
      </p:sp>
      <p:sp>
        <p:nvSpPr>
          <p:cNvPr id="207" name="Google Shape;207;p34"/>
          <p:cNvSpPr txBox="1"/>
          <p:nvPr/>
        </p:nvSpPr>
        <p:spPr>
          <a:xfrm>
            <a:off x="93250" y="937000"/>
            <a:ext cx="878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accent1"/>
                </a:solidFill>
                <a:latin typeface="Lato"/>
                <a:ea typeface="Lato"/>
                <a:cs typeface="Lato"/>
                <a:sym typeface="Lato"/>
              </a:rPr>
              <a:t>Deployment mode</a:t>
            </a:r>
            <a:r>
              <a:rPr lang="en">
                <a:solidFill>
                  <a:schemeClr val="accent1"/>
                </a:solidFill>
                <a:latin typeface="Lato"/>
                <a:ea typeface="Lato"/>
                <a:cs typeface="Lato"/>
                <a:sym typeface="Lato"/>
              </a:rPr>
              <a:t> d</a:t>
            </a:r>
            <a:r>
              <a:rPr lang="en">
                <a:solidFill>
                  <a:schemeClr val="accent1"/>
                </a:solidFill>
                <a:latin typeface="Lato"/>
                <a:ea typeface="Lato"/>
                <a:cs typeface="Lato"/>
                <a:sym typeface="Lato"/>
              </a:rPr>
              <a:t>istinguishes where the driver process runs. In "cluster" mode, the framework launches the driver inside of the cluster. In "client" mode, the submitter launches the driver outside of the cluster.</a:t>
            </a:r>
            <a:endParaRPr>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Spark Concepts Related  to Spark Application</a:t>
            </a:r>
            <a:endParaRPr/>
          </a:p>
        </p:txBody>
      </p:sp>
      <p:sp>
        <p:nvSpPr>
          <p:cNvPr id="213" name="Google Shape;213;p35"/>
          <p:cNvSpPr txBox="1"/>
          <p:nvPr>
            <p:ph idx="1" type="body"/>
          </p:nvPr>
        </p:nvSpPr>
        <p:spPr>
          <a:xfrm>
            <a:off x="2410100" y="1595775"/>
            <a:ext cx="66030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Application jar: </a:t>
            </a:r>
            <a:r>
              <a:rPr lang="en" sz="1400"/>
              <a:t>A jar containing the user's Spark application. In some cases users will want to create an "uber jar" containing their application along with its dependencies. The user's jar should never include Hadoop or Spark libraries, however, these will be added at runtime.</a:t>
            </a:r>
            <a:endParaRPr sz="1400"/>
          </a:p>
          <a:p>
            <a:pPr indent="-317500" lvl="0" marL="457200" rtl="0" algn="l">
              <a:spcBef>
                <a:spcPts val="0"/>
              </a:spcBef>
              <a:spcAft>
                <a:spcPts val="0"/>
              </a:spcAft>
              <a:buSzPts val="1400"/>
              <a:buChar char="●"/>
            </a:pPr>
            <a:r>
              <a:rPr b="1" lang="en" sz="1400"/>
              <a:t>Worker node: </a:t>
            </a:r>
            <a:r>
              <a:rPr lang="en" sz="1400"/>
              <a:t>Any node that can run application code in the cluster</a:t>
            </a:r>
            <a:endParaRPr sz="1400"/>
          </a:p>
          <a:p>
            <a:pPr indent="-317500" lvl="0" marL="457200" rtl="0" algn="l">
              <a:spcBef>
                <a:spcPts val="0"/>
              </a:spcBef>
              <a:spcAft>
                <a:spcPts val="0"/>
              </a:spcAft>
              <a:buSzPts val="1400"/>
              <a:buChar char="●"/>
            </a:pPr>
            <a:r>
              <a:rPr b="1" lang="en" sz="1400"/>
              <a:t>Task</a:t>
            </a:r>
            <a:r>
              <a:rPr lang="en" sz="1400"/>
              <a:t>-A unit of work that will be sent to one executor</a:t>
            </a:r>
            <a:endParaRPr sz="1400"/>
          </a:p>
          <a:p>
            <a:pPr indent="-317500" lvl="0" marL="457200" rtl="0" algn="l">
              <a:spcBef>
                <a:spcPts val="0"/>
              </a:spcBef>
              <a:spcAft>
                <a:spcPts val="0"/>
              </a:spcAft>
              <a:buSzPts val="1400"/>
              <a:buFont typeface="Roboto"/>
              <a:buChar char="●"/>
            </a:pPr>
            <a:r>
              <a:rPr b="1" lang="en" sz="1400"/>
              <a:t>Job:</a:t>
            </a:r>
            <a:r>
              <a:rPr lang="en" sz="1400"/>
              <a:t> A parallel computation consisting of multiple tasks that gets spawned in response to a Spark action (e.g. save, collect); you'll see this term used in the driver's logs.</a:t>
            </a:r>
            <a:endParaRPr sz="1400"/>
          </a:p>
          <a:p>
            <a:pPr indent="-317500" lvl="0" marL="457200" rtl="0" algn="l">
              <a:spcBef>
                <a:spcPts val="0"/>
              </a:spcBef>
              <a:spcAft>
                <a:spcPts val="0"/>
              </a:spcAft>
              <a:buSzPts val="1400"/>
              <a:buChar char="●"/>
            </a:pPr>
            <a:r>
              <a:rPr b="1" lang="en" sz="1400"/>
              <a:t>Stage:</a:t>
            </a:r>
            <a:r>
              <a:rPr lang="en" sz="1400"/>
              <a:t> Each job gets divided into smaller sets of tasks called </a:t>
            </a:r>
            <a:r>
              <a:rPr i="1" lang="en" sz="1400"/>
              <a:t>stages</a:t>
            </a:r>
            <a:r>
              <a:rPr lang="en" sz="1400"/>
              <a:t> that depend on each other (similar to the map and reduce stages in MapReduce); you'll see this term used in the driver's logs.</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17" name="Shape 217"/>
        <p:cNvGrpSpPr/>
        <p:nvPr/>
      </p:nvGrpSpPr>
      <p:grpSpPr>
        <a:xfrm>
          <a:off x="0" y="0"/>
          <a:ext cx="0" cy="0"/>
          <a:chOff x="0" y="0"/>
          <a:chExt cx="0" cy="0"/>
        </a:xfrm>
      </p:grpSpPr>
      <p:sp>
        <p:nvSpPr>
          <p:cNvPr id="218" name="Google Shape;218;p36"/>
          <p:cNvSpPr txBox="1"/>
          <p:nvPr>
            <p:ph type="title"/>
          </p:nvPr>
        </p:nvSpPr>
        <p:spPr>
          <a:xfrm>
            <a:off x="2400250" y="4235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Language APIs-Revisited</a:t>
            </a:r>
            <a:endParaRPr/>
          </a:p>
        </p:txBody>
      </p:sp>
      <p:sp>
        <p:nvSpPr>
          <p:cNvPr id="219" name="Google Shape;219;p36"/>
          <p:cNvSpPr txBox="1"/>
          <p:nvPr/>
        </p:nvSpPr>
        <p:spPr>
          <a:xfrm>
            <a:off x="4828500" y="1211351"/>
            <a:ext cx="43155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62FF"/>
              </a:buClr>
              <a:buSzPts val="1400"/>
              <a:buFont typeface="Lato"/>
              <a:buChar char="●"/>
            </a:pPr>
            <a:r>
              <a:rPr lang="en">
                <a:solidFill>
                  <a:srgbClr val="0062FF"/>
                </a:solidFill>
                <a:latin typeface="Lato"/>
                <a:ea typeface="Lato"/>
                <a:cs typeface="Lato"/>
                <a:sym typeface="Lato"/>
              </a:rPr>
              <a:t>Spark’s language APIs allow you to run Spark code from other langauges.</a:t>
            </a:r>
            <a:endParaRPr>
              <a:solidFill>
                <a:srgbClr val="0062FF"/>
              </a:solidFill>
              <a:latin typeface="Lato"/>
              <a:ea typeface="Lato"/>
              <a:cs typeface="Lato"/>
              <a:sym typeface="Lato"/>
            </a:endParaRPr>
          </a:p>
          <a:p>
            <a:pPr indent="-317500" lvl="0" marL="457200" rtl="0" algn="l">
              <a:lnSpc>
                <a:spcPct val="115000"/>
              </a:lnSpc>
              <a:spcBef>
                <a:spcPts val="0"/>
              </a:spcBef>
              <a:spcAft>
                <a:spcPts val="0"/>
              </a:spcAft>
              <a:buClr>
                <a:srgbClr val="0062FF"/>
              </a:buClr>
              <a:buSzPts val="1400"/>
              <a:buFont typeface="Lato"/>
              <a:buChar char="●"/>
            </a:pPr>
            <a:r>
              <a:rPr lang="en">
                <a:solidFill>
                  <a:srgbClr val="0062FF"/>
                </a:solidFill>
                <a:latin typeface="Lato"/>
                <a:ea typeface="Lato"/>
                <a:cs typeface="Lato"/>
                <a:sym typeface="Lato"/>
              </a:rPr>
              <a:t>However, eacl language will maintain the same core </a:t>
            </a:r>
            <a:r>
              <a:rPr lang="en">
                <a:solidFill>
                  <a:srgbClr val="0062FF"/>
                </a:solidFill>
                <a:latin typeface="Lato"/>
                <a:ea typeface="Lato"/>
                <a:cs typeface="Lato"/>
                <a:sym typeface="Lato"/>
              </a:rPr>
              <a:t>architecture</a:t>
            </a:r>
            <a:r>
              <a:rPr lang="en">
                <a:solidFill>
                  <a:srgbClr val="0062FF"/>
                </a:solidFill>
                <a:latin typeface="Lato"/>
                <a:ea typeface="Lato"/>
                <a:cs typeface="Lato"/>
                <a:sym typeface="Lato"/>
              </a:rPr>
              <a:t> which we looked at</a:t>
            </a:r>
            <a:endParaRPr>
              <a:solidFill>
                <a:srgbClr val="0062FF"/>
              </a:solidFill>
              <a:latin typeface="Lato"/>
              <a:ea typeface="Lato"/>
              <a:cs typeface="Lato"/>
              <a:sym typeface="Lato"/>
            </a:endParaRPr>
          </a:p>
          <a:p>
            <a:pPr indent="-317500" lvl="0" marL="457200" rtl="0" algn="l">
              <a:lnSpc>
                <a:spcPct val="115000"/>
              </a:lnSpc>
              <a:spcBef>
                <a:spcPts val="0"/>
              </a:spcBef>
              <a:spcAft>
                <a:spcPts val="0"/>
              </a:spcAft>
              <a:buClr>
                <a:srgbClr val="0062FF"/>
              </a:buClr>
              <a:buSzPts val="1400"/>
              <a:buFont typeface="Lato"/>
              <a:buChar char="●"/>
            </a:pPr>
            <a:r>
              <a:rPr lang="en">
                <a:solidFill>
                  <a:srgbClr val="0062FF"/>
                </a:solidFill>
                <a:latin typeface="Lato"/>
                <a:ea typeface="Lato"/>
                <a:cs typeface="Lato"/>
                <a:sym typeface="Lato"/>
              </a:rPr>
              <a:t> There is a SparkSession available to the user, the SparkSession will be the entrance point to running Spark code. </a:t>
            </a:r>
            <a:endParaRPr>
              <a:solidFill>
                <a:srgbClr val="0062FF"/>
              </a:solidFill>
              <a:latin typeface="Lato"/>
              <a:ea typeface="Lato"/>
              <a:cs typeface="Lato"/>
              <a:sym typeface="Lato"/>
            </a:endParaRPr>
          </a:p>
          <a:p>
            <a:pPr indent="-317500" lvl="0" marL="457200" rtl="0" algn="l">
              <a:lnSpc>
                <a:spcPct val="115000"/>
              </a:lnSpc>
              <a:spcBef>
                <a:spcPts val="0"/>
              </a:spcBef>
              <a:spcAft>
                <a:spcPts val="0"/>
              </a:spcAft>
              <a:buClr>
                <a:srgbClr val="0062FF"/>
              </a:buClr>
              <a:buSzPts val="1400"/>
              <a:buFont typeface="Lato"/>
              <a:buChar char="●"/>
            </a:pPr>
            <a:r>
              <a:rPr lang="en">
                <a:solidFill>
                  <a:srgbClr val="0062FF"/>
                </a:solidFill>
                <a:latin typeface="Lato"/>
                <a:ea typeface="Lato"/>
                <a:cs typeface="Lato"/>
                <a:sym typeface="Lato"/>
              </a:rPr>
              <a:t>When using Spark from Python or R, the user never writes explicit JVM instructions, but instead writes Python and R code that Spark will translate into code that Spark can then run on the executor JVMs.</a:t>
            </a:r>
            <a:endParaRPr>
              <a:solidFill>
                <a:srgbClr val="0062FF"/>
              </a:solidFill>
              <a:latin typeface="Lato"/>
              <a:ea typeface="Lato"/>
              <a:cs typeface="Lato"/>
              <a:sym typeface="Lato"/>
            </a:endParaRPr>
          </a:p>
        </p:txBody>
      </p:sp>
      <p:pic>
        <p:nvPicPr>
          <p:cNvPr id="220" name="Google Shape;220;p36"/>
          <p:cNvPicPr preferRelativeResize="0"/>
          <p:nvPr/>
        </p:nvPicPr>
        <p:blipFill>
          <a:blip r:embed="rId3">
            <a:alphaModFix/>
          </a:blip>
          <a:stretch>
            <a:fillRect/>
          </a:stretch>
        </p:blipFill>
        <p:spPr>
          <a:xfrm>
            <a:off x="72650" y="1661775"/>
            <a:ext cx="4690874" cy="2305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1337700" y="1549650"/>
            <a:ext cx="6977700" cy="1542000"/>
          </a:xfrm>
          <a:prstGeom prst="rect">
            <a:avLst/>
          </a:prstGeom>
        </p:spPr>
        <p:txBody>
          <a:bodyPr anchorCtr="0" anchor="ctr" bIns="91425" lIns="91425" spcFirstLastPara="1" rIns="91425" wrap="square" tIns="91425">
            <a:noAutofit/>
          </a:bodyPr>
          <a:lstStyle/>
          <a:p>
            <a:pPr indent="0" lvl="0" marL="457200" rtl="0" algn="just">
              <a:spcBef>
                <a:spcPts val="0"/>
              </a:spcBef>
              <a:spcAft>
                <a:spcPts val="0"/>
              </a:spcAft>
              <a:buNone/>
            </a:pPr>
            <a:r>
              <a:rPr lang="en" sz="3600"/>
              <a:t>Spark Application Concepts</a:t>
            </a:r>
            <a:endParaRPr sz="3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Data and Partitions</a:t>
            </a:r>
            <a:endParaRPr/>
          </a:p>
        </p:txBody>
      </p:sp>
      <p:sp>
        <p:nvSpPr>
          <p:cNvPr id="231" name="Google Shape;231;p38"/>
          <p:cNvSpPr txBox="1"/>
          <p:nvPr>
            <p:ph idx="1" type="body"/>
          </p:nvPr>
        </p:nvSpPr>
        <p:spPr>
          <a:xfrm>
            <a:off x="2410100" y="1595775"/>
            <a:ext cx="6321600" cy="23655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 sz="1400"/>
              <a:t>Actual physical data is distributed across storage as partitions residing in either HDFS or cloud storage or other data  stores</a:t>
            </a:r>
            <a:endParaRPr sz="1400"/>
          </a:p>
          <a:p>
            <a:pPr indent="-317500" lvl="0" marL="457200" rtl="0" algn="l">
              <a:spcBef>
                <a:spcPts val="0"/>
              </a:spcBef>
              <a:spcAft>
                <a:spcPts val="0"/>
              </a:spcAft>
              <a:buSzPts val="1400"/>
              <a:buChar char="●"/>
            </a:pPr>
            <a:r>
              <a:rPr lang="en" sz="1400"/>
              <a:t>A partition is a collection of rows that sit on one physical machine in our cluster. For instance, a DataFrame’s partitions represent how the data is physically distributed across your cluster of machines during execution.</a:t>
            </a:r>
            <a:endParaRPr sz="1400"/>
          </a:p>
          <a:p>
            <a:pPr indent="-317500" lvl="0" marL="457200" rtl="0" algn="l">
              <a:spcBef>
                <a:spcPts val="0"/>
              </a:spcBef>
              <a:spcAft>
                <a:spcPts val="0"/>
              </a:spcAft>
              <a:buSzPts val="1400"/>
              <a:buChar char="●"/>
            </a:pPr>
            <a:r>
              <a:rPr lang="en" sz="1400"/>
              <a:t>Partitioning allows for efficient parallelism. A distributed scheme of breaking up data into chunks or partitions allows Spark executors to process only data that is close to them, minimizing network bandwidth</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235" name="Shape 235"/>
        <p:cNvGrpSpPr/>
        <p:nvPr/>
      </p:nvGrpSpPr>
      <p:grpSpPr>
        <a:xfrm>
          <a:off x="0" y="0"/>
          <a:ext cx="0" cy="0"/>
          <a:chOff x="0" y="0"/>
          <a:chExt cx="0" cy="0"/>
        </a:xfrm>
      </p:grpSpPr>
      <p:sp>
        <p:nvSpPr>
          <p:cNvPr id="236" name="Google Shape;236;p39"/>
          <p:cNvSpPr txBox="1"/>
          <p:nvPr>
            <p:ph type="title"/>
          </p:nvPr>
        </p:nvSpPr>
        <p:spPr>
          <a:xfrm>
            <a:off x="393025" y="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Partitions </a:t>
            </a:r>
            <a:endParaRPr/>
          </a:p>
        </p:txBody>
      </p:sp>
      <p:pic>
        <p:nvPicPr>
          <p:cNvPr id="237" name="Google Shape;237;p39"/>
          <p:cNvPicPr preferRelativeResize="0"/>
          <p:nvPr/>
        </p:nvPicPr>
        <p:blipFill>
          <a:blip r:embed="rId3">
            <a:alphaModFix/>
          </a:blip>
          <a:stretch>
            <a:fillRect/>
          </a:stretch>
        </p:blipFill>
        <p:spPr>
          <a:xfrm>
            <a:off x="76200" y="639600"/>
            <a:ext cx="6355079" cy="3623748"/>
          </a:xfrm>
          <a:prstGeom prst="rect">
            <a:avLst/>
          </a:prstGeom>
          <a:noFill/>
          <a:ln>
            <a:noFill/>
          </a:ln>
        </p:spPr>
      </p:pic>
      <p:sp>
        <p:nvSpPr>
          <p:cNvPr id="238" name="Google Shape;238;p39"/>
          <p:cNvSpPr txBox="1"/>
          <p:nvPr/>
        </p:nvSpPr>
        <p:spPr>
          <a:xfrm>
            <a:off x="627000" y="4381275"/>
            <a:ext cx="3945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chemeClr val="dk2"/>
                </a:solidFill>
                <a:latin typeface="Lato"/>
                <a:ea typeface="Lato"/>
                <a:cs typeface="Lato"/>
                <a:sym typeface="Lato"/>
              </a:rPr>
              <a:t>Each executor’s core gets a partition of data to work on</a:t>
            </a:r>
            <a:endParaRPr sz="1200">
              <a:solidFill>
                <a:schemeClr val="dk2"/>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242" name="Shape 242"/>
        <p:cNvGrpSpPr/>
        <p:nvPr/>
      </p:nvGrpSpPr>
      <p:grpSpPr>
        <a:xfrm>
          <a:off x="0" y="0"/>
          <a:ext cx="0" cy="0"/>
          <a:chOff x="0" y="0"/>
          <a:chExt cx="0" cy="0"/>
        </a:xfrm>
      </p:grpSpPr>
      <p:sp>
        <p:nvSpPr>
          <p:cNvPr id="243" name="Google Shape;243;p40"/>
          <p:cNvSpPr txBox="1"/>
          <p:nvPr/>
        </p:nvSpPr>
        <p:spPr>
          <a:xfrm>
            <a:off x="61800" y="122050"/>
            <a:ext cx="8911500" cy="182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400">
                <a:solidFill>
                  <a:schemeClr val="lt1"/>
                </a:solidFill>
                <a:latin typeface="Lato"/>
                <a:ea typeface="Lato"/>
                <a:cs typeface="Lato"/>
                <a:sym typeface="Lato"/>
              </a:rPr>
              <a:t>W</a:t>
            </a:r>
            <a:r>
              <a:rPr lang="en" sz="2400">
                <a:solidFill>
                  <a:schemeClr val="lt1"/>
                </a:solidFill>
                <a:latin typeface="Lato"/>
                <a:ea typeface="Lato"/>
                <a:cs typeface="Lato"/>
                <a:sym typeface="Lato"/>
              </a:rPr>
              <a:t>ith DataFrames, we do not (for the most part) manipulate partitions manually(on an individual basis), however, we can still (and need to) control partitioning. For instance, specify number of partitions.  </a:t>
            </a:r>
            <a:endParaRPr b="1" sz="2400">
              <a:solidFill>
                <a:schemeClr val="lt1"/>
              </a:solidFill>
              <a:latin typeface="Lato"/>
              <a:ea typeface="Lato"/>
              <a:cs typeface="Lato"/>
              <a:sym typeface="Lato"/>
            </a:endParaRPr>
          </a:p>
        </p:txBody>
      </p:sp>
      <p:pic>
        <p:nvPicPr>
          <p:cNvPr id="244" name="Google Shape;244;p40"/>
          <p:cNvPicPr preferRelativeResize="0"/>
          <p:nvPr/>
        </p:nvPicPr>
        <p:blipFill>
          <a:blip r:embed="rId3">
            <a:alphaModFix/>
          </a:blip>
          <a:stretch>
            <a:fillRect/>
          </a:stretch>
        </p:blipFill>
        <p:spPr>
          <a:xfrm>
            <a:off x="0" y="2662335"/>
            <a:ext cx="9144000" cy="1038031"/>
          </a:xfrm>
          <a:prstGeom prst="rect">
            <a:avLst/>
          </a:prstGeom>
          <a:noFill/>
          <a:ln>
            <a:noFill/>
          </a:ln>
        </p:spPr>
      </p:pic>
      <p:sp>
        <p:nvSpPr>
          <p:cNvPr id="245" name="Google Shape;245;p40"/>
          <p:cNvSpPr txBox="1"/>
          <p:nvPr/>
        </p:nvSpPr>
        <p:spPr>
          <a:xfrm>
            <a:off x="61800" y="3927400"/>
            <a:ext cx="8971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rgbClr val="0062FF"/>
                </a:solidFill>
                <a:latin typeface="Lato"/>
                <a:ea typeface="Lato"/>
                <a:cs typeface="Lato"/>
                <a:sym typeface="Lato"/>
              </a:rPr>
              <a:t>T</a:t>
            </a:r>
            <a:r>
              <a:rPr lang="en">
                <a:solidFill>
                  <a:srgbClr val="0062FF"/>
                </a:solidFill>
                <a:latin typeface="Lato"/>
                <a:ea typeface="Lato"/>
                <a:cs typeface="Lato"/>
                <a:sym typeface="Lato"/>
              </a:rPr>
              <a:t>his code snippet will break up the physical data stored across clusters into eight partitions, and each executor will get one or more partitions to read into its memory</a:t>
            </a:r>
            <a:endParaRPr>
              <a:solidFill>
                <a:srgbClr val="0062F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467050" y="3981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a:t>Summary of Key Concepts-Again</a:t>
            </a:r>
            <a:endParaRPr sz="2200"/>
          </a:p>
        </p:txBody>
      </p:sp>
      <p:sp>
        <p:nvSpPr>
          <p:cNvPr id="251" name="Google Shape;251;p41"/>
          <p:cNvSpPr txBox="1"/>
          <p:nvPr>
            <p:ph idx="1" type="body"/>
          </p:nvPr>
        </p:nvSpPr>
        <p:spPr>
          <a:xfrm>
            <a:off x="3876050" y="843275"/>
            <a:ext cx="5321400" cy="42240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b="1" lang="en" sz="1400"/>
              <a:t>Application</a:t>
            </a:r>
            <a:r>
              <a:rPr lang="en" sz="1400"/>
              <a:t>-A user program built on Spark using its APIs. It consists of a driver program and executors on the cluster.</a:t>
            </a:r>
            <a:endParaRPr sz="1400"/>
          </a:p>
          <a:p>
            <a:pPr indent="-317500" lvl="0" marL="457200" rtl="0" algn="l">
              <a:spcBef>
                <a:spcPts val="0"/>
              </a:spcBef>
              <a:spcAft>
                <a:spcPts val="0"/>
              </a:spcAft>
              <a:buSzPts val="1400"/>
              <a:buChar char="●"/>
            </a:pPr>
            <a:r>
              <a:rPr b="1" lang="en" sz="1400"/>
              <a:t>SparkSession</a:t>
            </a:r>
            <a:r>
              <a:rPr lang="en" sz="1400"/>
              <a:t>-An object that provides a point of entry to interact with underlying Spark functionality and allows programming Spark with its APIs. In an interactive Spark shell, the Spark driver instantiates a SparkSession for you, while in a Spark application, you create a SparkSession object yourself.</a:t>
            </a:r>
            <a:endParaRPr sz="1400"/>
          </a:p>
          <a:p>
            <a:pPr indent="-317500" lvl="0" marL="457200" rtl="0" algn="l">
              <a:spcBef>
                <a:spcPts val="0"/>
              </a:spcBef>
              <a:spcAft>
                <a:spcPts val="0"/>
              </a:spcAft>
              <a:buSzPts val="1400"/>
              <a:buChar char="●"/>
            </a:pPr>
            <a:r>
              <a:rPr b="1" lang="en" sz="1400"/>
              <a:t>Job</a:t>
            </a:r>
            <a:r>
              <a:rPr lang="en" sz="1400"/>
              <a:t>-A parallel computation consisting of multiple tasks that gets spawned in response to a Spark action </a:t>
            </a:r>
            <a:r>
              <a:rPr i="1" lang="en" sz="1400"/>
              <a:t>(e.g., save(), collect()).</a:t>
            </a:r>
            <a:endParaRPr i="1" sz="1400"/>
          </a:p>
          <a:p>
            <a:pPr indent="-317500" lvl="0" marL="457200" rtl="0" algn="l">
              <a:spcBef>
                <a:spcPts val="0"/>
              </a:spcBef>
              <a:spcAft>
                <a:spcPts val="0"/>
              </a:spcAft>
              <a:buSzPts val="1400"/>
              <a:buChar char="●"/>
            </a:pPr>
            <a:r>
              <a:rPr b="1" lang="en" sz="1400"/>
              <a:t>Stage</a:t>
            </a:r>
            <a:r>
              <a:rPr lang="en" sz="1400"/>
              <a:t>-Each job gets divided into smaller sets of tasks called stages that depend on each other.</a:t>
            </a:r>
            <a:endParaRPr sz="1400"/>
          </a:p>
          <a:p>
            <a:pPr indent="-317500" lvl="0" marL="457200" rtl="0" algn="l">
              <a:spcBef>
                <a:spcPts val="0"/>
              </a:spcBef>
              <a:spcAft>
                <a:spcPts val="0"/>
              </a:spcAft>
              <a:buSzPts val="1400"/>
              <a:buChar char="●"/>
            </a:pPr>
            <a:r>
              <a:rPr b="1" lang="en" sz="1400"/>
              <a:t>Task</a:t>
            </a:r>
            <a:r>
              <a:rPr lang="en" sz="1400"/>
              <a:t>-A single unit of work or execution that will be sent to a Spark executor.</a:t>
            </a:r>
            <a:endParaRPr sz="1400"/>
          </a:p>
        </p:txBody>
      </p:sp>
      <p:pic>
        <p:nvPicPr>
          <p:cNvPr id="252" name="Google Shape;252;p41"/>
          <p:cNvPicPr preferRelativeResize="0"/>
          <p:nvPr/>
        </p:nvPicPr>
        <p:blipFill>
          <a:blip r:embed="rId3">
            <a:alphaModFix/>
          </a:blip>
          <a:stretch>
            <a:fillRect/>
          </a:stretch>
        </p:blipFill>
        <p:spPr>
          <a:xfrm>
            <a:off x="-76200" y="1539142"/>
            <a:ext cx="4114799" cy="2263141"/>
          </a:xfrm>
          <a:prstGeom prst="rect">
            <a:avLst/>
          </a:prstGeom>
          <a:noFill/>
          <a:ln>
            <a:noFill/>
          </a:ln>
        </p:spPr>
      </p:pic>
      <p:sp>
        <p:nvSpPr>
          <p:cNvPr id="253" name="Google Shape;253;p41"/>
          <p:cNvSpPr txBox="1"/>
          <p:nvPr/>
        </p:nvSpPr>
        <p:spPr>
          <a:xfrm>
            <a:off x="91700" y="3962400"/>
            <a:ext cx="34389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rgbClr val="0062FF"/>
                </a:solidFill>
                <a:latin typeface="Lato"/>
                <a:ea typeface="Lato"/>
                <a:cs typeface="Lato"/>
                <a:sym typeface="Lato"/>
              </a:rPr>
              <a:t>Spark components communicate through the Spark driver in Spark’s distributed architecture</a:t>
            </a:r>
            <a:endParaRPr sz="1200">
              <a:solidFill>
                <a:srgbClr val="0062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804600" y="1639350"/>
            <a:ext cx="8151000" cy="1542000"/>
          </a:xfrm>
          <a:prstGeom prst="rect">
            <a:avLst/>
          </a:prstGeom>
        </p:spPr>
        <p:txBody>
          <a:bodyPr anchorCtr="0" anchor="ctr" bIns="91425" lIns="91425" spcFirstLastPara="1" rIns="91425" wrap="square" tIns="91425">
            <a:noAutofit/>
          </a:bodyPr>
          <a:lstStyle/>
          <a:p>
            <a:pPr indent="-457200" lvl="0" marL="457200" rtl="0" algn="just">
              <a:spcBef>
                <a:spcPts val="0"/>
              </a:spcBef>
              <a:spcAft>
                <a:spcPts val="0"/>
              </a:spcAft>
              <a:buSzPts val="3600"/>
              <a:buAutoNum type="arabicPeriod"/>
            </a:pPr>
            <a:r>
              <a:rPr lang="en" sz="3600"/>
              <a:t>What is Apache Spark?</a:t>
            </a:r>
            <a:endParaRPr sz="3600"/>
          </a:p>
          <a:p>
            <a:pPr indent="-457200" lvl="0" marL="457200" rtl="0" algn="just">
              <a:spcBef>
                <a:spcPts val="0"/>
              </a:spcBef>
              <a:spcAft>
                <a:spcPts val="0"/>
              </a:spcAft>
              <a:buSzPts val="3600"/>
              <a:buAutoNum type="arabicPeriod"/>
            </a:pPr>
            <a:r>
              <a:rPr lang="en" sz="3600"/>
              <a:t>Spark vs. Hadoop MapReduce?</a:t>
            </a:r>
            <a:endParaRPr sz="3600"/>
          </a:p>
          <a:p>
            <a:pPr indent="-457200" lvl="0" marL="457200" rtl="0" algn="just">
              <a:spcBef>
                <a:spcPts val="0"/>
              </a:spcBef>
              <a:spcAft>
                <a:spcPts val="0"/>
              </a:spcAft>
              <a:buSzPts val="3600"/>
              <a:buAutoNum type="arabicPeriod"/>
            </a:pPr>
            <a:r>
              <a:rPr lang="en" sz="3600"/>
              <a:t>Why Spark?</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57" name="Shape 257"/>
        <p:cNvGrpSpPr/>
        <p:nvPr/>
      </p:nvGrpSpPr>
      <p:grpSpPr>
        <a:xfrm>
          <a:off x="0" y="0"/>
          <a:ext cx="0" cy="0"/>
          <a:chOff x="0" y="0"/>
          <a:chExt cx="0" cy="0"/>
        </a:xfrm>
      </p:grpSpPr>
      <p:sp>
        <p:nvSpPr>
          <p:cNvPr id="258" name="Google Shape;258;p42"/>
          <p:cNvSpPr txBox="1"/>
          <p:nvPr>
            <p:ph type="title"/>
          </p:nvPr>
        </p:nvSpPr>
        <p:spPr>
          <a:xfrm>
            <a:off x="2400250" y="4235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Jobs</a:t>
            </a:r>
            <a:endParaRPr/>
          </a:p>
        </p:txBody>
      </p:sp>
      <p:sp>
        <p:nvSpPr>
          <p:cNvPr id="259" name="Google Shape;259;p42"/>
          <p:cNvSpPr txBox="1"/>
          <p:nvPr>
            <p:ph idx="1" type="body"/>
          </p:nvPr>
        </p:nvSpPr>
        <p:spPr>
          <a:xfrm>
            <a:off x="4601700" y="1595775"/>
            <a:ext cx="4130100" cy="24351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 sz="1400"/>
              <a:t>The driver converts the Spark application into one or more Spark jobs</a:t>
            </a:r>
            <a:endParaRPr sz="1400"/>
          </a:p>
          <a:p>
            <a:pPr indent="-317500" lvl="0" marL="457200" rtl="0" algn="l">
              <a:spcBef>
                <a:spcPts val="0"/>
              </a:spcBef>
              <a:spcAft>
                <a:spcPts val="0"/>
              </a:spcAft>
              <a:buSzPts val="1400"/>
              <a:buChar char="●"/>
            </a:pPr>
            <a:r>
              <a:rPr lang="en" sz="1400"/>
              <a:t>It then transforms each job into a DAG. </a:t>
            </a:r>
            <a:endParaRPr sz="1400"/>
          </a:p>
          <a:p>
            <a:pPr indent="-317500" lvl="0" marL="457200" rtl="0" algn="l">
              <a:spcBef>
                <a:spcPts val="0"/>
              </a:spcBef>
              <a:spcAft>
                <a:spcPts val="0"/>
              </a:spcAft>
              <a:buSzPts val="1400"/>
              <a:buChar char="●"/>
            </a:pPr>
            <a:r>
              <a:rPr lang="en" sz="1400"/>
              <a:t>The DAG can be thought of as  Spark’s execution plan, where each node within a DAG could be a single or multiple Spark stages.</a:t>
            </a:r>
            <a:endParaRPr sz="1400"/>
          </a:p>
        </p:txBody>
      </p:sp>
      <p:pic>
        <p:nvPicPr>
          <p:cNvPr id="260" name="Google Shape;260;p42"/>
          <p:cNvPicPr preferRelativeResize="0"/>
          <p:nvPr/>
        </p:nvPicPr>
        <p:blipFill>
          <a:blip r:embed="rId3">
            <a:alphaModFix/>
          </a:blip>
          <a:stretch>
            <a:fillRect/>
          </a:stretch>
        </p:blipFill>
        <p:spPr>
          <a:xfrm>
            <a:off x="152400" y="1211350"/>
            <a:ext cx="4130050" cy="2934090"/>
          </a:xfrm>
          <a:prstGeom prst="rect">
            <a:avLst/>
          </a:prstGeom>
          <a:noFill/>
          <a:ln>
            <a:noFill/>
          </a:ln>
        </p:spPr>
      </p:pic>
      <p:sp>
        <p:nvSpPr>
          <p:cNvPr id="261" name="Google Shape;261;p42"/>
          <p:cNvSpPr txBox="1"/>
          <p:nvPr/>
        </p:nvSpPr>
        <p:spPr>
          <a:xfrm>
            <a:off x="393700" y="4165600"/>
            <a:ext cx="3228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rgbClr val="0062FF"/>
                </a:solidFill>
                <a:latin typeface="Lato"/>
                <a:ea typeface="Lato"/>
                <a:cs typeface="Lato"/>
                <a:sym typeface="Lato"/>
              </a:rPr>
              <a:t>S</a:t>
            </a:r>
            <a:r>
              <a:rPr lang="en" sz="1200">
                <a:solidFill>
                  <a:srgbClr val="0062FF"/>
                </a:solidFill>
                <a:latin typeface="Lato"/>
                <a:ea typeface="Lato"/>
                <a:cs typeface="Lato"/>
                <a:sym typeface="Lato"/>
              </a:rPr>
              <a:t>park driver creating one or more Spark jobs</a:t>
            </a:r>
            <a:endParaRPr sz="1200">
              <a:solidFill>
                <a:srgbClr val="0062FF"/>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65" name="Shape 265"/>
        <p:cNvGrpSpPr/>
        <p:nvPr/>
      </p:nvGrpSpPr>
      <p:grpSpPr>
        <a:xfrm>
          <a:off x="0" y="0"/>
          <a:ext cx="0" cy="0"/>
          <a:chOff x="0" y="0"/>
          <a:chExt cx="0" cy="0"/>
        </a:xfrm>
      </p:grpSpPr>
      <p:sp>
        <p:nvSpPr>
          <p:cNvPr id="266" name="Google Shape;266;p43"/>
          <p:cNvSpPr txBox="1"/>
          <p:nvPr>
            <p:ph type="title"/>
          </p:nvPr>
        </p:nvSpPr>
        <p:spPr>
          <a:xfrm>
            <a:off x="2400250" y="4235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Stages</a:t>
            </a:r>
            <a:endParaRPr/>
          </a:p>
        </p:txBody>
      </p:sp>
      <p:sp>
        <p:nvSpPr>
          <p:cNvPr id="267" name="Google Shape;267;p43"/>
          <p:cNvSpPr txBox="1"/>
          <p:nvPr>
            <p:ph idx="1" type="body"/>
          </p:nvPr>
        </p:nvSpPr>
        <p:spPr>
          <a:xfrm>
            <a:off x="4601700" y="1595775"/>
            <a:ext cx="4130100" cy="24351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 sz="1400"/>
              <a:t>The driver converts the Spark application into one or more Spark jobs</a:t>
            </a:r>
            <a:endParaRPr sz="1400"/>
          </a:p>
          <a:p>
            <a:pPr indent="-317500" lvl="0" marL="457200" rtl="0" algn="l">
              <a:spcBef>
                <a:spcPts val="0"/>
              </a:spcBef>
              <a:spcAft>
                <a:spcPts val="0"/>
              </a:spcAft>
              <a:buSzPts val="1400"/>
              <a:buChar char="●"/>
            </a:pPr>
            <a:r>
              <a:rPr lang="en" sz="1400"/>
              <a:t>It then transforms each job into a DAG. </a:t>
            </a:r>
            <a:endParaRPr sz="1400"/>
          </a:p>
          <a:p>
            <a:pPr indent="-317500" lvl="0" marL="457200" rtl="0" algn="l">
              <a:spcBef>
                <a:spcPts val="0"/>
              </a:spcBef>
              <a:spcAft>
                <a:spcPts val="0"/>
              </a:spcAft>
              <a:buSzPts val="1400"/>
              <a:buChar char="●"/>
            </a:pPr>
            <a:r>
              <a:rPr lang="en" sz="1400"/>
              <a:t>The DAG can be thought of as  Spark’s execution plan, where each node within a DAG could be a single or multiple Spark stages.</a:t>
            </a:r>
            <a:endParaRPr sz="1400"/>
          </a:p>
        </p:txBody>
      </p:sp>
      <p:sp>
        <p:nvSpPr>
          <p:cNvPr id="268" name="Google Shape;268;p43"/>
          <p:cNvSpPr txBox="1"/>
          <p:nvPr/>
        </p:nvSpPr>
        <p:spPr>
          <a:xfrm>
            <a:off x="393700" y="4165600"/>
            <a:ext cx="3228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rgbClr val="0062FF"/>
                </a:solidFill>
                <a:latin typeface="Lato"/>
                <a:ea typeface="Lato"/>
                <a:cs typeface="Lato"/>
                <a:sym typeface="Lato"/>
              </a:rPr>
              <a:t>Spark driver creating one or more Spark jobs</a:t>
            </a:r>
            <a:endParaRPr sz="1200">
              <a:solidFill>
                <a:srgbClr val="0062FF"/>
              </a:solidFill>
              <a:latin typeface="Lato"/>
              <a:ea typeface="Lato"/>
              <a:cs typeface="Lato"/>
              <a:sym typeface="Lato"/>
            </a:endParaRPr>
          </a:p>
        </p:txBody>
      </p:sp>
      <p:pic>
        <p:nvPicPr>
          <p:cNvPr id="269" name="Google Shape;269;p43"/>
          <p:cNvPicPr preferRelativeResize="0"/>
          <p:nvPr/>
        </p:nvPicPr>
        <p:blipFill>
          <a:blip r:embed="rId3">
            <a:alphaModFix/>
          </a:blip>
          <a:stretch>
            <a:fillRect/>
          </a:stretch>
        </p:blipFill>
        <p:spPr>
          <a:xfrm>
            <a:off x="66675" y="1047750"/>
            <a:ext cx="9010650" cy="304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17235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Stages</a:t>
            </a:r>
            <a:endParaRPr/>
          </a:p>
        </p:txBody>
      </p:sp>
      <p:pic>
        <p:nvPicPr>
          <p:cNvPr id="275" name="Google Shape;275;p44"/>
          <p:cNvPicPr preferRelativeResize="0"/>
          <p:nvPr/>
        </p:nvPicPr>
        <p:blipFill>
          <a:blip r:embed="rId3">
            <a:alphaModFix/>
          </a:blip>
          <a:stretch>
            <a:fillRect/>
          </a:stretch>
        </p:blipFill>
        <p:spPr>
          <a:xfrm>
            <a:off x="480063" y="1992050"/>
            <a:ext cx="8183879" cy="2794275"/>
          </a:xfrm>
          <a:prstGeom prst="rect">
            <a:avLst/>
          </a:prstGeom>
          <a:noFill/>
          <a:ln>
            <a:noFill/>
          </a:ln>
        </p:spPr>
      </p:pic>
      <p:sp>
        <p:nvSpPr>
          <p:cNvPr id="276" name="Google Shape;276;p44"/>
          <p:cNvSpPr txBox="1"/>
          <p:nvPr/>
        </p:nvSpPr>
        <p:spPr>
          <a:xfrm>
            <a:off x="311700" y="811950"/>
            <a:ext cx="73086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Font typeface="Lato"/>
              <a:buChar char="●"/>
            </a:pPr>
            <a:r>
              <a:rPr lang="en">
                <a:solidFill>
                  <a:schemeClr val="dk2"/>
                </a:solidFill>
                <a:latin typeface="Lato"/>
                <a:ea typeface="Lato"/>
                <a:cs typeface="Lato"/>
                <a:sym typeface="Lato"/>
              </a:rPr>
              <a:t>As part of the DAG nodes, stages are created based on what operations can be performed serially or in parallel.</a:t>
            </a:r>
            <a:endParaRPr>
              <a:solidFill>
                <a:schemeClr val="dk2"/>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solidFill>
                  <a:schemeClr val="dk2"/>
                </a:solidFill>
                <a:latin typeface="Lato"/>
                <a:ea typeface="Lato"/>
                <a:cs typeface="Lato"/>
                <a:sym typeface="Lato"/>
              </a:rPr>
              <a:t>Not all Spark operations can happen in a single stage, so they may be divided into multiple stages. </a:t>
            </a:r>
            <a:endParaRPr>
              <a:solidFill>
                <a:schemeClr val="dk2"/>
              </a:solidFill>
              <a:latin typeface="Lato"/>
              <a:ea typeface="Lato"/>
              <a:cs typeface="Lato"/>
              <a:sym typeface="Lato"/>
            </a:endParaRPr>
          </a:p>
        </p:txBody>
      </p:sp>
      <p:sp>
        <p:nvSpPr>
          <p:cNvPr id="277" name="Google Shape;277;p44"/>
          <p:cNvSpPr txBox="1"/>
          <p:nvPr/>
        </p:nvSpPr>
        <p:spPr>
          <a:xfrm>
            <a:off x="480075" y="482282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rgbClr val="0062FF"/>
                </a:solidFill>
                <a:latin typeface="Lato"/>
                <a:ea typeface="Lato"/>
                <a:cs typeface="Lato"/>
                <a:sym typeface="Lato"/>
              </a:rPr>
              <a:t>Spark job creating one or more stages</a:t>
            </a:r>
            <a:endParaRPr sz="1200">
              <a:solidFill>
                <a:srgbClr val="0062FF"/>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81" name="Shape 281"/>
        <p:cNvGrpSpPr/>
        <p:nvPr/>
      </p:nvGrpSpPr>
      <p:grpSpPr>
        <a:xfrm>
          <a:off x="0" y="0"/>
          <a:ext cx="0" cy="0"/>
          <a:chOff x="0" y="0"/>
          <a:chExt cx="0" cy="0"/>
        </a:xfrm>
      </p:grpSpPr>
      <p:sp>
        <p:nvSpPr>
          <p:cNvPr id="282" name="Google Shape;282;p45"/>
          <p:cNvSpPr txBox="1"/>
          <p:nvPr>
            <p:ph type="title"/>
          </p:nvPr>
        </p:nvSpPr>
        <p:spPr>
          <a:xfrm>
            <a:off x="311700" y="17235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Tasks</a:t>
            </a:r>
            <a:endParaRPr/>
          </a:p>
        </p:txBody>
      </p:sp>
      <p:sp>
        <p:nvSpPr>
          <p:cNvPr id="283" name="Google Shape;283;p45"/>
          <p:cNvSpPr txBox="1"/>
          <p:nvPr/>
        </p:nvSpPr>
        <p:spPr>
          <a:xfrm>
            <a:off x="41875" y="682375"/>
            <a:ext cx="88914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Font typeface="Lato"/>
              <a:buChar char="●"/>
            </a:pPr>
            <a:r>
              <a:rPr lang="en">
                <a:solidFill>
                  <a:schemeClr val="dk2"/>
                </a:solidFill>
                <a:latin typeface="Lato"/>
                <a:ea typeface="Lato"/>
                <a:cs typeface="Lato"/>
                <a:sym typeface="Lato"/>
              </a:rPr>
              <a:t>Each stage is comprised of Spark tasks (a unit of execution), which are then federated across each Spark executor.</a:t>
            </a:r>
            <a:endParaRPr>
              <a:solidFill>
                <a:schemeClr val="dk2"/>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solidFill>
                  <a:schemeClr val="dk2"/>
                </a:solidFill>
                <a:latin typeface="Lato"/>
                <a:ea typeface="Lato"/>
                <a:cs typeface="Lato"/>
                <a:sym typeface="Lato"/>
              </a:rPr>
              <a:t>Each task maps to a single core and works on a single partition of data As such, an executor with 16 cores can have 16 or more tasks working on 16 or more partitions in parallel, making the execution of Spark’s tasks exceedingly parallel!</a:t>
            </a:r>
            <a:endParaRPr>
              <a:solidFill>
                <a:schemeClr val="dk2"/>
              </a:solidFill>
              <a:latin typeface="Lato"/>
              <a:ea typeface="Lato"/>
              <a:cs typeface="Lato"/>
              <a:sym typeface="Lato"/>
            </a:endParaRPr>
          </a:p>
        </p:txBody>
      </p:sp>
      <p:sp>
        <p:nvSpPr>
          <p:cNvPr id="284" name="Google Shape;284;p45"/>
          <p:cNvSpPr txBox="1"/>
          <p:nvPr/>
        </p:nvSpPr>
        <p:spPr>
          <a:xfrm>
            <a:off x="480075" y="4723125"/>
            <a:ext cx="47652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rgbClr val="0062FF"/>
                </a:solidFill>
                <a:latin typeface="Lato"/>
                <a:ea typeface="Lato"/>
                <a:cs typeface="Lato"/>
                <a:sym typeface="Lato"/>
              </a:rPr>
              <a:t>Spark stage creating one or more tasks to be distributed to executors</a:t>
            </a:r>
            <a:endParaRPr sz="1200">
              <a:solidFill>
                <a:srgbClr val="0062FF"/>
              </a:solidFill>
              <a:latin typeface="Lato"/>
              <a:ea typeface="Lato"/>
              <a:cs typeface="Lato"/>
              <a:sym typeface="Lato"/>
            </a:endParaRPr>
          </a:p>
        </p:txBody>
      </p:sp>
      <p:pic>
        <p:nvPicPr>
          <p:cNvPr id="285" name="Google Shape;285;p45"/>
          <p:cNvPicPr preferRelativeResize="0"/>
          <p:nvPr/>
        </p:nvPicPr>
        <p:blipFill>
          <a:blip r:embed="rId3">
            <a:alphaModFix/>
          </a:blip>
          <a:stretch>
            <a:fillRect/>
          </a:stretch>
        </p:blipFill>
        <p:spPr>
          <a:xfrm>
            <a:off x="152400" y="2260350"/>
            <a:ext cx="8839200" cy="252248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Transformations</a:t>
            </a:r>
            <a:r>
              <a:rPr lang="en"/>
              <a:t> and Actions</a:t>
            </a:r>
            <a:endParaRPr/>
          </a:p>
        </p:txBody>
      </p:sp>
      <p:sp>
        <p:nvSpPr>
          <p:cNvPr id="291" name="Google Shape;291;p46"/>
          <p:cNvSpPr txBox="1"/>
          <p:nvPr>
            <p:ph idx="1" type="body"/>
          </p:nvPr>
        </p:nvSpPr>
        <p:spPr>
          <a:xfrm>
            <a:off x="2400250" y="1874875"/>
            <a:ext cx="67404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Spark, the core data structures are </a:t>
            </a:r>
            <a:r>
              <a:rPr lang="en" sz="1400" u="sng">
                <a:solidFill>
                  <a:schemeClr val="dk1"/>
                </a:solidFill>
              </a:rPr>
              <a:t>immutable </a:t>
            </a:r>
            <a:r>
              <a:rPr lang="en" sz="1400"/>
              <a:t>meaning they cannot be changed once created.</a:t>
            </a:r>
            <a:endParaRPr sz="1400"/>
          </a:p>
          <a:p>
            <a:pPr indent="-317500" lvl="0" marL="457200" rtl="0" algn="l">
              <a:spcBef>
                <a:spcPts val="0"/>
              </a:spcBef>
              <a:spcAft>
                <a:spcPts val="0"/>
              </a:spcAft>
              <a:buSzPts val="1400"/>
              <a:buChar char="●"/>
            </a:pPr>
            <a:r>
              <a:rPr lang="en" sz="1400"/>
              <a:t>In order to “change” a DataFrame you will have to instruct Spark how you would like to modify the DataFrame you have into the one that you want. These instructions are called transformations</a:t>
            </a:r>
            <a:endParaRPr sz="1400"/>
          </a:p>
          <a:p>
            <a:pPr indent="-317500" lvl="0" marL="457200" rtl="0" algn="l">
              <a:spcBef>
                <a:spcPts val="0"/>
              </a:spcBef>
              <a:spcAft>
                <a:spcPts val="0"/>
              </a:spcAft>
              <a:buSzPts val="1400"/>
              <a:buChar char="●"/>
            </a:pPr>
            <a:r>
              <a:rPr lang="en" sz="1400"/>
              <a:t>Transformations, therefore transform a Spark DataFrame into a new DataFrame without altering the original data, giving it the property of immutability. </a:t>
            </a:r>
            <a:endParaRPr sz="1400"/>
          </a:p>
          <a:p>
            <a:pPr indent="-317500" lvl="0" marL="457200" rtl="0" algn="l">
              <a:spcBef>
                <a:spcPts val="0"/>
              </a:spcBef>
              <a:spcAft>
                <a:spcPts val="0"/>
              </a:spcAft>
              <a:buSzPts val="1400"/>
              <a:buChar char="●"/>
            </a:pPr>
            <a:r>
              <a:rPr lang="en" sz="1400"/>
              <a:t>For instance, an operation such as </a:t>
            </a:r>
            <a:r>
              <a:rPr lang="en" sz="1400">
                <a:solidFill>
                  <a:schemeClr val="dk1"/>
                </a:solidFill>
              </a:rPr>
              <a:t>select()</a:t>
            </a:r>
            <a:r>
              <a:rPr lang="en" sz="1400"/>
              <a:t> or </a:t>
            </a:r>
            <a:r>
              <a:rPr lang="en" sz="1400">
                <a:solidFill>
                  <a:schemeClr val="dk1"/>
                </a:solidFill>
              </a:rPr>
              <a:t>filter()</a:t>
            </a:r>
            <a:r>
              <a:rPr lang="en" sz="1400"/>
              <a:t> will not change the original DataFrame; instead, it will return the transformed results of the operation as a new DataFrame.</a:t>
            </a:r>
            <a:endParaRPr sz="1400"/>
          </a:p>
        </p:txBody>
      </p:sp>
      <p:sp>
        <p:nvSpPr>
          <p:cNvPr id="292" name="Google Shape;292;p46"/>
          <p:cNvSpPr txBox="1"/>
          <p:nvPr/>
        </p:nvSpPr>
        <p:spPr>
          <a:xfrm>
            <a:off x="2449400" y="1211350"/>
            <a:ext cx="6740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2"/>
                </a:solidFill>
                <a:latin typeface="Lato"/>
                <a:ea typeface="Lato"/>
                <a:cs typeface="Lato"/>
                <a:sym typeface="Lato"/>
              </a:rPr>
              <a:t>Spark operations on distributed data can be classified into two types: </a:t>
            </a:r>
            <a:r>
              <a:rPr i="1" lang="en">
                <a:solidFill>
                  <a:schemeClr val="dk2"/>
                </a:solidFill>
                <a:latin typeface="Lato"/>
                <a:ea typeface="Lato"/>
                <a:cs typeface="Lato"/>
                <a:sym typeface="Lato"/>
              </a:rPr>
              <a:t>transformations </a:t>
            </a:r>
            <a:r>
              <a:rPr lang="en">
                <a:solidFill>
                  <a:schemeClr val="dk2"/>
                </a:solidFill>
                <a:latin typeface="Lato"/>
                <a:ea typeface="Lato"/>
                <a:cs typeface="Lato"/>
                <a:sym typeface="Lato"/>
              </a:rPr>
              <a:t>and </a:t>
            </a:r>
            <a:r>
              <a:rPr i="1" lang="en">
                <a:solidFill>
                  <a:schemeClr val="dk2"/>
                </a:solidFill>
                <a:latin typeface="Lato"/>
                <a:ea typeface="Lato"/>
                <a:cs typeface="Lato"/>
                <a:sym typeface="Lato"/>
              </a:rPr>
              <a:t>actions</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Transformations and </a:t>
            </a:r>
            <a:r>
              <a:rPr lang="en">
                <a:solidFill>
                  <a:schemeClr val="dk1"/>
                </a:solidFill>
              </a:rPr>
              <a:t>Actions</a:t>
            </a:r>
            <a:endParaRPr>
              <a:solidFill>
                <a:schemeClr val="dk1"/>
              </a:solidFill>
            </a:endParaRPr>
          </a:p>
          <a:p>
            <a:pPr indent="0" lvl="0" marL="0" rtl="0" algn="l">
              <a:spcBef>
                <a:spcPts val="0"/>
              </a:spcBef>
              <a:spcAft>
                <a:spcPts val="0"/>
              </a:spcAft>
              <a:buNone/>
            </a:pPr>
            <a:r>
              <a:t/>
            </a:r>
            <a:endParaRPr/>
          </a:p>
        </p:txBody>
      </p:sp>
      <p:sp>
        <p:nvSpPr>
          <p:cNvPr id="298" name="Google Shape;298;p47"/>
          <p:cNvSpPr txBox="1"/>
          <p:nvPr>
            <p:ph idx="1" type="body"/>
          </p:nvPr>
        </p:nvSpPr>
        <p:spPr>
          <a:xfrm>
            <a:off x="4248379" y="1625675"/>
            <a:ext cx="4094700" cy="3002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Transformations allow us to build up our logical transformation plan. </a:t>
            </a:r>
            <a:endParaRPr sz="1400"/>
          </a:p>
          <a:p>
            <a:pPr indent="-317500" lvl="0" marL="457200" rtl="0" algn="l">
              <a:spcBef>
                <a:spcPts val="0"/>
              </a:spcBef>
              <a:spcAft>
                <a:spcPts val="0"/>
              </a:spcAft>
              <a:buSzPts val="1400"/>
              <a:buChar char="●"/>
            </a:pPr>
            <a:r>
              <a:rPr lang="en" sz="1400"/>
              <a:t>To trigger the computation, we run an action. An action instructs Spark to compute a result from a series of transformations.</a:t>
            </a:r>
            <a:endParaRPr sz="1400"/>
          </a:p>
          <a:p>
            <a:pPr indent="-317500" lvl="0" marL="457200" rtl="0" algn="l">
              <a:spcBef>
                <a:spcPts val="0"/>
              </a:spcBef>
              <a:spcAft>
                <a:spcPts val="0"/>
              </a:spcAft>
              <a:buSzPts val="1400"/>
              <a:buChar char="●"/>
            </a:pPr>
            <a:r>
              <a:rPr lang="en" sz="1400"/>
              <a:t>The simplest action is count, which gives us the total number of records in the DataFrame:</a:t>
            </a:r>
            <a:endParaRPr sz="1400"/>
          </a:p>
        </p:txBody>
      </p:sp>
      <p:graphicFrame>
        <p:nvGraphicFramePr>
          <p:cNvPr id="299" name="Google Shape;299;p47"/>
          <p:cNvGraphicFramePr/>
          <p:nvPr/>
        </p:nvGraphicFramePr>
        <p:xfrm>
          <a:off x="623525" y="1938225"/>
          <a:ext cx="3000000" cy="3000000"/>
        </p:xfrm>
        <a:graphic>
          <a:graphicData uri="http://schemas.openxmlformats.org/drawingml/2006/table">
            <a:tbl>
              <a:tblPr>
                <a:noFill/>
                <a:tableStyleId>{8996D000-2A07-4B13-9905-499C94C6E300}</a:tableStyleId>
              </a:tblPr>
              <a:tblGrid>
                <a:gridCol w="1531250"/>
                <a:gridCol w="1695675"/>
              </a:tblGrid>
              <a:tr h="396200">
                <a:tc>
                  <a:txBody>
                    <a:bodyPr/>
                    <a:lstStyle/>
                    <a:p>
                      <a:pPr indent="0" lvl="0" marL="0" rtl="0" algn="l">
                        <a:spcBef>
                          <a:spcPts val="0"/>
                        </a:spcBef>
                        <a:spcAft>
                          <a:spcPts val="0"/>
                        </a:spcAft>
                        <a:buNone/>
                      </a:pPr>
                      <a:r>
                        <a:rPr b="1" lang="en" sz="1200">
                          <a:latin typeface="Lato"/>
                          <a:ea typeface="Lato"/>
                          <a:cs typeface="Lato"/>
                          <a:sym typeface="Lato"/>
                        </a:rPr>
                        <a:t>Transformation</a:t>
                      </a:r>
                      <a:endParaRPr b="1"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200">
                          <a:latin typeface="Lato"/>
                          <a:ea typeface="Lato"/>
                          <a:cs typeface="Lato"/>
                          <a:sym typeface="Lato"/>
                        </a:rPr>
                        <a:t>Action</a:t>
                      </a:r>
                      <a:endParaRPr b="1" sz="1200">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sz="1200">
                          <a:latin typeface="Lato"/>
                          <a:ea typeface="Lato"/>
                          <a:cs typeface="Lato"/>
                          <a:sym typeface="Lato"/>
                        </a:rPr>
                        <a:t>Sample()</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Count()</a:t>
                      </a:r>
                      <a:endParaRPr sz="1200">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sz="1200">
                          <a:latin typeface="Lato"/>
                          <a:ea typeface="Lato"/>
                          <a:cs typeface="Lato"/>
                          <a:sym typeface="Lato"/>
                        </a:rPr>
                        <a:t>OrderBy()</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Show()</a:t>
                      </a:r>
                      <a:endParaRPr sz="1200">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sz="1200">
                          <a:latin typeface="Lato"/>
                          <a:ea typeface="Lato"/>
                          <a:cs typeface="Lato"/>
                          <a:sym typeface="Lato"/>
                        </a:rPr>
                        <a:t>filter()</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take()</a:t>
                      </a:r>
                      <a:endParaRPr sz="1200">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sz="1200">
                          <a:latin typeface="Lato"/>
                          <a:ea typeface="Lato"/>
                          <a:cs typeface="Lato"/>
                          <a:sym typeface="Lato"/>
                        </a:rPr>
                        <a:t>select()</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collect()</a:t>
                      </a:r>
                      <a:endParaRPr sz="1200">
                        <a:latin typeface="Lato"/>
                        <a:ea typeface="Lato"/>
                        <a:cs typeface="Lato"/>
                        <a:sym typeface="Lato"/>
                      </a:endParaRPr>
                    </a:p>
                  </a:txBody>
                  <a:tcPr marT="91425" marB="91425" marR="91425" marL="91425"/>
                </a:tc>
              </a:tr>
            </a:tbl>
          </a:graphicData>
        </a:graphic>
      </p:graphicFrame>
      <p:sp>
        <p:nvSpPr>
          <p:cNvPr id="300" name="Google Shape;300;p47"/>
          <p:cNvSpPr txBox="1"/>
          <p:nvPr/>
        </p:nvSpPr>
        <p:spPr>
          <a:xfrm>
            <a:off x="761738" y="4007150"/>
            <a:ext cx="295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Transformation vs actions in Spark</a:t>
            </a:r>
            <a:endParaRPr sz="1200">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304" name="Shape 304"/>
        <p:cNvGrpSpPr/>
        <p:nvPr/>
      </p:nvGrpSpPr>
      <p:grpSpPr>
        <a:xfrm>
          <a:off x="0" y="0"/>
          <a:ext cx="0" cy="0"/>
          <a:chOff x="0" y="0"/>
          <a:chExt cx="0" cy="0"/>
        </a:xfrm>
      </p:grpSpPr>
      <p:sp>
        <p:nvSpPr>
          <p:cNvPr id="305" name="Google Shape;305;p48"/>
          <p:cNvSpPr txBox="1"/>
          <p:nvPr>
            <p:ph type="title"/>
          </p:nvPr>
        </p:nvSpPr>
        <p:spPr>
          <a:xfrm>
            <a:off x="311700" y="15240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Narrow Vs. Wide Transformations</a:t>
            </a:r>
            <a:endParaRPr/>
          </a:p>
        </p:txBody>
      </p:sp>
      <p:pic>
        <p:nvPicPr>
          <p:cNvPr id="306" name="Google Shape;306;p48"/>
          <p:cNvPicPr preferRelativeResize="0"/>
          <p:nvPr/>
        </p:nvPicPr>
        <p:blipFill>
          <a:blip r:embed="rId3">
            <a:alphaModFix/>
          </a:blip>
          <a:stretch>
            <a:fillRect/>
          </a:stretch>
        </p:blipFill>
        <p:spPr>
          <a:xfrm>
            <a:off x="76225" y="1395500"/>
            <a:ext cx="6126481" cy="2991164"/>
          </a:xfrm>
          <a:prstGeom prst="rect">
            <a:avLst/>
          </a:prstGeom>
          <a:noFill/>
          <a:ln>
            <a:noFill/>
          </a:ln>
        </p:spPr>
      </p:pic>
      <p:sp>
        <p:nvSpPr>
          <p:cNvPr id="307" name="Google Shape;307;p48"/>
          <p:cNvSpPr txBox="1"/>
          <p:nvPr/>
        </p:nvSpPr>
        <p:spPr>
          <a:xfrm>
            <a:off x="6261900" y="940750"/>
            <a:ext cx="28821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Transformations consisting of </a:t>
            </a:r>
            <a:r>
              <a:rPr lang="en">
                <a:solidFill>
                  <a:schemeClr val="dk1"/>
                </a:solidFill>
                <a:latin typeface="Lato"/>
                <a:ea typeface="Lato"/>
                <a:cs typeface="Lato"/>
                <a:sym typeface="Lato"/>
              </a:rPr>
              <a:t>narrow dependencies</a:t>
            </a:r>
            <a:r>
              <a:rPr lang="en">
                <a:solidFill>
                  <a:schemeClr val="dk2"/>
                </a:solidFill>
                <a:latin typeface="Lato"/>
                <a:ea typeface="Lato"/>
                <a:cs typeface="Lato"/>
                <a:sym typeface="Lato"/>
              </a:rPr>
              <a:t> are those where each input partition will contribute to only one output partition. </a:t>
            </a:r>
            <a:endParaRPr>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 </a:t>
            </a:r>
            <a:r>
              <a:rPr lang="en">
                <a:solidFill>
                  <a:schemeClr val="dk1"/>
                </a:solidFill>
                <a:latin typeface="Lato"/>
                <a:ea typeface="Lato"/>
                <a:cs typeface="Lato"/>
                <a:sym typeface="Lato"/>
              </a:rPr>
              <a:t>wide dependency</a:t>
            </a:r>
            <a:r>
              <a:rPr lang="en">
                <a:solidFill>
                  <a:schemeClr val="dk2"/>
                </a:solidFill>
                <a:latin typeface="Lato"/>
                <a:ea typeface="Lato"/>
                <a:cs typeface="Lato"/>
                <a:sym typeface="Lato"/>
              </a:rPr>
              <a:t> style transformation will have input partitions contributing to many  output partitions. You will often hear this referred to as a </a:t>
            </a:r>
            <a:r>
              <a:rPr lang="en">
                <a:solidFill>
                  <a:schemeClr val="dk1"/>
                </a:solidFill>
                <a:latin typeface="Lato"/>
                <a:ea typeface="Lato"/>
                <a:cs typeface="Lato"/>
                <a:sym typeface="Lato"/>
              </a:rPr>
              <a:t>shuffle</a:t>
            </a:r>
            <a:r>
              <a:rPr lang="en">
                <a:solidFill>
                  <a:schemeClr val="dk2"/>
                </a:solidFill>
                <a:latin typeface="Lato"/>
                <a:ea typeface="Lato"/>
                <a:cs typeface="Lato"/>
                <a:sym typeface="Lato"/>
              </a:rPr>
              <a:t> where Spark will exchange partitions across the cluster.</a:t>
            </a:r>
            <a:endParaRPr>
              <a:solidFill>
                <a:schemeClr val="dk2"/>
              </a:solidFill>
              <a:latin typeface="Lato"/>
              <a:ea typeface="Lato"/>
              <a:cs typeface="Lato"/>
              <a:sym typeface="Lato"/>
            </a:endParaRPr>
          </a:p>
        </p:txBody>
      </p:sp>
      <p:sp>
        <p:nvSpPr>
          <p:cNvPr id="308" name="Google Shape;308;p48"/>
          <p:cNvSpPr txBox="1"/>
          <p:nvPr/>
        </p:nvSpPr>
        <p:spPr>
          <a:xfrm>
            <a:off x="1285875" y="445570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rgbClr val="0062FF"/>
                </a:solidFill>
                <a:latin typeface="Lato"/>
                <a:ea typeface="Lato"/>
                <a:cs typeface="Lato"/>
                <a:sym typeface="Lato"/>
              </a:rPr>
              <a:t>Narrow versus wide transformations</a:t>
            </a:r>
            <a:endParaRPr sz="1100">
              <a:solidFill>
                <a:srgbClr val="0062FF"/>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Narrow Vs. Wide Transformations</a:t>
            </a:r>
            <a:endParaRPr/>
          </a:p>
          <a:p>
            <a:pPr indent="0" lvl="0" marL="0" rtl="0" algn="l">
              <a:spcBef>
                <a:spcPts val="0"/>
              </a:spcBef>
              <a:spcAft>
                <a:spcPts val="0"/>
              </a:spcAft>
              <a:buNone/>
            </a:pPr>
            <a:r>
              <a:t/>
            </a:r>
            <a:endParaRPr/>
          </a:p>
        </p:txBody>
      </p:sp>
      <p:sp>
        <p:nvSpPr>
          <p:cNvPr id="314" name="Google Shape;314;p49"/>
          <p:cNvSpPr txBox="1"/>
          <p:nvPr>
            <p:ph idx="1" type="body"/>
          </p:nvPr>
        </p:nvSpPr>
        <p:spPr>
          <a:xfrm>
            <a:off x="2410100" y="1375575"/>
            <a:ext cx="6603000" cy="3222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t>Any transformation where a single output partition can be computed from a single input partition is a </a:t>
            </a:r>
            <a:r>
              <a:rPr i="1" lang="en" sz="1400"/>
              <a:t>narrow </a:t>
            </a:r>
            <a:r>
              <a:rPr lang="en" sz="1400"/>
              <a:t>transformation. For example, in the previous code snippet, </a:t>
            </a:r>
            <a:r>
              <a:rPr lang="en" sz="1400">
                <a:solidFill>
                  <a:schemeClr val="dk1"/>
                </a:solidFill>
              </a:rPr>
              <a:t>filter() and contains()</a:t>
            </a:r>
            <a:r>
              <a:rPr lang="en" sz="1400"/>
              <a:t> represent narrow transformations because they can operate on a single partition and produce the resulting output partition without any exchange of data.</a:t>
            </a:r>
            <a:endParaRPr sz="1400"/>
          </a:p>
          <a:p>
            <a:pPr indent="-317500" lvl="0" marL="457200" rtl="0" algn="l">
              <a:spcBef>
                <a:spcPts val="0"/>
              </a:spcBef>
              <a:spcAft>
                <a:spcPts val="0"/>
              </a:spcAft>
              <a:buSzPts val="1400"/>
              <a:buChar char="●"/>
            </a:pPr>
            <a:r>
              <a:rPr lang="en" sz="1400"/>
              <a:t>However, </a:t>
            </a:r>
            <a:r>
              <a:rPr lang="en" sz="1400">
                <a:solidFill>
                  <a:schemeClr val="dk1"/>
                </a:solidFill>
              </a:rPr>
              <a:t>groupBy() or orderBy()</a:t>
            </a:r>
            <a:r>
              <a:rPr lang="en" sz="1400"/>
              <a:t> instruct Spark to perform </a:t>
            </a:r>
            <a:r>
              <a:rPr i="1" lang="en" sz="1400"/>
              <a:t>wide </a:t>
            </a:r>
            <a:r>
              <a:rPr lang="en" sz="1400"/>
              <a:t>transformations, where data from other partitions is read in, combined, and written to disk. Since each partition will have its own count of the word that contains the “Spark” word in its row of data, a count (groupBy()) will force a shuffle of data from each of the executor’s partitions across the cluster. In this transformation, orderBy() requires output from other partitions to compute the final aggregation.</a:t>
            </a:r>
            <a:endParaRPr sz="1400"/>
          </a:p>
          <a:p>
            <a:pPr indent="0" lvl="0" marL="0" rtl="0" algn="l">
              <a:spcBef>
                <a:spcPts val="1200"/>
              </a:spcBef>
              <a:spcAft>
                <a:spcPts val="1200"/>
              </a:spcAft>
              <a:buNone/>
            </a:pPr>
            <a:r>
              <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Lazy Evaluation</a:t>
            </a:r>
            <a:endParaRPr/>
          </a:p>
        </p:txBody>
      </p:sp>
      <p:sp>
        <p:nvSpPr>
          <p:cNvPr id="320" name="Google Shape;320;p50"/>
          <p:cNvSpPr txBox="1"/>
          <p:nvPr>
            <p:ph idx="1" type="body"/>
          </p:nvPr>
        </p:nvSpPr>
        <p:spPr>
          <a:xfrm>
            <a:off x="2333900" y="1285875"/>
            <a:ext cx="6583200" cy="30303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1200"/>
              </a:spcBef>
              <a:spcAft>
                <a:spcPts val="0"/>
              </a:spcAft>
              <a:buSzPts val="1400"/>
              <a:buChar char="●"/>
            </a:pPr>
            <a:r>
              <a:rPr lang="en" sz="1400"/>
              <a:t>All transformations are evaluated lazily. That is, their results are not computed immediately, but they are recorded or remembered as a </a:t>
            </a:r>
            <a:r>
              <a:rPr i="1" lang="en" sz="1400"/>
              <a:t>lineage</a:t>
            </a:r>
            <a:r>
              <a:rPr lang="en" sz="1400"/>
              <a:t>. </a:t>
            </a:r>
            <a:endParaRPr sz="1400"/>
          </a:p>
          <a:p>
            <a:pPr indent="-317500" lvl="0" marL="457200" rtl="0" algn="l">
              <a:lnSpc>
                <a:spcPct val="95000"/>
              </a:lnSpc>
              <a:spcBef>
                <a:spcPts val="0"/>
              </a:spcBef>
              <a:spcAft>
                <a:spcPts val="0"/>
              </a:spcAft>
              <a:buSzPts val="1400"/>
              <a:buChar char="●"/>
            </a:pPr>
            <a:r>
              <a:rPr lang="en" sz="1400"/>
              <a:t>In other words, in Spark, instead of modifying the data immediately when you express  some operation, you build up a plan of transformations that you would like to apply to your source data</a:t>
            </a:r>
            <a:endParaRPr sz="1400"/>
          </a:p>
          <a:p>
            <a:pPr indent="-317500" lvl="0" marL="457200" rtl="0" algn="l">
              <a:lnSpc>
                <a:spcPct val="95000"/>
              </a:lnSpc>
              <a:spcBef>
                <a:spcPts val="0"/>
              </a:spcBef>
              <a:spcAft>
                <a:spcPts val="0"/>
              </a:spcAft>
              <a:buSzPts val="1400"/>
              <a:buChar char="●"/>
            </a:pPr>
            <a:r>
              <a:rPr lang="en" sz="1400"/>
              <a:t>Lazy evaluation is Spark’s strategy for delaying execution until an action is invoked or data is “touched” (read from or written to disk).</a:t>
            </a:r>
            <a:endParaRPr sz="1400"/>
          </a:p>
          <a:p>
            <a:pPr indent="-317500" lvl="0" marL="457200" rtl="0" algn="l">
              <a:lnSpc>
                <a:spcPct val="95000"/>
              </a:lnSpc>
              <a:spcBef>
                <a:spcPts val="0"/>
              </a:spcBef>
              <a:spcAft>
                <a:spcPts val="0"/>
              </a:spcAft>
              <a:buSzPts val="1400"/>
              <a:buChar char="●"/>
            </a:pPr>
            <a:r>
              <a:rPr lang="en" sz="1400"/>
              <a:t>An action triggers the lazy evaluation of all the recorded transformations.</a:t>
            </a:r>
            <a:endParaRPr sz="1400"/>
          </a:p>
          <a:p>
            <a:pPr indent="-317500" lvl="0" marL="457200" rtl="0" algn="l">
              <a:lnSpc>
                <a:spcPct val="95000"/>
              </a:lnSpc>
              <a:spcBef>
                <a:spcPts val="0"/>
              </a:spcBef>
              <a:spcAft>
                <a:spcPts val="0"/>
              </a:spcAft>
              <a:buSzPts val="1400"/>
              <a:buChar char="●"/>
            </a:pPr>
            <a:r>
              <a:rPr lang="en" sz="1400"/>
              <a:t>While lazy evaluation allows Spark to optimize your queries by peeking into your chained transformations, lineage and data immutability provide fault tolerance.</a:t>
            </a:r>
            <a:endParaRPr sz="1400"/>
          </a:p>
          <a:p>
            <a:pPr indent="-317500" lvl="0" marL="457200" rtl="0" algn="l">
              <a:lnSpc>
                <a:spcPct val="95000"/>
              </a:lnSpc>
              <a:spcBef>
                <a:spcPts val="0"/>
              </a:spcBef>
              <a:spcAft>
                <a:spcPts val="0"/>
              </a:spcAft>
              <a:buSzPts val="1400"/>
              <a:buChar char="●"/>
            </a:pPr>
            <a:r>
              <a:rPr lang="en" sz="1400"/>
              <a:t>The actions and transformations contribute to a Spark query plan, which we will cover in the next chapter. Nothing in a query plan is executed until an action is invoked.</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324" name="Shape 324"/>
        <p:cNvGrpSpPr/>
        <p:nvPr/>
      </p:nvGrpSpPr>
      <p:grpSpPr>
        <a:xfrm>
          <a:off x="0" y="0"/>
          <a:ext cx="0" cy="0"/>
          <a:chOff x="0" y="0"/>
          <a:chExt cx="0" cy="0"/>
        </a:xfrm>
      </p:grpSpPr>
      <p:sp>
        <p:nvSpPr>
          <p:cNvPr id="325" name="Google Shape;325;p51"/>
          <p:cNvSpPr txBox="1"/>
          <p:nvPr>
            <p:ph type="title"/>
          </p:nvPr>
        </p:nvSpPr>
        <p:spPr>
          <a:xfrm>
            <a:off x="311700" y="7552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Lazy Evaluation Illustrated </a:t>
            </a:r>
            <a:endParaRPr/>
          </a:p>
        </p:txBody>
      </p:sp>
      <p:pic>
        <p:nvPicPr>
          <p:cNvPr id="326" name="Google Shape;326;p51"/>
          <p:cNvPicPr preferRelativeResize="0"/>
          <p:nvPr/>
        </p:nvPicPr>
        <p:blipFill>
          <a:blip r:embed="rId3">
            <a:alphaModFix/>
          </a:blip>
          <a:stretch>
            <a:fillRect/>
          </a:stretch>
        </p:blipFill>
        <p:spPr>
          <a:xfrm>
            <a:off x="76200" y="784895"/>
            <a:ext cx="8961119" cy="3501304"/>
          </a:xfrm>
          <a:prstGeom prst="rect">
            <a:avLst/>
          </a:prstGeom>
          <a:noFill/>
          <a:ln>
            <a:noFill/>
          </a:ln>
        </p:spPr>
      </p:pic>
      <p:sp>
        <p:nvSpPr>
          <p:cNvPr id="327" name="Google Shape;327;p51"/>
          <p:cNvSpPr txBox="1"/>
          <p:nvPr/>
        </p:nvSpPr>
        <p:spPr>
          <a:xfrm>
            <a:off x="2492000" y="4475625"/>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300">
                <a:solidFill>
                  <a:srgbClr val="0062FF"/>
                </a:solidFill>
                <a:latin typeface="Lato"/>
                <a:ea typeface="Lato"/>
                <a:cs typeface="Lato"/>
                <a:sym typeface="Lato"/>
              </a:rPr>
              <a:t>Lazy transformations and eager actions</a:t>
            </a:r>
            <a:endParaRPr sz="1300">
              <a:solidFill>
                <a:srgbClr val="0062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Apache Spark</a:t>
            </a:r>
            <a:endParaRPr/>
          </a:p>
        </p:txBody>
      </p:sp>
      <p:sp>
        <p:nvSpPr>
          <p:cNvPr id="90" name="Google Shape;90;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We can just  call it Spark for ease of use</a:t>
            </a:r>
            <a:endParaRPr/>
          </a:p>
          <a:p>
            <a:pPr indent="-334327" lvl="0" marL="457200" rtl="0" algn="l">
              <a:spcBef>
                <a:spcPts val="0"/>
              </a:spcBef>
              <a:spcAft>
                <a:spcPts val="0"/>
              </a:spcAft>
              <a:buSzPct val="100000"/>
              <a:buChar char="●"/>
            </a:pPr>
            <a:r>
              <a:rPr lang="en"/>
              <a:t>Spark </a:t>
            </a:r>
            <a:r>
              <a:rPr lang="en"/>
              <a:t>is a unified engine designed for large-scale distributed data processing, on premises in data centers or in the cloud.</a:t>
            </a:r>
            <a:endParaRPr/>
          </a:p>
          <a:p>
            <a:pPr indent="-334327" lvl="0" marL="457200" rtl="0" algn="l">
              <a:spcBef>
                <a:spcPts val="0"/>
              </a:spcBef>
              <a:spcAft>
                <a:spcPts val="0"/>
              </a:spcAft>
              <a:buSzPct val="100000"/>
              <a:buChar char="●"/>
            </a:pPr>
            <a:r>
              <a:rPr lang="en"/>
              <a:t>Spark provides in-memory storage for intermediate computations, making it much faster than Hadoop MapReduce. </a:t>
            </a:r>
            <a:endParaRPr/>
          </a:p>
          <a:p>
            <a:pPr indent="-334327" lvl="0" marL="457200" rtl="0" algn="l">
              <a:spcBef>
                <a:spcPts val="0"/>
              </a:spcBef>
              <a:spcAft>
                <a:spcPts val="0"/>
              </a:spcAft>
              <a:buSzPct val="100000"/>
              <a:buChar char="●"/>
            </a:pPr>
            <a:r>
              <a:rPr lang="en"/>
              <a:t>It incorporates libraries with composable APIs for machine learning (MLlib), SQL for interactive queries (Spark SQL), stream processing (Structured Streaming) for interacting with real-time data, and graph processing (GraphX).</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Spark UI</a:t>
            </a:r>
            <a:endParaRPr/>
          </a:p>
        </p:txBody>
      </p:sp>
      <p:sp>
        <p:nvSpPr>
          <p:cNvPr id="333" name="Google Shape;333;p5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Font typeface="Arial"/>
              <a:buChar char="●"/>
            </a:pPr>
            <a:r>
              <a:rPr lang="en" sz="1100">
                <a:latin typeface="Arial"/>
                <a:ea typeface="Arial"/>
                <a:cs typeface="Arial"/>
                <a:sym typeface="Arial"/>
              </a:rPr>
              <a:t>Spark includes a </a:t>
            </a:r>
            <a:r>
              <a:rPr lang="en" sz="1100">
                <a:solidFill>
                  <a:srgbClr val="990000"/>
                </a:solidFill>
                <a:latin typeface="Arial"/>
                <a:ea typeface="Arial"/>
                <a:cs typeface="Arial"/>
                <a:sym typeface="Arial"/>
              </a:rPr>
              <a:t>graphical user interface </a:t>
            </a:r>
            <a:r>
              <a:rPr lang="en" sz="1100">
                <a:latin typeface="Arial"/>
                <a:ea typeface="Arial"/>
                <a:cs typeface="Arial"/>
                <a:sym typeface="Arial"/>
              </a:rPr>
              <a:t>that you can use to inspect or monitor Spark applications in their various stages of decomposition—that is jobs, stages, and tasks.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Depending on how Spark is deployed, the driver launches a web UI, running by default on port 4040, where you can view metrics and details such as:</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A list of scheduler stages and tasks</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A summary of RDD sizes and memory usage</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Information about the environment</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Information about the running executors</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All the Spark SQL queries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In local mode, you can access this interface at </a:t>
            </a:r>
            <a:r>
              <a:rPr i="1" lang="en" sz="1100">
                <a:latin typeface="Arial"/>
                <a:ea typeface="Arial"/>
                <a:cs typeface="Arial"/>
                <a:sym typeface="Arial"/>
              </a:rPr>
              <a:t>http://&lt;localhost&gt;:4040 </a:t>
            </a:r>
            <a:r>
              <a:rPr lang="en" sz="1100">
                <a:latin typeface="Arial"/>
                <a:ea typeface="Arial"/>
                <a:cs typeface="Arial"/>
                <a:sym typeface="Arial"/>
              </a:rPr>
              <a:t>in a web browser.</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639950" y="1549650"/>
            <a:ext cx="8273400" cy="1542000"/>
          </a:xfrm>
          <a:prstGeom prst="rect">
            <a:avLst/>
          </a:prstGeom>
        </p:spPr>
        <p:txBody>
          <a:bodyPr anchorCtr="0" anchor="ctr" bIns="91425" lIns="91425" spcFirstLastPara="1" rIns="91425" wrap="square" tIns="91425">
            <a:noAutofit/>
          </a:bodyPr>
          <a:lstStyle/>
          <a:p>
            <a:pPr indent="0" lvl="0" marL="457200" rtl="0" algn="just">
              <a:spcBef>
                <a:spcPts val="0"/>
              </a:spcBef>
              <a:spcAft>
                <a:spcPts val="0"/>
              </a:spcAft>
              <a:buNone/>
            </a:pPr>
            <a:r>
              <a:rPr lang="en" sz="3600"/>
              <a:t>A Tour of </a:t>
            </a:r>
            <a:r>
              <a:rPr lang="en" sz="3600"/>
              <a:t>Spark APIs and Toolset</a:t>
            </a:r>
            <a:endParaRPr sz="3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342" name="Shape 342"/>
        <p:cNvGrpSpPr/>
        <p:nvPr/>
      </p:nvGrpSpPr>
      <p:grpSpPr>
        <a:xfrm>
          <a:off x="0" y="0"/>
          <a:ext cx="0" cy="0"/>
          <a:chOff x="0" y="0"/>
          <a:chExt cx="0" cy="0"/>
        </a:xfrm>
      </p:grpSpPr>
      <p:sp>
        <p:nvSpPr>
          <p:cNvPr id="343" name="Google Shape;343;p54"/>
          <p:cNvSpPr txBox="1"/>
          <p:nvPr>
            <p:ph type="title"/>
          </p:nvPr>
        </p:nvSpPr>
        <p:spPr>
          <a:xfrm>
            <a:off x="311700" y="-76200"/>
            <a:ext cx="85206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00"/>
              <a:t>Spark APIs</a:t>
            </a:r>
            <a:endParaRPr sz="2500"/>
          </a:p>
        </p:txBody>
      </p:sp>
      <p:sp>
        <p:nvSpPr>
          <p:cNvPr id="344" name="Google Shape;344;p54"/>
          <p:cNvSpPr txBox="1"/>
          <p:nvPr/>
        </p:nvSpPr>
        <p:spPr>
          <a:xfrm>
            <a:off x="68325" y="427425"/>
            <a:ext cx="91440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Lato"/>
              <a:buChar char="●"/>
            </a:pPr>
            <a:r>
              <a:rPr lang="en">
                <a:solidFill>
                  <a:schemeClr val="dk2"/>
                </a:solidFill>
                <a:latin typeface="Lato"/>
                <a:ea typeface="Lato"/>
                <a:cs typeface="Lato"/>
                <a:sym typeface="Lato"/>
              </a:rPr>
              <a:t>Within each programming language, Spark has APIs which essentially is different ways to interact with Spark functionality depending on your use case. </a:t>
            </a:r>
            <a:endParaRPr>
              <a:solidFill>
                <a:schemeClr val="dk2"/>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solidFill>
                  <a:schemeClr val="dk2"/>
                </a:solidFill>
                <a:latin typeface="Lato"/>
                <a:ea typeface="Lato"/>
                <a:cs typeface="Lato"/>
                <a:sym typeface="Lato"/>
              </a:rPr>
              <a:t>Spark has two fundamental sets of APIs: the low-level </a:t>
            </a:r>
            <a:r>
              <a:rPr lang="en">
                <a:solidFill>
                  <a:schemeClr val="dk1"/>
                </a:solidFill>
                <a:latin typeface="Lato"/>
                <a:ea typeface="Lato"/>
                <a:cs typeface="Lato"/>
                <a:sym typeface="Lato"/>
              </a:rPr>
              <a:t>“unstructured”</a:t>
            </a:r>
            <a:r>
              <a:rPr lang="en">
                <a:solidFill>
                  <a:schemeClr val="dk2"/>
                </a:solidFill>
                <a:latin typeface="Lato"/>
                <a:ea typeface="Lato"/>
                <a:cs typeface="Lato"/>
                <a:sym typeface="Lato"/>
              </a:rPr>
              <a:t> APIs, and the higher-level </a:t>
            </a:r>
            <a:r>
              <a:rPr lang="en">
                <a:solidFill>
                  <a:schemeClr val="dk1"/>
                </a:solidFill>
                <a:latin typeface="Lato"/>
                <a:ea typeface="Lato"/>
                <a:cs typeface="Lato"/>
                <a:sym typeface="Lato"/>
              </a:rPr>
              <a:t>structured APIs</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On top of these primitives (building blocks) Spark has a series of standard libraries for additional functionality.</a:t>
            </a:r>
            <a:endParaRPr>
              <a:solidFill>
                <a:schemeClr val="dk2"/>
              </a:solidFill>
              <a:latin typeface="Lato"/>
              <a:ea typeface="Lato"/>
              <a:cs typeface="Lato"/>
              <a:sym typeface="Lato"/>
            </a:endParaRPr>
          </a:p>
        </p:txBody>
      </p:sp>
      <p:pic>
        <p:nvPicPr>
          <p:cNvPr id="345" name="Google Shape;345;p54"/>
          <p:cNvPicPr preferRelativeResize="0"/>
          <p:nvPr/>
        </p:nvPicPr>
        <p:blipFill>
          <a:blip r:embed="rId3">
            <a:alphaModFix/>
          </a:blip>
          <a:stretch>
            <a:fillRect/>
          </a:stretch>
        </p:blipFill>
        <p:spPr>
          <a:xfrm>
            <a:off x="1647600" y="2104425"/>
            <a:ext cx="4564615" cy="309107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349" name="Shape 349"/>
        <p:cNvGrpSpPr/>
        <p:nvPr/>
      </p:nvGrpSpPr>
      <p:grpSpPr>
        <a:xfrm>
          <a:off x="0" y="0"/>
          <a:ext cx="0" cy="0"/>
          <a:chOff x="0" y="0"/>
          <a:chExt cx="0" cy="0"/>
        </a:xfrm>
      </p:grpSpPr>
      <p:sp>
        <p:nvSpPr>
          <p:cNvPr id="350" name="Google Shape;350;p55"/>
          <p:cNvSpPr txBox="1"/>
          <p:nvPr>
            <p:ph type="title"/>
          </p:nvPr>
        </p:nvSpPr>
        <p:spPr>
          <a:xfrm>
            <a:off x="311700" y="-76200"/>
            <a:ext cx="85206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00"/>
              <a:t>Apache Spark Ecosystem of APIs and Libraries</a:t>
            </a:r>
            <a:endParaRPr sz="2500"/>
          </a:p>
        </p:txBody>
      </p:sp>
      <p:pic>
        <p:nvPicPr>
          <p:cNvPr id="351" name="Google Shape;351;p55"/>
          <p:cNvPicPr preferRelativeResize="0"/>
          <p:nvPr/>
        </p:nvPicPr>
        <p:blipFill>
          <a:blip r:embed="rId3">
            <a:alphaModFix/>
          </a:blip>
          <a:stretch>
            <a:fillRect/>
          </a:stretch>
        </p:blipFill>
        <p:spPr>
          <a:xfrm>
            <a:off x="92600" y="1184300"/>
            <a:ext cx="8839201" cy="2640281"/>
          </a:xfrm>
          <a:prstGeom prst="rect">
            <a:avLst/>
          </a:prstGeom>
          <a:noFill/>
          <a:ln>
            <a:noFill/>
          </a:ln>
        </p:spPr>
      </p:pic>
      <p:sp>
        <p:nvSpPr>
          <p:cNvPr id="352" name="Google Shape;352;p55"/>
          <p:cNvSpPr txBox="1"/>
          <p:nvPr/>
        </p:nvSpPr>
        <p:spPr>
          <a:xfrm>
            <a:off x="2462100" y="394732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0062FF"/>
                </a:solidFill>
                <a:latin typeface="Lato"/>
                <a:ea typeface="Lato"/>
                <a:cs typeface="Lato"/>
                <a:sym typeface="Lato"/>
              </a:rPr>
              <a:t>Apache Spark components and API stack</a:t>
            </a:r>
            <a:endParaRPr sz="1200">
              <a:solidFill>
                <a:srgbClr val="0062FF"/>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356" name="Shape 356"/>
        <p:cNvGrpSpPr/>
        <p:nvPr/>
      </p:nvGrpSpPr>
      <p:grpSpPr>
        <a:xfrm>
          <a:off x="0" y="0"/>
          <a:ext cx="0" cy="0"/>
          <a:chOff x="0" y="0"/>
          <a:chExt cx="0" cy="0"/>
        </a:xfrm>
      </p:grpSpPr>
      <p:sp>
        <p:nvSpPr>
          <p:cNvPr id="357" name="Google Shape;357;p56"/>
          <p:cNvSpPr txBox="1"/>
          <p:nvPr>
            <p:ph type="title"/>
          </p:nvPr>
        </p:nvSpPr>
        <p:spPr>
          <a:xfrm>
            <a:off x="2390275" y="4962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SparkSQL</a:t>
            </a:r>
            <a:endParaRPr/>
          </a:p>
        </p:txBody>
      </p:sp>
      <p:sp>
        <p:nvSpPr>
          <p:cNvPr id="358" name="Google Shape;358;p56"/>
          <p:cNvSpPr txBox="1"/>
          <p:nvPr>
            <p:ph idx="1" type="body"/>
          </p:nvPr>
        </p:nvSpPr>
        <p:spPr>
          <a:xfrm>
            <a:off x="191375" y="1131600"/>
            <a:ext cx="8864700" cy="164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module works well with structured data. You can read data stored in an RDBMS table or from file formats with structured data (CSV, text, JSON, Parquet, etc.) and then construct tables in Spark.</a:t>
            </a:r>
            <a:endParaRPr sz="1400"/>
          </a:p>
          <a:p>
            <a:pPr indent="-317500" lvl="0" marL="457200" rtl="0" algn="l">
              <a:spcBef>
                <a:spcPts val="0"/>
              </a:spcBef>
              <a:spcAft>
                <a:spcPts val="0"/>
              </a:spcAft>
              <a:buSzPts val="1400"/>
              <a:buChar char="●"/>
            </a:pPr>
            <a:r>
              <a:rPr lang="en" sz="1400"/>
              <a:t>When using Spark’s Structured APIs in Java, Python, Scala, or R, you can combine SQL-like queries to query the data just read into a Spark DataFrame. For instance, in code below, read data as JSO but interact with it using SQL</a:t>
            </a:r>
            <a:endParaRPr sz="1400"/>
          </a:p>
        </p:txBody>
      </p:sp>
      <p:pic>
        <p:nvPicPr>
          <p:cNvPr id="359" name="Google Shape;359;p56"/>
          <p:cNvPicPr preferRelativeResize="0"/>
          <p:nvPr/>
        </p:nvPicPr>
        <p:blipFill>
          <a:blip r:embed="rId3">
            <a:alphaModFix/>
          </a:blip>
          <a:stretch>
            <a:fillRect/>
          </a:stretch>
        </p:blipFill>
        <p:spPr>
          <a:xfrm>
            <a:off x="79725" y="2587618"/>
            <a:ext cx="9052559" cy="250755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SparkMLlib</a:t>
            </a:r>
            <a:endParaRPr/>
          </a:p>
        </p:txBody>
      </p:sp>
      <p:sp>
        <p:nvSpPr>
          <p:cNvPr id="365" name="Google Shape;365;p57"/>
          <p:cNvSpPr txBox="1"/>
          <p:nvPr>
            <p:ph idx="1" type="body"/>
          </p:nvPr>
        </p:nvSpPr>
        <p:spPr>
          <a:xfrm>
            <a:off x="2410099" y="1595775"/>
            <a:ext cx="65829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Doing on ML on large scale data comes with its own problems and Spark solves this problem by having a dedidated MLlib</a:t>
            </a:r>
            <a:endParaRPr sz="1400"/>
          </a:p>
          <a:p>
            <a:pPr indent="-317500" lvl="0" marL="457200" rtl="0" algn="l">
              <a:spcBef>
                <a:spcPts val="0"/>
              </a:spcBef>
              <a:spcAft>
                <a:spcPts val="0"/>
              </a:spcAft>
              <a:buSzPts val="1400"/>
              <a:buChar char="●"/>
            </a:pPr>
            <a:r>
              <a:rPr lang="en" sz="1400"/>
              <a:t>Spark comes with a library containing common machine learning (ML) algorithms called MLlib</a:t>
            </a:r>
            <a:endParaRPr sz="1400"/>
          </a:p>
          <a:p>
            <a:pPr indent="-317500" lvl="0" marL="457200" rtl="0" algn="l">
              <a:spcBef>
                <a:spcPts val="0"/>
              </a:spcBef>
              <a:spcAft>
                <a:spcPts val="0"/>
              </a:spcAft>
              <a:buSzPts val="1400"/>
              <a:buChar char="●"/>
            </a:pPr>
            <a:r>
              <a:rPr lang="en" sz="1400"/>
              <a:t>MLlib provides many popular machine learning algorithms built atop high-level DataFrame-based APIs to build models</a:t>
            </a:r>
            <a:endParaRPr sz="1400"/>
          </a:p>
          <a:p>
            <a:pPr indent="-317500" lvl="0" marL="457200" rtl="0" algn="l">
              <a:spcBef>
                <a:spcPts val="0"/>
              </a:spcBef>
              <a:spcAft>
                <a:spcPts val="0"/>
              </a:spcAft>
              <a:buSzPts val="1400"/>
              <a:buChar char="●"/>
            </a:pPr>
            <a:r>
              <a:rPr lang="en" sz="1400"/>
              <a:t>This package allow you to extract or transform features, build pipelines (for training and evaluating), and persist models (for saving and reloading them) during deployment.</a:t>
            </a:r>
            <a:endParaRPr sz="1400"/>
          </a:p>
          <a:p>
            <a:pPr indent="-317500" lvl="0" marL="457200" rtl="0" algn="l">
              <a:spcBef>
                <a:spcPts val="0"/>
              </a:spcBef>
              <a:spcAft>
                <a:spcPts val="0"/>
              </a:spcAft>
              <a:buSzPts val="1400"/>
              <a:buChar char="●"/>
            </a:pPr>
            <a:r>
              <a:rPr lang="en" sz="1400"/>
              <a:t>Additional utilities include the use of common linear algebra operations and statistics. MLlib includes other low-level ML primitives, including a generic gradient descent optimization.</a:t>
            </a:r>
            <a:endParaRPr sz="1400"/>
          </a:p>
          <a:p>
            <a:pPr indent="0" lvl="0" marL="0" rtl="0" algn="l">
              <a:spcBef>
                <a:spcPts val="0"/>
              </a:spcBef>
              <a:spcAft>
                <a:spcPts val="0"/>
              </a:spcAft>
              <a:buNone/>
            </a:pPr>
            <a:r>
              <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Structured Streaming</a:t>
            </a:r>
            <a:endParaRPr/>
          </a:p>
        </p:txBody>
      </p:sp>
      <p:sp>
        <p:nvSpPr>
          <p:cNvPr id="371" name="Google Shape;371;p5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Due to common use cases of streaming data, Spark introduced the  Streaming API</a:t>
            </a:r>
            <a:endParaRPr sz="1400"/>
          </a:p>
          <a:p>
            <a:pPr indent="-317500" lvl="0" marL="457200" rtl="0" algn="l">
              <a:spcBef>
                <a:spcPts val="0"/>
              </a:spcBef>
              <a:spcAft>
                <a:spcPts val="0"/>
              </a:spcAft>
              <a:buSzPts val="1400"/>
              <a:buChar char="●"/>
            </a:pPr>
            <a:r>
              <a:rPr lang="en" sz="1400"/>
              <a:t>This API can interact with streaming engines such as </a:t>
            </a:r>
            <a:r>
              <a:rPr lang="en" sz="1400"/>
              <a:t>Apache Kafka and other streaming sources, the new model views a stream as a continually growing table, with new rows of data appended at the end</a:t>
            </a:r>
            <a:endParaRPr sz="1400"/>
          </a:p>
          <a:p>
            <a:pPr indent="-317500" lvl="0" marL="457200" rtl="0" algn="l">
              <a:spcBef>
                <a:spcPts val="0"/>
              </a:spcBef>
              <a:spcAft>
                <a:spcPts val="0"/>
              </a:spcAft>
              <a:buSzPts val="1400"/>
              <a:buChar char="●"/>
            </a:pPr>
            <a:r>
              <a:rPr lang="en" sz="1400"/>
              <a:t>Developers can merely treat this as a structured table and issue queries against it as they would a static table.</a:t>
            </a:r>
            <a:endParaRPr sz="1400"/>
          </a:p>
          <a:p>
            <a:pPr indent="-317500" lvl="0" marL="457200" rtl="0" algn="l">
              <a:spcBef>
                <a:spcPts val="0"/>
              </a:spcBef>
              <a:spcAft>
                <a:spcPts val="0"/>
              </a:spcAft>
              <a:buSzPts val="1400"/>
              <a:buChar char="●"/>
            </a:pPr>
            <a:r>
              <a:rPr lang="en" sz="1400"/>
              <a:t>The API supports different streaming data sources such as Kinesis, and HDFS-based or cloud storage in addition to Apache Kafka</a:t>
            </a:r>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GraphX</a:t>
            </a:r>
            <a:endParaRPr/>
          </a:p>
        </p:txBody>
      </p:sp>
      <p:sp>
        <p:nvSpPr>
          <p:cNvPr id="377" name="Google Shape;377;p59"/>
          <p:cNvSpPr txBox="1"/>
          <p:nvPr>
            <p:ph idx="1" type="body"/>
          </p:nvPr>
        </p:nvSpPr>
        <p:spPr>
          <a:xfrm>
            <a:off x="2410100" y="1595775"/>
            <a:ext cx="6543300" cy="1827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GraphX is a library for manipulating graphs (e.g., social network graphs, routes and connection points, or network topology graphs) and performing graph-parallel computations</a:t>
            </a:r>
            <a:endParaRPr sz="1600"/>
          </a:p>
          <a:p>
            <a:pPr indent="-330200" lvl="0" marL="457200" rtl="0" algn="l">
              <a:spcBef>
                <a:spcPts val="0"/>
              </a:spcBef>
              <a:spcAft>
                <a:spcPts val="0"/>
              </a:spcAft>
              <a:buSzPts val="1600"/>
              <a:buChar char="●"/>
            </a:pPr>
            <a:r>
              <a:rPr lang="en" sz="1600"/>
              <a:t>It offers the standard graph algorithms for analysis, connections, and traversals, contributed by users in the community: the available algorithms include PageRank, Connected Components, and Triangle</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Reading</a:t>
            </a:r>
            <a:endParaRPr/>
          </a:p>
        </p:txBody>
      </p:sp>
      <p:sp>
        <p:nvSpPr>
          <p:cNvPr id="383" name="Google Shape;383;p6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Look at the </a:t>
            </a:r>
            <a:r>
              <a:rPr lang="en" u="sng">
                <a:solidFill>
                  <a:schemeClr val="hlink"/>
                </a:solidFill>
                <a:hlinkClick r:id="rId3"/>
              </a:rPr>
              <a:t>Apache Spark website</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1"/>
          <p:cNvSpPr txBox="1"/>
          <p:nvPr>
            <p:ph type="title"/>
          </p:nvPr>
        </p:nvSpPr>
        <p:spPr>
          <a:xfrm>
            <a:off x="639950" y="1549650"/>
            <a:ext cx="8273400" cy="1542000"/>
          </a:xfrm>
          <a:prstGeom prst="rect">
            <a:avLst/>
          </a:prstGeom>
        </p:spPr>
        <p:txBody>
          <a:bodyPr anchorCtr="0" anchor="ctr" bIns="91425" lIns="91425" spcFirstLastPara="1" rIns="91425" wrap="square" tIns="91425">
            <a:noAutofit/>
          </a:bodyPr>
          <a:lstStyle/>
          <a:p>
            <a:pPr indent="0" lvl="0" marL="457200" rtl="0" algn="just">
              <a:spcBef>
                <a:spcPts val="0"/>
              </a:spcBef>
              <a:spcAft>
                <a:spcPts val="0"/>
              </a:spcAft>
              <a:buNone/>
            </a:pPr>
            <a:r>
              <a:rPr lang="en" sz="3600"/>
              <a:t>First Spark Program</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Spark’s Development History</a:t>
            </a:r>
            <a:endParaRPr/>
          </a:p>
        </p:txBody>
      </p:sp>
      <p:sp>
        <p:nvSpPr>
          <p:cNvPr id="96" name="Google Shape;96;p17"/>
          <p:cNvSpPr txBox="1"/>
          <p:nvPr>
            <p:ph idx="1" type="body"/>
          </p:nvPr>
        </p:nvSpPr>
        <p:spPr>
          <a:xfrm>
            <a:off x="2360274" y="1306700"/>
            <a:ext cx="6622800" cy="3002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t>MapReduce major challenges: </a:t>
            </a:r>
            <a:endParaRPr sz="1400"/>
          </a:p>
          <a:p>
            <a:pPr indent="-317500" lvl="1" marL="914400" rtl="0" algn="l">
              <a:spcBef>
                <a:spcPts val="0"/>
              </a:spcBef>
              <a:spcAft>
                <a:spcPts val="0"/>
              </a:spcAft>
              <a:buSzPts val="1400"/>
              <a:buChar char="○"/>
            </a:pPr>
            <a:r>
              <a:rPr lang="en"/>
              <a:t>Not good for iterative  computations such as </a:t>
            </a:r>
            <a:r>
              <a:rPr lang="en"/>
              <a:t>machine learning</a:t>
            </a:r>
            <a:endParaRPr/>
          </a:p>
          <a:p>
            <a:pPr indent="-317500" lvl="1" marL="914400" rtl="0" algn="l">
              <a:spcBef>
                <a:spcPts val="0"/>
              </a:spcBef>
              <a:spcAft>
                <a:spcPts val="0"/>
              </a:spcAft>
              <a:buSzPts val="1400"/>
              <a:buChar char="○"/>
            </a:pPr>
            <a:r>
              <a:rPr lang="en"/>
              <a:t>Not good for interactive type of work such  SQL-like queries or DataFrames which Data Scientists are accustomed to</a:t>
            </a:r>
            <a:endParaRPr/>
          </a:p>
          <a:p>
            <a:pPr indent="-317500" lvl="1" marL="914400" rtl="0" algn="l">
              <a:spcBef>
                <a:spcPts val="0"/>
              </a:spcBef>
              <a:spcAft>
                <a:spcPts val="0"/>
              </a:spcAft>
              <a:buSzPts val="1400"/>
              <a:buChar char="○"/>
            </a:pPr>
            <a:r>
              <a:rPr lang="en">
                <a:highlight>
                  <a:srgbClr val="FFFFFF"/>
                </a:highlight>
              </a:rPr>
              <a:t>MapReduce style of processing  data on disk rather than in memory makes it less </a:t>
            </a:r>
            <a:r>
              <a:rPr lang="en">
                <a:highlight>
                  <a:srgbClr val="FFFFFF"/>
                </a:highlight>
              </a:rPr>
              <a:t>conducive</a:t>
            </a:r>
            <a:r>
              <a:rPr lang="en">
                <a:highlight>
                  <a:srgbClr val="FFFFFF"/>
                </a:highlight>
              </a:rPr>
              <a:t> for other  applications</a:t>
            </a:r>
            <a:endParaRPr>
              <a:highlight>
                <a:srgbClr val="FFFFFF"/>
              </a:highlight>
            </a:endParaRPr>
          </a:p>
          <a:p>
            <a:pPr indent="-317500" lvl="1" marL="914400" rtl="0" algn="l">
              <a:spcBef>
                <a:spcPts val="0"/>
              </a:spcBef>
              <a:spcAft>
                <a:spcPts val="0"/>
              </a:spcAft>
              <a:buSzPts val="1400"/>
              <a:buChar char="○"/>
            </a:pPr>
            <a:r>
              <a:rPr lang="en">
                <a:highlight>
                  <a:srgbClr val="FFFFFF"/>
                </a:highlight>
              </a:rPr>
              <a:t>MapReduce programs are difficult to write</a:t>
            </a:r>
            <a:endParaRPr>
              <a:highlight>
                <a:srgbClr val="FFFFFF"/>
              </a:highlight>
            </a:endParaRPr>
          </a:p>
          <a:p>
            <a:pPr indent="-317500" lvl="0" marL="457200" rtl="0" algn="l">
              <a:spcBef>
                <a:spcPts val="0"/>
              </a:spcBef>
              <a:spcAft>
                <a:spcPts val="0"/>
              </a:spcAft>
              <a:buSzPts val="1400"/>
              <a:buChar char="●"/>
            </a:pPr>
            <a:r>
              <a:rPr lang="en" sz="1400">
                <a:highlight>
                  <a:srgbClr val="FFFFFF"/>
                </a:highlight>
              </a:rPr>
              <a:t>In response to these </a:t>
            </a:r>
            <a:r>
              <a:rPr lang="en" sz="1400">
                <a:highlight>
                  <a:srgbClr val="FFFFFF"/>
                </a:highlight>
              </a:rPr>
              <a:t>challenges</a:t>
            </a:r>
            <a:r>
              <a:rPr lang="en" sz="1400">
                <a:highlight>
                  <a:srgbClr val="FFFFFF"/>
                </a:highlight>
              </a:rPr>
              <a:t>, several Apache open source projects were born: Apache Hive, Apache Storm, Apache Impala, Apache Drill, Apache Mahout and more</a:t>
            </a:r>
            <a:endParaRPr sz="1400">
              <a:highlight>
                <a:srgbClr val="FFFFFF"/>
              </a:highlight>
            </a:endParaRPr>
          </a:p>
          <a:p>
            <a:pPr indent="-317500" lvl="0" marL="457200" rtl="0" algn="l">
              <a:spcBef>
                <a:spcPts val="0"/>
              </a:spcBef>
              <a:spcAft>
                <a:spcPts val="0"/>
              </a:spcAft>
              <a:buSzPts val="1400"/>
              <a:buChar char="●"/>
            </a:pPr>
            <a:r>
              <a:rPr lang="en" sz="1400"/>
              <a:t>Spark was one such project and it was started by researchers at UC Berkeley </a:t>
            </a:r>
            <a:endParaRPr sz="1400">
              <a:highlight>
                <a:srgbClr val="FFFFFF"/>
              </a:high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in Local Mode</a:t>
            </a:r>
            <a:endParaRPr/>
          </a:p>
        </p:txBody>
      </p:sp>
      <p:sp>
        <p:nvSpPr>
          <p:cNvPr id="394" name="Google Shape;394;p62"/>
          <p:cNvSpPr txBox="1"/>
          <p:nvPr>
            <p:ph idx="1" type="body"/>
          </p:nvPr>
        </p:nvSpPr>
        <p:spPr>
          <a:xfrm>
            <a:off x="2400250" y="1416350"/>
            <a:ext cx="6743700" cy="3002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t>For all the tutorials in this class, we will run Spark in local mode </a:t>
            </a:r>
            <a:r>
              <a:rPr lang="en" sz="1400"/>
              <a:t>where all the processing is done on a single machine</a:t>
            </a:r>
            <a:endParaRPr sz="1400"/>
          </a:p>
          <a:p>
            <a:pPr indent="-317500" lvl="0" marL="457200" rtl="0" algn="l">
              <a:spcBef>
                <a:spcPts val="0"/>
              </a:spcBef>
              <a:spcAft>
                <a:spcPts val="0"/>
              </a:spcAft>
              <a:buSzPts val="1400"/>
              <a:buChar char="●"/>
            </a:pPr>
            <a:r>
              <a:rPr lang="en" sz="1400"/>
              <a:t>We can do this in  in a </a:t>
            </a:r>
            <a:r>
              <a:rPr lang="en" sz="1400">
                <a:solidFill>
                  <a:schemeClr val="dk1"/>
                </a:solidFill>
              </a:rPr>
              <a:t>Spark shell</a:t>
            </a:r>
            <a:r>
              <a:rPr lang="en" sz="1400"/>
              <a:t>—this is an easy way to learn the framework, providing a quick feedback loop for iteratively performing Spark operations. </a:t>
            </a:r>
            <a:endParaRPr sz="1400"/>
          </a:p>
          <a:p>
            <a:pPr indent="-317500" lvl="0" marL="457200" rtl="0" algn="l">
              <a:spcBef>
                <a:spcPts val="0"/>
              </a:spcBef>
              <a:spcAft>
                <a:spcPts val="0"/>
              </a:spcAft>
              <a:buSzPts val="1400"/>
              <a:buChar char="●"/>
            </a:pPr>
            <a:r>
              <a:rPr lang="en" sz="1400"/>
              <a:t>We can also run in local mode in </a:t>
            </a:r>
            <a:r>
              <a:rPr lang="en" sz="1400">
                <a:solidFill>
                  <a:schemeClr val="dk1"/>
                </a:solidFill>
              </a:rPr>
              <a:t>Jupyter Notebook</a:t>
            </a:r>
            <a:r>
              <a:rPr lang="en" sz="1400"/>
              <a:t> or using a </a:t>
            </a:r>
            <a:r>
              <a:rPr lang="en" sz="1400">
                <a:solidFill>
                  <a:schemeClr val="dk1"/>
                </a:solidFill>
              </a:rPr>
              <a:t>standalone</a:t>
            </a:r>
            <a:r>
              <a:rPr lang="en" sz="1400"/>
              <a:t> Python scripts. In this case, even though its local mode, we can still assign multiple cores to Spark depending on out compute resources</a:t>
            </a:r>
            <a:endParaRPr sz="1400"/>
          </a:p>
          <a:p>
            <a:pPr indent="-317500" lvl="0" marL="457200" rtl="0" algn="l">
              <a:spcBef>
                <a:spcPts val="0"/>
              </a:spcBef>
              <a:spcAft>
                <a:spcPts val="0"/>
              </a:spcAft>
              <a:buSzPts val="1400"/>
              <a:buChar char="●"/>
            </a:pPr>
            <a:r>
              <a:rPr lang="en" sz="1400"/>
              <a:t>Obviously, Spark is meant to be run on compute clusters</a:t>
            </a:r>
            <a:endParaRPr sz="1400"/>
          </a:p>
          <a:p>
            <a:pPr indent="-317500" lvl="0" marL="457200" rtl="0" algn="l">
              <a:spcBef>
                <a:spcPts val="0"/>
              </a:spcBef>
              <a:spcAft>
                <a:spcPts val="0"/>
              </a:spcAft>
              <a:buSzPts val="1400"/>
              <a:buChar char="●"/>
            </a:pPr>
            <a:r>
              <a:rPr lang="en" sz="1400"/>
              <a:t>So, for large data sets or real work where you want to reap the benefits of distributed execution, local mode is not suitable—you’ll want to use the YARN or Kubernetes deployment modes instead on a cluster on the cloud or on-premise</a:t>
            </a:r>
            <a:endParaRPr sz="1400"/>
          </a:p>
          <a:p>
            <a:pPr indent="0" lvl="0" marL="0" rtl="0" algn="l">
              <a:spcBef>
                <a:spcPts val="1200"/>
              </a:spcBef>
              <a:spcAft>
                <a:spcPts val="1200"/>
              </a:spcAft>
              <a:buSzPts val="770"/>
              <a:buNone/>
            </a:pPr>
            <a:r>
              <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98" name="Shape 398"/>
        <p:cNvGrpSpPr/>
        <p:nvPr/>
      </p:nvGrpSpPr>
      <p:grpSpPr>
        <a:xfrm>
          <a:off x="0" y="0"/>
          <a:ext cx="0" cy="0"/>
          <a:chOff x="0" y="0"/>
          <a:chExt cx="0" cy="0"/>
        </a:xfrm>
      </p:grpSpPr>
      <p:sp>
        <p:nvSpPr>
          <p:cNvPr id="399" name="Google Shape;399;p6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Through Pyspark Shell</a:t>
            </a:r>
            <a:endParaRPr/>
          </a:p>
        </p:txBody>
      </p:sp>
      <p:sp>
        <p:nvSpPr>
          <p:cNvPr id="400" name="Google Shape;400;p63"/>
          <p:cNvSpPr txBox="1"/>
          <p:nvPr>
            <p:ph idx="1" type="body"/>
          </p:nvPr>
        </p:nvSpPr>
        <p:spPr>
          <a:xfrm>
            <a:off x="2400250" y="1466201"/>
            <a:ext cx="6321600" cy="700800"/>
          </a:xfrm>
          <a:prstGeom prst="rect">
            <a:avLst/>
          </a:prstGeom>
        </p:spPr>
        <p:txBody>
          <a:bodyPr anchorCtr="0" anchor="t" bIns="91425" lIns="91425" spcFirstLastPara="1" rIns="91425" wrap="square" tIns="91425">
            <a:noAutofit/>
          </a:bodyPr>
          <a:lstStyle/>
          <a:p>
            <a:pPr indent="-318770" lvl="0" marL="457200" rtl="0" algn="l">
              <a:spcBef>
                <a:spcPts val="0"/>
              </a:spcBef>
              <a:spcAft>
                <a:spcPts val="0"/>
              </a:spcAft>
              <a:buSzPts val="1420"/>
              <a:buAutoNum type="arabicPeriod"/>
            </a:pPr>
            <a:r>
              <a:rPr lang="en" sz="1420"/>
              <a:t>Step-1: Download Spark binaries from </a:t>
            </a:r>
            <a:r>
              <a:rPr lang="en" sz="1420" u="sng">
                <a:solidFill>
                  <a:schemeClr val="hlink"/>
                </a:solidFill>
                <a:hlinkClick r:id="rId3"/>
              </a:rPr>
              <a:t>this page</a:t>
            </a:r>
            <a:endParaRPr sz="1420"/>
          </a:p>
          <a:p>
            <a:pPr indent="-318770" lvl="0" marL="457200" rtl="0" algn="l">
              <a:spcBef>
                <a:spcPts val="0"/>
              </a:spcBef>
              <a:spcAft>
                <a:spcPts val="0"/>
              </a:spcAft>
              <a:buSzPts val="1420"/>
              <a:buAutoNum type="arabicPeriod"/>
            </a:pPr>
            <a:r>
              <a:rPr lang="en" sz="1420"/>
              <a:t>Download the default option shown in the screenshot below</a:t>
            </a:r>
            <a:endParaRPr sz="1420"/>
          </a:p>
          <a:p>
            <a:pPr indent="-318770" lvl="0" marL="457200" rtl="0" algn="l">
              <a:spcBef>
                <a:spcPts val="0"/>
              </a:spcBef>
              <a:spcAft>
                <a:spcPts val="0"/>
              </a:spcAft>
              <a:buSzPts val="1420"/>
              <a:buAutoNum type="arabicPeriod"/>
            </a:pPr>
            <a:r>
              <a:rPr lang="en" sz="1420"/>
              <a:t>Extract the zip files and examine the contents</a:t>
            </a:r>
            <a:endParaRPr sz="1420"/>
          </a:p>
          <a:p>
            <a:pPr indent="0" lvl="0" marL="457200" rtl="0" algn="l">
              <a:spcBef>
                <a:spcPts val="1200"/>
              </a:spcBef>
              <a:spcAft>
                <a:spcPts val="1200"/>
              </a:spcAft>
              <a:buSzPts val="440"/>
              <a:buNone/>
            </a:pPr>
            <a:r>
              <a:t/>
            </a:r>
            <a:endParaRPr sz="1420"/>
          </a:p>
        </p:txBody>
      </p:sp>
      <p:pic>
        <p:nvPicPr>
          <p:cNvPr id="401" name="Google Shape;401;p63"/>
          <p:cNvPicPr preferRelativeResize="0"/>
          <p:nvPr/>
        </p:nvPicPr>
        <p:blipFill>
          <a:blip r:embed="rId4">
            <a:alphaModFix/>
          </a:blip>
          <a:stretch>
            <a:fillRect/>
          </a:stretch>
        </p:blipFill>
        <p:spPr>
          <a:xfrm>
            <a:off x="202225" y="2805826"/>
            <a:ext cx="8839200" cy="221893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Folder Contents</a:t>
            </a:r>
            <a:endParaRPr/>
          </a:p>
        </p:txBody>
      </p:sp>
      <p:sp>
        <p:nvSpPr>
          <p:cNvPr id="407" name="Google Shape;407;p64"/>
          <p:cNvSpPr txBox="1"/>
          <p:nvPr>
            <p:ph idx="1" type="body"/>
          </p:nvPr>
        </p:nvSpPr>
        <p:spPr>
          <a:xfrm>
            <a:off x="2410100" y="3024300"/>
            <a:ext cx="6433500" cy="157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most import directory to note is the </a:t>
            </a:r>
            <a:r>
              <a:rPr i="1" lang="en" sz="1400"/>
              <a:t>bin. </a:t>
            </a:r>
            <a:endParaRPr i="1" sz="1400"/>
          </a:p>
          <a:p>
            <a:pPr indent="-317500" lvl="0" marL="457200" rtl="0" algn="l">
              <a:spcBef>
                <a:spcPts val="0"/>
              </a:spcBef>
              <a:spcAft>
                <a:spcPts val="0"/>
              </a:spcAft>
              <a:buSzPts val="1400"/>
              <a:buChar char="●"/>
            </a:pPr>
            <a:r>
              <a:rPr lang="en" sz="1400">
                <a:latin typeface="Arial"/>
                <a:ea typeface="Arial"/>
                <a:cs typeface="Arial"/>
                <a:sym typeface="Arial"/>
              </a:rPr>
              <a:t>This directory, as the name suggests, contains most of the scripts you’ll employ to interact with Spark, including the Spark shells (spark-sql, pyspark, spark- shell, and sparkR). We will use these shells and executables in this directory later in this chapter to submit a standalone Spark application using spark- submit</a:t>
            </a:r>
            <a:endParaRPr i="1" sz="1400"/>
          </a:p>
        </p:txBody>
      </p:sp>
      <p:pic>
        <p:nvPicPr>
          <p:cNvPr id="408" name="Google Shape;408;p64"/>
          <p:cNvPicPr preferRelativeResize="0"/>
          <p:nvPr/>
        </p:nvPicPr>
        <p:blipFill>
          <a:blip r:embed="rId3">
            <a:alphaModFix/>
          </a:blip>
          <a:stretch>
            <a:fillRect/>
          </a:stretch>
        </p:blipFill>
        <p:spPr>
          <a:xfrm>
            <a:off x="79750" y="1211357"/>
            <a:ext cx="8869678" cy="165627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Spark Shell</a:t>
            </a:r>
            <a:endParaRPr/>
          </a:p>
        </p:txBody>
      </p:sp>
      <p:sp>
        <p:nvSpPr>
          <p:cNvPr id="414" name="Google Shape;414;p65"/>
          <p:cNvSpPr txBox="1"/>
          <p:nvPr>
            <p:ph idx="1" type="body"/>
          </p:nvPr>
        </p:nvSpPr>
        <p:spPr>
          <a:xfrm>
            <a:off x="2400262" y="1356551"/>
            <a:ext cx="6321600" cy="3002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First, </a:t>
            </a:r>
            <a:r>
              <a:rPr i="1" lang="en"/>
              <a:t>cd</a:t>
            </a:r>
            <a:r>
              <a:rPr lang="en"/>
              <a:t> to the </a:t>
            </a:r>
            <a:r>
              <a:rPr i="1" lang="en"/>
              <a:t>bin</a:t>
            </a:r>
            <a:r>
              <a:rPr lang="en"/>
              <a:t> directory</a:t>
            </a:r>
            <a:endParaRPr/>
          </a:p>
          <a:p>
            <a:pPr indent="-342900" lvl="0" marL="457200" rtl="0" algn="l">
              <a:spcBef>
                <a:spcPts val="0"/>
              </a:spcBef>
              <a:spcAft>
                <a:spcPts val="0"/>
              </a:spcAft>
              <a:buSzPts val="1800"/>
              <a:buAutoNum type="arabicPeriod"/>
            </a:pPr>
            <a:r>
              <a:rPr lang="en"/>
              <a:t>Once there, run pyspark</a:t>
            </a:r>
            <a:endParaRPr/>
          </a:p>
          <a:p>
            <a:pPr indent="-342900" lvl="0" marL="457200" rtl="0" algn="l">
              <a:spcBef>
                <a:spcPts val="0"/>
              </a:spcBef>
              <a:spcAft>
                <a:spcPts val="0"/>
              </a:spcAft>
              <a:buSzPts val="1800"/>
              <a:buAutoNum type="arabicPeriod"/>
            </a:pPr>
            <a:r>
              <a:rPr lang="en"/>
              <a:t>You can also run shell using </a:t>
            </a:r>
            <a:r>
              <a:rPr i="1" lang="en"/>
              <a:t>spark-shell</a:t>
            </a:r>
            <a:r>
              <a:rPr lang="en"/>
              <a:t> which runs shell with scala but lets stick with the Python shell</a:t>
            </a:r>
            <a:endParaRPr/>
          </a:p>
          <a:p>
            <a:pPr indent="-342900" lvl="0" marL="457200" rtl="0" algn="l">
              <a:spcBef>
                <a:spcPts val="0"/>
              </a:spcBef>
              <a:spcAft>
                <a:spcPts val="0"/>
              </a:spcAft>
              <a:buClr>
                <a:schemeClr val="dk1"/>
              </a:buClr>
              <a:buSzPts val="1800"/>
              <a:buAutoNum type="arabicPeriod"/>
            </a:pPr>
            <a:r>
              <a:rPr lang="en">
                <a:solidFill>
                  <a:schemeClr val="dk1"/>
                </a:solidFill>
              </a:rPr>
              <a:t>Exercise: Run the following commands in Pyspark shell</a:t>
            </a:r>
            <a:endParaRPr>
              <a:solidFill>
                <a:schemeClr val="dk1"/>
              </a:solidFill>
            </a:endParaRPr>
          </a:p>
          <a:p>
            <a:pPr indent="-317500" lvl="1" marL="914400" rtl="0" algn="l">
              <a:spcBef>
                <a:spcPts val="0"/>
              </a:spcBef>
              <a:spcAft>
                <a:spcPts val="0"/>
              </a:spcAft>
              <a:buSzPts val="1400"/>
              <a:buAutoNum type="alphaLcPeriod"/>
            </a:pPr>
            <a:r>
              <a:rPr lang="en"/>
              <a:t>strings = spark.read.text("../README.md")</a:t>
            </a:r>
            <a:endParaRPr/>
          </a:p>
          <a:p>
            <a:pPr indent="-317500" lvl="1" marL="914400" rtl="0" algn="l">
              <a:spcBef>
                <a:spcPts val="0"/>
              </a:spcBef>
              <a:spcAft>
                <a:spcPts val="0"/>
              </a:spcAft>
              <a:buSzPts val="1400"/>
              <a:buAutoNum type="alphaLcPeriod"/>
            </a:pPr>
            <a:r>
              <a:rPr lang="en"/>
              <a:t>Check the data type for variable strings</a:t>
            </a:r>
            <a:endParaRPr/>
          </a:p>
          <a:p>
            <a:pPr indent="-317500" lvl="1" marL="914400" rtl="0" algn="l">
              <a:spcBef>
                <a:spcPts val="0"/>
              </a:spcBef>
              <a:spcAft>
                <a:spcPts val="0"/>
              </a:spcAft>
              <a:buSzPts val="1400"/>
              <a:buAutoNum type="alphaLcPeriod"/>
            </a:pPr>
            <a:r>
              <a:rPr lang="en"/>
              <a:t>strings.show(10, truncate=False)</a:t>
            </a:r>
            <a:endParaRPr/>
          </a:p>
          <a:p>
            <a:pPr indent="-317500" lvl="1" marL="914400" rtl="0" algn="l">
              <a:spcBef>
                <a:spcPts val="0"/>
              </a:spcBef>
              <a:spcAft>
                <a:spcPts val="0"/>
              </a:spcAft>
              <a:buSzPts val="1400"/>
              <a:buAutoNum type="alphaLcPeriod"/>
            </a:pPr>
            <a:r>
              <a:rPr lang="en"/>
              <a:t>strings.count()</a:t>
            </a:r>
            <a:endParaRPr/>
          </a:p>
          <a:p>
            <a:pPr indent="-317500" lvl="0" marL="457200" rtl="0" algn="l">
              <a:spcBef>
                <a:spcPts val="0"/>
              </a:spcBef>
              <a:spcAft>
                <a:spcPts val="0"/>
              </a:spcAft>
              <a:buSzPts val="1400"/>
              <a:buAutoNum type="arabicPeriod"/>
            </a:pPr>
            <a:r>
              <a:rPr lang="en" sz="1400">
                <a:latin typeface="Arial"/>
                <a:ea typeface="Arial"/>
                <a:cs typeface="Arial"/>
                <a:sym typeface="Arial"/>
              </a:rPr>
              <a:t>Use exit() or Ctrl-D (i.e. EOF) to exit Spark shell</a:t>
            </a:r>
            <a:endParaRPr/>
          </a:p>
        </p:txBody>
      </p:sp>
      <p:sp>
        <p:nvSpPr>
          <p:cNvPr id="415" name="Google Shape;415;p65"/>
          <p:cNvSpPr txBox="1"/>
          <p:nvPr/>
        </p:nvSpPr>
        <p:spPr>
          <a:xfrm>
            <a:off x="454175" y="4165975"/>
            <a:ext cx="8929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W</a:t>
            </a:r>
            <a:r>
              <a:rPr lang="en">
                <a:solidFill>
                  <a:schemeClr val="dk1"/>
                </a:solidFill>
                <a:latin typeface="Lato"/>
                <a:ea typeface="Lato"/>
                <a:cs typeface="Lato"/>
                <a:sym typeface="Lato"/>
              </a:rPr>
              <a:t>e used the high-level Structured APIs to read a text file into a Spark DataFrame rather than an RDD. </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6"/>
          <p:cNvSpPr txBox="1"/>
          <p:nvPr>
            <p:ph type="title"/>
          </p:nvPr>
        </p:nvSpPr>
        <p:spPr>
          <a:xfrm>
            <a:off x="412950" y="1200150"/>
            <a:ext cx="8660100" cy="3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solidFill>
                  <a:schemeClr val="dk1"/>
                </a:solidFill>
              </a:rPr>
              <a:t>From now on, we will run Spark in </a:t>
            </a:r>
            <a:endParaRPr>
              <a:solidFill>
                <a:schemeClr val="dk1"/>
              </a:solidFill>
            </a:endParaRPr>
          </a:p>
          <a:p>
            <a:pPr indent="-419100" lvl="0" marL="457200" rtl="0" algn="l">
              <a:spcBef>
                <a:spcPts val="0"/>
              </a:spcBef>
              <a:spcAft>
                <a:spcPts val="0"/>
              </a:spcAft>
              <a:buClr>
                <a:schemeClr val="dk1"/>
              </a:buClr>
              <a:buSzPts val="3000"/>
              <a:buAutoNum type="arabicPeriod"/>
            </a:pPr>
            <a:r>
              <a:rPr lang="en">
                <a:solidFill>
                  <a:schemeClr val="dk1"/>
                </a:solidFill>
              </a:rPr>
              <a:t>Jupyter Notebook</a:t>
            </a:r>
            <a:endParaRPr>
              <a:solidFill>
                <a:schemeClr val="dk1"/>
              </a:solidFill>
            </a:endParaRPr>
          </a:p>
          <a:p>
            <a:pPr indent="-419100" lvl="0" marL="457200" rtl="0" algn="l">
              <a:spcBef>
                <a:spcPts val="0"/>
              </a:spcBef>
              <a:spcAft>
                <a:spcPts val="0"/>
              </a:spcAft>
              <a:buClr>
                <a:schemeClr val="dk1"/>
              </a:buClr>
              <a:buSzPts val="3000"/>
              <a:buAutoNum type="arabicPeriod"/>
            </a:pPr>
            <a:r>
              <a:rPr lang="en">
                <a:solidFill>
                  <a:schemeClr val="dk1"/>
                </a:solidFill>
              </a:rPr>
              <a:t>If possible, we will try to run in a cloud platform</a:t>
            </a:r>
            <a:endParaRPr>
              <a:solidFill>
                <a:schemeClr val="dk1"/>
              </a:solidFill>
            </a:endParaRPr>
          </a:p>
          <a:p>
            <a:pPr indent="-419100" lvl="0" marL="457200" rtl="0" algn="l">
              <a:spcBef>
                <a:spcPts val="0"/>
              </a:spcBef>
              <a:spcAft>
                <a:spcPts val="0"/>
              </a:spcAft>
              <a:buClr>
                <a:schemeClr val="dk1"/>
              </a:buClr>
              <a:buSzPts val="3000"/>
              <a:buAutoNum type="arabicPeriod"/>
            </a:pPr>
            <a:r>
              <a:rPr lang="en">
                <a:solidFill>
                  <a:schemeClr val="dk1"/>
                </a:solidFill>
              </a:rPr>
              <a:t>Run in a Hadoop cluster using our little Sandbox</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00" name="Shape 100"/>
        <p:cNvGrpSpPr/>
        <p:nvPr/>
      </p:nvGrpSpPr>
      <p:grpSpPr>
        <a:xfrm>
          <a:off x="0" y="0"/>
          <a:ext cx="0" cy="0"/>
          <a:chOff x="0" y="0"/>
          <a:chExt cx="0" cy="0"/>
        </a:xfrm>
      </p:grpSpPr>
      <p:sp>
        <p:nvSpPr>
          <p:cNvPr id="101" name="Google Shape;101;p18"/>
          <p:cNvSpPr txBox="1"/>
          <p:nvPr>
            <p:ph type="title"/>
          </p:nvPr>
        </p:nvSpPr>
        <p:spPr>
          <a:xfrm>
            <a:off x="387900" y="5995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Spark Vs. Hadoop MapReduce</a:t>
            </a:r>
            <a:endParaRPr/>
          </a:p>
          <a:p>
            <a:pPr indent="0" lvl="0" marL="0" rtl="0" algn="l">
              <a:spcBef>
                <a:spcPts val="0"/>
              </a:spcBef>
              <a:spcAft>
                <a:spcPts val="0"/>
              </a:spcAft>
              <a:buNone/>
            </a:pPr>
            <a:r>
              <a:t/>
            </a:r>
            <a:endParaRPr/>
          </a:p>
        </p:txBody>
      </p:sp>
      <p:pic>
        <p:nvPicPr>
          <p:cNvPr id="102" name="Google Shape;102;p18"/>
          <p:cNvPicPr preferRelativeResize="0"/>
          <p:nvPr/>
        </p:nvPicPr>
        <p:blipFill>
          <a:blip r:embed="rId3">
            <a:alphaModFix/>
          </a:blip>
          <a:stretch>
            <a:fillRect/>
          </a:stretch>
        </p:blipFill>
        <p:spPr>
          <a:xfrm>
            <a:off x="139700" y="1615100"/>
            <a:ext cx="2889504" cy="1497933"/>
          </a:xfrm>
          <a:prstGeom prst="rect">
            <a:avLst/>
          </a:prstGeom>
          <a:noFill/>
          <a:ln>
            <a:noFill/>
          </a:ln>
        </p:spPr>
      </p:pic>
      <p:pic>
        <p:nvPicPr>
          <p:cNvPr id="103" name="Google Shape;103;p18"/>
          <p:cNvPicPr preferRelativeResize="0"/>
          <p:nvPr/>
        </p:nvPicPr>
        <p:blipFill>
          <a:blip r:embed="rId4">
            <a:alphaModFix/>
          </a:blip>
          <a:stretch>
            <a:fillRect/>
          </a:stretch>
        </p:blipFill>
        <p:spPr>
          <a:xfrm>
            <a:off x="4851400" y="1733339"/>
            <a:ext cx="4142233" cy="12614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4997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Vs. Hadoop MapReduce</a:t>
            </a:r>
            <a:endParaRPr/>
          </a:p>
        </p:txBody>
      </p:sp>
      <p:sp>
        <p:nvSpPr>
          <p:cNvPr id="109" name="Google Shape;109;p19"/>
          <p:cNvSpPr txBox="1"/>
          <p:nvPr>
            <p:ph idx="1" type="body"/>
          </p:nvPr>
        </p:nvSpPr>
        <p:spPr>
          <a:xfrm>
            <a:off x="2410100" y="1211350"/>
            <a:ext cx="6652800" cy="33867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2"/>
              </a:buClr>
              <a:buSzPts val="1400"/>
              <a:buFont typeface="Lato"/>
              <a:buChar char="●"/>
            </a:pPr>
            <a:r>
              <a:rPr lang="en" sz="1400"/>
              <a:t>Overall, Spark is an enhancement of MapReduce</a:t>
            </a:r>
            <a:endParaRPr sz="1400"/>
          </a:p>
          <a:p>
            <a:pPr indent="-317500" lvl="0" marL="457200" rtl="0" algn="l">
              <a:spcBef>
                <a:spcPts val="0"/>
              </a:spcBef>
              <a:spcAft>
                <a:spcPts val="0"/>
              </a:spcAft>
              <a:buClr>
                <a:schemeClr val="dk2"/>
              </a:buClr>
              <a:buSzPts val="1400"/>
              <a:buFont typeface="Lato"/>
              <a:buChar char="●"/>
            </a:pPr>
            <a:r>
              <a:rPr lang="en" sz="1400"/>
              <a:t>Some of the enhancements include:</a:t>
            </a:r>
            <a:endParaRPr sz="1400"/>
          </a:p>
          <a:p>
            <a:pPr indent="-317500" lvl="1" marL="914400" rtl="0" algn="l">
              <a:spcBef>
                <a:spcPts val="0"/>
              </a:spcBef>
              <a:spcAft>
                <a:spcPts val="0"/>
              </a:spcAft>
              <a:buClr>
                <a:schemeClr val="dk2"/>
              </a:buClr>
              <a:buSzPts val="1400"/>
              <a:buFont typeface="Lato"/>
              <a:buChar char="○"/>
            </a:pPr>
            <a:r>
              <a:rPr lang="en"/>
              <a:t>make it highly fault tolerant and embarrassingly parallel</a:t>
            </a:r>
            <a:endParaRPr/>
          </a:p>
          <a:p>
            <a:pPr indent="-317500" lvl="1" marL="914400" rtl="0" algn="l">
              <a:spcBef>
                <a:spcPts val="0"/>
              </a:spcBef>
              <a:spcAft>
                <a:spcPts val="0"/>
              </a:spcAft>
              <a:buClr>
                <a:schemeClr val="dk2"/>
              </a:buClr>
              <a:buSzPts val="1400"/>
              <a:buFont typeface="Lato"/>
              <a:buChar char="○"/>
            </a:pPr>
            <a:r>
              <a:rPr lang="en"/>
              <a:t> support in-memory storage for intermediate results between iterative and interactive map and reduce computations</a:t>
            </a:r>
            <a:endParaRPr/>
          </a:p>
          <a:p>
            <a:pPr indent="-317500" lvl="1" marL="914400" rtl="0" algn="l">
              <a:spcBef>
                <a:spcPts val="0"/>
              </a:spcBef>
              <a:spcAft>
                <a:spcPts val="0"/>
              </a:spcAft>
              <a:buClr>
                <a:schemeClr val="dk2"/>
              </a:buClr>
              <a:buSzPts val="1400"/>
              <a:buFont typeface="Lato"/>
              <a:buChar char="○"/>
            </a:pPr>
            <a:r>
              <a:rPr lang="en"/>
              <a:t>offer easy and composable APIs in multiple languages as a programming model</a:t>
            </a:r>
            <a:endParaRPr/>
          </a:p>
          <a:p>
            <a:pPr indent="-317500" lvl="1" marL="914400" rtl="0" algn="l">
              <a:spcBef>
                <a:spcPts val="0"/>
              </a:spcBef>
              <a:spcAft>
                <a:spcPts val="0"/>
              </a:spcAft>
              <a:buClr>
                <a:schemeClr val="dk2"/>
              </a:buClr>
              <a:buSzPts val="1400"/>
              <a:buFont typeface="Lato"/>
              <a:buChar char="○"/>
            </a:pPr>
            <a:r>
              <a:rPr lang="en"/>
              <a:t>support other workloads in a unified manner.</a:t>
            </a:r>
            <a:endParaRPr/>
          </a:p>
          <a:p>
            <a:pPr indent="-317500" lvl="0" marL="457200" rtl="0" algn="l">
              <a:spcBef>
                <a:spcPts val="0"/>
              </a:spcBef>
              <a:spcAft>
                <a:spcPts val="0"/>
              </a:spcAft>
              <a:buClr>
                <a:schemeClr val="dk2"/>
              </a:buClr>
              <a:buSzPts val="1400"/>
              <a:buFont typeface="Lato"/>
              <a:buChar char="●"/>
            </a:pPr>
            <a:r>
              <a:rPr lang="en" sz="1400">
                <a:highlight>
                  <a:srgbClr val="FFFFFF"/>
                </a:highlight>
              </a:rPr>
              <a:t>As opposed to the two-stage execution process in MapReduce, Spark creates a Directed Acyclic Graph (DAG) to schedule tasks and the orchestration of nodes across the Hadoop cluster. </a:t>
            </a:r>
            <a:endParaRPr sz="1400">
              <a:highlight>
                <a:srgbClr val="FFFFFF"/>
              </a:highlight>
            </a:endParaRPr>
          </a:p>
          <a:p>
            <a:pPr indent="-317500" lvl="0" marL="457200" rtl="0" algn="l">
              <a:spcBef>
                <a:spcPts val="0"/>
              </a:spcBef>
              <a:spcAft>
                <a:spcPts val="0"/>
              </a:spcAft>
              <a:buClr>
                <a:srgbClr val="000000"/>
              </a:buClr>
              <a:buSzPts val="1400"/>
              <a:buFont typeface="Arial"/>
              <a:buChar char="●"/>
            </a:pPr>
            <a:r>
              <a:rPr lang="en" sz="1400">
                <a:highlight>
                  <a:srgbClr val="FFFFFF"/>
                </a:highlight>
              </a:rPr>
              <a:t>Spark focuses on its fast, parallel computation engine rather than on storage unlike Hadoop which combined the storage aspect HDFS as well as the compute engine</a:t>
            </a:r>
            <a:endParaRPr sz="14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Vs. Hadoop MapReduce Con’t</a:t>
            </a:r>
            <a:endParaRPr/>
          </a:p>
        </p:txBody>
      </p:sp>
      <p:sp>
        <p:nvSpPr>
          <p:cNvPr id="115" name="Google Shape;115;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2"/>
              </a:buClr>
              <a:buSzPts val="1400"/>
              <a:buFont typeface="Lato"/>
              <a:buChar char="●"/>
            </a:pPr>
            <a:r>
              <a:rPr b="1" lang="en" sz="1400"/>
              <a:t>Performance</a:t>
            </a:r>
            <a:r>
              <a:rPr b="1" lang="en" sz="1400"/>
              <a:t>: </a:t>
            </a:r>
            <a:r>
              <a:rPr lang="en" sz="1400">
                <a:solidFill>
                  <a:srgbClr val="3D3D3D"/>
                </a:solidFill>
              </a:rPr>
              <a:t> Spark is faster because it uses random access memory (RAM) instead of reading and writing intermediate data to disks. Hadoop stores data on multiple sources and processes it in batches via MapReduce.</a:t>
            </a:r>
            <a:endParaRPr sz="1400">
              <a:solidFill>
                <a:srgbClr val="3D3D3D"/>
              </a:solidFill>
            </a:endParaRPr>
          </a:p>
          <a:p>
            <a:pPr indent="-317500" lvl="0" marL="457200" rtl="0" algn="l">
              <a:spcBef>
                <a:spcPts val="0"/>
              </a:spcBef>
              <a:spcAft>
                <a:spcPts val="0"/>
              </a:spcAft>
              <a:buClr>
                <a:srgbClr val="3D3D3D"/>
              </a:buClr>
              <a:buSzPts val="1400"/>
              <a:buFont typeface="Arial"/>
              <a:buChar char="●"/>
            </a:pPr>
            <a:r>
              <a:rPr b="1" lang="en" sz="1400">
                <a:solidFill>
                  <a:srgbClr val="3D3D3D"/>
                </a:solidFill>
              </a:rPr>
              <a:t>Machine learning (ML):</a:t>
            </a:r>
            <a:r>
              <a:rPr i="1" lang="en" sz="1400">
                <a:solidFill>
                  <a:srgbClr val="3D3D3D"/>
                </a:solidFill>
              </a:rPr>
              <a:t> </a:t>
            </a:r>
            <a:r>
              <a:rPr lang="en" sz="1400">
                <a:solidFill>
                  <a:srgbClr val="3D3D3D"/>
                </a:solidFill>
              </a:rPr>
              <a:t>Spark is the superior platform in this category because it includes MLlib, which performs iterative in-memory ML computations. It also includes tools that perform regression, classification, persistence, pipeline construction, evaluation, etc.</a:t>
            </a:r>
            <a:endParaRPr sz="1400">
              <a:solidFill>
                <a:srgbClr val="3D3D3D"/>
              </a:solidFill>
            </a:endParaRPr>
          </a:p>
          <a:p>
            <a:pPr indent="-317500" lvl="0" marL="457200" rtl="0" algn="l">
              <a:spcBef>
                <a:spcPts val="0"/>
              </a:spcBef>
              <a:spcAft>
                <a:spcPts val="0"/>
              </a:spcAft>
              <a:buClr>
                <a:srgbClr val="3D3D3D"/>
              </a:buClr>
              <a:buSzPts val="1400"/>
              <a:buFont typeface="Lato"/>
              <a:buChar char="●"/>
            </a:pPr>
            <a:r>
              <a:rPr b="1" lang="en" sz="1400">
                <a:solidFill>
                  <a:srgbClr val="3D3D3D"/>
                </a:solidFill>
              </a:rPr>
              <a:t>Scalability:</a:t>
            </a:r>
            <a:r>
              <a:rPr b="1" i="1" lang="en" sz="1400">
                <a:solidFill>
                  <a:srgbClr val="3D3D3D"/>
                </a:solidFill>
              </a:rPr>
              <a:t> </a:t>
            </a:r>
            <a:r>
              <a:rPr lang="en" sz="1400">
                <a:solidFill>
                  <a:srgbClr val="3D3D3D"/>
                </a:solidFill>
              </a:rPr>
              <a:t>When data volume rapidly grows, Hadoop quickly scales to accommodate the demand via Hadoop Distributed File System (HDFS). In turn, Spark relies on the fault tolerant HDFS for large volumes of data.</a:t>
            </a:r>
            <a:endParaRPr sz="1400"/>
          </a:p>
        </p:txBody>
      </p:sp>
      <p:sp>
        <p:nvSpPr>
          <p:cNvPr id="116" name="Google Shape;116;p20"/>
          <p:cNvSpPr txBox="1"/>
          <p:nvPr/>
        </p:nvSpPr>
        <p:spPr>
          <a:xfrm>
            <a:off x="7196650" y="4728825"/>
            <a:ext cx="152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Source: </a:t>
            </a:r>
            <a:r>
              <a:rPr lang="en" sz="1100" u="sng">
                <a:solidFill>
                  <a:schemeClr val="hlink"/>
                </a:solidFill>
                <a:latin typeface="Lato"/>
                <a:ea typeface="Lato"/>
                <a:cs typeface="Lato"/>
                <a:sym typeface="Lato"/>
                <a:hlinkClick r:id="rId3"/>
              </a:rPr>
              <a:t>IBM site</a:t>
            </a:r>
            <a:endParaRPr sz="11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Misconceptions About Spark and MapReduce</a:t>
            </a:r>
            <a:endParaRPr/>
          </a:p>
        </p:txBody>
      </p:sp>
      <p:sp>
        <p:nvSpPr>
          <p:cNvPr id="122" name="Google Shape;122;p21"/>
          <p:cNvSpPr txBox="1"/>
          <p:nvPr>
            <p:ph idx="1" type="body"/>
          </p:nvPr>
        </p:nvSpPr>
        <p:spPr>
          <a:xfrm>
            <a:off x="2503975" y="1595775"/>
            <a:ext cx="64890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3D3D3D"/>
              </a:buClr>
              <a:buSzPts val="1400"/>
              <a:buFont typeface="Lato"/>
              <a:buChar char="●"/>
            </a:pPr>
            <a:r>
              <a:rPr b="1" lang="en" sz="1400">
                <a:solidFill>
                  <a:srgbClr val="3D3D3D"/>
                </a:solidFill>
              </a:rPr>
              <a:t>Hadoop is cheap: </a:t>
            </a:r>
            <a:r>
              <a:rPr lang="en" sz="1400">
                <a:solidFill>
                  <a:srgbClr val="3D3D3D"/>
                </a:solidFill>
              </a:rPr>
              <a:t>Though it’s open source and easy to set up, keeping the server running can be costly. When using features like in-memory computing and network storage, big data management can cost a lot of money. </a:t>
            </a:r>
            <a:endParaRPr sz="1400">
              <a:solidFill>
                <a:srgbClr val="3D3D3D"/>
              </a:solidFill>
            </a:endParaRPr>
          </a:p>
          <a:p>
            <a:pPr indent="-317500" lvl="0" marL="457200" rtl="0" algn="l">
              <a:spcBef>
                <a:spcPts val="0"/>
              </a:spcBef>
              <a:spcAft>
                <a:spcPts val="0"/>
              </a:spcAft>
              <a:buClr>
                <a:srgbClr val="3D3D3D"/>
              </a:buClr>
              <a:buSzPts val="1400"/>
              <a:buFont typeface="Lato"/>
              <a:buChar char="●"/>
            </a:pPr>
            <a:r>
              <a:rPr b="1" lang="en" sz="1400">
                <a:solidFill>
                  <a:srgbClr val="3D3D3D"/>
                </a:solidFill>
              </a:rPr>
              <a:t>Hadoop is a database: </a:t>
            </a:r>
            <a:r>
              <a:rPr lang="en" sz="1400">
                <a:solidFill>
                  <a:srgbClr val="3D3D3D"/>
                </a:solidFill>
              </a:rPr>
              <a:t>Though Hadoop is used to store, manage and analyze distributed data, there are no queries involved when pulling data. This makes Hadoop a </a:t>
            </a:r>
            <a:r>
              <a:rPr lang="en" sz="1400">
                <a:solidFill>
                  <a:srgbClr val="0062FF"/>
                </a:solidFill>
                <a:uFill>
                  <a:noFill/>
                </a:uFill>
                <a:hlinkClick r:id="rId3">
                  <a:extLst>
                    <a:ext uri="{A12FA001-AC4F-418D-AE19-62706E023703}">
                      <ahyp:hlinkClr val="tx"/>
                    </a:ext>
                  </a:extLst>
                </a:hlinkClick>
              </a:rPr>
              <a:t>data warehouse</a:t>
            </a:r>
            <a:r>
              <a:rPr lang="en" sz="1400">
                <a:solidFill>
                  <a:srgbClr val="3D3D3D"/>
                </a:solidFill>
              </a:rPr>
              <a:t> rather than a database.</a:t>
            </a:r>
            <a:endParaRPr sz="1400">
              <a:solidFill>
                <a:srgbClr val="3D3D3D"/>
              </a:solidFill>
            </a:endParaRPr>
          </a:p>
          <a:p>
            <a:pPr indent="-317500" lvl="0" marL="457200" rtl="0" algn="l">
              <a:spcBef>
                <a:spcPts val="0"/>
              </a:spcBef>
              <a:spcAft>
                <a:spcPts val="0"/>
              </a:spcAft>
              <a:buClr>
                <a:srgbClr val="3D3D3D"/>
              </a:buClr>
              <a:buSzPts val="1400"/>
              <a:buFont typeface="Lato"/>
              <a:buChar char="●"/>
            </a:pPr>
            <a:r>
              <a:rPr b="1" lang="en" sz="1400">
                <a:solidFill>
                  <a:srgbClr val="3D3D3D"/>
                </a:solidFill>
              </a:rPr>
              <a:t>Hadoop is hard to set up:</a:t>
            </a:r>
            <a:r>
              <a:rPr lang="en" sz="1400">
                <a:solidFill>
                  <a:srgbClr val="3D3D3D"/>
                </a:solidFill>
              </a:rPr>
              <a:t> Though Hadoop management is difficult at the higher levels, there are many graphical user interfaces (GUIs) that simplify programming for MapReduce.</a:t>
            </a:r>
            <a:endParaRPr sz="1400"/>
          </a:p>
          <a:p>
            <a:pPr indent="0" lvl="0" marL="0" rtl="0" algn="l">
              <a:spcBef>
                <a:spcPts val="1800"/>
              </a:spcBef>
              <a:spcAft>
                <a:spcPts val="1200"/>
              </a:spcAft>
              <a:buNone/>
            </a:pPr>
            <a:r>
              <a:t/>
            </a:r>
            <a:endParaRPr sz="1400"/>
          </a:p>
        </p:txBody>
      </p:sp>
      <p:sp>
        <p:nvSpPr>
          <p:cNvPr id="123" name="Google Shape;123;p21"/>
          <p:cNvSpPr txBox="1"/>
          <p:nvPr/>
        </p:nvSpPr>
        <p:spPr>
          <a:xfrm>
            <a:off x="7196650" y="4320125"/>
            <a:ext cx="152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Source: </a:t>
            </a:r>
            <a:r>
              <a:rPr lang="en" sz="1100" u="sng">
                <a:solidFill>
                  <a:schemeClr val="hlink"/>
                </a:solidFill>
                <a:latin typeface="Lato"/>
                <a:ea typeface="Lato"/>
                <a:cs typeface="Lato"/>
                <a:sym typeface="Lato"/>
                <a:hlinkClick r:id="rId4"/>
              </a:rPr>
              <a:t>IBM site</a:t>
            </a:r>
            <a:endParaRPr sz="11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