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78" r:id="rId6"/>
    <p:sldId id="279" r:id="rId7"/>
    <p:sldId id="280" r:id="rId8"/>
    <p:sldId id="281" r:id="rId9"/>
    <p:sldId id="282" r:id="rId10"/>
    <p:sldId id="273" r:id="rId11"/>
    <p:sldId id="257" r:id="rId12"/>
    <p:sldId id="274" r:id="rId13"/>
    <p:sldId id="275" r:id="rId14"/>
    <p:sldId id="276" r:id="rId15"/>
    <p:sldId id="27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33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7353" autoAdjust="0"/>
  </p:normalViewPr>
  <p:slideViewPr>
    <p:cSldViewPr snapToGrid="0">
      <p:cViewPr varScale="1">
        <p:scale>
          <a:sx n="76" d="100"/>
          <a:sy n="76" d="100"/>
        </p:scale>
        <p:origin x="18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2BBA8E-DB17-4641-946F-DB0B8956ED4D}" type="datetimeFigureOut">
              <a:rPr lang="en-US"/>
              <a:pPr>
                <a:defRPr/>
              </a:pPr>
              <a:t>4/8/2017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BC8F6D-6676-4276-8F0B-30922D4D4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166688" y="217488"/>
            <a:ext cx="74755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17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8EAC0-7B4F-44D3-8AD8-CB250269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1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88D1-063D-4E4D-9071-9D890A7CE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67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 flipV="1">
            <a:off x="0" y="6426200"/>
            <a:ext cx="9129713" cy="1047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 flipV="1">
            <a:off x="0" y="996950"/>
            <a:ext cx="9144000" cy="1222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F08132-875B-4E19-9D0B-ACEEB2DA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5" r:id="rId2"/>
    <p:sldLayoutId id="2147484076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0500" y="1228725"/>
            <a:ext cx="87074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QIP External Discovery Team:</a:t>
            </a:r>
          </a:p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Final Report Planning Meeting</a:t>
            </a:r>
            <a:endParaRPr lang="en-US" sz="2000" i="1" dirty="0">
              <a:solidFill>
                <a:srgbClr val="000066"/>
              </a:solidFill>
              <a:latin typeface="Arial" charset="0"/>
              <a:cs typeface="+mn-cs"/>
            </a:endParaRP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519113" y="3795713"/>
            <a:ext cx="7956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000066"/>
                </a:solidFill>
              </a:rPr>
              <a:t>Maj Jason Bindewald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Assistant Professor, Department of Electrical and Computer Engineering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Air Force Institute of Technology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23 Mar 2017</a:t>
            </a:r>
            <a:endParaRPr lang="en-US" altLang="en-US" i="1" dirty="0">
              <a:solidFill>
                <a:srgbClr val="00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Faculty Development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xfrm>
            <a:off x="381000" y="1209675"/>
            <a:ext cx="82248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Centers for teaching and learning</a:t>
            </a:r>
          </a:p>
          <a:p>
            <a:pPr marL="855662" lvl="1" indent="-457200"/>
            <a:r>
              <a:rPr lang="en-US" altLang="en-US" dirty="0"/>
              <a:t>E.G. UC Center for the Enhancement of Teaching and Learning, OSU Center for the Advancement of Teaching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In-depth new faculty orientation in conjunction with periodic workshops</a:t>
            </a:r>
          </a:p>
          <a:p>
            <a:pPr marL="855662" lvl="1" indent="-457200"/>
            <a:r>
              <a:rPr lang="en-US" altLang="en-US" dirty="0"/>
              <a:t>E.G. Murray State University “New Faculty Academy” monthly workshops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Direct, recurring engagement of university leadership with junior faculty</a:t>
            </a:r>
          </a:p>
          <a:p>
            <a:pPr marL="855662" lvl="1" indent="-457200"/>
            <a:r>
              <a:rPr lang="en-US" altLang="en-US" dirty="0"/>
              <a:t>E.G. Harvard University periodic lunch meetings between Dean of Applied Sciences and Junior Faculty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Advisory committee for faculty development</a:t>
            </a:r>
          </a:p>
          <a:p>
            <a:pPr marL="855662" lvl="1" indent="-457200"/>
            <a:r>
              <a:rPr lang="en-US" altLang="en-US" dirty="0"/>
              <a:t>E.G. OSU representation at CAT across all schools</a:t>
            </a:r>
          </a:p>
        </p:txBody>
      </p:sp>
    </p:spTree>
    <p:extLst>
      <p:ext uri="{BB962C8B-B14F-4D97-AF65-F5344CB8AC3E}">
        <p14:creationId xmlns:p14="http://schemas.microsoft.com/office/powerpoint/2010/main" val="7522657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Infrastructure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Codified set of minimum requirements for facilities upgrades</a:t>
            </a:r>
          </a:p>
          <a:p>
            <a:pPr marL="855662" lvl="1" indent="-457200"/>
            <a:r>
              <a:rPr lang="en-US" altLang="en-US" dirty="0"/>
              <a:t>E.G. All classroom redesigns at WSU must assume MORE THAN three internet capable devices per student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Clear understanding of how money can be raised and used for facilities upgrades</a:t>
            </a:r>
          </a:p>
          <a:p>
            <a:pPr marL="855662" lvl="1" indent="-457200"/>
            <a:r>
              <a:rPr lang="en-US" altLang="en-US" dirty="0"/>
              <a:t>E.G. OSU planning section handles upgrades and actively educating schools about available funding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Clear and centralized scheduling functions for both classrooms and equipment at the </a:t>
            </a:r>
            <a:r>
              <a:rPr lang="en-US" altLang="en-US" i="1" dirty="0"/>
              <a:t>highest feasible level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altLang="en-US" dirty="0"/>
              <a:t>Ability to analyze stats and make decisions using it</a:t>
            </a:r>
          </a:p>
        </p:txBody>
      </p:sp>
    </p:spTree>
    <p:extLst>
      <p:ext uri="{BB962C8B-B14F-4D97-AF65-F5344CB8AC3E}">
        <p14:creationId xmlns:p14="http://schemas.microsoft.com/office/powerpoint/2010/main" val="34346536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5. Organizational Structures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Peer-to-Peer evaluation of teaching required</a:t>
            </a:r>
          </a:p>
          <a:p>
            <a:pPr lvl="1"/>
            <a:r>
              <a:rPr lang="en-US" altLang="en-US" dirty="0"/>
              <a:t>E.G. UC, OSU, WSU, Gettysburg College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Department and school review process performed by respected outside individuals</a:t>
            </a:r>
          </a:p>
          <a:p>
            <a:pPr lvl="1"/>
            <a:r>
              <a:rPr lang="en-US" altLang="en-US" dirty="0"/>
              <a:t>E.G. OSU and Northwestern department review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Processes to create flexibility in allowing education across departments</a:t>
            </a:r>
          </a:p>
          <a:p>
            <a:pPr lvl="1"/>
            <a:r>
              <a:rPr lang="en-US" altLang="en-US" dirty="0"/>
              <a:t>E.G. OSU worked across several schools to create a thriving data analytics major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Professor of practice positions</a:t>
            </a:r>
          </a:p>
          <a:p>
            <a:pPr lvl="1"/>
            <a:r>
              <a:rPr lang="en-US" altLang="en-US" dirty="0"/>
              <a:t>E.G. WSU, OSU, UC all have this practice</a:t>
            </a:r>
          </a:p>
          <a:p>
            <a:pPr marL="855662" lvl="1" indent="-457200"/>
            <a:r>
              <a:rPr lang="en-US" altLang="en-US" dirty="0"/>
              <a:t>Tenure tracks for both teaching and research faculty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Rethinking of library functionality and librarian responsibilities</a:t>
            </a:r>
          </a:p>
          <a:p>
            <a:r>
              <a:rPr lang="en-US" alt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9909292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Apr @ COB – Thrust area slides and report due to Maj Bindewald</a:t>
            </a:r>
          </a:p>
          <a:p>
            <a:r>
              <a:rPr lang="en-US" dirty="0"/>
              <a:t>14 Apr @ COB – All external committee slides due to internal committee</a:t>
            </a:r>
          </a:p>
          <a:p>
            <a:r>
              <a:rPr lang="en-US" dirty="0"/>
              <a:t>18 Apr @ 1400 – External/internal joint meeting</a:t>
            </a:r>
          </a:p>
          <a:p>
            <a:r>
              <a:rPr lang="en-US" dirty="0"/>
              <a:t>18 – 30 Apr – Rework draft reports</a:t>
            </a:r>
          </a:p>
          <a:p>
            <a:r>
              <a:rPr lang="en-US" dirty="0"/>
              <a:t>1 May @ 1500 - Final out-brief w/ AFIT/CL</a:t>
            </a:r>
          </a:p>
          <a:p>
            <a:r>
              <a:rPr lang="en-US" dirty="0"/>
              <a:t>1 – </a:t>
            </a:r>
            <a:r>
              <a:rPr lang="en-US"/>
              <a:t>30 May </a:t>
            </a:r>
            <a:r>
              <a:rPr lang="en-US" dirty="0"/>
              <a:t>– Rework draft reports</a:t>
            </a:r>
          </a:p>
          <a:p>
            <a:r>
              <a:rPr lang="en-US"/>
              <a:t>31 </a:t>
            </a:r>
            <a:r>
              <a:rPr lang="en-US" dirty="0"/>
              <a:t>May @ COB – Final report due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2777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Area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to Four pages per thrust area</a:t>
            </a:r>
          </a:p>
          <a:p>
            <a:pPr lvl="1"/>
            <a:r>
              <a:rPr lang="en-US" dirty="0"/>
              <a:t>If you will be outside of those page constraints, I need to approve it</a:t>
            </a:r>
          </a:p>
          <a:p>
            <a:pPr lvl="1"/>
            <a:r>
              <a:rPr lang="en-US" dirty="0"/>
              <a:t>Narrative form with section headings</a:t>
            </a:r>
          </a:p>
          <a:p>
            <a:r>
              <a:rPr lang="en-US" dirty="0"/>
              <a:t>Introduction (1-2 paragraphs)</a:t>
            </a:r>
          </a:p>
          <a:p>
            <a:pPr lvl="1"/>
            <a:r>
              <a:rPr lang="en-US" dirty="0"/>
              <a:t>Explain in one paragraph (or less), what your thrust area encompasses</a:t>
            </a:r>
          </a:p>
          <a:p>
            <a:pPr lvl="1"/>
            <a:r>
              <a:rPr lang="en-US" dirty="0"/>
              <a:t>List each of the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789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Area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recommendation</a:t>
            </a:r>
          </a:p>
          <a:p>
            <a:pPr lvl="1"/>
            <a:r>
              <a:rPr lang="en-US" dirty="0"/>
              <a:t>Introduce the recommendation (1- 2 paragraphs)</a:t>
            </a:r>
          </a:p>
          <a:p>
            <a:pPr lvl="2"/>
            <a:r>
              <a:rPr lang="en-US" dirty="0"/>
              <a:t>Explain the Idea, technology, process, etc. you’re recommending</a:t>
            </a:r>
          </a:p>
          <a:p>
            <a:pPr lvl="2"/>
            <a:r>
              <a:rPr lang="en-US" dirty="0"/>
              <a:t>Explain why this idea fits in your thrust area</a:t>
            </a:r>
          </a:p>
          <a:p>
            <a:pPr lvl="2"/>
            <a:r>
              <a:rPr lang="en-US" dirty="0"/>
              <a:t>List other thrust areas that would overlap with this recommendation</a:t>
            </a:r>
          </a:p>
          <a:p>
            <a:pPr lvl="1"/>
            <a:r>
              <a:rPr lang="en-US" dirty="0"/>
              <a:t>Give examples from outside organizations (1-3 paragraphs)</a:t>
            </a:r>
          </a:p>
          <a:p>
            <a:pPr lvl="2"/>
            <a:r>
              <a:rPr lang="en-US" dirty="0"/>
              <a:t>Links and citations are useful here</a:t>
            </a:r>
          </a:p>
          <a:p>
            <a:pPr lvl="1"/>
            <a:r>
              <a:rPr lang="en-US" dirty="0"/>
              <a:t>Pros and Cons (1-2 paragraphs)</a:t>
            </a:r>
          </a:p>
          <a:p>
            <a:pPr lvl="2"/>
            <a:r>
              <a:rPr lang="en-US" dirty="0"/>
              <a:t>Reasons AFIT should pursue (e.g. potential impacts, scope of impact,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Hurdles to pursuing recommendation (e.g. financial constraints, length of time, authority we would need to get,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sure to address </a:t>
            </a:r>
            <a:r>
              <a:rPr lang="en-US" i="1" dirty="0"/>
              <a:t>scope</a:t>
            </a:r>
            <a:r>
              <a:rPr lang="en-US" dirty="0"/>
              <a:t>, </a:t>
            </a:r>
            <a:r>
              <a:rPr lang="en-US" i="1" dirty="0"/>
              <a:t>impact</a:t>
            </a:r>
            <a:r>
              <a:rPr lang="en-US" dirty="0"/>
              <a:t>, and </a:t>
            </a:r>
            <a:r>
              <a:rPr lang="en-US" i="1" dirty="0"/>
              <a:t>cost</a:t>
            </a:r>
            <a:r>
              <a:rPr lang="en-US" dirty="0"/>
              <a:t> in this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6299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Area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NOT to provide:</a:t>
            </a:r>
          </a:p>
          <a:p>
            <a:pPr lvl="1"/>
            <a:r>
              <a:rPr lang="en-US" dirty="0"/>
              <a:t>A bunch of data that are </a:t>
            </a:r>
            <a:r>
              <a:rPr lang="en-US" i="1" dirty="0"/>
              <a:t>not interpreted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specific implementation </a:t>
            </a:r>
            <a:r>
              <a:rPr lang="en-US" dirty="0"/>
              <a:t>recommendation</a:t>
            </a:r>
          </a:p>
          <a:p>
            <a:pPr lvl="1"/>
            <a:r>
              <a:rPr lang="en-US" dirty="0"/>
              <a:t>Opinions that </a:t>
            </a:r>
            <a:r>
              <a:rPr lang="en-US" i="1" dirty="0"/>
              <a:t>can’t be supported</a:t>
            </a:r>
          </a:p>
          <a:p>
            <a:pPr lvl="1"/>
            <a:r>
              <a:rPr lang="en-US" dirty="0"/>
              <a:t>Any information </a:t>
            </a:r>
            <a:r>
              <a:rPr lang="en-US" i="1" dirty="0"/>
              <a:t>beyond what is listed here</a:t>
            </a:r>
            <a:r>
              <a:rPr lang="en-US" dirty="0"/>
              <a:t> without asking Maj Bindewald first</a:t>
            </a:r>
          </a:p>
          <a:p>
            <a:pPr lvl="1"/>
            <a:r>
              <a:rPr lang="en-US" dirty="0"/>
              <a:t>Explicit comparisons to current AFIT processes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1246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Thrust Area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slide listing all of your thrust area recommendations</a:t>
            </a:r>
          </a:p>
          <a:p>
            <a:r>
              <a:rPr lang="en-US" dirty="0"/>
              <a:t>One slide for each recommendation</a:t>
            </a:r>
          </a:p>
          <a:p>
            <a:pPr lvl="1"/>
            <a:r>
              <a:rPr lang="en-US" dirty="0"/>
              <a:t>Explain recommendation in 1-2 </a:t>
            </a:r>
            <a:r>
              <a:rPr lang="en-US" i="1" dirty="0"/>
              <a:t>bullets</a:t>
            </a:r>
            <a:endParaRPr lang="en-US" dirty="0"/>
          </a:p>
          <a:p>
            <a:pPr lvl="1"/>
            <a:r>
              <a:rPr lang="en-US" dirty="0"/>
              <a:t>Cite 1 or 2 examples</a:t>
            </a:r>
          </a:p>
          <a:p>
            <a:pPr lvl="1"/>
            <a:r>
              <a:rPr lang="en-US" i="1" dirty="0"/>
              <a:t>Pictures and figures </a:t>
            </a:r>
            <a:r>
              <a:rPr lang="en-US" dirty="0"/>
              <a:t>are welcome and encouraged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661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Overall Findings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Three consistent cultural tendencies:</a:t>
            </a:r>
          </a:p>
          <a:p>
            <a:pPr lvl="1"/>
            <a:r>
              <a:rPr lang="en-US" altLang="en-US" dirty="0"/>
              <a:t>Proactive support services</a:t>
            </a:r>
          </a:p>
          <a:p>
            <a:pPr lvl="1"/>
            <a:r>
              <a:rPr lang="en-US" altLang="en-US" dirty="0"/>
              <a:t>Sharing between departments and schools</a:t>
            </a:r>
          </a:p>
          <a:p>
            <a:pPr lvl="1"/>
            <a:r>
              <a:rPr lang="en-US" altLang="en-US" dirty="0"/>
              <a:t>Transparency and advertisement of capabilities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74621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Classroom Design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Mobile tablet computer carts for students</a:t>
            </a:r>
          </a:p>
          <a:p>
            <a:pPr lvl="1"/>
            <a:r>
              <a:rPr lang="en-US" altLang="en-US" dirty="0"/>
              <a:t>Could be especially useful for CE and LS-style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Displays with click to share capabilities</a:t>
            </a:r>
          </a:p>
          <a:p>
            <a:pPr lvl="1"/>
            <a:r>
              <a:rPr lang="en-US" altLang="en-US" dirty="0"/>
              <a:t>E.G. OSU iPad sharing capabilities in conference and class room displays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Small subset of classrooms designed with collaborative furniture setups</a:t>
            </a:r>
          </a:p>
          <a:p>
            <a:pPr lvl="1"/>
            <a:r>
              <a:rPr lang="en-US" altLang="en-US" dirty="0"/>
              <a:t>E.G. OSU “</a:t>
            </a:r>
            <a:r>
              <a:rPr lang="en-US" altLang="en-US" dirty="0" err="1"/>
              <a:t>reservable</a:t>
            </a:r>
            <a:r>
              <a:rPr lang="en-US" altLang="en-US" dirty="0"/>
              <a:t>” collaborative classrooms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Interactive projectors/display screens</a:t>
            </a:r>
          </a:p>
          <a:p>
            <a:pPr lvl="1"/>
            <a:r>
              <a:rPr lang="en-US" altLang="en-US" dirty="0"/>
              <a:t>Ability to interact with material without losing “whiteboard space”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84381-D6C1-4353-B774-E203F71A01FA}" type="slidenum">
              <a:rPr lang="en-US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 E-learning Technologies</a:t>
            </a:r>
          </a:p>
        </p:txBody>
      </p:sp>
      <p:sp>
        <p:nvSpPr>
          <p:cNvPr id="4100" name="Content Placeholder 3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File-sharing and collaboration within AFIT and between academic institutions</a:t>
            </a:r>
          </a:p>
          <a:p>
            <a:pPr marL="857250" lvl="1" indent="-401638"/>
            <a:r>
              <a:rPr lang="en-US" dirty="0"/>
              <a:t>Box Enterprise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Cloud-based team communication (impromptu video meetings, shared whiteboard, searchable history)</a:t>
            </a:r>
          </a:p>
          <a:p>
            <a:pPr marL="855662" lvl="1" indent="-457200"/>
            <a:r>
              <a:rPr lang="en-US" dirty="0"/>
              <a:t>Slack Enterprise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Video indexing, storing, management, and sharing</a:t>
            </a:r>
          </a:p>
          <a:p>
            <a:pPr marL="855662" lvl="1" indent="-457200"/>
            <a:r>
              <a:rPr lang="en-US" dirty="0"/>
              <a:t>E.G. </a:t>
            </a:r>
            <a:r>
              <a:rPr lang="en-US" dirty="0" err="1"/>
              <a:t>Sharestream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Interactive Video Distance Learning</a:t>
            </a:r>
          </a:p>
          <a:p>
            <a:pPr marL="855662" lvl="1" indent="-457200"/>
            <a:r>
              <a:rPr lang="en-US" dirty="0"/>
              <a:t>E.G. WSU's capability to live-stream video capture online alongside live classroom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949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F35120-97D7-4666-AEED-733ECB22F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780A6CE-E8AA-4468-B65C-4C1578DEA80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802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2_Default Design</vt:lpstr>
      <vt:lpstr>PowerPoint Presentation</vt:lpstr>
      <vt:lpstr>Timeline</vt:lpstr>
      <vt:lpstr>Thrust Area Reports</vt:lpstr>
      <vt:lpstr>Thrust Area Reports</vt:lpstr>
      <vt:lpstr>Thrust Area Reports</vt:lpstr>
      <vt:lpstr>Thrust Area Slides</vt:lpstr>
      <vt:lpstr>Overall Findings</vt:lpstr>
      <vt:lpstr>1. Classroom Design</vt:lpstr>
      <vt:lpstr>2.  E-learning Technologies</vt:lpstr>
      <vt:lpstr>3. Faculty Development</vt:lpstr>
      <vt:lpstr>4. Infrastructure</vt:lpstr>
      <vt:lpstr>5. Organizational Structures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Jason Freels</cp:lastModifiedBy>
  <cp:revision>407</cp:revision>
  <dcterms:created xsi:type="dcterms:W3CDTF">2010-05-28T18:07:16Z</dcterms:created>
  <dcterms:modified xsi:type="dcterms:W3CDTF">2017-04-08T21:23:19Z</dcterms:modified>
</cp:coreProperties>
</file>