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0"/>
  </p:notesMasterIdLst>
  <p:sldIdLst>
    <p:sldId id="256" r:id="rId5"/>
    <p:sldId id="282" r:id="rId6"/>
    <p:sldId id="283" r:id="rId7"/>
    <p:sldId id="286" r:id="rId8"/>
    <p:sldId id="287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339933"/>
    <a:srgbClr val="CC0000"/>
    <a:srgbClr val="99FF33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87353" autoAdjust="0"/>
  </p:normalViewPr>
  <p:slideViewPr>
    <p:cSldViewPr snapToGrid="0">
      <p:cViewPr varScale="1">
        <p:scale>
          <a:sx n="76" d="100"/>
          <a:sy n="76" d="100"/>
        </p:scale>
        <p:origin x="184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2BBA8E-DB17-4641-946F-DB0B8956ED4D}" type="datetimeFigureOut">
              <a:rPr lang="en-US"/>
              <a:pPr>
                <a:defRPr/>
              </a:pPr>
              <a:t>4/13/2017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1BC8F6D-6676-4276-8F0B-30922D4D48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930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auto">
          <a:xfrm>
            <a:off x="166688" y="217488"/>
            <a:ext cx="7475537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71" tIns="45636" rIns="91271" bIns="45636">
            <a:spAutoFit/>
          </a:bodyPr>
          <a:lstStyle/>
          <a:p>
            <a:pPr defTabSz="914408"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Air Force Institute of Technology</a:t>
            </a:r>
            <a:endParaRPr lang="en-US" sz="33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1170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0287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4838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68EAC0-7B4F-44D3-8AD8-CB250269D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8017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1488D1-063D-4E4D-9071-9D890A7CE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4675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/>
        </p:nvSpPr>
        <p:spPr bwMode="auto">
          <a:xfrm flipV="1">
            <a:off x="0" y="6426200"/>
            <a:ext cx="9129713" cy="1047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82981" tIns="41493" rIns="82981" bIns="41493" anchor="ctr"/>
          <a:lstStyle>
            <a:lvl1pPr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 flipV="1">
            <a:off x="0" y="996950"/>
            <a:ext cx="9144000" cy="122238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82981" tIns="41493" rIns="82981" bIns="41493" anchor="ctr"/>
          <a:lstStyle>
            <a:lvl1pPr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270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88" y="0"/>
            <a:ext cx="77724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1F08132-875B-4E19-9D0B-ACEEB2DA5C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5" r:id="rId2"/>
    <p:sldLayoutId id="2147484076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90500" y="1228725"/>
            <a:ext cx="8707438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71" tIns="45636" rIns="91271" bIns="45636" anchor="ctr"/>
          <a:lstStyle/>
          <a:p>
            <a:pPr algn="ctr" defTabSz="914408">
              <a:lnSpc>
                <a:spcPct val="120000"/>
              </a:lnSpc>
              <a:defRPr/>
            </a:pPr>
            <a:r>
              <a:rPr lang="en-US" sz="3600" b="1" i="1" dirty="0">
                <a:solidFill>
                  <a:srgbClr val="000066"/>
                </a:solidFill>
                <a:latin typeface="Arial" charset="0"/>
                <a:cs typeface="+mn-cs"/>
              </a:rPr>
              <a:t>E-Learning Technologies</a:t>
            </a:r>
          </a:p>
          <a:p>
            <a:pPr algn="ctr" defTabSz="914408">
              <a:lnSpc>
                <a:spcPct val="120000"/>
              </a:lnSpc>
              <a:defRPr/>
            </a:pPr>
            <a:r>
              <a:rPr lang="en-US" sz="3600" b="1" i="1" dirty="0">
                <a:solidFill>
                  <a:srgbClr val="000066"/>
                </a:solidFill>
                <a:latin typeface="Arial" charset="0"/>
                <a:cs typeface="+mn-cs"/>
              </a:rPr>
              <a:t>QIP External Discovery Recommendations</a:t>
            </a:r>
          </a:p>
        </p:txBody>
      </p:sp>
      <p:sp>
        <p:nvSpPr>
          <p:cNvPr id="3075" name="Text Box 9"/>
          <p:cNvSpPr txBox="1">
            <a:spLocks noChangeArrowheads="1"/>
          </p:cNvSpPr>
          <p:nvPr/>
        </p:nvSpPr>
        <p:spPr bwMode="auto">
          <a:xfrm>
            <a:off x="519113" y="3795713"/>
            <a:ext cx="79565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71" tIns="45636" rIns="91271" bIns="45636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800" b="1" dirty="0">
                <a:solidFill>
                  <a:srgbClr val="000066"/>
                </a:solidFill>
              </a:rPr>
              <a:t>Maj Jason Freels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66"/>
                </a:solidFill>
              </a:rPr>
              <a:t>Assistant Professor, Department of Systems &amp; Engineering Management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66"/>
                </a:solidFill>
              </a:rPr>
              <a:t>Air Force Institute of Technology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66"/>
                </a:solidFill>
              </a:rPr>
              <a:t>1 May 2017</a:t>
            </a:r>
            <a:endParaRPr lang="en-US" altLang="en-US" i="1" dirty="0">
              <a:solidFill>
                <a:srgbClr val="000066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Many e-learning technologies were reviewed, the following are recommended for further investigation</a:t>
            </a:r>
          </a:p>
          <a:p>
            <a:pPr marL="912812" lvl="1" indent="-457200">
              <a:buFont typeface="+mj-lt"/>
              <a:buAutoNum type="arabicPeriod"/>
            </a:pPr>
            <a:r>
              <a:rPr lang="en-US" dirty="0"/>
              <a:t>Tools for cloud-based file sharing and collaboration</a:t>
            </a:r>
          </a:p>
          <a:p>
            <a:pPr marL="912812" lvl="1" indent="-457200">
              <a:buFont typeface="+mj-lt"/>
              <a:buAutoNum type="arabicPeriod"/>
            </a:pPr>
            <a:r>
              <a:rPr lang="en-US" dirty="0"/>
              <a:t>Tools to organize communications</a:t>
            </a:r>
          </a:p>
          <a:p>
            <a:pPr marL="912812" lvl="1" indent="-457200">
              <a:buFont typeface="+mj-lt"/>
              <a:buAutoNum type="arabicPeriod"/>
            </a:pPr>
            <a:r>
              <a:rPr lang="en-US" dirty="0"/>
              <a:t>Tools for accessing, sharing, and re-using video content </a:t>
            </a:r>
          </a:p>
          <a:p>
            <a:pPr marL="912812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Tools for interactive video distance learning</a:t>
            </a:r>
          </a:p>
          <a:p>
            <a:pPr>
              <a:spcAft>
                <a:spcPts val="1200"/>
              </a:spcAft>
            </a:pPr>
            <a:r>
              <a:rPr lang="en-US" dirty="0"/>
              <a:t>Note, many newer e-learning tools combine capabilities (3) and (4)</a:t>
            </a:r>
          </a:p>
          <a:p>
            <a:r>
              <a:rPr lang="en-US" dirty="0"/>
              <a:t>Thus, recommendations (3) and (4) have been merged in the discussion below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5661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5612" lvl="1"/>
            <a:r>
              <a:rPr lang="en-US" dirty="0"/>
              <a:t>Cloud-Based File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799"/>
            <a:ext cx="8432800" cy="4676775"/>
          </a:xfrm>
        </p:spPr>
        <p:txBody>
          <a:bodyPr/>
          <a:lstStyle/>
          <a:p>
            <a:r>
              <a:rPr lang="en-US" dirty="0"/>
              <a:t>Improves collaboration on documents and presentations by accessing files on a cloud based file server</a:t>
            </a:r>
          </a:p>
          <a:p>
            <a:pPr lvl="1"/>
            <a:r>
              <a:rPr lang="en-US" i="1" dirty="0"/>
              <a:t>Tailorable access permissions for any file, if desired</a:t>
            </a:r>
          </a:p>
          <a:p>
            <a:pPr lvl="1"/>
            <a:r>
              <a:rPr lang="en-US" i="1" dirty="0"/>
              <a:t>Files do not have to be emailed or saved to CD</a:t>
            </a:r>
            <a:endParaRPr lang="en-US" dirty="0"/>
          </a:p>
          <a:p>
            <a:r>
              <a:rPr lang="en-US" dirty="0"/>
              <a:t>Example 1</a:t>
            </a:r>
          </a:p>
          <a:p>
            <a:pPr lvl="1"/>
            <a:r>
              <a:rPr lang="en-US" dirty="0"/>
              <a:t>QIP external committee asked the following question to each school: “If you were forced to give up all but one e-learning technology – which would you keep”.  </a:t>
            </a:r>
          </a:p>
          <a:p>
            <a:pPr lvl="1"/>
            <a:r>
              <a:rPr lang="en-US" dirty="0"/>
              <a:t>Schools unanimously responded that their CBFS service was their most important e-learning technology.  </a:t>
            </a:r>
          </a:p>
          <a:p>
            <a:pPr lvl="1"/>
            <a:r>
              <a:rPr lang="en-US" dirty="0"/>
              <a:t>“Not having CBFS would significantly effect our ability to collaborate both internally and with other institutions.”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1781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5612" lvl="1"/>
            <a:r>
              <a:rPr lang="en-US" dirty="0"/>
              <a:t>Organized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799"/>
            <a:ext cx="8394700" cy="4676775"/>
          </a:xfrm>
        </p:spPr>
        <p:txBody>
          <a:bodyPr/>
          <a:lstStyle/>
          <a:p>
            <a:r>
              <a:rPr lang="en-US" dirty="0"/>
              <a:t>Aggregate communication activities around ‘teams’</a:t>
            </a:r>
          </a:p>
          <a:p>
            <a:pPr lvl="1"/>
            <a:r>
              <a:rPr lang="en-US" i="1" dirty="0"/>
              <a:t>Combine real-time or recorded video, chat, text, images even analyses into a single communication stream</a:t>
            </a:r>
          </a:p>
          <a:p>
            <a:pPr lvl="1"/>
            <a:r>
              <a:rPr lang="en-US" i="1" dirty="0"/>
              <a:t>Target communications to key employees by creating teams </a:t>
            </a:r>
          </a:p>
          <a:p>
            <a:pPr lvl="1"/>
            <a:r>
              <a:rPr lang="en-US" i="1" dirty="0"/>
              <a:t>Teams can center around decision-groups or organizations</a:t>
            </a:r>
            <a:endParaRPr lang="en-US" dirty="0"/>
          </a:p>
          <a:p>
            <a:r>
              <a:rPr lang="en-US" dirty="0"/>
              <a:t>Example 1</a:t>
            </a:r>
          </a:p>
          <a:p>
            <a:pPr lvl="1"/>
            <a:r>
              <a:rPr lang="en-US" dirty="0"/>
              <a:t>Harvard uses Slack (and the integrated </a:t>
            </a:r>
            <a:r>
              <a:rPr lang="en-US" dirty="0" err="1"/>
              <a:t>slackbot</a:t>
            </a:r>
            <a:r>
              <a:rPr lang="en-US" dirty="0"/>
              <a:t>) to automatically review web content for stories related to specific content and deliver them to an inbox </a:t>
            </a:r>
          </a:p>
          <a:p>
            <a:r>
              <a:rPr lang="en-US" dirty="0"/>
              <a:t>Example 2</a:t>
            </a:r>
          </a:p>
          <a:p>
            <a:pPr lvl="1"/>
            <a:r>
              <a:rPr lang="en-US" dirty="0"/>
              <a:t>Michigan State uses Zoom to allow faculty and students hold live video chats and impromptu webinars on any mobile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8346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5612" lvl="1"/>
            <a:r>
              <a:rPr lang="en-US" dirty="0"/>
              <a:t>Access, Share, &amp; Re-use Video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799"/>
            <a:ext cx="7632700" cy="4676775"/>
          </a:xfrm>
        </p:spPr>
        <p:txBody>
          <a:bodyPr/>
          <a:lstStyle/>
          <a:p>
            <a:r>
              <a:rPr lang="en-US" dirty="0"/>
              <a:t>Simplify video creation – share is across courses</a:t>
            </a:r>
          </a:p>
          <a:p>
            <a:pPr lvl="1"/>
            <a:r>
              <a:rPr lang="en-US" i="1" dirty="0"/>
              <a:t>Create a custom video repository – AFIT YouTube</a:t>
            </a:r>
          </a:p>
          <a:p>
            <a:pPr lvl="1"/>
            <a:r>
              <a:rPr lang="en-US" i="1" dirty="0"/>
              <a:t>Easily find existing video &amp; incorporate it into multiple courses</a:t>
            </a:r>
          </a:p>
          <a:p>
            <a:pPr lvl="1"/>
            <a:r>
              <a:rPr lang="en-US" i="1" dirty="0"/>
              <a:t>Overlays let students create persistent interactions with the video</a:t>
            </a:r>
          </a:p>
          <a:p>
            <a:pPr lvl="1"/>
            <a:r>
              <a:rPr lang="en-US" dirty="0"/>
              <a:t>Dashboard tell who’s watching the video and what parts of the video the students find confusing</a:t>
            </a:r>
          </a:p>
          <a:p>
            <a:r>
              <a:rPr lang="en-US" dirty="0"/>
              <a:t>Example 1</a:t>
            </a:r>
          </a:p>
          <a:p>
            <a:pPr lvl="1"/>
            <a:r>
              <a:rPr lang="en-US" dirty="0"/>
              <a:t>Stanford uses </a:t>
            </a:r>
            <a:r>
              <a:rPr lang="en-US" dirty="0" err="1"/>
              <a:t>Panopto</a:t>
            </a:r>
            <a:r>
              <a:rPr lang="en-US" dirty="0"/>
              <a:t> to create video ‘micro-lectures’ that can be reused by many </a:t>
            </a:r>
            <a:r>
              <a:rPr lang="en-US" dirty="0" err="1"/>
              <a:t>instructures</a:t>
            </a:r>
            <a:endParaRPr lang="en-US" dirty="0"/>
          </a:p>
          <a:p>
            <a:pPr lvl="1"/>
            <a:r>
              <a:rPr lang="en-US" dirty="0"/>
              <a:t>Georgetown uses </a:t>
            </a:r>
            <a:r>
              <a:rPr lang="en-US" dirty="0" err="1"/>
              <a:t>Panopto</a:t>
            </a:r>
            <a:r>
              <a:rPr lang="en-US" dirty="0"/>
              <a:t> to put interactive quizzes in their videos and track student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8EAC0-7B4F-44D3-8AD8-CB250269DD8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5799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B575CF16220D4DB4EF200B0B15D974" ma:contentTypeVersion="0" ma:contentTypeDescription="Create a new document." ma:contentTypeScope="" ma:versionID="013e94cdc9b79fd362c8620152aa4c2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80A6CE-E8AA-4468-B65C-4C1578DEA80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ABDABF2-D7BA-4897-8999-5B5A69AEA7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F35120-97D7-4666-AEED-733ECB22FB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387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2_Default Design</vt:lpstr>
      <vt:lpstr>PowerPoint Presentation</vt:lpstr>
      <vt:lpstr>Recommendations</vt:lpstr>
      <vt:lpstr>Cloud-Based File Sharing</vt:lpstr>
      <vt:lpstr>Organized Communication</vt:lpstr>
      <vt:lpstr>Access, Share, &amp; Re-use Video 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Jason Freels</cp:lastModifiedBy>
  <cp:revision>417</cp:revision>
  <dcterms:created xsi:type="dcterms:W3CDTF">2010-05-28T18:07:16Z</dcterms:created>
  <dcterms:modified xsi:type="dcterms:W3CDTF">2017-04-13T18:54:07Z</dcterms:modified>
</cp:coreProperties>
</file>