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6"/>
  </p:notesMasterIdLst>
  <p:sldIdLst>
    <p:sldId id="256" r:id="rId5"/>
    <p:sldId id="282" r:id="rId6"/>
    <p:sldId id="257" r:id="rId7"/>
    <p:sldId id="274" r:id="rId8"/>
    <p:sldId id="275" r:id="rId9"/>
    <p:sldId id="276" r:id="rId10"/>
    <p:sldId id="277" r:id="rId11"/>
    <p:sldId id="279" r:id="rId12"/>
    <p:sldId id="285" r:id="rId13"/>
    <p:sldId id="278" r:id="rId14"/>
    <p:sldId id="283" r:id="rId15"/>
    <p:sldId id="284" r:id="rId16"/>
    <p:sldId id="280" r:id="rId17"/>
    <p:sldId id="281" r:id="rId18"/>
    <p:sldId id="286" r:id="rId19"/>
    <p:sldId id="287" r:id="rId20"/>
    <p:sldId id="291" r:id="rId21"/>
    <p:sldId id="273" r:id="rId22"/>
    <p:sldId id="288" r:id="rId23"/>
    <p:sldId id="289" r:id="rId24"/>
    <p:sldId id="290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339933"/>
    <a:srgbClr val="CC0000"/>
    <a:srgbClr val="99FF33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2" autoAdjust="0"/>
    <p:restoredTop sz="87353" autoAdjust="0"/>
  </p:normalViewPr>
  <p:slideViewPr>
    <p:cSldViewPr snapToGrid="0">
      <p:cViewPr varScale="1">
        <p:scale>
          <a:sx n="76" d="100"/>
          <a:sy n="76" d="100"/>
        </p:scale>
        <p:origin x="20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2BBA8E-DB17-4641-946F-DB0B8956ED4D}" type="datetimeFigureOut">
              <a:rPr lang="en-US"/>
              <a:pPr>
                <a:defRPr/>
              </a:pPr>
              <a:t>4/13/2017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1BC8F6D-6676-4276-8F0B-30922D4D48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930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C8F6D-6676-4276-8F0B-30922D4D484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81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auto">
          <a:xfrm>
            <a:off x="166688" y="217488"/>
            <a:ext cx="747553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1170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0287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4838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68EAC0-7B4F-44D3-8AD8-CB250269DD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8017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1488D1-063D-4E4D-9071-9D890A7CE7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46755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ChangeArrowheads="1"/>
          </p:cNvSpPr>
          <p:nvPr/>
        </p:nvSpPr>
        <p:spPr bwMode="auto">
          <a:xfrm flipV="1">
            <a:off x="0" y="6426200"/>
            <a:ext cx="9129713" cy="1047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82981" tIns="41493" rIns="82981" bIns="41493" anchor="ctr"/>
          <a:lstStyle>
            <a:lvl1pPr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 flipV="1">
            <a:off x="0" y="996950"/>
            <a:ext cx="9144000" cy="122238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82981" tIns="41493" rIns="82981" bIns="41493" anchor="ctr"/>
          <a:lstStyle>
            <a:lvl1pPr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88" y="0"/>
            <a:ext cx="77724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1F08132-875B-4E19-9D0B-ACEEB2DA5C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5" r:id="rId2"/>
    <p:sldLayoutId id="2147484076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right.edu/information-technology/services/interactive-video-distance-learning-ivdl-classroom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190500" y="1228725"/>
            <a:ext cx="8707438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71" tIns="45636" rIns="91271" bIns="45636" anchor="ctr"/>
          <a:lstStyle/>
          <a:p>
            <a:pPr algn="ctr" defTabSz="914408">
              <a:lnSpc>
                <a:spcPct val="120000"/>
              </a:lnSpc>
              <a:defRPr/>
            </a:pPr>
            <a:r>
              <a:rPr lang="en-US" sz="3600" b="1" i="1" dirty="0">
                <a:solidFill>
                  <a:srgbClr val="000066"/>
                </a:solidFill>
                <a:latin typeface="Arial" charset="0"/>
                <a:cs typeface="+mn-cs"/>
              </a:rPr>
              <a:t>QIP External Discovery Team</a:t>
            </a:r>
          </a:p>
          <a:p>
            <a:pPr algn="ctr" defTabSz="914408">
              <a:lnSpc>
                <a:spcPct val="120000"/>
              </a:lnSpc>
              <a:defRPr/>
            </a:pPr>
            <a:r>
              <a:rPr lang="en-US" sz="3600" b="1" i="1" dirty="0">
                <a:solidFill>
                  <a:srgbClr val="000066"/>
                </a:solidFill>
                <a:latin typeface="Arial" charset="0"/>
                <a:cs typeface="+mn-cs"/>
              </a:rPr>
              <a:t>eLearning Technologies</a:t>
            </a:r>
            <a:endParaRPr lang="en-US" sz="2000" i="1" dirty="0">
              <a:solidFill>
                <a:srgbClr val="000066"/>
              </a:solidFill>
              <a:latin typeface="Arial" charset="0"/>
              <a:cs typeface="+mn-cs"/>
            </a:endParaRPr>
          </a:p>
        </p:txBody>
      </p:sp>
      <p:sp>
        <p:nvSpPr>
          <p:cNvPr id="3075" name="Text Box 9"/>
          <p:cNvSpPr txBox="1">
            <a:spLocks noChangeArrowheads="1"/>
          </p:cNvSpPr>
          <p:nvPr/>
        </p:nvSpPr>
        <p:spPr bwMode="auto">
          <a:xfrm>
            <a:off x="519113" y="3795713"/>
            <a:ext cx="79565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71" tIns="45636" rIns="91271" bIns="45636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800" b="1" dirty="0">
                <a:solidFill>
                  <a:srgbClr val="000066"/>
                </a:solidFill>
              </a:rPr>
              <a:t>Maj Jason Freels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66"/>
                </a:solidFill>
              </a:rPr>
              <a:t>Air Force Institute of Technology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dirty="0">
              <a:solidFill>
                <a:srgbClr val="00206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dirty="0">
              <a:solidFill>
                <a:srgbClr val="00206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66"/>
                </a:solidFill>
              </a:rPr>
              <a:t>Jan 2017</a:t>
            </a:r>
            <a:endParaRPr lang="en-US" altLang="en-US" i="1" dirty="0">
              <a:solidFill>
                <a:srgbClr val="000066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dirty="0">
              <a:solidFill>
                <a:srgbClr val="00206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sz="2400" dirty="0"/>
              <a:t>File sharing and collaboration site for researchers &amp; developers</a:t>
            </a:r>
          </a:p>
          <a:p>
            <a:pPr lvl="1"/>
            <a:r>
              <a:rPr lang="en-US" sz="2400" dirty="0"/>
              <a:t>Originally created for software developers but has expanded to a larger population of users</a:t>
            </a:r>
          </a:p>
          <a:p>
            <a:pPr lvl="1"/>
            <a:r>
              <a:rPr lang="en-US" sz="2400" dirty="0"/>
              <a:t>Already in use by faculty/students all over AFIT</a:t>
            </a:r>
          </a:p>
          <a:p>
            <a:pPr lvl="1"/>
            <a:r>
              <a:rPr lang="en-US" sz="2400" dirty="0"/>
              <a:t>Is the 60</a:t>
            </a:r>
            <a:r>
              <a:rPr lang="en-US" sz="2400" baseline="30000" dirty="0"/>
              <a:t>th</a:t>
            </a:r>
            <a:r>
              <a:rPr lang="en-US" sz="2400" dirty="0"/>
              <a:t> most trafficked website in the world (Higher than cnn.com, espn.com and craigslist.com)</a:t>
            </a:r>
          </a:p>
          <a:p>
            <a:pPr lvl="1"/>
            <a:r>
              <a:rPr lang="en-US" sz="2400" dirty="0"/>
              <a:t>Integrates with everything</a:t>
            </a:r>
          </a:p>
          <a:p>
            <a:pPr lvl="1"/>
            <a:r>
              <a:rPr lang="en-US" sz="2400" dirty="0"/>
              <a:t>Collaborate in ways other file storage sites can’t</a:t>
            </a:r>
          </a:p>
          <a:p>
            <a:pPr lvl="1"/>
            <a:r>
              <a:rPr lang="en-US" sz="2400" dirty="0"/>
              <a:t>Understanding how GitHub works can take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49622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ZyBooks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sz="2600" dirty="0"/>
              <a:t>Interactive web-based textbooks to replace static books for several STEM courses</a:t>
            </a:r>
          </a:p>
          <a:p>
            <a:pPr lvl="1"/>
            <a:r>
              <a:rPr lang="en-US" sz="2600" dirty="0"/>
              <a:t>High quality content created by faculty at leading universities</a:t>
            </a:r>
          </a:p>
          <a:p>
            <a:pPr lvl="1"/>
            <a:r>
              <a:rPr lang="en-US" sz="2600" dirty="0"/>
              <a:t>Includes embedded quizzes</a:t>
            </a:r>
          </a:p>
          <a:p>
            <a:pPr lvl="1"/>
            <a:r>
              <a:rPr lang="en-US" sz="2600" dirty="0"/>
              <a:t>While the content in each </a:t>
            </a:r>
            <a:r>
              <a:rPr lang="en-US" sz="2600" dirty="0" err="1"/>
              <a:t>ZyBook</a:t>
            </a:r>
            <a:r>
              <a:rPr lang="en-US" sz="2600" dirty="0"/>
              <a:t> is very good – as of Jan 17, only 22 </a:t>
            </a:r>
            <a:r>
              <a:rPr lang="en-US" sz="2600" dirty="0" err="1"/>
              <a:t>ZyBooks</a:t>
            </a:r>
            <a:r>
              <a:rPr lang="en-US" sz="2600" dirty="0"/>
              <a:t> have been produced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3043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YuJa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sz="2400" dirty="0"/>
              <a:t>Cloud-based lecture capture platform </a:t>
            </a:r>
          </a:p>
          <a:p>
            <a:pPr lvl="1"/>
            <a:r>
              <a:rPr lang="en-US" sz="2400" dirty="0"/>
              <a:t>Provides “DVR for the Classroom” capabilities</a:t>
            </a:r>
          </a:p>
          <a:p>
            <a:pPr lvl="1"/>
            <a:r>
              <a:rPr lang="en-US" sz="2400" dirty="0"/>
              <a:t>Includes hardware, software, web and mobile platforms for classrooms of all sizes </a:t>
            </a:r>
          </a:p>
          <a:p>
            <a:pPr lvl="1"/>
            <a:r>
              <a:rPr lang="en-US" sz="2400" dirty="0"/>
              <a:t>Powered by YuJa Cloud – a high-performance video management and delivery system</a:t>
            </a:r>
          </a:p>
          <a:p>
            <a:pPr lvl="1"/>
            <a:r>
              <a:rPr lang="en-US" sz="2400" dirty="0"/>
              <a:t>Capture, store and stream media content across within learning management systems, intranet, and public internet presence</a:t>
            </a:r>
          </a:p>
          <a:p>
            <a:pPr lvl="1"/>
            <a:r>
              <a:rPr lang="en-US" sz="2400" dirty="0"/>
              <a:t>Web-based video classroom platform to scale online training and education programs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944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eLearning Backpack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sz="2400" dirty="0"/>
              <a:t>UC Initiative provides faculty members with backpacks loaded with eLearning technologies</a:t>
            </a:r>
          </a:p>
          <a:p>
            <a:pPr lvl="2"/>
            <a:r>
              <a:rPr lang="en-US" sz="2000" dirty="0"/>
              <a:t>Backpackers attend monthly community meetings</a:t>
            </a:r>
          </a:p>
          <a:p>
            <a:pPr lvl="2"/>
            <a:r>
              <a:rPr lang="en-US" sz="2000" dirty="0"/>
              <a:t>Backpackers attend required faculty development sessions</a:t>
            </a:r>
          </a:p>
          <a:p>
            <a:pPr lvl="2"/>
            <a:r>
              <a:rPr lang="en-US" sz="2000" dirty="0"/>
              <a:t>Backpackers engage assigned eLearning consultant and/or mentor on a regular basis</a:t>
            </a:r>
          </a:p>
          <a:p>
            <a:pPr lvl="2"/>
            <a:r>
              <a:rPr lang="en-US" sz="2000" dirty="0"/>
              <a:t>Backpackers implement plans in at least one course in multiple terms for both fall and spring semesters</a:t>
            </a:r>
          </a:p>
          <a:p>
            <a:pPr lvl="2"/>
            <a:r>
              <a:rPr lang="en-US" sz="2000" dirty="0"/>
              <a:t>Backpackers participate in the evaluation process</a:t>
            </a:r>
          </a:p>
          <a:p>
            <a:pPr lvl="2"/>
            <a:r>
              <a:rPr lang="en-US" sz="2000" dirty="0"/>
              <a:t>Backpackers must be willing to share experiences with the university community by creating a reflective video</a:t>
            </a:r>
          </a:p>
          <a:p>
            <a:pPr lvl="2"/>
            <a:r>
              <a:rPr lang="en-US" sz="2000" dirty="0"/>
              <a:t>Backpackers consult with mentors on lessons learned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70743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Interactive Video Distance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sz="2400" dirty="0"/>
              <a:t>Connects two or more classrooms with audio and video equipment that enables participants to see and talk with other remote locations</a:t>
            </a:r>
          </a:p>
          <a:p>
            <a:pPr lvl="1"/>
            <a:r>
              <a:rPr lang="en-US" sz="2400" dirty="0"/>
              <a:t>Students in one classroom may be joined by students at another campus - or by students at any IVDL - equipped classroom in the world</a:t>
            </a:r>
            <a:endParaRPr lang="en-US" sz="2800" dirty="0"/>
          </a:p>
          <a:p>
            <a:pPr lvl="1"/>
            <a:r>
              <a:rPr lang="en-US" sz="2400" dirty="0"/>
              <a:t>Enables remote, synchronous classes</a:t>
            </a:r>
          </a:p>
          <a:p>
            <a:pPr lvl="1"/>
            <a:r>
              <a:rPr lang="en-US" sz="2400" dirty="0"/>
              <a:t>Consist of a 3 camera system that tracks professor and allows students to connect and broadcast</a:t>
            </a:r>
          </a:p>
          <a:p>
            <a:pPr lvl="1"/>
            <a:r>
              <a:rPr lang="en-US" sz="2400" dirty="0"/>
              <a:t>List of components and video demonstration can be viewed </a:t>
            </a:r>
            <a:r>
              <a:rPr lang="en-US" sz="2400" b="1" dirty="0">
                <a:solidFill>
                  <a:srgbClr val="0070C0"/>
                </a:solidFill>
                <a:hlinkClick r:id="rId2" tooltip="https://www.wright.edu/information-technology/services/interactive-video-distance-learning-ivdl-classrooms"/>
              </a:rPr>
              <a:t>HERE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88807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NEC </a:t>
            </a:r>
            <a:r>
              <a:rPr lang="en-US" sz="3200" dirty="0" err="1"/>
              <a:t>ThinkHub</a:t>
            </a:r>
            <a:r>
              <a:rPr lang="en-US" sz="3200" dirty="0"/>
              <a:t>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dirty="0"/>
              <a:t>Multiuser software application designed to help teams to ideate, visualize, and problem solve</a:t>
            </a:r>
            <a:endParaRPr lang="en-US" sz="4000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Presents more than 10 computer screens simultaneously, consolidates information on one 80” touchscreen monitor </a:t>
            </a:r>
          </a:p>
          <a:p>
            <a:pPr lvl="1"/>
            <a:r>
              <a:rPr lang="en-US" dirty="0"/>
              <a:t>Multiple users share their screens simultaneously, instead of hovering around an individual screen or switching the view of a shared screen</a:t>
            </a:r>
          </a:p>
          <a:p>
            <a:pPr lvl="1"/>
            <a:r>
              <a:rPr lang="en-US" dirty="0"/>
              <a:t>Requires </a:t>
            </a:r>
            <a:r>
              <a:rPr lang="en-US" dirty="0" err="1"/>
              <a:t>particapants</a:t>
            </a:r>
            <a:r>
              <a:rPr lang="en-US" dirty="0"/>
              <a:t> to be on the local LAN</a:t>
            </a:r>
          </a:p>
          <a:p>
            <a:pPr lvl="1"/>
            <a:r>
              <a:rPr lang="en-US" dirty="0" err="1"/>
              <a:t>ThinkHub</a:t>
            </a:r>
            <a:r>
              <a:rPr lang="en-US" dirty="0"/>
              <a:t> includes:</a:t>
            </a:r>
          </a:p>
          <a:p>
            <a:pPr lvl="2"/>
            <a:r>
              <a:rPr lang="en-US" dirty="0"/>
              <a:t>80” NEC Monitor</a:t>
            </a:r>
          </a:p>
          <a:p>
            <a:pPr lvl="2"/>
            <a:r>
              <a:rPr lang="en-US" dirty="0"/>
              <a:t>10 Point Touch Overlay</a:t>
            </a:r>
          </a:p>
          <a:p>
            <a:pPr lvl="2"/>
            <a:r>
              <a:rPr lang="en-US" dirty="0"/>
              <a:t>Hub Software installed on MAC Mini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86416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sz="2400" dirty="0"/>
              <a:t>Learning is moving online – the types of content educators use to teach is becoming more dynamic and interactive</a:t>
            </a:r>
          </a:p>
          <a:p>
            <a:pPr lvl="2"/>
            <a:r>
              <a:rPr lang="en-US" sz="2000" dirty="0"/>
              <a:t>Interactive plots and tables</a:t>
            </a:r>
          </a:p>
          <a:p>
            <a:pPr lvl="2"/>
            <a:r>
              <a:rPr lang="en-US" sz="2000" dirty="0"/>
              <a:t>Videos</a:t>
            </a:r>
          </a:p>
          <a:p>
            <a:pPr lvl="2"/>
            <a:r>
              <a:rPr lang="en-US" sz="2000" dirty="0"/>
              <a:t>Quizzes &amp; online surveys</a:t>
            </a:r>
          </a:p>
          <a:p>
            <a:pPr lvl="2"/>
            <a:r>
              <a:rPr lang="en-US" sz="2000" dirty="0"/>
              <a:t>JavaScript-based apps </a:t>
            </a:r>
            <a:endParaRPr lang="en-US" sz="2400" dirty="0"/>
          </a:p>
          <a:p>
            <a:pPr lvl="1"/>
            <a:r>
              <a:rPr lang="en-US" sz="2400" dirty="0"/>
              <a:t>HTML is the standard for presenting these types of content</a:t>
            </a:r>
          </a:p>
          <a:p>
            <a:pPr lvl="1"/>
            <a:r>
              <a:rPr lang="en-US" sz="2400" dirty="0"/>
              <a:t>Markdown is a human-readable syntax allowing users to render .txt files in to HTML5, pdf, .</a:t>
            </a:r>
            <a:r>
              <a:rPr lang="en-US" sz="2400" dirty="0" err="1"/>
              <a:t>docx</a:t>
            </a:r>
            <a:r>
              <a:rPr lang="en-US" sz="2400" dirty="0"/>
              <a:t> formats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71198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Massive Open Online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sz="2400" dirty="0"/>
              <a:t>Offer instruction in topics for which instructors wish their students knew but don’t have time to teach</a:t>
            </a:r>
          </a:p>
          <a:p>
            <a:pPr lvl="2"/>
            <a:r>
              <a:rPr lang="en-US" sz="2000" dirty="0"/>
              <a:t>Programming</a:t>
            </a:r>
          </a:p>
          <a:p>
            <a:pPr lvl="2"/>
            <a:r>
              <a:rPr lang="en-US" sz="2000" dirty="0"/>
              <a:t>Data Science</a:t>
            </a:r>
          </a:p>
          <a:p>
            <a:pPr lvl="2"/>
            <a:r>
              <a:rPr lang="en-US" sz="2000" dirty="0"/>
              <a:t>Big Data</a:t>
            </a:r>
          </a:p>
          <a:p>
            <a:pPr lvl="1"/>
            <a:r>
              <a:rPr lang="en-US" sz="2400" dirty="0"/>
              <a:t>Universities are partnering with the institutions that provide these courses</a:t>
            </a:r>
          </a:p>
          <a:p>
            <a:pPr lvl="1"/>
            <a:r>
              <a:rPr lang="en-US" sz="2400" dirty="0"/>
              <a:t>Many of these courses are free, but that is expected to change soon</a:t>
            </a:r>
          </a:p>
          <a:p>
            <a:pPr lvl="1"/>
            <a:r>
              <a:rPr lang="en-US" sz="2400" dirty="0"/>
              <a:t>Knowledge grows fast, can faculty keep their courses up to date as they become more interdisciplinary?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44887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784381-D6C1-4353-B774-E203F71A01FA}" type="slidenum">
              <a:rPr lang="en-US" altLang="en-US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 eLearning Tools</a:t>
            </a:r>
          </a:p>
        </p:txBody>
      </p:sp>
      <p:sp>
        <p:nvSpPr>
          <p:cNvPr id="4100" name="Content Placeholder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Box</a:t>
            </a:r>
          </a:p>
          <a:p>
            <a:pPr marL="912812" lvl="1" indent="-514350"/>
            <a:r>
              <a:rPr lang="en-US" altLang="en-US" sz="2600" dirty="0"/>
              <a:t>Why? </a:t>
            </a:r>
          </a:p>
          <a:p>
            <a:pPr marL="1312862" lvl="2" indent="-514350"/>
            <a:r>
              <a:rPr lang="en-US" altLang="en-US" sz="2200" dirty="0"/>
              <a:t>AFIT’s file sharing and collaboration capabilities suck and slow down the process of getting work done (Let’s be honest)</a:t>
            </a:r>
          </a:p>
          <a:p>
            <a:pPr marL="1312862" lvl="2" indent="-514350"/>
            <a:r>
              <a:rPr lang="en-US" altLang="en-US" sz="2200" dirty="0"/>
              <a:t>Although these services aren’t technically available at AFIT most faculty and students use them on their own machines </a:t>
            </a:r>
          </a:p>
          <a:p>
            <a:pPr marL="1312862" lvl="2" indent="-514350"/>
            <a:r>
              <a:rPr lang="en-US" altLang="en-US" sz="2200" dirty="0"/>
              <a:t>Several institutions have indicated that the ability to collaborate and share files is the one capability they can not live without</a:t>
            </a:r>
          </a:p>
        </p:txBody>
      </p:sp>
    </p:spTree>
    <p:extLst>
      <p:ext uri="{BB962C8B-B14F-4D97-AF65-F5344CB8AC3E}">
        <p14:creationId xmlns:p14="http://schemas.microsoft.com/office/powerpoint/2010/main" val="189746216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 eLearning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en-US" sz="2800" dirty="0"/>
              <a:t>Slack for Enterprise</a:t>
            </a:r>
          </a:p>
          <a:p>
            <a:pPr marL="912812" lvl="1" indent="-514350"/>
            <a:r>
              <a:rPr lang="en-US" altLang="en-US" sz="2600" dirty="0"/>
              <a:t>Why?</a:t>
            </a:r>
          </a:p>
          <a:p>
            <a:pPr marL="1312862" lvl="2" indent="-514350"/>
            <a:r>
              <a:rPr lang="en-US" altLang="en-US" sz="2200" dirty="0"/>
              <a:t>Along with sharing files, faculty and students need to be able to communicate around these files quickly.</a:t>
            </a:r>
          </a:p>
          <a:p>
            <a:pPr marL="1312862" lvl="2" indent="-514350"/>
            <a:r>
              <a:rPr lang="en-US" altLang="en-US" sz="2200" dirty="0"/>
              <a:t>Often this communication occurs between </a:t>
            </a:r>
            <a:r>
              <a:rPr lang="en-US" altLang="en-US" sz="2200" dirty="0" err="1"/>
              <a:t>ppl</a:t>
            </a:r>
            <a:r>
              <a:rPr lang="en-US" altLang="en-US" sz="2200" dirty="0"/>
              <a:t> at WPAFB and others stationed at bases around the world</a:t>
            </a:r>
          </a:p>
          <a:p>
            <a:pPr marL="1312862" lvl="2" indent="-514350"/>
            <a:r>
              <a:rPr lang="en-US" altLang="en-US" sz="2200" dirty="0"/>
              <a:t>Slack makes it easy for faculty to communicate with students</a:t>
            </a:r>
          </a:p>
          <a:p>
            <a:pPr marL="1312862" lvl="2" indent="-514350"/>
            <a:r>
              <a:rPr lang="en-US" altLang="en-US" sz="2200" dirty="0"/>
              <a:t>Slack also makes it easy for students to communicate with each other</a:t>
            </a:r>
          </a:p>
          <a:p>
            <a:pPr marL="1312862" lvl="2" indent="-514350"/>
            <a:r>
              <a:rPr lang="en-US" altLang="en-US" sz="2200" dirty="0"/>
              <a:t>In modern communication Slack is the biggest and most established service 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3883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784381-D6C1-4353-B774-E203F71A01FA}" type="slidenum">
              <a:rPr lang="en-US" altLang="en-US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eLearning Technologies Reviewed</a:t>
            </a:r>
          </a:p>
        </p:txBody>
      </p:sp>
      <p:sp>
        <p:nvSpPr>
          <p:cNvPr id="4100" name="Content Placeholder 3"/>
          <p:cNvSpPr>
            <a:spLocks noGrp="1"/>
          </p:cNvSpPr>
          <p:nvPr>
            <p:ph idx="1"/>
          </p:nvPr>
        </p:nvSpPr>
        <p:spPr bwMode="auto">
          <a:xfrm>
            <a:off x="381000" y="1447800"/>
            <a:ext cx="3816927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en-US" sz="2800" dirty="0"/>
              <a:t>Box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en-US" sz="2800" dirty="0"/>
              <a:t>Slack for Enterprise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en-US" sz="2800" dirty="0" err="1"/>
              <a:t>ZyBooks</a:t>
            </a:r>
            <a:endParaRPr lang="en-US" altLang="en-US" sz="2800" dirty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en-US" sz="2800" dirty="0"/>
              <a:t>Zoom Video Communications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en-US" sz="2800" dirty="0" err="1"/>
              <a:t>Yula</a:t>
            </a:r>
            <a:endParaRPr lang="en-US" altLang="en-US" sz="2800" dirty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en-US" sz="2800" dirty="0" err="1"/>
              <a:t>Sharestream</a:t>
            </a:r>
            <a:endParaRPr lang="en-US" altLang="en-US" sz="2800" dirty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en-US" sz="2800" dirty="0"/>
              <a:t>NEC </a:t>
            </a:r>
            <a:r>
              <a:rPr lang="en-US" altLang="en-US" sz="2800" dirty="0" err="1"/>
              <a:t>ThinkHub</a:t>
            </a:r>
            <a:r>
              <a:rPr lang="en-US" altLang="en-US" sz="2800" dirty="0"/>
              <a:t> Base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842164" y="1447800"/>
            <a:ext cx="394161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spcBef>
                <a:spcPts val="1200"/>
              </a:spcBef>
              <a:buFont typeface="+mj-lt"/>
              <a:buAutoNum type="arabicPeriod" startAt="8"/>
            </a:pPr>
            <a:r>
              <a:rPr lang="en-US" altLang="en-US" sz="2800" kern="0" dirty="0"/>
              <a:t>GitHub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 startAt="8"/>
            </a:pPr>
            <a:r>
              <a:rPr lang="en-US" altLang="en-US" sz="2800" kern="0" dirty="0"/>
              <a:t>3Play Media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 startAt="8"/>
            </a:pPr>
            <a:r>
              <a:rPr lang="en-US" altLang="en-US" sz="2800" kern="0" dirty="0"/>
              <a:t>Sandbox Classroom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 startAt="8"/>
            </a:pPr>
            <a:r>
              <a:rPr lang="en-US" altLang="en-US" sz="2800" kern="0" dirty="0"/>
              <a:t>Interactive Video Distance Learning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 startAt="8"/>
            </a:pPr>
            <a:r>
              <a:rPr lang="en-US" altLang="en-US" sz="2800" dirty="0"/>
              <a:t>eLearning Backpack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 startAt="8"/>
            </a:pPr>
            <a:r>
              <a:rPr lang="en-US" altLang="en-US" sz="2800" dirty="0"/>
              <a:t>Instructure ARC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 startAt="8"/>
            </a:pPr>
            <a:r>
              <a:rPr lang="en-US" altLang="en-US" sz="2800" dirty="0"/>
              <a:t>Markdown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 startAt="8"/>
            </a:pPr>
            <a:r>
              <a:rPr lang="en-US" altLang="en-US" sz="2800" dirty="0"/>
              <a:t>MOOC’s</a:t>
            </a:r>
          </a:p>
          <a:p>
            <a:pPr marL="0" indent="0">
              <a:spcBef>
                <a:spcPts val="1200"/>
              </a:spcBef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964002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 eLearning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 startAt="3"/>
            </a:pPr>
            <a:r>
              <a:rPr lang="en-US" altLang="en-US" sz="2800" dirty="0" err="1"/>
              <a:t>Sharestream</a:t>
            </a:r>
            <a:endParaRPr lang="en-US" altLang="en-US" sz="2800" dirty="0"/>
          </a:p>
          <a:p>
            <a:pPr marL="912812" lvl="1" indent="-514350"/>
            <a:r>
              <a:rPr lang="en-US" altLang="en-US" sz="2600" dirty="0"/>
              <a:t>Why?</a:t>
            </a:r>
          </a:p>
          <a:p>
            <a:pPr marL="1312862" lvl="2" indent="-514350"/>
            <a:r>
              <a:rPr lang="en-US" altLang="en-US" sz="2200" dirty="0"/>
              <a:t>AFIT already has a lot of video learning content</a:t>
            </a:r>
          </a:p>
          <a:p>
            <a:pPr marL="1312862" lvl="2" indent="-514350"/>
            <a:r>
              <a:rPr lang="en-US" altLang="en-US" sz="2200" dirty="0"/>
              <a:t>Much of this content could be used across multiple courses (i.e. math content)</a:t>
            </a:r>
          </a:p>
          <a:p>
            <a:pPr marL="1312862" lvl="2" indent="-514350"/>
            <a:r>
              <a:rPr lang="en-US" altLang="en-US" sz="2200" dirty="0" err="1"/>
              <a:t>Sharestream</a:t>
            </a:r>
            <a:r>
              <a:rPr lang="en-US" altLang="en-US" sz="2200" dirty="0"/>
              <a:t> offers the ability to index, search, and retrieve video content</a:t>
            </a:r>
          </a:p>
          <a:p>
            <a:pPr marL="1312862" lvl="2" indent="-514350"/>
            <a:r>
              <a:rPr lang="en-US" altLang="en-US" sz="2200" dirty="0"/>
              <a:t>Imagine how many faculty have their own lectures on teaching linear regression why not create one ‘Best-of’ lecture and let other faculty use it? </a:t>
            </a:r>
          </a:p>
          <a:p>
            <a:pPr marL="1312862" lvl="2" indent="-514350"/>
            <a:r>
              <a:rPr lang="en-US" altLang="en-US" sz="2200" dirty="0"/>
              <a:t>This could simplify the process of creating or updating course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77860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 eLearning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 startAt="4"/>
            </a:pPr>
            <a:r>
              <a:rPr lang="en-US" altLang="en-US" sz="2800" dirty="0"/>
              <a:t>Markdown</a:t>
            </a:r>
          </a:p>
          <a:p>
            <a:pPr marL="912812" lvl="1" indent="-514350"/>
            <a:r>
              <a:rPr lang="en-US" altLang="en-US" sz="2600" dirty="0"/>
              <a:t>Why?</a:t>
            </a:r>
          </a:p>
          <a:p>
            <a:pPr marL="1312862" lvl="2" indent="-514350"/>
            <a:r>
              <a:rPr lang="en-US" altLang="en-US" sz="2200" dirty="0"/>
              <a:t>It is foolish to think that we can keep up with new technology just by buying a product</a:t>
            </a:r>
          </a:p>
          <a:p>
            <a:pPr marL="1312862" lvl="2" indent="-514350"/>
            <a:r>
              <a:rPr lang="en-US" altLang="en-US" sz="2200" dirty="0"/>
              <a:t>Open source tools have far surpassed proprietary tools in terms of </a:t>
            </a:r>
            <a:r>
              <a:rPr lang="en-US" altLang="en-US" sz="2200"/>
              <a:t>their capability </a:t>
            </a:r>
            <a:endParaRPr lang="en-US" altLang="en-US" sz="2200" dirty="0"/>
          </a:p>
          <a:p>
            <a:pPr marL="1312862" lvl="2" indent="-514350"/>
            <a:r>
              <a:rPr lang="en-US" altLang="en-US" sz="2200" dirty="0"/>
              <a:t>Markdown allows students and faculty to work together regardless of their preferred output format</a:t>
            </a:r>
          </a:p>
          <a:p>
            <a:pPr marL="1312862" lvl="2" indent="-514350"/>
            <a:r>
              <a:rPr lang="en-US" altLang="en-US" sz="2200" dirty="0"/>
              <a:t>Markdown brings text, code, videos, everything together in one file</a:t>
            </a:r>
          </a:p>
          <a:p>
            <a:pPr marL="1312862" lvl="2" indent="-514350"/>
            <a:r>
              <a:rPr lang="en-US" altLang="en-US" sz="2200" dirty="0"/>
              <a:t>Student work is completely open (if I have a question as to why a plot looks the way it does I have everything in from of and can fix it myself)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41181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784381-D6C1-4353-B774-E203F71A01FA}" type="slidenum">
              <a:rPr lang="en-US" altLang="en-US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Box</a:t>
            </a:r>
          </a:p>
        </p:txBody>
      </p:sp>
      <p:sp>
        <p:nvSpPr>
          <p:cNvPr id="4100" name="Content Placeholder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/>
              <a:t>Overview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On-line file-sharing, storage and collaboration service catering to individual users as well as businesses</a:t>
            </a:r>
          </a:p>
          <a:p>
            <a:pPr lvl="1">
              <a:spcBef>
                <a:spcPts val="1200"/>
              </a:spcBef>
            </a:pPr>
            <a:r>
              <a:rPr lang="en-US" altLang="en-US" sz="2400" b="1" dirty="0">
                <a:solidFill>
                  <a:srgbClr val="0070C0"/>
                </a:solidFill>
              </a:rPr>
              <a:t>Like Dropbox and Google Drive</a:t>
            </a:r>
            <a:r>
              <a:rPr lang="en-US" altLang="en-US" sz="2400" dirty="0"/>
              <a:t>, Box allows users to collaborate on documents anywhere in the world</a:t>
            </a:r>
          </a:p>
          <a:p>
            <a:pPr lvl="1">
              <a:spcBef>
                <a:spcPts val="1200"/>
              </a:spcBef>
            </a:pPr>
            <a:r>
              <a:rPr lang="en-US" altLang="en-US" sz="2400" b="1" dirty="0">
                <a:solidFill>
                  <a:srgbClr val="00B050"/>
                </a:solidFill>
              </a:rPr>
              <a:t>Unlike Dropbox and Google Drive</a:t>
            </a:r>
            <a:r>
              <a:rPr lang="en-US" altLang="en-US" sz="2400" dirty="0"/>
              <a:t>, Box is focused on the enterprise with increased security features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Box provides a deep integration with the Canvas LMS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Allows for single sign access within the Canvas LMS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Excellent apps available for PC, iOS, and Android</a:t>
            </a:r>
          </a:p>
          <a:p>
            <a:endParaRPr lang="en-US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784381-D6C1-4353-B774-E203F71A01FA}" type="slidenum">
              <a:rPr lang="en-US" altLang="en-US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Slack for Enterprise</a:t>
            </a:r>
          </a:p>
        </p:txBody>
      </p:sp>
      <p:sp>
        <p:nvSpPr>
          <p:cNvPr id="4100" name="Content Placeholder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/>
              <a:t>Overview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Cloud-based team collaboration tool</a:t>
            </a:r>
            <a:r>
              <a:rPr lang="en-US" dirty="0"/>
              <a:t> 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Simplifies communication via direct messages, chats, and video calls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Share and comment on files with collaborators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Organize communication into channels according to decisions, courses, etc.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Search all communication history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Integrations with almost every popular app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Is </a:t>
            </a:r>
            <a:r>
              <a:rPr lang="en-US" altLang="en-US" sz="2400" b="1" dirty="0">
                <a:solidFill>
                  <a:srgbClr val="FF0000"/>
                </a:solidFill>
              </a:rPr>
              <a:t>killing email </a:t>
            </a:r>
            <a:r>
              <a:rPr lang="en-US" altLang="en-US" sz="2400" dirty="0"/>
              <a:t>at many institutions 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18734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784381-D6C1-4353-B774-E203F71A01FA}" type="slidenum">
              <a:rPr lang="en-US" altLang="en-US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Zoom Video Communications</a:t>
            </a:r>
          </a:p>
        </p:txBody>
      </p:sp>
      <p:sp>
        <p:nvSpPr>
          <p:cNvPr id="4100" name="Content Placeholder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/>
              <a:t>Overview</a:t>
            </a:r>
          </a:p>
          <a:p>
            <a:pPr lvl="1"/>
            <a:r>
              <a:rPr lang="en-US" sz="2400" dirty="0"/>
              <a:t>Allows faculty and staff to host video conferencing meetings from their desk</a:t>
            </a:r>
          </a:p>
          <a:p>
            <a:pPr lvl="1"/>
            <a:r>
              <a:rPr lang="en-US" sz="2400" dirty="0"/>
              <a:t>Record meetings and share screens during meetings</a:t>
            </a:r>
          </a:p>
          <a:p>
            <a:pPr lvl="1"/>
            <a:r>
              <a:rPr lang="en-US" dirty="0"/>
              <a:t>Can host/join meetings using mobile devices (Android &amp; iOS</a:t>
            </a:r>
          </a:p>
          <a:p>
            <a:pPr lvl="1"/>
            <a:r>
              <a:rPr lang="en-US" altLang="en-US" sz="2400" dirty="0"/>
              <a:t>P</a:t>
            </a:r>
            <a:r>
              <a:rPr lang="en-US" dirty="0"/>
              <a:t>articipants in meetings do not have to have a Zoom account</a:t>
            </a:r>
          </a:p>
          <a:p>
            <a:pPr lvl="1"/>
            <a:r>
              <a:rPr lang="en-US" altLang="en-US" sz="2400" dirty="0"/>
              <a:t>Offers subscription service for ‘next-gen’ conference room </a:t>
            </a:r>
            <a:r>
              <a:rPr lang="en-US" altLang="en-US" sz="2400" dirty="0" err="1"/>
              <a:t>infrasctucture</a:t>
            </a:r>
            <a:r>
              <a:rPr lang="en-US" altLang="en-US" sz="2400" dirty="0"/>
              <a:t> – called “Zoom Rooms”</a:t>
            </a:r>
          </a:p>
        </p:txBody>
      </p:sp>
    </p:spTree>
    <p:extLst>
      <p:ext uri="{BB962C8B-B14F-4D97-AF65-F5344CB8AC3E}">
        <p14:creationId xmlns:p14="http://schemas.microsoft.com/office/powerpoint/2010/main" val="19947797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3Play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sz="2400" dirty="0"/>
              <a:t>Closed captioning, transcription, &amp; subtitling solutions for eLearning</a:t>
            </a:r>
          </a:p>
          <a:p>
            <a:pPr lvl="1"/>
            <a:r>
              <a:rPr lang="en-US" sz="2400" dirty="0"/>
              <a:t>Captions comply with ADA Title II and Title III standards, Section 504 and Section 508 standards, and the proposed Section 508 refresh</a:t>
            </a:r>
          </a:p>
          <a:p>
            <a:pPr lvl="1"/>
            <a:r>
              <a:rPr lang="en-US" sz="2400" dirty="0"/>
              <a:t>Provides several plugins that make videos and playlists searchable and interactive</a:t>
            </a:r>
          </a:p>
          <a:p>
            <a:pPr lvl="1"/>
            <a:r>
              <a:rPr lang="en-US" sz="2400" dirty="0"/>
              <a:t>Guarantee over 99% transcription accuracy – measured accuracy rate is 99.6%</a:t>
            </a:r>
          </a:p>
          <a:p>
            <a:pPr lvl="1"/>
            <a:r>
              <a:rPr lang="en-US" sz="2400" dirty="0"/>
              <a:t>Integrations with many other media transcription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4585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Instructure 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sz="2400" dirty="0"/>
              <a:t>Next Gen video platform deployed on 26 October</a:t>
            </a:r>
          </a:p>
          <a:p>
            <a:pPr lvl="1"/>
            <a:r>
              <a:rPr lang="en-US" sz="2400" dirty="0"/>
              <a:t>Directly integrates into Canvas (both are Instructure products)</a:t>
            </a:r>
          </a:p>
          <a:p>
            <a:pPr lvl="1"/>
            <a:r>
              <a:rPr lang="en-US" sz="2400" dirty="0"/>
              <a:t>Enables tracking who viewed the video and when</a:t>
            </a:r>
          </a:p>
          <a:p>
            <a:pPr lvl="1"/>
            <a:r>
              <a:rPr lang="en-US" sz="2400" dirty="0"/>
              <a:t>Collaborate with others by commenting in the video (</a:t>
            </a:r>
            <a:r>
              <a:rPr lang="en-US" sz="2400" b="1" dirty="0">
                <a:solidFill>
                  <a:srgbClr val="00B050"/>
                </a:solidFill>
              </a:rPr>
              <a:t>as in you can write ON the video and others can see your comments when they watch the video</a:t>
            </a:r>
            <a:r>
              <a:rPr lang="en-US" sz="2400" dirty="0"/>
              <a:t>)</a:t>
            </a:r>
          </a:p>
          <a:p>
            <a:pPr lvl="1"/>
            <a:r>
              <a:rPr lang="en-US" dirty="0"/>
              <a:t>Provides analytics to analyze which videos students watch, how long they're watching and when they stop watching to measure engagement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7725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Sharestream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sz="2400" dirty="0"/>
              <a:t>System for uploading, transcoding, editing, storing, managing and delivering video and audio content in a secure and auditable environment worldwide</a:t>
            </a:r>
          </a:p>
          <a:p>
            <a:pPr lvl="1"/>
            <a:r>
              <a:rPr lang="en-US" sz="2400" dirty="0"/>
              <a:t>Easily upload, compress and transcode video</a:t>
            </a:r>
          </a:p>
          <a:p>
            <a:pPr lvl="1"/>
            <a:r>
              <a:rPr lang="en-US" sz="2400" dirty="0"/>
              <a:t>Perform online video editing and clip trimming</a:t>
            </a:r>
          </a:p>
          <a:p>
            <a:pPr lvl="1"/>
            <a:r>
              <a:rPr lang="en-US" sz="2400" dirty="0"/>
              <a:t>Tag content with metadata</a:t>
            </a:r>
          </a:p>
          <a:p>
            <a:pPr lvl="1"/>
            <a:r>
              <a:rPr lang="en-US" sz="2400" dirty="0"/>
              <a:t>Submit video assignments for assessment</a:t>
            </a:r>
          </a:p>
          <a:p>
            <a:pPr lvl="1"/>
            <a:r>
              <a:rPr lang="en-US" sz="2400" dirty="0"/>
              <a:t>Search and browse course media collections for the courses in which they are enrolled</a:t>
            </a:r>
          </a:p>
          <a:p>
            <a:pPr lvl="1"/>
            <a:r>
              <a:rPr lang="en-US" sz="2400" dirty="0"/>
              <a:t>Deliver rich media securely via a robust and scalable video-streaming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0996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Sandbox Classrooms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sz="2400" dirty="0"/>
              <a:t>Classroom in which multiple eLearning technologies are made available to instructors for testing new teaching methods or tools</a:t>
            </a:r>
          </a:p>
          <a:p>
            <a:pPr lvl="1"/>
            <a:r>
              <a:rPr lang="en-US" sz="2400" dirty="0"/>
              <a:t>Able to run multiple collaboration technologies simultaneously to get feedback and hard data on ease of use, costs of ownership, and frequency of incident reports.</a:t>
            </a:r>
          </a:p>
          <a:p>
            <a:pPr lvl="1"/>
            <a:r>
              <a:rPr lang="en-US" sz="2400" dirty="0"/>
              <a:t>Sandbox classrooms have been established by many universities</a:t>
            </a:r>
          </a:p>
          <a:p>
            <a:pPr lvl="2"/>
            <a:r>
              <a:rPr lang="en-US" sz="2000" dirty="0"/>
              <a:t>Central Florida</a:t>
            </a:r>
          </a:p>
          <a:p>
            <a:pPr lvl="2"/>
            <a:r>
              <a:rPr lang="en-US" sz="2000" dirty="0"/>
              <a:t>NC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4845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B575CF16220D4DB4EF200B0B15D974" ma:contentTypeVersion="0" ma:contentTypeDescription="Create a new document." ma:contentTypeScope="" ma:versionID="013e94cdc9b79fd362c8620152aa4c2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80A6CE-E8AA-4468-B65C-4C1578DEA80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2F35120-97D7-4666-AEED-733ECB22FB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ABDABF2-D7BA-4897-8999-5B5A69AEA7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5048</TotalTime>
  <Words>1395</Words>
  <Application>Microsoft Office PowerPoint</Application>
  <PresentationFormat>On-screen Show (4:3)</PresentationFormat>
  <Paragraphs>196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2_Default Design</vt:lpstr>
      <vt:lpstr>PowerPoint Presentation</vt:lpstr>
      <vt:lpstr>eLearning Technologies Reviewed</vt:lpstr>
      <vt:lpstr>Box</vt:lpstr>
      <vt:lpstr>Slack for Enterprise</vt:lpstr>
      <vt:lpstr>Zoom Video Communications</vt:lpstr>
      <vt:lpstr>3Play Media</vt:lpstr>
      <vt:lpstr>Instructure ARC</vt:lpstr>
      <vt:lpstr>Sharestream</vt:lpstr>
      <vt:lpstr>Sandbox Classrooms</vt:lpstr>
      <vt:lpstr>GitHub</vt:lpstr>
      <vt:lpstr>ZyBooks</vt:lpstr>
      <vt:lpstr>YuJa</vt:lpstr>
      <vt:lpstr>eLearning Backpack</vt:lpstr>
      <vt:lpstr>Interactive Video Distance Learning</vt:lpstr>
      <vt:lpstr>NEC ThinkHub Base</vt:lpstr>
      <vt:lpstr>Markdown</vt:lpstr>
      <vt:lpstr>Massive Open Online Courses</vt:lpstr>
      <vt:lpstr>Top eLearning Tools</vt:lpstr>
      <vt:lpstr>Top eLearning Tools</vt:lpstr>
      <vt:lpstr>Top eLearning Tools</vt:lpstr>
      <vt:lpstr>Top eLearning Tools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Jason Freels</cp:lastModifiedBy>
  <cp:revision>431</cp:revision>
  <dcterms:created xsi:type="dcterms:W3CDTF">2010-05-28T18:07:16Z</dcterms:created>
  <dcterms:modified xsi:type="dcterms:W3CDTF">2017-04-13T17:30:35Z</dcterms:modified>
</cp:coreProperties>
</file>