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1" r:id="rId3"/>
    <p:sldId id="317" r:id="rId4"/>
    <p:sldId id="319" r:id="rId5"/>
    <p:sldId id="321" r:id="rId6"/>
    <p:sldId id="345" r:id="rId7"/>
    <p:sldId id="318" r:id="rId8"/>
    <p:sldId id="342" r:id="rId9"/>
    <p:sldId id="322" r:id="rId10"/>
    <p:sldId id="326" r:id="rId11"/>
    <p:sldId id="346" r:id="rId12"/>
    <p:sldId id="347" r:id="rId13"/>
    <p:sldId id="348" r:id="rId14"/>
    <p:sldId id="363" r:id="rId15"/>
    <p:sldId id="324" r:id="rId16"/>
    <p:sldId id="350" r:id="rId17"/>
    <p:sldId id="354" r:id="rId18"/>
    <p:sldId id="355" r:id="rId19"/>
    <p:sldId id="356" r:id="rId20"/>
    <p:sldId id="357" r:id="rId21"/>
    <p:sldId id="358" r:id="rId22"/>
    <p:sldId id="359" r:id="rId23"/>
    <p:sldId id="360" r:id="rId24"/>
    <p:sldId id="361" r:id="rId25"/>
    <p:sldId id="362" r:id="rId26"/>
    <p:sldId id="28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58" d="100"/>
          <a:sy n="58" d="100"/>
        </p:scale>
        <p:origin x="78"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5F3CD-30EF-4F30-AF96-369897B884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189BEA-361D-4EE4-B947-DBA42FC8A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AED4C6-33E2-4210-8C1B-9B36632C1D76}"/>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22F62985-F242-461C-8DDD-F4AF6E10F5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E96B5B-072F-4CDC-A4AD-143805195B6D}"/>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214715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790EA-2665-4D8A-AB54-1A5191BB1F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2613E6-363E-473F-B17C-F7AA93ED22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C83042-6331-4078-B56F-7B6135F8954B}"/>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63FC7B1E-332D-4F43-9D47-88D143FD6A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8DC43E-4D99-4A10-9A7A-B9F9222A8B59}"/>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66716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A5F70E-F12E-4769-B44C-37689C2692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43A752-142A-4E93-94BC-8A583465BBD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0EFA60-3A20-4A3F-83E8-C6E0275374D4}"/>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65357800-30C6-46A6-9B0F-7DC76BC1DF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160C12-548F-4220-9788-7B187EF45EAB}"/>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412104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EE7DC-14C9-4B86-8B46-9F37B4FDCD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DD6408-17B7-447F-8F09-404D0AC3291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9091BB-8BCB-47E7-8674-1143B2D4D651}"/>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6F689BFB-5095-438B-803F-328319AE89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73210F-4709-4C07-A524-F49827ACF9FB}"/>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287154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591CB-7C4C-49C7-97B6-744DF98A69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E661C4-DFB3-456D-AF89-68119E41FA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5BBEB7-7757-48F9-8678-5D88A8425C52}"/>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B16B5E11-3063-416B-980B-A846697D44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5F3E42-DD01-42C0-A157-D07E712DDEA4}"/>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287883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F6234-9675-42F3-84F8-B7954B6477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A6894C-EF8E-4D75-9297-C08FB8FCE5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C2FA39-6AA8-4CF9-9CF1-8A8FA4031C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C6AD19-A29D-4FC3-9383-5E7CD17131EF}"/>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6" name="页脚占位符 5">
            <a:extLst>
              <a:ext uri="{FF2B5EF4-FFF2-40B4-BE49-F238E27FC236}">
                <a16:creationId xmlns:a16="http://schemas.microsoft.com/office/drawing/2014/main" id="{69D46B67-9DE4-4D5B-88A8-FF7E1F080A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5C8394-77C8-4FFA-A4FC-1B9CC92C8A7E}"/>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285246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1D410-51E0-4D32-8CD4-6309402EA0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EA4FF9-6201-4D91-AF79-BEA9B0898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F33C3C-F9F8-477D-8AA9-CAEEE44F73E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3D6CF0-DC4E-4440-8EDD-473BE78BB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7ADB5F-D8D9-40FD-8601-2C110C714F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896048B-03AF-4D3E-A187-508E320DDD8F}"/>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8" name="页脚占位符 7">
            <a:extLst>
              <a:ext uri="{FF2B5EF4-FFF2-40B4-BE49-F238E27FC236}">
                <a16:creationId xmlns:a16="http://schemas.microsoft.com/office/drawing/2014/main" id="{6F5B5116-F3D6-4B7D-BE5D-7293E608F1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16CCBD8-FD67-4952-8466-86B6675BB839}"/>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173955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285FC-3322-4C9E-9A93-27989123825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869081-3CEA-4CFE-B263-A66A16276218}"/>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4" name="页脚占位符 3">
            <a:extLst>
              <a:ext uri="{FF2B5EF4-FFF2-40B4-BE49-F238E27FC236}">
                <a16:creationId xmlns:a16="http://schemas.microsoft.com/office/drawing/2014/main" id="{94C4817C-8545-4EF9-B968-F4E7B779D6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7D5086-B77A-48FD-8CF8-664657A5F11A}"/>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71746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F5BBC5-08F4-45CF-ACB8-8CDF73A66894}"/>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3" name="页脚占位符 2">
            <a:extLst>
              <a:ext uri="{FF2B5EF4-FFF2-40B4-BE49-F238E27FC236}">
                <a16:creationId xmlns:a16="http://schemas.microsoft.com/office/drawing/2014/main" id="{E7529C5C-2D64-4F5F-9B26-127A502C3C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BF397E-DD84-4A07-B560-9776FADB646D}"/>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396336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219D4-82CE-420E-BBA6-FEF17F7630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47355A-F548-497A-BA25-401D5528E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535D309-2B53-4E15-9CDB-97C8453C8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1ADFEC-7160-42DB-BA09-B2DC6848380A}"/>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6" name="页脚占位符 5">
            <a:extLst>
              <a:ext uri="{FF2B5EF4-FFF2-40B4-BE49-F238E27FC236}">
                <a16:creationId xmlns:a16="http://schemas.microsoft.com/office/drawing/2014/main" id="{A079F5D6-6DE5-4A9D-B818-482CF25276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D45AC4-C296-4A2E-B12E-A63485F7E5BE}"/>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261897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E4001-8888-4C2B-AEFC-B8485F6980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93ED6F-9F52-4429-904F-B684E766F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A0E16D-CEFF-4EF3-B391-93518E48B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BA7FD5-29A1-48E5-82C9-391314A8D5D4}"/>
              </a:ext>
            </a:extLst>
          </p:cNvPr>
          <p:cNvSpPr>
            <a:spLocks noGrp="1"/>
          </p:cNvSpPr>
          <p:nvPr>
            <p:ph type="dt" sz="half" idx="10"/>
          </p:nvPr>
        </p:nvSpPr>
        <p:spPr/>
        <p:txBody>
          <a:bodyPr/>
          <a:lstStyle/>
          <a:p>
            <a:fld id="{A459F33E-52CE-436B-AA36-9EFF21C8B18B}" type="datetimeFigureOut">
              <a:rPr lang="zh-CN" altLang="en-US" smtClean="0"/>
              <a:t>2021/10/9</a:t>
            </a:fld>
            <a:endParaRPr lang="zh-CN" altLang="en-US"/>
          </a:p>
        </p:txBody>
      </p:sp>
      <p:sp>
        <p:nvSpPr>
          <p:cNvPr id="6" name="页脚占位符 5">
            <a:extLst>
              <a:ext uri="{FF2B5EF4-FFF2-40B4-BE49-F238E27FC236}">
                <a16:creationId xmlns:a16="http://schemas.microsoft.com/office/drawing/2014/main" id="{6F388EC8-0A7C-4E5A-8F1F-81E9EBDA8A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CB6E9E-B677-4FD3-A245-E29CF4BE3158}"/>
              </a:ext>
            </a:extLst>
          </p:cNvPr>
          <p:cNvSpPr>
            <a:spLocks noGrp="1"/>
          </p:cNvSpPr>
          <p:nvPr>
            <p:ph type="sldNum" sz="quarter" idx="12"/>
          </p:nvPr>
        </p:nvSpPr>
        <p:spPr/>
        <p:txBody>
          <a:body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392475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51BDC2-4CF3-4A26-B697-E1F31703A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0EC036-CDA0-40F6-85D6-1999B0B1B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B0D6F9-9CD6-4922-9EA5-798B1BB1B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9F33E-52CE-436B-AA36-9EFF21C8B18B}"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71714013-3393-45C3-83D5-24AAFA475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3FCE29-B99B-491F-88D7-D098685EC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52BF9-746C-4D08-8F20-E418D035DD25}" type="slidenum">
              <a:rPr lang="zh-CN" altLang="en-US" smtClean="0"/>
              <a:t>‹#›</a:t>
            </a:fld>
            <a:endParaRPr lang="zh-CN" altLang="en-US"/>
          </a:p>
        </p:txBody>
      </p:sp>
    </p:spTree>
    <p:extLst>
      <p:ext uri="{BB962C8B-B14F-4D97-AF65-F5344CB8AC3E}">
        <p14:creationId xmlns:p14="http://schemas.microsoft.com/office/powerpoint/2010/main" val="3008243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E87F742-7D69-4783-A80A-BBC484B3F370}"/>
              </a:ext>
            </a:extLst>
          </p:cNvPr>
          <p:cNvPicPr>
            <a:picLocks noChangeAspect="1"/>
          </p:cNvPicPr>
          <p:nvPr/>
        </p:nvPicPr>
        <p:blipFill>
          <a:blip r:embed="rId2"/>
          <a:stretch>
            <a:fillRect/>
          </a:stretch>
        </p:blipFill>
        <p:spPr>
          <a:xfrm>
            <a:off x="-1" y="-33906"/>
            <a:ext cx="12192001" cy="6891906"/>
          </a:xfrm>
          <a:prstGeom prst="rect">
            <a:avLst/>
          </a:prstGeom>
        </p:spPr>
      </p:pic>
      <p:sp>
        <p:nvSpPr>
          <p:cNvPr id="2" name="标题 1">
            <a:extLst>
              <a:ext uri="{FF2B5EF4-FFF2-40B4-BE49-F238E27FC236}">
                <a16:creationId xmlns:a16="http://schemas.microsoft.com/office/drawing/2014/main" id="{344DF659-1680-427D-8676-C592F67B4A5E}"/>
              </a:ext>
            </a:extLst>
          </p:cNvPr>
          <p:cNvSpPr>
            <a:spLocks noGrp="1"/>
          </p:cNvSpPr>
          <p:nvPr>
            <p:ph type="ctrTitle"/>
          </p:nvPr>
        </p:nvSpPr>
        <p:spPr>
          <a:xfrm>
            <a:off x="0" y="270076"/>
            <a:ext cx="5856514" cy="651723"/>
          </a:xfrm>
        </p:spPr>
        <p:txBody>
          <a:bodyPr>
            <a:normAutofit/>
          </a:bodyPr>
          <a:lstStyle/>
          <a:p>
            <a:pPr>
              <a:lnSpc>
                <a:spcPts val="3200"/>
              </a:lnSpc>
            </a:pPr>
            <a:r>
              <a:rPr kumimoji="1" lang="zh-CN" altLang="en-US" sz="3200" b="1" dirty="0">
                <a:solidFill>
                  <a:srgbClr val="0070C0"/>
                </a:solidFill>
                <a:latin typeface="Times New Roman" panose="02020603050405020304" pitchFamily="18" charset="0"/>
                <a:ea typeface="隶书" panose="02010509060101010101" pitchFamily="49" charset="-122"/>
                <a:cs typeface="+mn-cs"/>
              </a:rPr>
              <a:t>中华礼仪</a:t>
            </a:r>
            <a:r>
              <a:rPr kumimoji="1" lang="en-US" altLang="zh-CN" sz="3200" b="1" dirty="0">
                <a:solidFill>
                  <a:srgbClr val="0070C0"/>
                </a:solidFill>
                <a:latin typeface="Times New Roman" panose="02020603050405020304" pitchFamily="18" charset="0"/>
                <a:ea typeface="隶书" panose="02010509060101010101" pitchFamily="49" charset="-122"/>
                <a:cs typeface="+mn-cs"/>
              </a:rPr>
              <a:t>:</a:t>
            </a:r>
            <a:r>
              <a:rPr kumimoji="1" lang="zh-CN" altLang="en-US" sz="3200" b="1" dirty="0">
                <a:solidFill>
                  <a:srgbClr val="0070C0"/>
                </a:solidFill>
                <a:latin typeface="Times New Roman" panose="02020603050405020304" pitchFamily="18" charset="0"/>
                <a:ea typeface="隶书" panose="02010509060101010101" pitchFamily="49" charset="-122"/>
                <a:cs typeface="+mn-cs"/>
              </a:rPr>
              <a:t>传统与重建   第三讲</a:t>
            </a:r>
          </a:p>
        </p:txBody>
      </p:sp>
      <p:sp>
        <p:nvSpPr>
          <p:cNvPr id="3" name="副标题 2">
            <a:extLst>
              <a:ext uri="{FF2B5EF4-FFF2-40B4-BE49-F238E27FC236}">
                <a16:creationId xmlns:a16="http://schemas.microsoft.com/office/drawing/2014/main" id="{69EFED73-8D01-4430-9BB6-B2EDCD70BA7F}"/>
              </a:ext>
            </a:extLst>
          </p:cNvPr>
          <p:cNvSpPr>
            <a:spLocks noGrp="1"/>
          </p:cNvSpPr>
          <p:nvPr>
            <p:ph type="subTitle" idx="1"/>
          </p:nvPr>
        </p:nvSpPr>
        <p:spPr>
          <a:xfrm>
            <a:off x="267908" y="1568013"/>
            <a:ext cx="8811381" cy="3392361"/>
          </a:xfrm>
        </p:spPr>
        <p:txBody>
          <a:bodyPr>
            <a:noAutofit/>
          </a:bodyPr>
          <a:lstStyle/>
          <a:p>
            <a:pPr algn="l"/>
            <a:r>
              <a:rPr lang="zh-CN" altLang="en-US" sz="6000" b="1" dirty="0">
                <a:ea typeface="华文行楷" panose="02010800040101010101" pitchFamily="2" charset="-122"/>
              </a:rPr>
              <a:t>常礼礼义</a:t>
            </a:r>
            <a:endParaRPr lang="en-US" altLang="zh-CN" sz="6000" b="1" dirty="0">
              <a:ea typeface="华文行楷" panose="02010800040101010101" pitchFamily="2" charset="-122"/>
            </a:endParaRPr>
          </a:p>
          <a:p>
            <a:pPr algn="l"/>
            <a:r>
              <a:rPr lang="zh-CN" altLang="en-US" sz="3200" b="1" dirty="0">
                <a:latin typeface="宋体" panose="02010600030101010101" pitchFamily="2" charset="-122"/>
                <a:ea typeface="宋体" panose="02010600030101010101" pitchFamily="2" charset="-122"/>
              </a:rPr>
              <a:t>      一、生命的结构与摄养</a:t>
            </a:r>
            <a:endParaRPr lang="en-US" altLang="zh-CN" sz="3200" b="1" dirty="0">
              <a:latin typeface="宋体" panose="02010600030101010101" pitchFamily="2" charset="-122"/>
              <a:ea typeface="宋体" panose="02010600030101010101" pitchFamily="2" charset="-122"/>
            </a:endParaRPr>
          </a:p>
          <a:p>
            <a:pPr algn="l"/>
            <a:r>
              <a:rPr lang="zh-CN" altLang="en-US" sz="3200" b="1" dirty="0">
                <a:latin typeface="宋体" panose="02010600030101010101" pitchFamily="2" charset="-122"/>
                <a:ea typeface="宋体" panose="02010600030101010101" pitchFamily="2" charset="-122"/>
              </a:rPr>
              <a:t>      二、生命的对境与调适</a:t>
            </a:r>
            <a:endParaRPr lang="en-US" altLang="zh-CN" sz="3200" b="1" dirty="0">
              <a:latin typeface="宋体" panose="02010600030101010101" pitchFamily="2" charset="-122"/>
              <a:ea typeface="宋体" panose="02010600030101010101" pitchFamily="2" charset="-122"/>
            </a:endParaRPr>
          </a:p>
          <a:p>
            <a:pPr algn="l"/>
            <a:r>
              <a:rPr lang="zh-CN" altLang="en-US" sz="3200" b="1" dirty="0">
                <a:latin typeface="宋体" panose="02010600030101010101" pitchFamily="2" charset="-122"/>
                <a:ea typeface="宋体" panose="02010600030101010101" pitchFamily="2" charset="-122"/>
              </a:rPr>
              <a:t>      三、生命的格局与修证</a:t>
            </a:r>
            <a:endParaRPr lang="zh-CN" altLang="en-US" sz="3200" dirty="0">
              <a:latin typeface="宋体" panose="02010600030101010101" pitchFamily="2" charset="-122"/>
              <a:ea typeface="宋体" panose="02010600030101010101" pitchFamily="2" charset="-122"/>
            </a:endParaRPr>
          </a:p>
        </p:txBody>
      </p:sp>
      <p:sp>
        <p:nvSpPr>
          <p:cNvPr id="4" name="Text Box 9">
            <a:extLst>
              <a:ext uri="{FF2B5EF4-FFF2-40B4-BE49-F238E27FC236}">
                <a16:creationId xmlns:a16="http://schemas.microsoft.com/office/drawing/2014/main" id="{20A34D36-DB54-4AF9-BECB-7A46AA2C364B}"/>
              </a:ext>
            </a:extLst>
          </p:cNvPr>
          <p:cNvSpPr txBox="1">
            <a:spLocks noChangeArrowheads="1"/>
          </p:cNvSpPr>
          <p:nvPr/>
        </p:nvSpPr>
        <p:spPr bwMode="auto">
          <a:xfrm>
            <a:off x="5666015" y="5624112"/>
            <a:ext cx="65259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buFontTx/>
              <a:buNone/>
            </a:pPr>
            <a:r>
              <a:rPr lang="zh-CN" altLang="en-US" sz="4800" b="1" i="1" dirty="0">
                <a:latin typeface="Times New Roman" panose="02020603050405020304" pitchFamily="18" charset="0"/>
                <a:ea typeface="隶书" panose="02010509060101010101" pitchFamily="49" charset="-122"/>
              </a:rPr>
              <a:t> </a:t>
            </a:r>
            <a:r>
              <a:rPr lang="zh-CN" altLang="en-US" sz="3600" b="1" dirty="0">
                <a:solidFill>
                  <a:srgbClr val="0070C0"/>
                </a:solidFill>
                <a:latin typeface="Times New Roman" panose="02020603050405020304" pitchFamily="18" charset="0"/>
                <a:ea typeface="隶书" panose="02010509060101010101" pitchFamily="49" charset="-122"/>
              </a:rPr>
              <a:t>关长龙    </a:t>
            </a:r>
            <a:r>
              <a:rPr lang="en-US" altLang="zh-CN" sz="3600" b="1" dirty="0">
                <a:solidFill>
                  <a:srgbClr val="0070C0"/>
                </a:solidFill>
                <a:latin typeface="Times New Roman" panose="02020603050405020304" pitchFamily="18" charset="0"/>
                <a:ea typeface="隶书" panose="02010509060101010101" pitchFamily="49" charset="-122"/>
              </a:rPr>
              <a:t>xiexiutang@126.com</a:t>
            </a:r>
          </a:p>
        </p:txBody>
      </p:sp>
    </p:spTree>
    <p:extLst>
      <p:ext uri="{BB962C8B-B14F-4D97-AF65-F5344CB8AC3E}">
        <p14:creationId xmlns:p14="http://schemas.microsoft.com/office/powerpoint/2010/main" val="3469987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147155"/>
            <a:ext cx="10406743" cy="5037513"/>
          </a:xfrm>
        </p:spPr>
        <p:txBody>
          <a:bodyPr>
            <a:normAutofit/>
          </a:bodyPr>
          <a:lstStyle/>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）万物</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《庄子·则阳》：</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今计物之数，不止于万，而期曰万物者，以数之多者号而读之也。</a:t>
            </a:r>
          </a:p>
          <a:p>
            <a:r>
              <a:rPr lang="zh-CN" altLang="zh-CN" dirty="0">
                <a:latin typeface="宋体" panose="02010600030101010101" pitchFamily="2" charset="-122"/>
                <a:ea typeface="宋体" panose="02010600030101010101" pitchFamily="2" charset="-122"/>
              </a:rPr>
              <a:t>《玉篇》云：</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凡生天地之间皆谓物也。</a:t>
            </a:r>
            <a:endParaRPr lang="en-US" altLang="zh-CN" dirty="0">
              <a:latin typeface="楷体" panose="02010609060101010101" pitchFamily="49" charset="-122"/>
              <a:ea typeface="楷体" panose="02010609060101010101" pitchFamily="49" charset="-122"/>
            </a:endParaRPr>
          </a:p>
          <a:p>
            <a:r>
              <a:rPr lang="zh-CN" altLang="zh-CN" dirty="0">
                <a:latin typeface="宋体" panose="02010600030101010101" pitchFamily="2" charset="-122"/>
                <a:ea typeface="宋体" panose="02010600030101010101" pitchFamily="2" charset="-122"/>
              </a:rPr>
              <a:t>周敦颐《太极图说》</a:t>
            </a:r>
            <a:r>
              <a:rPr lang="zh-CN" altLang="en-US" dirty="0">
                <a:latin typeface="宋体" panose="02010600030101010101" pitchFamily="2" charset="-122"/>
                <a:ea typeface="宋体" panose="02010600030101010101" pitchFamily="2" charset="-122"/>
              </a:rPr>
              <a:t>：</a:t>
            </a:r>
            <a:br>
              <a:rPr lang="en-US" altLang="zh-CN" dirty="0"/>
            </a:br>
            <a:r>
              <a:rPr lang="en-US" altLang="zh-CN" dirty="0"/>
              <a:t>    </a:t>
            </a:r>
            <a:r>
              <a:rPr lang="zh-CN" altLang="zh-CN" dirty="0">
                <a:latin typeface="楷体" panose="02010609060101010101" pitchFamily="49" charset="-122"/>
                <a:ea typeface="楷体" panose="02010609060101010101" pitchFamily="49" charset="-122"/>
              </a:rPr>
              <a:t>无极之真，二五之精，妙合而凝。乾道成男，坤道成女。二气交感，化生万物。万物生生而变化无穷焉。</a:t>
            </a:r>
            <a:endParaRPr lang="en-US" altLang="zh-CN" dirty="0">
              <a:latin typeface="楷体" panose="02010609060101010101" pitchFamily="49" charset="-122"/>
              <a:ea typeface="楷体" panose="02010609060101010101" pitchFamily="49" charset="-122"/>
            </a:endParaRPr>
          </a:p>
          <a:p>
            <a:r>
              <a:rPr lang="zh-CN" altLang="en-US" dirty="0">
                <a:latin typeface="宋体" panose="02010600030101010101" pitchFamily="2" charset="-122"/>
                <a:ea typeface="宋体" panose="02010600030101010101" pitchFamily="2" charset="-122"/>
              </a:rPr>
              <a:t>主体的</a:t>
            </a:r>
            <a:r>
              <a:rPr lang="zh-CN" altLang="zh-CN" dirty="0">
                <a:latin typeface="宋体" panose="02010600030101010101" pitchFamily="2" charset="-122"/>
                <a:ea typeface="宋体" panose="02010600030101010101" pitchFamily="2" charset="-122"/>
              </a:rPr>
              <a:t>生命</a:t>
            </a:r>
            <a:r>
              <a:rPr lang="zh-CN" altLang="en-US" dirty="0">
                <a:latin typeface="宋体" panose="02010600030101010101" pitchFamily="2" charset="-122"/>
                <a:ea typeface="宋体" panose="02010600030101010101" pitchFamily="2" charset="-122"/>
              </a:rPr>
              <a:t>与万物皆从本体来，所以主体与万物的和谐共处必然也要建立在本体秩序上才能实现。</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0332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579418"/>
            <a:ext cx="10406743" cy="4538748"/>
          </a:xfrm>
        </p:spPr>
        <p:txBody>
          <a:bodyPr>
            <a:normAutofit/>
          </a:bodyPr>
          <a:lstStyle/>
          <a:p>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rPr>
              <a:t>社会对境：家国与天下</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）家</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《说文解字》：“家，家，居也，从宀，豭省声。”</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何九盈：“男子结婚为‘有室’，女子结婚为‘有家’。‘室家’指的就是夫妇。”“室”“家”的造字义与母系氏族晚期的婚姻形式相合，这种婚姻形式在近代社会中也有遗存，如云南纳西族的走访婚。</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2524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565265"/>
            <a:ext cx="10406743" cy="5769033"/>
          </a:xfrm>
        </p:spPr>
        <p:txBody>
          <a:bodyPr>
            <a:normAutofit lnSpcReduction="10000"/>
          </a:bodyPr>
          <a:lstStyle/>
          <a:p>
            <a:r>
              <a:rPr lang="zh-CN" altLang="zh-CN" dirty="0">
                <a:latin typeface="宋体" panose="02010600030101010101" pitchFamily="2" charset="-122"/>
                <a:ea typeface="宋体" panose="02010600030101010101" pitchFamily="2" charset="-122"/>
              </a:rPr>
              <a:t>《说文解字》：妻，妇与己齐者也。从女，从屮，从又。又，持事，妻职也，屮声。（段注以为“屮声”衍）</a:t>
            </a:r>
          </a:p>
          <a:p>
            <a:r>
              <a:rPr lang="zh-CN" altLang="zh-CN" dirty="0">
                <a:latin typeface="宋体" panose="02010600030101010101" pitchFamily="2" charset="-122"/>
                <a:ea typeface="宋体" panose="02010600030101010101" pitchFamily="2" charset="-122"/>
              </a:rPr>
              <a:t>《礼记·郊特牲》：一与之齐，终身不改，故夫死不嫁。</a:t>
            </a:r>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《白虎通·嫁娶》：妻者，齐也，与夫齐体，自天子下至于庶人，其义一也。</a:t>
            </a:r>
            <a:br>
              <a:rPr lang="en-US" altLang="zh-CN" dirty="0">
                <a:latin typeface="宋体" panose="02010600030101010101" pitchFamily="2" charset="-122"/>
                <a:ea typeface="宋体" panose="02010600030101010101" pitchFamily="2" charset="-122"/>
              </a:rPr>
            </a:b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家人，女正位乎内，男正位乎外。男女正，天地之大义也。（《周易》家人彖辞）</a:t>
            </a:r>
          </a:p>
          <a:p>
            <a:r>
              <a:rPr lang="zh-CN" altLang="zh-CN" dirty="0">
                <a:latin typeface="宋体" panose="02010600030101010101" pitchFamily="2" charset="-122"/>
                <a:ea typeface="宋体" panose="02010600030101010101" pitchFamily="2" charset="-122"/>
              </a:rPr>
              <a:t>天子及诸侯合民事于外朝，合神事于内朝；自卿以下，合官职于外朝，合家事于内朝；</a:t>
            </a:r>
            <a:r>
              <a:rPr lang="zh-CN" altLang="en-US" dirty="0">
                <a:latin typeface="宋体" panose="02010600030101010101" pitchFamily="2" charset="-122"/>
                <a:ea typeface="宋体" panose="02010600030101010101" pitchFamily="2" charset="-122"/>
              </a:rPr>
              <a:t>寝</a:t>
            </a:r>
            <a:r>
              <a:rPr lang="zh-CN" altLang="zh-CN" dirty="0">
                <a:latin typeface="宋体" panose="02010600030101010101" pitchFamily="2" charset="-122"/>
                <a:ea typeface="宋体" panose="02010600030101010101" pitchFamily="2" charset="-122"/>
              </a:rPr>
              <a:t>门之内，妇人治其业焉。上下同之。（《国语·鲁语下》）</a:t>
            </a:r>
          </a:p>
          <a:p>
            <a:r>
              <a:rPr lang="zh-CN" altLang="zh-CN" dirty="0">
                <a:latin typeface="宋体" panose="02010600030101010101" pitchFamily="2" charset="-122"/>
                <a:ea typeface="宋体" panose="02010600030101010101" pitchFamily="2" charset="-122"/>
              </a:rPr>
              <a:t>男不言内，女不言外。（《礼记·内则》）</a:t>
            </a:r>
          </a:p>
          <a:p>
            <a:r>
              <a:rPr lang="zh-CN" altLang="zh-CN" dirty="0">
                <a:latin typeface="宋体" panose="02010600030101010101" pitchFamily="2" charset="-122"/>
                <a:ea typeface="宋体" panose="02010600030101010101" pitchFamily="2" charset="-122"/>
              </a:rPr>
              <a:t>夫受命于朝，妻受命于家。（《释名》卷</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63075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518558"/>
            <a:ext cx="10406743" cy="4765864"/>
          </a:xfrm>
        </p:spPr>
        <p:txBody>
          <a:bodyPr>
            <a:normAutofit lnSpcReduction="10000"/>
          </a:bodyPr>
          <a:lstStyle/>
          <a:p>
            <a:r>
              <a:rPr lang="zh-CN" altLang="zh-CN" dirty="0">
                <a:latin typeface="宋体" panose="02010600030101010101" pitchFamily="2" charset="-122"/>
                <a:ea typeface="宋体" panose="02010600030101010101" pitchFamily="2" charset="-122"/>
              </a:rPr>
              <a:t>吕思勉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中国制度史</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宗法盖仅贵族有之，以贵族食于人，可以聚族而居。平民食人，必逐田亩散处。贵族治人，其抟结不容涣散。平民治于人，于统系无所知。《丧服传》曰：“禽兽知母而不知父。野人曰：父母何算焉？都邑之士，则知尊祢矣。大夫及学士，则知尊祖矣。诸侯及其太祖，天子及其始祖之所自出。”其位愈尊，所追愈远，即可见平民于统系不甚了了。于统系不甚了了，自无所谓宗法矣。</a:t>
            </a:r>
            <a:endParaRPr lang="en-US" altLang="zh-CN" dirty="0">
              <a:latin typeface="楷体" panose="02010609060101010101" pitchFamily="49" charset="-122"/>
              <a:ea typeface="楷体" panose="02010609060101010101" pitchFamily="49" charset="-122"/>
            </a:endParaRPr>
          </a:p>
          <a:p>
            <a:r>
              <a:rPr lang="zh-CN" altLang="zh-CN" dirty="0">
                <a:latin typeface="宋体" panose="02010600030101010101" pitchFamily="2" charset="-122"/>
                <a:ea typeface="宋体" panose="02010600030101010101" pitchFamily="2" charset="-122"/>
              </a:rPr>
              <a:t>杜正胜</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古代社会与国家</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春秋晚期以后封建崩解，社会基本单位逐渐转变成为个体家庭，集权中央政府才有可能实现。……这些家庭就是史书所谓的“编户齐民”。编户齐民奠定秦汉以下两千五百年政治和社会的基础，直到今日依然未曾改变。</a:t>
            </a:r>
            <a:endParaRPr lang="zh-CN" altLang="en-US" dirty="0">
              <a:latin typeface="楷体" panose="02010609060101010101" pitchFamily="49" charset="-122"/>
              <a:ea typeface="楷体" panose="02010609060101010101" pitchFamily="49" charset="-122"/>
            </a:endParaRP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38942" y="365126"/>
            <a:ext cx="10014857" cy="1022804"/>
          </a:xfrm>
        </p:spPr>
        <p:txBody>
          <a:bodyPr/>
          <a:lstStyle/>
          <a:p>
            <a:endParaRPr lang="zh-CN" altLang="en-US" dirty="0"/>
          </a:p>
        </p:txBody>
      </p:sp>
    </p:spTree>
    <p:extLst>
      <p:ext uri="{BB962C8B-B14F-4D97-AF65-F5344CB8AC3E}">
        <p14:creationId xmlns:p14="http://schemas.microsoft.com/office/powerpoint/2010/main" val="33862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E3412-F6ED-42BB-9859-B2781410C1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753F047-93A6-4027-9C3D-819C3F0D335E}"/>
              </a:ext>
            </a:extLst>
          </p:cNvPr>
          <p:cNvSpPr>
            <a:spLocks noGrp="1"/>
          </p:cNvSpPr>
          <p:nvPr>
            <p:ph idx="1"/>
          </p:nvPr>
        </p:nvSpPr>
        <p:spPr/>
        <p:txBody>
          <a:bodyPr/>
          <a:lstStyle/>
          <a:p>
            <a:endParaRPr lang="zh-CN" altLang="en-US"/>
          </a:p>
        </p:txBody>
      </p:sp>
      <p:pic>
        <p:nvPicPr>
          <p:cNvPr id="1026" name="Picture 2" descr="https://gimg2.baidu.com/image_search/src=http%3A%2F%2Fimg3.doubanio.com%2Fview%2Fnote%2Fl%2Fpublic%2Fp62367741.jpg&amp;refer=http%3A%2F%2Fimg3.doubanio.com&amp;app=2002&amp;size=f9999,10000&amp;q=a80&amp;n=0&amp;g=0n&amp;fmt=jpeg?sec=1636332766&amp;t=e6d635f7602f3432e748525e788c7c32">
            <a:extLst>
              <a:ext uri="{FF2B5EF4-FFF2-40B4-BE49-F238E27FC236}">
                <a16:creationId xmlns:a16="http://schemas.microsoft.com/office/drawing/2014/main" id="{7F79ACE7-5FB4-4B48-898A-C53E6EE99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714896" y="332509"/>
            <a:ext cx="11238806" cy="5685906"/>
          </a:xfrm>
        </p:spPr>
        <p:txBody>
          <a:bodyPr>
            <a:normAutofit fontScale="92500"/>
          </a:bodyPr>
          <a:lstStyle/>
          <a:p>
            <a:pPr>
              <a:lnSpc>
                <a:spcPct val="110000"/>
              </a:lnSpc>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）国：</a:t>
            </a:r>
            <a:r>
              <a:rPr lang="zh-CN" altLang="zh-CN" dirty="0">
                <a:latin typeface="宋体" panose="02010600030101010101" pitchFamily="2" charset="-122"/>
                <a:ea typeface="宋体" panose="02010600030101010101" pitchFamily="2" charset="-122"/>
              </a:rPr>
              <a:t>本指三代分封制度下的诸侯国</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rPr>
              <a:t>自平王东迁（前</a:t>
            </a:r>
            <a:r>
              <a:rPr lang="en-US" altLang="zh-CN" dirty="0">
                <a:latin typeface="宋体" panose="02010600030101010101" pitchFamily="2" charset="-122"/>
                <a:ea typeface="宋体" panose="02010600030101010101" pitchFamily="2" charset="-122"/>
              </a:rPr>
              <a:t>770</a:t>
            </a:r>
            <a:r>
              <a:rPr lang="zh-CN" altLang="zh-CN" dirty="0">
                <a:latin typeface="宋体" panose="02010600030101010101" pitchFamily="2" charset="-122"/>
                <a:ea typeface="宋体" panose="02010600030101010101" pitchFamily="2" charset="-122"/>
              </a:rPr>
              <a:t>）至三家分晋（前</a:t>
            </a:r>
            <a:r>
              <a:rPr lang="en-US" altLang="zh-CN" dirty="0">
                <a:latin typeface="宋体" panose="02010600030101010101" pitchFamily="2" charset="-122"/>
                <a:ea typeface="宋体" panose="02010600030101010101" pitchFamily="2" charset="-122"/>
              </a:rPr>
              <a:t>453</a:t>
            </a:r>
            <a:r>
              <a:rPr lang="zh-CN" altLang="zh-CN" dirty="0">
                <a:latin typeface="宋体" panose="02010600030101010101" pitchFamily="2" charset="-122"/>
                <a:ea typeface="宋体" panose="02010600030101010101" pitchFamily="2" charset="-122"/>
              </a:rPr>
              <a:t>年三家灭智，前</a:t>
            </a:r>
            <a:r>
              <a:rPr lang="en-US" altLang="zh-CN" dirty="0">
                <a:latin typeface="宋体" panose="02010600030101010101" pitchFamily="2" charset="-122"/>
                <a:ea typeface="宋体" panose="02010600030101010101" pitchFamily="2" charset="-122"/>
              </a:rPr>
              <a:t>403</a:t>
            </a:r>
            <a:r>
              <a:rPr lang="zh-CN" altLang="zh-CN" dirty="0">
                <a:latin typeface="宋体" panose="02010600030101010101" pitchFamily="2" charset="-122"/>
                <a:ea typeface="宋体" panose="02010600030101010101" pitchFamily="2" charset="-122"/>
              </a:rPr>
              <a:t>年周威烈王封三家为侯），春秋结束，天子周王亦自守一区而降为“列国”之一，列国之争遂演为“战国”时代</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丛林法则，弱肉强食，军功授爵</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rPr>
              <a:t>秦国统一，郡县制行，垂直管理。大一统的秦国在形式上重归</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天下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状态</a:t>
            </a:r>
            <a:r>
              <a:rPr lang="x-none"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zh-CN" altLang="en-US" dirty="0">
                <a:solidFill>
                  <a:srgbClr val="0070C0"/>
                </a:solidFill>
                <a:latin typeface="宋体" panose="02010600030101010101" pitchFamily="2" charset="-122"/>
                <a:ea typeface="宋体" panose="02010600030101010101" pitchFamily="2" charset="-122"/>
              </a:rPr>
              <a:t>与“天下”有本质不同，是哪里呢？</a:t>
            </a:r>
            <a:endParaRPr lang="en-US" altLang="zh-CN" dirty="0">
              <a:solidFill>
                <a:srgbClr val="0070C0"/>
              </a:solidFill>
              <a:latin typeface="宋体" panose="02010600030101010101" pitchFamily="2" charset="-122"/>
              <a:ea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rPr>
              <a:t>明清迭代，专制加剧，在</a:t>
            </a:r>
            <a:r>
              <a:rPr lang="en-US" altLang="zh-CN" dirty="0">
                <a:latin typeface="宋体" panose="02010600030101010101" pitchFamily="2" charset="-122"/>
                <a:ea typeface="宋体" panose="02010600030101010101" pitchFamily="2" charset="-122"/>
              </a:rPr>
              <a:t>15-17</a:t>
            </a:r>
            <a:r>
              <a:rPr lang="zh-CN" altLang="zh-CN" dirty="0">
                <a:latin typeface="宋体" panose="02010600030101010101" pitchFamily="2" charset="-122"/>
                <a:ea typeface="宋体" panose="02010600030101010101" pitchFamily="2" charset="-122"/>
              </a:rPr>
              <a:t>世纪地理大发现（</a:t>
            </a:r>
            <a:r>
              <a:rPr lang="en-US" altLang="zh-CN" dirty="0">
                <a:latin typeface="宋体" panose="02010600030101010101" pitchFamily="2" charset="-122"/>
                <a:ea typeface="宋体" panose="02010600030101010101" pitchFamily="2" charset="-122"/>
              </a:rPr>
              <a:t>Age of Exploration</a:t>
            </a:r>
            <a:r>
              <a:rPr lang="zh-CN" altLang="zh-CN" dirty="0">
                <a:latin typeface="宋体" panose="02010600030101010101" pitchFamily="2" charset="-122"/>
                <a:ea typeface="宋体" panose="02010600030101010101" pitchFamily="2" charset="-122"/>
              </a:rPr>
              <a:t>）以后，中华帝国</a:t>
            </a:r>
            <a:r>
              <a:rPr lang="zh-CN" altLang="en-US" dirty="0">
                <a:latin typeface="宋体" panose="02010600030101010101" pitchFamily="2" charset="-122"/>
                <a:ea typeface="宋体" panose="02010600030101010101" pitchFamily="2" charset="-122"/>
              </a:rPr>
              <a:t>在形式上又</a:t>
            </a:r>
            <a:r>
              <a:rPr lang="zh-CN" altLang="zh-CN" dirty="0">
                <a:latin typeface="宋体" panose="02010600030101010101" pitchFamily="2" charset="-122"/>
                <a:ea typeface="宋体" panose="02010600030101010101" pitchFamily="2" charset="-122"/>
              </a:rPr>
              <a:t>重归“万国”之列。</a:t>
            </a:r>
            <a:br>
              <a:rPr lang="en-US" altLang="zh-CN" dirty="0">
                <a:latin typeface="宋体" panose="02010600030101010101" pitchFamily="2" charset="-122"/>
                <a:ea typeface="宋体" panose="02010600030101010101" pitchFamily="2" charset="-122"/>
              </a:rPr>
            </a:br>
            <a:r>
              <a:rPr lang="zh-CN" altLang="en-US" dirty="0">
                <a:solidFill>
                  <a:srgbClr val="0070C0"/>
                </a:solidFill>
                <a:latin typeface="宋体" panose="02010600030101010101" pitchFamily="2" charset="-122"/>
                <a:ea typeface="宋体" panose="02010600030101010101" pitchFamily="2" charset="-122"/>
              </a:rPr>
              <a:t>占全球</a:t>
            </a:r>
            <a:r>
              <a:rPr lang="en-US" altLang="zh-CN" dirty="0" err="1">
                <a:solidFill>
                  <a:srgbClr val="0070C0"/>
                </a:solidFill>
                <a:latin typeface="宋体" panose="02010600030101010101" pitchFamily="2" charset="-122"/>
                <a:ea typeface="宋体" panose="02010600030101010101" pitchFamily="2" charset="-122"/>
              </a:rPr>
              <a:t>GDP1</a:t>
            </a:r>
            <a:r>
              <a:rPr lang="en-US" altLang="zh-CN" dirty="0">
                <a:solidFill>
                  <a:srgbClr val="0070C0"/>
                </a:solidFill>
                <a:latin typeface="宋体" panose="02010600030101010101" pitchFamily="2" charset="-122"/>
                <a:ea typeface="宋体" panose="02010600030101010101" pitchFamily="2" charset="-122"/>
              </a:rPr>
              <a:t>/3</a:t>
            </a:r>
            <a:r>
              <a:rPr lang="zh-CN" altLang="en-US" dirty="0">
                <a:solidFill>
                  <a:srgbClr val="0070C0"/>
                </a:solidFill>
                <a:latin typeface="宋体" panose="02010600030101010101" pitchFamily="2" charset="-122"/>
                <a:ea typeface="宋体" panose="02010600030101010101" pitchFamily="2" charset="-122"/>
              </a:rPr>
              <a:t>的大清帝国为什么会被远道而来的几个船舰打败？</a:t>
            </a:r>
            <a:endParaRPr lang="en-US" altLang="zh-CN" dirty="0">
              <a:solidFill>
                <a:srgbClr val="0070C0"/>
              </a:solidFill>
              <a:latin typeface="宋体" panose="02010600030101010101" pitchFamily="2" charset="-122"/>
              <a:ea typeface="宋体" panose="02010600030101010101" pitchFamily="2" charset="-122"/>
            </a:endParaRPr>
          </a:p>
          <a:p>
            <a:pPr>
              <a:lnSpc>
                <a:spcPct val="110000"/>
              </a:lnSpc>
            </a:pPr>
            <a:r>
              <a:rPr lang="en-US" altLang="zh-CN" dirty="0">
                <a:latin typeface="宋体" panose="02010600030101010101" pitchFamily="2" charset="-122"/>
                <a:ea typeface="宋体" panose="02010600030101010101" pitchFamily="2" charset="-122"/>
              </a:rPr>
              <a:t>1912</a:t>
            </a:r>
            <a:r>
              <a:rPr lang="zh-CN" altLang="zh-CN"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月</a:t>
            </a:r>
            <a:r>
              <a:rPr lang="en-US" altLang="zh-CN" dirty="0">
                <a:latin typeface="宋体" panose="02010600030101010101" pitchFamily="2" charset="-122"/>
                <a:ea typeface="宋体" panose="02010600030101010101" pitchFamily="2" charset="-122"/>
              </a:rPr>
              <a:t>12</a:t>
            </a:r>
            <a:r>
              <a:rPr lang="zh-CN" altLang="zh-CN" dirty="0">
                <a:latin typeface="宋体" panose="02010600030101010101" pitchFamily="2" charset="-122"/>
                <a:ea typeface="宋体" panose="02010600030101010101" pitchFamily="2" charset="-122"/>
              </a:rPr>
              <a:t>日</a:t>
            </a:r>
            <a:r>
              <a:rPr lang="zh-CN" altLang="en-US" dirty="0">
                <a:latin typeface="宋体" panose="02010600030101010101" pitchFamily="2" charset="-122"/>
                <a:ea typeface="宋体" panose="02010600030101010101" pitchFamily="2" charset="-122"/>
              </a:rPr>
              <a:t>清宣统帝逊位</a:t>
            </a:r>
            <a:r>
              <a:rPr lang="zh-CN" altLang="zh-CN" dirty="0">
                <a:latin typeface="宋体" panose="02010600030101010101" pitchFamily="2" charset="-122"/>
                <a:ea typeface="宋体" panose="02010600030101010101" pitchFamily="2" charset="-122"/>
              </a:rPr>
              <a:t>，“中国”版图也正式进入了分权制时代</a:t>
            </a:r>
            <a:r>
              <a:rPr lang="zh-CN" altLang="en-US" dirty="0">
                <a:latin typeface="宋体" panose="02010600030101010101" pitchFamily="2" charset="-122"/>
                <a:ea typeface="宋体" panose="02010600030101010101" pitchFamily="2" charset="-122"/>
              </a:rPr>
              <a:t>。</a:t>
            </a:r>
            <a:r>
              <a:rPr lang="x-none"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8122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0"/>
            <a:ext cx="10628417" cy="6434051"/>
          </a:xfrm>
        </p:spPr>
        <p:txBody>
          <a:bodyPr>
            <a:normAutofit/>
          </a:bodyPr>
          <a:lstStyle/>
          <a:p>
            <a:pPr>
              <a:lnSpc>
                <a:spcPct val="110000"/>
              </a:lnSpc>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）天下：有三个展开层次</a:t>
            </a:r>
            <a:endParaRPr lang="en-US" altLang="zh-CN" b="1" dirty="0">
              <a:latin typeface="宋体" panose="02010600030101010101" pitchFamily="2" charset="-122"/>
              <a:ea typeface="宋体" panose="02010600030101010101" pitchFamily="2" charset="-122"/>
            </a:endParaRPr>
          </a:p>
          <a:p>
            <a:pPr>
              <a:lnSpc>
                <a:spcPct val="110000"/>
              </a:lnSpc>
            </a:pPr>
            <a:r>
              <a:rPr lang="zh-CN" altLang="en-US" dirty="0">
                <a:latin typeface="宋体" panose="02010600030101010101" pitchFamily="2" charset="-122"/>
                <a:ea typeface="宋体" panose="02010600030101010101" pitchFamily="2" charset="-122"/>
              </a:rPr>
              <a:t>第一、地理秩序：</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《尚书·禹贡》</a:t>
            </a:r>
            <a:r>
              <a:rPr lang="zh-CN" altLang="en-US" dirty="0">
                <a:latin typeface="宋体" panose="02010600030101010101" pitchFamily="2" charset="-122"/>
                <a:ea typeface="宋体" panose="02010600030101010101" pitchFamily="2" charset="-122"/>
              </a:rPr>
              <a:t>五服（甸服、侯服、绥服、要服、荒服）。</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周礼</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国野（都城及四郊六乡、乡外六遂）。</a:t>
            </a:r>
            <a:endParaRPr lang="en-US" altLang="zh-CN" dirty="0">
              <a:latin typeface="宋体" panose="02010600030101010101" pitchFamily="2" charset="-122"/>
              <a:ea typeface="宋体" panose="02010600030101010101" pitchFamily="2" charset="-122"/>
            </a:endParaRPr>
          </a:p>
          <a:p>
            <a:pPr>
              <a:lnSpc>
                <a:spcPct val="110000"/>
              </a:lnSpc>
            </a:pPr>
            <a:r>
              <a:rPr lang="zh-CN" altLang="en-US" dirty="0">
                <a:latin typeface="宋体" panose="02010600030101010101" pitchFamily="2" charset="-122"/>
                <a:ea typeface="宋体" panose="02010600030101010101" pitchFamily="2" charset="-122"/>
              </a:rPr>
              <a:t>第二、文明秩序：</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西周初年的青铜器</a:t>
            </a:r>
            <a:r>
              <a:rPr lang="x-none"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何尊</a:t>
            </a:r>
            <a:r>
              <a:rPr lang="x-none"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铭文</a:t>
            </a:r>
            <a:r>
              <a:rPr lang="zh-CN" altLang="en-US" dirty="0">
                <a:latin typeface="宋体" panose="02010600030101010101" pitchFamily="2" charset="-122"/>
                <a:ea typeface="宋体" panose="02010600030101010101" pitchFamily="2" charset="-122"/>
              </a:rPr>
              <a:t>“</a:t>
            </a:r>
            <a:r>
              <a:rPr lang="zh-CN" altLang="zh-CN" dirty="0">
                <a:latin typeface="楷体" panose="02010609060101010101" pitchFamily="49" charset="-122"/>
                <a:ea typeface="楷体" panose="02010609060101010101" pitchFamily="49" charset="-122"/>
              </a:rPr>
              <a:t>宅兹中或</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第三、社会</a:t>
            </a:r>
            <a:r>
              <a:rPr lang="zh-CN" altLang="zh-CN" dirty="0">
                <a:latin typeface="宋体" panose="02010600030101010101" pitchFamily="2" charset="-122"/>
                <a:ea typeface="宋体" panose="02010600030101010101" pitchFamily="2" charset="-122"/>
              </a:rPr>
              <a:t>秩序</a:t>
            </a:r>
            <a:r>
              <a:rPr lang="zh-CN" altLang="en-US"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《礼记·昏义》：</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古者天子后立六宫、三夫人、九嫔、二十七世妇、八十一御妻，以听天下之内治，以明章妇顺，故天下内和而家理。</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天子立六官，三公、九卿、二十七大夫、八十一元士，以听天下之外治，以明章天下之男教，故外和而国治。</a:t>
            </a:r>
            <a:br>
              <a:rPr lang="en-US" altLang="zh-CN" dirty="0">
                <a:latin typeface="楷体" panose="02010609060101010101" pitchFamily="49" charset="-122"/>
                <a:ea typeface="楷体" panose="02010609060101010101" pitchFamily="49" charset="-122"/>
              </a:rPr>
            </a:b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941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753056"/>
            <a:ext cx="10406743" cy="4059916"/>
          </a:xfrm>
        </p:spPr>
        <p:txBody>
          <a:bodyPr>
            <a:normAutofit/>
          </a:bodyPr>
          <a:lstStyle/>
          <a:p>
            <a:pPr>
              <a:lnSpc>
                <a:spcPct val="110000"/>
              </a:lnSpc>
            </a:pPr>
            <a:r>
              <a:rPr lang="zh-CN" altLang="zh-CN" dirty="0">
                <a:latin typeface="宋体" panose="02010600030101010101" pitchFamily="2" charset="-122"/>
                <a:ea typeface="宋体" panose="02010600030101010101" pitchFamily="2" charset="-122"/>
              </a:rPr>
              <a:t>主体生命从生到死的历程又称命运，如何走好这一历程，</a:t>
            </a:r>
            <a:r>
              <a:rPr lang="zh-CN" altLang="en-US" dirty="0">
                <a:latin typeface="宋体" panose="02010600030101010101" pitchFamily="2" charset="-122"/>
                <a:ea typeface="宋体" panose="02010600030101010101" pitchFamily="2" charset="-122"/>
              </a:rPr>
              <a:t>呈现其应有的最佳格局，此</a:t>
            </a:r>
            <a:r>
              <a:rPr lang="zh-CN" altLang="zh-CN" dirty="0">
                <a:latin typeface="宋体" panose="02010600030101010101" pitchFamily="2" charset="-122"/>
                <a:ea typeface="宋体" panose="02010600030101010101" pitchFamily="2" charset="-122"/>
              </a:rPr>
              <a:t>既与先天稟赋有关，也与后天选择有关。故孔子说：“不知命，无以为君子也。”</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《朱子语类》卷</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天命之性，本未尝偏。但气质所禀，却有偏处，气有昏明厚薄之不同。然仁义礼智亦无阙一之理。但若恻隐多，便流为姑息柔懦；若羞恶多，便有羞恶其所不当羞恶者。</a:t>
            </a:r>
            <a:endParaRPr lang="zh-CN" altLang="en-US" dirty="0">
              <a:latin typeface="楷体" panose="02010609060101010101" pitchFamily="49" charset="-122"/>
              <a:ea typeface="楷体" panose="02010609060101010101" pitchFamily="49" charset="-122"/>
            </a:endParaRP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38942" y="365126"/>
            <a:ext cx="10014857" cy="1022804"/>
          </a:xfrm>
        </p:spPr>
        <p:txBody>
          <a:bodyPr/>
          <a:lstStyle/>
          <a:p>
            <a:r>
              <a:rPr lang="zh-CN" altLang="zh-CN" sz="4000" b="1" dirty="0">
                <a:latin typeface="黑体" panose="02010609060101010101" pitchFamily="49" charset="-122"/>
                <a:ea typeface="黑体" panose="02010609060101010101" pitchFamily="49" charset="-122"/>
              </a:rPr>
              <a:t>三、生命的格局与修证</a:t>
            </a:r>
            <a:endParaRPr lang="zh-CN" altLang="en-US" sz="4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6220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064030" y="1518558"/>
            <a:ext cx="10740044" cy="4294414"/>
          </a:xfrm>
        </p:spPr>
        <p:txBody>
          <a:bodyPr>
            <a:normAutofit/>
          </a:bodyPr>
          <a:lstStyle/>
          <a:p>
            <a:r>
              <a:rPr lang="zh-CN" altLang="zh-CN" dirty="0">
                <a:latin typeface="宋体" panose="02010600030101010101" pitchFamily="2" charset="-122"/>
                <a:ea typeface="宋体" panose="02010600030101010101" pitchFamily="2" charset="-122"/>
              </a:rPr>
              <a:t>性格本自具足，可以理解而不可改变；格局则与主体的认知有关，所当力行。传统论此最为系统者即《礼记·大学》的八目之教：</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古之欲明明德于天下者先治其国，欲治其国者先齐其家，欲齐其家者先修其身，欲修其身者先正其心，欲正其心者先诚其意，欲诚其意者先致其知，致知在格物。</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物格而后知至，知至而后意诚，意诚而后心正，心正而后身修，身修而后家齐，家齐而后国治，国治而后天下平。</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自天子以至于庶人，壹是皆以修身为本，其本乱而末治者否矣。</a:t>
            </a: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38942" y="365126"/>
            <a:ext cx="10014857" cy="1022804"/>
          </a:xfrm>
        </p:spPr>
        <p:txBody>
          <a:bodyPr/>
          <a:lstStyle/>
          <a:p>
            <a:endParaRPr lang="zh-CN" altLang="en-US" dirty="0"/>
          </a:p>
        </p:txBody>
      </p:sp>
    </p:spTree>
    <p:extLst>
      <p:ext uri="{BB962C8B-B14F-4D97-AF65-F5344CB8AC3E}">
        <p14:creationId xmlns:p14="http://schemas.microsoft.com/office/powerpoint/2010/main" val="305520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753056"/>
            <a:ext cx="10406743" cy="4059916"/>
          </a:xfrm>
        </p:spPr>
        <p:txBody>
          <a:bodyPr>
            <a:normAutofit/>
          </a:bodyPr>
          <a:lstStyle/>
          <a:p>
            <a:r>
              <a:rPr lang="en-US" altLang="zh-CN" b="1" dirty="0"/>
              <a:t>1</a:t>
            </a:r>
            <a:r>
              <a:rPr lang="zh-CN" altLang="zh-CN" b="1" dirty="0"/>
              <a:t>、格物致知，智识开启</a:t>
            </a:r>
            <a:endParaRPr lang="en-US" altLang="zh-CN" b="1" dirty="0"/>
          </a:p>
          <a:p>
            <a:r>
              <a:rPr lang="zh-CN" altLang="en-US" dirty="0">
                <a:latin typeface="宋体" panose="02010600030101010101" pitchFamily="2" charset="-122"/>
                <a:ea typeface="宋体" panose="02010600030101010101" pitchFamily="2" charset="-122"/>
              </a:rPr>
              <a:t>格物以归纳为主。</a:t>
            </a:r>
            <a:r>
              <a:rPr lang="zh-CN" altLang="zh-CN" dirty="0">
                <a:latin typeface="宋体" panose="02010600030101010101" pitchFamily="2" charset="-122"/>
                <a:ea typeface="宋体" panose="02010600030101010101" pitchFamily="2" charset="-122"/>
              </a:rPr>
              <a:t>二程说：</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凡眼前无非是物。物物皆有理，如火之所以热，水之所以寒。至于君臣、父子之间，皆是理。</a:t>
            </a:r>
            <a:endParaRPr lang="en-US" altLang="zh-CN" dirty="0">
              <a:latin typeface="楷体" panose="02010609060101010101" pitchFamily="49" charset="-122"/>
              <a:ea typeface="楷体" panose="02010609060101010101" pitchFamily="49" charset="-122"/>
            </a:endParaRPr>
          </a:p>
          <a:p>
            <a:r>
              <a:rPr lang="zh-CN" altLang="zh-CN" dirty="0">
                <a:latin typeface="宋体" panose="02010600030101010101" pitchFamily="2" charset="-122"/>
                <a:ea typeface="宋体" panose="02010600030101010101" pitchFamily="2" charset="-122"/>
              </a:rPr>
              <a:t>致知</a:t>
            </a:r>
            <a:r>
              <a:rPr lang="zh-CN" altLang="en-US" dirty="0">
                <a:latin typeface="宋体" panose="02010600030101010101" pitchFamily="2" charset="-122"/>
                <a:ea typeface="宋体" panose="02010600030101010101" pitchFamily="2" charset="-122"/>
              </a:rPr>
              <a:t>以演绎为主，</a:t>
            </a:r>
            <a:r>
              <a:rPr lang="zh-CN" altLang="zh-CN" dirty="0">
                <a:latin typeface="宋体" panose="02010600030101010101" pitchFamily="2" charset="-122"/>
                <a:ea typeface="宋体" panose="02010600030101010101" pitchFamily="2" charset="-122"/>
              </a:rPr>
              <a:t>是在格物基础上对万物万事之理加以追本溯源。宋代道学家张载曾对此二种知识有个概括：</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见闻之知，乃物交而知，非德性所知；德性所知，不萌于见闻。</a:t>
            </a:r>
            <a:endParaRPr lang="zh-CN" altLang="en-US" dirty="0">
              <a:latin typeface="楷体" panose="02010609060101010101" pitchFamily="49" charset="-122"/>
              <a:ea typeface="楷体" panose="02010609060101010101" pitchFamily="49" charset="-122"/>
            </a:endParaRP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38942" y="365126"/>
            <a:ext cx="10014857" cy="1022804"/>
          </a:xfrm>
        </p:spPr>
        <p:txBody>
          <a:bodyPr/>
          <a:lstStyle/>
          <a:p>
            <a:endParaRPr lang="zh-CN" altLang="en-US" dirty="0"/>
          </a:p>
        </p:txBody>
      </p:sp>
    </p:spTree>
    <p:extLst>
      <p:ext uri="{BB962C8B-B14F-4D97-AF65-F5344CB8AC3E}">
        <p14:creationId xmlns:p14="http://schemas.microsoft.com/office/powerpoint/2010/main" val="301948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598516"/>
            <a:ext cx="10595166" cy="5752408"/>
          </a:xfrm>
        </p:spPr>
        <p:txBody>
          <a:bodyPr>
            <a:normAutofit fontScale="92500" lnSpcReduction="10000"/>
          </a:bodyPr>
          <a:lstStyle/>
          <a:p>
            <a:pPr>
              <a:lnSpc>
                <a:spcPct val="110000"/>
              </a:lnSpc>
            </a:pPr>
            <a:r>
              <a:rPr lang="zh-CN" altLang="zh-CN" dirty="0">
                <a:latin typeface="宋体" panose="02010600030101010101" pitchFamily="2" charset="-122"/>
                <a:ea typeface="宋体" panose="02010600030101010101" pitchFamily="2" charset="-122"/>
              </a:rPr>
              <a:t>从礼仪主体践行的复杂性来说，礼仪可分为常礼和典礼两种。早期文献中多用曲礼、威仪来指称常礼，用经礼、礼仪来指称典礼。</a:t>
            </a:r>
            <a:endParaRPr lang="en-US" altLang="zh-CN" dirty="0">
              <a:latin typeface="宋体" panose="02010600030101010101" pitchFamily="2" charset="-122"/>
              <a:ea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rPr>
              <a:t>典礼是指主体在某些重要的人生节点举行的“具有终极关怀的以成就完美为目的的行为方式”，其仪式往往比较复杂而隆重，如节日、出生、成人、丧葬、祭祀等等，在礼制传统中则被分为吉凶宾军嘉五种类型。</a:t>
            </a:r>
            <a:endParaRPr lang="en-US" altLang="zh-CN" dirty="0">
              <a:latin typeface="宋体" panose="02010600030101010101" pitchFamily="2" charset="-122"/>
              <a:ea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rPr>
              <a:t>常礼是指主体在日常生活中“具有终极关怀的以成就完美为目的的行为方式”，其表现形态往往比较丰富而细</a:t>
            </a:r>
            <a:r>
              <a:rPr lang="zh-CN" altLang="en-US" dirty="0">
                <a:latin typeface="宋体" panose="02010600030101010101" pitchFamily="2" charset="-122"/>
                <a:ea typeface="宋体" panose="02010600030101010101" pitchFamily="2" charset="-122"/>
              </a:rPr>
              <a:t>致</a:t>
            </a:r>
            <a:r>
              <a:rPr lang="zh-CN" altLang="zh-CN" dirty="0">
                <a:latin typeface="宋体" panose="02010600030101010101" pitchFamily="2" charset="-122"/>
                <a:ea typeface="宋体" panose="02010600030101010101" pitchFamily="2" charset="-122"/>
              </a:rPr>
              <a:t>，传统礼仪对此没有合适的分类，自民国初年以后，多以衣食住行为“民生四要”</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费孝通《乡土中国》“礼制秩序”：</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文化本来就是传统，不论那一个社会，绝不会没有传统的。衣食住行种种最基本的事务，我们并不要事事费心思，那是因为我们托祖宗之福，——有着可以遵守的成法。</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9086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0"/>
            <a:ext cx="10406743" cy="6858000"/>
          </a:xfrm>
        </p:spPr>
        <p:txBody>
          <a:bodyPr>
            <a:normAutofit fontScale="92500" lnSpcReduction="20000"/>
          </a:bodyPr>
          <a:lstStyle/>
          <a:p>
            <a:r>
              <a:rPr lang="en-US" altLang="zh-CN" dirty="0">
                <a:latin typeface="宋体" panose="02010600030101010101" pitchFamily="2" charset="-122"/>
                <a:ea typeface="宋体" panose="02010600030101010101" pitchFamily="2" charset="-122"/>
              </a:rPr>
              <a:t>2021</a:t>
            </a:r>
            <a:r>
              <a:rPr lang="zh-CN" altLang="zh-CN" dirty="0">
                <a:latin typeface="宋体" panose="02010600030101010101" pitchFamily="2" charset="-122"/>
                <a:ea typeface="宋体" panose="02010600030101010101" pitchFamily="2" charset="-122"/>
              </a:rPr>
              <a:t>年，上海交大与《科学》杂志合作，而向全球征集并发布了“</a:t>
            </a:r>
            <a:r>
              <a:rPr lang="en-US" altLang="zh-CN" dirty="0">
                <a:latin typeface="宋体" panose="02010600030101010101" pitchFamily="2" charset="-122"/>
                <a:ea typeface="宋体" panose="02010600030101010101" pitchFamily="2" charset="-122"/>
              </a:rPr>
              <a:t>125</a:t>
            </a:r>
            <a:r>
              <a:rPr lang="zh-CN" altLang="zh-CN" dirty="0">
                <a:latin typeface="宋体" panose="02010600030101010101" pitchFamily="2" charset="-122"/>
                <a:ea typeface="宋体" panose="02010600030101010101" pitchFamily="2" charset="-122"/>
              </a:rPr>
              <a:t>个科学问题”</a:t>
            </a:r>
            <a:r>
              <a:rPr lang="zh-CN" altLang="en-US"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是什么驱动生命系统的复制？（化学</a:t>
            </a:r>
            <a:r>
              <a:rPr lang="en-US" altLang="zh-CN" dirty="0">
                <a:latin typeface="宋体" panose="02010600030101010101" pitchFamily="2" charset="-122"/>
                <a:ea typeface="宋体" panose="02010600030101010101" pitchFamily="2" charset="-122"/>
              </a:rPr>
              <a:t>9</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人体组织或器官可以完全再生吗？（医学与健康</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人类的情感源于何处？（生命科学</a:t>
            </a:r>
            <a:r>
              <a:rPr lang="en-US" altLang="zh-CN" dirty="0">
                <a:latin typeface="宋体" panose="02010600030101010101" pitchFamily="2" charset="-122"/>
                <a:ea typeface="宋体" panose="02010600030101010101" pitchFamily="2" charset="-122"/>
              </a:rPr>
              <a:t>17</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细胞内的生物分子是如何组织从而有序有效发挥作用的？（生命科学</a:t>
            </a:r>
            <a:r>
              <a:rPr lang="en-US" altLang="zh-CN" dirty="0">
                <a:latin typeface="宋体" panose="02010600030101010101" pitchFamily="2" charset="-122"/>
                <a:ea typeface="宋体" panose="02010600030101010101" pitchFamily="2" charset="-122"/>
              </a:rPr>
              <a:t>22</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空间中有多少个维度？（天文学</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宇宙的形状是怎样的？（天文学</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大爆炸从何处开始？（天文学</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为什么时间似乎只朝一个方向流动？（物理学</a:t>
            </a:r>
            <a:r>
              <a:rPr lang="en-US" altLang="zh-CN" dirty="0">
                <a:latin typeface="宋体" panose="02010600030101010101" pitchFamily="2" charset="-122"/>
                <a:ea typeface="宋体" panose="02010600030101010101" pitchFamily="2" charset="-122"/>
              </a:rPr>
              <a:t>9</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意识存在于何处？（神经科学</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为什么我们需要睡眠？（神经科学</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为什么我们会坠入爱河？（神经科学</a:t>
            </a:r>
            <a:r>
              <a:rPr lang="en-US" altLang="zh-CN" dirty="0">
                <a:latin typeface="宋体" panose="02010600030101010101" pitchFamily="2" charset="-122"/>
                <a:ea typeface="宋体" panose="02010600030101010101" pitchFamily="2" charset="-122"/>
              </a:rPr>
              <a:t>6</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言语如何演变形成，大脑的哪些部分对其进行控制？（神经科学</a:t>
            </a:r>
            <a:r>
              <a:rPr lang="en-US" altLang="zh-CN" dirty="0">
                <a:latin typeface="宋体" panose="02010600030101010101" pitchFamily="2" charset="-122"/>
                <a:ea typeface="宋体" panose="02010600030101010101" pitchFamily="2" charset="-122"/>
              </a:rPr>
              <a:t>7</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有可能预知未来吗？（神经科学</a:t>
            </a:r>
            <a:r>
              <a:rPr lang="en-US" altLang="zh-CN" dirty="0">
                <a:latin typeface="宋体" panose="02010600030101010101" pitchFamily="2" charset="-122"/>
                <a:ea typeface="宋体" panose="02010600030101010101" pitchFamily="2" charset="-122"/>
              </a:rPr>
              <a:t>11</a:t>
            </a:r>
            <a:r>
              <a:rPr lang="zh-CN" altLang="zh-CN" dirty="0">
                <a:latin typeface="宋体" panose="02010600030101010101" pitchFamily="2" charset="-122"/>
                <a:ea typeface="宋体" panose="02010600030101010101" pitchFamily="2" charset="-122"/>
              </a:rPr>
              <a:t>）</a:t>
            </a:r>
          </a:p>
          <a:p>
            <a:r>
              <a:rPr lang="zh-CN" altLang="zh-CN" dirty="0">
                <a:latin typeface="宋体" panose="02010600030101010101" pitchFamily="2" charset="-122"/>
                <a:ea typeface="宋体" panose="02010600030101010101" pitchFamily="2" charset="-122"/>
              </a:rPr>
              <a:t>是什么创造了地球的磁场（为什么它会移动）？（生态学</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endParaRPr lang="zh-CN" altLang="en-US"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78509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847898"/>
            <a:ext cx="10406743" cy="4965074"/>
          </a:xfrm>
        </p:spPr>
        <p:txBody>
          <a:bodyPr>
            <a:normAutofit/>
          </a:bodyPr>
          <a:lstStyle/>
          <a:p>
            <a:pPr>
              <a:lnSpc>
                <a:spcPct val="110000"/>
              </a:lnSpc>
            </a:pPr>
            <a:r>
              <a:rPr lang="en-US" altLang="zh-CN" b="1" dirty="0"/>
              <a:t>2</a:t>
            </a:r>
            <a:r>
              <a:rPr lang="zh-CN" altLang="zh-CN" b="1" dirty="0"/>
              <a:t>、诚意正心，本体流行</a:t>
            </a:r>
            <a:endParaRPr lang="en-US" altLang="zh-CN" b="1" dirty="0"/>
          </a:p>
          <a:p>
            <a:r>
              <a:rPr lang="zh-CN" altLang="zh-CN" dirty="0">
                <a:latin typeface="宋体" panose="02010600030101010101" pitchFamily="2" charset="-122"/>
                <a:ea typeface="宋体" panose="02010600030101010101" pitchFamily="2" charset="-122"/>
              </a:rPr>
              <a:t>诚意是主体专精致一的生命感通，是性体对心体的彻底打开和完整拥抱，如婴孩之无知，如睡眠不觉，如静坐之无我，《礼记·中庸》云：“祸福将至，善必先知之，不善必先知之，故至诚如神。”</a:t>
            </a:r>
          </a:p>
          <a:p>
            <a:r>
              <a:rPr lang="zh-CN" altLang="zh-CN" dirty="0">
                <a:latin typeface="宋体" panose="02010600030101010101" pitchFamily="2" charset="-122"/>
                <a:ea typeface="宋体" panose="02010600030101010101" pitchFamily="2" charset="-122"/>
              </a:rPr>
              <a:t>正心其语义为“</a:t>
            </a:r>
            <a:r>
              <a:rPr lang="zh-CN" altLang="en-US" dirty="0">
                <a:latin typeface="宋体" panose="02010600030101010101" pitchFamily="2" charset="-122"/>
                <a:ea typeface="宋体" panose="02010600030101010101" pitchFamily="2" charset="-122"/>
              </a:rPr>
              <a:t>正</a:t>
            </a:r>
            <a:r>
              <a:rPr lang="zh-CN" altLang="zh-CN" dirty="0">
                <a:latin typeface="宋体" panose="02010600030101010101" pitchFamily="2" charset="-122"/>
                <a:ea typeface="宋体" panose="02010600030101010101" pitchFamily="2" charset="-122"/>
              </a:rPr>
              <a:t>以心”，是性体对心体的认同，即在性体应物之时，其情欲所起，皆任心意所为而成识，不能舍弃心意而逞私臆</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肉体的“意识”</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。具体来说，正心需要主体在生活中通过应物的学习而逐渐体认本体的流行觉受，积渐成习，从而完善自我的生命格局。</a:t>
            </a:r>
            <a:endParaRPr lang="zh-CN" altLang="en-US"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2364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864524"/>
            <a:ext cx="10578540" cy="4948448"/>
          </a:xfrm>
        </p:spPr>
        <p:txBody>
          <a:bodyPr>
            <a:normAutofit/>
          </a:bodyPr>
          <a:lstStyle/>
          <a:p>
            <a:pPr>
              <a:lnSpc>
                <a:spcPct val="110000"/>
              </a:lnSpc>
            </a:pPr>
            <a:r>
              <a:rPr lang="en-US" altLang="zh-CN" b="1" dirty="0"/>
              <a:t>3</a:t>
            </a:r>
            <a:r>
              <a:rPr lang="zh-CN" altLang="zh-CN" b="1" dirty="0"/>
              <a:t>、修齐治平，知行合一</a:t>
            </a:r>
            <a:endParaRPr lang="en-US" altLang="zh-CN" b="1" dirty="0"/>
          </a:p>
          <a:p>
            <a:pPr>
              <a:lnSpc>
                <a:spcPct val="110000"/>
              </a:lnSpc>
            </a:pPr>
            <a:r>
              <a:rPr lang="zh-CN" altLang="zh-CN" dirty="0">
                <a:latin typeface="宋体" panose="02010600030101010101" pitchFamily="2" charset="-122"/>
                <a:ea typeface="宋体" panose="02010600030101010101" pitchFamily="2" charset="-122"/>
              </a:rPr>
              <a:t>修身是八目中主体修证的身体落实，故《大学》谓“壹是皆以修身为本”。齐治平则是主体修证的身体扩充。</a:t>
            </a:r>
            <a:r>
              <a:rPr lang="zh-CN" altLang="en-US" dirty="0">
                <a:latin typeface="宋体" panose="02010600030101010101" pitchFamily="2" charset="-122"/>
                <a:ea typeface="宋体" panose="02010600030101010101" pitchFamily="2" charset="-122"/>
              </a:rPr>
              <a:t>身为什么要修？</a:t>
            </a:r>
            <a:endParaRPr lang="en-US" altLang="zh-CN" b="1" dirty="0">
              <a:latin typeface="宋体" panose="02010600030101010101" pitchFamily="2" charset="-122"/>
              <a:ea typeface="宋体" panose="02010600030101010101" pitchFamily="2" charset="-122"/>
            </a:endParaRPr>
          </a:p>
          <a:p>
            <a:pPr>
              <a:lnSpc>
                <a:spcPct val="110000"/>
              </a:lnSpc>
            </a:pPr>
            <a:r>
              <a:rPr lang="zh-CN" altLang="zh-CN" dirty="0">
                <a:latin typeface="宋体" panose="02010600030101010101" pitchFamily="2" charset="-122"/>
                <a:ea typeface="宋体" panose="02010600030101010101" pitchFamily="2" charset="-122"/>
              </a:rPr>
              <a:t>《礼记·大学》云：“‘如琢如磨’者，自脩也。”</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男子四德：</a:t>
            </a:r>
            <a:r>
              <a:rPr lang="zh-CN" altLang="zh-CN" dirty="0">
                <a:latin typeface="宋体" panose="02010600030101010101" pitchFamily="2" charset="-122"/>
                <a:ea typeface="宋体" panose="02010600030101010101" pitchFamily="2" charset="-122"/>
              </a:rPr>
              <a:t>元者，善之长也</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亨者，嘉之会也。利者，义之和也。贞者，事之干也。君子体仁足以长人，嘉会足以合礼，利物足以和义，贞固足以干事。君子行此四德者，故曰</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乾</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元亨利贞</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 《周易》乾卦文言</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女性四德</a:t>
            </a:r>
            <a:r>
              <a:rPr lang="zh-CN" altLang="en-US" dirty="0">
                <a:latin typeface="宋体" panose="02010600030101010101" pitchFamily="2" charset="-122"/>
                <a:ea typeface="宋体" panose="02010600030101010101" pitchFamily="2" charset="-122"/>
              </a:rPr>
              <a:t>：妇德、妇言、妇容、妇功。（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礼记</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昏义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66051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881150" y="-1"/>
            <a:ext cx="11089178" cy="6857999"/>
          </a:xfrm>
        </p:spPr>
        <p:txBody>
          <a:bodyPr>
            <a:normAutofit fontScale="92500" lnSpcReduction="10000"/>
          </a:bodyPr>
          <a:lstStyle/>
          <a:p>
            <a:pPr>
              <a:lnSpc>
                <a:spcPct val="120000"/>
              </a:lnSpc>
            </a:pPr>
            <a:r>
              <a:rPr lang="zh-CN" altLang="zh-CN" b="1" dirty="0">
                <a:latin typeface="宋体" panose="02010600030101010101" pitchFamily="2" charset="-122"/>
                <a:ea typeface="宋体" panose="02010600030101010101" pitchFamily="2" charset="-122"/>
              </a:rPr>
              <a:t>齐家如何？家为什么要“齐”？</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《说文》：“齐，禾麦吐穗上平也。象形。”盖取麦芒聚合而平等之义，此与妻字的语源义略同，《说文》：“妻，妇与己齐者也。”</a:t>
            </a:r>
            <a:r>
              <a:rPr lang="zh-CN" altLang="en-US" dirty="0">
                <a:latin typeface="宋体" panose="02010600030101010101" pitchFamily="2" charset="-122"/>
                <a:ea typeface="宋体" panose="02010600030101010101" pitchFamily="2" charset="-122"/>
              </a:rPr>
              <a:t>如麦芒</a:t>
            </a:r>
            <a:r>
              <a:rPr lang="zh-CN" altLang="zh-CN" dirty="0">
                <a:latin typeface="宋体" panose="02010600030101010101" pitchFamily="2" charset="-122"/>
                <a:ea typeface="宋体" panose="02010600030101010101" pitchFamily="2" charset="-122"/>
              </a:rPr>
              <a:t>共同生长孵化子实。</a:t>
            </a:r>
          </a:p>
          <a:p>
            <a:pPr>
              <a:lnSpc>
                <a:spcPct val="120000"/>
              </a:lnSpc>
            </a:pPr>
            <a:r>
              <a:rPr lang="zh-CN" altLang="zh-CN" b="1" dirty="0">
                <a:latin typeface="宋体" panose="02010600030101010101" pitchFamily="2" charset="-122"/>
                <a:ea typeface="宋体" panose="02010600030101010101" pitchFamily="2" charset="-122"/>
              </a:rPr>
              <a:t>治国如何？国为什么要治？</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“治”为</a:t>
            </a:r>
            <a:r>
              <a:rPr lang="zh-CN" altLang="zh-CN" dirty="0">
                <a:latin typeface="宋体" panose="02010600030101010101" pitchFamily="2" charset="-122"/>
                <a:ea typeface="宋体" panose="02010600030101010101" pitchFamily="2" charset="-122"/>
              </a:rPr>
              <a:t>水乐就下，《孟子·离娄下》记载孟子解释孔子称颂水德时说：“原泉混混，不舍昼夜。盈科而后进，放乎四海，有本者如是，是之取尔。”</a:t>
            </a:r>
            <a:r>
              <a:rPr lang="zh-CN" altLang="en-US"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《大学》“所谓平天下在治其国”条下说：“民之所好好之，民之所恶恶之。”</a:t>
            </a:r>
            <a:endParaRPr lang="en-US" altLang="zh-CN" dirty="0">
              <a:latin typeface="宋体" panose="02010600030101010101" pitchFamily="2" charset="-122"/>
              <a:ea typeface="宋体" panose="02010600030101010101" pitchFamily="2" charset="-122"/>
            </a:endParaRPr>
          </a:p>
          <a:p>
            <a:pPr>
              <a:lnSpc>
                <a:spcPct val="120000"/>
              </a:lnSpc>
            </a:pPr>
            <a:r>
              <a:rPr lang="zh-CN" altLang="zh-CN" b="1" dirty="0">
                <a:latin typeface="宋体" panose="02010600030101010101" pitchFamily="2" charset="-122"/>
                <a:ea typeface="宋体" panose="02010600030101010101" pitchFamily="2" charset="-122"/>
              </a:rPr>
              <a:t>平天下如何？天下为什么要平呢？</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平</a:t>
            </a:r>
            <a:r>
              <a:rPr lang="zh-CN" altLang="en-US" dirty="0">
                <a:latin typeface="宋体" panose="02010600030101010101" pitchFamily="2" charset="-122"/>
                <a:ea typeface="宋体" panose="02010600030101010101" pitchFamily="2" charset="-122"/>
              </a:rPr>
              <a:t>字义为</a:t>
            </a:r>
            <a:r>
              <a:rPr lang="zh-CN" altLang="zh-CN" dirty="0">
                <a:latin typeface="宋体" panose="02010600030101010101" pitchFamily="2" charset="-122"/>
                <a:ea typeface="宋体" panose="02010600030101010101" pitchFamily="2" charset="-122"/>
              </a:rPr>
              <a:t>平静而有条理。天下之大，当各行其是</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孔子谓“天何言哉？四时行焉，百物生焉”</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然而“天下兴亡，匹夫有责”，《吕氏春秋·谕大》云：“天下大乱，无有安国；一国尽乱，无有安家；一家皆乱，无有安身。”故于主体而言，如有修证而至于平天下，则当任负其职，而“使天下后世无一物不得其所”。</a:t>
            </a:r>
            <a:endParaRPr lang="zh-CN" altLang="en-US"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73622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518558"/>
            <a:ext cx="10406743" cy="4294414"/>
          </a:xfrm>
        </p:spPr>
        <p:txBody>
          <a:bodyPr>
            <a:normAutofit/>
          </a:bodyPr>
          <a:lstStyle/>
          <a:p>
            <a:r>
              <a:rPr lang="zh-CN" altLang="zh-CN" dirty="0">
                <a:latin typeface="宋体" panose="02010600030101010101" pitchFamily="2" charset="-122"/>
                <a:ea typeface="宋体" panose="02010600030101010101" pitchFamily="2" charset="-122"/>
              </a:rPr>
              <a:t>要之，《大学》所论，前四目为内圣之道，后四目为外王之道。可以说，身是你的身，家是你的家，国是你的国，天下是你的天下，</a:t>
            </a:r>
            <a:r>
              <a:rPr lang="zh-CN" altLang="en-US" dirty="0">
                <a:latin typeface="宋体" panose="02010600030101010101" pitchFamily="2" charset="-122"/>
                <a:ea typeface="宋体" panose="02010600030101010101" pitchFamily="2" charset="-122"/>
              </a:rPr>
              <a:t>甚至</a:t>
            </a:r>
            <a:r>
              <a:rPr lang="zh-CN" altLang="zh-CN" dirty="0">
                <a:latin typeface="宋体" panose="02010600030101010101" pitchFamily="2" charset="-122"/>
                <a:ea typeface="宋体" panose="02010600030101010101" pitchFamily="2" charset="-122"/>
              </a:rPr>
              <a:t>宇宙是你的宇宙。故孟子云：</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天之生此民也，使先知觉后知，使先觉觉后觉也。予，天民之先觉者也，予将以斯道觉斯民也，非予觉之而谁也？（《孟子·万章上》）</a:t>
            </a:r>
          </a:p>
          <a:p>
            <a:r>
              <a:rPr lang="zh-CN" altLang="zh-CN" dirty="0">
                <a:latin typeface="宋体" panose="02010600030101010101" pitchFamily="2" charset="-122"/>
                <a:ea typeface="宋体" panose="02010600030101010101" pitchFamily="2" charset="-122"/>
              </a:rPr>
              <a:t>宋代道学家张载亦云：</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为天地立心，为生民立命，为往圣继绝学，为万世开太平。（《西铭》）</a:t>
            </a:r>
          </a:p>
          <a:p>
            <a:pPr>
              <a:lnSpc>
                <a:spcPct val="110000"/>
              </a:lnSpc>
            </a:pPr>
            <a:endParaRPr lang="zh-CN" altLang="en-US" dirty="0">
              <a:solidFill>
                <a:srgbClr val="0070C0"/>
              </a:solidFill>
              <a:latin typeface="宋体" panose="02010600030101010101" pitchFamily="2" charset="-122"/>
              <a:ea typeface="宋体" panose="02010600030101010101" pitchFamily="2" charset="-122"/>
            </a:endParaRP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38942" y="365126"/>
            <a:ext cx="10014857" cy="1022804"/>
          </a:xfrm>
        </p:spPr>
        <p:txBody>
          <a:bodyPr/>
          <a:lstStyle/>
          <a:p>
            <a:endParaRPr lang="zh-CN" altLang="en-US" dirty="0"/>
          </a:p>
        </p:txBody>
      </p:sp>
    </p:spTree>
    <p:extLst>
      <p:ext uri="{BB962C8B-B14F-4D97-AF65-F5344CB8AC3E}">
        <p14:creationId xmlns:p14="http://schemas.microsoft.com/office/powerpoint/2010/main" val="143111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349134"/>
            <a:ext cx="10406743" cy="5818909"/>
          </a:xfrm>
        </p:spPr>
        <p:txBody>
          <a:bodyPr>
            <a:normAutofit lnSpcReduction="10000"/>
          </a:bodyPr>
          <a:lstStyle/>
          <a:p>
            <a:r>
              <a:rPr lang="zh-CN" altLang="zh-CN" dirty="0">
                <a:latin typeface="宋体" panose="02010600030101010101" pitchFamily="2" charset="-122"/>
                <a:ea typeface="宋体" panose="02010600030101010101" pitchFamily="2" charset="-122"/>
              </a:rPr>
              <a:t>康有为《长兴学记》：</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同是物也，人能学则贵异于万物矣。同是人也，能学则异于常人矣。同是学人也，博学则胜于陋学矣。同是博学，通于宙合则胜于一方矣，通于百业则胜于一隅矣。通天人之故，极阴阳之变，则胜于循常蹈故、拘文牵义者矣。故人所以异于人者，在勉强学问而已。</a:t>
            </a:r>
            <a:endParaRPr lang="en-US" altLang="zh-CN" dirty="0">
              <a:latin typeface="楷体" panose="02010609060101010101" pitchFamily="49" charset="-122"/>
              <a:ea typeface="楷体" panose="02010609060101010101" pitchFamily="49" charset="-122"/>
            </a:endParaRPr>
          </a:p>
          <a:p>
            <a:r>
              <a:rPr lang="zh-CN" altLang="zh-CN" dirty="0">
                <a:latin typeface="宋体" panose="02010600030101010101" pitchFamily="2" charset="-122"/>
                <a:ea typeface="宋体" panose="02010600030101010101" pitchFamily="2" charset="-122"/>
              </a:rPr>
              <a:t>钱穆先生</a:t>
            </a:r>
            <a:r>
              <a:rPr lang="zh-CN" altLang="en-US" dirty="0">
                <a:latin typeface="宋体" panose="02010600030101010101" pitchFamily="2" charset="-122"/>
                <a:ea typeface="宋体" panose="02010600030101010101" pitchFamily="2" charset="-122"/>
              </a:rPr>
              <a:t>三境界说</a:t>
            </a:r>
            <a:r>
              <a:rPr lang="zh-CN" altLang="zh-CN"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楷体" panose="02010609060101010101" pitchFamily="49" charset="-122"/>
                <a:ea typeface="楷体" panose="02010609060101010101" pitchFamily="49" charset="-122"/>
              </a:rPr>
              <a:t>一、“物质的”，亦可说是“自然的”人生，或“经济的”人生。【身体】</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二、“社会的”人生，或称“政治的”人生、“集团的”人生。【才智】</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三、“精神的”人生，或说是“心灵的”人生。【心性】</a:t>
            </a:r>
          </a:p>
          <a:p>
            <a:r>
              <a:rPr lang="zh-CN" altLang="zh-CN" dirty="0">
                <a:latin typeface="宋体" panose="02010600030101010101" pitchFamily="2" charset="-122"/>
                <a:ea typeface="宋体" panose="02010600030101010101" pitchFamily="2" charset="-122"/>
              </a:rPr>
              <a:t>生命的修养不同，则其眼界与格局自然不同，故有物质（欲望的满足，活着）、精神（情感的愉悦，游于艺）、道德（超越，本体秩序的体证）生活三境界的差异。此与主体的先天稟赋无涉，唯视其眼界与格局修证而得。</a:t>
            </a:r>
            <a:endParaRPr lang="zh-CN" altLang="en-US"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31596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8">
            <a:extLst>
              <a:ext uri="{FF2B5EF4-FFF2-40B4-BE49-F238E27FC236}">
                <a16:creationId xmlns:a16="http://schemas.microsoft.com/office/drawing/2014/main" id="{1902D9C3-8C35-4A9E-AB05-1D4E67B47C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4596"/>
          </a:xfrm>
          <a:prstGeom prst="rect">
            <a:avLst/>
          </a:prstGeom>
          <a:noFill/>
          <a:ln>
            <a:noFill/>
          </a:ln>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486562" y="3059084"/>
            <a:ext cx="8258428" cy="3798914"/>
          </a:xfrm>
        </p:spPr>
        <p:txBody>
          <a:bodyPr>
            <a:normAutofit/>
          </a:bodyPr>
          <a:lstStyle/>
          <a:p>
            <a:pPr>
              <a:lnSpc>
                <a:spcPct val="120000"/>
              </a:lnSpc>
            </a:pPr>
            <a:r>
              <a:rPr lang="zh-CN" altLang="zh-CN" b="1" dirty="0">
                <a:solidFill>
                  <a:srgbClr val="00B0F0"/>
                </a:solidFill>
                <a:latin typeface="宋体" panose="02010600030101010101" pitchFamily="2" charset="-122"/>
                <a:ea typeface="宋体" panose="02010600030101010101" pitchFamily="2" charset="-122"/>
              </a:rPr>
              <a:t>参考文献：</a:t>
            </a:r>
            <a:br>
              <a:rPr lang="en-US" altLang="zh-CN" sz="3200" dirty="0">
                <a:solidFill>
                  <a:srgbClr val="00B0F0"/>
                </a:solidFill>
                <a:latin typeface="宋体" panose="02010600030101010101" pitchFamily="2" charset="-122"/>
                <a:ea typeface="宋体" panose="02010600030101010101" pitchFamily="2" charset="-122"/>
              </a:rPr>
            </a:br>
            <a:r>
              <a:rPr lang="zh-CN" altLang="en-US" dirty="0">
                <a:solidFill>
                  <a:srgbClr val="00B0F0"/>
                </a:solidFill>
                <a:latin typeface="宋体" panose="02010600030101010101" pitchFamily="2" charset="-122"/>
                <a:ea typeface="宋体" panose="02010600030101010101" pitchFamily="2" charset="-122"/>
              </a:rPr>
              <a:t>朱清时</a:t>
            </a:r>
            <a:r>
              <a:rPr lang="en-US" altLang="zh-CN" dirty="0">
                <a:solidFill>
                  <a:srgbClr val="00B0F0"/>
                </a:solidFill>
                <a:latin typeface="宋体" panose="02010600030101010101" pitchFamily="2" charset="-122"/>
                <a:ea typeface="宋体" panose="02010600030101010101" pitchFamily="2" charset="-122"/>
              </a:rPr>
              <a:t>《</a:t>
            </a:r>
            <a:r>
              <a:rPr lang="zh-CN" altLang="en-US" dirty="0">
                <a:solidFill>
                  <a:srgbClr val="00B0F0"/>
                </a:solidFill>
                <a:latin typeface="宋体" panose="02010600030101010101" pitchFamily="2" charset="-122"/>
                <a:ea typeface="宋体" panose="02010600030101010101" pitchFamily="2" charset="-122"/>
              </a:rPr>
              <a:t>量子意识，现代科学与佛学的汇合处</a:t>
            </a:r>
            <a:r>
              <a:rPr lang="en-US" altLang="zh-CN" dirty="0">
                <a:solidFill>
                  <a:srgbClr val="00B0F0"/>
                </a:solidFill>
                <a:latin typeface="宋体" panose="02010600030101010101" pitchFamily="2" charset="-122"/>
                <a:ea typeface="宋体" panose="02010600030101010101" pitchFamily="2" charset="-122"/>
              </a:rPr>
              <a:t>》</a:t>
            </a:r>
          </a:p>
          <a:p>
            <a:pPr>
              <a:lnSpc>
                <a:spcPct val="120000"/>
              </a:lnSpc>
            </a:pPr>
            <a:r>
              <a:rPr lang="zh-CN" altLang="en-US" b="1" dirty="0">
                <a:solidFill>
                  <a:srgbClr val="00B0F0"/>
                </a:solidFill>
                <a:latin typeface="宋体" panose="02010600030101010101" pitchFamily="2" charset="-122"/>
                <a:ea typeface="宋体" panose="02010600030101010101" pitchFamily="2" charset="-122"/>
              </a:rPr>
              <a:t>问题思考</a:t>
            </a:r>
            <a:r>
              <a:rPr lang="zh-CN" altLang="zh-CN" b="1" dirty="0">
                <a:solidFill>
                  <a:srgbClr val="00B0F0"/>
                </a:solidFill>
                <a:latin typeface="宋体" panose="02010600030101010101" pitchFamily="2" charset="-122"/>
                <a:ea typeface="宋体" panose="02010600030101010101" pitchFamily="2" charset="-122"/>
              </a:rPr>
              <a:t>：</a:t>
            </a:r>
            <a:br>
              <a:rPr lang="en-US" altLang="zh-CN" sz="3200" dirty="0">
                <a:solidFill>
                  <a:srgbClr val="00B0F0"/>
                </a:solidFill>
                <a:latin typeface="宋体" panose="02010600030101010101" pitchFamily="2" charset="-122"/>
                <a:ea typeface="宋体" panose="02010600030101010101" pitchFamily="2" charset="-122"/>
              </a:rPr>
            </a:br>
            <a:r>
              <a:rPr lang="en-US" altLang="zh-CN" b="1" dirty="0">
                <a:solidFill>
                  <a:srgbClr val="00B0F0"/>
                </a:solidFill>
                <a:latin typeface="宋体" panose="02010600030101010101" pitchFamily="2" charset="-122"/>
                <a:ea typeface="宋体" panose="02010600030101010101" pitchFamily="2" charset="-122"/>
              </a:rPr>
              <a:t>1</a:t>
            </a:r>
            <a:r>
              <a:rPr lang="zh-CN" altLang="en-US" b="1" dirty="0">
                <a:solidFill>
                  <a:srgbClr val="00B0F0"/>
                </a:solidFill>
                <a:latin typeface="宋体" panose="02010600030101010101" pitchFamily="2" charset="-122"/>
                <a:ea typeface="宋体" panose="02010600030101010101" pitchFamily="2" charset="-122"/>
              </a:rPr>
              <a:t>、</a:t>
            </a:r>
            <a:r>
              <a:rPr lang="zh-CN" altLang="zh-CN" dirty="0">
                <a:solidFill>
                  <a:srgbClr val="00B0F0"/>
                </a:solidFill>
                <a:latin typeface="宋体" panose="02010600030101010101" pitchFamily="2" charset="-122"/>
                <a:ea typeface="宋体" panose="02010600030101010101" pitchFamily="2" charset="-122"/>
              </a:rPr>
              <a:t>儒家</a:t>
            </a:r>
            <a:r>
              <a:rPr lang="zh-CN" altLang="en-US" dirty="0">
                <a:solidFill>
                  <a:srgbClr val="00B0F0"/>
                </a:solidFill>
                <a:latin typeface="宋体" panose="02010600030101010101" pitchFamily="2" charset="-122"/>
                <a:ea typeface="宋体" panose="02010600030101010101" pitchFamily="2" charset="-122"/>
              </a:rPr>
              <a:t>成</a:t>
            </a:r>
            <a:r>
              <a:rPr lang="zh-CN" altLang="zh-CN" dirty="0">
                <a:solidFill>
                  <a:srgbClr val="00B0F0"/>
                </a:solidFill>
                <a:latin typeface="宋体" panose="02010600030101010101" pitchFamily="2" charset="-122"/>
                <a:ea typeface="宋体" panose="02010600030101010101" pitchFamily="2" charset="-122"/>
              </a:rPr>
              <a:t>圣、道教</a:t>
            </a:r>
            <a:r>
              <a:rPr lang="zh-CN" altLang="en-US" dirty="0">
                <a:solidFill>
                  <a:srgbClr val="00B0F0"/>
                </a:solidFill>
                <a:latin typeface="宋体" panose="02010600030101010101" pitchFamily="2" charset="-122"/>
                <a:ea typeface="宋体" panose="02010600030101010101" pitchFamily="2" charset="-122"/>
              </a:rPr>
              <a:t>成</a:t>
            </a:r>
            <a:r>
              <a:rPr lang="zh-CN" altLang="zh-CN" dirty="0">
                <a:solidFill>
                  <a:srgbClr val="00B0F0"/>
                </a:solidFill>
                <a:latin typeface="宋体" panose="02010600030101010101" pitchFamily="2" charset="-122"/>
                <a:ea typeface="宋体" panose="02010600030101010101" pitchFamily="2" charset="-122"/>
              </a:rPr>
              <a:t>仙、佛教</a:t>
            </a:r>
            <a:r>
              <a:rPr lang="zh-CN" altLang="en-US" dirty="0">
                <a:solidFill>
                  <a:srgbClr val="00B0F0"/>
                </a:solidFill>
                <a:latin typeface="宋体" panose="02010600030101010101" pitchFamily="2" charset="-122"/>
                <a:ea typeface="宋体" panose="02010600030101010101" pitchFamily="2" charset="-122"/>
              </a:rPr>
              <a:t>成</a:t>
            </a:r>
            <a:r>
              <a:rPr lang="zh-CN" altLang="zh-CN" dirty="0">
                <a:solidFill>
                  <a:srgbClr val="00B0F0"/>
                </a:solidFill>
                <a:latin typeface="宋体" panose="02010600030101010101" pitchFamily="2" charset="-122"/>
                <a:ea typeface="宋体" panose="02010600030101010101" pitchFamily="2" charset="-122"/>
              </a:rPr>
              <a:t>佛，</a:t>
            </a:r>
            <a:r>
              <a:rPr lang="zh-CN" altLang="en-US" dirty="0">
                <a:solidFill>
                  <a:srgbClr val="00B0F0"/>
                </a:solidFill>
                <a:latin typeface="宋体" panose="02010600030101010101" pitchFamily="2" charset="-122"/>
                <a:ea typeface="宋体" panose="02010600030101010101" pitchFamily="2" charset="-122"/>
              </a:rPr>
              <a:t>圣仙佛是各自宗教的理想人格，他们</a:t>
            </a:r>
            <a:r>
              <a:rPr lang="zh-CN" altLang="zh-CN" dirty="0">
                <a:solidFill>
                  <a:srgbClr val="00B0F0"/>
                </a:solidFill>
                <a:latin typeface="宋体" panose="02010600030101010101" pitchFamily="2" charset="-122"/>
                <a:ea typeface="宋体" panose="02010600030101010101" pitchFamily="2" charset="-122"/>
              </a:rPr>
              <a:t>都拥有不同程度的超能力。</a:t>
            </a:r>
            <a:r>
              <a:rPr lang="zh-CN" altLang="en-US" dirty="0">
                <a:solidFill>
                  <a:srgbClr val="00B0F0"/>
                </a:solidFill>
                <a:latin typeface="宋体" panose="02010600030101010101" pitchFamily="2" charset="-122"/>
                <a:ea typeface="宋体" panose="02010600030101010101" pitchFamily="2" charset="-122"/>
              </a:rPr>
              <a:t>你认为现代视域下的</a:t>
            </a:r>
            <a:r>
              <a:rPr lang="zh-CN" altLang="zh-CN" dirty="0">
                <a:solidFill>
                  <a:srgbClr val="00B0F0"/>
                </a:solidFill>
                <a:latin typeface="宋体" panose="02010600030101010101" pitchFamily="2" charset="-122"/>
                <a:ea typeface="宋体" panose="02010600030101010101" pitchFamily="2" charset="-122"/>
              </a:rPr>
              <a:t>理</a:t>
            </a:r>
            <a:r>
              <a:rPr lang="zh-CN" altLang="en-US" dirty="0">
                <a:solidFill>
                  <a:srgbClr val="00B0F0"/>
                </a:solidFill>
                <a:latin typeface="宋体" panose="02010600030101010101" pitchFamily="2" charset="-122"/>
                <a:ea typeface="宋体" panose="02010600030101010101" pitchFamily="2" charset="-122"/>
              </a:rPr>
              <a:t>想</a:t>
            </a:r>
            <a:r>
              <a:rPr lang="zh-CN" altLang="zh-CN" dirty="0">
                <a:solidFill>
                  <a:srgbClr val="00B0F0"/>
                </a:solidFill>
                <a:latin typeface="宋体" panose="02010600030101010101" pitchFamily="2" charset="-122"/>
                <a:ea typeface="宋体" panose="02010600030101010101" pitchFamily="2" charset="-122"/>
              </a:rPr>
              <a:t>人格</a:t>
            </a:r>
            <a:r>
              <a:rPr lang="zh-CN" altLang="en-US" dirty="0">
                <a:solidFill>
                  <a:srgbClr val="00B0F0"/>
                </a:solidFill>
                <a:latin typeface="宋体" panose="02010600030101010101" pitchFamily="2" charset="-122"/>
                <a:ea typeface="宋体" panose="02010600030101010101" pitchFamily="2" charset="-122"/>
              </a:rPr>
              <a:t>应该</a:t>
            </a:r>
            <a:r>
              <a:rPr lang="zh-CN" altLang="zh-CN" dirty="0">
                <a:solidFill>
                  <a:srgbClr val="00B0F0"/>
                </a:solidFill>
                <a:latin typeface="宋体" panose="02010600030101010101" pitchFamily="2" charset="-122"/>
                <a:ea typeface="宋体" panose="02010600030101010101" pitchFamily="2" charset="-122"/>
              </a:rPr>
              <a:t>具备哪些能力？</a:t>
            </a:r>
            <a:br>
              <a:rPr lang="en-US" altLang="zh-CN" b="1" dirty="0">
                <a:solidFill>
                  <a:srgbClr val="00B0F0"/>
                </a:solidFill>
                <a:latin typeface="宋体" panose="02010600030101010101" pitchFamily="2" charset="-122"/>
                <a:ea typeface="宋体" panose="02010600030101010101" pitchFamily="2" charset="-122"/>
              </a:rPr>
            </a:br>
            <a:r>
              <a:rPr lang="en-US" altLang="zh-CN" b="1" dirty="0">
                <a:solidFill>
                  <a:srgbClr val="00B0F0"/>
                </a:solidFill>
                <a:latin typeface="宋体" panose="02010600030101010101" pitchFamily="2" charset="-122"/>
                <a:ea typeface="宋体" panose="02010600030101010101" pitchFamily="2" charset="-122"/>
              </a:rPr>
              <a:t>2</a:t>
            </a:r>
            <a:r>
              <a:rPr lang="zh-CN" altLang="en-US" b="1" dirty="0">
                <a:solidFill>
                  <a:srgbClr val="00B0F0"/>
                </a:solidFill>
                <a:latin typeface="宋体" panose="02010600030101010101" pitchFamily="2" charset="-122"/>
                <a:ea typeface="宋体" panose="02010600030101010101" pitchFamily="2" charset="-122"/>
              </a:rPr>
              <a:t>、</a:t>
            </a:r>
            <a:r>
              <a:rPr lang="zh-CN" altLang="en-US" dirty="0">
                <a:solidFill>
                  <a:srgbClr val="00B0F0"/>
                </a:solidFill>
                <a:latin typeface="宋体" panose="02010600030101010101" pitchFamily="2" charset="-122"/>
                <a:ea typeface="宋体" panose="02010600030101010101" pitchFamily="2" charset="-122"/>
              </a:rPr>
              <a:t>谈谈你对意识的看法。</a:t>
            </a:r>
          </a:p>
        </p:txBody>
      </p:sp>
    </p:spTree>
    <p:extLst>
      <p:ext uri="{BB962C8B-B14F-4D97-AF65-F5344CB8AC3E}">
        <p14:creationId xmlns:p14="http://schemas.microsoft.com/office/powerpoint/2010/main" val="69584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365760"/>
            <a:ext cx="10406743" cy="5835535"/>
          </a:xfrm>
        </p:spPr>
        <p:txBody>
          <a:bodyPr>
            <a:normAutofit lnSpcReduction="10000"/>
          </a:bodyPr>
          <a:lstStyle/>
          <a:p>
            <a:r>
              <a:rPr lang="zh-CN" altLang="zh-CN" dirty="0">
                <a:latin typeface="宋体" panose="02010600030101010101" pitchFamily="2" charset="-122"/>
                <a:ea typeface="宋体" panose="02010600030101010101" pitchFamily="2" charset="-122"/>
              </a:rPr>
              <a:t>《礼记·经解》载孔子语云：</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sz="3000" dirty="0">
                <a:latin typeface="楷体" panose="02010609060101010101" pitchFamily="49" charset="-122"/>
                <a:ea typeface="楷体" panose="02010609060101010101" pitchFamily="49" charset="-122"/>
              </a:rPr>
              <a:t>入其国，其教可知也。其为人也……恭俭庄敬，《礼》教也。</a:t>
            </a:r>
            <a:br>
              <a:rPr lang="en-US" altLang="zh-CN" sz="3000" dirty="0">
                <a:latin typeface="楷体" panose="02010609060101010101" pitchFamily="49" charset="-122"/>
                <a:ea typeface="楷体" panose="02010609060101010101" pitchFamily="49" charset="-122"/>
              </a:rPr>
            </a:br>
            <a:r>
              <a:rPr lang="zh-CN" altLang="zh-CN" dirty="0">
                <a:latin typeface="宋体" panose="02010600030101010101" pitchFamily="2" charset="-122"/>
                <a:ea typeface="宋体" panose="02010600030101010101" pitchFamily="2" charset="-122"/>
              </a:rPr>
              <a:t>对人恭逊，对己节俭，对物斋庄，对天敬慎，恰到好处的生活行为即是有礼教。。</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杜维明《精神人文主义：一个正在喷薄而出的全球论域》</a:t>
            </a:r>
            <a:r>
              <a:rPr lang="zh-CN" altLang="en-US" dirty="0">
                <a:latin typeface="宋体" panose="02010600030101010101" pitchFamily="2" charset="-122"/>
                <a:ea typeface="宋体" panose="02010600030101010101" pitchFamily="2" charset="-122"/>
              </a:rPr>
              <a:t>：</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sz="3000" dirty="0">
                <a:latin typeface="楷体" panose="02010609060101010101" pitchFamily="49" charset="-122"/>
                <a:ea typeface="楷体" panose="02010609060101010101" pitchFamily="49" charset="-122"/>
              </a:rPr>
              <a:t>我们的时代——有时被冠以第二“轴心时代”——需要一个“整全”的人文精神或者整全的人文视野，这一视野至少应该将人之为人的过程或人的存在的四个维度交融在一起</a:t>
            </a:r>
            <a:r>
              <a:rPr lang="en-US" altLang="zh-CN" sz="3000" dirty="0">
                <a:latin typeface="楷体" panose="02010609060101010101" pitchFamily="49" charset="-122"/>
                <a:ea typeface="楷体" panose="02010609060101010101" pitchFamily="49" charset="-122"/>
              </a:rPr>
              <a:t>:</a:t>
            </a:r>
            <a:r>
              <a:rPr lang="zh-CN" altLang="zh-CN" sz="3000" b="1" dirty="0">
                <a:solidFill>
                  <a:srgbClr val="FF0000"/>
                </a:solidFill>
                <a:latin typeface="楷体" panose="02010609060101010101" pitchFamily="49" charset="-122"/>
                <a:ea typeface="楷体" panose="02010609060101010101" pitchFamily="49" charset="-122"/>
              </a:rPr>
              <a:t>自我</a:t>
            </a:r>
            <a:r>
              <a:rPr lang="zh-CN" altLang="zh-CN" sz="3000" dirty="0">
                <a:latin typeface="楷体" panose="02010609060101010101" pitchFamily="49" charset="-122"/>
                <a:ea typeface="楷体" panose="02010609060101010101" pitchFamily="49" charset="-122"/>
              </a:rPr>
              <a:t>的问题，</a:t>
            </a:r>
            <a:r>
              <a:rPr lang="zh-CN" altLang="zh-CN" sz="3000" b="1" dirty="0">
                <a:solidFill>
                  <a:srgbClr val="FF0000"/>
                </a:solidFill>
                <a:latin typeface="楷体" panose="02010609060101010101" pitchFamily="49" charset="-122"/>
                <a:ea typeface="楷体" panose="02010609060101010101" pitchFamily="49" charset="-122"/>
              </a:rPr>
              <a:t>社群</a:t>
            </a:r>
            <a:r>
              <a:rPr lang="zh-CN" altLang="zh-CN" sz="3000" dirty="0">
                <a:latin typeface="楷体" panose="02010609060101010101" pitchFamily="49" charset="-122"/>
                <a:ea typeface="楷体" panose="02010609060101010101" pitchFamily="49" charset="-122"/>
              </a:rPr>
              <a:t>的问题，</a:t>
            </a:r>
            <a:r>
              <a:rPr lang="zh-CN" altLang="zh-CN" sz="3000" b="1" dirty="0">
                <a:solidFill>
                  <a:srgbClr val="FF0000"/>
                </a:solidFill>
                <a:latin typeface="楷体" panose="02010609060101010101" pitchFamily="49" charset="-122"/>
                <a:ea typeface="楷体" panose="02010609060101010101" pitchFamily="49" charset="-122"/>
              </a:rPr>
              <a:t>自然</a:t>
            </a:r>
            <a:r>
              <a:rPr lang="zh-CN" altLang="zh-CN" sz="3000" dirty="0">
                <a:latin typeface="楷体" panose="02010609060101010101" pitchFamily="49" charset="-122"/>
                <a:ea typeface="楷体" panose="02010609060101010101" pitchFamily="49" charset="-122"/>
              </a:rPr>
              <a:t>的问题，以及</a:t>
            </a:r>
            <a:r>
              <a:rPr lang="en-US" altLang="zh-CN" sz="3000" dirty="0">
                <a:latin typeface="楷体" panose="02010609060101010101" pitchFamily="49" charset="-122"/>
                <a:ea typeface="楷体" panose="02010609060101010101" pitchFamily="49" charset="-122"/>
              </a:rPr>
              <a:t>(</a:t>
            </a:r>
            <a:r>
              <a:rPr lang="zh-CN" altLang="zh-CN" sz="3000" dirty="0">
                <a:latin typeface="楷体" panose="02010609060101010101" pitchFamily="49" charset="-122"/>
                <a:ea typeface="楷体" panose="02010609060101010101" pitchFamily="49" charset="-122"/>
              </a:rPr>
              <a:t>最终的</a:t>
            </a:r>
            <a:r>
              <a:rPr lang="en-US" altLang="zh-CN" sz="3000" dirty="0">
                <a:latin typeface="楷体" panose="02010609060101010101" pitchFamily="49" charset="-122"/>
                <a:ea typeface="楷体" panose="02010609060101010101" pitchFamily="49" charset="-122"/>
              </a:rPr>
              <a:t>)</a:t>
            </a:r>
            <a:r>
              <a:rPr lang="zh-CN" altLang="zh-CN" sz="3000" b="1" dirty="0">
                <a:solidFill>
                  <a:srgbClr val="FF0000"/>
                </a:solidFill>
                <a:latin typeface="楷体" panose="02010609060101010101" pitchFamily="49" charset="-122"/>
                <a:ea typeface="楷体" panose="02010609060101010101" pitchFamily="49" charset="-122"/>
              </a:rPr>
              <a:t>天</a:t>
            </a:r>
            <a:r>
              <a:rPr lang="zh-CN" altLang="zh-CN" sz="3000" dirty="0">
                <a:latin typeface="楷体" panose="02010609060101010101" pitchFamily="49" charset="-122"/>
                <a:ea typeface="楷体" panose="02010609060101010101" pitchFamily="49" charset="-122"/>
              </a:rPr>
              <a:t>的问题。……通过积极地参与到所谓的大化流行的过程中，我们是某种程度上的协同创造者，从而不仅对人类福祉负有责任，而且对天、地、万物都负有责任。</a:t>
            </a:r>
            <a:br>
              <a:rPr lang="en-US" altLang="zh-CN" sz="3000" dirty="0">
                <a:latin typeface="楷体" panose="02010609060101010101" pitchFamily="49" charset="-122"/>
                <a:ea typeface="楷体" panose="02010609060101010101" pitchFamily="49" charset="-122"/>
              </a:rPr>
            </a:br>
            <a:endParaRPr lang="en-US" altLang="zh-CN" sz="3000" dirty="0">
              <a:latin typeface="楷体" panose="02010609060101010101" pitchFamily="49" charset="-122"/>
              <a:ea typeface="楷体" panose="02010609060101010101" pitchFamily="49" charset="-122"/>
            </a:endParaRPr>
          </a:p>
          <a:p>
            <a:r>
              <a:rPr lang="zh-CN" altLang="en-US" b="1" dirty="0">
                <a:latin typeface="宋体" panose="02010600030101010101" pitchFamily="2" charset="-122"/>
                <a:ea typeface="宋体" panose="02010600030101010101" pitchFamily="2" charset="-122"/>
              </a:rPr>
              <a:t>主体的生命认知、主体的生存对境、主体的生命体证。</a:t>
            </a:r>
          </a:p>
        </p:txBody>
      </p:sp>
    </p:spTree>
    <p:extLst>
      <p:ext uri="{BB962C8B-B14F-4D97-AF65-F5344CB8AC3E}">
        <p14:creationId xmlns:p14="http://schemas.microsoft.com/office/powerpoint/2010/main" val="27964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704676" y="1562793"/>
            <a:ext cx="7391920" cy="3358342"/>
          </a:xfrm>
        </p:spPr>
        <p:txBody>
          <a:bodyPr>
            <a:normAutofit fontScale="92500" lnSpcReduction="10000"/>
          </a:bodyPr>
          <a:lstStyle/>
          <a:p>
            <a:pPr>
              <a:lnSpc>
                <a:spcPct val="110000"/>
              </a:lnSpc>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、人物之辨</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形体</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能动</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理性</a:t>
            </a:r>
            <a:br>
              <a:rPr lang="en-US" altLang="zh-CN" b="1" dirty="0">
                <a:latin typeface="宋体" panose="02010600030101010101" pitchFamily="2" charset="-122"/>
                <a:ea typeface="宋体" panose="02010600030101010101" pitchFamily="2" charset="-122"/>
              </a:rPr>
            </a:br>
            <a:r>
              <a:rPr lang="zh-CN" altLang="zh-CN" dirty="0">
                <a:solidFill>
                  <a:srgbClr val="0070C0"/>
                </a:solidFill>
                <a:latin typeface="宋体" panose="02010600030101010101" pitchFamily="2" charset="-122"/>
                <a:ea typeface="宋体" panose="02010600030101010101" pitchFamily="2" charset="-122"/>
              </a:rPr>
              <a:t>《新华字典》（第</a:t>
            </a:r>
            <a:r>
              <a:rPr lang="en-US" altLang="zh-CN" dirty="0">
                <a:solidFill>
                  <a:srgbClr val="0070C0"/>
                </a:solidFill>
                <a:latin typeface="宋体" panose="02010600030101010101" pitchFamily="2" charset="-122"/>
                <a:ea typeface="宋体" panose="02010600030101010101" pitchFamily="2" charset="-122"/>
              </a:rPr>
              <a:t>10</a:t>
            </a:r>
            <a:r>
              <a:rPr lang="zh-CN" altLang="zh-CN" dirty="0">
                <a:solidFill>
                  <a:srgbClr val="0070C0"/>
                </a:solidFill>
                <a:latin typeface="宋体" panose="02010600030101010101" pitchFamily="2" charset="-122"/>
                <a:ea typeface="宋体" panose="02010600030101010101" pitchFamily="2" charset="-122"/>
              </a:rPr>
              <a:t>版）：人，能制造工具并能使用工具进行劳动的高等动物。人是由古类人猿进化而成的。</a:t>
            </a:r>
            <a:endParaRPr lang="en-US" altLang="zh-CN" dirty="0">
              <a:solidFill>
                <a:srgbClr val="0070C0"/>
              </a:solidFill>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、生死之辨</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呼吸</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心跳</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脑电</a:t>
            </a:r>
            <a:br>
              <a:rPr lang="en-US" altLang="zh-CN" b="1" dirty="0">
                <a:latin typeface="宋体" panose="02010600030101010101" pitchFamily="2" charset="-122"/>
                <a:ea typeface="宋体" panose="02010600030101010101" pitchFamily="2" charset="-122"/>
              </a:rPr>
            </a:br>
            <a:r>
              <a:rPr lang="zh-CN" altLang="en-US" dirty="0">
                <a:solidFill>
                  <a:srgbClr val="0070C0"/>
                </a:solidFill>
                <a:latin typeface="宋体" panose="02010600030101010101" pitchFamily="2" charset="-122"/>
                <a:ea typeface="宋体" panose="02010600030101010101" pitchFamily="2" charset="-122"/>
              </a:rPr>
              <a:t>生命的</a:t>
            </a:r>
            <a:r>
              <a:rPr lang="zh-CN" altLang="zh-CN" dirty="0">
                <a:solidFill>
                  <a:srgbClr val="0070C0"/>
                </a:solidFill>
                <a:latin typeface="宋体" panose="02010600030101010101" pitchFamily="2" charset="-122"/>
                <a:ea typeface="宋体" panose="02010600030101010101" pitchFamily="2" charset="-122"/>
              </a:rPr>
              <a:t>“第一推动”是什么？</a:t>
            </a:r>
            <a:br>
              <a:rPr lang="en-US" altLang="zh-CN" dirty="0">
                <a:solidFill>
                  <a:srgbClr val="0070C0"/>
                </a:solidFill>
                <a:latin typeface="宋体" panose="02010600030101010101" pitchFamily="2" charset="-122"/>
                <a:ea typeface="宋体" panose="02010600030101010101" pitchFamily="2" charset="-122"/>
              </a:rPr>
            </a:br>
            <a:r>
              <a:rPr lang="zh-CN" altLang="en-US" dirty="0">
                <a:solidFill>
                  <a:srgbClr val="0070C0"/>
                </a:solidFill>
                <a:latin typeface="宋体" panose="02010600030101010101" pitchFamily="2" charset="-122"/>
                <a:ea typeface="宋体" panose="02010600030101010101" pitchFamily="2" charset="-122"/>
              </a:rPr>
              <a:t>它在哪里发起推动的？</a:t>
            </a:r>
            <a:br>
              <a:rPr lang="en-US" altLang="zh-CN" dirty="0">
                <a:solidFill>
                  <a:srgbClr val="0070C0"/>
                </a:solidFill>
                <a:latin typeface="宋体" panose="02010600030101010101" pitchFamily="2" charset="-122"/>
                <a:ea typeface="宋体" panose="02010600030101010101" pitchFamily="2" charset="-122"/>
              </a:rPr>
            </a:br>
            <a:r>
              <a:rPr lang="zh-CN" altLang="en-US" dirty="0">
                <a:solidFill>
                  <a:srgbClr val="0070C0"/>
                </a:solidFill>
                <a:latin typeface="宋体" panose="02010600030101010101" pitchFamily="2" charset="-122"/>
                <a:ea typeface="宋体" panose="02010600030101010101" pitchFamily="2" charset="-122"/>
              </a:rPr>
              <a:t>发动之后它的运行机制是怎样的？</a:t>
            </a:r>
          </a:p>
          <a:p>
            <a:pPr>
              <a:lnSpc>
                <a:spcPct val="110000"/>
              </a:lnSpc>
            </a:pPr>
            <a:endParaRPr lang="en-US" altLang="zh-CN" b="1" dirty="0">
              <a:latin typeface="宋体" panose="02010600030101010101" pitchFamily="2" charset="-122"/>
              <a:ea typeface="宋体" panose="02010600030101010101" pitchFamily="2" charset="-122"/>
            </a:endParaRP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38942" y="365126"/>
            <a:ext cx="10014857" cy="1022804"/>
          </a:xfrm>
        </p:spPr>
        <p:txBody>
          <a:bodyPr/>
          <a:lstStyle/>
          <a:p>
            <a:r>
              <a:rPr lang="zh-CN" altLang="en-US" b="1" dirty="0">
                <a:latin typeface="黑体" panose="02010609060101010101" pitchFamily="49" charset="-122"/>
                <a:ea typeface="黑体" panose="02010609060101010101" pitchFamily="49" charset="-122"/>
              </a:rPr>
              <a:t>一、生命的结构与摄养</a:t>
            </a:r>
          </a:p>
        </p:txBody>
      </p:sp>
      <p:pic>
        <p:nvPicPr>
          <p:cNvPr id="6" name="图片 5">
            <a:extLst>
              <a:ext uri="{FF2B5EF4-FFF2-40B4-BE49-F238E27FC236}">
                <a16:creationId xmlns:a16="http://schemas.microsoft.com/office/drawing/2014/main" id="{6D6A75E4-A3E4-4B55-BF79-02754065D09B}"/>
              </a:ext>
            </a:extLst>
          </p:cNvPr>
          <p:cNvPicPr>
            <a:picLocks noChangeAspect="1"/>
          </p:cNvPicPr>
          <p:nvPr/>
        </p:nvPicPr>
        <p:blipFill>
          <a:blip r:embed="rId3"/>
          <a:stretch>
            <a:fillRect/>
          </a:stretch>
        </p:blipFill>
        <p:spPr>
          <a:xfrm>
            <a:off x="8096596" y="1097280"/>
            <a:ext cx="4095404" cy="5024579"/>
          </a:xfrm>
          <a:prstGeom prst="rect">
            <a:avLst/>
          </a:prstGeom>
        </p:spPr>
      </p:pic>
      <p:pic>
        <p:nvPicPr>
          <p:cNvPr id="7" name="Picture 4">
            <a:extLst>
              <a:ext uri="{FF2B5EF4-FFF2-40B4-BE49-F238E27FC236}">
                <a16:creationId xmlns:a16="http://schemas.microsoft.com/office/drawing/2014/main" id="{D2C6562E-F1F7-4607-993D-FA0AC4DF7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58238"/>
            <a:ext cx="3840479" cy="199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6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68442" y="528641"/>
            <a:ext cx="8117017" cy="2364187"/>
          </a:xfrm>
        </p:spPr>
        <p:txBody>
          <a:bodyPr>
            <a:normAutofit/>
          </a:bodyPr>
          <a:lstStyle/>
          <a:p>
            <a:pPr>
              <a:lnSpc>
                <a:spcPct val="110000"/>
              </a:lnSpc>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、追本之知</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本体生化</a:t>
            </a:r>
            <a:r>
              <a:rPr lang="en-US" altLang="zh-CN" b="1" dirty="0">
                <a:latin typeface="宋体" panose="02010600030101010101" pitchFamily="2" charset="-122"/>
                <a:ea typeface="宋体" panose="02010600030101010101" pitchFamily="2" charset="-122"/>
              </a:rPr>
              <a:t>】</a:t>
            </a:r>
          </a:p>
          <a:p>
            <a:pPr>
              <a:lnSpc>
                <a:spcPct val="110000"/>
              </a:lnSpc>
            </a:pPr>
            <a:r>
              <a:rPr lang="zh-CN" altLang="en-US" dirty="0">
                <a:latin typeface="宋体" panose="02010600030101010101" pitchFamily="2" charset="-122"/>
                <a:ea typeface="宋体" panose="02010600030101010101" pitchFamily="2" charset="-122"/>
              </a:rPr>
              <a:t>父母</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猿人：人猿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大分子：无机物</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能量：本体（奇点）</a:t>
            </a:r>
            <a:br>
              <a:rPr lang="en-US" altLang="zh-CN" dirty="0">
                <a:latin typeface="宋体" panose="02010600030101010101" pitchFamily="2" charset="-122"/>
                <a:ea typeface="宋体" panose="02010600030101010101" pitchFamily="2" charset="-122"/>
              </a:rPr>
            </a:br>
            <a:r>
              <a:rPr lang="zh-CN" altLang="en-US" dirty="0">
                <a:solidFill>
                  <a:srgbClr val="0070C0"/>
                </a:solidFill>
                <a:latin typeface="宋体" panose="02010600030101010101" pitchFamily="2" charset="-122"/>
                <a:ea typeface="宋体" panose="02010600030101010101" pitchFamily="2" charset="-122"/>
              </a:rPr>
              <a:t>从哪里来？追到终极，终极如何？</a:t>
            </a:r>
            <a:endParaRPr lang="en-US" altLang="zh-CN" dirty="0">
              <a:solidFill>
                <a:srgbClr val="0070C0"/>
              </a:solidFill>
              <a:latin typeface="宋体" panose="02010600030101010101" pitchFamily="2" charset="-122"/>
              <a:ea typeface="宋体" panose="02010600030101010101" pitchFamily="2" charset="-122"/>
            </a:endParaRPr>
          </a:p>
          <a:p>
            <a:pPr>
              <a:lnSpc>
                <a:spcPct val="110000"/>
              </a:lnSpc>
            </a:pPr>
            <a:endParaRPr lang="zh-CN" altLang="en-US" dirty="0">
              <a:latin typeface="宋体" panose="02010600030101010101" pitchFamily="2" charset="-122"/>
              <a:ea typeface="宋体" panose="02010600030101010101" pitchFamily="2" charset="-122"/>
            </a:endParaRPr>
          </a:p>
        </p:txBody>
      </p:sp>
      <p:pic>
        <p:nvPicPr>
          <p:cNvPr id="7" name="Picture 7">
            <a:extLst>
              <a:ext uri="{FF2B5EF4-FFF2-40B4-BE49-F238E27FC236}">
                <a16:creationId xmlns:a16="http://schemas.microsoft.com/office/drawing/2014/main" id="{2A80C385-B0DE-4542-BBCD-7F84071433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01789" y="-1"/>
            <a:ext cx="3906541" cy="2603491"/>
          </a:xfrm>
          <a:prstGeom prst="rect">
            <a:avLst/>
          </a:prstGeom>
          <a:noFill/>
          <a:ln>
            <a:noFill/>
          </a:ln>
        </p:spPr>
      </p:pic>
      <p:pic>
        <p:nvPicPr>
          <p:cNvPr id="9" name="Picture 6">
            <a:extLst>
              <a:ext uri="{FF2B5EF4-FFF2-40B4-BE49-F238E27FC236}">
                <a16:creationId xmlns:a16="http://schemas.microsoft.com/office/drawing/2014/main" id="{9B864FCA-FDF4-47FD-98A7-12FA4A2A1EC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85459" y="2603492"/>
            <a:ext cx="3890210" cy="2084163"/>
          </a:xfrm>
          <a:prstGeom prst="rect">
            <a:avLst/>
          </a:prstGeom>
          <a:noFill/>
          <a:ln>
            <a:noFill/>
          </a:ln>
        </p:spPr>
      </p:pic>
      <p:pic>
        <p:nvPicPr>
          <p:cNvPr id="2" name="图片 1">
            <a:extLst>
              <a:ext uri="{FF2B5EF4-FFF2-40B4-BE49-F238E27FC236}">
                <a16:creationId xmlns:a16="http://schemas.microsoft.com/office/drawing/2014/main" id="{D34F08B0-EC02-46A2-A1C3-1B7CF77C7BB5}"/>
              </a:ext>
            </a:extLst>
          </p:cNvPr>
          <p:cNvPicPr>
            <a:picLocks noChangeAspect="1"/>
          </p:cNvPicPr>
          <p:nvPr/>
        </p:nvPicPr>
        <p:blipFill>
          <a:blip r:embed="rId5"/>
          <a:stretch>
            <a:fillRect/>
          </a:stretch>
        </p:blipFill>
        <p:spPr>
          <a:xfrm>
            <a:off x="0" y="2892829"/>
            <a:ext cx="6201779" cy="4002354"/>
          </a:xfrm>
          <a:prstGeom prst="rect">
            <a:avLst/>
          </a:prstGeom>
        </p:spPr>
      </p:pic>
      <p:pic>
        <p:nvPicPr>
          <p:cNvPr id="10" name="图片 9">
            <a:extLst>
              <a:ext uri="{FF2B5EF4-FFF2-40B4-BE49-F238E27FC236}">
                <a16:creationId xmlns:a16="http://schemas.microsoft.com/office/drawing/2014/main" id="{AFB65791-8135-4ECB-B638-AD8A47573726}"/>
              </a:ext>
            </a:extLst>
          </p:cNvPr>
          <p:cNvPicPr/>
          <p:nvPr/>
        </p:nvPicPr>
        <p:blipFill>
          <a:blip r:embed="rId6"/>
          <a:stretch>
            <a:fillRect/>
          </a:stretch>
        </p:blipFill>
        <p:spPr>
          <a:xfrm>
            <a:off x="6201779" y="1726383"/>
            <a:ext cx="2083680" cy="5131617"/>
          </a:xfrm>
          <a:prstGeom prst="rect">
            <a:avLst/>
          </a:prstGeom>
        </p:spPr>
      </p:pic>
      <p:pic>
        <p:nvPicPr>
          <p:cNvPr id="2054" name="Picture 6">
            <a:extLst>
              <a:ext uri="{FF2B5EF4-FFF2-40B4-BE49-F238E27FC236}">
                <a16:creationId xmlns:a16="http://schemas.microsoft.com/office/drawing/2014/main" id="{4E78766B-5C67-4F30-AA31-0351A06A190D}"/>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301789" y="4659524"/>
            <a:ext cx="3890210" cy="219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7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911926"/>
            <a:ext cx="10406743" cy="3901045"/>
          </a:xfrm>
        </p:spPr>
        <p:txBody>
          <a:bodyPr>
            <a:normAutofit/>
          </a:bodyPr>
          <a:lstStyle/>
          <a:p>
            <a:pPr>
              <a:lnSpc>
                <a:spcPct val="110000"/>
              </a:lnSpc>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、坐忘之知</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觉证本体</a:t>
            </a:r>
            <a:r>
              <a:rPr lang="en-US" altLang="zh-CN" b="1" dirty="0">
                <a:latin typeface="宋体" panose="02010600030101010101" pitchFamily="2" charset="-122"/>
                <a:ea typeface="宋体" panose="02010600030101010101" pitchFamily="2" charset="-122"/>
              </a:rPr>
              <a:t>】</a:t>
            </a:r>
          </a:p>
          <a:p>
            <a:pPr>
              <a:lnSpc>
                <a:spcPct val="100000"/>
              </a:lnSpc>
            </a:pPr>
            <a:r>
              <a:rPr lang="zh-CN" altLang="zh-CN" dirty="0">
                <a:latin typeface="宋体" panose="02010600030101010101" pitchFamily="2" charset="-122"/>
                <a:ea typeface="宋体" panose="02010600030101010101" pitchFamily="2" charset="-122"/>
              </a:rPr>
              <a:t>《庄子·大宗师》记录了一段孔子与颜回的“坐忘”</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忘仁义</a:t>
            </a:r>
            <a:r>
              <a:rPr lang="zh-CN" altLang="zh-CN" dirty="0">
                <a:latin typeface="宋体" panose="02010600030101010101" pitchFamily="2" charset="-122"/>
                <a:ea typeface="宋体" panose="02010600030101010101" pitchFamily="2" charset="-122"/>
              </a:rPr>
              <a:t>矣。</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忘礼乐</a:t>
            </a:r>
            <a:r>
              <a:rPr lang="zh-CN" altLang="zh-CN" dirty="0">
                <a:latin typeface="宋体" panose="02010600030101010101" pitchFamily="2" charset="-122"/>
                <a:ea typeface="宋体" panose="02010600030101010101" pitchFamily="2" charset="-122"/>
              </a:rPr>
              <a:t>矣。</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坐忘矣。</a:t>
            </a:r>
            <a:r>
              <a:rPr lang="zh-CN" altLang="en-US"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rPr>
              <a:t>堕肢体，黜聪明，离形去知，同于大通</a:t>
            </a:r>
            <a:r>
              <a:rPr lang="zh-CN" altLang="en-US" b="1"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439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1753054"/>
            <a:ext cx="10406743" cy="4059917"/>
          </a:xfrm>
        </p:spPr>
        <p:txBody>
          <a:bodyPr>
            <a:normAutofit/>
          </a:bodyPr>
          <a:lstStyle/>
          <a:p>
            <a:endParaRPr lang="zh-CN" altLang="zh-CN" dirty="0">
              <a:latin typeface="宋体" panose="02010600030101010101" pitchFamily="2" charset="-122"/>
              <a:ea typeface="宋体" panose="02010600030101010101" pitchFamily="2" charset="-122"/>
            </a:endParaRPr>
          </a:p>
          <a:p>
            <a:pPr>
              <a:lnSpc>
                <a:spcPct val="110000"/>
              </a:lnSpc>
            </a:pPr>
            <a:endParaRPr lang="zh-CN" altLang="en-US" dirty="0">
              <a:latin typeface="宋体" panose="02010600030101010101" pitchFamily="2" charset="-122"/>
              <a:ea typeface="宋体" panose="02010600030101010101" pitchFamily="2" charset="-122"/>
            </a:endParaRP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38942" y="365126"/>
            <a:ext cx="10014857" cy="1022804"/>
          </a:xfrm>
        </p:spPr>
        <p:txBody>
          <a:bodyPr/>
          <a:lstStyle/>
          <a:p>
            <a:endParaRPr lang="zh-CN" altLang="en-US" dirty="0"/>
          </a:p>
        </p:txBody>
      </p:sp>
      <p:sp>
        <p:nvSpPr>
          <p:cNvPr id="5" name="内容占位符 2">
            <a:extLst>
              <a:ext uri="{FF2B5EF4-FFF2-40B4-BE49-F238E27FC236}">
                <a16:creationId xmlns:a16="http://schemas.microsoft.com/office/drawing/2014/main" id="{9AC429AC-DA4E-4192-A110-F9935946586A}"/>
              </a:ext>
            </a:extLst>
          </p:cNvPr>
          <p:cNvSpPr txBox="1">
            <a:spLocks/>
          </p:cNvSpPr>
          <p:nvPr/>
        </p:nvSpPr>
        <p:spPr>
          <a:xfrm>
            <a:off x="1175656" y="1753055"/>
            <a:ext cx="10406743" cy="4448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000" dirty="0">
              <a:latin typeface="楷体" panose="02010609060101010101" pitchFamily="49" charset="-122"/>
              <a:ea typeface="楷体" panose="02010609060101010101" pitchFamily="49" charset="-122"/>
            </a:endParaRPr>
          </a:p>
        </p:txBody>
      </p:sp>
      <p:pic>
        <p:nvPicPr>
          <p:cNvPr id="2" name="图片 1">
            <a:extLst>
              <a:ext uri="{FF2B5EF4-FFF2-40B4-BE49-F238E27FC236}">
                <a16:creationId xmlns:a16="http://schemas.microsoft.com/office/drawing/2014/main" id="{7CBB40AA-96F1-43CC-A2D9-C0129BF02B78}"/>
              </a:ext>
            </a:extLst>
          </p:cNvPr>
          <p:cNvPicPr>
            <a:picLocks noChangeAspect="1"/>
          </p:cNvPicPr>
          <p:nvPr/>
        </p:nvPicPr>
        <p:blipFill>
          <a:blip r:embed="rId3"/>
          <a:stretch>
            <a:fillRect/>
          </a:stretch>
        </p:blipFill>
        <p:spPr>
          <a:xfrm>
            <a:off x="1325074" y="664763"/>
            <a:ext cx="9527984" cy="5536531"/>
          </a:xfrm>
          <a:prstGeom prst="rect">
            <a:avLst/>
          </a:prstGeom>
        </p:spPr>
      </p:pic>
    </p:spTree>
    <p:extLst>
      <p:ext uri="{BB962C8B-B14F-4D97-AF65-F5344CB8AC3E}">
        <p14:creationId xmlns:p14="http://schemas.microsoft.com/office/powerpoint/2010/main" val="369398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914400" y="1080655"/>
            <a:ext cx="10667999" cy="5237018"/>
          </a:xfrm>
        </p:spPr>
        <p:txBody>
          <a:bodyPr>
            <a:normAutofit fontScale="92500" lnSpcReduction="10000"/>
          </a:bodyPr>
          <a:lstStyle/>
          <a:p>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、自然对境：时空与万物</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）时间：</a:t>
            </a:r>
            <a:r>
              <a:rPr lang="zh-CN" altLang="zh-CN" dirty="0">
                <a:latin typeface="宋体" panose="02010600030101010101" pitchFamily="2" charset="-122"/>
                <a:ea typeface="宋体" panose="02010600030101010101" pitchFamily="2" charset="-122"/>
              </a:rPr>
              <a:t>人类用以描述物质运动过程或事件发生过程的一个参数</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《黄帝内经·素问·上古天真论》：</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女子</a:t>
            </a:r>
            <a:r>
              <a:rPr lang="zh-CN" altLang="zh-CN" dirty="0">
                <a:highlight>
                  <a:srgbClr val="FFFF00"/>
                </a:highlight>
                <a:latin typeface="宋体" panose="02010600030101010101" pitchFamily="2" charset="-122"/>
                <a:ea typeface="宋体" panose="02010600030101010101" pitchFamily="2" charset="-122"/>
              </a:rPr>
              <a:t>七岁</a:t>
            </a:r>
            <a:r>
              <a:rPr lang="zh-CN" altLang="zh-CN" dirty="0">
                <a:latin typeface="宋体" panose="02010600030101010101" pitchFamily="2" charset="-122"/>
                <a:ea typeface="宋体" panose="02010600030101010101" pitchFamily="2" charset="-122"/>
              </a:rPr>
              <a:t>。肾气盛，齿更发长；</a:t>
            </a:r>
            <a:r>
              <a:rPr lang="zh-CN" altLang="zh-CN" dirty="0">
                <a:highlight>
                  <a:srgbClr val="FFFF00"/>
                </a:highlight>
                <a:latin typeface="宋体" panose="02010600030101010101" pitchFamily="2" charset="-122"/>
                <a:ea typeface="宋体" panose="02010600030101010101" pitchFamily="2" charset="-122"/>
              </a:rPr>
              <a:t>二七</a:t>
            </a:r>
            <a:r>
              <a:rPr lang="zh-CN" altLang="zh-CN" dirty="0">
                <a:latin typeface="宋体" panose="02010600030101010101" pitchFamily="2" charset="-122"/>
                <a:ea typeface="宋体" panose="02010600030101010101" pitchFamily="2" charset="-122"/>
              </a:rPr>
              <a:t>而天癸至，任脉通，太冲脉盛，月事以时下，故有子；</a:t>
            </a:r>
            <a:r>
              <a:rPr lang="zh-CN" altLang="zh-CN" dirty="0">
                <a:highlight>
                  <a:srgbClr val="FFFF00"/>
                </a:highlight>
                <a:latin typeface="宋体" panose="02010600030101010101" pitchFamily="2" charset="-122"/>
                <a:ea typeface="宋体" panose="02010600030101010101" pitchFamily="2" charset="-122"/>
              </a:rPr>
              <a:t>三七</a:t>
            </a:r>
            <a:r>
              <a:rPr lang="zh-CN" altLang="zh-CN" dirty="0">
                <a:latin typeface="宋体" panose="02010600030101010101" pitchFamily="2" charset="-122"/>
                <a:ea typeface="宋体" panose="02010600030101010101" pitchFamily="2" charset="-122"/>
              </a:rPr>
              <a:t>，肾气平均，故真牙生而长极；</a:t>
            </a:r>
            <a:r>
              <a:rPr lang="zh-CN" altLang="zh-CN" dirty="0">
                <a:highlight>
                  <a:srgbClr val="FFFF00"/>
                </a:highlight>
                <a:latin typeface="宋体" panose="02010600030101010101" pitchFamily="2" charset="-122"/>
                <a:ea typeface="宋体" panose="02010600030101010101" pitchFamily="2" charset="-122"/>
              </a:rPr>
              <a:t>四七</a:t>
            </a:r>
            <a:r>
              <a:rPr lang="zh-CN" altLang="zh-CN" dirty="0">
                <a:latin typeface="宋体" panose="02010600030101010101" pitchFamily="2" charset="-122"/>
                <a:ea typeface="宋体" panose="02010600030101010101" pitchFamily="2" charset="-122"/>
              </a:rPr>
              <a:t>，筋骨坚，发长极，身体盛壮；</a:t>
            </a:r>
            <a:r>
              <a:rPr lang="zh-CN" altLang="zh-CN" dirty="0">
                <a:highlight>
                  <a:srgbClr val="FFFF00"/>
                </a:highlight>
                <a:latin typeface="宋体" panose="02010600030101010101" pitchFamily="2" charset="-122"/>
                <a:ea typeface="宋体" panose="02010600030101010101" pitchFamily="2" charset="-122"/>
              </a:rPr>
              <a:t>五七</a:t>
            </a:r>
            <a:r>
              <a:rPr lang="zh-CN" altLang="zh-CN" dirty="0">
                <a:latin typeface="宋体" panose="02010600030101010101" pitchFamily="2" charset="-122"/>
                <a:ea typeface="宋体" panose="02010600030101010101" pitchFamily="2" charset="-122"/>
              </a:rPr>
              <a:t>，阳明脉衰，面始焦，发始堕；</a:t>
            </a:r>
            <a:r>
              <a:rPr lang="zh-CN" altLang="zh-CN" dirty="0">
                <a:highlight>
                  <a:srgbClr val="FFFF00"/>
                </a:highlight>
                <a:latin typeface="宋体" panose="02010600030101010101" pitchFamily="2" charset="-122"/>
                <a:ea typeface="宋体" panose="02010600030101010101" pitchFamily="2" charset="-122"/>
              </a:rPr>
              <a:t>六七</a:t>
            </a:r>
            <a:r>
              <a:rPr lang="zh-CN" altLang="zh-CN" dirty="0">
                <a:latin typeface="宋体" panose="02010600030101010101" pitchFamily="2" charset="-122"/>
                <a:ea typeface="宋体" panose="02010600030101010101" pitchFamily="2" charset="-122"/>
              </a:rPr>
              <a:t>，三阳脉衰于上，面皆焦，发始白；</a:t>
            </a:r>
            <a:r>
              <a:rPr lang="zh-CN" altLang="zh-CN" dirty="0">
                <a:highlight>
                  <a:srgbClr val="FFFF00"/>
                </a:highlight>
                <a:latin typeface="宋体" panose="02010600030101010101" pitchFamily="2" charset="-122"/>
                <a:ea typeface="宋体" panose="02010600030101010101" pitchFamily="2" charset="-122"/>
              </a:rPr>
              <a:t>七七</a:t>
            </a:r>
            <a:r>
              <a:rPr lang="zh-CN" altLang="zh-CN" dirty="0">
                <a:latin typeface="宋体" panose="02010600030101010101" pitchFamily="2" charset="-122"/>
                <a:ea typeface="宋体" panose="02010600030101010101" pitchFamily="2" charset="-122"/>
              </a:rPr>
              <a:t>，任脉虚，太冲脉衰少，天癸竭，地道不通，故形坏而无子也。</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丈夫</a:t>
            </a:r>
            <a:r>
              <a:rPr lang="zh-CN" altLang="zh-CN" dirty="0">
                <a:highlight>
                  <a:srgbClr val="FFFF00"/>
                </a:highlight>
                <a:latin typeface="宋体" panose="02010600030101010101" pitchFamily="2" charset="-122"/>
                <a:ea typeface="宋体" panose="02010600030101010101" pitchFamily="2" charset="-122"/>
              </a:rPr>
              <a:t>八岁</a:t>
            </a:r>
            <a:r>
              <a:rPr lang="zh-CN" altLang="zh-CN" dirty="0">
                <a:latin typeface="宋体" panose="02010600030101010101" pitchFamily="2" charset="-122"/>
                <a:ea typeface="宋体" panose="02010600030101010101" pitchFamily="2" charset="-122"/>
              </a:rPr>
              <a:t>，肾气实，发长齿更；</a:t>
            </a:r>
            <a:r>
              <a:rPr lang="zh-CN" altLang="zh-CN" dirty="0">
                <a:highlight>
                  <a:srgbClr val="FFFF00"/>
                </a:highlight>
                <a:latin typeface="宋体" panose="02010600030101010101" pitchFamily="2" charset="-122"/>
                <a:ea typeface="宋体" panose="02010600030101010101" pitchFamily="2" charset="-122"/>
              </a:rPr>
              <a:t>二八</a:t>
            </a:r>
            <a:r>
              <a:rPr lang="zh-CN" altLang="zh-CN" dirty="0">
                <a:latin typeface="宋体" panose="02010600030101010101" pitchFamily="2" charset="-122"/>
                <a:ea typeface="宋体" panose="02010600030101010101" pitchFamily="2" charset="-122"/>
              </a:rPr>
              <a:t>，肾气盛，天癸至，精气溢写，阴阳和，故能有子；</a:t>
            </a:r>
            <a:r>
              <a:rPr lang="zh-CN" altLang="zh-CN" dirty="0">
                <a:highlight>
                  <a:srgbClr val="FFFF00"/>
                </a:highlight>
                <a:latin typeface="宋体" panose="02010600030101010101" pitchFamily="2" charset="-122"/>
                <a:ea typeface="宋体" panose="02010600030101010101" pitchFamily="2" charset="-122"/>
              </a:rPr>
              <a:t>三八</a:t>
            </a:r>
            <a:r>
              <a:rPr lang="zh-CN" altLang="zh-CN" dirty="0">
                <a:latin typeface="宋体" panose="02010600030101010101" pitchFamily="2" charset="-122"/>
                <a:ea typeface="宋体" panose="02010600030101010101" pitchFamily="2" charset="-122"/>
              </a:rPr>
              <a:t>，肾气平均，筋骨劲强，故真牙生而长极；</a:t>
            </a:r>
            <a:r>
              <a:rPr lang="zh-CN" altLang="zh-CN" dirty="0">
                <a:highlight>
                  <a:srgbClr val="FFFF00"/>
                </a:highlight>
                <a:latin typeface="宋体" panose="02010600030101010101" pitchFamily="2" charset="-122"/>
                <a:ea typeface="宋体" panose="02010600030101010101" pitchFamily="2" charset="-122"/>
              </a:rPr>
              <a:t>四八</a:t>
            </a:r>
            <a:r>
              <a:rPr lang="zh-CN" altLang="zh-CN" dirty="0">
                <a:latin typeface="宋体" panose="02010600030101010101" pitchFamily="2" charset="-122"/>
                <a:ea typeface="宋体" panose="02010600030101010101" pitchFamily="2" charset="-122"/>
              </a:rPr>
              <a:t>，筋骨隆盛，肌肉满壮；</a:t>
            </a:r>
            <a:r>
              <a:rPr lang="zh-CN" altLang="zh-CN" dirty="0">
                <a:highlight>
                  <a:srgbClr val="FFFF00"/>
                </a:highlight>
                <a:latin typeface="宋体" panose="02010600030101010101" pitchFamily="2" charset="-122"/>
                <a:ea typeface="宋体" panose="02010600030101010101" pitchFamily="2" charset="-122"/>
              </a:rPr>
              <a:t>五八</a:t>
            </a:r>
            <a:r>
              <a:rPr lang="zh-CN" altLang="zh-CN" dirty="0">
                <a:latin typeface="宋体" panose="02010600030101010101" pitchFamily="2" charset="-122"/>
                <a:ea typeface="宋体" panose="02010600030101010101" pitchFamily="2" charset="-122"/>
              </a:rPr>
              <a:t>，肾气衰，发堕齿槁；</a:t>
            </a:r>
            <a:r>
              <a:rPr lang="zh-CN" altLang="zh-CN" dirty="0">
                <a:highlight>
                  <a:srgbClr val="FFFF00"/>
                </a:highlight>
                <a:latin typeface="宋体" panose="02010600030101010101" pitchFamily="2" charset="-122"/>
                <a:ea typeface="宋体" panose="02010600030101010101" pitchFamily="2" charset="-122"/>
              </a:rPr>
              <a:t>六八</a:t>
            </a:r>
            <a:r>
              <a:rPr lang="zh-CN" altLang="zh-CN" dirty="0">
                <a:latin typeface="宋体" panose="02010600030101010101" pitchFamily="2" charset="-122"/>
                <a:ea typeface="宋体" panose="02010600030101010101" pitchFamily="2" charset="-122"/>
              </a:rPr>
              <a:t>，阳气衰竭于上，面焦，发鬓颁白；</a:t>
            </a:r>
            <a:r>
              <a:rPr lang="zh-CN" altLang="zh-CN" dirty="0">
                <a:highlight>
                  <a:srgbClr val="FFFF00"/>
                </a:highlight>
                <a:latin typeface="宋体" panose="02010600030101010101" pitchFamily="2" charset="-122"/>
                <a:ea typeface="宋体" panose="02010600030101010101" pitchFamily="2" charset="-122"/>
              </a:rPr>
              <a:t>七八</a:t>
            </a:r>
            <a:r>
              <a:rPr lang="zh-CN" altLang="zh-CN" dirty="0">
                <a:latin typeface="宋体" panose="02010600030101010101" pitchFamily="2" charset="-122"/>
                <a:ea typeface="宋体" panose="02010600030101010101" pitchFamily="2" charset="-122"/>
              </a:rPr>
              <a:t>，肝气衰，筋不能动，天癸竭，精少，肾藏衰，形体皆极；</a:t>
            </a:r>
            <a:r>
              <a:rPr lang="zh-CN" altLang="zh-CN" dirty="0">
                <a:highlight>
                  <a:srgbClr val="FFFF00"/>
                </a:highlight>
                <a:latin typeface="宋体" panose="02010600030101010101" pitchFamily="2" charset="-122"/>
                <a:ea typeface="宋体" panose="02010600030101010101" pitchFamily="2" charset="-122"/>
              </a:rPr>
              <a:t>八八</a:t>
            </a:r>
            <a:r>
              <a:rPr lang="zh-CN" altLang="zh-CN" dirty="0">
                <a:latin typeface="宋体" panose="02010600030101010101" pitchFamily="2" charset="-122"/>
                <a:ea typeface="宋体" panose="02010600030101010101" pitchFamily="2" charset="-122"/>
              </a:rPr>
              <a:t>，则齿发去。肾者主水，受五藏六府之精而藏之，故五藏盛，乃能写。今五藏皆衰，筋骨解堕，天癸尽矣。故发鬓白，身体重，行步不正，而无子耳。</a:t>
            </a:r>
          </a:p>
        </p:txBody>
      </p:sp>
      <p:sp>
        <p:nvSpPr>
          <p:cNvPr id="4" name="标题 3">
            <a:extLst>
              <a:ext uri="{FF2B5EF4-FFF2-40B4-BE49-F238E27FC236}">
                <a16:creationId xmlns:a16="http://schemas.microsoft.com/office/drawing/2014/main" id="{9C3A4443-DF9E-49E4-ACE7-43B10BC33079}"/>
              </a:ext>
            </a:extLst>
          </p:cNvPr>
          <p:cNvSpPr>
            <a:spLocks noGrp="1"/>
          </p:cNvSpPr>
          <p:nvPr>
            <p:ph type="title"/>
          </p:nvPr>
        </p:nvSpPr>
        <p:spPr>
          <a:xfrm>
            <a:off x="1371598" y="133579"/>
            <a:ext cx="10014857" cy="679902"/>
          </a:xfrm>
        </p:spPr>
        <p:txBody>
          <a:bodyPr>
            <a:normAutofit fontScale="90000"/>
          </a:bodyPr>
          <a:lstStyle/>
          <a:p>
            <a:r>
              <a:rPr lang="zh-CN" altLang="zh-CN" b="1" dirty="0">
                <a:latin typeface="黑体" panose="02010609060101010101" pitchFamily="49" charset="-122"/>
                <a:ea typeface="黑体" panose="02010609060101010101" pitchFamily="49" charset="-122"/>
              </a:rPr>
              <a:t>二、生存的对境与调适</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9339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4">
            <a:extLst>
              <a:ext uri="{FF2B5EF4-FFF2-40B4-BE49-F238E27FC236}">
                <a16:creationId xmlns:a16="http://schemas.microsoft.com/office/drawing/2014/main" id="{02C3A5DB-09DD-4D16-BCF2-925521CB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5F20A26A-510D-47C1-ABB6-CFB08E1DBB21}"/>
              </a:ext>
            </a:extLst>
          </p:cNvPr>
          <p:cNvSpPr>
            <a:spLocks noGrp="1"/>
          </p:cNvSpPr>
          <p:nvPr>
            <p:ph idx="1"/>
          </p:nvPr>
        </p:nvSpPr>
        <p:spPr>
          <a:xfrm>
            <a:off x="1175656" y="581891"/>
            <a:ext cx="10406743" cy="5569527"/>
          </a:xfrm>
        </p:spPr>
        <p:txBody>
          <a:bodyPr>
            <a:normAutofit lnSpcReduction="10000"/>
          </a:bodyPr>
          <a:lstStyle/>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）空间：</a:t>
            </a:r>
            <a:r>
              <a:rPr lang="zh-CN" altLang="zh-CN" dirty="0">
                <a:latin typeface="楷体" panose="02010609060101010101" pitchFamily="49" charset="-122"/>
                <a:ea typeface="楷体" panose="02010609060101010101" pitchFamily="49" charset="-122"/>
              </a:rPr>
              <a:t>物质存在的一种客观形式</a:t>
            </a:r>
            <a:r>
              <a:rPr lang="zh-CN" altLang="en-US" dirty="0">
                <a:latin typeface="楷体" panose="02010609060101010101" pitchFamily="49" charset="-122"/>
                <a:ea typeface="楷体" panose="02010609060101010101" pitchFamily="49" charset="-122"/>
              </a:rPr>
              <a:t>。</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《淮南子·地形训》云：</a:t>
            </a:r>
            <a:br>
              <a:rPr lang="en-US" altLang="zh-CN" dirty="0"/>
            </a:br>
            <a:r>
              <a:rPr lang="en-US" altLang="zh-CN" dirty="0"/>
              <a:t>    </a:t>
            </a:r>
            <a:r>
              <a:rPr lang="zh-CN" altLang="zh-CN" dirty="0">
                <a:latin typeface="楷体" panose="02010609060101010101" pitchFamily="49" charset="-122"/>
                <a:ea typeface="楷体" panose="02010609060101010101" pitchFamily="49" charset="-122"/>
              </a:rPr>
              <a:t>天地之间，九州八极，土有九山，山有九塞，泽有九薮，风有八等，水有六品。……</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凡地形，东西为纬，南北为经，山为积德，川为积刑，高者为生，下者为死，丘陵为牡，溪谷为牝。</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水圆折者有珠，方折者有玉。清水有黄金，龙渊有玉英。</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土地各以其类生，是故山气多男，泽气多女，障气多喑，风气多聋，林气多癃，木气多伛，岸下气多肿，石气多力，险阻气多瘿，暑气多夭，寒气多寿，谷气多痹，丘气多狂，衍气多仁，陵气多贪。</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轻土多利，重土多迟，清水音小，浊水音大，湍水人轻，迟水人重，中土多圣人。</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皆象其气，皆应其类。故南方有不死之草，北方有不释之冰，东方有君子之国，西方有形残之尸。</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387182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2432</TotalTime>
  <Words>1351</Words>
  <Application>Microsoft Office PowerPoint</Application>
  <PresentationFormat>宽屏</PresentationFormat>
  <Paragraphs>93</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等线</vt:lpstr>
      <vt:lpstr>等线 Light</vt:lpstr>
      <vt:lpstr>黑体</vt:lpstr>
      <vt:lpstr>华文行楷</vt:lpstr>
      <vt:lpstr>楷体</vt:lpstr>
      <vt:lpstr>隶书</vt:lpstr>
      <vt:lpstr>宋体</vt:lpstr>
      <vt:lpstr>Arial</vt:lpstr>
      <vt:lpstr>Times New Roman</vt:lpstr>
      <vt:lpstr>Office 主题​​</vt:lpstr>
      <vt:lpstr>中华礼仪:传统与重建   第三讲</vt:lpstr>
      <vt:lpstr>PowerPoint 演示文稿</vt:lpstr>
      <vt:lpstr>PowerPoint 演示文稿</vt:lpstr>
      <vt:lpstr>一、生命的结构与摄养</vt:lpstr>
      <vt:lpstr>PowerPoint 演示文稿</vt:lpstr>
      <vt:lpstr>PowerPoint 演示文稿</vt:lpstr>
      <vt:lpstr>PowerPoint 演示文稿</vt:lpstr>
      <vt:lpstr>二、生存的对境与调适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三、生命的格局与修证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中华礼仪：传统与重建</dc:title>
  <dc:creator>1</dc:creator>
  <cp:lastModifiedBy>PC</cp:lastModifiedBy>
  <cp:revision>219</cp:revision>
  <dcterms:created xsi:type="dcterms:W3CDTF">2019-09-09T08:19:10Z</dcterms:created>
  <dcterms:modified xsi:type="dcterms:W3CDTF">2021-10-09T08:45:02Z</dcterms:modified>
</cp:coreProperties>
</file>