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01" r:id="rId2"/>
  </p:sldMasterIdLst>
  <p:notesMasterIdLst>
    <p:notesMasterId r:id="rId12"/>
  </p:notesMasterIdLst>
  <p:sldIdLst>
    <p:sldId id="256" r:id="rId3"/>
    <p:sldId id="257" r:id="rId4"/>
    <p:sldId id="258" r:id="rId5"/>
    <p:sldId id="279" r:id="rId6"/>
    <p:sldId id="259" r:id="rId7"/>
    <p:sldId id="262" r:id="rId8"/>
    <p:sldId id="263" r:id="rId9"/>
    <p:sldId id="264" r:id="rId10"/>
    <p:sldId id="272" r:id="rId11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1317"/>
    <a:srgbClr val="CD2B16"/>
    <a:srgbClr val="CBD351"/>
    <a:srgbClr val="F47728"/>
    <a:srgbClr val="3B836F"/>
    <a:srgbClr val="F2F2F2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91" autoAdjust="0"/>
    <p:restoredTop sz="95667" autoAdjust="0"/>
  </p:normalViewPr>
  <p:slideViewPr>
    <p:cSldViewPr snapToGrid="0" snapToObjects="1">
      <p:cViewPr varScale="1">
        <p:scale>
          <a:sx n="49" d="100"/>
          <a:sy n="49" d="100"/>
        </p:scale>
        <p:origin x="55" y="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7D131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A3C-4D7C-B41E-9AAB2A558CBA}"/>
              </c:ext>
            </c:extLst>
          </c:dPt>
          <c:dPt>
            <c:idx val="1"/>
            <c:bubble3D val="0"/>
            <c:spPr>
              <a:solidFill>
                <a:srgbClr val="3B83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A3C-4D7C-B41E-9AAB2A558CBA}"/>
              </c:ext>
            </c:extLst>
          </c:dPt>
          <c:dPt>
            <c:idx val="2"/>
            <c:bubble3D val="0"/>
            <c:spPr>
              <a:solidFill>
                <a:srgbClr val="F4772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A3C-4D7C-B41E-9AAB2A558CBA}"/>
              </c:ext>
            </c:extLst>
          </c:dPt>
          <c:dPt>
            <c:idx val="3"/>
            <c:bubble3D val="0"/>
            <c:spPr>
              <a:solidFill>
                <a:srgbClr val="CBD35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A3C-4D7C-B41E-9AAB2A558CBA}"/>
              </c:ext>
            </c:extLst>
          </c:dPt>
          <c:cat>
            <c:strRef>
              <c:f>Sheet1!$A$2:$A$5</c:f>
              <c:strCache>
                <c:ptCount val="4"/>
                <c:pt idx="0">
                  <c:v>积极</c:v>
                </c:pt>
                <c:pt idx="1">
                  <c:v>契合</c:v>
                </c:pt>
                <c:pt idx="2">
                  <c:v>家庭关系</c:v>
                </c:pt>
                <c:pt idx="3">
                  <c:v>有趣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A3C-4D7C-B41E-9AAB2A558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92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660660030217773"/>
          <c:y val="0.14909876709280245"/>
          <c:w val="0.46786840721920447"/>
          <c:h val="0.7018024658143950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4D0-4231-8AC9-8C548B4C104E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4D0-4231-8AC9-8C548B4C104E}"/>
              </c:ext>
            </c:extLst>
          </c:dPt>
          <c:dLbls>
            <c:dLbl>
              <c:idx val="0"/>
              <c:layout>
                <c:manualLayout>
                  <c:x val="-0.18918838500219864"/>
                  <c:y val="-8.858471378563700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3C846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3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84D0-4231-8AC9-8C548B4C104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D0-4231-8AC9-8C548B4C1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32-45DC-8484-4C10B2BE783D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32-45DC-8484-4C10B2BE783D}"/>
              </c:ext>
            </c:extLst>
          </c:dPt>
          <c:dLbls>
            <c:dLbl>
              <c:idx val="0"/>
              <c:layout>
                <c:manualLayout>
                  <c:x val="-0.19106459792839653"/>
                  <c:y val="-7.7489850785312661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3432-45DC-8484-4C10B2BE78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F4772A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32-45DC-8484-4C10B2BE78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E14-42E8-B4CA-D4D3ECF2B975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E14-42E8-B4CA-D4D3ECF2B975}"/>
              </c:ext>
            </c:extLst>
          </c:dPt>
          <c:dLbls>
            <c:dLbl>
              <c:idx val="0"/>
              <c:layout>
                <c:manualLayout>
                  <c:x val="-0.19093855278687874"/>
                  <c:y val="7.641309488903587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2800" b="1" i="0" u="none" strike="noStrike" kern="1200" baseline="0">
                        <a:solidFill>
                          <a:srgbClr val="CBD35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2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E14-42E8-B4CA-D4D3ECF2B9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14-42E8-B4CA-D4D3ECF2B9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F2-4A8C-AECA-F733B13CD04D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F2-4A8C-AECA-F733B13CD04D}"/>
              </c:ext>
            </c:extLst>
          </c:dPt>
          <c:dLbls>
            <c:dLbl>
              <c:idx val="0"/>
              <c:layout>
                <c:manualLayout>
                  <c:x val="-0.18190958802662074"/>
                  <c:y val="-8.3363346535009444E-2"/>
                </c:manualLayout>
              </c:layout>
              <c:tx>
                <c:rich>
                  <a:bodyPr/>
                  <a:lstStyle/>
                  <a:p>
                    <a:r>
                      <a:rPr lang="en-US" altLang="zh-CN" dirty="0"/>
                      <a:t>3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C0F2-4A8C-AECA-F733B13CD0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rgbClr val="7D1319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Sheet1!$A$2:$A$3</c:f>
              <c:numCache>
                <c:formatCode>General</c:formatCode>
                <c:ptCount val="2"/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F2-4A8C-AECA-F733B13CD0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0E94F7-8F76-45AD-BADF-8168E6E45DA4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023D91B-3405-4F87-A1BA-4C7BC9F92001}">
      <dgm:prSet phldrT="[文本]"/>
      <dgm:spPr/>
      <dgm:t>
        <a:bodyPr/>
        <a:lstStyle/>
        <a:p>
          <a:r>
            <a:rPr lang="en-US" altLang="zh-CN" b="1" dirty="0">
              <a:solidFill>
                <a:schemeClr val="accent2"/>
              </a:solidFill>
            </a:rPr>
            <a:t>STUDENT A</a:t>
          </a:r>
          <a:endParaRPr lang="zh-CN" altLang="en-US" b="1" dirty="0">
            <a:solidFill>
              <a:schemeClr val="accent2"/>
            </a:solidFill>
          </a:endParaRPr>
        </a:p>
      </dgm:t>
    </dgm:pt>
    <dgm:pt modelId="{BB54C2C4-60D6-4532-A584-F73038A57F52}" type="parTrans" cxnId="{B49528AD-0389-405D-9847-B14D16465F31}">
      <dgm:prSet/>
      <dgm:spPr/>
      <dgm:t>
        <a:bodyPr/>
        <a:lstStyle/>
        <a:p>
          <a:endParaRPr lang="zh-CN" altLang="en-US"/>
        </a:p>
      </dgm:t>
    </dgm:pt>
    <dgm:pt modelId="{A5727343-79DD-4F1E-9474-3F8A92A820C1}" type="sibTrans" cxnId="{B49528AD-0389-405D-9847-B14D16465F31}">
      <dgm:prSet/>
      <dgm:spPr/>
      <dgm:t>
        <a:bodyPr/>
        <a:lstStyle/>
        <a:p>
          <a:endParaRPr lang="zh-CN" altLang="en-US"/>
        </a:p>
      </dgm:t>
    </dgm:pt>
    <dgm:pt modelId="{DFBF3E8B-FE55-4872-8E55-D1A022369590}">
      <dgm:prSet phldrT="[文本]"/>
      <dgm:spPr/>
      <dgm:t>
        <a:bodyPr/>
        <a:lstStyle/>
        <a:p>
          <a:r>
            <a:rPr lang="en-US" altLang="zh-CN" b="1" dirty="0">
              <a:solidFill>
                <a:schemeClr val="accent3"/>
              </a:solidFill>
            </a:rPr>
            <a:t>STUDENT B</a:t>
          </a:r>
          <a:endParaRPr lang="zh-CN" altLang="en-US" dirty="0">
            <a:solidFill>
              <a:schemeClr val="accent3"/>
            </a:solidFill>
          </a:endParaRPr>
        </a:p>
      </dgm:t>
    </dgm:pt>
    <dgm:pt modelId="{7BB86645-ACDC-4933-A483-795CB8BBB108}" type="parTrans" cxnId="{271F27AF-4BE2-4B1A-AC45-DFCAEE8474D1}">
      <dgm:prSet/>
      <dgm:spPr/>
      <dgm:t>
        <a:bodyPr/>
        <a:lstStyle/>
        <a:p>
          <a:endParaRPr lang="zh-CN" altLang="en-US"/>
        </a:p>
      </dgm:t>
    </dgm:pt>
    <dgm:pt modelId="{76046399-3482-4F8D-A1D9-F474E847A2FB}" type="sibTrans" cxnId="{271F27AF-4BE2-4B1A-AC45-DFCAEE8474D1}">
      <dgm:prSet/>
      <dgm:spPr/>
      <dgm:t>
        <a:bodyPr/>
        <a:lstStyle/>
        <a:p>
          <a:endParaRPr lang="zh-CN" altLang="en-US"/>
        </a:p>
      </dgm:t>
    </dgm:pt>
    <dgm:pt modelId="{8070460F-CD86-4A47-9664-D5543F11B491}">
      <dgm:prSet phldrT="[文本]"/>
      <dgm:spPr/>
      <dgm:t>
        <a:bodyPr/>
        <a:lstStyle/>
        <a:p>
          <a:r>
            <a:rPr lang="en-US" altLang="zh-CN" b="1" dirty="0">
              <a:solidFill>
                <a:srgbClr val="CBD351"/>
              </a:solidFill>
            </a:rPr>
            <a:t>STUDENT D</a:t>
          </a:r>
          <a:endParaRPr lang="zh-CN" altLang="en-US" dirty="0">
            <a:solidFill>
              <a:srgbClr val="CBD351"/>
            </a:solidFill>
          </a:endParaRPr>
        </a:p>
      </dgm:t>
    </dgm:pt>
    <dgm:pt modelId="{732221BC-97B9-4A50-A4DC-7180158C3005}" type="parTrans" cxnId="{652C1E3B-7DF1-40B0-B912-35053ECBA991}">
      <dgm:prSet/>
      <dgm:spPr/>
      <dgm:t>
        <a:bodyPr/>
        <a:lstStyle/>
        <a:p>
          <a:endParaRPr lang="zh-CN" altLang="en-US"/>
        </a:p>
      </dgm:t>
    </dgm:pt>
    <dgm:pt modelId="{E9EB2BCB-F47D-432C-A5E3-60A62174D047}" type="sibTrans" cxnId="{652C1E3B-7DF1-40B0-B912-35053ECBA991}">
      <dgm:prSet/>
      <dgm:spPr/>
      <dgm:t>
        <a:bodyPr/>
        <a:lstStyle/>
        <a:p>
          <a:endParaRPr lang="zh-CN" altLang="en-US"/>
        </a:p>
      </dgm:t>
    </dgm:pt>
    <dgm:pt modelId="{A0D93BF1-3B71-6946-9666-6D6DDA221ED0}">
      <dgm:prSet phldrT="[文本]"/>
      <dgm:spPr/>
      <dgm:t>
        <a:bodyPr/>
        <a:lstStyle/>
        <a:p>
          <a:r>
            <a:rPr lang="en-US" altLang="zh-CN" b="1" dirty="0">
              <a:solidFill>
                <a:srgbClr val="7D1317"/>
              </a:solidFill>
            </a:rPr>
            <a:t>STUDENT C</a:t>
          </a:r>
          <a:endParaRPr lang="zh-CN" altLang="en-US" dirty="0">
            <a:solidFill>
              <a:srgbClr val="7D1317"/>
            </a:solidFill>
          </a:endParaRPr>
        </a:p>
      </dgm:t>
    </dgm:pt>
    <dgm:pt modelId="{4EE2FC3A-739E-BF4B-9D90-CCA56C571474}" type="parTrans" cxnId="{CA70BD33-5F16-6F44-857E-D7E4B901BC7A}">
      <dgm:prSet/>
      <dgm:spPr/>
      <dgm:t>
        <a:bodyPr/>
        <a:lstStyle/>
        <a:p>
          <a:endParaRPr lang="zh-CN" altLang="en-US"/>
        </a:p>
      </dgm:t>
    </dgm:pt>
    <dgm:pt modelId="{20DB4835-68DD-0346-AD56-13064383FA0F}" type="sibTrans" cxnId="{CA70BD33-5F16-6F44-857E-D7E4B901BC7A}">
      <dgm:prSet/>
      <dgm:spPr/>
      <dgm:t>
        <a:bodyPr/>
        <a:lstStyle/>
        <a:p>
          <a:endParaRPr lang="zh-CN" altLang="en-US"/>
        </a:p>
      </dgm:t>
    </dgm:pt>
    <dgm:pt modelId="{656EAC7B-71D5-44E8-A3A5-B293B87AA060}">
      <dgm:prSet phldrT="[文本]"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CD2B16"/>
              </a:solidFill>
              <a:latin typeface="Century Gothic"/>
              <a:ea typeface="微软雅黑"/>
              <a:cs typeface="+mn-cs"/>
            </a:rPr>
            <a:t>STUDENT E</a:t>
          </a:r>
          <a:endParaRPr lang="zh-CN" altLang="en-US" sz="1600" b="1" kern="1200" dirty="0">
            <a:solidFill>
              <a:srgbClr val="CD2B16"/>
            </a:solidFill>
            <a:latin typeface="Century Gothic"/>
            <a:ea typeface="微软雅黑"/>
            <a:cs typeface="+mn-cs"/>
          </a:endParaRPr>
        </a:p>
      </dgm:t>
    </dgm:pt>
    <dgm:pt modelId="{2C1ECD09-0407-4573-BB1B-49CF547BA59C}" type="parTrans" cxnId="{71524B0F-72BB-4FE2-BD95-54DB4E781614}">
      <dgm:prSet/>
      <dgm:spPr/>
      <dgm:t>
        <a:bodyPr/>
        <a:lstStyle/>
        <a:p>
          <a:endParaRPr lang="zh-CN" altLang="en-US"/>
        </a:p>
      </dgm:t>
    </dgm:pt>
    <dgm:pt modelId="{42923B4A-BA54-468B-B09F-78FB55AC6730}" type="sibTrans" cxnId="{71524B0F-72BB-4FE2-BD95-54DB4E781614}">
      <dgm:prSet/>
      <dgm:spPr/>
      <dgm:t>
        <a:bodyPr/>
        <a:lstStyle/>
        <a:p>
          <a:endParaRPr lang="zh-CN" altLang="en-US"/>
        </a:p>
      </dgm:t>
    </dgm:pt>
    <dgm:pt modelId="{89609AB6-0A51-4918-983D-5B8999D24664}" type="pres">
      <dgm:prSet presAssocID="{470E94F7-8F76-45AD-BADF-8168E6E45DA4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1E1DC4A-E902-401F-8ED2-4D57A8C538B9}" type="pres">
      <dgm:prSet presAssocID="{6023D91B-3405-4F87-A1BA-4C7BC9F92001}" presName="Accent1" presStyleCnt="0"/>
      <dgm:spPr/>
    </dgm:pt>
    <dgm:pt modelId="{B211517F-F7F0-4A7A-B6CF-5ABCA59AC9F8}" type="pres">
      <dgm:prSet presAssocID="{6023D91B-3405-4F87-A1BA-4C7BC9F92001}" presName="Accent" presStyleLbl="node1" presStyleIdx="0" presStyleCnt="5"/>
      <dgm:spPr>
        <a:solidFill>
          <a:schemeClr val="accent2"/>
        </a:solidFill>
        <a:ln>
          <a:noFill/>
        </a:ln>
      </dgm:spPr>
    </dgm:pt>
    <dgm:pt modelId="{C9789C5E-E474-45BD-A638-F8E3329BC87E}" type="pres">
      <dgm:prSet presAssocID="{6023D91B-3405-4F87-A1BA-4C7BC9F92001}" presName="Parent1" presStyleLbl="revTx" presStyleIdx="0" presStyleCnt="5">
        <dgm:presLayoutVars>
          <dgm:chMax val="1"/>
          <dgm:chPref val="1"/>
          <dgm:bulletEnabled val="1"/>
        </dgm:presLayoutVars>
      </dgm:prSet>
      <dgm:spPr/>
    </dgm:pt>
    <dgm:pt modelId="{CE5AF907-7E30-45ED-AC60-B4F5B2C745F4}" type="pres">
      <dgm:prSet presAssocID="{DFBF3E8B-FE55-4872-8E55-D1A022369590}" presName="Accent2" presStyleCnt="0"/>
      <dgm:spPr/>
    </dgm:pt>
    <dgm:pt modelId="{81CC1E92-A646-4FD3-9EA3-BD22D130182F}" type="pres">
      <dgm:prSet presAssocID="{DFBF3E8B-FE55-4872-8E55-D1A022369590}" presName="Accent" presStyleLbl="node1" presStyleIdx="1" presStyleCnt="5"/>
      <dgm:spPr>
        <a:solidFill>
          <a:schemeClr val="accent3"/>
        </a:solidFill>
        <a:ln>
          <a:noFill/>
        </a:ln>
      </dgm:spPr>
    </dgm:pt>
    <dgm:pt modelId="{B5558B2F-3323-4D3B-88E6-849B9009CDDB}" type="pres">
      <dgm:prSet presAssocID="{DFBF3E8B-FE55-4872-8E55-D1A022369590}" presName="Parent2" presStyleLbl="revTx" presStyleIdx="1" presStyleCnt="5">
        <dgm:presLayoutVars>
          <dgm:chMax val="1"/>
          <dgm:chPref val="1"/>
          <dgm:bulletEnabled val="1"/>
        </dgm:presLayoutVars>
      </dgm:prSet>
      <dgm:spPr/>
    </dgm:pt>
    <dgm:pt modelId="{1F9AE03C-D9F2-3E4C-AE11-CE81AD100508}" type="pres">
      <dgm:prSet presAssocID="{A0D93BF1-3B71-6946-9666-6D6DDA221ED0}" presName="Accent3" presStyleCnt="0"/>
      <dgm:spPr/>
    </dgm:pt>
    <dgm:pt modelId="{3963749D-38EF-0E43-B434-F17EF89FED37}" type="pres">
      <dgm:prSet presAssocID="{A0D93BF1-3B71-6946-9666-6D6DDA221ED0}" presName="Accent" presStyleLbl="node1" presStyleIdx="2" presStyleCnt="5"/>
      <dgm:spPr>
        <a:solidFill>
          <a:schemeClr val="accent4"/>
        </a:solidFill>
        <a:ln>
          <a:noFill/>
        </a:ln>
      </dgm:spPr>
    </dgm:pt>
    <dgm:pt modelId="{AAF1B8A6-F1D3-D149-8F11-60DEDF6629CE}" type="pres">
      <dgm:prSet presAssocID="{A0D93BF1-3B71-6946-9666-6D6DDA221ED0}" presName="Parent3" presStyleLbl="revTx" presStyleIdx="2" presStyleCnt="5">
        <dgm:presLayoutVars>
          <dgm:chMax val="1"/>
          <dgm:chPref val="1"/>
          <dgm:bulletEnabled val="1"/>
        </dgm:presLayoutVars>
      </dgm:prSet>
      <dgm:spPr/>
    </dgm:pt>
    <dgm:pt modelId="{2DE1790C-E4DB-2647-A007-ADF8CFA66AF2}" type="pres">
      <dgm:prSet presAssocID="{8070460F-CD86-4A47-9664-D5543F11B491}" presName="Accent4" presStyleCnt="0"/>
      <dgm:spPr/>
    </dgm:pt>
    <dgm:pt modelId="{26B2FC09-E8FE-4F60-A886-8159F9EDF77E}" type="pres">
      <dgm:prSet presAssocID="{8070460F-CD86-4A47-9664-D5543F11B491}" presName="Accent" presStyleLbl="node1" presStyleIdx="3" presStyleCnt="5"/>
      <dgm:spPr>
        <a:solidFill>
          <a:schemeClr val="accent5"/>
        </a:solidFill>
        <a:ln>
          <a:noFill/>
        </a:ln>
      </dgm:spPr>
    </dgm:pt>
    <dgm:pt modelId="{B888E7F5-53C3-2D4C-973D-6B2284A9A0E1}" type="pres">
      <dgm:prSet presAssocID="{8070460F-CD86-4A47-9664-D5543F11B491}" presName="Parent4" presStyleLbl="revTx" presStyleIdx="3" presStyleCnt="5">
        <dgm:presLayoutVars>
          <dgm:chMax val="1"/>
          <dgm:chPref val="1"/>
          <dgm:bulletEnabled val="1"/>
        </dgm:presLayoutVars>
      </dgm:prSet>
      <dgm:spPr/>
    </dgm:pt>
    <dgm:pt modelId="{6276D7AD-59BC-4B4D-84CD-3A28E0E243AD}" type="pres">
      <dgm:prSet presAssocID="{656EAC7B-71D5-44E8-A3A5-B293B87AA060}" presName="Accent5" presStyleCnt="0"/>
      <dgm:spPr/>
    </dgm:pt>
    <dgm:pt modelId="{1180455D-0A53-41F8-B2C1-ACA4C0E38498}" type="pres">
      <dgm:prSet presAssocID="{656EAC7B-71D5-44E8-A3A5-B293B87AA060}" presName="Accent" presStyleLbl="node1" presStyleIdx="4" presStyleCnt="5"/>
      <dgm:spPr/>
    </dgm:pt>
    <dgm:pt modelId="{5B22B04B-98E9-4206-A2A5-51F1FE38146B}" type="pres">
      <dgm:prSet presAssocID="{656EAC7B-71D5-44E8-A3A5-B293B87AA060}" presName="Parent5" presStyleLbl="revTx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1F357409-38BA-7F4B-8FDD-42E0FCF8AC5A}" type="presOf" srcId="{DFBF3E8B-FE55-4872-8E55-D1A022369590}" destId="{B5558B2F-3323-4D3B-88E6-849B9009CDDB}" srcOrd="0" destOrd="0" presId="urn:microsoft.com/office/officeart/2009/layout/CircleArrowProcess"/>
    <dgm:cxn modelId="{71524B0F-72BB-4FE2-BD95-54DB4E781614}" srcId="{470E94F7-8F76-45AD-BADF-8168E6E45DA4}" destId="{656EAC7B-71D5-44E8-A3A5-B293B87AA060}" srcOrd="4" destOrd="0" parTransId="{2C1ECD09-0407-4573-BB1B-49CF547BA59C}" sibTransId="{42923B4A-BA54-468B-B09F-78FB55AC6730}"/>
    <dgm:cxn modelId="{165CCF2E-A0AA-5143-BE25-ABA3BFE7651B}" type="presOf" srcId="{470E94F7-8F76-45AD-BADF-8168E6E45DA4}" destId="{89609AB6-0A51-4918-983D-5B8999D24664}" srcOrd="0" destOrd="0" presId="urn:microsoft.com/office/officeart/2009/layout/CircleArrowProcess"/>
    <dgm:cxn modelId="{CA70BD33-5F16-6F44-857E-D7E4B901BC7A}" srcId="{470E94F7-8F76-45AD-BADF-8168E6E45DA4}" destId="{A0D93BF1-3B71-6946-9666-6D6DDA221ED0}" srcOrd="2" destOrd="0" parTransId="{4EE2FC3A-739E-BF4B-9D90-CCA56C571474}" sibTransId="{20DB4835-68DD-0346-AD56-13064383FA0F}"/>
    <dgm:cxn modelId="{652C1E3B-7DF1-40B0-B912-35053ECBA991}" srcId="{470E94F7-8F76-45AD-BADF-8168E6E45DA4}" destId="{8070460F-CD86-4A47-9664-D5543F11B491}" srcOrd="3" destOrd="0" parTransId="{732221BC-97B9-4A50-A4DC-7180158C3005}" sibTransId="{E9EB2BCB-F47D-432C-A5E3-60A62174D047}"/>
    <dgm:cxn modelId="{77F04D79-E882-1D4D-B80A-0410A228D0A9}" type="presOf" srcId="{6023D91B-3405-4F87-A1BA-4C7BC9F92001}" destId="{C9789C5E-E474-45BD-A638-F8E3329BC87E}" srcOrd="0" destOrd="0" presId="urn:microsoft.com/office/officeart/2009/layout/CircleArrowProcess"/>
    <dgm:cxn modelId="{37465688-6286-4391-938A-851B0D559AC0}" type="presOf" srcId="{656EAC7B-71D5-44E8-A3A5-B293B87AA060}" destId="{5B22B04B-98E9-4206-A2A5-51F1FE38146B}" srcOrd="0" destOrd="0" presId="urn:microsoft.com/office/officeart/2009/layout/CircleArrowProcess"/>
    <dgm:cxn modelId="{7BE12F8C-92CD-0A4D-8415-A505144A8DBE}" type="presOf" srcId="{8070460F-CD86-4A47-9664-D5543F11B491}" destId="{B888E7F5-53C3-2D4C-973D-6B2284A9A0E1}" srcOrd="0" destOrd="0" presId="urn:microsoft.com/office/officeart/2009/layout/CircleArrowProcess"/>
    <dgm:cxn modelId="{B49528AD-0389-405D-9847-B14D16465F31}" srcId="{470E94F7-8F76-45AD-BADF-8168E6E45DA4}" destId="{6023D91B-3405-4F87-A1BA-4C7BC9F92001}" srcOrd="0" destOrd="0" parTransId="{BB54C2C4-60D6-4532-A584-F73038A57F52}" sibTransId="{A5727343-79DD-4F1E-9474-3F8A92A820C1}"/>
    <dgm:cxn modelId="{271F27AF-4BE2-4B1A-AC45-DFCAEE8474D1}" srcId="{470E94F7-8F76-45AD-BADF-8168E6E45DA4}" destId="{DFBF3E8B-FE55-4872-8E55-D1A022369590}" srcOrd="1" destOrd="0" parTransId="{7BB86645-ACDC-4933-A483-795CB8BBB108}" sibTransId="{76046399-3482-4F8D-A1D9-F474E847A2FB}"/>
    <dgm:cxn modelId="{70FE34E2-C3F5-7348-9E6A-6BA4E25070A0}" type="presOf" srcId="{A0D93BF1-3B71-6946-9666-6D6DDA221ED0}" destId="{AAF1B8A6-F1D3-D149-8F11-60DEDF6629CE}" srcOrd="0" destOrd="0" presId="urn:microsoft.com/office/officeart/2009/layout/CircleArrowProcess"/>
    <dgm:cxn modelId="{5FC424F0-3C5F-3040-8696-34D53FC138A6}" type="presParOf" srcId="{89609AB6-0A51-4918-983D-5B8999D24664}" destId="{21E1DC4A-E902-401F-8ED2-4D57A8C538B9}" srcOrd="0" destOrd="0" presId="urn:microsoft.com/office/officeart/2009/layout/CircleArrowProcess"/>
    <dgm:cxn modelId="{E8389195-C5FE-4F49-B4B5-91FD9E1696EC}" type="presParOf" srcId="{21E1DC4A-E902-401F-8ED2-4D57A8C538B9}" destId="{B211517F-F7F0-4A7A-B6CF-5ABCA59AC9F8}" srcOrd="0" destOrd="0" presId="urn:microsoft.com/office/officeart/2009/layout/CircleArrowProcess"/>
    <dgm:cxn modelId="{46EB6F43-EC43-854F-B958-C2C9CD3919C7}" type="presParOf" srcId="{89609AB6-0A51-4918-983D-5B8999D24664}" destId="{C9789C5E-E474-45BD-A638-F8E3329BC87E}" srcOrd="1" destOrd="0" presId="urn:microsoft.com/office/officeart/2009/layout/CircleArrowProcess"/>
    <dgm:cxn modelId="{BF92E1EB-F37E-C64B-BCA5-CA990EF1361F}" type="presParOf" srcId="{89609AB6-0A51-4918-983D-5B8999D24664}" destId="{CE5AF907-7E30-45ED-AC60-B4F5B2C745F4}" srcOrd="2" destOrd="0" presId="urn:microsoft.com/office/officeart/2009/layout/CircleArrowProcess"/>
    <dgm:cxn modelId="{7E95B49F-1499-F743-8C9D-752785314347}" type="presParOf" srcId="{CE5AF907-7E30-45ED-AC60-B4F5B2C745F4}" destId="{81CC1E92-A646-4FD3-9EA3-BD22D130182F}" srcOrd="0" destOrd="0" presId="urn:microsoft.com/office/officeart/2009/layout/CircleArrowProcess"/>
    <dgm:cxn modelId="{802AC615-D689-CD41-A703-6FAEFC3F5337}" type="presParOf" srcId="{89609AB6-0A51-4918-983D-5B8999D24664}" destId="{B5558B2F-3323-4D3B-88E6-849B9009CDDB}" srcOrd="3" destOrd="0" presId="urn:microsoft.com/office/officeart/2009/layout/CircleArrowProcess"/>
    <dgm:cxn modelId="{CDF11C1E-F0AA-5F4A-8ABF-241689010819}" type="presParOf" srcId="{89609AB6-0A51-4918-983D-5B8999D24664}" destId="{1F9AE03C-D9F2-3E4C-AE11-CE81AD100508}" srcOrd="4" destOrd="0" presId="urn:microsoft.com/office/officeart/2009/layout/CircleArrowProcess"/>
    <dgm:cxn modelId="{B3A3A7F3-081B-844D-BC2B-439BA81B2544}" type="presParOf" srcId="{1F9AE03C-D9F2-3E4C-AE11-CE81AD100508}" destId="{3963749D-38EF-0E43-B434-F17EF89FED37}" srcOrd="0" destOrd="0" presId="urn:microsoft.com/office/officeart/2009/layout/CircleArrowProcess"/>
    <dgm:cxn modelId="{C5B82AEF-9B37-6345-B97A-1202D13C3387}" type="presParOf" srcId="{89609AB6-0A51-4918-983D-5B8999D24664}" destId="{AAF1B8A6-F1D3-D149-8F11-60DEDF6629CE}" srcOrd="5" destOrd="0" presId="urn:microsoft.com/office/officeart/2009/layout/CircleArrowProcess"/>
    <dgm:cxn modelId="{37625231-AC63-A646-BE43-301C06414840}" type="presParOf" srcId="{89609AB6-0A51-4918-983D-5B8999D24664}" destId="{2DE1790C-E4DB-2647-A007-ADF8CFA66AF2}" srcOrd="6" destOrd="0" presId="urn:microsoft.com/office/officeart/2009/layout/CircleArrowProcess"/>
    <dgm:cxn modelId="{8B3CA1BB-6569-4648-B16D-BF1BEDD7FC6E}" type="presParOf" srcId="{2DE1790C-E4DB-2647-A007-ADF8CFA66AF2}" destId="{26B2FC09-E8FE-4F60-A886-8159F9EDF77E}" srcOrd="0" destOrd="0" presId="urn:microsoft.com/office/officeart/2009/layout/CircleArrowProcess"/>
    <dgm:cxn modelId="{EF5CD30A-1AFB-1A4D-B89E-1B41A8FE94EF}" type="presParOf" srcId="{89609AB6-0A51-4918-983D-5B8999D24664}" destId="{B888E7F5-53C3-2D4C-973D-6B2284A9A0E1}" srcOrd="7" destOrd="0" presId="urn:microsoft.com/office/officeart/2009/layout/CircleArrowProcess"/>
    <dgm:cxn modelId="{F907EF88-81BF-487B-9E7E-035889672AF9}" type="presParOf" srcId="{89609AB6-0A51-4918-983D-5B8999D24664}" destId="{6276D7AD-59BC-4B4D-84CD-3A28E0E243AD}" srcOrd="8" destOrd="0" presId="urn:microsoft.com/office/officeart/2009/layout/CircleArrowProcess"/>
    <dgm:cxn modelId="{C25D450B-9F2D-4083-99F2-6B099D6E5F06}" type="presParOf" srcId="{6276D7AD-59BC-4B4D-84CD-3A28E0E243AD}" destId="{1180455D-0A53-41F8-B2C1-ACA4C0E38498}" srcOrd="0" destOrd="0" presId="urn:microsoft.com/office/officeart/2009/layout/CircleArrowProcess"/>
    <dgm:cxn modelId="{9238FDA1-2DE4-4DF7-8AFB-C23593BAE244}" type="presParOf" srcId="{89609AB6-0A51-4918-983D-5B8999D24664}" destId="{5B22B04B-98E9-4206-A2A5-51F1FE38146B}" srcOrd="9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1517F-F7F0-4A7A-B6CF-5ABCA59AC9F8}">
      <dsp:nvSpPr>
        <dsp:cNvPr id="0" name=""/>
        <dsp:cNvSpPr/>
      </dsp:nvSpPr>
      <dsp:spPr>
        <a:xfrm>
          <a:off x="1438934" y="0"/>
          <a:ext cx="1710128" cy="171021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89C5E-E474-45BD-A638-F8E3329BC87E}">
      <dsp:nvSpPr>
        <dsp:cNvPr id="0" name=""/>
        <dsp:cNvSpPr/>
      </dsp:nvSpPr>
      <dsp:spPr>
        <a:xfrm>
          <a:off x="1816503" y="619386"/>
          <a:ext cx="954348" cy="47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accent2"/>
              </a:solidFill>
            </a:rPr>
            <a:t>STUDENT A</a:t>
          </a:r>
          <a:endParaRPr lang="zh-CN" altLang="en-US" sz="1600" b="1" kern="1200" dirty="0">
            <a:solidFill>
              <a:schemeClr val="accent2"/>
            </a:solidFill>
          </a:endParaRPr>
        </a:p>
      </dsp:txBody>
      <dsp:txXfrm>
        <a:off x="1816503" y="619386"/>
        <a:ext cx="954348" cy="476961"/>
      </dsp:txXfrm>
    </dsp:sp>
    <dsp:sp modelId="{81CC1E92-A646-4FD3-9EA3-BD22D130182F}">
      <dsp:nvSpPr>
        <dsp:cNvPr id="0" name=""/>
        <dsp:cNvSpPr/>
      </dsp:nvSpPr>
      <dsp:spPr>
        <a:xfrm>
          <a:off x="963845" y="982628"/>
          <a:ext cx="1710128" cy="171021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58B2F-3323-4D3B-88E6-849B9009CDDB}">
      <dsp:nvSpPr>
        <dsp:cNvPr id="0" name=""/>
        <dsp:cNvSpPr/>
      </dsp:nvSpPr>
      <dsp:spPr>
        <a:xfrm>
          <a:off x="1339489" y="1604223"/>
          <a:ext cx="954348" cy="47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chemeClr val="accent3"/>
              </a:solidFill>
            </a:rPr>
            <a:t>STUDENT B</a:t>
          </a:r>
          <a:endParaRPr lang="zh-CN" altLang="en-US" sz="1600" kern="1200" dirty="0">
            <a:solidFill>
              <a:schemeClr val="accent3"/>
            </a:solidFill>
          </a:endParaRPr>
        </a:p>
      </dsp:txBody>
      <dsp:txXfrm>
        <a:off x="1339489" y="1604223"/>
        <a:ext cx="954348" cy="476961"/>
      </dsp:txXfrm>
    </dsp:sp>
    <dsp:sp modelId="{3963749D-38EF-0E43-B434-F17EF89FED37}">
      <dsp:nvSpPr>
        <dsp:cNvPr id="0" name=""/>
        <dsp:cNvSpPr/>
      </dsp:nvSpPr>
      <dsp:spPr>
        <a:xfrm>
          <a:off x="1438934" y="1969672"/>
          <a:ext cx="1710128" cy="171021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1B8A6-F1D3-D149-8F11-60DEDF6629CE}">
      <dsp:nvSpPr>
        <dsp:cNvPr id="0" name=""/>
        <dsp:cNvSpPr/>
      </dsp:nvSpPr>
      <dsp:spPr>
        <a:xfrm>
          <a:off x="1816503" y="2588507"/>
          <a:ext cx="954348" cy="47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7D1317"/>
              </a:solidFill>
            </a:rPr>
            <a:t>STUDENT C</a:t>
          </a:r>
          <a:endParaRPr lang="zh-CN" altLang="en-US" sz="1600" kern="1200" dirty="0">
            <a:solidFill>
              <a:srgbClr val="7D1317"/>
            </a:solidFill>
          </a:endParaRPr>
        </a:p>
      </dsp:txBody>
      <dsp:txXfrm>
        <a:off x="1816503" y="2588507"/>
        <a:ext cx="954348" cy="476961"/>
      </dsp:txXfrm>
    </dsp:sp>
    <dsp:sp modelId="{26B2FC09-E8FE-4F60-A886-8159F9EDF77E}">
      <dsp:nvSpPr>
        <dsp:cNvPr id="0" name=""/>
        <dsp:cNvSpPr/>
      </dsp:nvSpPr>
      <dsp:spPr>
        <a:xfrm>
          <a:off x="963845" y="2953956"/>
          <a:ext cx="1710128" cy="171021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8E7F5-53C3-2D4C-973D-6B2284A9A0E1}">
      <dsp:nvSpPr>
        <dsp:cNvPr id="0" name=""/>
        <dsp:cNvSpPr/>
      </dsp:nvSpPr>
      <dsp:spPr>
        <a:xfrm>
          <a:off x="1339489" y="3573343"/>
          <a:ext cx="954348" cy="47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CBD351"/>
              </a:solidFill>
            </a:rPr>
            <a:t>STUDENT D</a:t>
          </a:r>
          <a:endParaRPr lang="zh-CN" altLang="en-US" sz="1600" kern="1200" dirty="0">
            <a:solidFill>
              <a:srgbClr val="CBD351"/>
            </a:solidFill>
          </a:endParaRPr>
        </a:p>
      </dsp:txBody>
      <dsp:txXfrm>
        <a:off x="1339489" y="3573343"/>
        <a:ext cx="954348" cy="476961"/>
      </dsp:txXfrm>
    </dsp:sp>
    <dsp:sp modelId="{1180455D-0A53-41F8-B2C1-ACA4C0E38498}">
      <dsp:nvSpPr>
        <dsp:cNvPr id="0" name=""/>
        <dsp:cNvSpPr/>
      </dsp:nvSpPr>
      <dsp:spPr>
        <a:xfrm>
          <a:off x="1560513" y="4050305"/>
          <a:ext cx="1469215" cy="147007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2B04B-98E9-4206-A2A5-51F1FE38146B}">
      <dsp:nvSpPr>
        <dsp:cNvPr id="0" name=""/>
        <dsp:cNvSpPr/>
      </dsp:nvSpPr>
      <dsp:spPr>
        <a:xfrm>
          <a:off x="1816503" y="4558180"/>
          <a:ext cx="954348" cy="4769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>
              <a:solidFill>
                <a:srgbClr val="CD2B16"/>
              </a:solidFill>
              <a:latin typeface="Century Gothic"/>
              <a:ea typeface="微软雅黑"/>
              <a:cs typeface="+mn-cs"/>
            </a:rPr>
            <a:t>STUDENT E</a:t>
          </a:r>
          <a:endParaRPr lang="zh-CN" altLang="en-US" sz="1600" b="1" kern="1200" dirty="0">
            <a:solidFill>
              <a:srgbClr val="CD2B16"/>
            </a:solidFill>
            <a:latin typeface="Century Gothic"/>
            <a:ea typeface="微软雅黑"/>
            <a:cs typeface="+mn-cs"/>
          </a:endParaRPr>
        </a:p>
      </dsp:txBody>
      <dsp:txXfrm>
        <a:off x="1816503" y="4558180"/>
        <a:ext cx="954348" cy="4769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t>21/12/02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016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3167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05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091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2230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40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72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4416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152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/>
          <p:cNvSpPr/>
          <p:nvPr userDrawn="1"/>
        </p:nvSpPr>
        <p:spPr>
          <a:xfrm flipV="1">
            <a:off x="1912434" y="0"/>
            <a:ext cx="8367135" cy="601824"/>
          </a:xfrm>
          <a:prstGeom prst="trapezoid">
            <a:avLst/>
          </a:prstGeom>
          <a:solidFill>
            <a:srgbClr val="171717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912834" y="2097068"/>
            <a:ext cx="10366332" cy="99470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299" b="1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912834" y="3091776"/>
            <a:ext cx="10366332" cy="155147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299" b="1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840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5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763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156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306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4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1611096" y="2"/>
            <a:ext cx="10580904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7889" y="38758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7889" y="1357803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117889" y="232802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117889" y="3298247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117889" y="4268469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117889" y="5238691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117889" y="6208915"/>
            <a:ext cx="902437" cy="25912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0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1506051" y="0"/>
            <a:ext cx="105839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19406" y="462780"/>
            <a:ext cx="1078336" cy="1078474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accent5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53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581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15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宋体" panose="02010600030101010101" pitchFamily="2" charset="-122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宋体" panose="02010600030101010101" pitchFamily="2" charset="-122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80233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一键调整模板颜色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选择“设计”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“变体”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“颜色”；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选择你喜欢的颜色搭配，模板一秒调整为你选颜色。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695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模板使用技巧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随时添加模板样式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选择“开始”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“新建幻灯片”；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2.</a:t>
            </a:r>
            <a:r>
              <a:rPr kumimoji="0" lang="zh-CN" altLang="en-US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选择你需要的页面，如封面页，目录页，副标题页，内容页等</a:t>
            </a:r>
            <a:r>
              <a:rPr kumimoji="0" lang="en-US" altLang="zh-CN" sz="1200" b="0" i="0" u="none" strike="noStrike" kern="1200" cap="none" spc="15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…</a:t>
            </a:r>
            <a:endParaRPr kumimoji="0" lang="en-US" sz="1200" b="0" i="0" u="none" strike="noStrike" kern="1200" cap="none" spc="15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78164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kumimoji="0" lang="en-US" altLang="zh-CN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36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kumimoji="0" lang="en-US" altLang="zh-CN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3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09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989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prstClr val="white">
                    <a:alpha val="77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kumimoji="0" lang="en-US" altLang="zh-CN" sz="2000" b="0" i="0" u="none" strike="noStrike" kern="0" cap="none" spc="0" normalizeH="0" baseline="0" noProof="0">
              <a:ln>
                <a:noFill/>
              </a:ln>
              <a:solidFill>
                <a:prstClr val="white">
                  <a:alpha val="77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7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10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928609" y="3767697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457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10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928609" y="3767697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8608" y="4289260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29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611096" y="923731"/>
            <a:ext cx="10580904" cy="5934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矩形 2"/>
          <p:cNvSpPr/>
          <p:nvPr userDrawn="1"/>
        </p:nvSpPr>
        <p:spPr>
          <a:xfrm>
            <a:off x="1505855" y="923731"/>
            <a:ext cx="105825" cy="59342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椭圆 3"/>
          <p:cNvSpPr/>
          <p:nvPr userDrawn="1"/>
        </p:nvSpPr>
        <p:spPr>
          <a:xfrm>
            <a:off x="712281" y="1416139"/>
            <a:ext cx="1681213" cy="168143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kumimoji="1" lang="zh-CN" altLang="en-US" sz="1467" dirty="0">
              <a:solidFill>
                <a:schemeClr val="bg1"/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12558" y="2070355"/>
            <a:ext cx="1480660" cy="37300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0">
                <a:solidFill>
                  <a:schemeClr val="bg1"/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928611" y="2203008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928610" y="2724571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928610" y="324613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928609" y="3767697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2928608" y="4289260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3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2928607" y="4810823"/>
            <a:ext cx="3910686" cy="3730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3500" dist="101600" dir="162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pPr lvl="0"/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916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651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2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71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_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 hasCustomPrompt="1"/>
          </p:nvPr>
        </p:nvSpPr>
        <p:spPr>
          <a:xfrm>
            <a:off x="1567339" y="2018807"/>
            <a:ext cx="2600358" cy="2600697"/>
          </a:xfrm>
          <a:custGeom>
            <a:avLst/>
            <a:gdLst>
              <a:gd name="connsiteX0" fmla="*/ 528452 w 1056904"/>
              <a:gd name="connsiteY0" fmla="*/ 0 h 1056904"/>
              <a:gd name="connsiteX1" fmla="*/ 1056904 w 1056904"/>
              <a:gd name="connsiteY1" fmla="*/ 528452 h 1056904"/>
              <a:gd name="connsiteX2" fmla="*/ 528452 w 1056904"/>
              <a:gd name="connsiteY2" fmla="*/ 1056904 h 1056904"/>
              <a:gd name="connsiteX3" fmla="*/ 0 w 1056904"/>
              <a:gd name="connsiteY3" fmla="*/ 528452 h 1056904"/>
              <a:gd name="connsiteX4" fmla="*/ 528452 w 1056904"/>
              <a:gd name="connsiteY4" fmla="*/ 0 h 10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904" h="1056904">
                <a:moveTo>
                  <a:pt x="528452" y="0"/>
                </a:moveTo>
                <a:cubicBezTo>
                  <a:pt x="820308" y="0"/>
                  <a:pt x="1056904" y="236596"/>
                  <a:pt x="1056904" y="528452"/>
                </a:cubicBezTo>
                <a:cubicBezTo>
                  <a:pt x="1056904" y="820308"/>
                  <a:pt x="820308" y="1056904"/>
                  <a:pt x="528452" y="1056904"/>
                </a:cubicBezTo>
                <a:cubicBezTo>
                  <a:pt x="236596" y="1056904"/>
                  <a:pt x="0" y="820308"/>
                  <a:pt x="0" y="528452"/>
                </a:cubicBezTo>
                <a:cubicBezTo>
                  <a:pt x="0" y="236596"/>
                  <a:pt x="236596" y="0"/>
                  <a:pt x="528452" y="0"/>
                </a:cubicBezTo>
                <a:close/>
              </a:path>
            </a:pathLst>
          </a:custGeom>
          <a:solidFill>
            <a:schemeClr val="bg1"/>
          </a:solidFill>
          <a:effectLst>
            <a:outerShdw blurRad="50800" dist="762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5998" b="1">
                <a:solidFill>
                  <a:schemeClr val="accent4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4582313" y="2378106"/>
            <a:ext cx="5691240" cy="54019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2918297"/>
            <a:ext cx="5691240" cy="143854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  <a:effectLst/>
              </a:defRPr>
            </a:lvl1pPr>
          </a:lstStyle>
          <a:p>
            <a:pPr lvl="0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959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4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68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01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中华礼仪的传统与重建</a:t>
            </a:r>
            <a:endParaRPr kumimoji="1"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关于婚姻</a:t>
            </a:r>
          </a:p>
        </p:txBody>
      </p:sp>
      <p:sp>
        <p:nvSpPr>
          <p:cNvPr id="5" name="上凸带形 4"/>
          <p:cNvSpPr/>
          <p:nvPr/>
        </p:nvSpPr>
        <p:spPr>
          <a:xfrm>
            <a:off x="4871884" y="1120877"/>
            <a:ext cx="2448232" cy="76971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6739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sz="2000" dirty="0"/>
              <a:t>CONTENTS</a:t>
            </a:r>
            <a:endParaRPr kumimoji="1" lang="zh-CN" altLang="en-US" sz="2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928611" y="2336013"/>
            <a:ext cx="6442604" cy="373001"/>
          </a:xfrm>
        </p:spPr>
        <p:txBody>
          <a:bodyPr/>
          <a:lstStyle/>
          <a:p>
            <a:r>
              <a:rPr kumimoji="1" lang="en-US" altLang="zh-CN" sz="1800" dirty="0"/>
              <a:t>01 PART ONE</a:t>
            </a:r>
            <a:r>
              <a:rPr kumimoji="1" lang="zh-CN" altLang="en-US" sz="1800" dirty="0"/>
              <a:t>    对理想伴侣的“条件”期许</a:t>
            </a:r>
            <a:endParaRPr kumimoji="1" lang="en-US" altLang="zh-CN" sz="18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928609" y="3084791"/>
            <a:ext cx="6115638" cy="373001"/>
          </a:xfrm>
        </p:spPr>
        <p:txBody>
          <a:bodyPr/>
          <a:lstStyle/>
          <a:p>
            <a:r>
              <a:rPr kumimoji="1" lang="en-US" altLang="zh-CN" sz="1800" dirty="0"/>
              <a:t>02 PART TWO</a:t>
            </a:r>
            <a:r>
              <a:rPr kumimoji="1" lang="zh-CN" altLang="en-US" sz="1800" dirty="0"/>
              <a:t>    对理想婚姻中“男女分工”的看法</a:t>
            </a:r>
            <a:endParaRPr kumimoji="1"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269294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sz="3600" dirty="0"/>
              <a:t>对理想伴侣的“条件”期许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3095636"/>
            <a:ext cx="5691240" cy="1438549"/>
          </a:xfrm>
        </p:spPr>
        <p:txBody>
          <a:bodyPr/>
          <a:lstStyle/>
          <a:p>
            <a:r>
              <a:rPr kumimoji="1" lang="zh-CN" altLang="en-US" sz="1600" dirty="0"/>
              <a:t>“条件”期许，指我们对自己理想伴侣设置的一些条件。他需要个子高，她最好很可爱</a:t>
            </a:r>
            <a:r>
              <a:rPr kumimoji="1" lang="en-US" altLang="zh-CN" sz="1600" dirty="0"/>
              <a:t>……</a:t>
            </a:r>
            <a:r>
              <a:rPr kumimoji="1" lang="zh-CN" altLang="en-US" sz="1600" dirty="0"/>
              <a:t>这些都是我们的“条件”期许。</a:t>
            </a:r>
          </a:p>
        </p:txBody>
      </p:sp>
    </p:spTree>
    <p:extLst>
      <p:ext uri="{BB962C8B-B14F-4D97-AF65-F5344CB8AC3E}">
        <p14:creationId xmlns:p14="http://schemas.microsoft.com/office/powerpoint/2010/main" val="503615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aphicFrame>
        <p:nvGraphicFramePr>
          <p:cNvPr id="27" name="图示 2">
            <a:extLst>
              <a:ext uri="{FF2B5EF4-FFF2-40B4-BE49-F238E27FC236}">
                <a16:creationId xmlns:a16="http://schemas.microsoft.com/office/drawing/2014/main" id="{878A4018-1F33-4902-B5C6-4350755E3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9929342"/>
              </p:ext>
            </p:extLst>
          </p:nvPr>
        </p:nvGraphicFramePr>
        <p:xfrm>
          <a:off x="1568193" y="525900"/>
          <a:ext cx="4112908" cy="5520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8A4E975C-6C52-4CC4-80AB-8535E15E0166}"/>
              </a:ext>
            </a:extLst>
          </p:cNvPr>
          <p:cNvGrpSpPr/>
          <p:nvPr/>
        </p:nvGrpSpPr>
        <p:grpSpPr>
          <a:xfrm>
            <a:off x="5406702" y="157328"/>
            <a:ext cx="5599613" cy="1323437"/>
            <a:chOff x="5406702" y="157328"/>
            <a:chExt cx="5599613" cy="1323437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0A721C6-8D80-4D38-A58F-ACEA9526F41F}"/>
                </a:ext>
              </a:extLst>
            </p:cNvPr>
            <p:cNvSpPr txBox="1"/>
            <p:nvPr/>
          </p:nvSpPr>
          <p:spPr>
            <a:xfrm>
              <a:off x="5406702" y="157328"/>
              <a:ext cx="942885" cy="1323437"/>
            </a:xfrm>
            <a:prstGeom prst="rect">
              <a:avLst/>
            </a:prstGeom>
            <a:noFill/>
          </p:spPr>
          <p:txBody>
            <a:bodyPr wrap="none" lIns="91439" tIns="45719" rIns="91439" bIns="45719" rtlCol="0">
              <a:spAutoFit/>
            </a:bodyPr>
            <a:lstStyle/>
            <a:p>
              <a:pPr defTabSz="914354"/>
              <a:r>
                <a:rPr lang="en-US" altLang="zh-CN" sz="8000" b="1" dirty="0">
                  <a:solidFill>
                    <a:schemeClr val="accent2"/>
                  </a:solidFill>
                  <a:ea typeface="宋体"/>
                </a:rPr>
                <a:t>A</a:t>
              </a:r>
              <a:endParaRPr lang="zh-CN" altLang="en-US" sz="8000" b="1" dirty="0">
                <a:solidFill>
                  <a:schemeClr val="accent2"/>
                </a:solidFill>
                <a:ea typeface="宋体"/>
              </a:endParaRPr>
            </a:p>
          </p:txBody>
        </p:sp>
        <p:cxnSp>
          <p:nvCxnSpPr>
            <p:cNvPr id="32" name="直接连接符 84">
              <a:extLst>
                <a:ext uri="{FF2B5EF4-FFF2-40B4-BE49-F238E27FC236}">
                  <a16:creationId xmlns:a16="http://schemas.microsoft.com/office/drawing/2014/main" id="{A4A3C44A-DF40-4E26-80E0-9011F0C4A404}"/>
                </a:ext>
              </a:extLst>
            </p:cNvPr>
            <p:cNvCxnSpPr/>
            <p:nvPr/>
          </p:nvCxnSpPr>
          <p:spPr>
            <a:xfrm flipH="1">
              <a:off x="5440227" y="1373915"/>
              <a:ext cx="5566088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2F46BAA-364A-4DA9-8C5F-2E493267DA7E}"/>
                </a:ext>
              </a:extLst>
            </p:cNvPr>
            <p:cNvSpPr/>
            <p:nvPr/>
          </p:nvSpPr>
          <p:spPr>
            <a:xfrm>
              <a:off x="6480853" y="433996"/>
              <a:ext cx="4265065" cy="788675"/>
            </a:xfrm>
            <a:prstGeom prst="rect">
              <a:avLst/>
            </a:prstGeom>
          </p:spPr>
          <p:txBody>
            <a:bodyPr wrap="square" lIns="91439" tIns="45719" rIns="91439" bIns="45719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善良，不只是同理心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理智，能够冷静思考、交流，能提出建议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温暖，积极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4EF2E58E-C236-478E-98CE-1690BA9C1C39}"/>
              </a:ext>
            </a:extLst>
          </p:cNvPr>
          <p:cNvGrpSpPr/>
          <p:nvPr/>
        </p:nvGrpSpPr>
        <p:grpSpPr>
          <a:xfrm>
            <a:off x="5426169" y="1379614"/>
            <a:ext cx="5566088" cy="1426039"/>
            <a:chOff x="5373177" y="1620055"/>
            <a:chExt cx="5566088" cy="1426039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C676B90-2940-4829-B040-EE852E459B30}"/>
                </a:ext>
              </a:extLst>
            </p:cNvPr>
            <p:cNvSpPr txBox="1"/>
            <p:nvPr/>
          </p:nvSpPr>
          <p:spPr>
            <a:xfrm>
              <a:off x="5425930" y="1620055"/>
              <a:ext cx="779379" cy="1323437"/>
            </a:xfrm>
            <a:prstGeom prst="rect">
              <a:avLst/>
            </a:prstGeom>
            <a:noFill/>
          </p:spPr>
          <p:txBody>
            <a:bodyPr wrap="none" lIns="91439" tIns="45719" rIns="91439" bIns="45719" rtlCol="0">
              <a:spAutoFit/>
            </a:bodyPr>
            <a:lstStyle/>
            <a:p>
              <a:pPr defTabSz="914354"/>
              <a:r>
                <a:rPr lang="en-US" altLang="zh-CN" sz="8000" b="1" dirty="0">
                  <a:solidFill>
                    <a:schemeClr val="accent3"/>
                  </a:solidFill>
                  <a:ea typeface="宋体"/>
                </a:rPr>
                <a:t>B</a:t>
              </a:r>
              <a:endParaRPr lang="zh-CN" altLang="en-US" sz="8000" b="1" dirty="0">
                <a:solidFill>
                  <a:schemeClr val="accent3"/>
                </a:solidFill>
                <a:ea typeface="宋体"/>
              </a:endParaRPr>
            </a:p>
          </p:txBody>
        </p:sp>
        <p:cxnSp>
          <p:nvCxnSpPr>
            <p:cNvPr id="33" name="直接连接符 85">
              <a:extLst>
                <a:ext uri="{FF2B5EF4-FFF2-40B4-BE49-F238E27FC236}">
                  <a16:creationId xmlns:a16="http://schemas.microsoft.com/office/drawing/2014/main" id="{662FD8F6-3140-47DF-9C95-08CED6730E5C}"/>
                </a:ext>
              </a:extLst>
            </p:cNvPr>
            <p:cNvCxnSpPr/>
            <p:nvPr/>
          </p:nvCxnSpPr>
          <p:spPr>
            <a:xfrm flipH="1">
              <a:off x="5373177" y="3046093"/>
              <a:ext cx="5566088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1535199-6D18-4D86-956A-03F25B0683F5}"/>
                </a:ext>
              </a:extLst>
            </p:cNvPr>
            <p:cNvSpPr/>
            <p:nvPr/>
          </p:nvSpPr>
          <p:spPr>
            <a:xfrm>
              <a:off x="6413804" y="1676962"/>
              <a:ext cx="4265065" cy="1269256"/>
            </a:xfrm>
            <a:prstGeom prst="rect">
              <a:avLst/>
            </a:prstGeom>
          </p:spPr>
          <p:txBody>
            <a:bodyPr wrap="square" lIns="91439" tIns="45719" rIns="91439" bIns="45719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长得顺眼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积极向上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有共同经营家庭的理念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有一份自己的事业，有自己的工作目标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尊重长辈，家庭氛围融洽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8605DC-FF47-4DFE-BBC6-091FC99D3EAA}"/>
              </a:ext>
            </a:extLst>
          </p:cNvPr>
          <p:cNvGrpSpPr/>
          <p:nvPr/>
        </p:nvGrpSpPr>
        <p:grpSpPr>
          <a:xfrm>
            <a:off x="5406700" y="2632263"/>
            <a:ext cx="5585557" cy="1323437"/>
            <a:chOff x="5370471" y="2703391"/>
            <a:chExt cx="5585557" cy="1323437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4734AED-E5A6-4FD3-81F1-EE24C25354EC}"/>
                </a:ext>
              </a:extLst>
            </p:cNvPr>
            <p:cNvSpPr txBox="1"/>
            <p:nvPr/>
          </p:nvSpPr>
          <p:spPr>
            <a:xfrm>
              <a:off x="5370471" y="2703391"/>
              <a:ext cx="984563" cy="1323437"/>
            </a:xfrm>
            <a:prstGeom prst="rect">
              <a:avLst/>
            </a:prstGeom>
            <a:noFill/>
          </p:spPr>
          <p:txBody>
            <a:bodyPr wrap="none" lIns="91439" tIns="45719" rIns="91439" bIns="45719" rtlCol="0">
              <a:spAutoFit/>
            </a:bodyPr>
            <a:lstStyle/>
            <a:p>
              <a:pPr defTabSz="914354"/>
              <a:r>
                <a:rPr lang="en-US" altLang="zh-CN" sz="8000" b="1" dirty="0">
                  <a:solidFill>
                    <a:schemeClr val="accent4"/>
                  </a:solidFill>
                  <a:ea typeface="宋体"/>
                </a:rPr>
                <a:t>C</a:t>
              </a:r>
              <a:endParaRPr lang="zh-CN" altLang="en-US" sz="8000" b="1" dirty="0">
                <a:solidFill>
                  <a:schemeClr val="accent4"/>
                </a:solidFill>
                <a:ea typeface="宋体"/>
              </a:endParaRPr>
            </a:p>
          </p:txBody>
        </p:sp>
        <p:cxnSp>
          <p:nvCxnSpPr>
            <p:cNvPr id="34" name="直接连接符 86">
              <a:extLst>
                <a:ext uri="{FF2B5EF4-FFF2-40B4-BE49-F238E27FC236}">
                  <a16:creationId xmlns:a16="http://schemas.microsoft.com/office/drawing/2014/main" id="{1D37D226-0511-473D-BC92-D1845397D652}"/>
                </a:ext>
              </a:extLst>
            </p:cNvPr>
            <p:cNvCxnSpPr/>
            <p:nvPr/>
          </p:nvCxnSpPr>
          <p:spPr>
            <a:xfrm flipH="1">
              <a:off x="5389940" y="3925677"/>
              <a:ext cx="5566088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7B6141D-639D-495B-9856-6E6E952E1284}"/>
                </a:ext>
              </a:extLst>
            </p:cNvPr>
            <p:cNvSpPr/>
            <p:nvPr/>
          </p:nvSpPr>
          <p:spPr>
            <a:xfrm>
              <a:off x="6444624" y="2892353"/>
              <a:ext cx="4265065" cy="1026754"/>
            </a:xfrm>
            <a:prstGeom prst="rect">
              <a:avLst/>
            </a:prstGeom>
          </p:spPr>
          <p:txBody>
            <a:bodyPr wrap="square" lIns="91439" tIns="45719" rIns="91439" bIns="45719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性格契合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善于沟通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家庭关系良好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幽默、外向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91900C21-A077-4283-B26D-EA0F6C6F7374}"/>
              </a:ext>
            </a:extLst>
          </p:cNvPr>
          <p:cNvSpPr txBox="1"/>
          <p:nvPr/>
        </p:nvSpPr>
        <p:spPr>
          <a:xfrm>
            <a:off x="5521957" y="5358594"/>
            <a:ext cx="718464" cy="1323437"/>
          </a:xfrm>
          <a:prstGeom prst="rect">
            <a:avLst/>
          </a:prstGeom>
          <a:noFill/>
        </p:spPr>
        <p:txBody>
          <a:bodyPr wrap="none" lIns="91439" tIns="45719" rIns="91439" bIns="45719" rtlCol="0">
            <a:spAutoFit/>
          </a:bodyPr>
          <a:lstStyle/>
          <a:p>
            <a:pPr defTabSz="914354"/>
            <a:r>
              <a:rPr lang="en-US" altLang="zh-CN" sz="8000" b="1" dirty="0">
                <a:solidFill>
                  <a:srgbClr val="C00000"/>
                </a:solidFill>
                <a:ea typeface="宋体"/>
              </a:rPr>
              <a:t>E</a:t>
            </a:r>
            <a:endParaRPr lang="zh-CN" altLang="en-US" sz="8000" b="1" dirty="0">
              <a:solidFill>
                <a:srgbClr val="C00000"/>
              </a:solidFill>
              <a:ea typeface="宋体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1462FE9-48E7-4F74-87B3-BDAB50A5D1F1}"/>
              </a:ext>
            </a:extLst>
          </p:cNvPr>
          <p:cNvGrpSpPr/>
          <p:nvPr/>
        </p:nvGrpSpPr>
        <p:grpSpPr>
          <a:xfrm>
            <a:off x="5406700" y="3902494"/>
            <a:ext cx="5566088" cy="1565131"/>
            <a:chOff x="5373177" y="4311892"/>
            <a:chExt cx="5566088" cy="1565131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30D79B1-22A8-4A77-928F-921144D4DF5E}"/>
                </a:ext>
              </a:extLst>
            </p:cNvPr>
            <p:cNvSpPr txBox="1"/>
            <p:nvPr/>
          </p:nvSpPr>
          <p:spPr>
            <a:xfrm>
              <a:off x="5426169" y="4311892"/>
              <a:ext cx="902809" cy="1323437"/>
            </a:xfrm>
            <a:prstGeom prst="rect">
              <a:avLst/>
            </a:prstGeom>
            <a:noFill/>
          </p:spPr>
          <p:txBody>
            <a:bodyPr wrap="none" lIns="91439" tIns="45719" rIns="91439" bIns="45719" rtlCol="0">
              <a:spAutoFit/>
            </a:bodyPr>
            <a:lstStyle/>
            <a:p>
              <a:pPr defTabSz="914354"/>
              <a:r>
                <a:rPr lang="en-US" altLang="zh-CN" sz="8000" b="1" dirty="0">
                  <a:solidFill>
                    <a:srgbClr val="CBD351"/>
                  </a:solidFill>
                  <a:ea typeface="宋体"/>
                </a:rPr>
                <a:t>D</a:t>
              </a:r>
              <a:endParaRPr lang="zh-CN" altLang="en-US" sz="8000" b="1" dirty="0">
                <a:solidFill>
                  <a:srgbClr val="CBD351"/>
                </a:solidFill>
                <a:ea typeface="宋体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4B618A50-3734-4CBC-982E-FDF00BD10336}"/>
                </a:ext>
              </a:extLst>
            </p:cNvPr>
            <p:cNvSpPr/>
            <p:nvPr/>
          </p:nvSpPr>
          <p:spPr>
            <a:xfrm>
              <a:off x="6447329" y="4311892"/>
              <a:ext cx="4265065" cy="1509322"/>
            </a:xfrm>
            <a:prstGeom prst="rect">
              <a:avLst/>
            </a:prstGeom>
          </p:spPr>
          <p:txBody>
            <a:bodyPr wrap="square" lIns="91439" tIns="45719" rIns="91439" bIns="45719">
              <a:spAutoFit/>
            </a:bodyPr>
            <a:lstStyle/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有自己的理想追求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礼貌有耐心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幽默、有趣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情商高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家庭观念契合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  <a:p>
              <a:pPr marL="171450" lvl="0" indent="-1714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好看（附加条件）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endParaRPr>
            </a:p>
          </p:txBody>
        </p:sp>
        <p:cxnSp>
          <p:nvCxnSpPr>
            <p:cNvPr id="40" name="直接连接符 86">
              <a:extLst>
                <a:ext uri="{FF2B5EF4-FFF2-40B4-BE49-F238E27FC236}">
                  <a16:creationId xmlns:a16="http://schemas.microsoft.com/office/drawing/2014/main" id="{206FB2FC-97BC-4DDA-875D-E46DEEDDED10}"/>
                </a:ext>
              </a:extLst>
            </p:cNvPr>
            <p:cNvCxnSpPr/>
            <p:nvPr/>
          </p:nvCxnSpPr>
          <p:spPr>
            <a:xfrm flipH="1">
              <a:off x="5373177" y="5877022"/>
              <a:ext cx="5566088" cy="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3C4D82DB-4BF8-4B42-B8B3-99795ACCE220}"/>
              </a:ext>
            </a:extLst>
          </p:cNvPr>
          <p:cNvSpPr/>
          <p:nvPr/>
        </p:nvSpPr>
        <p:spPr>
          <a:xfrm>
            <a:off x="6480853" y="5523433"/>
            <a:ext cx="4265065" cy="1026754"/>
          </a:xfrm>
          <a:prstGeom prst="rect">
            <a:avLst/>
          </a:prstGeom>
        </p:spPr>
        <p:txBody>
          <a:bodyPr wrap="square" lIns="91439" tIns="45719" rIns="91439" bIns="45719">
            <a:spAutoFit/>
          </a:bodyPr>
          <a:lstStyle/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rPr>
              <a:t>初见时能吸引自己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rPr>
              <a:t>性格相和、生活习惯相近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rPr>
              <a:t>【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rPr>
              <a:t>重要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rPr>
              <a:t>】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rPr>
              <a:t>懂得换位思考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/>
            </a:endParaRPr>
          </a:p>
          <a:p>
            <a:pPr marL="171450" lvl="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</a:rPr>
              <a:t>温和但有个性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2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353744002"/>
              </p:ext>
            </p:extLst>
          </p:nvPr>
        </p:nvGraphicFramePr>
        <p:xfrm>
          <a:off x="5610495" y="533340"/>
          <a:ext cx="2940708" cy="1960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815356213"/>
              </p:ext>
            </p:extLst>
          </p:nvPr>
        </p:nvGraphicFramePr>
        <p:xfrm>
          <a:off x="2361097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4189584772"/>
              </p:ext>
            </p:extLst>
          </p:nvPr>
        </p:nvGraphicFramePr>
        <p:xfrm>
          <a:off x="4696925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图表 12"/>
          <p:cNvGraphicFramePr/>
          <p:nvPr>
            <p:extLst>
              <p:ext uri="{D42A27DB-BD31-4B8C-83A1-F6EECF244321}">
                <p14:modId xmlns:p14="http://schemas.microsoft.com/office/powerpoint/2010/main" val="2856092624"/>
              </p:ext>
            </p:extLst>
          </p:nvPr>
        </p:nvGraphicFramePr>
        <p:xfrm>
          <a:off x="9368582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342601932"/>
              </p:ext>
            </p:extLst>
          </p:nvPr>
        </p:nvGraphicFramePr>
        <p:xfrm>
          <a:off x="7032753" y="2163885"/>
          <a:ext cx="2419768" cy="1613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5" name="任意多边形 27"/>
          <p:cNvSpPr/>
          <p:nvPr/>
        </p:nvSpPr>
        <p:spPr>
          <a:xfrm>
            <a:off x="3571939" y="1575398"/>
            <a:ext cx="2861480" cy="648439"/>
          </a:xfrm>
          <a:custGeom>
            <a:avLst/>
            <a:gdLst>
              <a:gd name="connsiteX0" fmla="*/ 3115159 w 3115159"/>
              <a:gd name="connsiteY0" fmla="*/ 0 h 790414"/>
              <a:gd name="connsiteX1" fmla="*/ 0 w 3115159"/>
              <a:gd name="connsiteY1" fmla="*/ 0 h 790414"/>
              <a:gd name="connsiteX2" fmla="*/ 0 w 3115159"/>
              <a:gd name="connsiteY2" fmla="*/ 790414 h 79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15159" h="790414">
                <a:moveTo>
                  <a:pt x="3115159" y="0"/>
                </a:moveTo>
                <a:lnTo>
                  <a:pt x="0" y="0"/>
                </a:lnTo>
                <a:lnTo>
                  <a:pt x="0" y="790414"/>
                </a:ln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16" name="任意多边形 33"/>
          <p:cNvSpPr/>
          <p:nvPr/>
        </p:nvSpPr>
        <p:spPr>
          <a:xfrm>
            <a:off x="5873260" y="952389"/>
            <a:ext cx="719036" cy="1271448"/>
          </a:xfrm>
          <a:custGeom>
            <a:avLst/>
            <a:gdLst>
              <a:gd name="connsiteX0" fmla="*/ 542441 w 542441"/>
              <a:gd name="connsiteY0" fmla="*/ 0 h 1549831"/>
              <a:gd name="connsiteX1" fmla="*/ 0 w 542441"/>
              <a:gd name="connsiteY1" fmla="*/ 0 h 1549831"/>
              <a:gd name="connsiteX2" fmla="*/ 0 w 542441"/>
              <a:gd name="connsiteY2" fmla="*/ 1549831 h 154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441" h="1549831">
                <a:moveTo>
                  <a:pt x="542441" y="0"/>
                </a:moveTo>
                <a:lnTo>
                  <a:pt x="0" y="0"/>
                </a:lnTo>
                <a:lnTo>
                  <a:pt x="0" y="1549831"/>
                </a:lnTo>
              </a:path>
            </a:pathLst>
          </a:custGeom>
          <a:noFill/>
          <a:ln w="38100">
            <a:solidFill>
              <a:schemeClr val="accent3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17" name="任意多边形 35"/>
          <p:cNvSpPr/>
          <p:nvPr/>
        </p:nvSpPr>
        <p:spPr>
          <a:xfrm>
            <a:off x="7785800" y="1974849"/>
            <a:ext cx="426924" cy="337987"/>
          </a:xfrm>
          <a:custGeom>
            <a:avLst/>
            <a:gdLst>
              <a:gd name="connsiteX0" fmla="*/ 0 w 294467"/>
              <a:gd name="connsiteY0" fmla="*/ 0 h 1131376"/>
              <a:gd name="connsiteX1" fmla="*/ 294467 w 294467"/>
              <a:gd name="connsiteY1" fmla="*/ 0 h 1131376"/>
              <a:gd name="connsiteX2" fmla="*/ 294467 w 294467"/>
              <a:gd name="connsiteY2" fmla="*/ 1131376 h 1131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467" h="1131376">
                <a:moveTo>
                  <a:pt x="0" y="0"/>
                </a:moveTo>
                <a:lnTo>
                  <a:pt x="294467" y="0"/>
                </a:lnTo>
                <a:lnTo>
                  <a:pt x="294467" y="1131376"/>
                </a:lnTo>
              </a:path>
            </a:pathLst>
          </a:custGeom>
          <a:noFill/>
          <a:ln w="38100">
            <a:solidFill>
              <a:schemeClr val="accent4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18" name="任意多边形 38"/>
          <p:cNvSpPr/>
          <p:nvPr/>
        </p:nvSpPr>
        <p:spPr>
          <a:xfrm>
            <a:off x="7468283" y="939673"/>
            <a:ext cx="3083904" cy="1347735"/>
          </a:xfrm>
          <a:custGeom>
            <a:avLst/>
            <a:gdLst>
              <a:gd name="connsiteX0" fmla="*/ 0 w 3363133"/>
              <a:gd name="connsiteY0" fmla="*/ 0 h 1642820"/>
              <a:gd name="connsiteX1" fmla="*/ 3363133 w 3363133"/>
              <a:gd name="connsiteY1" fmla="*/ 0 h 1642820"/>
              <a:gd name="connsiteX2" fmla="*/ 3363133 w 3363133"/>
              <a:gd name="connsiteY2" fmla="*/ 1642820 h 164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63133" h="1642820">
                <a:moveTo>
                  <a:pt x="0" y="0"/>
                </a:moveTo>
                <a:lnTo>
                  <a:pt x="3363133" y="0"/>
                </a:lnTo>
                <a:lnTo>
                  <a:pt x="3363133" y="1642820"/>
                </a:lnTo>
              </a:path>
            </a:pathLst>
          </a:custGeom>
          <a:noFill/>
          <a:ln w="38100">
            <a:solidFill>
              <a:schemeClr val="accent5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endParaRPr lang="zh-CN" altLang="en-US" sz="1867">
              <a:solidFill>
                <a:schemeClr val="tx1">
                  <a:lumMod val="75000"/>
                  <a:lumOff val="2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110191" y="36077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" panose="020B0604020202020204" pitchFamily="34" charset="0"/>
              </a:rPr>
              <a:t>积极向上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295261" y="360778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cs typeface="Arial" panose="020B0604020202020204" pitchFamily="34" charset="0"/>
              </a:rPr>
              <a:t>家庭关系良好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7542840" y="3607788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cs typeface="Arial" panose="020B0604020202020204" pitchFamily="34" charset="0"/>
              </a:rPr>
              <a:t>三观、性格契合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10166036" y="360778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354"/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/>
                <a:cs typeface="Arial" panose="020B0604020202020204" pitchFamily="34" charset="0"/>
              </a:rPr>
              <a:t>幽默有趣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1C1C42A-9334-4BF3-BBC9-CC3695EA7B83}"/>
              </a:ext>
            </a:extLst>
          </p:cNvPr>
          <p:cNvSpPr/>
          <p:nvPr/>
        </p:nvSpPr>
        <p:spPr>
          <a:xfrm>
            <a:off x="1611888" y="4320356"/>
            <a:ext cx="10579180" cy="253764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29" name="TextBox 14">
            <a:extLst>
              <a:ext uri="{FF2B5EF4-FFF2-40B4-BE49-F238E27FC236}">
                <a16:creationId xmlns:a16="http://schemas.microsoft.com/office/drawing/2014/main" id="{E49E3ED9-8109-4F98-B3A0-D05B6DEB4CCD}"/>
              </a:ext>
            </a:extLst>
          </p:cNvPr>
          <p:cNvSpPr txBox="1"/>
          <p:nvPr/>
        </p:nvSpPr>
        <p:spPr>
          <a:xfrm>
            <a:off x="2085854" y="4702593"/>
            <a:ext cx="4854696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b="1" dirty="0">
                <a:solidFill>
                  <a:schemeClr val="bg1"/>
                </a:solidFill>
                <a:cs typeface="+mn-ea"/>
                <a:sym typeface="+mn-lt"/>
              </a:rPr>
              <a:t>对理想伴侣的“条件”期许</a:t>
            </a:r>
          </a:p>
          <a:p>
            <a:endParaRPr lang="zh-CN" altLang="en-US" sz="2667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TextBox 17">
            <a:extLst>
              <a:ext uri="{FF2B5EF4-FFF2-40B4-BE49-F238E27FC236}">
                <a16:creationId xmlns:a16="http://schemas.microsoft.com/office/drawing/2014/main" id="{20AB5ED5-1C54-42A4-BF0D-8B315A784B06}"/>
              </a:ext>
            </a:extLst>
          </p:cNvPr>
          <p:cNvSpPr txBox="1"/>
          <p:nvPr/>
        </p:nvSpPr>
        <p:spPr>
          <a:xfrm>
            <a:off x="2085855" y="5279901"/>
            <a:ext cx="9858320" cy="1130309"/>
          </a:xfrm>
          <a:prstGeom prst="rect">
            <a:avLst/>
          </a:prstGeom>
          <a:noFill/>
        </p:spPr>
        <p:txBody>
          <a:bodyPr wrap="square" numCol="1" spcCol="182880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</a:rPr>
              <a:t>       </a:t>
            </a:r>
            <a:r>
              <a:rPr kumimoji="1" lang="zh-CN" altLang="en-US" sz="1333" dirty="0">
                <a:solidFill>
                  <a:srgbClr val="FFFFFF"/>
                </a:solidFill>
              </a:rPr>
              <a:t>可以看到我们对理想伴侣的要求会更侧重本身</a:t>
            </a:r>
            <a:r>
              <a:rPr kumimoji="1" lang="zh-CN" altLang="en-US" sz="1333" b="1" dirty="0">
                <a:solidFill>
                  <a:srgbClr val="FFFFFF"/>
                </a:solidFill>
              </a:rPr>
              <a:t>积极向上、三观性格契合</a:t>
            </a:r>
            <a:r>
              <a:rPr kumimoji="1" lang="zh-CN" altLang="en-US" sz="1333" dirty="0">
                <a:solidFill>
                  <a:srgbClr val="FFFFFF"/>
                </a:solidFill>
              </a:rPr>
              <a:t>。这反映出我们自己是积极向上的，至少是渴望能够积极面对生活。三观性格相契合则更多是一种相处的基础。</a:t>
            </a:r>
            <a:endParaRPr kumimoji="1" lang="en-US" altLang="zh-CN" sz="1333" dirty="0">
              <a:solidFill>
                <a:srgbClr val="FFFFFF"/>
              </a:solidFill>
            </a:endParaRPr>
          </a:p>
          <a:p>
            <a:pPr>
              <a:lnSpc>
                <a:spcPct val="130000"/>
              </a:lnSpc>
            </a:pPr>
            <a:r>
              <a:rPr kumimoji="1" lang="en-US" altLang="zh-CN" sz="1333" dirty="0">
                <a:solidFill>
                  <a:srgbClr val="FFFFFF"/>
                </a:solidFill>
              </a:rPr>
              <a:t>       </a:t>
            </a:r>
            <a:r>
              <a:rPr kumimoji="1" lang="zh-CN" altLang="en-US" sz="1333" dirty="0">
                <a:solidFill>
                  <a:srgbClr val="FFFFFF"/>
                </a:solidFill>
              </a:rPr>
              <a:t>除此之外，五个人里分别有三人和两人提到了</a:t>
            </a:r>
            <a:r>
              <a:rPr kumimoji="1" lang="zh-CN" altLang="en-US" sz="1333" b="1" dirty="0">
                <a:solidFill>
                  <a:srgbClr val="FFFFFF"/>
                </a:solidFill>
              </a:rPr>
              <a:t>家庭关系</a:t>
            </a:r>
            <a:r>
              <a:rPr kumimoji="1" lang="zh-CN" altLang="en-US" sz="1333" dirty="0">
                <a:solidFill>
                  <a:srgbClr val="FFFFFF"/>
                </a:solidFill>
              </a:rPr>
              <a:t>和希望对方</a:t>
            </a:r>
            <a:r>
              <a:rPr kumimoji="1" lang="zh-CN" altLang="en-US" sz="1333" b="1" dirty="0">
                <a:solidFill>
                  <a:srgbClr val="FFFFFF"/>
                </a:solidFill>
              </a:rPr>
              <a:t>幽默有趣</a:t>
            </a:r>
            <a:r>
              <a:rPr kumimoji="1" lang="zh-CN" altLang="en-US" sz="1333" dirty="0">
                <a:solidFill>
                  <a:srgbClr val="FFFFFF"/>
                </a:solidFill>
              </a:rPr>
              <a:t>。希望理想伴侣幽默反映出我们希望理想生活是活泼、生动的；而家庭关系则体现了我们大学生对未来的一种更</a:t>
            </a:r>
            <a:r>
              <a:rPr kumimoji="1" lang="zh-CN" altLang="en-US" sz="1333" b="1" dirty="0">
                <a:solidFill>
                  <a:srgbClr val="FFFFFF"/>
                </a:solidFill>
              </a:rPr>
              <a:t>现实</a:t>
            </a:r>
            <a:r>
              <a:rPr kumimoji="1" lang="zh-CN" altLang="en-US" sz="1333" dirty="0">
                <a:solidFill>
                  <a:srgbClr val="FFFFFF"/>
                </a:solidFill>
              </a:rPr>
              <a:t>的考虑。</a:t>
            </a:r>
          </a:p>
        </p:txBody>
      </p:sp>
    </p:spTree>
    <p:extLst>
      <p:ext uri="{BB962C8B-B14F-4D97-AF65-F5344CB8AC3E}">
        <p14:creationId xmlns:p14="http://schemas.microsoft.com/office/powerpoint/2010/main" val="199856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13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7D1317"/>
                </a:solidFill>
              </a:rPr>
              <a:t>2</a:t>
            </a:r>
            <a:endParaRPr kumimoji="1" lang="zh-CN" altLang="en-US" dirty="0">
              <a:solidFill>
                <a:srgbClr val="7D1317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383578" y="2378106"/>
            <a:ext cx="7248698" cy="540192"/>
          </a:xfrm>
        </p:spPr>
        <p:txBody>
          <a:bodyPr/>
          <a:lstStyle/>
          <a:p>
            <a:r>
              <a:rPr kumimoji="1" lang="zh-CN" altLang="en-US" sz="3600" dirty="0"/>
              <a:t>对理想婚姻中“男女分工”的看法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4582313" y="3128836"/>
            <a:ext cx="5691240" cy="1438549"/>
          </a:xfrm>
        </p:spPr>
        <p:txBody>
          <a:bodyPr/>
          <a:lstStyle/>
          <a:p>
            <a:r>
              <a:rPr kumimoji="1" lang="zh-CN" altLang="en-US" sz="1600" dirty="0"/>
              <a:t>“男女分工”，具体的情况多种多样，需要两个人相互商量。在这部分整合了我们对理想生活的期待。</a:t>
            </a:r>
          </a:p>
        </p:txBody>
      </p:sp>
    </p:spTree>
    <p:extLst>
      <p:ext uri="{BB962C8B-B14F-4D97-AF65-F5344CB8AC3E}">
        <p14:creationId xmlns:p14="http://schemas.microsoft.com/office/powerpoint/2010/main" val="3645314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760465" y="719667"/>
            <a:ext cx="8715155" cy="541866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sp>
      <p:sp>
        <p:nvSpPr>
          <p:cNvPr id="11" name="任意多边形 13"/>
          <p:cNvSpPr/>
          <p:nvPr/>
        </p:nvSpPr>
        <p:spPr>
          <a:xfrm>
            <a:off x="2594096" y="187009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A</a:t>
            </a:r>
            <a:endParaRPr lang="zh-CN" altLang="en-US" sz="1600" b="1" dirty="0"/>
          </a:p>
        </p:txBody>
      </p:sp>
      <p:sp>
        <p:nvSpPr>
          <p:cNvPr id="12" name="任意多边形 14"/>
          <p:cNvSpPr/>
          <p:nvPr/>
        </p:nvSpPr>
        <p:spPr>
          <a:xfrm>
            <a:off x="3978103" y="200218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solidFill>
            <a:schemeClr val="lt1">
              <a:hueOff val="0"/>
              <a:satOff val="0"/>
              <a:lumOff val="0"/>
            </a:schemeClr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家务分工可以以个人爱好为第一优先级，其他家务可以轮流或者相互商量着安排。</a:t>
            </a:r>
            <a:endParaRPr lang="en-US" altLang="zh-CN" sz="1333" dirty="0">
              <a:solidFill>
                <a:srgbClr val="070707"/>
              </a:solidFill>
            </a:endParaRPr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希望得到尊重，两个人应该是平等的。所以各种事务都应该商量着安排。</a:t>
            </a:r>
          </a:p>
        </p:txBody>
      </p:sp>
      <p:sp>
        <p:nvSpPr>
          <p:cNvPr id="19" name="任意多边形 13">
            <a:extLst>
              <a:ext uri="{FF2B5EF4-FFF2-40B4-BE49-F238E27FC236}">
                <a16:creationId xmlns:a16="http://schemas.microsoft.com/office/drawing/2014/main" id="{2D8F79E4-5828-40C1-A01E-966D480BD559}"/>
              </a:ext>
            </a:extLst>
          </p:cNvPr>
          <p:cNvSpPr/>
          <p:nvPr/>
        </p:nvSpPr>
        <p:spPr>
          <a:xfrm>
            <a:off x="2594096" y="5376979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B</a:t>
            </a:r>
            <a:endParaRPr lang="zh-CN" altLang="en-US" sz="1600" b="1" dirty="0"/>
          </a:p>
        </p:txBody>
      </p:sp>
      <p:sp>
        <p:nvSpPr>
          <p:cNvPr id="20" name="任意多边形 14">
            <a:extLst>
              <a:ext uri="{FF2B5EF4-FFF2-40B4-BE49-F238E27FC236}">
                <a16:creationId xmlns:a16="http://schemas.microsoft.com/office/drawing/2014/main" id="{A731811A-085B-4F3D-AA43-D2A75164872A}"/>
              </a:ext>
            </a:extLst>
          </p:cNvPr>
          <p:cNvSpPr/>
          <p:nvPr/>
        </p:nvSpPr>
        <p:spPr>
          <a:xfrm>
            <a:off x="3978097" y="5385843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333" dirty="0">
                <a:solidFill>
                  <a:srgbClr val="070707"/>
                </a:solidFill>
              </a:rPr>
              <a:t>SmartArt</a:t>
            </a:r>
            <a:r>
              <a:rPr lang="zh-CN" altLang="en-US" sz="1333" dirty="0">
                <a:solidFill>
                  <a:srgbClr val="070707"/>
                </a:solidFill>
              </a:rPr>
              <a:t>点击此窗口可以在文本窗格中添加或者删减文字，添加或者删减文本框个数</a:t>
            </a:r>
          </a:p>
        </p:txBody>
      </p:sp>
      <p:sp>
        <p:nvSpPr>
          <p:cNvPr id="21" name="任意多边形 13">
            <a:extLst>
              <a:ext uri="{FF2B5EF4-FFF2-40B4-BE49-F238E27FC236}">
                <a16:creationId xmlns:a16="http://schemas.microsoft.com/office/drawing/2014/main" id="{6F9DCC0D-DB1E-4128-992C-406B2C34DEB1}"/>
              </a:ext>
            </a:extLst>
          </p:cNvPr>
          <p:cNvSpPr/>
          <p:nvPr/>
        </p:nvSpPr>
        <p:spPr>
          <a:xfrm>
            <a:off x="2594096" y="1484501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ln>
            <a:solidFill>
              <a:srgbClr val="F4772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B</a:t>
            </a:r>
            <a:endParaRPr lang="zh-CN" altLang="en-US" sz="1600" b="1" dirty="0"/>
          </a:p>
        </p:txBody>
      </p:sp>
      <p:sp>
        <p:nvSpPr>
          <p:cNvPr id="22" name="任意多边形 14">
            <a:extLst>
              <a:ext uri="{FF2B5EF4-FFF2-40B4-BE49-F238E27FC236}">
                <a16:creationId xmlns:a16="http://schemas.microsoft.com/office/drawing/2014/main" id="{B51D0043-7D37-4AAE-A3F7-E9A9EA755F64}"/>
              </a:ext>
            </a:extLst>
          </p:cNvPr>
          <p:cNvSpPr/>
          <p:nvPr/>
        </p:nvSpPr>
        <p:spPr>
          <a:xfrm>
            <a:off x="3978097" y="1472157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共同抚养孩子，而不是丢给保姆。</a:t>
            </a:r>
            <a:endParaRPr lang="en-US" altLang="zh-CN" sz="1333" dirty="0">
              <a:solidFill>
                <a:srgbClr val="070707"/>
              </a:solidFill>
            </a:endParaRPr>
          </a:p>
          <a:p>
            <a:pPr marL="76198" lvl="1" indent="-76198" defTabSz="592652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开源节流管理家庭经济，男方主要负责开源，女方侧重节流管理。</a:t>
            </a:r>
            <a:endParaRPr lang="en-US" altLang="zh-CN" sz="1333" dirty="0">
              <a:solidFill>
                <a:srgbClr val="070707"/>
              </a:solidFill>
            </a:endParaRPr>
          </a:p>
          <a:p>
            <a:pPr marL="76198" lvl="1" indent="-76198" defTabSz="592652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系统规划家务分工。</a:t>
            </a:r>
          </a:p>
        </p:txBody>
      </p:sp>
      <p:sp>
        <p:nvSpPr>
          <p:cNvPr id="23" name="任意多边形 13">
            <a:extLst>
              <a:ext uri="{FF2B5EF4-FFF2-40B4-BE49-F238E27FC236}">
                <a16:creationId xmlns:a16="http://schemas.microsoft.com/office/drawing/2014/main" id="{52BFBE15-2252-4E6E-AD59-A756812DD0BA}"/>
              </a:ext>
            </a:extLst>
          </p:cNvPr>
          <p:cNvSpPr/>
          <p:nvPr/>
        </p:nvSpPr>
        <p:spPr>
          <a:xfrm>
            <a:off x="2594096" y="4079487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ln>
            <a:solidFill>
              <a:srgbClr val="CBD35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D</a:t>
            </a:r>
            <a:endParaRPr lang="zh-CN" altLang="en-US" sz="1600" b="1" dirty="0"/>
          </a:p>
        </p:txBody>
      </p:sp>
      <p:sp>
        <p:nvSpPr>
          <p:cNvPr id="24" name="任意多边形 14">
            <a:extLst>
              <a:ext uri="{FF2B5EF4-FFF2-40B4-BE49-F238E27FC236}">
                <a16:creationId xmlns:a16="http://schemas.microsoft.com/office/drawing/2014/main" id="{DAC3DFF8-FB90-4DAB-99D4-1C445E05F3A7}"/>
              </a:ext>
            </a:extLst>
          </p:cNvPr>
          <p:cNvSpPr/>
          <p:nvPr/>
        </p:nvSpPr>
        <p:spPr>
          <a:xfrm>
            <a:off x="3983669" y="4067142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333" dirty="0">
                <a:solidFill>
                  <a:srgbClr val="070707"/>
                </a:solidFill>
              </a:rPr>
              <a:t>SmartArt</a:t>
            </a:r>
            <a:r>
              <a:rPr lang="zh-CN" altLang="en-US" sz="1333" dirty="0">
                <a:solidFill>
                  <a:srgbClr val="070707"/>
                </a:solidFill>
              </a:rPr>
              <a:t>点击此窗口可以在文本窗格中添加或者删减文字，添加或者删减文本框个数</a:t>
            </a:r>
          </a:p>
        </p:txBody>
      </p:sp>
      <p:sp>
        <p:nvSpPr>
          <p:cNvPr id="27" name="任意多边形 13">
            <a:extLst>
              <a:ext uri="{FF2B5EF4-FFF2-40B4-BE49-F238E27FC236}">
                <a16:creationId xmlns:a16="http://schemas.microsoft.com/office/drawing/2014/main" id="{F61810A9-0A12-44C4-8B12-3FA05A85C933}"/>
              </a:ext>
            </a:extLst>
          </p:cNvPr>
          <p:cNvSpPr/>
          <p:nvPr/>
        </p:nvSpPr>
        <p:spPr>
          <a:xfrm>
            <a:off x="2594096" y="2781994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ln>
            <a:solidFill>
              <a:srgbClr val="7D1317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E</a:t>
            </a:r>
            <a:endParaRPr lang="zh-CN" altLang="en-US" sz="1600" b="1" dirty="0"/>
          </a:p>
        </p:txBody>
      </p:sp>
      <p:sp>
        <p:nvSpPr>
          <p:cNvPr id="28" name="任意多边形 14">
            <a:extLst>
              <a:ext uri="{FF2B5EF4-FFF2-40B4-BE49-F238E27FC236}">
                <a16:creationId xmlns:a16="http://schemas.microsoft.com/office/drawing/2014/main" id="{98BF0019-10AA-46DF-A134-96C559211854}"/>
              </a:ext>
            </a:extLst>
          </p:cNvPr>
          <p:cNvSpPr/>
          <p:nvPr/>
        </p:nvSpPr>
        <p:spPr>
          <a:xfrm>
            <a:off x="3978098" y="2778513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altLang="zh-CN" sz="1333" dirty="0">
                <a:solidFill>
                  <a:srgbClr val="070707"/>
                </a:solidFill>
              </a:rPr>
              <a:t>SmartArt</a:t>
            </a:r>
            <a:r>
              <a:rPr lang="zh-CN" altLang="en-US" sz="1333" dirty="0">
                <a:solidFill>
                  <a:srgbClr val="070707"/>
                </a:solidFill>
              </a:rPr>
              <a:t>点击此窗口可以在文本窗格中添加或者删减文字，添加或者删减文本框个数</a:t>
            </a:r>
          </a:p>
        </p:txBody>
      </p:sp>
      <p:sp>
        <p:nvSpPr>
          <p:cNvPr id="31" name="任意多边形 13">
            <a:extLst>
              <a:ext uri="{FF2B5EF4-FFF2-40B4-BE49-F238E27FC236}">
                <a16:creationId xmlns:a16="http://schemas.microsoft.com/office/drawing/2014/main" id="{A3805A13-6B85-4208-8999-A35B076D38EC}"/>
              </a:ext>
            </a:extLst>
          </p:cNvPr>
          <p:cNvSpPr/>
          <p:nvPr/>
        </p:nvSpPr>
        <p:spPr>
          <a:xfrm>
            <a:off x="2599668" y="5376979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E</a:t>
            </a:r>
            <a:endParaRPr lang="zh-CN" altLang="en-US" sz="1600" b="1" dirty="0"/>
          </a:p>
        </p:txBody>
      </p:sp>
      <p:sp>
        <p:nvSpPr>
          <p:cNvPr id="32" name="任意多边形 14">
            <a:extLst>
              <a:ext uri="{FF2B5EF4-FFF2-40B4-BE49-F238E27FC236}">
                <a16:creationId xmlns:a16="http://schemas.microsoft.com/office/drawing/2014/main" id="{257C8963-7DB1-414F-9707-434AB47D4F79}"/>
              </a:ext>
            </a:extLst>
          </p:cNvPr>
          <p:cNvSpPr/>
          <p:nvPr/>
        </p:nvSpPr>
        <p:spPr>
          <a:xfrm>
            <a:off x="3983669" y="5385843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不要求“男主外女主内”，家庭工作应当“陈力就列”。</a:t>
            </a:r>
            <a:endParaRPr lang="en-US" altLang="zh-CN" sz="1333" dirty="0">
              <a:solidFill>
                <a:srgbClr val="070707"/>
              </a:solidFill>
            </a:endParaRPr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一起赚钱一起做家务。</a:t>
            </a:r>
          </a:p>
        </p:txBody>
      </p:sp>
      <p:sp>
        <p:nvSpPr>
          <p:cNvPr id="33" name="任意多边形 13">
            <a:extLst>
              <a:ext uri="{FF2B5EF4-FFF2-40B4-BE49-F238E27FC236}">
                <a16:creationId xmlns:a16="http://schemas.microsoft.com/office/drawing/2014/main" id="{4819655E-45BC-468E-B90A-031317AB560E}"/>
              </a:ext>
            </a:extLst>
          </p:cNvPr>
          <p:cNvSpPr/>
          <p:nvPr/>
        </p:nvSpPr>
        <p:spPr>
          <a:xfrm>
            <a:off x="2599668" y="4079487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ln>
            <a:solidFill>
              <a:srgbClr val="CBD3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D</a:t>
            </a:r>
            <a:endParaRPr lang="zh-CN" altLang="en-US" sz="1600" b="1" dirty="0"/>
          </a:p>
        </p:txBody>
      </p:sp>
      <p:sp>
        <p:nvSpPr>
          <p:cNvPr id="34" name="任意多边形 14">
            <a:extLst>
              <a:ext uri="{FF2B5EF4-FFF2-40B4-BE49-F238E27FC236}">
                <a16:creationId xmlns:a16="http://schemas.microsoft.com/office/drawing/2014/main" id="{6CEB229E-3A65-48D1-8000-60E7D105B804}"/>
              </a:ext>
            </a:extLst>
          </p:cNvPr>
          <p:cNvSpPr/>
          <p:nvPr/>
        </p:nvSpPr>
        <p:spPr>
          <a:xfrm>
            <a:off x="3989241" y="4067142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都可以有自己的工作。</a:t>
            </a:r>
            <a:endParaRPr lang="en-US" altLang="zh-CN" sz="1333" dirty="0">
              <a:solidFill>
                <a:srgbClr val="070707"/>
              </a:solidFill>
            </a:endParaRPr>
          </a:p>
          <a:p>
            <a:pPr marL="76198" lvl="1" indent="-76198" defTabSz="592652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共同承担家务。</a:t>
            </a:r>
            <a:endParaRPr lang="en-US" altLang="zh-CN" sz="1333" dirty="0">
              <a:solidFill>
                <a:srgbClr val="070707"/>
              </a:solidFill>
            </a:endParaRPr>
          </a:p>
          <a:p>
            <a:pPr marL="76198" lvl="1" indent="-76198" defTabSz="592652"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共同抚养孩子。</a:t>
            </a:r>
          </a:p>
        </p:txBody>
      </p:sp>
      <p:sp>
        <p:nvSpPr>
          <p:cNvPr id="35" name="任意多边形 13">
            <a:extLst>
              <a:ext uri="{FF2B5EF4-FFF2-40B4-BE49-F238E27FC236}">
                <a16:creationId xmlns:a16="http://schemas.microsoft.com/office/drawing/2014/main" id="{254F3F4E-AD79-48D6-BD6F-D833D160BB95}"/>
              </a:ext>
            </a:extLst>
          </p:cNvPr>
          <p:cNvSpPr/>
          <p:nvPr/>
        </p:nvSpPr>
        <p:spPr>
          <a:xfrm>
            <a:off x="2599668" y="2781994"/>
            <a:ext cx="1384007" cy="1285148"/>
          </a:xfrm>
          <a:custGeom>
            <a:avLst/>
            <a:gdLst>
              <a:gd name="connsiteX0" fmla="*/ 0 w 1482862"/>
              <a:gd name="connsiteY0" fmla="*/ 0 h 1038004"/>
              <a:gd name="connsiteX1" fmla="*/ 963860 w 1482862"/>
              <a:gd name="connsiteY1" fmla="*/ 0 h 1038004"/>
              <a:gd name="connsiteX2" fmla="*/ 1482862 w 1482862"/>
              <a:gd name="connsiteY2" fmla="*/ 519002 h 1038004"/>
              <a:gd name="connsiteX3" fmla="*/ 963860 w 1482862"/>
              <a:gd name="connsiteY3" fmla="*/ 1038004 h 1038004"/>
              <a:gd name="connsiteX4" fmla="*/ 0 w 1482862"/>
              <a:gd name="connsiteY4" fmla="*/ 1038004 h 1038004"/>
              <a:gd name="connsiteX5" fmla="*/ 519002 w 1482862"/>
              <a:gd name="connsiteY5" fmla="*/ 519002 h 1038004"/>
              <a:gd name="connsiteX6" fmla="*/ 0 w 1482862"/>
              <a:gd name="connsiteY6" fmla="*/ 0 h 103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862" h="1038004">
                <a:moveTo>
                  <a:pt x="1482862" y="0"/>
                </a:moveTo>
                <a:lnTo>
                  <a:pt x="1482862" y="674702"/>
                </a:lnTo>
                <a:lnTo>
                  <a:pt x="741431" y="1038004"/>
                </a:lnTo>
                <a:lnTo>
                  <a:pt x="0" y="674702"/>
                </a:lnTo>
                <a:lnTo>
                  <a:pt x="0" y="0"/>
                </a:lnTo>
                <a:lnTo>
                  <a:pt x="741431" y="363302"/>
                </a:lnTo>
                <a:lnTo>
                  <a:pt x="1482862" y="0"/>
                </a:lnTo>
                <a:close/>
              </a:path>
            </a:pathLst>
          </a:custGeom>
          <a:ln>
            <a:solidFill>
              <a:srgbClr val="7D13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10160" tIns="702164" rIns="10161" bIns="702163" numCol="1" spcCol="1270" anchor="ctr" anchorCtr="0">
            <a:noAutofit/>
          </a:bodyPr>
          <a:lstStyle/>
          <a:p>
            <a:pPr algn="ctr" defTabSz="711182">
              <a:lnSpc>
                <a:spcPct val="13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600" b="1" dirty="0"/>
              <a:t>STUDENT C</a:t>
            </a:r>
            <a:endParaRPr lang="zh-CN" altLang="en-US" sz="1600" b="1" dirty="0"/>
          </a:p>
        </p:txBody>
      </p:sp>
      <p:sp>
        <p:nvSpPr>
          <p:cNvPr id="36" name="任意多边形 14">
            <a:extLst>
              <a:ext uri="{FF2B5EF4-FFF2-40B4-BE49-F238E27FC236}">
                <a16:creationId xmlns:a16="http://schemas.microsoft.com/office/drawing/2014/main" id="{C8B30A3E-2692-4429-A2BA-63DDD747BCC4}"/>
              </a:ext>
            </a:extLst>
          </p:cNvPr>
          <p:cNvSpPr/>
          <p:nvPr/>
        </p:nvSpPr>
        <p:spPr>
          <a:xfrm>
            <a:off x="3983670" y="2778513"/>
            <a:ext cx="7331151" cy="822922"/>
          </a:xfrm>
          <a:custGeom>
            <a:avLst/>
            <a:gdLst>
              <a:gd name="connsiteX0" fmla="*/ 160647 w 963860"/>
              <a:gd name="connsiteY0" fmla="*/ 0 h 5498361"/>
              <a:gd name="connsiteX1" fmla="*/ 803213 w 963860"/>
              <a:gd name="connsiteY1" fmla="*/ 0 h 5498361"/>
              <a:gd name="connsiteX2" fmla="*/ 963860 w 963860"/>
              <a:gd name="connsiteY2" fmla="*/ 160647 h 5498361"/>
              <a:gd name="connsiteX3" fmla="*/ 963860 w 963860"/>
              <a:gd name="connsiteY3" fmla="*/ 5498361 h 5498361"/>
              <a:gd name="connsiteX4" fmla="*/ 963860 w 963860"/>
              <a:gd name="connsiteY4" fmla="*/ 5498361 h 5498361"/>
              <a:gd name="connsiteX5" fmla="*/ 0 w 963860"/>
              <a:gd name="connsiteY5" fmla="*/ 5498361 h 5498361"/>
              <a:gd name="connsiteX6" fmla="*/ 0 w 963860"/>
              <a:gd name="connsiteY6" fmla="*/ 5498361 h 5498361"/>
              <a:gd name="connsiteX7" fmla="*/ 0 w 963860"/>
              <a:gd name="connsiteY7" fmla="*/ 160647 h 5498361"/>
              <a:gd name="connsiteX8" fmla="*/ 160647 w 963860"/>
              <a:gd name="connsiteY8" fmla="*/ 0 h 5498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860" h="5498361">
                <a:moveTo>
                  <a:pt x="963860" y="916416"/>
                </a:moveTo>
                <a:lnTo>
                  <a:pt x="963860" y="4581945"/>
                </a:lnTo>
                <a:cubicBezTo>
                  <a:pt x="963860" y="5088067"/>
                  <a:pt x="951252" y="5498358"/>
                  <a:pt x="935699" y="5498358"/>
                </a:cubicBezTo>
                <a:lnTo>
                  <a:pt x="0" y="5498358"/>
                </a:lnTo>
                <a:lnTo>
                  <a:pt x="0" y="5498358"/>
                </a:lnTo>
                <a:lnTo>
                  <a:pt x="0" y="3"/>
                </a:lnTo>
                <a:lnTo>
                  <a:pt x="0" y="3"/>
                </a:lnTo>
                <a:lnTo>
                  <a:pt x="935699" y="3"/>
                </a:lnTo>
                <a:cubicBezTo>
                  <a:pt x="951252" y="3"/>
                  <a:pt x="963860" y="410294"/>
                  <a:pt x="963860" y="916416"/>
                </a:cubicBezTo>
                <a:close/>
              </a:path>
            </a:pathLst>
          </a:cu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0" vert="horz" wrap="square" lIns="94828" tIns="71203" rIns="71203" bIns="71204" numCol="1" spcCol="1270" anchor="ctr" anchorCtr="0">
            <a:noAutofit/>
          </a:bodyPr>
          <a:lstStyle/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共同承担、共同完成、共同努力。</a:t>
            </a:r>
            <a:endParaRPr lang="en-US" altLang="zh-CN" sz="1333" dirty="0">
              <a:solidFill>
                <a:srgbClr val="070707"/>
              </a:solidFill>
            </a:endParaRPr>
          </a:p>
          <a:p>
            <a:pPr marL="76198" lvl="1" indent="-76198" defTabSz="592652">
              <a:lnSpc>
                <a:spcPct val="13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zh-CN" altLang="en-US" sz="1333" dirty="0">
                <a:solidFill>
                  <a:srgbClr val="070707"/>
                </a:solidFill>
              </a:rPr>
              <a:t>购置房产需要父母出资也不能单方家庭支撑。</a:t>
            </a:r>
          </a:p>
        </p:txBody>
      </p:sp>
    </p:spTree>
    <p:extLst>
      <p:ext uri="{BB962C8B-B14F-4D97-AF65-F5344CB8AC3E}">
        <p14:creationId xmlns:p14="http://schemas.microsoft.com/office/powerpoint/2010/main" val="204283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 flipH="1">
            <a:off x="2493325" y="1151213"/>
            <a:ext cx="4840332" cy="48403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2" name="组 21"/>
          <p:cNvGrpSpPr/>
          <p:nvPr/>
        </p:nvGrpSpPr>
        <p:grpSpPr>
          <a:xfrm>
            <a:off x="3028571" y="1715357"/>
            <a:ext cx="3804576" cy="3804576"/>
            <a:chOff x="2522719" y="997209"/>
            <a:chExt cx="2853432" cy="2853432"/>
          </a:xfrm>
        </p:grpSpPr>
        <p:sp>
          <p:nvSpPr>
            <p:cNvPr id="23" name="椭圆 22"/>
            <p:cNvSpPr/>
            <p:nvPr/>
          </p:nvSpPr>
          <p:spPr>
            <a:xfrm flipH="1">
              <a:off x="2522719" y="997209"/>
              <a:ext cx="2853432" cy="2853432"/>
            </a:xfrm>
            <a:prstGeom prst="ellipse">
              <a:avLst/>
            </a:prstGeom>
            <a:solidFill>
              <a:srgbClr val="7D131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椭圆 23"/>
            <p:cNvSpPr/>
            <p:nvPr/>
          </p:nvSpPr>
          <p:spPr>
            <a:xfrm flipH="1">
              <a:off x="2810220" y="1284710"/>
              <a:ext cx="2278430" cy="227843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椭圆 24"/>
            <p:cNvSpPr/>
            <p:nvPr/>
          </p:nvSpPr>
          <p:spPr>
            <a:xfrm flipH="1">
              <a:off x="3139689" y="1591844"/>
              <a:ext cx="1619492" cy="1619492"/>
            </a:xfrm>
            <a:prstGeom prst="ellipse">
              <a:avLst/>
            </a:prstGeom>
            <a:solidFill>
              <a:srgbClr val="7D131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椭圆 25"/>
            <p:cNvSpPr/>
            <p:nvPr/>
          </p:nvSpPr>
          <p:spPr>
            <a:xfrm flipH="1">
              <a:off x="3400930" y="1853086"/>
              <a:ext cx="1097010" cy="109701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椭圆 26"/>
            <p:cNvSpPr/>
            <p:nvPr/>
          </p:nvSpPr>
          <p:spPr>
            <a:xfrm flipH="1">
              <a:off x="3637792" y="2089948"/>
              <a:ext cx="623286" cy="623286"/>
            </a:xfrm>
            <a:prstGeom prst="ellipse">
              <a:avLst/>
            </a:prstGeom>
            <a:solidFill>
              <a:srgbClr val="7D1317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8" name="组 27"/>
          <p:cNvGrpSpPr/>
          <p:nvPr/>
        </p:nvGrpSpPr>
        <p:grpSpPr>
          <a:xfrm rot="13138453">
            <a:off x="5827250" y="322812"/>
            <a:ext cx="484085" cy="3737285"/>
            <a:chOff x="3814989" y="425423"/>
            <a:chExt cx="503853" cy="3889897"/>
          </a:xfrm>
        </p:grpSpPr>
        <p:sp>
          <p:nvSpPr>
            <p:cNvPr id="29" name="左箭头 28"/>
            <p:cNvSpPr/>
            <p:nvPr/>
          </p:nvSpPr>
          <p:spPr>
            <a:xfrm rot="5400000">
              <a:off x="2204006" y="2036406"/>
              <a:ext cx="3725819" cy="503853"/>
            </a:xfrm>
            <a:prstGeom prst="leftArrow">
              <a:avLst>
                <a:gd name="adj1" fmla="val 8333"/>
                <a:gd name="adj2" fmla="val 110407"/>
              </a:avLst>
            </a:prstGeom>
            <a:solidFill>
              <a:srgbClr val="07070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3200"/>
            </a:p>
          </p:txBody>
        </p:sp>
        <p:grpSp>
          <p:nvGrpSpPr>
            <p:cNvPr id="30" name="组 29"/>
            <p:cNvGrpSpPr/>
            <p:nvPr/>
          </p:nvGrpSpPr>
          <p:grpSpPr>
            <a:xfrm>
              <a:off x="3820265" y="3544095"/>
              <a:ext cx="493300" cy="771225"/>
              <a:chOff x="3712687" y="3380017"/>
              <a:chExt cx="697905" cy="986609"/>
            </a:xfrm>
          </p:grpSpPr>
          <p:grpSp>
            <p:nvGrpSpPr>
              <p:cNvPr id="31" name="组 30"/>
              <p:cNvGrpSpPr/>
              <p:nvPr/>
            </p:nvGrpSpPr>
            <p:grpSpPr>
              <a:xfrm>
                <a:off x="4122028" y="3380017"/>
                <a:ext cx="288564" cy="986609"/>
                <a:chOff x="4122028" y="3380017"/>
                <a:chExt cx="288564" cy="986609"/>
              </a:xfrm>
            </p:grpSpPr>
            <p:sp>
              <p:nvSpPr>
                <p:cNvPr id="37" name="平行四边形 36"/>
                <p:cNvSpPr/>
                <p:nvPr/>
              </p:nvSpPr>
              <p:spPr>
                <a:xfrm rot="5400000">
                  <a:off x="4087862" y="34141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8" name="平行四边形 37"/>
                <p:cNvSpPr/>
                <p:nvPr/>
              </p:nvSpPr>
              <p:spPr>
                <a:xfrm rot="5400000">
                  <a:off x="4087862" y="36240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9" name="平行四边形 38"/>
                <p:cNvSpPr/>
                <p:nvPr/>
              </p:nvSpPr>
              <p:spPr>
                <a:xfrm rot="5400000">
                  <a:off x="4087862" y="38339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40" name="平行四边形 39"/>
                <p:cNvSpPr/>
                <p:nvPr/>
              </p:nvSpPr>
              <p:spPr>
                <a:xfrm rot="5400000">
                  <a:off x="4087862" y="40438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  <p:grpSp>
            <p:nvGrpSpPr>
              <p:cNvPr id="32" name="组 31"/>
              <p:cNvGrpSpPr/>
              <p:nvPr/>
            </p:nvGrpSpPr>
            <p:grpSpPr>
              <a:xfrm flipH="1">
                <a:off x="3712687" y="3380017"/>
                <a:ext cx="288564" cy="986609"/>
                <a:chOff x="4274428" y="3532417"/>
                <a:chExt cx="288564" cy="986609"/>
              </a:xfrm>
            </p:grpSpPr>
            <p:sp>
              <p:nvSpPr>
                <p:cNvPr id="33" name="平行四边形 32"/>
                <p:cNvSpPr/>
                <p:nvPr/>
              </p:nvSpPr>
              <p:spPr>
                <a:xfrm rot="5400000">
                  <a:off x="4240262" y="3566583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4" name="平行四边形 33"/>
                <p:cNvSpPr/>
                <p:nvPr/>
              </p:nvSpPr>
              <p:spPr>
                <a:xfrm rot="5400000">
                  <a:off x="4240262" y="3776487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5" name="平行四边形 34"/>
                <p:cNvSpPr/>
                <p:nvPr/>
              </p:nvSpPr>
              <p:spPr>
                <a:xfrm rot="5400000">
                  <a:off x="4240262" y="3986391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  <p:sp>
              <p:nvSpPr>
                <p:cNvPr id="36" name="平行四边形 35"/>
                <p:cNvSpPr/>
                <p:nvPr/>
              </p:nvSpPr>
              <p:spPr>
                <a:xfrm rot="5400000">
                  <a:off x="4240262" y="4196296"/>
                  <a:ext cx="356896" cy="288564"/>
                </a:xfrm>
                <a:prstGeom prst="parallelogram">
                  <a:avLst>
                    <a:gd name="adj" fmla="val 70939"/>
                  </a:avLst>
                </a:prstGeom>
                <a:solidFill>
                  <a:srgbClr val="070707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3200"/>
                </a:p>
              </p:txBody>
            </p:sp>
          </p:grpSp>
        </p:grp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2B454E4C-2124-45F0-8869-BAC0E0AC80B5}"/>
              </a:ext>
            </a:extLst>
          </p:cNvPr>
          <p:cNvSpPr/>
          <p:nvPr/>
        </p:nvSpPr>
        <p:spPr>
          <a:xfrm>
            <a:off x="7532379" y="0"/>
            <a:ext cx="4687507" cy="6865572"/>
          </a:xfrm>
          <a:prstGeom prst="rect">
            <a:avLst/>
          </a:prstGeom>
          <a:solidFill>
            <a:srgbClr val="7D131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>
              <a:defRPr/>
            </a:pPr>
            <a:endParaRPr lang="zh-CN" altLang="en-US" kern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2AAC3901-E2E8-432F-90CE-555524815682}"/>
              </a:ext>
            </a:extLst>
          </p:cNvPr>
          <p:cNvSpPr txBox="1"/>
          <p:nvPr/>
        </p:nvSpPr>
        <p:spPr>
          <a:xfrm>
            <a:off x="8159439" y="1218705"/>
            <a:ext cx="301315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7" dirty="0">
                <a:solidFill>
                  <a:schemeClr val="bg1"/>
                </a:solidFill>
                <a:cs typeface="+mn-ea"/>
                <a:sym typeface="+mn-lt"/>
              </a:rPr>
              <a:t>共同承担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A7D24FE5-32E1-4776-ACA5-4A53CB12A9CD}"/>
              </a:ext>
            </a:extLst>
          </p:cNvPr>
          <p:cNvSpPr txBox="1"/>
          <p:nvPr/>
        </p:nvSpPr>
        <p:spPr>
          <a:xfrm>
            <a:off x="8159440" y="1752163"/>
            <a:ext cx="3565140" cy="379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      关于家庭中的男女分工问题，我们组不论男女都提出了“共同承担”。</a:t>
            </a:r>
            <a:endParaRPr lang="en-US" altLang="zh-CN" sz="1333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      婚姻是两个互相独立的人结合成一个家庭。理想的生活首先要求双方都足够成熟，</a:t>
            </a:r>
            <a:r>
              <a:rPr lang="zh-CN" altLang="en-US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承担应该承担的责任</a:t>
            </a: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。而家庭作为一个整体，没有哪一方面的事务“应该”是一个人的责任。所以不论是家务、经济还是教育，都应该由双方共同承担。</a:t>
            </a:r>
            <a:endParaRPr lang="en-US" altLang="zh-CN" sz="1333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zh-CN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      </a:t>
            </a: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除此之外，面对每个人生活的多样性，没有哪一种分工是标准答案。每个人在未来都需要与丈夫</a:t>
            </a:r>
            <a:r>
              <a:rPr lang="en-US" altLang="zh-CN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/</a:t>
            </a: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妻子</a:t>
            </a:r>
            <a:r>
              <a:rPr lang="zh-CN" altLang="en-US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沟通</a:t>
            </a: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。当爱情遇到问题与挫折时，必须要亲自去</a:t>
            </a:r>
            <a:r>
              <a:rPr lang="zh-CN" altLang="en-US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面对</a:t>
            </a: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它，一起努力合作去</a:t>
            </a:r>
            <a:r>
              <a:rPr lang="zh-CN" altLang="en-US" sz="1333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解决</a:t>
            </a: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它。</a:t>
            </a:r>
            <a:endParaRPr lang="en-US" altLang="zh-CN" sz="1333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333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       这才是理想生活中的男女分工。</a:t>
            </a:r>
          </a:p>
        </p:txBody>
      </p:sp>
    </p:spTree>
    <p:extLst>
      <p:ext uri="{BB962C8B-B14F-4D97-AF65-F5344CB8AC3E}">
        <p14:creationId xmlns:p14="http://schemas.microsoft.com/office/powerpoint/2010/main" val="9574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感谢聆听</a:t>
            </a:r>
          </a:p>
        </p:txBody>
      </p:sp>
      <p:sp>
        <p:nvSpPr>
          <p:cNvPr id="5" name="上凸带形 4"/>
          <p:cNvSpPr/>
          <p:nvPr/>
        </p:nvSpPr>
        <p:spPr>
          <a:xfrm>
            <a:off x="4871884" y="1120877"/>
            <a:ext cx="2448232" cy="769713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CD2B16"/>
      </a:accent1>
      <a:accent2>
        <a:srgbClr val="3B836F"/>
      </a:accent2>
      <a:accent3>
        <a:srgbClr val="F47728"/>
      </a:accent3>
      <a:accent4>
        <a:srgbClr val="7D1317"/>
      </a:accent4>
      <a:accent5>
        <a:srgbClr val="CBD351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810</Words>
  <Application>Microsoft Office PowerPoint</Application>
  <PresentationFormat>宽屏</PresentationFormat>
  <Paragraphs>100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奕含 叶</cp:lastModifiedBy>
  <cp:revision>69</cp:revision>
  <dcterms:created xsi:type="dcterms:W3CDTF">2015-08-18T02:51:41Z</dcterms:created>
  <dcterms:modified xsi:type="dcterms:W3CDTF">2021-12-02T07:26:56Z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2017-12-21T08:54:16.0567458Z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