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1" r:id="rId5"/>
  </p:sldMasterIdLst>
  <p:notesMasterIdLst>
    <p:notesMasterId r:id="rId31"/>
  </p:notesMasterIdLst>
  <p:handoutMasterIdLst>
    <p:handoutMasterId r:id="rId32"/>
  </p:handoutMasterIdLst>
  <p:sldIdLst>
    <p:sldId id="1318" r:id="rId6"/>
    <p:sldId id="1416" r:id="rId7"/>
    <p:sldId id="1370" r:id="rId8"/>
    <p:sldId id="1417" r:id="rId9"/>
    <p:sldId id="1418" r:id="rId10"/>
    <p:sldId id="1419" r:id="rId11"/>
    <p:sldId id="1420" r:id="rId12"/>
    <p:sldId id="1422" r:id="rId13"/>
    <p:sldId id="1423" r:id="rId14"/>
    <p:sldId id="1443" r:id="rId15"/>
    <p:sldId id="1427" r:id="rId16"/>
    <p:sldId id="1437" r:id="rId17"/>
    <p:sldId id="1442" r:id="rId18"/>
    <p:sldId id="1440" r:id="rId19"/>
    <p:sldId id="1441" r:id="rId20"/>
    <p:sldId id="1428" r:id="rId21"/>
    <p:sldId id="1444" r:id="rId22"/>
    <p:sldId id="1445" r:id="rId23"/>
    <p:sldId id="1446" r:id="rId24"/>
    <p:sldId id="1447" r:id="rId25"/>
    <p:sldId id="1448" r:id="rId26"/>
    <p:sldId id="1449" r:id="rId27"/>
    <p:sldId id="1436" r:id="rId28"/>
    <p:sldId id="1450" r:id="rId29"/>
    <p:sldId id="1435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kype PPT Template" id="{A073DAE3-B461-442F-A3D3-6642BD875E45}">
          <p14:sldIdLst>
            <p14:sldId id="1318"/>
            <p14:sldId id="1416"/>
            <p14:sldId id="1370"/>
            <p14:sldId id="1417"/>
            <p14:sldId id="1418"/>
            <p14:sldId id="1419"/>
            <p14:sldId id="1420"/>
            <p14:sldId id="1422"/>
            <p14:sldId id="1423"/>
            <p14:sldId id="1443"/>
            <p14:sldId id="1427"/>
            <p14:sldId id="1437"/>
            <p14:sldId id="1442"/>
            <p14:sldId id="1440"/>
            <p14:sldId id="1441"/>
            <p14:sldId id="1428"/>
            <p14:sldId id="1444"/>
            <p14:sldId id="1445"/>
            <p14:sldId id="1446"/>
            <p14:sldId id="1447"/>
            <p14:sldId id="1448"/>
            <p14:sldId id="1449"/>
            <p14:sldId id="1436"/>
            <p14:sldId id="1450"/>
            <p14:sldId id="14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78D7"/>
    <a:srgbClr val="FFFFFF"/>
    <a:srgbClr val="D2D2D2"/>
    <a:srgbClr val="737373"/>
    <a:srgbClr val="B2E7FA"/>
    <a:srgbClr val="4DC7F5"/>
    <a:srgbClr val="4CC7F5"/>
    <a:srgbClr val="B2E8FA"/>
    <a:srgbClr val="85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74965" autoAdjust="0"/>
  </p:normalViewPr>
  <p:slideViewPr>
    <p:cSldViewPr>
      <p:cViewPr varScale="1">
        <p:scale>
          <a:sx n="69" d="100"/>
          <a:sy n="69" d="100"/>
        </p:scale>
        <p:origin x="1080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4/14/2023 8:59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此时将这两个滤波器进行级连就可以得到</a:t>
            </a:r>
            <a:r>
              <a:rPr lang="en-US" altLang="zh-CN" dirty="0"/>
              <a:t>30mHz~107Hz</a:t>
            </a:r>
            <a:r>
              <a:rPr lang="zh-CN" altLang="en-US" dirty="0"/>
              <a:t>的带通滤波器。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4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采用级连方式得到的滤波器是由自己设定左右截止频率的。</a:t>
            </a:r>
            <a:endParaRPr lang="en-US" altLang="zh-CN" dirty="0"/>
          </a:p>
          <a:p>
            <a:r>
              <a:rPr lang="zh-CN" altLang="en-US" dirty="0"/>
              <a:t>单体的带通滤波器的效果有些类似于反向的陷波器（但设计原理不同），它选择的是“某一个频率”，由幅频特性图也可以看出其对称性。</a:t>
            </a:r>
            <a:endParaRPr lang="en-US" altLang="zh-CN" dirty="0"/>
          </a:p>
          <a:p>
            <a:r>
              <a:rPr lang="zh-CN" altLang="en-US" dirty="0"/>
              <a:t>带通滤波器的</a:t>
            </a:r>
            <a:r>
              <a:rPr lang="en-US" altLang="zh-CN" dirty="0"/>
              <a:t>Q</a:t>
            </a:r>
            <a:r>
              <a:rPr lang="zh-CN" altLang="en-US" dirty="0"/>
              <a:t>值满足</a:t>
            </a:r>
            <a:r>
              <a:rPr lang="en-US" altLang="zh-CN" dirty="0"/>
              <a:t>···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由于这样的带通滤波器只需要选择一个频率，所以通带越尖锐，选择性越好。通过改变</a:t>
            </a:r>
            <a:r>
              <a:rPr lang="en-US" altLang="zh-CN" dirty="0"/>
              <a:t>Rf</a:t>
            </a:r>
            <a:r>
              <a:rPr lang="zh-CN" altLang="en-US" dirty="0"/>
              <a:t>改变品质因数后仿真，组合如图，绿色线</a:t>
            </a:r>
            <a:r>
              <a:rPr lang="en-US" altLang="zh-CN" dirty="0"/>
              <a:t>Q</a:t>
            </a:r>
            <a:r>
              <a:rPr lang="zh-CN" altLang="en-US" dirty="0"/>
              <a:t>值最大。</a:t>
            </a:r>
            <a:r>
              <a:rPr lang="en-US" altLang="zh-CN" dirty="0"/>
              <a:t>Q</a:t>
            </a:r>
            <a:r>
              <a:rPr lang="zh-CN" altLang="en-US" dirty="0"/>
              <a:t>值越大越尖锐，通带更窄，选择效果越好。</a:t>
            </a:r>
            <a:endParaRPr lang="en-US" altLang="zh-CN" dirty="0"/>
          </a:p>
          <a:p>
            <a:r>
              <a:rPr lang="zh-CN" altLang="en-US" dirty="0"/>
              <a:t>仿真发现，将简单的</a:t>
            </a:r>
            <a:r>
              <a:rPr lang="en-US" altLang="zh-CN" dirty="0"/>
              <a:t>8MOS</a:t>
            </a:r>
            <a:r>
              <a:rPr lang="zh-CN" altLang="en-US" dirty="0"/>
              <a:t>管运放接入有源</a:t>
            </a:r>
            <a:r>
              <a:rPr lang="en-US" altLang="zh-CN" dirty="0"/>
              <a:t>RC</a:t>
            </a:r>
            <a:r>
              <a:rPr lang="zh-CN" altLang="en-US" dirty="0"/>
              <a:t>滤波器后能有符合预期的滤波效果，体现其有一定的使用意义。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31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RC</a:t>
            </a:r>
            <a:r>
              <a:rPr lang="zh-CN" altLang="en-US" dirty="0"/>
              <a:t>滤波器</a:t>
            </a:r>
            <a:r>
              <a:rPr lang="en-US" altLang="zh-CN" dirty="0"/>
              <a:t>····</a:t>
            </a:r>
            <a:r>
              <a:rPr lang="zh-CN" altLang="en-US" dirty="0"/>
              <a:t>我们探究了另一种滤波器</a:t>
            </a:r>
            <a:r>
              <a:rPr lang="en-US" altLang="zh-CN" dirty="0"/>
              <a:t>——</a:t>
            </a:r>
            <a:r>
              <a:rPr lang="zh-CN" altLang="en-US" dirty="0"/>
              <a:t>复数滤波器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7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AD620</a:t>
            </a:r>
            <a:r>
              <a:rPr lang="zh-CN" altLang="en-US" dirty="0"/>
              <a:t>芯片管脚可知，</a:t>
            </a:r>
            <a:r>
              <a:rPr lang="en-US" altLang="zh-CN" dirty="0" err="1"/>
              <a:t>Vcm_sens</a:t>
            </a:r>
            <a:r>
              <a:rPr lang="en-US" altLang="zh-CN" dirty="0"/>
              <a:t>=</a:t>
            </a:r>
            <a:r>
              <a:rPr lang="en-US" altLang="zh-CN" dirty="0" err="1"/>
              <a:t>Vcm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Vcm_sens</a:t>
            </a:r>
            <a:r>
              <a:rPr lang="zh-CN" altLang="en-US" dirty="0"/>
              <a:t>与</a:t>
            </a:r>
            <a:r>
              <a:rPr lang="en-US" altLang="zh-CN" dirty="0"/>
              <a:t>6</a:t>
            </a:r>
            <a:r>
              <a:rPr lang="zh-CN" altLang="en-US" dirty="0"/>
              <a:t>点有</a:t>
            </a:r>
            <a:r>
              <a:rPr lang="en-US" altLang="zh-CN" dirty="0"/>
              <a:t>2/pi</a:t>
            </a:r>
            <a:r>
              <a:rPr lang="zh-CN" altLang="en-US" dirty="0"/>
              <a:t>的相位差，</a:t>
            </a:r>
            <a:r>
              <a:rPr lang="en-US" altLang="zh-CN" dirty="0"/>
              <a:t>6</a:t>
            </a:r>
            <a:r>
              <a:rPr lang="zh-CN" altLang="en-US" dirty="0"/>
              <a:t>点与</a:t>
            </a:r>
            <a:r>
              <a:rPr lang="en-US" altLang="zh-CN" dirty="0"/>
              <a:t>3</a:t>
            </a:r>
            <a:r>
              <a:rPr lang="zh-CN" altLang="en-US" dirty="0"/>
              <a:t>点有</a:t>
            </a:r>
            <a:r>
              <a:rPr lang="en-US" altLang="zh-CN" dirty="0"/>
              <a:t>2/pi</a:t>
            </a:r>
            <a:r>
              <a:rPr lang="zh-CN" altLang="en-US" dirty="0"/>
              <a:t>的相位差，通过框框处，在</a:t>
            </a:r>
            <a:r>
              <a:rPr lang="en-US" altLang="zh-CN" dirty="0"/>
              <a:t>3</a:t>
            </a:r>
            <a:r>
              <a:rPr lang="zh-CN" altLang="en-US" dirty="0"/>
              <a:t>点输出一个反相的</a:t>
            </a:r>
            <a:r>
              <a:rPr lang="en-US" altLang="zh-CN" dirty="0" err="1"/>
              <a:t>Vcm</a:t>
            </a:r>
            <a:r>
              <a:rPr lang="zh-CN" altLang="en-US" dirty="0"/>
              <a:t>，与输入抵消，提高共模抑制比。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0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低通滤波器和高通</a:t>
            </a:r>
            <a:r>
              <a:rPr lang="en-US" altLang="zh-CN" dirty="0"/>
              <a:t>···</a:t>
            </a:r>
            <a:r>
              <a:rPr lang="zh-CN" altLang="en-US" dirty="0"/>
              <a:t>都是以两个二阶滤波器级连成四阶，再将高低通级连成带通。滤波器具体滤除的频率由系统函数可知。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1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（上）为</a:t>
            </a:r>
            <a:r>
              <a:rPr lang="en-US" altLang="zh-CN" dirty="0"/>
              <a:t>R-R-2C</a:t>
            </a:r>
            <a:r>
              <a:rPr lang="zh-CN" altLang="en-US" dirty="0"/>
              <a:t>的低通滤波器，截止频率为</a:t>
            </a:r>
            <a:r>
              <a:rPr lang="en-US" altLang="zh-CN" dirty="0"/>
              <a:t>50Hz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（下）为</a:t>
            </a:r>
            <a:r>
              <a:rPr lang="en-US" altLang="zh-CN" dirty="0"/>
              <a:t>C-C-1/2R</a:t>
            </a:r>
            <a:r>
              <a:rPr lang="zh-CN" altLang="en-US" dirty="0"/>
              <a:t>的高通滤波器，截止频率为</a:t>
            </a:r>
            <a:r>
              <a:rPr lang="en-US" altLang="zh-CN" dirty="0"/>
              <a:t>50Hz</a:t>
            </a:r>
            <a:r>
              <a:rPr lang="zh-CN" altLang="en-US" dirty="0"/>
              <a:t>。并联两滤波器使得高于</a:t>
            </a:r>
            <a:r>
              <a:rPr lang="en-US" altLang="zh-CN" dirty="0"/>
              <a:t>50HZ</a:t>
            </a:r>
            <a:r>
              <a:rPr lang="zh-CN" altLang="en-US" dirty="0"/>
              <a:t>的信号经高通通过；低于经</a:t>
            </a:r>
            <a:r>
              <a:rPr lang="en-US" altLang="zh-CN" dirty="0"/>
              <a:t>···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9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增大输出电阻，让恒流源更稳定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5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带来更高的第一级增益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0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仿真原理（</a:t>
            </a:r>
            <a:r>
              <a:rPr lang="en-US" altLang="zh-CN" dirty="0"/>
              <a:t>cdl</a:t>
            </a:r>
            <a:r>
              <a:rPr lang="zh-CN" altLang="en-US" dirty="0"/>
              <a:t>网表）</a:t>
            </a:r>
            <a:endParaRPr lang="en-US" altLang="zh-CN" dirty="0"/>
          </a:p>
          <a:p>
            <a:r>
              <a:rPr lang="zh-CN" altLang="en-US" dirty="0"/>
              <a:t>仿真发现一阶滤波器的输入端没有大电容进行隔直，输入的直流分量会导致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端电压差过大。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4/14/2023 8:58 AM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1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580" y="479425"/>
            <a:ext cx="1449939" cy="310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9899" l="7563" r="89916">
                        <a14:foregroundMark x1="7563" y1="34343" x2="7563" y2="34343"/>
                        <a14:foregroundMark x1="22269" y1="38384" x2="22269" y2="38384"/>
                        <a14:foregroundMark x1="20588" y1="36364" x2="20588" y2="36364"/>
                        <a14:foregroundMark x1="18908" y1="34343" x2="18908" y2="34343"/>
                        <a14:foregroundMark x1="16807" y1="34343" x2="16807" y2="34343"/>
                        <a14:foregroundMark x1="15126" y1="34343" x2="15126" y2="34343"/>
                        <a14:foregroundMark x1="13866" y1="39394" x2="13866" y2="39394"/>
                        <a14:foregroundMark x1="13866" y1="44444" x2="13866" y2="44444"/>
                        <a14:foregroundMark x1="20588" y1="51515" x2="20588" y2="51515"/>
                        <a14:foregroundMark x1="20588" y1="65657" x2="20588" y2="65657"/>
                        <a14:foregroundMark x1="46639" y1="32323" x2="46639" y2="32323"/>
                        <a14:foregroundMark x1="50840" y1="33333" x2="50840" y2="33333"/>
                        <a14:foregroundMark x1="64286" y1="65657" x2="64286" y2="65657"/>
                        <a14:foregroundMark x1="71008" y1="61616" x2="71008" y2="61616"/>
                        <a14:foregroundMark x1="89916" y1="54545" x2="89916" y2="54545"/>
                        <a14:foregroundMark x1="13025" y1="59596" x2="13025" y2="59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5437" y="5987529"/>
            <a:ext cx="1524000" cy="6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106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480117"/>
            <a:ext cx="1449939" cy="309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37" y="5935662"/>
            <a:ext cx="1520418" cy="6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8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580" y="479425"/>
            <a:ext cx="1449939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9438" y="775000"/>
            <a:ext cx="1781002" cy="382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1716"/>
            <a:r>
              <a:rPr lang="zh-CN" altLang="en-US" sz="1836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36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36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9439" y="186077"/>
            <a:ext cx="804820" cy="254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1716"/>
            <a:r>
              <a:rPr kumimoji="1" lang="en-US" altLang="zh-CN" sz="102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2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40458" y="1197610"/>
            <a:ext cx="3602555" cy="60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64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64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0459" y="2181475"/>
            <a:ext cx="5402093" cy="39236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93923" y="2181475"/>
            <a:ext cx="5402094" cy="39236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40164" y="6181661"/>
            <a:ext cx="3309537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24" spc="1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488196" y="6181661"/>
            <a:ext cx="4574225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24" spc="1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6204" y="2661279"/>
            <a:ext cx="836103" cy="835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04172" y="4341908"/>
            <a:ext cx="836103" cy="835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45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9439" y="775000"/>
            <a:ext cx="1820245" cy="382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1716"/>
            <a:r>
              <a:rPr lang="zh-CN" altLang="en-US" sz="1836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36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36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9439" y="186077"/>
            <a:ext cx="804820" cy="254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1716"/>
            <a:r>
              <a:rPr kumimoji="1" lang="en-US" altLang="zh-CN" sz="102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2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0459" y="2181475"/>
            <a:ext cx="5402093" cy="39236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93924" y="2181475"/>
            <a:ext cx="5402094" cy="39236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40458" y="1197610"/>
            <a:ext cx="3602555" cy="60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64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64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40164" y="6181661"/>
            <a:ext cx="3040588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24" spc="1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488195" y="6181661"/>
            <a:ext cx="5446085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24" spc="153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24" spc="1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933" y="2476701"/>
            <a:ext cx="836103" cy="835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48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97262"/>
            <a:ext cx="12436475" cy="349726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2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101110" y="1558040"/>
            <a:ext cx="3878995" cy="387844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2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4294" y="1791191"/>
            <a:ext cx="3412627" cy="3412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344724" y="1597692"/>
            <a:ext cx="6251492" cy="3685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12"/>
              </a:spcBef>
            </a:pPr>
            <a:r>
              <a:rPr lang="zh-CN" altLang="en-US" sz="3672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72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12"/>
              </a:spcBef>
            </a:pPr>
            <a:r>
              <a:rPr lang="zh-CN" altLang="en-US" sz="3672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72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12"/>
              </a:spcBef>
            </a:pPr>
            <a:r>
              <a:rPr lang="zh-CN" altLang="en-US" sz="3672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72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12"/>
              </a:spcBef>
            </a:pPr>
            <a:r>
              <a:rPr lang="zh-CN" altLang="en-US" sz="3672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72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72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72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23" y="6472125"/>
            <a:ext cx="1747029" cy="2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54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70373"/>
            <a:ext cx="12436475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153092"/>
            <a:ext cx="12436475" cy="384143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2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33855" y="1389967"/>
            <a:ext cx="3531767" cy="3531266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2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462184" y="1389967"/>
            <a:ext cx="3531767" cy="3531266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2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728783" y="291826"/>
            <a:ext cx="8978917" cy="6952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12"/>
              </a:spcBef>
            </a:pPr>
            <a:r>
              <a:rPr lang="zh-CN" altLang="en-US" sz="3264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64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53630" y="376988"/>
            <a:ext cx="271803" cy="634431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611034" y="376988"/>
            <a:ext cx="271803" cy="634431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323371" y="1389967"/>
            <a:ext cx="3531767" cy="3531266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2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2720" y="5241039"/>
            <a:ext cx="2834037" cy="94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4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4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4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4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4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4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937753" y="5241039"/>
            <a:ext cx="2560967" cy="94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4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4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4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795689" y="5241039"/>
            <a:ext cx="2587130" cy="94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4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4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4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4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4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282214" y="5436770"/>
            <a:ext cx="0" cy="66614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8136155" y="5436770"/>
            <a:ext cx="0" cy="66614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23" y="6472125"/>
            <a:ext cx="1747029" cy="2305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37" y="1761164"/>
            <a:ext cx="2798207" cy="2797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22" y="1761164"/>
            <a:ext cx="2798207" cy="279781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150" y="1761164"/>
            <a:ext cx="2798207" cy="27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sp>
          <p:nvSpPr>
            <p:cNvPr id="10" name="Rectangle 9"/>
            <p:cNvSpPr/>
            <p:nvPr userDrawn="1"/>
          </p:nvSpPr>
          <p:spPr bwMode="auto">
            <a:xfrm rot="5400000">
              <a:off x="12667666" y="5187119"/>
              <a:ext cx="869930" cy="289766"/>
            </a:xfrm>
            <a:prstGeom prst="rect">
              <a:avLst/>
            </a:prstGeom>
            <a:solidFill>
              <a:srgbClr val="4DC7F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9469">
                        <a:srgbClr val="141414"/>
                      </a:gs>
                      <a:gs pos="36000">
                        <a:srgbClr val="141414"/>
                      </a:gs>
                    </a:gsLst>
                    <a:lin ang="5400000" scaled="1"/>
                  </a:gradFill>
                  <a:latin typeface="+mn-lt"/>
                  <a:ea typeface="Segoe UI" pitchFamily="34" charset="0"/>
                  <a:cs typeface="Segoe UI" pitchFamily="34" charset="0"/>
                </a:rPr>
                <a:t>70% Skype Blue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19469">
                        <a:srgbClr val="141414"/>
                      </a:gs>
                      <a:gs pos="36000">
                        <a:srgbClr val="141414"/>
                      </a:gs>
                    </a:gsLst>
                    <a:lin ang="5400000" scaled="1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R:77 G:199 B:245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618967" y="0"/>
              <a:ext cx="952401" cy="5720412"/>
              <a:chOff x="12618967" y="0"/>
              <a:chExt cx="952401" cy="5720412"/>
            </a:xfrm>
          </p:grpSpPr>
          <p:grpSp>
            <p:nvGrpSpPr>
              <p:cNvPr id="11" name="Group 10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Skype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G:175 B:240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2498744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Green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0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R:16 G:124 B:16</a:t>
                  </a:r>
                </a:p>
              </p:txBody>
            </p:sp>
            <p:sp>
              <p:nvSpPr>
                <p:cNvPr id="20" name="Rectangle 19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Magenta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0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R:91 G:0 B:92</a:t>
                  </a:r>
                </a:p>
              </p:txBody>
            </p:sp>
            <p:sp>
              <p:nvSpPr>
                <p:cNvPr id="21" name="Rectangle 20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9469">
                            <a:srgbClr val="141414"/>
                          </a:gs>
                          <a:gs pos="36000">
                            <a:srgbClr val="141414"/>
                          </a:gs>
                        </a:gsLst>
                        <a:lin ang="5400000" scaled="1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Orange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0" kern="1200" baseline="0" dirty="0">
                      <a:gradFill>
                        <a:gsLst>
                          <a:gs pos="19469">
                            <a:srgbClr val="141414"/>
                          </a:gs>
                          <a:gs pos="36000">
                            <a:srgbClr val="141414"/>
                          </a:gs>
                        </a:gsLst>
                        <a:lin ang="5400000" scaled="1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G:140 B:0</a:t>
                  </a:r>
                </a:p>
              </p:txBody>
            </p:sp>
            <p:sp>
              <p:nvSpPr>
                <p:cNvPr id="22" name="Rectangle 21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9469">
                            <a:srgbClr val="141414"/>
                          </a:gs>
                          <a:gs pos="36000">
                            <a:srgbClr val="141414"/>
                          </a:gs>
                        </a:gsLst>
                        <a:lin ang="5400000" scaled="1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0" kern="1200" baseline="0" dirty="0">
                      <a:gradFill>
                        <a:gsLst>
                          <a:gs pos="19469">
                            <a:srgbClr val="141414"/>
                          </a:gs>
                          <a:gs pos="36000">
                            <a:srgbClr val="141414"/>
                          </a:gs>
                        </a:gsLst>
                        <a:lin ang="5400000" scaled="1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R:186 G:216 B:10</a:t>
                  </a:r>
                </a:p>
              </p:txBody>
            </p:sp>
            <p:sp>
              <p:nvSpPr>
                <p:cNvPr id="23" name="Rectangle 22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0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G:32 B:80</a:t>
                  </a:r>
                </a:p>
              </p:txBody>
            </p:sp>
          </p:grpSp>
          <p:grpSp>
            <p:nvGrpSpPr>
              <p:cNvPr id="12" name="Group 11"/>
              <p:cNvGrpSpPr/>
              <p:nvPr userDrawn="1"/>
            </p:nvGrpSpPr>
            <p:grpSpPr>
              <a:xfrm rot="5400000">
                <a:off x="12038915" y="3643969"/>
                <a:ext cx="1788653" cy="628547"/>
                <a:chOff x="4476565" y="4204647"/>
                <a:chExt cx="1788653" cy="628547"/>
              </a:xfrm>
            </p:grpSpPr>
            <p:sp>
              <p:nvSpPr>
                <p:cNvPr id="15" name="Rectangle 14"/>
                <p:cNvSpPr/>
                <p:nvPr userDrawn="1"/>
              </p:nvSpPr>
              <p:spPr bwMode="auto">
                <a:xfrm>
                  <a:off x="5395288" y="4204647"/>
                  <a:ext cx="869930" cy="289766"/>
                </a:xfrm>
                <a:prstGeom prst="rect">
                  <a:avLst/>
                </a:prstGeom>
                <a:solidFill>
                  <a:srgbClr val="FCD11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9469">
                            <a:srgbClr val="141414"/>
                          </a:gs>
                          <a:gs pos="36000">
                            <a:srgbClr val="141414"/>
                          </a:gs>
                        </a:gsLst>
                        <a:lin ang="5400000" scaled="1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0" kern="1200" baseline="0" dirty="0">
                      <a:gradFill>
                        <a:gsLst>
                          <a:gs pos="19469">
                            <a:srgbClr val="141414"/>
                          </a:gs>
                          <a:gs pos="36000">
                            <a:srgbClr val="141414"/>
                          </a:gs>
                        </a:gsLst>
                        <a:lin ang="5400000" scaled="1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R:252 G:209 B:22</a:t>
                  </a:r>
                </a:p>
              </p:txBody>
            </p:sp>
            <p:sp>
              <p:nvSpPr>
                <p:cNvPr id="16" name="Rectangle 15"/>
                <p:cNvSpPr/>
                <p:nvPr userDrawn="1"/>
              </p:nvSpPr>
              <p:spPr bwMode="auto">
                <a:xfrm>
                  <a:off x="4476565" y="4543428"/>
                  <a:ext cx="869930" cy="289766"/>
                </a:xfrm>
                <a:prstGeom prst="rect">
                  <a:avLst/>
                </a:prstGeom>
                <a:solidFill>
                  <a:srgbClr val="B2E7FA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19469">
                            <a:srgbClr val="141414"/>
                          </a:gs>
                          <a:gs pos="36000">
                            <a:srgbClr val="141414"/>
                          </a:gs>
                        </a:gsLst>
                        <a:lin ang="5400000" scaled="1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30% Skype Blue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0" kern="1200" baseline="0" dirty="0">
                      <a:gradFill>
                        <a:gsLst>
                          <a:gs pos="19469">
                            <a:srgbClr val="141414"/>
                          </a:gs>
                          <a:gs pos="36000">
                            <a:srgbClr val="141414"/>
                          </a:gs>
                        </a:gsLst>
                        <a:lin ang="5400000" scaled="1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R:178 G:231 B:250</a:t>
                  </a:r>
                </a:p>
              </p:txBody>
            </p:sp>
            <p:sp>
              <p:nvSpPr>
                <p:cNvPr id="17" name="Rectangle 16"/>
                <p:cNvSpPr/>
                <p:nvPr userDrawn="1"/>
              </p:nvSpPr>
              <p:spPr bwMode="auto">
                <a:xfrm>
                  <a:off x="4476565" y="4204647"/>
                  <a:ext cx="869930" cy="289766"/>
                </a:xfrm>
                <a:prstGeom prst="rect">
                  <a:avLst/>
                </a:prstGeom>
                <a:solidFill>
                  <a:srgbClr val="EC008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Magenta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236 G:0 B:140</a:t>
                  </a:r>
                </a:p>
              </p:txBody>
            </p:sp>
          </p:grpSp>
          <p:sp>
            <p:nvSpPr>
              <p:cNvPr id="13" name="TextBox 12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 rot="5400000">
                <a:off x="12081537" y="4230581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8" name="Rectangle 7"/>
            <p:cNvSpPr/>
            <p:nvPr userDrawn="1"/>
          </p:nvSpPr>
          <p:spPr bwMode="auto">
            <a:xfrm rot="5400000">
              <a:off x="12328885" y="4272720"/>
              <a:ext cx="869930" cy="289766"/>
            </a:xfrm>
            <a:prstGeom prst="rect">
              <a:avLst/>
            </a:prstGeom>
            <a:solidFill>
              <a:srgbClr val="73737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115 G:115 B:115</a:t>
              </a:r>
            </a:p>
          </p:txBody>
        </p:sp>
        <p:sp>
          <p:nvSpPr>
            <p:cNvPr id="9" name="Rectangle 8"/>
            <p:cNvSpPr/>
            <p:nvPr userDrawn="1"/>
          </p:nvSpPr>
          <p:spPr bwMode="auto">
            <a:xfrm rot="5400000">
              <a:off x="12328885" y="5187119"/>
              <a:ext cx="869930" cy="289766"/>
            </a:xfrm>
            <a:prstGeom prst="rect">
              <a:avLst/>
            </a:pr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19469">
                        <a:srgbClr val="141414"/>
                      </a:gs>
                      <a:gs pos="36000">
                        <a:srgbClr val="141414"/>
                      </a:gs>
                    </a:gsLst>
                    <a:lin ang="5400000" scaled="1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Gray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19469">
                        <a:srgbClr val="141414"/>
                      </a:gs>
                      <a:gs pos="36000">
                        <a:srgbClr val="141414"/>
                      </a:gs>
                    </a:gsLst>
                    <a:lin ang="5400000" scaled="1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R:210 G:210 B:210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52" r:id="rId16"/>
    <p:sldLayoutId id="2147484253" r:id="rId17"/>
    <p:sldLayoutId id="2147484254" r:id="rId18"/>
    <p:sldLayoutId id="2147484256" r:id="rId19"/>
    <p:sldLayoutId id="2147484257" r:id="rId20"/>
    <p:sldLayoutId id="2147484258" r:id="rId21"/>
    <p:sldLayoutId id="2147484259" r:id="rId22"/>
    <p:sldLayoutId id="2147484260" r:id="rId23"/>
    <p:sldLayoutId id="2147484261" r:id="rId24"/>
    <p:sldLayoutId id="214748426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46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418B0E8-FF27-46E0-8316-D98474A6F3FC}"/>
              </a:ext>
            </a:extLst>
          </p:cNvPr>
          <p:cNvSpPr txBox="1">
            <a:spLocks/>
          </p:cNvSpPr>
          <p:nvPr/>
        </p:nvSpPr>
        <p:spPr>
          <a:xfrm>
            <a:off x="-5779" y="1287462"/>
            <a:ext cx="8967216" cy="25146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心电信号放大</a:t>
            </a:r>
            <a:r>
              <a:rPr lang="zh-CN" altLang="en-US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电路研究</a:t>
            </a:r>
            <a:endParaRPr lang="en-US" altLang="zh-CN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及模拟滤波器的设计与仿真</a:t>
            </a:r>
            <a:endParaRPr lang="en-US" altLang="zh-CN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E90D7EB-9752-45B5-A815-E9B8E015C28E}"/>
              </a:ext>
            </a:extLst>
          </p:cNvPr>
          <p:cNvPicPr/>
          <p:nvPr/>
        </p:nvPicPr>
        <p:blipFill rotWithShape="1">
          <a:blip r:embed="rId3"/>
          <a:srcRect l="8989" b="6655"/>
          <a:stretch/>
        </p:blipFill>
        <p:spPr bwMode="auto">
          <a:xfrm>
            <a:off x="2332037" y="982662"/>
            <a:ext cx="7391400" cy="5459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标题 9">
            <a:extLst>
              <a:ext uri="{FF2B5EF4-FFF2-40B4-BE49-F238E27FC236}">
                <a16:creationId xmlns:a16="http://schemas.microsoft.com/office/drawing/2014/main" id="{1DD87513-2345-4F2C-8712-30CC964B596C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基于低电压</a:t>
            </a:r>
            <a:r>
              <a:rPr lang="en-US" altLang="zh-CN" sz="4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cascode</a:t>
            </a:r>
            <a:r>
              <a:rPr lang="zh-CN" alt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电流镜</a:t>
            </a:r>
          </a:p>
        </p:txBody>
      </p:sp>
    </p:spTree>
    <p:extLst>
      <p:ext uri="{BB962C8B-B14F-4D97-AF65-F5344CB8AC3E}">
        <p14:creationId xmlns:p14="http://schemas.microsoft.com/office/powerpoint/2010/main" val="5479358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202640-DEA4-4F91-A192-CB9ABE5312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639" y="1700295"/>
            <a:ext cx="6187231" cy="4954589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474B0D6-1BCF-479D-A4DE-A063E2510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1113"/>
              </p:ext>
            </p:extLst>
          </p:nvPr>
        </p:nvGraphicFramePr>
        <p:xfrm>
          <a:off x="6751637" y="4716462"/>
          <a:ext cx="4310601" cy="1666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40806" imgH="365911" progId="Equation.AxMath">
                  <p:embed/>
                </p:oleObj>
              </mc:Choice>
              <mc:Fallback>
                <p:oleObj r:id="rId4" imgW="940806" imgH="365911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474B0D6-1BCF-479D-A4DE-A063E2510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7" y="4716462"/>
                        <a:ext cx="4310601" cy="1666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561AA8E-EB05-467C-ACDC-D2995E49C7AE}"/>
              </a:ext>
            </a:extLst>
          </p:cNvPr>
          <p:cNvSpPr txBox="1"/>
          <p:nvPr/>
        </p:nvSpPr>
        <p:spPr>
          <a:xfrm>
            <a:off x="6977793" y="4016684"/>
            <a:ext cx="23622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对比</a:t>
            </a:r>
            <a:r>
              <a:rPr lang="en-US" altLang="zh-C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8mos</a:t>
            </a: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运放：</a:t>
            </a:r>
          </a:p>
        </p:txBody>
      </p:sp>
      <p:sp>
        <p:nvSpPr>
          <p:cNvPr id="9" name="标题 9">
            <a:extLst>
              <a:ext uri="{FF2B5EF4-FFF2-40B4-BE49-F238E27FC236}">
                <a16:creationId xmlns:a16="http://schemas.microsoft.com/office/drawing/2014/main" id="{303EA57A-8408-4AC7-B2DF-F456E3E08ACF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/>
              <a:t>套筒式共源共栅结构</a:t>
            </a:r>
            <a:endParaRPr lang="en-US" altLang="zh-CN" sz="48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192CEB-5DFF-430C-851C-0B40F9E5C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131330"/>
              </p:ext>
            </p:extLst>
          </p:nvPr>
        </p:nvGraphicFramePr>
        <p:xfrm>
          <a:off x="6751637" y="1700295"/>
          <a:ext cx="5120925" cy="179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99160" imgH="424800" progId="Equation.AxMath">
                  <p:embed/>
                </p:oleObj>
              </mc:Choice>
              <mc:Fallback>
                <p:oleObj name="AxMath" r:id="rId6" imgW="1199160" imgH="424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F192CEB-5DFF-430C-851C-0B40F9E5C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7" y="1700295"/>
                        <a:ext cx="5120925" cy="1796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7168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97A26-BF17-4EDF-A5A4-48869393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运放的简单滤波器应用</a:t>
            </a:r>
          </a:p>
        </p:txBody>
      </p:sp>
    </p:spTree>
    <p:extLst>
      <p:ext uri="{BB962C8B-B14F-4D97-AF65-F5344CB8AC3E}">
        <p14:creationId xmlns:p14="http://schemas.microsoft.com/office/powerpoint/2010/main" val="1126929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16DFAA-736D-4E88-AF0D-E17A0736D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1361757"/>
            <a:ext cx="3673642" cy="2515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FA9D18-05AB-4113-9D8B-86B1A253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7" y="1361757"/>
            <a:ext cx="6057183" cy="2590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42957E-5E5F-4423-AA1E-58AF7E861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837" y="4284663"/>
            <a:ext cx="4469755" cy="243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4E9CF5-5791-411D-8BBE-248EA40E6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860" y="4284663"/>
            <a:ext cx="2239195" cy="2135189"/>
          </a:xfrm>
          <a:prstGeom prst="rect">
            <a:avLst/>
          </a:prstGeom>
        </p:spPr>
      </p:pic>
      <p:sp>
        <p:nvSpPr>
          <p:cNvPr id="8" name="标题 9">
            <a:extLst>
              <a:ext uri="{FF2B5EF4-FFF2-40B4-BE49-F238E27FC236}">
                <a16:creationId xmlns:a16="http://schemas.microsoft.com/office/drawing/2014/main" id="{80A9191D-461F-40B1-92E3-673AD67A3368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一阶低通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滤波器</a:t>
            </a:r>
          </a:p>
        </p:txBody>
      </p:sp>
    </p:spTree>
    <p:extLst>
      <p:ext uri="{BB962C8B-B14F-4D97-AF65-F5344CB8AC3E}">
        <p14:creationId xmlns:p14="http://schemas.microsoft.com/office/powerpoint/2010/main" val="12290043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4">
            <a:extLst>
              <a:ext uri="{FF2B5EF4-FFF2-40B4-BE49-F238E27FC236}">
                <a16:creationId xmlns:a16="http://schemas.microsoft.com/office/drawing/2014/main" id="{BD87B833-8705-4144-8D46-CF2A6DAE2A77}"/>
              </a:ext>
            </a:extLst>
          </p:cNvPr>
          <p:cNvGrpSpPr>
            <a:grpSpLocks/>
          </p:cNvGrpSpPr>
          <p:nvPr/>
        </p:nvGrpSpPr>
        <p:grpSpPr bwMode="auto">
          <a:xfrm>
            <a:off x="6370637" y="651488"/>
            <a:ext cx="4320000" cy="2977249"/>
            <a:chOff x="0" y="0"/>
            <a:chExt cx="46628" cy="32619"/>
          </a:xfrm>
        </p:grpSpPr>
        <p:pic>
          <p:nvPicPr>
            <p:cNvPr id="82" name="图片 82">
              <a:extLst>
                <a:ext uri="{FF2B5EF4-FFF2-40B4-BE49-F238E27FC236}">
                  <a16:creationId xmlns:a16="http://schemas.microsoft.com/office/drawing/2014/main" id="{6E3C2D64-E079-4EA4-9DA0-67E12F8A1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628" cy="16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图片 83">
              <a:extLst>
                <a:ext uri="{FF2B5EF4-FFF2-40B4-BE49-F238E27FC236}">
                  <a16:creationId xmlns:a16="http://schemas.microsoft.com/office/drawing/2014/main" id="{5FE2CD87-A805-4720-AFA6-BA5B01840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763"/>
              <a:ext cx="46628" cy="1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1246621-D3AC-453A-8647-19A396ED5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37" y="1094821"/>
            <a:ext cx="3691890" cy="1991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AA6D4D-8924-49B7-B3B6-6BA7F5246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832" y="3655725"/>
            <a:ext cx="3314700" cy="2247900"/>
          </a:xfrm>
          <a:prstGeom prst="rect">
            <a:avLst/>
          </a:prstGeom>
        </p:spPr>
      </p:pic>
      <p:grpSp>
        <p:nvGrpSpPr>
          <p:cNvPr id="3" name="组合 88">
            <a:extLst>
              <a:ext uri="{FF2B5EF4-FFF2-40B4-BE49-F238E27FC236}">
                <a16:creationId xmlns:a16="http://schemas.microsoft.com/office/drawing/2014/main" id="{282EED33-EBC1-4B06-A7C7-D16AE3A8865B}"/>
              </a:ext>
            </a:extLst>
          </p:cNvPr>
          <p:cNvGrpSpPr>
            <a:grpSpLocks/>
          </p:cNvGrpSpPr>
          <p:nvPr/>
        </p:nvGrpSpPr>
        <p:grpSpPr bwMode="auto">
          <a:xfrm>
            <a:off x="6370637" y="3638457"/>
            <a:ext cx="4320000" cy="3255962"/>
            <a:chOff x="-241" y="0"/>
            <a:chExt cx="46259" cy="32572"/>
          </a:xfrm>
        </p:grpSpPr>
        <p:pic>
          <p:nvPicPr>
            <p:cNvPr id="86" name="图片 86">
              <a:extLst>
                <a:ext uri="{FF2B5EF4-FFF2-40B4-BE49-F238E27FC236}">
                  <a16:creationId xmlns:a16="http://schemas.microsoft.com/office/drawing/2014/main" id="{1403357E-3AD6-4DED-A3C3-995CEC1FB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018" cy="16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图片 87">
              <a:extLst>
                <a:ext uri="{FF2B5EF4-FFF2-40B4-BE49-F238E27FC236}">
                  <a16:creationId xmlns:a16="http://schemas.microsoft.com/office/drawing/2014/main" id="{AD7148D1-2DDA-4F95-8012-5E387F9F6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1" y="14716"/>
              <a:ext cx="46259" cy="1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5277290C-64FF-4AB5-B02D-33EB61DFF18E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二阶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滤波器</a:t>
            </a:r>
          </a:p>
        </p:txBody>
      </p:sp>
    </p:spTree>
    <p:extLst>
      <p:ext uri="{BB962C8B-B14F-4D97-AF65-F5344CB8AC3E}">
        <p14:creationId xmlns:p14="http://schemas.microsoft.com/office/powerpoint/2010/main" val="7126953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D1821B-EBC1-4E15-826C-8585C3CA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1028243"/>
            <a:ext cx="3124200" cy="2163538"/>
          </a:xfrm>
          <a:prstGeom prst="rect">
            <a:avLst/>
          </a:prstGeom>
        </p:spPr>
      </p:pic>
      <p:grpSp>
        <p:nvGrpSpPr>
          <p:cNvPr id="3" name="组合 95">
            <a:extLst>
              <a:ext uri="{FF2B5EF4-FFF2-40B4-BE49-F238E27FC236}">
                <a16:creationId xmlns:a16="http://schemas.microsoft.com/office/drawing/2014/main" id="{EFD3F309-4B6F-49FD-A158-FC02F6D1C0BA}"/>
              </a:ext>
            </a:extLst>
          </p:cNvPr>
          <p:cNvGrpSpPr>
            <a:grpSpLocks/>
          </p:cNvGrpSpPr>
          <p:nvPr/>
        </p:nvGrpSpPr>
        <p:grpSpPr bwMode="auto">
          <a:xfrm>
            <a:off x="313386" y="3077583"/>
            <a:ext cx="4953000" cy="3810000"/>
            <a:chOff x="95" y="0"/>
            <a:chExt cx="46685" cy="35239"/>
          </a:xfrm>
        </p:grpSpPr>
        <p:pic>
          <p:nvPicPr>
            <p:cNvPr id="93" name="图片 93">
              <a:extLst>
                <a:ext uri="{FF2B5EF4-FFF2-40B4-BE49-F238E27FC236}">
                  <a16:creationId xmlns:a16="http://schemas.microsoft.com/office/drawing/2014/main" id="{5FD5CEE5-64AD-4ECF-81BE-C21D3EA20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" y="0"/>
              <a:ext cx="46018" cy="1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图片 94">
              <a:extLst>
                <a:ext uri="{FF2B5EF4-FFF2-40B4-BE49-F238E27FC236}">
                  <a16:creationId xmlns:a16="http://schemas.microsoft.com/office/drawing/2014/main" id="{B32C5822-84DD-401A-944D-BC862AD89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" y="17383"/>
              <a:ext cx="46628" cy="1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981F274-9E0D-4EAF-9048-F4835EDB60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37" y="2794029"/>
            <a:ext cx="4882235" cy="3826277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12288F5-1BA8-47C7-8D45-A92EF8EDD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08756"/>
              </p:ext>
            </p:extLst>
          </p:nvPr>
        </p:nvGraphicFramePr>
        <p:xfrm>
          <a:off x="7056437" y="1287462"/>
          <a:ext cx="3931513" cy="975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999440" imgH="497160" progId="Equation.AxMath">
                  <p:embed/>
                </p:oleObj>
              </mc:Choice>
              <mc:Fallback>
                <p:oleObj name="AxMath" r:id="rId7" imgW="1999440" imgH="497160" progId="Equation.AxMat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7" y="1287462"/>
                        <a:ext cx="3931513" cy="975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9">
            <a:extLst>
              <a:ext uri="{FF2B5EF4-FFF2-40B4-BE49-F238E27FC236}">
                <a16:creationId xmlns:a16="http://schemas.microsoft.com/office/drawing/2014/main" id="{B3B2ABF1-3F47-44D2-995E-5FFAB1B903FD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带通滤波器</a:t>
            </a:r>
          </a:p>
        </p:txBody>
      </p:sp>
    </p:spTree>
    <p:extLst>
      <p:ext uri="{BB962C8B-B14F-4D97-AF65-F5344CB8AC3E}">
        <p14:creationId xmlns:p14="http://schemas.microsoft.com/office/powerpoint/2010/main" val="3596032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D6864-D987-43CA-A360-95E3F2411559}"/>
              </a:ext>
            </a:extLst>
          </p:cNvPr>
          <p:cNvSpPr txBox="1">
            <a:spLocks/>
          </p:cNvSpPr>
          <p:nvPr/>
        </p:nvSpPr>
        <p:spPr>
          <a:xfrm>
            <a:off x="274638" y="2125662"/>
            <a:ext cx="11887200" cy="11818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sz="7200">
                <a:latin typeface="等线" panose="02010600030101010101" pitchFamily="2" charset="-122"/>
                <a:ea typeface="等线" panose="02010600030101010101" pitchFamily="2" charset="-122"/>
              </a:rPr>
              <a:t>复数滤波器</a:t>
            </a:r>
            <a:r>
              <a:rPr lang="zh-CN" altLang="en-US" sz="7200" dirty="0">
                <a:latin typeface="等线" panose="02010600030101010101" pitchFamily="2" charset="-122"/>
                <a:ea typeface="等线" panose="02010600030101010101" pitchFamily="2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37570221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A19B3C-49E4-4D52-B3A7-A391487F6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1" t="13059" r="14898" b="17074"/>
          <a:stretch/>
        </p:blipFill>
        <p:spPr>
          <a:xfrm>
            <a:off x="4465637" y="2145009"/>
            <a:ext cx="7010400" cy="44957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330E3F-E954-40B3-ABDE-56C0F6D0A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3" t="62846" r="54816"/>
          <a:stretch/>
        </p:blipFill>
        <p:spPr>
          <a:xfrm>
            <a:off x="1036637" y="1279123"/>
            <a:ext cx="2971800" cy="2521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52305D-B63D-40F0-87E8-CC5C3FAE8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6" t="62846"/>
          <a:stretch/>
        </p:blipFill>
        <p:spPr>
          <a:xfrm>
            <a:off x="717089" y="3867381"/>
            <a:ext cx="4068096" cy="2362200"/>
          </a:xfrm>
          <a:prstGeom prst="rect">
            <a:avLst/>
          </a:prstGeom>
        </p:spPr>
      </p:pic>
      <p:sp>
        <p:nvSpPr>
          <p:cNvPr id="8" name="标题 9">
            <a:extLst>
              <a:ext uri="{FF2B5EF4-FFF2-40B4-BE49-F238E27FC236}">
                <a16:creationId xmlns:a16="http://schemas.microsoft.com/office/drawing/2014/main" id="{A2009948-8E9B-4241-A228-8EEAE9BD559E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Gm-C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跨导单元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C17113-80BB-4C56-9FA6-972B8567CD6F}"/>
                  </a:ext>
                </a:extLst>
              </p:cNvPr>
              <p:cNvSpPr txBox="1"/>
              <p:nvPr/>
            </p:nvSpPr>
            <p:spPr>
              <a:xfrm>
                <a:off x="4541837" y="1216682"/>
                <a:ext cx="39624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zh-CN" altLang="en-US" i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C17113-80BB-4C56-9FA6-972B8567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37" y="1216682"/>
                <a:ext cx="3962400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4877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4CAF51-BB03-4B1A-A853-8ADEFAC29C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7" y="1439862"/>
            <a:ext cx="4507031" cy="407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E33D53-9587-4787-B004-356A6DEC3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7" y="1605597"/>
            <a:ext cx="6438900" cy="3905250"/>
          </a:xfrm>
          <a:prstGeom prst="rect">
            <a:avLst/>
          </a:prstGeom>
        </p:spPr>
      </p:pic>
      <p:sp>
        <p:nvSpPr>
          <p:cNvPr id="6" name="标题 9">
            <a:extLst>
              <a:ext uri="{FF2B5EF4-FFF2-40B4-BE49-F238E27FC236}">
                <a16:creationId xmlns:a16="http://schemas.microsoft.com/office/drawing/2014/main" id="{DFA52855-EC0A-4BDB-ACB6-EE4BEF49C4D9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跨导特性仿真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5582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175BBA-A405-4CFF-BEDE-A511DEC1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2" y="1592262"/>
            <a:ext cx="4092987" cy="2667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3E6F3F-71FF-49F1-B3A6-BE7F75E2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7" y="1394938"/>
            <a:ext cx="4191000" cy="3342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B5B92C-32BC-43FE-9D45-C8241763DD36}"/>
                  </a:ext>
                </a:extLst>
              </p:cNvPr>
              <p:cNvSpPr txBox="1"/>
              <p:nvPr/>
            </p:nvSpPr>
            <p:spPr>
              <a:xfrm>
                <a:off x="1022572" y="5427128"/>
                <a:ext cx="4357466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B5B92C-32BC-43FE-9D45-C8241763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72" y="5427128"/>
                <a:ext cx="4357466" cy="622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8318A4-B201-4400-8715-B4C6C2846372}"/>
                  </a:ext>
                </a:extLst>
              </p:cNvPr>
              <p:cNvSpPr txBox="1"/>
              <p:nvPr/>
            </p:nvSpPr>
            <p:spPr>
              <a:xfrm>
                <a:off x="6827837" y="5188152"/>
                <a:ext cx="2895600" cy="1100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8318A4-B201-4400-8715-B4C6C284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837" y="5188152"/>
                <a:ext cx="2895600" cy="1100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9">
            <a:extLst>
              <a:ext uri="{FF2B5EF4-FFF2-40B4-BE49-F238E27FC236}">
                <a16:creationId xmlns:a16="http://schemas.microsoft.com/office/drawing/2014/main" id="{6EC469BF-81B0-44E5-B294-2C2580C64DD7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Gm-C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替换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电阻器和电感器</a:t>
            </a:r>
          </a:p>
        </p:txBody>
      </p:sp>
    </p:spTree>
    <p:extLst>
      <p:ext uri="{BB962C8B-B14F-4D97-AF65-F5344CB8AC3E}">
        <p14:creationId xmlns:p14="http://schemas.microsoft.com/office/powerpoint/2010/main" val="8052810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等线" panose="02010600030101010101" pitchFamily="2" charset="-122"/>
              </a:rPr>
              <a:t>Content</a:t>
            </a:r>
            <a:endParaRPr lang="en-US" b="1" dirty="0">
              <a:ea typeface="等线" panose="02010600030101010101" pitchFamily="2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9869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系统级电路介绍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心电信号放大电路模块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子模块电路原理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运放的电路级仿真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MOS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管简单运放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35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MOS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管改进运放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运放的简单滤波器应用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8MOS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管运放在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有源滤波器中的应用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复数滤波器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Gm-C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积分器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Gm-c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跨导结构的三阶低通滤波器与复数滤波器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31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C848F6-6460-43E0-8864-C1C7D23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6" y="2134365"/>
            <a:ext cx="571052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1764C2-4CFB-488A-BDD4-953E7C3B29C6}"/>
                  </a:ext>
                </a:extLst>
              </p:cNvPr>
              <p:cNvSpPr txBox="1"/>
              <p:nvPr/>
            </p:nvSpPr>
            <p:spPr>
              <a:xfrm>
                <a:off x="5979286" y="4751267"/>
                <a:ext cx="6400800" cy="1022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𝑜𝐼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𝑜𝑄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</m:den>
                      </m:f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1764C2-4CFB-488A-BDD4-953E7C3B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286" y="4751267"/>
                <a:ext cx="6400800" cy="1022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9">
            <a:extLst>
              <a:ext uri="{FF2B5EF4-FFF2-40B4-BE49-F238E27FC236}">
                <a16:creationId xmlns:a16="http://schemas.microsoft.com/office/drawing/2014/main" id="{544227DB-0172-4B2E-9F42-9E113372050E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频移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设计复数滤波器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8142A8-5FB0-42FA-A931-AF206D30ACF9}"/>
                  </a:ext>
                </a:extLst>
              </p:cNvPr>
              <p:cNvSpPr txBox="1"/>
              <p:nvPr/>
            </p:nvSpPr>
            <p:spPr>
              <a:xfrm>
                <a:off x="5787262" y="1776348"/>
                <a:ext cx="6784848" cy="1017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𝑜𝐼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𝑜𝑄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8142A8-5FB0-42FA-A931-AF206D30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62" y="1776348"/>
                <a:ext cx="6784848" cy="1017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527373-9F34-4720-B244-AD4DAF7F1EB0}"/>
                  </a:ext>
                </a:extLst>
              </p:cNvPr>
              <p:cNvSpPr txBox="1"/>
              <p:nvPr/>
            </p:nvSpPr>
            <p:spPr>
              <a:xfrm>
                <a:off x="5979286" y="3182747"/>
                <a:ext cx="6358336" cy="1017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𝑜𝑄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𝑖𝑄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𝑜𝐼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527373-9F34-4720-B244-AD4DAF7F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286" y="3182747"/>
                <a:ext cx="6358336" cy="1017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207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D441B2-D635-44A1-B9D0-946DCBBF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" y="1135062"/>
            <a:ext cx="3425332" cy="15057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8554B2-7BAE-4634-A2D4-B9F1995B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37" y="525462"/>
            <a:ext cx="6257358" cy="4713502"/>
          </a:xfrm>
          <a:prstGeom prst="rect">
            <a:avLst/>
          </a:prstGeom>
        </p:spPr>
      </p:pic>
      <p:sp>
        <p:nvSpPr>
          <p:cNvPr id="5" name="标题 9">
            <a:extLst>
              <a:ext uri="{FF2B5EF4-FFF2-40B4-BE49-F238E27FC236}">
                <a16:creationId xmlns:a16="http://schemas.microsoft.com/office/drawing/2014/main" id="{4C44394C-E137-4A86-9967-BF04B19B09DC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三阶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复数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Gm-C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滤波器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433D28-6F60-42D6-A4DB-5A0F95DD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7" y="4908706"/>
            <a:ext cx="6858000" cy="190151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BDBA1A-5AEB-428F-8002-B8562499728D}"/>
              </a:ext>
            </a:extLst>
          </p:cNvPr>
          <p:cNvGrpSpPr/>
          <p:nvPr/>
        </p:nvGrpSpPr>
        <p:grpSpPr>
          <a:xfrm>
            <a:off x="1517666" y="2882213"/>
            <a:ext cx="4063771" cy="1608024"/>
            <a:chOff x="1517666" y="2882213"/>
            <a:chExt cx="4063771" cy="1608024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353D2C58-4EF2-42CB-8EB5-4C2A4560ADC7}"/>
                </a:ext>
              </a:extLst>
            </p:cNvPr>
            <p:cNvSpPr/>
            <p:nvPr/>
          </p:nvSpPr>
          <p:spPr bwMode="auto">
            <a:xfrm rot="5400000">
              <a:off x="904154" y="3495725"/>
              <a:ext cx="1608024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gradFill>
                  <a:gsLst>
                    <a:gs pos="26549">
                      <a:srgbClr val="33353A"/>
                    </a:gs>
                    <a:gs pos="97000">
                      <a:srgbClr val="33353A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FAAD702-266A-4BC7-B8B3-E9FE54B8F6C2}"/>
                </a:ext>
              </a:extLst>
            </p:cNvPr>
            <p:cNvSpPr txBox="1"/>
            <p:nvPr/>
          </p:nvSpPr>
          <p:spPr>
            <a:xfrm>
              <a:off x="1988466" y="3349793"/>
              <a:ext cx="3592971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用</a:t>
              </a:r>
              <a:r>
                <a:rPr lang="en-US" altLang="zh-CN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Gm-C</a:t>
              </a:r>
              <a:r>
                <a:rPr lang="zh-CN" alt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积分器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替换</a:t>
              </a:r>
              <a:r>
                <a:rPr lang="zh-CN" alt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电阻电感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0529C-EDB0-4436-8419-2C6458C32E75}"/>
              </a:ext>
            </a:extLst>
          </p:cNvPr>
          <p:cNvGrpSpPr/>
          <p:nvPr/>
        </p:nvGrpSpPr>
        <p:grpSpPr>
          <a:xfrm>
            <a:off x="7437437" y="5326062"/>
            <a:ext cx="3048000" cy="772898"/>
            <a:chOff x="7437437" y="5326062"/>
            <a:chExt cx="3048000" cy="772898"/>
          </a:xfrm>
        </p:grpSpPr>
        <p:sp>
          <p:nvSpPr>
            <p:cNvPr id="8" name="箭头: 直角上 7">
              <a:extLst>
                <a:ext uri="{FF2B5EF4-FFF2-40B4-BE49-F238E27FC236}">
                  <a16:creationId xmlns:a16="http://schemas.microsoft.com/office/drawing/2014/main" id="{DA900A30-22E6-4EFA-8DCD-1D303C210C31}"/>
                </a:ext>
              </a:extLst>
            </p:cNvPr>
            <p:cNvSpPr/>
            <p:nvPr/>
          </p:nvSpPr>
          <p:spPr bwMode="auto">
            <a:xfrm>
              <a:off x="7513637" y="5326062"/>
              <a:ext cx="2971800" cy="772898"/>
            </a:xfrm>
            <a:prstGeom prst="bentUpArrow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gradFill>
                  <a:gsLst>
                    <a:gs pos="26549">
                      <a:srgbClr val="33353A"/>
                    </a:gs>
                    <a:gs pos="97000">
                      <a:srgbClr val="33353A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B34112F-AB25-43E8-8271-3508C22ED1AF}"/>
                </a:ext>
              </a:extLst>
            </p:cNvPr>
            <p:cNvSpPr txBox="1"/>
            <p:nvPr/>
          </p:nvSpPr>
          <p:spPr>
            <a:xfrm>
              <a:off x="7437437" y="5426279"/>
              <a:ext cx="2677656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zh-CN" alt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对三阶滤波器做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移频</a:t>
              </a:r>
              <a:endParaRPr lang="en-US" altLang="zh-CN" sz="20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778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BEDED6-CAEF-4720-9E4A-99BDD7E972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69" y="1287462"/>
            <a:ext cx="5368290" cy="388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4A5DED-3D4A-4A40-B727-28EBE079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1897062"/>
            <a:ext cx="5543550" cy="2971800"/>
          </a:xfrm>
          <a:prstGeom prst="rect">
            <a:avLst/>
          </a:prstGeom>
        </p:spPr>
      </p:pic>
      <p:sp>
        <p:nvSpPr>
          <p:cNvPr id="5" name="标题 9">
            <a:extLst>
              <a:ext uri="{FF2B5EF4-FFF2-40B4-BE49-F238E27FC236}">
                <a16:creationId xmlns:a16="http://schemas.microsoft.com/office/drawing/2014/main" id="{D46AF33A-3869-4910-80EC-7184FFDA962D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关键代码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8624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168B525-5DDC-4549-8D95-94E8F84166C7}"/>
              </a:ext>
            </a:extLst>
          </p:cNvPr>
          <p:cNvGrpSpPr/>
          <p:nvPr/>
        </p:nvGrpSpPr>
        <p:grpSpPr>
          <a:xfrm>
            <a:off x="503237" y="1401762"/>
            <a:ext cx="5156361" cy="4191000"/>
            <a:chOff x="0" y="0"/>
            <a:chExt cx="4501243" cy="366857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60527B6-9C1E-4F98-9CFC-0320EEF8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495800" cy="1736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8B8548E-0D75-4924-B022-3AD168C3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" y="1774371"/>
              <a:ext cx="4495800" cy="18942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BD5FDCF-66D7-4EE7-8581-669262DBF90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r="323"/>
          <a:stretch/>
        </p:blipFill>
        <p:spPr bwMode="auto">
          <a:xfrm>
            <a:off x="6230746" y="2834387"/>
            <a:ext cx="5748583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9">
            <a:extLst>
              <a:ext uri="{FF2B5EF4-FFF2-40B4-BE49-F238E27FC236}">
                <a16:creationId xmlns:a16="http://schemas.microsoft.com/office/drawing/2014/main" id="{18B0E18A-395F-4333-B297-8F825331C4BD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噪声仿真与小信号传输仿真结果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7180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407DE8-7A60-4CB4-8E83-BF69DAF878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7" y="2430462"/>
            <a:ext cx="557489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9">
            <a:extLst>
              <a:ext uri="{FF2B5EF4-FFF2-40B4-BE49-F238E27FC236}">
                <a16:creationId xmlns:a16="http://schemas.microsoft.com/office/drawing/2014/main" id="{41B4807F-4636-4B3C-92F0-AE22D20D550A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FFT</a:t>
            </a:r>
            <a:r>
              <a:rPr lang="zh-CN" altLang="en-US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仿真验证频谱精度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6FB287-445E-472C-BE01-1135744C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1554162"/>
            <a:ext cx="9649099" cy="8334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7235FE-33BE-4B2C-813F-85306DD0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2735262"/>
            <a:ext cx="61055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69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9EF8329-4236-46A9-BECB-8DCC1A4E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34417"/>
              </p:ext>
            </p:extLst>
          </p:nvPr>
        </p:nvGraphicFramePr>
        <p:xfrm>
          <a:off x="808037" y="2125662"/>
          <a:ext cx="11125199" cy="21903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55199232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6467906"/>
                    </a:ext>
                  </a:extLst>
                </a:gridCol>
                <a:gridCol w="7010399">
                  <a:extLst>
                    <a:ext uri="{9D8B030D-6E8A-4147-A177-3AD203B41FA5}">
                      <a16:colId xmlns:a16="http://schemas.microsoft.com/office/drawing/2014/main" val="230491971"/>
                    </a:ext>
                  </a:extLst>
                </a:gridCol>
              </a:tblGrid>
              <a:tr h="7107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小组分工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贡献比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分工内容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72701"/>
                  </a:ext>
                </a:extLst>
              </a:tr>
              <a:tr h="73701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35MOS</a:t>
                      </a: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管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</a:rPr>
                        <a:t>仿真  复数滤波器</a:t>
                      </a: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仿真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52727"/>
                  </a:ext>
                </a:extLst>
              </a:tr>
              <a:tr h="742514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RC</a:t>
                      </a: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滤波器应用  </a:t>
                      </a:r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8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058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>
                <a:latin typeface="等线" panose="02010600030101010101" pitchFamily="2" charset="-122"/>
                <a:ea typeface="等线" panose="02010600030101010101" pitchFamily="2" charset="-122"/>
              </a:rPr>
              <a:t>系统级电路介绍</a:t>
            </a:r>
          </a:p>
        </p:txBody>
      </p:sp>
    </p:spTree>
    <p:extLst>
      <p:ext uri="{BB962C8B-B14F-4D97-AF65-F5344CB8AC3E}">
        <p14:creationId xmlns:p14="http://schemas.microsoft.com/office/powerpoint/2010/main" val="21327738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8B4FADC8-8F63-42D5-A96C-97503B98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心电信号放大电路模块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D3DA68-0947-4A80-A299-477BE2E6F5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7" y="1516062"/>
            <a:ext cx="8207829" cy="220980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F60955-4098-451B-A5E5-2418AEA43880}"/>
              </a:ext>
            </a:extLst>
          </p:cNvPr>
          <p:cNvCxnSpPr>
            <a:cxnSpLocks/>
          </p:cNvCxnSpPr>
          <p:nvPr/>
        </p:nvCxnSpPr>
        <p:spPr>
          <a:xfrm flipH="1">
            <a:off x="2115139" y="3566280"/>
            <a:ext cx="981208" cy="638383"/>
          </a:xfrm>
          <a:prstGeom prst="straightConnector1">
            <a:avLst/>
          </a:prstGeom>
          <a:ln w="5715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99DEA0E-4A72-4303-9298-D4B9B24E4EC3}"/>
              </a:ext>
            </a:extLst>
          </p:cNvPr>
          <p:cNvSpPr/>
          <p:nvPr/>
        </p:nvSpPr>
        <p:spPr bwMode="auto">
          <a:xfrm>
            <a:off x="3081658" y="3201344"/>
            <a:ext cx="1371600" cy="381000"/>
          </a:xfrm>
          <a:prstGeom prst="rect">
            <a:avLst/>
          </a:prstGeom>
          <a:noFill/>
          <a:ln w="57150"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7AF6AB-41BC-4F6F-A23A-C13E1122CC1E}"/>
              </a:ext>
            </a:extLst>
          </p:cNvPr>
          <p:cNvSpPr/>
          <p:nvPr/>
        </p:nvSpPr>
        <p:spPr bwMode="auto">
          <a:xfrm>
            <a:off x="3949758" y="1827604"/>
            <a:ext cx="1371600" cy="771111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CAD694-B540-45FA-9027-7A017B932FAC}"/>
              </a:ext>
            </a:extLst>
          </p:cNvPr>
          <p:cNvCxnSpPr>
            <a:cxnSpLocks/>
          </p:cNvCxnSpPr>
          <p:nvPr/>
        </p:nvCxnSpPr>
        <p:spPr>
          <a:xfrm flipH="1">
            <a:off x="4635558" y="2590249"/>
            <a:ext cx="3758" cy="1614414"/>
          </a:xfrm>
          <a:prstGeom prst="straightConnector1">
            <a:avLst/>
          </a:prstGeom>
          <a:ln w="571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D6C374E-D7AD-41EA-990E-463C86C4226B}"/>
              </a:ext>
            </a:extLst>
          </p:cNvPr>
          <p:cNvSpPr/>
          <p:nvPr/>
        </p:nvSpPr>
        <p:spPr bwMode="auto">
          <a:xfrm>
            <a:off x="626858" y="4348181"/>
            <a:ext cx="2738071" cy="1295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180000" defTabSz="932472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0000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采集共模信号并反相，与驱动电路输入的共</a:t>
            </a: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0000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模信号抵消</a:t>
            </a:r>
          </a:p>
          <a:p>
            <a:pPr marL="180000"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88ABF-4312-45FC-968A-BFA9AB498680}"/>
              </a:ext>
            </a:extLst>
          </p:cNvPr>
          <p:cNvSpPr/>
          <p:nvPr/>
        </p:nvSpPr>
        <p:spPr bwMode="auto">
          <a:xfrm>
            <a:off x="3360541" y="4348181"/>
            <a:ext cx="2738071" cy="12954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180000" defTabSz="932472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0000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对输入信号进行第一</a:t>
            </a: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0000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级放大</a:t>
            </a:r>
          </a:p>
          <a:p>
            <a:pPr marL="180000"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CA8212-D382-4B39-9BC3-DDB1CC7ED9A5}"/>
              </a:ext>
            </a:extLst>
          </p:cNvPr>
          <p:cNvSpPr/>
          <p:nvPr/>
        </p:nvSpPr>
        <p:spPr bwMode="auto">
          <a:xfrm>
            <a:off x="5540440" y="1827604"/>
            <a:ext cx="4724396" cy="771111"/>
          </a:xfrm>
          <a:prstGeom prst="rect">
            <a:avLst/>
          </a:prstGeom>
          <a:noFill/>
          <a:ln w="571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D681A23-17DD-4616-8662-F030E1E17E40}"/>
              </a:ext>
            </a:extLst>
          </p:cNvPr>
          <p:cNvCxnSpPr>
            <a:cxnSpLocks/>
          </p:cNvCxnSpPr>
          <p:nvPr/>
        </p:nvCxnSpPr>
        <p:spPr>
          <a:xfrm>
            <a:off x="7637256" y="2620962"/>
            <a:ext cx="0" cy="1583701"/>
          </a:xfrm>
          <a:prstGeom prst="straightConnector1">
            <a:avLst/>
          </a:prstGeom>
          <a:ln w="5715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5688E4C-707C-4806-9902-EB1A486C54F8}"/>
              </a:ext>
            </a:extLst>
          </p:cNvPr>
          <p:cNvSpPr/>
          <p:nvPr/>
        </p:nvSpPr>
        <p:spPr bwMode="auto">
          <a:xfrm>
            <a:off x="6100333" y="4348181"/>
            <a:ext cx="2757843" cy="12954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180000" defTabSz="932472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0000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滤除高低频干扰以及</a:t>
            </a:r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50Hz</a:t>
            </a: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工频信号</a:t>
            </a:r>
          </a:p>
          <a:p>
            <a:pPr marL="180000"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CB76E38-137F-49FA-9F92-FE37A938BB15}"/>
              </a:ext>
            </a:extLst>
          </p:cNvPr>
          <p:cNvSpPr/>
          <p:nvPr/>
        </p:nvSpPr>
        <p:spPr bwMode="auto">
          <a:xfrm>
            <a:off x="8757376" y="2799609"/>
            <a:ext cx="1524000" cy="771111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59088D8-CECF-4648-B1BD-E3C7EE6CB818}"/>
              </a:ext>
            </a:extLst>
          </p:cNvPr>
          <p:cNvCxnSpPr>
            <a:cxnSpLocks/>
          </p:cNvCxnSpPr>
          <p:nvPr/>
        </p:nvCxnSpPr>
        <p:spPr>
          <a:xfrm>
            <a:off x="9519376" y="3570720"/>
            <a:ext cx="738841" cy="633943"/>
          </a:xfrm>
          <a:prstGeom prst="straightConnector1">
            <a:avLst/>
          </a:prstGeom>
          <a:ln w="5715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CC3D5D2-F9F7-4ACD-B4A9-8A8379E6725B}"/>
              </a:ext>
            </a:extLst>
          </p:cNvPr>
          <p:cNvSpPr/>
          <p:nvPr/>
        </p:nvSpPr>
        <p:spPr bwMode="auto">
          <a:xfrm>
            <a:off x="8858176" y="4348181"/>
            <a:ext cx="2731962" cy="12954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180000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对已处理的信号进行</a:t>
            </a: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0000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第二级放大，确保电</a:t>
            </a:r>
            <a:endParaRPr lang="en-US" altLang="zh-CN" sz="2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0000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路的使用效果</a:t>
            </a: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055144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D508F1-0DBE-4278-8380-BEA7EE25D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7" y="944562"/>
            <a:ext cx="7402678" cy="5524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57316A0-4F09-437B-8359-A0041B61E361}"/>
              </a:ext>
            </a:extLst>
          </p:cNvPr>
          <p:cNvSpPr/>
          <p:nvPr/>
        </p:nvSpPr>
        <p:spPr bwMode="auto">
          <a:xfrm>
            <a:off x="5303837" y="2801974"/>
            <a:ext cx="2990648" cy="2129928"/>
          </a:xfrm>
          <a:prstGeom prst="rect">
            <a:avLst/>
          </a:prstGeom>
          <a:noFill/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sp>
        <p:nvSpPr>
          <p:cNvPr id="12" name="标题 9">
            <a:extLst>
              <a:ext uri="{FF2B5EF4-FFF2-40B4-BE49-F238E27FC236}">
                <a16:creationId xmlns:a16="http://schemas.microsoft.com/office/drawing/2014/main" id="{84CCDC75-1912-46E7-842C-D2828EFDB0B0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前置输入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&amp;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屏蔽层</a:t>
            </a:r>
          </a:p>
        </p:txBody>
      </p:sp>
    </p:spTree>
    <p:extLst>
      <p:ext uri="{BB962C8B-B14F-4D97-AF65-F5344CB8AC3E}">
        <p14:creationId xmlns:p14="http://schemas.microsoft.com/office/powerpoint/2010/main" val="243311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115D28-D3FC-400E-8B74-B318650BFC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41"/>
          <a:stretch/>
        </p:blipFill>
        <p:spPr bwMode="auto">
          <a:xfrm>
            <a:off x="960437" y="1363662"/>
            <a:ext cx="1078998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9">
            <a:extLst>
              <a:ext uri="{FF2B5EF4-FFF2-40B4-BE49-F238E27FC236}">
                <a16:creationId xmlns:a16="http://schemas.microsoft.com/office/drawing/2014/main" id="{B5268FC6-952F-42B0-B8BD-54EDD49C4D37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滤波器</a:t>
            </a:r>
          </a:p>
        </p:txBody>
      </p:sp>
    </p:spTree>
    <p:extLst>
      <p:ext uri="{BB962C8B-B14F-4D97-AF65-F5344CB8AC3E}">
        <p14:creationId xmlns:p14="http://schemas.microsoft.com/office/powerpoint/2010/main" val="21982153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879AA0-BE3F-4007-9403-BDB3A2757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212285"/>
            <a:ext cx="7219702" cy="5181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3A82F50-BB42-4008-9946-E0BFC8135DFE}"/>
              </a:ext>
            </a:extLst>
          </p:cNvPr>
          <p:cNvSpPr/>
          <p:nvPr/>
        </p:nvSpPr>
        <p:spPr bwMode="auto">
          <a:xfrm>
            <a:off x="3017837" y="2507685"/>
            <a:ext cx="4648200" cy="1600200"/>
          </a:xfrm>
          <a:prstGeom prst="rect">
            <a:avLst/>
          </a:prstGeom>
          <a:noFill/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BFB998-181E-4026-B620-894E0823FCF5}"/>
              </a:ext>
            </a:extLst>
          </p:cNvPr>
          <p:cNvSpPr/>
          <p:nvPr/>
        </p:nvSpPr>
        <p:spPr bwMode="auto">
          <a:xfrm>
            <a:off x="3322637" y="3879285"/>
            <a:ext cx="4876800" cy="1981200"/>
          </a:xfrm>
          <a:prstGeom prst="rect">
            <a:avLst/>
          </a:prstGeom>
          <a:noFill/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gradFill>
                <a:gsLst>
                  <a:gs pos="26549">
                    <a:srgbClr val="33353A"/>
                  </a:gs>
                  <a:gs pos="97000">
                    <a:srgbClr val="33353A"/>
                  </a:gs>
                </a:gsLst>
                <a:lin ang="5400000" scaled="0"/>
              </a:gradFill>
            </a:endParaRPr>
          </a:p>
        </p:txBody>
      </p:sp>
      <p:sp>
        <p:nvSpPr>
          <p:cNvPr id="5" name="标题 9">
            <a:extLst>
              <a:ext uri="{FF2B5EF4-FFF2-40B4-BE49-F238E27FC236}">
                <a16:creationId xmlns:a16="http://schemas.microsoft.com/office/drawing/2014/main" id="{6660AD3F-3D77-4BD9-BDA6-74DDEECBD3B9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陷波器</a:t>
            </a:r>
          </a:p>
        </p:txBody>
      </p:sp>
    </p:spTree>
    <p:extLst>
      <p:ext uri="{BB962C8B-B14F-4D97-AF65-F5344CB8AC3E}">
        <p14:creationId xmlns:p14="http://schemas.microsoft.com/office/powerpoint/2010/main" val="1456510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4D9C-D661-4B9D-9F7A-F86F7989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运放的电路级仿真</a:t>
            </a:r>
          </a:p>
        </p:txBody>
      </p:sp>
    </p:spTree>
    <p:extLst>
      <p:ext uri="{BB962C8B-B14F-4D97-AF65-F5344CB8AC3E}">
        <p14:creationId xmlns:p14="http://schemas.microsoft.com/office/powerpoint/2010/main" val="6372364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">
            <a:extLst>
              <a:ext uri="{FF2B5EF4-FFF2-40B4-BE49-F238E27FC236}">
                <a16:creationId xmlns:a16="http://schemas.microsoft.com/office/drawing/2014/main" id="{D0D98189-FDDD-47A7-A2A6-FA64C9DA7B49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8MOS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管运放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Vs 35MOS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管运放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82DA527-DCB8-4462-A4D0-2F3137A7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92041"/>
              </p:ext>
            </p:extLst>
          </p:nvPr>
        </p:nvGraphicFramePr>
        <p:xfrm>
          <a:off x="2072745" y="1668462"/>
          <a:ext cx="8290983" cy="157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3661">
                  <a:extLst>
                    <a:ext uri="{9D8B030D-6E8A-4147-A177-3AD203B41FA5}">
                      <a16:colId xmlns:a16="http://schemas.microsoft.com/office/drawing/2014/main" val="2704732633"/>
                    </a:ext>
                  </a:extLst>
                </a:gridCol>
                <a:gridCol w="2763661">
                  <a:extLst>
                    <a:ext uri="{9D8B030D-6E8A-4147-A177-3AD203B41FA5}">
                      <a16:colId xmlns:a16="http://schemas.microsoft.com/office/drawing/2014/main" val="1719997755"/>
                    </a:ext>
                  </a:extLst>
                </a:gridCol>
                <a:gridCol w="2763661">
                  <a:extLst>
                    <a:ext uri="{9D8B030D-6E8A-4147-A177-3AD203B41FA5}">
                      <a16:colId xmlns:a16="http://schemas.microsoft.com/office/drawing/2014/main" val="755214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设计指标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8MOS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35MOS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29382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直流增益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73.97dB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&gt;110dB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7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增益带宽积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35MHz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9712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压摆率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&gt;10V/us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&gt;100V/us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964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1AB86C1-1F6D-4833-A96B-A87F8BD2D9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3784308"/>
            <a:ext cx="4072992" cy="29149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5EAEDB46-2E47-4766-B6EC-B6C617D8065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b="9809"/>
          <a:stretch/>
        </p:blipFill>
        <p:spPr bwMode="auto">
          <a:xfrm>
            <a:off x="4541837" y="3761423"/>
            <a:ext cx="7585853" cy="2937828"/>
          </a:xfrm>
          <a:prstGeom prst="rect">
            <a:avLst/>
          </a:prstGeom>
          <a:ln w="38100">
            <a:solidFill>
              <a:schemeClr val="accent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57151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8-50014_Skype_PPT_Template">
  <a:themeElements>
    <a:clrScheme name="Skype">
      <a:dk1>
        <a:srgbClr val="33353A"/>
      </a:dk1>
      <a:lt1>
        <a:srgbClr val="FFFFFF"/>
      </a:lt1>
      <a:dk2>
        <a:srgbClr val="0078D7"/>
      </a:dk2>
      <a:lt2>
        <a:srgbClr val="EAEAEA"/>
      </a:lt2>
      <a:accent1>
        <a:srgbClr val="00AFF0"/>
      </a:accent1>
      <a:accent2>
        <a:srgbClr val="107C10"/>
      </a:accent2>
      <a:accent3>
        <a:srgbClr val="5C005C"/>
      </a:accent3>
      <a:accent4>
        <a:srgbClr val="002050"/>
      </a:accent4>
      <a:accent5>
        <a:srgbClr val="FF8C00"/>
      </a:accent5>
      <a:accent6>
        <a:srgbClr val="BAD80A"/>
      </a:accent6>
      <a:hlink>
        <a:srgbClr val="0078CA"/>
      </a:hlink>
      <a:folHlink>
        <a:srgbClr val="0078C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26549">
                  <a:srgbClr val="33353A"/>
                </a:gs>
                <a:gs pos="97000">
                  <a:srgbClr val="33353A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ype_PPT_Template_16x9.potx" id="{CAA3420E-CB02-4D33-AAE6-B0E58F5A3CBC}" vid="{7EE192D0-1216-4A28-87AB-75C21EC493B6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630a2e83-186a-4a0f-ab27-bee8a8096abc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Skype_PPT_Template_16x9</Template>
  <TotalTime>623</TotalTime>
  <Words>1077</Words>
  <Application>Microsoft Office PowerPoint</Application>
  <PresentationFormat>自定义</PresentationFormat>
  <Paragraphs>131</Paragraphs>
  <Slides>25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微软雅黑</vt:lpstr>
      <vt:lpstr>Arial</vt:lpstr>
      <vt:lpstr>Cambria Math</vt:lpstr>
      <vt:lpstr>Consolas</vt:lpstr>
      <vt:lpstr>Segoe UI</vt:lpstr>
      <vt:lpstr>Segoe UI Light</vt:lpstr>
      <vt:lpstr>Wingdings</vt:lpstr>
      <vt:lpstr>8-50014_Skype_PPT_Template</vt:lpstr>
      <vt:lpstr>OfficePLUS</vt:lpstr>
      <vt:lpstr>Equation.AxMath</vt:lpstr>
      <vt:lpstr>AxMath</vt:lpstr>
      <vt:lpstr>PowerPoint 演示文稿</vt:lpstr>
      <vt:lpstr>Content</vt:lpstr>
      <vt:lpstr>系统级电路介绍</vt:lpstr>
      <vt:lpstr>心电信号放大电路模块</vt:lpstr>
      <vt:lpstr>PowerPoint 演示文稿</vt:lpstr>
      <vt:lpstr>PowerPoint 演示文稿</vt:lpstr>
      <vt:lpstr>PowerPoint 演示文稿</vt:lpstr>
      <vt:lpstr>运放的电路级仿真</vt:lpstr>
      <vt:lpstr>PowerPoint 演示文稿</vt:lpstr>
      <vt:lpstr>PowerPoint 演示文稿</vt:lpstr>
      <vt:lpstr>PowerPoint 演示文稿</vt:lpstr>
      <vt:lpstr>运放的简单滤波器应用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Andres Pacheco</dc:creator>
  <cp:keywords>Skpye Template</cp:keywords>
  <dc:description>Template: Mitchell Derrey, Silver Fox Productions_x000d_
Formatting: _x000d_
Audience Type:</dc:description>
  <cp:lastModifiedBy>叶 奕含</cp:lastModifiedBy>
  <cp:revision>39</cp:revision>
  <dcterms:created xsi:type="dcterms:W3CDTF">2016-03-31T13:43:20Z</dcterms:created>
  <dcterms:modified xsi:type="dcterms:W3CDTF">2023-04-14T00:59:28Z</dcterms:modified>
  <cp:category>Skpye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marmil@microsoft.com</vt:lpwstr>
  </property>
  <property fmtid="{D5CDD505-2E9C-101B-9397-08002B2CF9AE}" pid="15" name="MSIP_Label_f42aa342-8706-4288-bd11-ebb85995028c_SetDate">
    <vt:lpwstr>2017-09-11T16:17:54.7456374-07:00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